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notesMasterIdLst>
    <p:notesMasterId r:id="rId32"/>
  </p:notesMasterIdLst>
  <p:sldIdLst>
    <p:sldId id="257" r:id="rId7"/>
    <p:sldId id="309" r:id="rId8"/>
    <p:sldId id="310" r:id="rId9"/>
    <p:sldId id="313" r:id="rId10"/>
    <p:sldId id="312" r:id="rId11"/>
    <p:sldId id="323" r:id="rId12"/>
    <p:sldId id="548" r:id="rId13"/>
    <p:sldId id="830" r:id="rId14"/>
    <p:sldId id="326" r:id="rId15"/>
    <p:sldId id="327" r:id="rId16"/>
    <p:sldId id="320" r:id="rId17"/>
    <p:sldId id="322" r:id="rId18"/>
    <p:sldId id="321" r:id="rId19"/>
    <p:sldId id="311" r:id="rId20"/>
    <p:sldId id="314" r:id="rId21"/>
    <p:sldId id="315" r:id="rId22"/>
    <p:sldId id="316" r:id="rId23"/>
    <p:sldId id="319" r:id="rId24"/>
    <p:sldId id="317" r:id="rId25"/>
    <p:sldId id="318" r:id="rId26"/>
    <p:sldId id="328" r:id="rId27"/>
    <p:sldId id="296" r:id="rId28"/>
    <p:sldId id="266" r:id="rId29"/>
    <p:sldId id="287" r:id="rId30"/>
    <p:sldId id="829" r:id="rId31"/>
  </p:sldIdLst>
  <p:sldSz cx="10969625" cy="6170613"/>
  <p:notesSz cx="6858000" cy="9144000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5BD6EE-3679-4273-8025-4D2ABCA67480}">
          <p14:sldIdLst>
            <p14:sldId id="257"/>
          </p14:sldIdLst>
        </p14:section>
        <p14:section name="Untitled Section" id="{C424B724-10E0-4C38-AF2F-5AA0BC76793C}">
          <p14:sldIdLst>
            <p14:sldId id="309"/>
          </p14:sldIdLst>
        </p14:section>
        <p14:section name="Introduction" id="{6890A317-D147-4CC2-8706-451D49D60998}">
          <p14:sldIdLst>
            <p14:sldId id="310"/>
          </p14:sldIdLst>
        </p14:section>
        <p14:section name="Motivation" id="{68DD4A3C-E01C-4003-A3A2-EB4CAC2C3CF8}">
          <p14:sldIdLst>
            <p14:sldId id="313"/>
          </p14:sldIdLst>
        </p14:section>
        <p14:section name="Objective" id="{9C0D8D3D-5333-4B37-B78A-984818BD8DB9}">
          <p14:sldIdLst>
            <p14:sldId id="312"/>
          </p14:sldIdLst>
        </p14:section>
        <p14:section name="Secure TLS" id="{DC547F05-5D1D-4805-A8CB-392935E0C11F}">
          <p14:sldIdLst>
            <p14:sldId id="323"/>
            <p14:sldId id="548"/>
            <p14:sldId id="830"/>
            <p14:sldId id="326"/>
            <p14:sldId id="327"/>
          </p14:sldIdLst>
        </p14:section>
        <p14:section name="Secure Update" id="{336B78F0-BF42-4650-8FB9-A1CAFF3B4B10}">
          <p14:sldIdLst>
            <p14:sldId id="320"/>
            <p14:sldId id="322"/>
            <p14:sldId id="321"/>
          </p14:sldIdLst>
        </p14:section>
        <p14:section name="Secure Boot" id="{2471B1F6-3BCF-4205-B434-650A9EAB08BB}">
          <p14:sldIdLst>
            <p14:sldId id="311"/>
            <p14:sldId id="314"/>
            <p14:sldId id="315"/>
          </p14:sldIdLst>
        </p14:section>
        <p14:section name="Secure Access" id="{CB977812-6AEE-45F8-9AF9-3909D1A216E2}">
          <p14:sldIdLst>
            <p14:sldId id="316"/>
            <p14:sldId id="319"/>
            <p14:sldId id="317"/>
            <p14:sldId id="318"/>
          </p14:sldIdLst>
        </p14:section>
        <p14:section name="Conclusion &amp; Future Work" id="{83E9B912-5FE5-4692-B13E-3ADB8616B17D}">
          <p14:sldIdLst>
            <p14:sldId id="328"/>
          </p14:sldIdLst>
        </p14:section>
        <p14:section name="Thank You" id="{6519036C-6856-4C3A-B465-92EE2A680160}">
          <p14:sldIdLst>
            <p14:sldId id="296"/>
          </p14:sldIdLst>
        </p14:section>
        <p14:section name="BACKUP SLIDES" id="{58E8E1F5-801D-4913-9D8C-CD792E247137}">
          <p14:sldIdLst>
            <p14:sldId id="266"/>
            <p14:sldId id="287"/>
            <p14:sldId id="8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18770D-8CC3-008E-5789-3FE1236156D0}" name="Maddipati Harika Chowdary (MS/ECL3)" initials="MHC(" userId="S::qdd2kor@bosch.com::d383ec4a-7fc9-4e96-90dc-f1fbe596436d" providerId="AD"/>
  <p188:author id="{D6FBCAB5-2CB5-E32C-0141-6567080E9202}" name="Kandele Suyash (MS/ECL3)" initials="KS(" userId="S::nxd1kor@bosch.com::84c5f585-19c5-4585-b9bb-686b19b3ebe4" providerId="AD"/>
  <p188:author id="{942948B9-887B-CFD8-80FA-5A8FD6DEF24A}" name="Gupta Shivam (MS/ECL3)" initials="GS(" userId="S::sqp1cob@bosch.com::f94071b9-576a-4160-a6ca-8291713c96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CF4"/>
    <a:srgbClr val="CBD7E8"/>
    <a:srgbClr val="004C76"/>
    <a:srgbClr val="7191C1"/>
    <a:srgbClr val="538022"/>
    <a:srgbClr val="D09E00"/>
    <a:srgbClr val="FF8989"/>
    <a:srgbClr val="DDF0C8"/>
    <a:srgbClr val="FFC1C1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E3C31-8C42-44E0-94DE-3ED4049BB6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6E508-AE63-40F7-8AFF-96B28B4860B9}">
      <dgm:prSet phldrT="[Text]"/>
      <dgm:spPr/>
      <dgm:t>
        <a:bodyPr/>
        <a:lstStyle/>
        <a:p>
          <a:r>
            <a:rPr lang="en-US"/>
            <a:t>HW Functional Model</a:t>
          </a:r>
        </a:p>
      </dgm:t>
    </dgm:pt>
    <dgm:pt modelId="{8C70C7C2-F91E-46E4-8D0D-69D4F40BF7D4}" type="parTrans" cxnId="{3E677E62-F3D3-4ADB-BB4C-2117484F33D2}">
      <dgm:prSet/>
      <dgm:spPr/>
      <dgm:t>
        <a:bodyPr/>
        <a:lstStyle/>
        <a:p>
          <a:endParaRPr lang="en-US"/>
        </a:p>
      </dgm:t>
    </dgm:pt>
    <dgm:pt modelId="{AC254015-FE00-4504-9953-1C2903A18643}" type="sibTrans" cxnId="{3E677E62-F3D3-4ADB-BB4C-2117484F33D2}">
      <dgm:prSet/>
      <dgm:spPr/>
      <dgm:t>
        <a:bodyPr/>
        <a:lstStyle/>
        <a:p>
          <a:endParaRPr lang="en-US"/>
        </a:p>
      </dgm:t>
    </dgm:pt>
    <dgm:pt modelId="{08B334B1-1798-4386-8A33-C5FFACD38709}">
      <dgm:prSet phldrT="[Text]"/>
      <dgm:spPr/>
      <dgm:t>
        <a:bodyPr/>
        <a:lstStyle/>
        <a:p>
          <a:r>
            <a:rPr lang="en-US"/>
            <a:t>SHA3</a:t>
          </a:r>
          <a:r>
            <a:rPr lang="en-US" baseline="0"/>
            <a:t> HASH Engine</a:t>
          </a:r>
          <a:endParaRPr lang="en-US"/>
        </a:p>
      </dgm:t>
    </dgm:pt>
    <dgm:pt modelId="{C180DCFB-09FE-466E-9043-CA9CBBC34544}" type="parTrans" cxnId="{100E94DB-D6F4-49F3-8BEE-8FF11A0533DD}">
      <dgm:prSet/>
      <dgm:spPr/>
      <dgm:t>
        <a:bodyPr/>
        <a:lstStyle/>
        <a:p>
          <a:endParaRPr lang="en-US"/>
        </a:p>
      </dgm:t>
    </dgm:pt>
    <dgm:pt modelId="{1DEFAE73-AD6E-4829-934E-ACA1E5B06D95}" type="sibTrans" cxnId="{100E94DB-D6F4-49F3-8BEE-8FF11A0533DD}">
      <dgm:prSet/>
      <dgm:spPr/>
      <dgm:t>
        <a:bodyPr/>
        <a:lstStyle/>
        <a:p>
          <a:endParaRPr lang="en-US"/>
        </a:p>
      </dgm:t>
    </dgm:pt>
    <dgm:pt modelId="{55E50620-E462-4A86-A20F-5A663C781009}">
      <dgm:prSet phldrT="[Text]"/>
      <dgm:spPr/>
      <dgm:t>
        <a:bodyPr/>
        <a:lstStyle/>
        <a:p>
          <a:r>
            <a:rPr lang="en-US"/>
            <a:t>XMSS – WOTS, L Trees and Merkle Tree</a:t>
          </a:r>
        </a:p>
      </dgm:t>
    </dgm:pt>
    <dgm:pt modelId="{97289106-4571-4BB7-9DC0-7C8C8224E8ED}" type="parTrans" cxnId="{B5DF4CDF-6AC1-4F62-B34C-65EB51A7ACDF}">
      <dgm:prSet/>
      <dgm:spPr/>
      <dgm:t>
        <a:bodyPr/>
        <a:lstStyle/>
        <a:p>
          <a:endParaRPr lang="en-US"/>
        </a:p>
      </dgm:t>
    </dgm:pt>
    <dgm:pt modelId="{98A8E75A-79FC-498E-9042-C2640DBFEEB2}" type="sibTrans" cxnId="{B5DF4CDF-6AC1-4F62-B34C-65EB51A7ACDF}">
      <dgm:prSet/>
      <dgm:spPr/>
      <dgm:t>
        <a:bodyPr/>
        <a:lstStyle/>
        <a:p>
          <a:endParaRPr lang="en-US"/>
        </a:p>
      </dgm:t>
    </dgm:pt>
    <dgm:pt modelId="{2DBD14B1-5EED-45E9-853C-D5C20E52F2C4}">
      <dgm:prSet phldrT="[Text]"/>
      <dgm:spPr/>
      <dgm:t>
        <a:bodyPr/>
        <a:lstStyle/>
        <a:p>
          <a:r>
            <a:rPr lang="en-US"/>
            <a:t>MATLAB Simulink – HW Functional Model</a:t>
          </a:r>
        </a:p>
      </dgm:t>
    </dgm:pt>
    <dgm:pt modelId="{2B5A138B-6C67-448F-BD52-0BFF0296A688}" type="parTrans" cxnId="{B21E6175-B78D-48D4-A732-C3E242259063}">
      <dgm:prSet/>
      <dgm:spPr/>
      <dgm:t>
        <a:bodyPr/>
        <a:lstStyle/>
        <a:p>
          <a:endParaRPr lang="en-US"/>
        </a:p>
      </dgm:t>
    </dgm:pt>
    <dgm:pt modelId="{D53C9C87-5ED4-4774-B5F8-2F6BCFEFAED7}" type="sibTrans" cxnId="{B21E6175-B78D-48D4-A732-C3E242259063}">
      <dgm:prSet/>
      <dgm:spPr/>
      <dgm:t>
        <a:bodyPr/>
        <a:lstStyle/>
        <a:p>
          <a:endParaRPr lang="en-US"/>
        </a:p>
      </dgm:t>
    </dgm:pt>
    <dgm:pt modelId="{DB49B9A5-3E63-476C-ADA0-0E06DFD381FD}">
      <dgm:prSet phldrT="[Text]"/>
      <dgm:spPr/>
      <dgm:t>
        <a:bodyPr/>
        <a:lstStyle/>
        <a:p>
          <a:r>
            <a:rPr lang="en-US"/>
            <a:t>HW IP Development</a:t>
          </a:r>
        </a:p>
      </dgm:t>
    </dgm:pt>
    <dgm:pt modelId="{6EBC3C97-447B-4DED-8D89-C83E8CF91B50}" type="parTrans" cxnId="{161ADFCF-B22F-4E81-B010-6E272BAAB894}">
      <dgm:prSet/>
      <dgm:spPr/>
      <dgm:t>
        <a:bodyPr/>
        <a:lstStyle/>
        <a:p>
          <a:endParaRPr lang="en-US"/>
        </a:p>
      </dgm:t>
    </dgm:pt>
    <dgm:pt modelId="{4D105A9C-762B-49CD-8967-B1C1F3AE1481}" type="sibTrans" cxnId="{161ADFCF-B22F-4E81-B010-6E272BAAB894}">
      <dgm:prSet/>
      <dgm:spPr/>
      <dgm:t>
        <a:bodyPr/>
        <a:lstStyle/>
        <a:p>
          <a:endParaRPr lang="en-US"/>
        </a:p>
      </dgm:t>
    </dgm:pt>
    <dgm:pt modelId="{82020BF6-A146-4E7E-8859-96E14B62C555}">
      <dgm:prSet phldrT="[Text]"/>
      <dgm:spPr/>
      <dgm:t>
        <a:bodyPr/>
        <a:lstStyle/>
        <a:p>
          <a:r>
            <a:rPr lang="en-US"/>
            <a:t>Test Bench creation and evaluation</a:t>
          </a:r>
        </a:p>
      </dgm:t>
    </dgm:pt>
    <dgm:pt modelId="{F33BB7A5-2016-4AC7-B40F-BDA52EF19E93}" type="parTrans" cxnId="{01C775AF-0146-4842-8FC2-66052C4DD7FB}">
      <dgm:prSet/>
      <dgm:spPr/>
      <dgm:t>
        <a:bodyPr/>
        <a:lstStyle/>
        <a:p>
          <a:endParaRPr lang="en-US"/>
        </a:p>
      </dgm:t>
    </dgm:pt>
    <dgm:pt modelId="{A89FA6CD-B9DA-4F11-B8BD-8BAD76D0681E}" type="sibTrans" cxnId="{01C775AF-0146-4842-8FC2-66052C4DD7FB}">
      <dgm:prSet/>
      <dgm:spPr/>
      <dgm:t>
        <a:bodyPr/>
        <a:lstStyle/>
        <a:p>
          <a:endParaRPr lang="en-US"/>
        </a:p>
      </dgm:t>
    </dgm:pt>
    <dgm:pt modelId="{009113D7-39D8-4991-8737-64D7F2A98049}">
      <dgm:prSet phldrT="[Text]"/>
      <dgm:spPr/>
      <dgm:t>
        <a:bodyPr/>
        <a:lstStyle/>
        <a:p>
          <a:r>
            <a:rPr lang="en-US"/>
            <a:t>RTL Code Development using Functional Models</a:t>
          </a:r>
        </a:p>
      </dgm:t>
    </dgm:pt>
    <dgm:pt modelId="{8BFB065F-E188-483F-95CF-3BBD128AB87A}" type="parTrans" cxnId="{A486AFCA-B588-43D5-8A58-13ED252A6203}">
      <dgm:prSet/>
      <dgm:spPr/>
      <dgm:t>
        <a:bodyPr/>
        <a:lstStyle/>
        <a:p>
          <a:endParaRPr lang="en-US"/>
        </a:p>
      </dgm:t>
    </dgm:pt>
    <dgm:pt modelId="{B8A6540E-A2B0-4B86-AD14-F67AEEB3DEE8}" type="sibTrans" cxnId="{A486AFCA-B588-43D5-8A58-13ED252A6203}">
      <dgm:prSet/>
      <dgm:spPr/>
      <dgm:t>
        <a:bodyPr/>
        <a:lstStyle/>
        <a:p>
          <a:endParaRPr lang="en-US"/>
        </a:p>
      </dgm:t>
    </dgm:pt>
    <dgm:pt modelId="{FACAA934-53E3-4C73-9C5C-38CCE5759FC7}">
      <dgm:prSet phldrT="[Text]"/>
      <dgm:spPr/>
      <dgm:t>
        <a:bodyPr/>
        <a:lstStyle/>
        <a:p>
          <a:r>
            <a:rPr lang="en-US"/>
            <a:t>RTL synthesis to FPGA</a:t>
          </a:r>
        </a:p>
      </dgm:t>
    </dgm:pt>
    <dgm:pt modelId="{230D9BCB-9E07-4A36-BF14-3F70B60F20AD}" type="parTrans" cxnId="{35D733FA-4CE3-452C-AD6B-7F8C47202955}">
      <dgm:prSet/>
      <dgm:spPr/>
      <dgm:t>
        <a:bodyPr/>
        <a:lstStyle/>
        <a:p>
          <a:endParaRPr lang="en-US"/>
        </a:p>
      </dgm:t>
    </dgm:pt>
    <dgm:pt modelId="{F78A8256-14C0-4CCB-9543-ED671E14E3D3}" type="sibTrans" cxnId="{35D733FA-4CE3-452C-AD6B-7F8C47202955}">
      <dgm:prSet/>
      <dgm:spPr/>
      <dgm:t>
        <a:bodyPr/>
        <a:lstStyle/>
        <a:p>
          <a:endParaRPr lang="en-US"/>
        </a:p>
      </dgm:t>
    </dgm:pt>
    <dgm:pt modelId="{41262641-72DE-4961-8A1E-28367CD9F024}">
      <dgm:prSet phldrT="[Text]"/>
      <dgm:spPr/>
      <dgm:t>
        <a:bodyPr/>
        <a:lstStyle/>
        <a:p>
          <a:r>
            <a:rPr lang="en-US"/>
            <a:t>Functional, Timing and performance evaluation</a:t>
          </a:r>
        </a:p>
      </dgm:t>
    </dgm:pt>
    <dgm:pt modelId="{27349161-AAEE-47BB-9B66-D35E0B8E2C08}" type="parTrans" cxnId="{CA73024D-24A6-446B-AF77-7045CEB05849}">
      <dgm:prSet/>
      <dgm:spPr/>
      <dgm:t>
        <a:bodyPr/>
        <a:lstStyle/>
        <a:p>
          <a:endParaRPr lang="en-US"/>
        </a:p>
      </dgm:t>
    </dgm:pt>
    <dgm:pt modelId="{70B1C385-1C18-4B4D-9ADB-A76A9431571A}" type="sibTrans" cxnId="{CA73024D-24A6-446B-AF77-7045CEB05849}">
      <dgm:prSet/>
      <dgm:spPr/>
      <dgm:t>
        <a:bodyPr/>
        <a:lstStyle/>
        <a:p>
          <a:endParaRPr lang="en-US"/>
        </a:p>
      </dgm:t>
    </dgm:pt>
    <dgm:pt modelId="{580BFE49-EBCC-47D6-8ADD-2D136573727B}">
      <dgm:prSet phldrT="[Text]"/>
      <dgm:spPr/>
      <dgm:t>
        <a:bodyPr/>
        <a:lstStyle/>
        <a:p>
          <a:r>
            <a:rPr lang="en-US"/>
            <a:t>Integrity and HW optimizations</a:t>
          </a:r>
        </a:p>
      </dgm:t>
    </dgm:pt>
    <dgm:pt modelId="{6DA6F926-6FE8-4248-B56E-2F316C8E3515}" type="parTrans" cxnId="{320910F3-8CF4-4642-B411-E515029164B9}">
      <dgm:prSet/>
      <dgm:spPr/>
      <dgm:t>
        <a:bodyPr/>
        <a:lstStyle/>
        <a:p>
          <a:endParaRPr lang="en-US"/>
        </a:p>
      </dgm:t>
    </dgm:pt>
    <dgm:pt modelId="{4D062635-B4AC-474F-A0BA-8CB6680765C7}" type="sibTrans" cxnId="{320910F3-8CF4-4642-B411-E515029164B9}">
      <dgm:prSet/>
      <dgm:spPr/>
      <dgm:t>
        <a:bodyPr/>
        <a:lstStyle/>
        <a:p>
          <a:endParaRPr lang="en-US"/>
        </a:p>
      </dgm:t>
    </dgm:pt>
    <dgm:pt modelId="{4BEB2F91-3875-4936-9409-D3B7822E9714}" type="pres">
      <dgm:prSet presAssocID="{9CDE3C31-8C42-44E0-94DE-3ED4049BB659}" presName="vert0" presStyleCnt="0">
        <dgm:presLayoutVars>
          <dgm:dir/>
          <dgm:animOne val="branch"/>
          <dgm:animLvl val="lvl"/>
        </dgm:presLayoutVars>
      </dgm:prSet>
      <dgm:spPr/>
    </dgm:pt>
    <dgm:pt modelId="{B70A1302-B9D2-47D8-8F49-9023CFA4CF41}" type="pres">
      <dgm:prSet presAssocID="{D8E6E508-AE63-40F7-8AFF-96B28B4860B9}" presName="thickLine" presStyleLbl="alignNode1" presStyleIdx="0" presStyleCnt="2"/>
      <dgm:spPr/>
    </dgm:pt>
    <dgm:pt modelId="{C684A0A6-0092-4274-808F-E08F514FC0BC}" type="pres">
      <dgm:prSet presAssocID="{D8E6E508-AE63-40F7-8AFF-96B28B4860B9}" presName="horz1" presStyleCnt="0"/>
      <dgm:spPr/>
    </dgm:pt>
    <dgm:pt modelId="{5137B142-4589-43EB-825A-BB944E2181D7}" type="pres">
      <dgm:prSet presAssocID="{D8E6E508-AE63-40F7-8AFF-96B28B4860B9}" presName="tx1" presStyleLbl="revTx" presStyleIdx="0" presStyleCnt="10" custScaleX="137723"/>
      <dgm:spPr/>
    </dgm:pt>
    <dgm:pt modelId="{F57CC201-34FD-402E-8D3D-3F2452D271F6}" type="pres">
      <dgm:prSet presAssocID="{D8E6E508-AE63-40F7-8AFF-96B28B4860B9}" presName="vert1" presStyleCnt="0"/>
      <dgm:spPr/>
    </dgm:pt>
    <dgm:pt modelId="{69BB4883-2F25-478B-A242-29EF5D1BD252}" type="pres">
      <dgm:prSet presAssocID="{08B334B1-1798-4386-8A33-C5FFACD38709}" presName="vertSpace2a" presStyleCnt="0"/>
      <dgm:spPr/>
    </dgm:pt>
    <dgm:pt modelId="{7ABFFF5D-52BE-4012-8960-55D09E7E871E}" type="pres">
      <dgm:prSet presAssocID="{08B334B1-1798-4386-8A33-C5FFACD38709}" presName="horz2" presStyleCnt="0"/>
      <dgm:spPr/>
    </dgm:pt>
    <dgm:pt modelId="{4E4A2F91-3645-400E-B5B2-CF1330E419EB}" type="pres">
      <dgm:prSet presAssocID="{08B334B1-1798-4386-8A33-C5FFACD38709}" presName="horzSpace2" presStyleCnt="0"/>
      <dgm:spPr/>
    </dgm:pt>
    <dgm:pt modelId="{884680F8-CF51-447D-BC81-75B2502492F5}" type="pres">
      <dgm:prSet presAssocID="{08B334B1-1798-4386-8A33-C5FFACD38709}" presName="tx2" presStyleLbl="revTx" presStyleIdx="1" presStyleCnt="10"/>
      <dgm:spPr/>
    </dgm:pt>
    <dgm:pt modelId="{36D43F6E-3AD5-41F2-9EB8-2A10A82A4710}" type="pres">
      <dgm:prSet presAssocID="{08B334B1-1798-4386-8A33-C5FFACD38709}" presName="vert2" presStyleCnt="0"/>
      <dgm:spPr/>
    </dgm:pt>
    <dgm:pt modelId="{D8E74B3A-B452-48BD-B9A8-4EB2F9A18674}" type="pres">
      <dgm:prSet presAssocID="{08B334B1-1798-4386-8A33-C5FFACD38709}" presName="thinLine2b" presStyleLbl="callout" presStyleIdx="0" presStyleCnt="8"/>
      <dgm:spPr/>
    </dgm:pt>
    <dgm:pt modelId="{63B356AC-19E2-44E6-9AC1-074BF8C4E72C}" type="pres">
      <dgm:prSet presAssocID="{08B334B1-1798-4386-8A33-C5FFACD38709}" presName="vertSpace2b" presStyleCnt="0"/>
      <dgm:spPr/>
    </dgm:pt>
    <dgm:pt modelId="{4DF7DF2A-F587-4C1F-A82A-D733BCB10744}" type="pres">
      <dgm:prSet presAssocID="{55E50620-E462-4A86-A20F-5A663C781009}" presName="horz2" presStyleCnt="0"/>
      <dgm:spPr/>
    </dgm:pt>
    <dgm:pt modelId="{224ACF94-4BCF-4C8E-BB2C-760AA042AB5A}" type="pres">
      <dgm:prSet presAssocID="{55E50620-E462-4A86-A20F-5A663C781009}" presName="horzSpace2" presStyleCnt="0"/>
      <dgm:spPr/>
    </dgm:pt>
    <dgm:pt modelId="{73A4CBF4-CEE2-47A1-B372-37AC2A223277}" type="pres">
      <dgm:prSet presAssocID="{55E50620-E462-4A86-A20F-5A663C781009}" presName="tx2" presStyleLbl="revTx" presStyleIdx="2" presStyleCnt="10"/>
      <dgm:spPr/>
    </dgm:pt>
    <dgm:pt modelId="{CEE4B812-E951-4D74-A7B2-FED6DB45459D}" type="pres">
      <dgm:prSet presAssocID="{55E50620-E462-4A86-A20F-5A663C781009}" presName="vert2" presStyleCnt="0"/>
      <dgm:spPr/>
    </dgm:pt>
    <dgm:pt modelId="{6A099B23-F67C-4700-9A41-25D5FB13EB23}" type="pres">
      <dgm:prSet presAssocID="{55E50620-E462-4A86-A20F-5A663C781009}" presName="thinLine2b" presStyleLbl="callout" presStyleIdx="1" presStyleCnt="8"/>
      <dgm:spPr/>
    </dgm:pt>
    <dgm:pt modelId="{C0E1ED09-F07D-448C-8A86-E2E514C2EDB5}" type="pres">
      <dgm:prSet presAssocID="{55E50620-E462-4A86-A20F-5A663C781009}" presName="vertSpace2b" presStyleCnt="0"/>
      <dgm:spPr/>
    </dgm:pt>
    <dgm:pt modelId="{49DAFE7E-A376-4AB0-9488-3D83379FF795}" type="pres">
      <dgm:prSet presAssocID="{2DBD14B1-5EED-45E9-853C-D5C20E52F2C4}" presName="horz2" presStyleCnt="0"/>
      <dgm:spPr/>
    </dgm:pt>
    <dgm:pt modelId="{428D4C75-AA44-488A-988F-23EA9F5ABE89}" type="pres">
      <dgm:prSet presAssocID="{2DBD14B1-5EED-45E9-853C-D5C20E52F2C4}" presName="horzSpace2" presStyleCnt="0"/>
      <dgm:spPr/>
    </dgm:pt>
    <dgm:pt modelId="{C3DB886F-95CF-460A-BDC9-EB96366826C9}" type="pres">
      <dgm:prSet presAssocID="{2DBD14B1-5EED-45E9-853C-D5C20E52F2C4}" presName="tx2" presStyleLbl="revTx" presStyleIdx="3" presStyleCnt="10"/>
      <dgm:spPr/>
    </dgm:pt>
    <dgm:pt modelId="{FB3B993F-D963-45FD-9268-11987AE699FD}" type="pres">
      <dgm:prSet presAssocID="{2DBD14B1-5EED-45E9-853C-D5C20E52F2C4}" presName="vert2" presStyleCnt="0"/>
      <dgm:spPr/>
    </dgm:pt>
    <dgm:pt modelId="{213EDA7A-6DE4-4FC8-B832-3588453B360D}" type="pres">
      <dgm:prSet presAssocID="{2DBD14B1-5EED-45E9-853C-D5C20E52F2C4}" presName="thinLine2b" presStyleLbl="callout" presStyleIdx="2" presStyleCnt="8"/>
      <dgm:spPr/>
    </dgm:pt>
    <dgm:pt modelId="{7AC6759C-07EA-4575-BA76-AD3DB1066411}" type="pres">
      <dgm:prSet presAssocID="{2DBD14B1-5EED-45E9-853C-D5C20E52F2C4}" presName="vertSpace2b" presStyleCnt="0"/>
      <dgm:spPr/>
    </dgm:pt>
    <dgm:pt modelId="{CD4ACF9C-4A7A-4D73-AFD3-079221CED3CF}" type="pres">
      <dgm:prSet presAssocID="{DB49B9A5-3E63-476C-ADA0-0E06DFD381FD}" presName="thickLine" presStyleLbl="alignNode1" presStyleIdx="1" presStyleCnt="2"/>
      <dgm:spPr/>
    </dgm:pt>
    <dgm:pt modelId="{B81D2C8D-09EE-4604-9813-FD81E770C5C7}" type="pres">
      <dgm:prSet presAssocID="{DB49B9A5-3E63-476C-ADA0-0E06DFD381FD}" presName="horz1" presStyleCnt="0"/>
      <dgm:spPr/>
    </dgm:pt>
    <dgm:pt modelId="{3357FF02-9781-4CB9-973D-6E8672175A5A}" type="pres">
      <dgm:prSet presAssocID="{DB49B9A5-3E63-476C-ADA0-0E06DFD381FD}" presName="tx1" presStyleLbl="revTx" presStyleIdx="4" presStyleCnt="10" custScaleX="137723"/>
      <dgm:spPr/>
    </dgm:pt>
    <dgm:pt modelId="{785C5A1D-A95E-4400-A231-88B1FEEA8F06}" type="pres">
      <dgm:prSet presAssocID="{DB49B9A5-3E63-476C-ADA0-0E06DFD381FD}" presName="vert1" presStyleCnt="0"/>
      <dgm:spPr/>
    </dgm:pt>
    <dgm:pt modelId="{D469C5A4-8E56-48E3-84AE-5FA56FB61DC4}" type="pres">
      <dgm:prSet presAssocID="{009113D7-39D8-4991-8737-64D7F2A98049}" presName="vertSpace2a" presStyleCnt="0"/>
      <dgm:spPr/>
    </dgm:pt>
    <dgm:pt modelId="{6BBCDA31-E241-4CCD-889A-4730F44AB75A}" type="pres">
      <dgm:prSet presAssocID="{009113D7-39D8-4991-8737-64D7F2A98049}" presName="horz2" presStyleCnt="0"/>
      <dgm:spPr/>
    </dgm:pt>
    <dgm:pt modelId="{83426F21-9E79-4FC6-A3C4-283EB23DEDC7}" type="pres">
      <dgm:prSet presAssocID="{009113D7-39D8-4991-8737-64D7F2A98049}" presName="horzSpace2" presStyleCnt="0"/>
      <dgm:spPr/>
    </dgm:pt>
    <dgm:pt modelId="{9703CC58-045E-4134-8203-D6F39CD31864}" type="pres">
      <dgm:prSet presAssocID="{009113D7-39D8-4991-8737-64D7F2A98049}" presName="tx2" presStyleLbl="revTx" presStyleIdx="5" presStyleCnt="10"/>
      <dgm:spPr/>
    </dgm:pt>
    <dgm:pt modelId="{9325D511-F7AA-4910-991B-B7DFE1C0EF7A}" type="pres">
      <dgm:prSet presAssocID="{009113D7-39D8-4991-8737-64D7F2A98049}" presName="vert2" presStyleCnt="0"/>
      <dgm:spPr/>
    </dgm:pt>
    <dgm:pt modelId="{53AE0E49-2402-41DC-9412-16ED2D274683}" type="pres">
      <dgm:prSet presAssocID="{009113D7-39D8-4991-8737-64D7F2A98049}" presName="thinLine2b" presStyleLbl="callout" presStyleIdx="3" presStyleCnt="8"/>
      <dgm:spPr/>
    </dgm:pt>
    <dgm:pt modelId="{5B619A2E-3EF8-4A2B-8C1D-E2FD9DAF74C4}" type="pres">
      <dgm:prSet presAssocID="{009113D7-39D8-4991-8737-64D7F2A98049}" presName="vertSpace2b" presStyleCnt="0"/>
      <dgm:spPr/>
    </dgm:pt>
    <dgm:pt modelId="{22C0D8F6-5CE0-49E9-8213-5577F010F75A}" type="pres">
      <dgm:prSet presAssocID="{82020BF6-A146-4E7E-8859-96E14B62C555}" presName="horz2" presStyleCnt="0"/>
      <dgm:spPr/>
    </dgm:pt>
    <dgm:pt modelId="{CFDEA7F6-C159-462B-B0D6-604EA066712A}" type="pres">
      <dgm:prSet presAssocID="{82020BF6-A146-4E7E-8859-96E14B62C555}" presName="horzSpace2" presStyleCnt="0"/>
      <dgm:spPr/>
    </dgm:pt>
    <dgm:pt modelId="{793897C7-27BE-487A-B925-5AC096610F1F}" type="pres">
      <dgm:prSet presAssocID="{82020BF6-A146-4E7E-8859-96E14B62C555}" presName="tx2" presStyleLbl="revTx" presStyleIdx="6" presStyleCnt="10"/>
      <dgm:spPr/>
    </dgm:pt>
    <dgm:pt modelId="{F50623B3-A36B-4435-8861-12E42C818659}" type="pres">
      <dgm:prSet presAssocID="{82020BF6-A146-4E7E-8859-96E14B62C555}" presName="vert2" presStyleCnt="0"/>
      <dgm:spPr/>
    </dgm:pt>
    <dgm:pt modelId="{1792F4AE-1D5C-43A0-B0B1-2B4144330E06}" type="pres">
      <dgm:prSet presAssocID="{82020BF6-A146-4E7E-8859-96E14B62C555}" presName="thinLine2b" presStyleLbl="callout" presStyleIdx="4" presStyleCnt="8"/>
      <dgm:spPr/>
    </dgm:pt>
    <dgm:pt modelId="{3E5FA479-051F-4540-AAE8-F4D064AE3791}" type="pres">
      <dgm:prSet presAssocID="{82020BF6-A146-4E7E-8859-96E14B62C555}" presName="vertSpace2b" presStyleCnt="0"/>
      <dgm:spPr/>
    </dgm:pt>
    <dgm:pt modelId="{3B500E29-3365-451D-9437-72E75DBAD90F}" type="pres">
      <dgm:prSet presAssocID="{FACAA934-53E3-4C73-9C5C-38CCE5759FC7}" presName="horz2" presStyleCnt="0"/>
      <dgm:spPr/>
    </dgm:pt>
    <dgm:pt modelId="{3D8333D4-ADFA-4AAB-9A58-712E876F49C2}" type="pres">
      <dgm:prSet presAssocID="{FACAA934-53E3-4C73-9C5C-38CCE5759FC7}" presName="horzSpace2" presStyleCnt="0"/>
      <dgm:spPr/>
    </dgm:pt>
    <dgm:pt modelId="{58DC654A-279A-420D-A1A9-7ECAF65E8A21}" type="pres">
      <dgm:prSet presAssocID="{FACAA934-53E3-4C73-9C5C-38CCE5759FC7}" presName="tx2" presStyleLbl="revTx" presStyleIdx="7" presStyleCnt="10"/>
      <dgm:spPr/>
    </dgm:pt>
    <dgm:pt modelId="{9D88A967-56E6-407A-BF64-CC22DA6910FF}" type="pres">
      <dgm:prSet presAssocID="{FACAA934-53E3-4C73-9C5C-38CCE5759FC7}" presName="vert2" presStyleCnt="0"/>
      <dgm:spPr/>
    </dgm:pt>
    <dgm:pt modelId="{0DB520A2-93F6-41EE-A2DB-2F3D1C01DB05}" type="pres">
      <dgm:prSet presAssocID="{FACAA934-53E3-4C73-9C5C-38CCE5759FC7}" presName="thinLine2b" presStyleLbl="callout" presStyleIdx="5" presStyleCnt="8"/>
      <dgm:spPr/>
    </dgm:pt>
    <dgm:pt modelId="{6538AAA9-35F8-43DC-9A9A-CE3BAFF9D23B}" type="pres">
      <dgm:prSet presAssocID="{FACAA934-53E3-4C73-9C5C-38CCE5759FC7}" presName="vertSpace2b" presStyleCnt="0"/>
      <dgm:spPr/>
    </dgm:pt>
    <dgm:pt modelId="{5E60AC0B-CF50-4139-9511-FEE7C028236A}" type="pres">
      <dgm:prSet presAssocID="{41262641-72DE-4961-8A1E-28367CD9F024}" presName="horz2" presStyleCnt="0"/>
      <dgm:spPr/>
    </dgm:pt>
    <dgm:pt modelId="{FF78007F-87AD-4466-96AE-26FC0A34B085}" type="pres">
      <dgm:prSet presAssocID="{41262641-72DE-4961-8A1E-28367CD9F024}" presName="horzSpace2" presStyleCnt="0"/>
      <dgm:spPr/>
    </dgm:pt>
    <dgm:pt modelId="{CB314720-279B-48E9-989E-3ECF7C3CE87F}" type="pres">
      <dgm:prSet presAssocID="{41262641-72DE-4961-8A1E-28367CD9F024}" presName="tx2" presStyleLbl="revTx" presStyleIdx="8" presStyleCnt="10"/>
      <dgm:spPr/>
    </dgm:pt>
    <dgm:pt modelId="{829C81C9-19D8-4714-94B3-735A0977D255}" type="pres">
      <dgm:prSet presAssocID="{41262641-72DE-4961-8A1E-28367CD9F024}" presName="vert2" presStyleCnt="0"/>
      <dgm:spPr/>
    </dgm:pt>
    <dgm:pt modelId="{C02C6965-C443-46AD-B7E5-EE77BED06609}" type="pres">
      <dgm:prSet presAssocID="{41262641-72DE-4961-8A1E-28367CD9F024}" presName="thinLine2b" presStyleLbl="callout" presStyleIdx="6" presStyleCnt="8"/>
      <dgm:spPr/>
    </dgm:pt>
    <dgm:pt modelId="{39ECA91E-E2D7-42E5-B42A-451609AB6C2D}" type="pres">
      <dgm:prSet presAssocID="{41262641-72DE-4961-8A1E-28367CD9F024}" presName="vertSpace2b" presStyleCnt="0"/>
      <dgm:spPr/>
    </dgm:pt>
    <dgm:pt modelId="{B0293210-24EC-407C-8702-2ECE8AD1E7A2}" type="pres">
      <dgm:prSet presAssocID="{580BFE49-EBCC-47D6-8ADD-2D136573727B}" presName="horz2" presStyleCnt="0"/>
      <dgm:spPr/>
    </dgm:pt>
    <dgm:pt modelId="{2E2FBB19-33C0-4820-BF45-9CDECCF80D78}" type="pres">
      <dgm:prSet presAssocID="{580BFE49-EBCC-47D6-8ADD-2D136573727B}" presName="horzSpace2" presStyleCnt="0"/>
      <dgm:spPr/>
    </dgm:pt>
    <dgm:pt modelId="{B5E4993F-7DD0-462B-A844-E85C2A0551C0}" type="pres">
      <dgm:prSet presAssocID="{580BFE49-EBCC-47D6-8ADD-2D136573727B}" presName="tx2" presStyleLbl="revTx" presStyleIdx="9" presStyleCnt="10"/>
      <dgm:spPr/>
    </dgm:pt>
    <dgm:pt modelId="{BB6AA29B-A515-47C8-820D-B7D28BEA87C8}" type="pres">
      <dgm:prSet presAssocID="{580BFE49-EBCC-47D6-8ADD-2D136573727B}" presName="vert2" presStyleCnt="0"/>
      <dgm:spPr/>
    </dgm:pt>
    <dgm:pt modelId="{D5206C1B-82C7-4407-827C-39EA1B6BAB95}" type="pres">
      <dgm:prSet presAssocID="{580BFE49-EBCC-47D6-8ADD-2D136573727B}" presName="thinLine2b" presStyleLbl="callout" presStyleIdx="7" presStyleCnt="8"/>
      <dgm:spPr/>
    </dgm:pt>
    <dgm:pt modelId="{968CC3C6-9126-43CF-82A9-B4F90F8A7AAA}" type="pres">
      <dgm:prSet presAssocID="{580BFE49-EBCC-47D6-8ADD-2D136573727B}" presName="vertSpace2b" presStyleCnt="0"/>
      <dgm:spPr/>
    </dgm:pt>
  </dgm:ptLst>
  <dgm:cxnLst>
    <dgm:cxn modelId="{FF375411-F76A-4260-BA1F-91985978FE30}" type="presOf" srcId="{82020BF6-A146-4E7E-8859-96E14B62C555}" destId="{793897C7-27BE-487A-B925-5AC096610F1F}" srcOrd="0" destOrd="0" presId="urn:microsoft.com/office/officeart/2008/layout/LinedList"/>
    <dgm:cxn modelId="{C5E4DA12-7826-4335-9F3C-0EDBD959BE4A}" type="presOf" srcId="{FACAA934-53E3-4C73-9C5C-38CCE5759FC7}" destId="{58DC654A-279A-420D-A1A9-7ECAF65E8A21}" srcOrd="0" destOrd="0" presId="urn:microsoft.com/office/officeart/2008/layout/LinedList"/>
    <dgm:cxn modelId="{19C23838-4173-42CC-A9E7-AF517927DF51}" type="presOf" srcId="{009113D7-39D8-4991-8737-64D7F2A98049}" destId="{9703CC58-045E-4134-8203-D6F39CD31864}" srcOrd="0" destOrd="0" presId="urn:microsoft.com/office/officeart/2008/layout/LinedList"/>
    <dgm:cxn modelId="{3E677E62-F3D3-4ADB-BB4C-2117484F33D2}" srcId="{9CDE3C31-8C42-44E0-94DE-3ED4049BB659}" destId="{D8E6E508-AE63-40F7-8AFF-96B28B4860B9}" srcOrd="0" destOrd="0" parTransId="{8C70C7C2-F91E-46E4-8D0D-69D4F40BF7D4}" sibTransId="{AC254015-FE00-4504-9953-1C2903A18643}"/>
    <dgm:cxn modelId="{2691E56A-2E68-442B-B488-C95167868DB1}" type="presOf" srcId="{55E50620-E462-4A86-A20F-5A663C781009}" destId="{73A4CBF4-CEE2-47A1-B372-37AC2A223277}" srcOrd="0" destOrd="0" presId="urn:microsoft.com/office/officeart/2008/layout/LinedList"/>
    <dgm:cxn modelId="{CA73024D-24A6-446B-AF77-7045CEB05849}" srcId="{DB49B9A5-3E63-476C-ADA0-0E06DFD381FD}" destId="{41262641-72DE-4961-8A1E-28367CD9F024}" srcOrd="3" destOrd="0" parTransId="{27349161-AAEE-47BB-9B66-D35E0B8E2C08}" sibTransId="{70B1C385-1C18-4B4D-9ADB-A76A9431571A}"/>
    <dgm:cxn modelId="{3EBBCC6D-53C8-4F35-BDC8-F44BA1882CEE}" type="presOf" srcId="{D8E6E508-AE63-40F7-8AFF-96B28B4860B9}" destId="{5137B142-4589-43EB-825A-BB944E2181D7}" srcOrd="0" destOrd="0" presId="urn:microsoft.com/office/officeart/2008/layout/LinedList"/>
    <dgm:cxn modelId="{B21E6175-B78D-48D4-A732-C3E242259063}" srcId="{D8E6E508-AE63-40F7-8AFF-96B28B4860B9}" destId="{2DBD14B1-5EED-45E9-853C-D5C20E52F2C4}" srcOrd="2" destOrd="0" parTransId="{2B5A138B-6C67-448F-BD52-0BFF0296A688}" sibTransId="{D53C9C87-5ED4-4774-B5F8-2F6BCFEFAED7}"/>
    <dgm:cxn modelId="{8FF29176-B10E-43C2-A384-756C0FB2FA02}" type="presOf" srcId="{DB49B9A5-3E63-476C-ADA0-0E06DFD381FD}" destId="{3357FF02-9781-4CB9-973D-6E8672175A5A}" srcOrd="0" destOrd="0" presId="urn:microsoft.com/office/officeart/2008/layout/LinedList"/>
    <dgm:cxn modelId="{050FA676-1D84-4239-B82F-B371B293AEBC}" type="presOf" srcId="{580BFE49-EBCC-47D6-8ADD-2D136573727B}" destId="{B5E4993F-7DD0-462B-A844-E85C2A0551C0}" srcOrd="0" destOrd="0" presId="urn:microsoft.com/office/officeart/2008/layout/LinedList"/>
    <dgm:cxn modelId="{51AA64A0-BB38-4ACA-9B3C-DC2C146FE874}" type="presOf" srcId="{2DBD14B1-5EED-45E9-853C-D5C20E52F2C4}" destId="{C3DB886F-95CF-460A-BDC9-EB96366826C9}" srcOrd="0" destOrd="0" presId="urn:microsoft.com/office/officeart/2008/layout/LinedList"/>
    <dgm:cxn modelId="{DC632EAB-D09D-4D7C-8DAD-B69D5D5E4C7F}" type="presOf" srcId="{9CDE3C31-8C42-44E0-94DE-3ED4049BB659}" destId="{4BEB2F91-3875-4936-9409-D3B7822E9714}" srcOrd="0" destOrd="0" presId="urn:microsoft.com/office/officeart/2008/layout/LinedList"/>
    <dgm:cxn modelId="{902D5EAB-2AA9-42BC-A97E-5023E4BCA3CD}" type="presOf" srcId="{08B334B1-1798-4386-8A33-C5FFACD38709}" destId="{884680F8-CF51-447D-BC81-75B2502492F5}" srcOrd="0" destOrd="0" presId="urn:microsoft.com/office/officeart/2008/layout/LinedList"/>
    <dgm:cxn modelId="{01C775AF-0146-4842-8FC2-66052C4DD7FB}" srcId="{DB49B9A5-3E63-476C-ADA0-0E06DFD381FD}" destId="{82020BF6-A146-4E7E-8859-96E14B62C555}" srcOrd="1" destOrd="0" parTransId="{F33BB7A5-2016-4AC7-B40F-BDA52EF19E93}" sibTransId="{A89FA6CD-B9DA-4F11-B8BD-8BAD76D0681E}"/>
    <dgm:cxn modelId="{97277FB5-0974-4FF8-A014-7560ECA1DB24}" type="presOf" srcId="{41262641-72DE-4961-8A1E-28367CD9F024}" destId="{CB314720-279B-48E9-989E-3ECF7C3CE87F}" srcOrd="0" destOrd="0" presId="urn:microsoft.com/office/officeart/2008/layout/LinedList"/>
    <dgm:cxn modelId="{A486AFCA-B588-43D5-8A58-13ED252A6203}" srcId="{DB49B9A5-3E63-476C-ADA0-0E06DFD381FD}" destId="{009113D7-39D8-4991-8737-64D7F2A98049}" srcOrd="0" destOrd="0" parTransId="{8BFB065F-E188-483F-95CF-3BBD128AB87A}" sibTransId="{B8A6540E-A2B0-4B86-AD14-F67AEEB3DEE8}"/>
    <dgm:cxn modelId="{161ADFCF-B22F-4E81-B010-6E272BAAB894}" srcId="{9CDE3C31-8C42-44E0-94DE-3ED4049BB659}" destId="{DB49B9A5-3E63-476C-ADA0-0E06DFD381FD}" srcOrd="1" destOrd="0" parTransId="{6EBC3C97-447B-4DED-8D89-C83E8CF91B50}" sibTransId="{4D105A9C-762B-49CD-8967-B1C1F3AE1481}"/>
    <dgm:cxn modelId="{100E94DB-D6F4-49F3-8BEE-8FF11A0533DD}" srcId="{D8E6E508-AE63-40F7-8AFF-96B28B4860B9}" destId="{08B334B1-1798-4386-8A33-C5FFACD38709}" srcOrd="0" destOrd="0" parTransId="{C180DCFB-09FE-466E-9043-CA9CBBC34544}" sibTransId="{1DEFAE73-AD6E-4829-934E-ACA1E5B06D95}"/>
    <dgm:cxn modelId="{B5DF4CDF-6AC1-4F62-B34C-65EB51A7ACDF}" srcId="{D8E6E508-AE63-40F7-8AFF-96B28B4860B9}" destId="{55E50620-E462-4A86-A20F-5A663C781009}" srcOrd="1" destOrd="0" parTransId="{97289106-4571-4BB7-9DC0-7C8C8224E8ED}" sibTransId="{98A8E75A-79FC-498E-9042-C2640DBFEEB2}"/>
    <dgm:cxn modelId="{320910F3-8CF4-4642-B411-E515029164B9}" srcId="{DB49B9A5-3E63-476C-ADA0-0E06DFD381FD}" destId="{580BFE49-EBCC-47D6-8ADD-2D136573727B}" srcOrd="4" destOrd="0" parTransId="{6DA6F926-6FE8-4248-B56E-2F316C8E3515}" sibTransId="{4D062635-B4AC-474F-A0BA-8CB6680765C7}"/>
    <dgm:cxn modelId="{35D733FA-4CE3-452C-AD6B-7F8C47202955}" srcId="{DB49B9A5-3E63-476C-ADA0-0E06DFD381FD}" destId="{FACAA934-53E3-4C73-9C5C-38CCE5759FC7}" srcOrd="2" destOrd="0" parTransId="{230D9BCB-9E07-4A36-BF14-3F70B60F20AD}" sibTransId="{F78A8256-14C0-4CCB-9543-ED671E14E3D3}"/>
    <dgm:cxn modelId="{2C81C4E6-B928-4ACA-B934-2268840164C6}" type="presParOf" srcId="{4BEB2F91-3875-4936-9409-D3B7822E9714}" destId="{B70A1302-B9D2-47D8-8F49-9023CFA4CF41}" srcOrd="0" destOrd="0" presId="urn:microsoft.com/office/officeart/2008/layout/LinedList"/>
    <dgm:cxn modelId="{CF0B276B-D791-4414-A228-73FEA018A62E}" type="presParOf" srcId="{4BEB2F91-3875-4936-9409-D3B7822E9714}" destId="{C684A0A6-0092-4274-808F-E08F514FC0BC}" srcOrd="1" destOrd="0" presId="urn:microsoft.com/office/officeart/2008/layout/LinedList"/>
    <dgm:cxn modelId="{51327FEF-283F-422B-BBC7-40C02C0653DB}" type="presParOf" srcId="{C684A0A6-0092-4274-808F-E08F514FC0BC}" destId="{5137B142-4589-43EB-825A-BB944E2181D7}" srcOrd="0" destOrd="0" presId="urn:microsoft.com/office/officeart/2008/layout/LinedList"/>
    <dgm:cxn modelId="{B8FEA6B7-74C3-4C39-AEDD-AAF1F2DDF756}" type="presParOf" srcId="{C684A0A6-0092-4274-808F-E08F514FC0BC}" destId="{F57CC201-34FD-402E-8D3D-3F2452D271F6}" srcOrd="1" destOrd="0" presId="urn:microsoft.com/office/officeart/2008/layout/LinedList"/>
    <dgm:cxn modelId="{6D0CFB0A-3E9F-4706-BFFF-AC52BCAC208B}" type="presParOf" srcId="{F57CC201-34FD-402E-8D3D-3F2452D271F6}" destId="{69BB4883-2F25-478B-A242-29EF5D1BD252}" srcOrd="0" destOrd="0" presId="urn:microsoft.com/office/officeart/2008/layout/LinedList"/>
    <dgm:cxn modelId="{22193737-02CD-459E-A65D-FBFA5A660AAB}" type="presParOf" srcId="{F57CC201-34FD-402E-8D3D-3F2452D271F6}" destId="{7ABFFF5D-52BE-4012-8960-55D09E7E871E}" srcOrd="1" destOrd="0" presId="urn:microsoft.com/office/officeart/2008/layout/LinedList"/>
    <dgm:cxn modelId="{F89014AF-7DAB-4672-9A85-EBCF31EE4DB1}" type="presParOf" srcId="{7ABFFF5D-52BE-4012-8960-55D09E7E871E}" destId="{4E4A2F91-3645-400E-B5B2-CF1330E419EB}" srcOrd="0" destOrd="0" presId="urn:microsoft.com/office/officeart/2008/layout/LinedList"/>
    <dgm:cxn modelId="{A459E5E7-5CCE-4077-B18B-33CCC21FF5AB}" type="presParOf" srcId="{7ABFFF5D-52BE-4012-8960-55D09E7E871E}" destId="{884680F8-CF51-447D-BC81-75B2502492F5}" srcOrd="1" destOrd="0" presId="urn:microsoft.com/office/officeart/2008/layout/LinedList"/>
    <dgm:cxn modelId="{5327A4F7-CCA0-489C-9169-93EA38D8BB4C}" type="presParOf" srcId="{7ABFFF5D-52BE-4012-8960-55D09E7E871E}" destId="{36D43F6E-3AD5-41F2-9EB8-2A10A82A4710}" srcOrd="2" destOrd="0" presId="urn:microsoft.com/office/officeart/2008/layout/LinedList"/>
    <dgm:cxn modelId="{A6A8F179-B77B-4CEA-97B5-D7EE69E5F31E}" type="presParOf" srcId="{F57CC201-34FD-402E-8D3D-3F2452D271F6}" destId="{D8E74B3A-B452-48BD-B9A8-4EB2F9A18674}" srcOrd="2" destOrd="0" presId="urn:microsoft.com/office/officeart/2008/layout/LinedList"/>
    <dgm:cxn modelId="{353C570F-C3DD-46C7-BC2A-345D4C4B1762}" type="presParOf" srcId="{F57CC201-34FD-402E-8D3D-3F2452D271F6}" destId="{63B356AC-19E2-44E6-9AC1-074BF8C4E72C}" srcOrd="3" destOrd="0" presId="urn:microsoft.com/office/officeart/2008/layout/LinedList"/>
    <dgm:cxn modelId="{31215838-D3CA-4B92-87CB-90D9AC1B22B5}" type="presParOf" srcId="{F57CC201-34FD-402E-8D3D-3F2452D271F6}" destId="{4DF7DF2A-F587-4C1F-A82A-D733BCB10744}" srcOrd="4" destOrd="0" presId="urn:microsoft.com/office/officeart/2008/layout/LinedList"/>
    <dgm:cxn modelId="{B5A7858A-17C0-4541-BF17-F2C3516041A6}" type="presParOf" srcId="{4DF7DF2A-F587-4C1F-A82A-D733BCB10744}" destId="{224ACF94-4BCF-4C8E-BB2C-760AA042AB5A}" srcOrd="0" destOrd="0" presId="urn:microsoft.com/office/officeart/2008/layout/LinedList"/>
    <dgm:cxn modelId="{DB14176E-72B7-439F-982A-5347296D9FF6}" type="presParOf" srcId="{4DF7DF2A-F587-4C1F-A82A-D733BCB10744}" destId="{73A4CBF4-CEE2-47A1-B372-37AC2A223277}" srcOrd="1" destOrd="0" presId="urn:microsoft.com/office/officeart/2008/layout/LinedList"/>
    <dgm:cxn modelId="{7AE7F2D8-D84B-48C4-8E53-14C524CFF0F0}" type="presParOf" srcId="{4DF7DF2A-F587-4C1F-A82A-D733BCB10744}" destId="{CEE4B812-E951-4D74-A7B2-FED6DB45459D}" srcOrd="2" destOrd="0" presId="urn:microsoft.com/office/officeart/2008/layout/LinedList"/>
    <dgm:cxn modelId="{4B7B972E-FD28-497E-8F1F-8D0DA2540EBD}" type="presParOf" srcId="{F57CC201-34FD-402E-8D3D-3F2452D271F6}" destId="{6A099B23-F67C-4700-9A41-25D5FB13EB23}" srcOrd="5" destOrd="0" presId="urn:microsoft.com/office/officeart/2008/layout/LinedList"/>
    <dgm:cxn modelId="{0CF3525C-225F-4111-A0D6-E53F506CB9A3}" type="presParOf" srcId="{F57CC201-34FD-402E-8D3D-3F2452D271F6}" destId="{C0E1ED09-F07D-448C-8A86-E2E514C2EDB5}" srcOrd="6" destOrd="0" presId="urn:microsoft.com/office/officeart/2008/layout/LinedList"/>
    <dgm:cxn modelId="{8A8653A8-BAA9-4661-88A4-E8885955D485}" type="presParOf" srcId="{F57CC201-34FD-402E-8D3D-3F2452D271F6}" destId="{49DAFE7E-A376-4AB0-9488-3D83379FF795}" srcOrd="7" destOrd="0" presId="urn:microsoft.com/office/officeart/2008/layout/LinedList"/>
    <dgm:cxn modelId="{58682376-85E1-43F1-B931-CC9B98E990C7}" type="presParOf" srcId="{49DAFE7E-A376-4AB0-9488-3D83379FF795}" destId="{428D4C75-AA44-488A-988F-23EA9F5ABE89}" srcOrd="0" destOrd="0" presId="urn:microsoft.com/office/officeart/2008/layout/LinedList"/>
    <dgm:cxn modelId="{EB4413B0-3863-4008-83F3-48BA2ED81122}" type="presParOf" srcId="{49DAFE7E-A376-4AB0-9488-3D83379FF795}" destId="{C3DB886F-95CF-460A-BDC9-EB96366826C9}" srcOrd="1" destOrd="0" presId="urn:microsoft.com/office/officeart/2008/layout/LinedList"/>
    <dgm:cxn modelId="{A7302577-02CC-4D29-BBC2-4D05F55445F5}" type="presParOf" srcId="{49DAFE7E-A376-4AB0-9488-3D83379FF795}" destId="{FB3B993F-D963-45FD-9268-11987AE699FD}" srcOrd="2" destOrd="0" presId="urn:microsoft.com/office/officeart/2008/layout/LinedList"/>
    <dgm:cxn modelId="{0ECBB1BB-4F9F-433D-B17C-76B32E31C666}" type="presParOf" srcId="{F57CC201-34FD-402E-8D3D-3F2452D271F6}" destId="{213EDA7A-6DE4-4FC8-B832-3588453B360D}" srcOrd="8" destOrd="0" presId="urn:microsoft.com/office/officeart/2008/layout/LinedList"/>
    <dgm:cxn modelId="{F136406D-CA8D-44DE-9808-2A997B9C8458}" type="presParOf" srcId="{F57CC201-34FD-402E-8D3D-3F2452D271F6}" destId="{7AC6759C-07EA-4575-BA76-AD3DB1066411}" srcOrd="9" destOrd="0" presId="urn:microsoft.com/office/officeart/2008/layout/LinedList"/>
    <dgm:cxn modelId="{4DB9AF44-29BB-42FD-9555-9DC8FBF8CB45}" type="presParOf" srcId="{4BEB2F91-3875-4936-9409-D3B7822E9714}" destId="{CD4ACF9C-4A7A-4D73-AFD3-079221CED3CF}" srcOrd="2" destOrd="0" presId="urn:microsoft.com/office/officeart/2008/layout/LinedList"/>
    <dgm:cxn modelId="{9E65E6AB-C05F-4417-BFC8-44E7AEF93EFA}" type="presParOf" srcId="{4BEB2F91-3875-4936-9409-D3B7822E9714}" destId="{B81D2C8D-09EE-4604-9813-FD81E770C5C7}" srcOrd="3" destOrd="0" presId="urn:microsoft.com/office/officeart/2008/layout/LinedList"/>
    <dgm:cxn modelId="{2B46FB04-79CD-4F12-B35A-18FEDB14E001}" type="presParOf" srcId="{B81D2C8D-09EE-4604-9813-FD81E770C5C7}" destId="{3357FF02-9781-4CB9-973D-6E8672175A5A}" srcOrd="0" destOrd="0" presId="urn:microsoft.com/office/officeart/2008/layout/LinedList"/>
    <dgm:cxn modelId="{19C0A6F0-CF9C-4033-BB45-D7F7D1E90CD9}" type="presParOf" srcId="{B81D2C8D-09EE-4604-9813-FD81E770C5C7}" destId="{785C5A1D-A95E-4400-A231-88B1FEEA8F06}" srcOrd="1" destOrd="0" presId="urn:microsoft.com/office/officeart/2008/layout/LinedList"/>
    <dgm:cxn modelId="{D26B1468-B99E-48B1-99C2-282F2A9D6302}" type="presParOf" srcId="{785C5A1D-A95E-4400-A231-88B1FEEA8F06}" destId="{D469C5A4-8E56-48E3-84AE-5FA56FB61DC4}" srcOrd="0" destOrd="0" presId="urn:microsoft.com/office/officeart/2008/layout/LinedList"/>
    <dgm:cxn modelId="{C866994A-2FC6-4FB9-97F7-75AFC2DD5036}" type="presParOf" srcId="{785C5A1D-A95E-4400-A231-88B1FEEA8F06}" destId="{6BBCDA31-E241-4CCD-889A-4730F44AB75A}" srcOrd="1" destOrd="0" presId="urn:microsoft.com/office/officeart/2008/layout/LinedList"/>
    <dgm:cxn modelId="{9F2AF452-4057-4721-B663-79FDEF2C31DF}" type="presParOf" srcId="{6BBCDA31-E241-4CCD-889A-4730F44AB75A}" destId="{83426F21-9E79-4FC6-A3C4-283EB23DEDC7}" srcOrd="0" destOrd="0" presId="urn:microsoft.com/office/officeart/2008/layout/LinedList"/>
    <dgm:cxn modelId="{A82BCB38-3364-4F78-81A3-F547B10FF1F0}" type="presParOf" srcId="{6BBCDA31-E241-4CCD-889A-4730F44AB75A}" destId="{9703CC58-045E-4134-8203-D6F39CD31864}" srcOrd="1" destOrd="0" presId="urn:microsoft.com/office/officeart/2008/layout/LinedList"/>
    <dgm:cxn modelId="{5C742F84-3591-4CB9-BAE1-EA6E8933D3F6}" type="presParOf" srcId="{6BBCDA31-E241-4CCD-889A-4730F44AB75A}" destId="{9325D511-F7AA-4910-991B-B7DFE1C0EF7A}" srcOrd="2" destOrd="0" presId="urn:microsoft.com/office/officeart/2008/layout/LinedList"/>
    <dgm:cxn modelId="{ECE29888-57D1-4318-AB1B-DB9AA71B27D1}" type="presParOf" srcId="{785C5A1D-A95E-4400-A231-88B1FEEA8F06}" destId="{53AE0E49-2402-41DC-9412-16ED2D274683}" srcOrd="2" destOrd="0" presId="urn:microsoft.com/office/officeart/2008/layout/LinedList"/>
    <dgm:cxn modelId="{B6AB46D8-492B-4EFF-BA38-25CD906695D1}" type="presParOf" srcId="{785C5A1D-A95E-4400-A231-88B1FEEA8F06}" destId="{5B619A2E-3EF8-4A2B-8C1D-E2FD9DAF74C4}" srcOrd="3" destOrd="0" presId="urn:microsoft.com/office/officeart/2008/layout/LinedList"/>
    <dgm:cxn modelId="{C4740596-9225-4BA3-9C63-0B0209F241E0}" type="presParOf" srcId="{785C5A1D-A95E-4400-A231-88B1FEEA8F06}" destId="{22C0D8F6-5CE0-49E9-8213-5577F010F75A}" srcOrd="4" destOrd="0" presId="urn:microsoft.com/office/officeart/2008/layout/LinedList"/>
    <dgm:cxn modelId="{5A5C3AEF-DF3F-4200-B742-3C3608BACE89}" type="presParOf" srcId="{22C0D8F6-5CE0-49E9-8213-5577F010F75A}" destId="{CFDEA7F6-C159-462B-B0D6-604EA066712A}" srcOrd="0" destOrd="0" presId="urn:microsoft.com/office/officeart/2008/layout/LinedList"/>
    <dgm:cxn modelId="{4BC0F041-4162-4AAD-8466-A853A4600FF2}" type="presParOf" srcId="{22C0D8F6-5CE0-49E9-8213-5577F010F75A}" destId="{793897C7-27BE-487A-B925-5AC096610F1F}" srcOrd="1" destOrd="0" presId="urn:microsoft.com/office/officeart/2008/layout/LinedList"/>
    <dgm:cxn modelId="{04619556-F2EA-4216-B119-0FD939279EE8}" type="presParOf" srcId="{22C0D8F6-5CE0-49E9-8213-5577F010F75A}" destId="{F50623B3-A36B-4435-8861-12E42C818659}" srcOrd="2" destOrd="0" presId="urn:microsoft.com/office/officeart/2008/layout/LinedList"/>
    <dgm:cxn modelId="{3E4A6DED-C3F8-4519-BF0F-51472F984226}" type="presParOf" srcId="{785C5A1D-A95E-4400-A231-88B1FEEA8F06}" destId="{1792F4AE-1D5C-43A0-B0B1-2B4144330E06}" srcOrd="5" destOrd="0" presId="urn:microsoft.com/office/officeart/2008/layout/LinedList"/>
    <dgm:cxn modelId="{C4782B67-3DD0-4A96-838E-751F786F9AF0}" type="presParOf" srcId="{785C5A1D-A95E-4400-A231-88B1FEEA8F06}" destId="{3E5FA479-051F-4540-AAE8-F4D064AE3791}" srcOrd="6" destOrd="0" presId="urn:microsoft.com/office/officeart/2008/layout/LinedList"/>
    <dgm:cxn modelId="{CCE78271-C83B-4506-89D9-09889441D58D}" type="presParOf" srcId="{785C5A1D-A95E-4400-A231-88B1FEEA8F06}" destId="{3B500E29-3365-451D-9437-72E75DBAD90F}" srcOrd="7" destOrd="0" presId="urn:microsoft.com/office/officeart/2008/layout/LinedList"/>
    <dgm:cxn modelId="{144AC889-8833-4ECD-8D7C-CDBB7933B9FA}" type="presParOf" srcId="{3B500E29-3365-451D-9437-72E75DBAD90F}" destId="{3D8333D4-ADFA-4AAB-9A58-712E876F49C2}" srcOrd="0" destOrd="0" presId="urn:microsoft.com/office/officeart/2008/layout/LinedList"/>
    <dgm:cxn modelId="{499F354B-943E-428D-82D7-65EF3DB7B3AF}" type="presParOf" srcId="{3B500E29-3365-451D-9437-72E75DBAD90F}" destId="{58DC654A-279A-420D-A1A9-7ECAF65E8A21}" srcOrd="1" destOrd="0" presId="urn:microsoft.com/office/officeart/2008/layout/LinedList"/>
    <dgm:cxn modelId="{466481B0-0B39-4A25-88F6-3757CA1D2DDD}" type="presParOf" srcId="{3B500E29-3365-451D-9437-72E75DBAD90F}" destId="{9D88A967-56E6-407A-BF64-CC22DA6910FF}" srcOrd="2" destOrd="0" presId="urn:microsoft.com/office/officeart/2008/layout/LinedList"/>
    <dgm:cxn modelId="{2CD8697B-E8B2-4F74-841D-8F2C218792A2}" type="presParOf" srcId="{785C5A1D-A95E-4400-A231-88B1FEEA8F06}" destId="{0DB520A2-93F6-41EE-A2DB-2F3D1C01DB05}" srcOrd="8" destOrd="0" presId="urn:microsoft.com/office/officeart/2008/layout/LinedList"/>
    <dgm:cxn modelId="{0A74511E-716F-4573-A6ED-CC75AF3A3906}" type="presParOf" srcId="{785C5A1D-A95E-4400-A231-88B1FEEA8F06}" destId="{6538AAA9-35F8-43DC-9A9A-CE3BAFF9D23B}" srcOrd="9" destOrd="0" presId="urn:microsoft.com/office/officeart/2008/layout/LinedList"/>
    <dgm:cxn modelId="{B99C69D5-2B9B-41B6-BFC2-9DF80AF5F24D}" type="presParOf" srcId="{785C5A1D-A95E-4400-A231-88B1FEEA8F06}" destId="{5E60AC0B-CF50-4139-9511-FEE7C028236A}" srcOrd="10" destOrd="0" presId="urn:microsoft.com/office/officeart/2008/layout/LinedList"/>
    <dgm:cxn modelId="{32909099-38FF-4B7A-90FB-686F14160E1C}" type="presParOf" srcId="{5E60AC0B-CF50-4139-9511-FEE7C028236A}" destId="{FF78007F-87AD-4466-96AE-26FC0A34B085}" srcOrd="0" destOrd="0" presId="urn:microsoft.com/office/officeart/2008/layout/LinedList"/>
    <dgm:cxn modelId="{C071F7A8-037D-4CC1-A816-A0B37CC8291D}" type="presParOf" srcId="{5E60AC0B-CF50-4139-9511-FEE7C028236A}" destId="{CB314720-279B-48E9-989E-3ECF7C3CE87F}" srcOrd="1" destOrd="0" presId="urn:microsoft.com/office/officeart/2008/layout/LinedList"/>
    <dgm:cxn modelId="{61693AE3-D730-40D6-AA0B-169F857725A6}" type="presParOf" srcId="{5E60AC0B-CF50-4139-9511-FEE7C028236A}" destId="{829C81C9-19D8-4714-94B3-735A0977D255}" srcOrd="2" destOrd="0" presId="urn:microsoft.com/office/officeart/2008/layout/LinedList"/>
    <dgm:cxn modelId="{0476D45C-029A-4E11-ABCC-7EC12BE04E7F}" type="presParOf" srcId="{785C5A1D-A95E-4400-A231-88B1FEEA8F06}" destId="{C02C6965-C443-46AD-B7E5-EE77BED06609}" srcOrd="11" destOrd="0" presId="urn:microsoft.com/office/officeart/2008/layout/LinedList"/>
    <dgm:cxn modelId="{C5F999B2-A8BE-47CD-AA70-AE30C7A5F160}" type="presParOf" srcId="{785C5A1D-A95E-4400-A231-88B1FEEA8F06}" destId="{39ECA91E-E2D7-42E5-B42A-451609AB6C2D}" srcOrd="12" destOrd="0" presId="urn:microsoft.com/office/officeart/2008/layout/LinedList"/>
    <dgm:cxn modelId="{49074BE2-89DA-4BDD-90F9-365300D6C3B7}" type="presParOf" srcId="{785C5A1D-A95E-4400-A231-88B1FEEA8F06}" destId="{B0293210-24EC-407C-8702-2ECE8AD1E7A2}" srcOrd="13" destOrd="0" presId="urn:microsoft.com/office/officeart/2008/layout/LinedList"/>
    <dgm:cxn modelId="{5FB372C3-7C0B-4274-86C2-3D24B3C26665}" type="presParOf" srcId="{B0293210-24EC-407C-8702-2ECE8AD1E7A2}" destId="{2E2FBB19-33C0-4820-BF45-9CDECCF80D78}" srcOrd="0" destOrd="0" presId="urn:microsoft.com/office/officeart/2008/layout/LinedList"/>
    <dgm:cxn modelId="{CFEFF300-1B5A-4B07-9241-0625630CA3AF}" type="presParOf" srcId="{B0293210-24EC-407C-8702-2ECE8AD1E7A2}" destId="{B5E4993F-7DD0-462B-A844-E85C2A0551C0}" srcOrd="1" destOrd="0" presId="urn:microsoft.com/office/officeart/2008/layout/LinedList"/>
    <dgm:cxn modelId="{021B21E4-4AC4-44FC-B340-2BF922AA20EE}" type="presParOf" srcId="{B0293210-24EC-407C-8702-2ECE8AD1E7A2}" destId="{BB6AA29B-A515-47C8-820D-B7D28BEA87C8}" srcOrd="2" destOrd="0" presId="urn:microsoft.com/office/officeart/2008/layout/LinedList"/>
    <dgm:cxn modelId="{B03F6811-C8F5-43CE-8CA0-37451716BBA9}" type="presParOf" srcId="{785C5A1D-A95E-4400-A231-88B1FEEA8F06}" destId="{D5206C1B-82C7-4407-827C-39EA1B6BAB95}" srcOrd="14" destOrd="0" presId="urn:microsoft.com/office/officeart/2008/layout/LinedList"/>
    <dgm:cxn modelId="{96FD665D-393E-4A7E-BF07-FB95E702F25B}" type="presParOf" srcId="{785C5A1D-A95E-4400-A231-88B1FEEA8F06}" destId="{968CC3C6-9126-43CF-82A9-B4F90F8A7AA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1302-B9D2-47D8-8F49-9023CFA4CF41}">
      <dsp:nvSpPr>
        <dsp:cNvPr id="0" name=""/>
        <dsp:cNvSpPr/>
      </dsp:nvSpPr>
      <dsp:spPr>
        <a:xfrm>
          <a:off x="0" y="0"/>
          <a:ext cx="4914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B142-4589-43EB-825A-BB944E2181D7}">
      <dsp:nvSpPr>
        <dsp:cNvPr id="0" name=""/>
        <dsp:cNvSpPr/>
      </dsp:nvSpPr>
      <dsp:spPr>
        <a:xfrm>
          <a:off x="0" y="0"/>
          <a:ext cx="1258601" cy="151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HW Functional Model</a:t>
          </a:r>
        </a:p>
      </dsp:txBody>
      <dsp:txXfrm>
        <a:off x="0" y="0"/>
        <a:ext cx="1258601" cy="1513114"/>
      </dsp:txXfrm>
    </dsp:sp>
    <dsp:sp modelId="{884680F8-CF51-447D-BC81-75B2502492F5}">
      <dsp:nvSpPr>
        <dsp:cNvPr id="0" name=""/>
        <dsp:cNvSpPr/>
      </dsp:nvSpPr>
      <dsp:spPr>
        <a:xfrm>
          <a:off x="1327141" y="23642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SHA3</a:t>
          </a:r>
          <a:r>
            <a:rPr lang="en-US" sz="1200" kern="1200" baseline="0"/>
            <a:t> HASH Engine</a:t>
          </a:r>
          <a:endParaRPr lang="en-US" sz="1200" kern="1200"/>
        </a:p>
      </dsp:txBody>
      <dsp:txXfrm>
        <a:off x="1327141" y="23642"/>
        <a:ext cx="3586917" cy="472848"/>
      </dsp:txXfrm>
    </dsp:sp>
    <dsp:sp modelId="{D8E74B3A-B452-48BD-B9A8-4EB2F9A18674}">
      <dsp:nvSpPr>
        <dsp:cNvPr id="0" name=""/>
        <dsp:cNvSpPr/>
      </dsp:nvSpPr>
      <dsp:spPr>
        <a:xfrm>
          <a:off x="1258601" y="496490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4CBF4-CEE2-47A1-B372-37AC2A223277}">
      <dsp:nvSpPr>
        <dsp:cNvPr id="0" name=""/>
        <dsp:cNvSpPr/>
      </dsp:nvSpPr>
      <dsp:spPr>
        <a:xfrm>
          <a:off x="1327141" y="520132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XMSS – WOTS, L Trees and Merkle Tree</a:t>
          </a:r>
        </a:p>
      </dsp:txBody>
      <dsp:txXfrm>
        <a:off x="1327141" y="520132"/>
        <a:ext cx="3586917" cy="472848"/>
      </dsp:txXfrm>
    </dsp:sp>
    <dsp:sp modelId="{6A099B23-F67C-4700-9A41-25D5FB13EB23}">
      <dsp:nvSpPr>
        <dsp:cNvPr id="0" name=""/>
        <dsp:cNvSpPr/>
      </dsp:nvSpPr>
      <dsp:spPr>
        <a:xfrm>
          <a:off x="1258601" y="99298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B886F-95CF-460A-BDC9-EB96366826C9}">
      <dsp:nvSpPr>
        <dsp:cNvPr id="0" name=""/>
        <dsp:cNvSpPr/>
      </dsp:nvSpPr>
      <dsp:spPr>
        <a:xfrm>
          <a:off x="1327141" y="1016623"/>
          <a:ext cx="3586917" cy="472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MATLAB Simulink – HW Functional Model</a:t>
          </a:r>
        </a:p>
      </dsp:txBody>
      <dsp:txXfrm>
        <a:off x="1327141" y="1016623"/>
        <a:ext cx="3586917" cy="472848"/>
      </dsp:txXfrm>
    </dsp:sp>
    <dsp:sp modelId="{213EDA7A-6DE4-4FC8-B832-3588453B360D}">
      <dsp:nvSpPr>
        <dsp:cNvPr id="0" name=""/>
        <dsp:cNvSpPr/>
      </dsp:nvSpPr>
      <dsp:spPr>
        <a:xfrm>
          <a:off x="1258601" y="148947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CF9C-4A7A-4D73-AFD3-079221CED3CF}">
      <dsp:nvSpPr>
        <dsp:cNvPr id="0" name=""/>
        <dsp:cNvSpPr/>
      </dsp:nvSpPr>
      <dsp:spPr>
        <a:xfrm>
          <a:off x="0" y="1513114"/>
          <a:ext cx="4914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7FF02-9781-4CB9-973D-6E8672175A5A}">
      <dsp:nvSpPr>
        <dsp:cNvPr id="0" name=""/>
        <dsp:cNvSpPr/>
      </dsp:nvSpPr>
      <dsp:spPr>
        <a:xfrm>
          <a:off x="0" y="1513114"/>
          <a:ext cx="1258601" cy="151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HW IP Development</a:t>
          </a:r>
        </a:p>
      </dsp:txBody>
      <dsp:txXfrm>
        <a:off x="0" y="1513114"/>
        <a:ext cx="1258601" cy="1513114"/>
      </dsp:txXfrm>
    </dsp:sp>
    <dsp:sp modelId="{9703CC58-045E-4134-8203-D6F39CD31864}">
      <dsp:nvSpPr>
        <dsp:cNvPr id="0" name=""/>
        <dsp:cNvSpPr/>
      </dsp:nvSpPr>
      <dsp:spPr>
        <a:xfrm>
          <a:off x="1327141" y="1527373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RTL Code Development using Functional Models</a:t>
          </a:r>
        </a:p>
      </dsp:txBody>
      <dsp:txXfrm>
        <a:off x="1327141" y="1527373"/>
        <a:ext cx="3586917" cy="285186"/>
      </dsp:txXfrm>
    </dsp:sp>
    <dsp:sp modelId="{53AE0E49-2402-41DC-9412-16ED2D274683}">
      <dsp:nvSpPr>
        <dsp:cNvPr id="0" name=""/>
        <dsp:cNvSpPr/>
      </dsp:nvSpPr>
      <dsp:spPr>
        <a:xfrm>
          <a:off x="1258601" y="1812559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897C7-27BE-487A-B925-5AC096610F1F}">
      <dsp:nvSpPr>
        <dsp:cNvPr id="0" name=""/>
        <dsp:cNvSpPr/>
      </dsp:nvSpPr>
      <dsp:spPr>
        <a:xfrm>
          <a:off x="1327141" y="1826819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Test Bench creation and evaluation</a:t>
          </a:r>
        </a:p>
      </dsp:txBody>
      <dsp:txXfrm>
        <a:off x="1327141" y="1826819"/>
        <a:ext cx="3586917" cy="285186"/>
      </dsp:txXfrm>
    </dsp:sp>
    <dsp:sp modelId="{1792F4AE-1D5C-43A0-B0B1-2B4144330E06}">
      <dsp:nvSpPr>
        <dsp:cNvPr id="0" name=""/>
        <dsp:cNvSpPr/>
      </dsp:nvSpPr>
      <dsp:spPr>
        <a:xfrm>
          <a:off x="1258601" y="2112005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C654A-279A-420D-A1A9-7ECAF65E8A21}">
      <dsp:nvSpPr>
        <dsp:cNvPr id="0" name=""/>
        <dsp:cNvSpPr/>
      </dsp:nvSpPr>
      <dsp:spPr>
        <a:xfrm>
          <a:off x="1327141" y="2126265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RTL synthesis to FPGA</a:t>
          </a:r>
        </a:p>
      </dsp:txBody>
      <dsp:txXfrm>
        <a:off x="1327141" y="2126265"/>
        <a:ext cx="3586917" cy="285186"/>
      </dsp:txXfrm>
    </dsp:sp>
    <dsp:sp modelId="{0DB520A2-93F6-41EE-A2DB-2F3D1C01DB05}">
      <dsp:nvSpPr>
        <dsp:cNvPr id="0" name=""/>
        <dsp:cNvSpPr/>
      </dsp:nvSpPr>
      <dsp:spPr>
        <a:xfrm>
          <a:off x="1258601" y="2411451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14720-279B-48E9-989E-3ECF7C3CE87F}">
      <dsp:nvSpPr>
        <dsp:cNvPr id="0" name=""/>
        <dsp:cNvSpPr/>
      </dsp:nvSpPr>
      <dsp:spPr>
        <a:xfrm>
          <a:off x="1327141" y="2425710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Functional, Timing and performance evaluation</a:t>
          </a:r>
        </a:p>
      </dsp:txBody>
      <dsp:txXfrm>
        <a:off x="1327141" y="2425710"/>
        <a:ext cx="3586917" cy="285186"/>
      </dsp:txXfrm>
    </dsp:sp>
    <dsp:sp modelId="{C02C6965-C443-46AD-B7E5-EE77BED06609}">
      <dsp:nvSpPr>
        <dsp:cNvPr id="0" name=""/>
        <dsp:cNvSpPr/>
      </dsp:nvSpPr>
      <dsp:spPr>
        <a:xfrm>
          <a:off x="1258601" y="2710897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4993F-7DD0-462B-A844-E85C2A0551C0}">
      <dsp:nvSpPr>
        <dsp:cNvPr id="0" name=""/>
        <dsp:cNvSpPr/>
      </dsp:nvSpPr>
      <dsp:spPr>
        <a:xfrm>
          <a:off x="1327141" y="2725156"/>
          <a:ext cx="3586917" cy="2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Integrity and HW optimizations</a:t>
          </a:r>
        </a:p>
      </dsp:txBody>
      <dsp:txXfrm>
        <a:off x="1327141" y="2725156"/>
        <a:ext cx="3586917" cy="285186"/>
      </dsp:txXfrm>
    </dsp:sp>
    <dsp:sp modelId="{D5206C1B-82C7-4407-827C-39EA1B6BAB95}">
      <dsp:nvSpPr>
        <dsp:cNvPr id="0" name=""/>
        <dsp:cNvSpPr/>
      </dsp:nvSpPr>
      <dsp:spPr>
        <a:xfrm>
          <a:off x="1258601" y="3010343"/>
          <a:ext cx="36554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9" userDrawn="1">
          <p15:clr>
            <a:srgbClr val="FBAE40"/>
          </p15:clr>
        </p15:guide>
        <p15:guide id="6" orient="horz" pos="34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0"/>
            <a:ext cx="10899775" cy="61704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  <p:sp>
        <p:nvSpPr>
          <p:cNvPr id="2" name="Logo">
            <a:extLst>
              <a:ext uri="{FF2B5EF4-FFF2-40B4-BE49-F238E27FC236}">
                <a16:creationId xmlns:a16="http://schemas.microsoft.com/office/drawing/2014/main" id="{F002D116-88B8-2720-FAAC-860765E59F7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2102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2" pos="68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2070" userDrawn="1">
          <p15:clr>
            <a:srgbClr val="FBAE40"/>
          </p15:clr>
        </p15:guide>
        <p15:guide id="2" pos="6566" userDrawn="1">
          <p15:clr>
            <a:srgbClr val="FBAE40"/>
          </p15:clr>
        </p15:guide>
        <p15:guide id="3" orient="horz" pos="2093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transition spd="slow">
    <p:strips/>
  </p:transition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F803-2759-CF73-BEB5-388E77C31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203" y="1009867"/>
            <a:ext cx="8227219" cy="2148287"/>
          </a:xfrm>
        </p:spPr>
        <p:txBody>
          <a:bodyPr anchor="b"/>
          <a:lstStyle>
            <a:lvl1pPr algn="ctr">
              <a:defRPr sz="5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9B4DF-ED2A-4E2D-BA18-F6B186770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203" y="3241000"/>
            <a:ext cx="8227219" cy="1489803"/>
          </a:xfrm>
        </p:spPr>
        <p:txBody>
          <a:bodyPr/>
          <a:lstStyle>
            <a:lvl1pPr marL="0" indent="0" algn="ctr">
              <a:buNone/>
              <a:defRPr sz="2159"/>
            </a:lvl1pPr>
            <a:lvl2pPr marL="411343" indent="0" algn="ctr">
              <a:buNone/>
              <a:defRPr sz="1799"/>
            </a:lvl2pPr>
            <a:lvl3pPr marL="822686" indent="0" algn="ctr">
              <a:buNone/>
              <a:defRPr sz="1619"/>
            </a:lvl3pPr>
            <a:lvl4pPr marL="1234029" indent="0" algn="ctr">
              <a:buNone/>
              <a:defRPr sz="1440"/>
            </a:lvl4pPr>
            <a:lvl5pPr marL="1645371" indent="0" algn="ctr">
              <a:buNone/>
              <a:defRPr sz="1440"/>
            </a:lvl5pPr>
            <a:lvl6pPr marL="2056714" indent="0" algn="ctr">
              <a:buNone/>
              <a:defRPr sz="1440"/>
            </a:lvl6pPr>
            <a:lvl7pPr marL="2468057" indent="0" algn="ctr">
              <a:buNone/>
              <a:defRPr sz="1440"/>
            </a:lvl7pPr>
            <a:lvl8pPr marL="2879400" indent="0" algn="ctr">
              <a:buNone/>
              <a:defRPr sz="1440"/>
            </a:lvl8pPr>
            <a:lvl9pPr marL="3290743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F05B-7AD2-C094-ADA7-77E74EE0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BAA2-7497-4015-89D7-925881818EE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556D-594C-8708-93B2-B993B4DD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4C3F-1E6F-9A0B-1ED2-71B0BD03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E7FE-C02C-4632-A32F-40BED25B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3036"/>
      </p:ext>
    </p:extLst>
  </p:cSld>
  <p:clrMapOvr>
    <a:masterClrMapping/>
  </p:clrMapOvr>
  <p:transition spd="slow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Chapter_Title">
            <a:extLst>
              <a:ext uri="{FF2B5EF4-FFF2-40B4-BE49-F238E27FC236}">
                <a16:creationId xmlns:a16="http://schemas.microsoft.com/office/drawing/2014/main" id="{50AB3A75-E23D-A38E-75C5-C486802B46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4788" y="205200"/>
            <a:ext cx="10558462" cy="388937"/>
          </a:xfrm>
        </p:spPr>
        <p:txBody>
          <a:bodyPr anchor="ctr" anchorCtr="0"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Bosch Sans Bold" panose="020B0804020202020204" pitchFamily="34" charset="0"/>
              </a:defRPr>
            </a:lvl1pPr>
            <a:lvl2pPr marL="252000" indent="0">
              <a:buNone/>
              <a:defRPr/>
            </a:lvl2pPr>
            <a:lvl3pPr marL="486000" indent="0">
              <a:buNone/>
              <a:defRPr/>
            </a:lvl3pPr>
            <a:lvl4pPr marL="720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en-US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b="0"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152000"/>
            <a:ext cx="10558800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3316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8481" y="752849"/>
            <a:ext cx="9872663" cy="4660143"/>
          </a:xfrm>
          <a:prstGeom prst="rect">
            <a:avLst/>
          </a:prstGeom>
        </p:spPr>
        <p:txBody>
          <a:bodyPr>
            <a:normAutofit/>
          </a:bodyPr>
          <a:lstStyle>
            <a:lvl1pPr marL="308533" indent="-308533">
              <a:buClr>
                <a:srgbClr val="79A342"/>
              </a:buClr>
              <a:buFont typeface="Wingdings" pitchFamily="2" charset="2"/>
              <a:buChar char="§"/>
              <a:defRPr sz="2159">
                <a:solidFill>
                  <a:schemeClr val="tx1">
                    <a:lumMod val="50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668488" indent="-257111">
              <a:buClr>
                <a:srgbClr val="79A342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1028443" indent="-205689">
              <a:buClr>
                <a:srgbClr val="79A342"/>
              </a:buClr>
              <a:buFont typeface="Wingdings" panose="05000000000000000000" pitchFamily="2" charset="2"/>
              <a:buChar char="§"/>
              <a:defRPr sz="1620">
                <a:solidFill>
                  <a:schemeClr val="tx1">
                    <a:lumMod val="50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1439820" indent="-205689">
              <a:buClr>
                <a:srgbClr val="79A342"/>
              </a:buClr>
              <a:buFont typeface="Wingdings" panose="05000000000000000000" pitchFamily="2" charset="2"/>
              <a:buChar char="§"/>
              <a:defRPr sz="144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51197" indent="-205689">
              <a:buClr>
                <a:srgbClr val="79A342"/>
              </a:buClr>
              <a:buFont typeface="Wingdings" panose="05000000000000000000" pitchFamily="2" charset="2"/>
              <a:buChar char="§"/>
              <a:defRPr sz="144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Layer</a:t>
            </a:r>
          </a:p>
          <a:p>
            <a:pPr lvl="2"/>
            <a:r>
              <a:rPr lang="en-US" noProof="0"/>
              <a:t>Third Layer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46CB-B8CA-40F4-969B-1D229A04A3B2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0" y="2"/>
            <a:ext cx="8335504" cy="522606"/>
          </a:xfrm>
          <a:prstGeom prst="rect">
            <a:avLst/>
          </a:prstGeom>
          <a:solidFill>
            <a:srgbClr val="7D83BF"/>
          </a:solidFill>
        </p:spPr>
        <p:txBody>
          <a:bodyPr vert="horz" lIns="421078" tIns="41136" rIns="82272" bIns="41136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0" kern="1200" dirty="0" smtClean="0">
                <a:solidFill>
                  <a:srgbClr val="7D83BF"/>
                </a:solidFill>
                <a:effectLst/>
                <a:latin typeface="Georgia"/>
                <a:ea typeface="MS Mincho"/>
                <a:cs typeface="Segoe UI"/>
              </a:defRPr>
            </a:lvl1pPr>
          </a:lstStyle>
          <a:p>
            <a:endParaRPr lang="de-DE" sz="2519" noProof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8335504" y="2"/>
            <a:ext cx="2634121" cy="522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421078" tIns="41136" rIns="82272" bIns="41136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0" kern="1200" dirty="0" smtClean="0">
                <a:solidFill>
                  <a:srgbClr val="7D83BF"/>
                </a:solidFill>
                <a:effectLst/>
                <a:latin typeface="Georgia"/>
                <a:ea typeface="MS Mincho"/>
                <a:cs typeface="Segoe UI"/>
              </a:defRPr>
            </a:lvl1pPr>
          </a:lstStyle>
          <a:p>
            <a:endParaRPr lang="de-DE" sz="2519" noProof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8335504" y="2"/>
            <a:ext cx="0" cy="522606"/>
          </a:xfrm>
          <a:prstGeom prst="line">
            <a:avLst/>
          </a:prstGeom>
          <a:ln w="76200">
            <a:solidFill>
              <a:srgbClr val="8EAA3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platzhalter 23"/>
          <p:cNvSpPr>
            <a:spLocks noGrp="1"/>
          </p:cNvSpPr>
          <p:nvPr>
            <p:ph type="body" sz="quarter" idx="13"/>
          </p:nvPr>
        </p:nvSpPr>
        <p:spPr>
          <a:xfrm>
            <a:off x="8273" y="2"/>
            <a:ext cx="8240847" cy="522606"/>
          </a:xfrm>
          <a:prstGeom prst="rect">
            <a:avLst/>
          </a:prstGeom>
        </p:spPr>
        <p:txBody>
          <a:bodyPr lIns="396000" anchor="ctr" anchorCtr="0"/>
          <a:lstStyle>
            <a:lvl1pPr marL="0" indent="0" algn="l">
              <a:buFontTx/>
              <a:buNone/>
              <a:defRPr sz="2159" b="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  <a:lvl2pPr marL="0" indent="0">
              <a:buFontTx/>
              <a:buNone/>
              <a:defRPr sz="1620" b="0">
                <a:solidFill>
                  <a:srgbClr val="1E539E"/>
                </a:solidFill>
              </a:defRPr>
            </a:lvl2pPr>
            <a:lvl3pPr marL="0" indent="0">
              <a:buFontTx/>
              <a:buNone/>
              <a:defRPr b="1">
                <a:solidFill>
                  <a:srgbClr val="1E539E"/>
                </a:solidFill>
              </a:defRPr>
            </a:lvl3pPr>
            <a:lvl4pPr marL="0" indent="0">
              <a:buFontTx/>
              <a:buNone/>
              <a:defRPr b="1">
                <a:solidFill>
                  <a:srgbClr val="1E539E"/>
                </a:solidFill>
              </a:defRPr>
            </a:lvl4pPr>
            <a:lvl5pPr marL="0" indent="0">
              <a:buFontTx/>
              <a:buNone/>
              <a:defRPr b="1">
                <a:solidFill>
                  <a:srgbClr val="1E539E"/>
                </a:solidFill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48481" y="5437112"/>
            <a:ext cx="9872663" cy="2398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8">
                <a:latin typeface="+mj-lt"/>
              </a:defRPr>
            </a:lvl1pPr>
          </a:lstStyle>
          <a:p>
            <a:pPr lvl="0"/>
            <a:r>
              <a:rPr lang="de-DE" noProof="0"/>
              <a:t>Fußnoten</a:t>
            </a:r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89" y="2"/>
            <a:ext cx="1017024" cy="5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34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5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609" userDrawn="1">
          <p15:clr>
            <a:srgbClr val="FBAE40"/>
          </p15:clr>
        </p15:guide>
        <p15:guide id="3" orient="horz" pos="257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-1"/>
            <a:ext cx="10969625" cy="610296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6" name="Logo">
            <a:extLst>
              <a:ext uri="{FF2B5EF4-FFF2-40B4-BE49-F238E27FC236}">
                <a16:creationId xmlns:a16="http://schemas.microsoft.com/office/drawing/2014/main" id="{0C8D7868-566A-E406-AA76-0F7E438D381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7742"/>
      </p:ext>
    </p:extLst>
  </p:cSld>
  <p:clrMapOvr>
    <a:masterClrMapping/>
  </p:clrMapOvr>
  <p:transition spd="slow">
    <p:strips/>
  </p:transition>
  <p:hf sldNum="0" hdr="0" ftr="0" dt="0"/>
  <p:extLst>
    <p:ext uri="{DCECCB84-F9BA-43D5-87BE-67443E8EF086}">
      <p15:sldGuideLst xmlns:p15="http://schemas.microsoft.com/office/powerpoint/2012/main">
        <p15:guide id="4" orient="horz" pos="38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Bosch Global Software Technologies, India | 2024-06-20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Robert Bosch GmbH 2024.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46" r:id="rId11"/>
    <p:sldLayoutId id="2147483744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45" r:id="rId18"/>
    <p:sldLayoutId id="2147483723" r:id="rId19"/>
    <p:sldLayoutId id="2147483734" r:id="rId20"/>
    <p:sldLayoutId id="2147483756" r:id="rId21"/>
    <p:sldLayoutId id="2147483757" r:id="rId22"/>
    <p:sldLayoutId id="2147483758" r:id="rId23"/>
  </p:sldLayoutIdLst>
  <p:transition spd="slow">
    <p:strips/>
  </p:transition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ishal.saraswat@in.bosch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glossary/term/cryptographic_hash_func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77F8-35ED-6F4E-98C8-19D41367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667" y="470827"/>
            <a:ext cx="7132831" cy="1254369"/>
          </a:xfrm>
        </p:spPr>
        <p:txBody>
          <a:bodyPr anchor="t"/>
          <a:lstStyle/>
          <a:p>
            <a:pPr algn="ctr"/>
            <a:r>
              <a:rPr lang="en-US" sz="4000" b="1">
                <a:latin typeface="Bosch Office Sans"/>
                <a:cs typeface="Arial"/>
              </a:rPr>
              <a:t>Quantum-Resilient </a:t>
            </a:r>
            <a:br>
              <a:rPr lang="en-US">
                <a:latin typeface="Bosch Office Sans"/>
                <a:cs typeface="Arial"/>
              </a:rPr>
            </a:br>
            <a:r>
              <a:rPr lang="en-US" sz="4000" b="1">
                <a:latin typeface="Bosch Office Sans"/>
                <a:cs typeface="Arial"/>
              </a:rPr>
              <a:t>Security Controls</a:t>
            </a:r>
            <a:endParaRPr lang="en-US">
              <a:latin typeface="Bosch Office Sans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0E644-2BB5-309B-AF3F-C03F31C5BF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17667" y="2026024"/>
            <a:ext cx="7132831" cy="4043081"/>
          </a:xfr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*Karthikeyan Sabari Ganesan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Shivam Gupta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Suyash Kandele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Sudesh Kumar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Harika Chowdary Maddipati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Rajeev Anand Sahu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*Vishal Saraswat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Bosch Global Software Technologies, Bangalore, INDIA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/>
              <a:t>20 June 2024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/>
              <a:t>ReAQCT’24, Budapest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E8EEF-BFEC-BF22-2961-26C0E16F4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7" t="11207" r="28142" b="11293"/>
          <a:stretch/>
        </p:blipFill>
        <p:spPr>
          <a:xfrm>
            <a:off x="6244002" y="3632390"/>
            <a:ext cx="1280160" cy="1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31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B0B7-C3FB-5355-F92E-00A19A11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BDA33-4C59-C6FD-055D-7A7E03D57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 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AE876-4520-A6B2-FD6A-D532E2F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A7E0B-B3F8-1D19-D422-5B209090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48266" r="1556" b="2225"/>
          <a:stretch/>
        </p:blipFill>
        <p:spPr>
          <a:xfrm>
            <a:off x="350657" y="998114"/>
            <a:ext cx="10267886" cy="4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4975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6F445-6364-335C-CB1A-9A8199DF2D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C782B-0DFF-C054-D2E8-2CB7DA709E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/>
              <a:t>Ensures updates are from trusted sources by verifying digital signatures.</a:t>
            </a:r>
          </a:p>
          <a:p>
            <a:pPr algn="just"/>
            <a:r>
              <a:rPr lang="en-US"/>
              <a:t>Protects update data in transit to prevent tampering and unauthorized access.</a:t>
            </a:r>
          </a:p>
          <a:p>
            <a:pPr algn="just"/>
            <a:r>
              <a:rPr lang="en-US"/>
              <a:t>Prevents reverting to older, potentially vulnerable versions of software.</a:t>
            </a:r>
          </a:p>
          <a:p>
            <a:pPr algn="just"/>
            <a:r>
              <a:rPr lang="en-US"/>
              <a:t>Requires verification of the update source before installation.</a:t>
            </a:r>
          </a:p>
          <a:p>
            <a:pPr algn="just"/>
            <a:r>
              <a:rPr lang="en-US"/>
              <a:t>Automatically rejects updates with invalid or missing digital signatures.</a:t>
            </a:r>
          </a:p>
          <a:p>
            <a:pPr algn="just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D894-4B1C-C2D9-0A5C-36C2889D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ECA9AF-505D-2083-4EA6-CAB5F740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118" y="1295999"/>
            <a:ext cx="3282964" cy="42408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704300-6CEA-F7B1-B6A6-6E05E0EE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8010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1B969-ABA3-7B61-C592-6DCBA823CA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F0FDF-3D95-E5F1-4AC5-DC2B34DD0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6000"/>
            <a:ext cx="4914000" cy="4240800"/>
          </a:xfrm>
        </p:spPr>
        <p:txBody>
          <a:bodyPr/>
          <a:lstStyle/>
          <a:p>
            <a:pPr algn="just"/>
            <a:r>
              <a:rPr lang="en-US" sz="1800">
                <a:latin typeface="Bosch Office Sans"/>
              </a:rPr>
              <a:t>Signature generation and verification time computed on encryption of a 28-B message.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0BB74-9D61-16C6-3DF1-7A4B480B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3600" y="1295999"/>
            <a:ext cx="4914000" cy="4240800"/>
          </a:xfrm>
        </p:spPr>
        <p:txBody>
          <a:bodyPr/>
          <a:lstStyle/>
          <a:p>
            <a:r>
              <a:rPr lang="en-US" sz="1800"/>
              <a:t>Execution time for encryption and decryption for quantum secure communication.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A991-AE6A-9758-87B1-59139B8F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D62CC2-76A4-020C-848B-94B09A09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4690"/>
              </p:ext>
            </p:extLst>
          </p:nvPr>
        </p:nvGraphicFramePr>
        <p:xfrm>
          <a:off x="205199" y="2100944"/>
          <a:ext cx="4914000" cy="306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00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73668276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313856079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1619835239"/>
                    </a:ext>
                  </a:extLst>
                </a:gridCol>
              </a:tblGrid>
              <a:tr h="67831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NIST Security</a:t>
                      </a:r>
                    </a:p>
                    <a:p>
                      <a:pPr algn="ctr"/>
                      <a:r>
                        <a:rPr lang="en-US" sz="1100"/>
                        <a:t>Level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Signature</a:t>
                      </a:r>
                    </a:p>
                    <a:p>
                      <a:pPr algn="ctr"/>
                      <a:r>
                        <a:rPr lang="en-US" sz="1100"/>
                        <a:t>Generation Time (ms)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Signature Verification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2982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5.53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552744396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841.50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2.33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61366221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2.38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349916907"/>
                  </a:ext>
                </a:extLst>
              </a:tr>
              <a:tr h="29824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224530111"/>
                  </a:ext>
                </a:extLst>
              </a:tr>
              <a:tr h="2982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1.14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0.92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577538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82272" marR="82272" marT="41136" marB="41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1005.28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2.60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652960751"/>
                  </a:ext>
                </a:extLst>
              </a:tr>
              <a:tr h="2982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Level 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13.40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0.68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926150971"/>
                  </a:ext>
                </a:extLst>
              </a:tr>
              <a:tr h="298244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82272" marR="82272" marT="41136" marB="411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6.18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3.23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86003542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A28C89B-A3CA-3D49-9D39-FA735BD86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69951"/>
              </p:ext>
            </p:extLst>
          </p:nvPr>
        </p:nvGraphicFramePr>
        <p:xfrm>
          <a:off x="5853599" y="2100944"/>
          <a:ext cx="4914000" cy="151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00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73668276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3138560790"/>
                    </a:ext>
                  </a:extLst>
                </a:gridCol>
                <a:gridCol w="1228500">
                  <a:extLst>
                    <a:ext uri="{9D8B030D-6E8A-4147-A177-3AD203B41FA5}">
                      <a16:colId xmlns:a16="http://schemas.microsoft.com/office/drawing/2014/main" val="1619835239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Scheme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Purpose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Decryption Time (</a:t>
                      </a:r>
                      <a:r>
                        <a:rPr lang="en-US" sz="1100" err="1"/>
                        <a:t>ms</a:t>
                      </a:r>
                      <a:r>
                        <a:rPr lang="en-US" sz="1100"/>
                        <a:t>)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398125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AES-256-CBC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Encrypting 28-Byte message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4.875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5.107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552744396"/>
                  </a:ext>
                </a:extLst>
              </a:tr>
              <a:tr h="411952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Kyber-512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Encrypting AES-256 secret key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0.045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0.055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6136622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133076F1-1063-92B5-31B9-3371D5CB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Software Benchmarking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4898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F2500-02FC-04AF-6B66-1BF4D562E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ED997-3898-F55E-B7A6-16C29ADF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F6EF-3DD7-AE09-29C6-E367BEC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13</a:t>
            </a:fld>
            <a:endParaRPr lang="en-US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DD70A-1A6F-ED6D-8DB0-8B3450377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32797"/>
          <a:stretch/>
        </p:blipFill>
        <p:spPr>
          <a:xfrm>
            <a:off x="191303" y="1296000"/>
            <a:ext cx="5541311" cy="392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317BB-82E0-A8D5-F7B8-6D33CCA04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66814" r="43936"/>
          <a:stretch/>
        </p:blipFill>
        <p:spPr>
          <a:xfrm>
            <a:off x="5816778" y="1296000"/>
            <a:ext cx="4360514" cy="3616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357ED-38D2-E8D6-4B77-7F825EFE4038}"/>
              </a:ext>
            </a:extLst>
          </p:cNvPr>
          <p:cNvSpPr txBox="1"/>
          <p:nvPr/>
        </p:nvSpPr>
        <p:spPr>
          <a:xfrm>
            <a:off x="5861214" y="4659379"/>
            <a:ext cx="4788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The graph refers the respective encryption and decryption times during the secure update process.</a:t>
            </a:r>
          </a:p>
        </p:txBody>
      </p:sp>
    </p:spTree>
    <p:extLst>
      <p:ext uri="{BB962C8B-B14F-4D97-AF65-F5344CB8AC3E}">
        <p14:creationId xmlns:p14="http://schemas.microsoft.com/office/powerpoint/2010/main" val="1858470039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90FC1-424E-574E-D159-25E84316B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696C8-951F-3EA0-3CA3-8D537461D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5999"/>
            <a:ext cx="4914000" cy="4240800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29870" algn="just"/>
            <a:r>
              <a:rPr lang="en-US"/>
              <a:t>Ensuring SW authentication and integrity during Boot.</a:t>
            </a:r>
          </a:p>
          <a:p>
            <a:pPr marL="233045" indent="-229870" algn="just"/>
            <a:r>
              <a:rPr lang="en-US"/>
              <a:t>Advatages:</a:t>
            </a:r>
          </a:p>
          <a:p>
            <a:pPr marL="572770" lvl="1" indent="-229870" algn="just"/>
            <a:r>
              <a:rPr lang="en-US" sz="1800"/>
              <a:t>Establishes Trust: Creates a secure chain from hardware to OS.</a:t>
            </a:r>
          </a:p>
          <a:p>
            <a:pPr marL="572770" lvl="1" indent="-229870" algn="just"/>
            <a:r>
              <a:rPr lang="en-US" sz="1800"/>
              <a:t>Tamper Prevention: Blocks untrusted or modified software by verifying digital signatures.</a:t>
            </a:r>
          </a:p>
          <a:p>
            <a:pPr marL="233045" indent="-229870" algn="just"/>
            <a:r>
              <a:rPr lang="en-US"/>
              <a:t>Multiple Stages of Authentication.</a:t>
            </a:r>
          </a:p>
          <a:p>
            <a:pPr marL="572770" lvl="1" indent="-229870" algn="just"/>
            <a:r>
              <a:rPr lang="en-US" sz="1800"/>
              <a:t>Every stage verifies the corresponding signature.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D963-ADA6-ECBA-BC9B-5EA3B9C0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14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6589FC-D69A-15D6-F2A0-D89CCB5A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426" y="1295999"/>
            <a:ext cx="4917174" cy="404281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6AB101B-B631-B2E4-6FEF-E9A2FEE5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572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E920-383D-0D7E-B1F0-0719C402B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F574-965E-E13D-4BFE-B832312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15</a:t>
            </a:fld>
            <a:endParaRPr lang="en-US" noProof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267166-59D0-563F-32D0-1A54B78A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10764"/>
              </p:ext>
            </p:extLst>
          </p:nvPr>
        </p:nvGraphicFramePr>
        <p:xfrm>
          <a:off x="2405680" y="1191824"/>
          <a:ext cx="6157841" cy="434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243">
                  <a:extLst>
                    <a:ext uri="{9D8B030D-6E8A-4147-A177-3AD203B41FA5}">
                      <a16:colId xmlns:a16="http://schemas.microsoft.com/office/drawing/2014/main" val="2551146322"/>
                    </a:ext>
                  </a:extLst>
                </a:gridCol>
                <a:gridCol w="1082959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302011">
                  <a:extLst>
                    <a:ext uri="{9D8B030D-6E8A-4147-A177-3AD203B41FA5}">
                      <a16:colId xmlns:a16="http://schemas.microsoft.com/office/drawing/2014/main" val="915836248"/>
                    </a:ext>
                  </a:extLst>
                </a:gridCol>
                <a:gridCol w="1367580">
                  <a:extLst>
                    <a:ext uri="{9D8B030D-6E8A-4147-A177-3AD203B41FA5}">
                      <a16:colId xmlns:a16="http://schemas.microsoft.com/office/drawing/2014/main" val="39672242"/>
                    </a:ext>
                  </a:extLst>
                </a:gridCol>
                <a:gridCol w="1405048">
                  <a:extLst>
                    <a:ext uri="{9D8B030D-6E8A-4147-A177-3AD203B41FA5}">
                      <a16:colId xmlns:a16="http://schemas.microsoft.com/office/drawing/2014/main" val="3778590913"/>
                    </a:ext>
                  </a:extLst>
                </a:gridCol>
              </a:tblGrid>
              <a:tr h="217936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NIST Security Level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Scheme</a:t>
                      </a:r>
                    </a:p>
                  </a:txBody>
                  <a:tcPr marL="82272" marR="82272" marT="41136" marB="41136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Signature Generation </a:t>
                      </a:r>
                    </a:p>
                    <a:p>
                      <a:pPr algn="ctr"/>
                      <a:r>
                        <a:rPr lang="en-US" sz="800" b="1"/>
                        <a:t>Time (</a:t>
                      </a:r>
                      <a:r>
                        <a:rPr lang="en-US" sz="800" b="1" err="1"/>
                        <a:t>ms</a:t>
                      </a:r>
                      <a:r>
                        <a:rPr lang="en-US" sz="800" b="1"/>
                        <a:t>)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Signature Verification</a:t>
                      </a:r>
                    </a:p>
                    <a:p>
                      <a:pPr algn="ctr"/>
                      <a:r>
                        <a:rPr lang="en-US" sz="800" b="1"/>
                        <a:t>Time (</a:t>
                      </a:r>
                      <a:r>
                        <a:rPr lang="en-US" sz="800" b="1" err="1"/>
                        <a:t>ms</a:t>
                      </a:r>
                      <a:r>
                        <a:rPr lang="en-US" sz="800" b="1"/>
                        <a:t>)</a:t>
                      </a:r>
                    </a:p>
                  </a:txBody>
                  <a:tcPr marL="82272" marR="82272" marT="41136" marB="4113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129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(root)</a:t>
                      </a:r>
                    </a:p>
                  </a:txBody>
                  <a:tcPr marL="82272" marR="82272" marT="41136" marB="411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(ICA, leaf)</a:t>
                      </a:r>
                    </a:p>
                  </a:txBody>
                  <a:tcPr marL="82272" marR="82272" marT="41136" marB="4113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67937"/>
                  </a:ext>
                </a:extLst>
              </a:tr>
              <a:tr h="217936">
                <a:tc rowSpan="9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18.979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16.337</a:t>
                      </a:r>
                    </a:p>
                  </a:txBody>
                  <a:tcPr marL="82272" marR="82272" marT="41136" marB="41136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839770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15.554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18.247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63561595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1064.554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1.155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47779650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1641.769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29.795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28213816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880.342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10.565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81116149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543.917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32.482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216105659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17.764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24.069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03606668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1709.764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47.444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4499014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18.383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16.912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704675932"/>
                  </a:ext>
                </a:extLst>
              </a:tr>
              <a:tr h="217936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DIL2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9.198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17.342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195667357"/>
                  </a:ext>
                </a:extLst>
              </a:tr>
              <a:tr h="217936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9.485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16.891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020989570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3157.465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42.227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552888708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2930.65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31.786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1090587277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SP3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DIL3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1588.589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31.006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3884433568"/>
                  </a:ext>
                </a:extLst>
              </a:tr>
              <a:tr h="217936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/>
                        <a:t>Level 5</a:t>
                      </a:r>
                    </a:p>
                  </a:txBody>
                  <a:tcPr marL="82272" marR="82272" marT="41136" marB="41136" anchor="ctr"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30.611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15.828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2521874803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43.04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13.141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888347028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27.799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29.393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54748659"/>
                  </a:ext>
                </a:extLst>
              </a:tr>
              <a:tr h="217936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XMSS5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FAL5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28.595</a:t>
                      </a:r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20.432</a:t>
                      </a:r>
                    </a:p>
                  </a:txBody>
                  <a:tcPr marL="82272" marR="82272" marT="41136" marB="41136" anchor="ctr"/>
                </a:tc>
                <a:extLst>
                  <a:ext uri="{0D108BD9-81ED-4DB2-BD59-A6C34878D82A}">
                    <a16:rowId xmlns:a16="http://schemas.microsoft.com/office/drawing/2014/main" val="404618261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FA6CB6A-67FC-2D41-5DCE-42ED67C1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Software Benchmarking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3985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D910D6-0AEF-9A17-F94C-B7D902D223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Boot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2BDCB-9567-8EA0-040D-19F88F7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033A-812E-E268-BA02-ABE5AAF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16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224F-8026-9FE0-09D4-3CAC69AD0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b="49862"/>
          <a:stretch/>
        </p:blipFill>
        <p:spPr>
          <a:xfrm>
            <a:off x="205199" y="1296000"/>
            <a:ext cx="5558393" cy="3192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8D180-4356-DECB-E4EF-E68789BD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50049" r="445" b="446"/>
          <a:stretch/>
        </p:blipFill>
        <p:spPr>
          <a:xfrm>
            <a:off x="5586818" y="1296000"/>
            <a:ext cx="5180782" cy="34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3648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1483DF-5107-768F-AE98-F634E6F00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37C7A-3164-AF70-B323-980E3E3EC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1296000"/>
            <a:ext cx="4914000" cy="4240800"/>
          </a:xfrm>
        </p:spPr>
        <p:txBody>
          <a:bodyPr/>
          <a:lstStyle/>
          <a:p>
            <a:pPr algn="just"/>
            <a:r>
              <a:rPr lang="en-US"/>
              <a:t>Controls access of data, diagnostic services etc. which have restricted access for security reasons.​</a:t>
            </a:r>
          </a:p>
          <a:p>
            <a:pPr algn="just"/>
            <a:r>
              <a:rPr lang="en-US"/>
              <a:t>For example, there may be use cases as:</a:t>
            </a:r>
          </a:p>
          <a:p>
            <a:pPr marL="568325" lvl="1" indent="-230188" algn="just"/>
            <a:r>
              <a:rPr lang="en-US" sz="1800"/>
              <a:t>Diagnostic services for downloading or uploading routines or data into a server.</a:t>
            </a:r>
          </a:p>
          <a:p>
            <a:pPr marL="568325" lvl="1" indent="-230188" algn="just"/>
            <a:r>
              <a:rPr lang="en-US" sz="1800"/>
              <a:t>Reading specific memory locations from a server.</a:t>
            </a:r>
          </a:p>
          <a:p>
            <a:pPr algn="just"/>
            <a:r>
              <a:rPr lang="en-US"/>
              <a:t>International standard - ISO 14229-1.</a:t>
            </a:r>
          </a:p>
          <a:p>
            <a:pPr algn="just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C733-D4BE-12F8-350E-1ED15CA5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17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11387-0059-CFF5-6F7F-37A10E9F3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2306" r="14088" b="7368"/>
          <a:stretch/>
        </p:blipFill>
        <p:spPr>
          <a:xfrm>
            <a:off x="5850426" y="1296000"/>
            <a:ext cx="4917174" cy="300519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322341-FAF0-95BC-6E8A-48FF064A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8011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F2500-02FC-04AF-6B66-1BF4D562E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ED997-3898-F55E-B7A6-16C29ADF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F6EF-3DD7-AE09-29C6-E367BEC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18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F674C-CA3C-1404-E737-640920A0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50000"/>
          <a:stretch/>
        </p:blipFill>
        <p:spPr>
          <a:xfrm>
            <a:off x="191303" y="1296000"/>
            <a:ext cx="5293297" cy="2571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6F3C9-34D0-9C47-1C1D-E0B45AF27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4" b="2120"/>
          <a:stretch/>
        </p:blipFill>
        <p:spPr>
          <a:xfrm>
            <a:off x="5350387" y="1296000"/>
            <a:ext cx="5293297" cy="2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3268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1F69-3D0D-7508-28AD-A43A475229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BA04F-7A67-6E96-B4DD-4ACEBAEC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9424F-0483-106A-82DA-A0B715D33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1750"/>
              <a:t>We chose a Standard Vehicle Control Unit device developed by Bosch.</a:t>
            </a:r>
          </a:p>
          <a:p>
            <a:pPr algn="just"/>
            <a:r>
              <a:rPr lang="en-US" sz="1750"/>
              <a:t>Initial flashing of the intended hex is done by  Universal Access Device with Universal Debug Engine.</a:t>
            </a:r>
          </a:p>
          <a:p>
            <a:pPr algn="just"/>
            <a:r>
              <a:rPr lang="en-US" sz="1750"/>
              <a:t>Client is demonstrated by INCA (Integrated Calibration and Application Tool) software which sends the messages to VCU via ETAS ES592 HW via CAN.</a:t>
            </a:r>
          </a:p>
          <a:p>
            <a:pPr algn="just"/>
            <a:r>
              <a:rPr lang="en-US" sz="1750"/>
              <a:t>Vector </a:t>
            </a:r>
            <a:r>
              <a:rPr lang="en-US" sz="1750" err="1"/>
              <a:t>CANalyser</a:t>
            </a:r>
            <a:r>
              <a:rPr lang="en-US" sz="1750"/>
              <a:t> is used to do measure the  communication between the client and the server(VCU).</a:t>
            </a:r>
          </a:p>
          <a:p>
            <a:pPr algn="just"/>
            <a:r>
              <a:rPr lang="en-US" sz="1750"/>
              <a:t>The device is Infineon TC37x with Hardware security Module (HSM) activated.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9D546-387D-D76E-639E-0FF08DBA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19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8175E-2622-F4BA-6609-6D4B7BB7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3983" r="5288" b="5060"/>
          <a:stretch/>
        </p:blipFill>
        <p:spPr>
          <a:xfrm>
            <a:off x="5850426" y="1295998"/>
            <a:ext cx="4917174" cy="36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9746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8A4-19B0-814E-C126-75BD0D10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5A68-2DF1-02EB-9029-E45E07C5C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Quantum-Resilient Security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358B7-3C8C-91D4-D813-AC1BA797F0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Introduction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Motivation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Objective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Secure TLS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Secure Update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Secure Boot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Secure Access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Conclusion &amp; 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18431-6CFB-9C54-AD88-173FCDF4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8965941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413-ADC8-2854-F389-6C2FDE2D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Our Results: Execution Time for Secure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E920-383D-0D7E-B1F0-0719C402B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Access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CC7E6-7E46-6226-5D9C-DE4C74389E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304285"/>
            <a:ext cx="10558800" cy="4240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b="1">
                <a:latin typeface="Bosch Office Sans"/>
              </a:rPr>
              <a:t>Hardware implementation: </a:t>
            </a:r>
          </a:p>
          <a:p>
            <a:pPr algn="just"/>
            <a:r>
              <a:rPr lang="en-US" sz="1600">
                <a:latin typeface="Bosch Office Sans"/>
              </a:rPr>
              <a:t>HSM core on SAK-TC377TP96F300S AA Infineon micro-controller with HW accelerated Hash function</a:t>
            </a:r>
          </a:p>
          <a:p>
            <a:endParaRPr lang="en-US" sz="1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F574-965E-E13D-4BFE-B832312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20</a:t>
            </a:fld>
            <a:endParaRPr lang="en-US" noProof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7EFCA1-E0DB-49DC-E004-DF35B6F18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31273"/>
              </p:ext>
            </p:extLst>
          </p:nvPr>
        </p:nvGraphicFramePr>
        <p:xfrm>
          <a:off x="1403498" y="2098140"/>
          <a:ext cx="7995683" cy="34469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24297">
                  <a:extLst>
                    <a:ext uri="{9D8B030D-6E8A-4147-A177-3AD203B41FA5}">
                      <a16:colId xmlns:a16="http://schemas.microsoft.com/office/drawing/2014/main" val="2195742841"/>
                    </a:ext>
                  </a:extLst>
                </a:gridCol>
                <a:gridCol w="1401305">
                  <a:extLst>
                    <a:ext uri="{9D8B030D-6E8A-4147-A177-3AD203B41FA5}">
                      <a16:colId xmlns:a16="http://schemas.microsoft.com/office/drawing/2014/main" val="976429578"/>
                    </a:ext>
                  </a:extLst>
                </a:gridCol>
                <a:gridCol w="2472892">
                  <a:extLst>
                    <a:ext uri="{9D8B030D-6E8A-4147-A177-3AD203B41FA5}">
                      <a16:colId xmlns:a16="http://schemas.microsoft.com/office/drawing/2014/main" val="736595595"/>
                    </a:ext>
                  </a:extLst>
                </a:gridCol>
                <a:gridCol w="2472892">
                  <a:extLst>
                    <a:ext uri="{9D8B030D-6E8A-4147-A177-3AD203B41FA5}">
                      <a16:colId xmlns:a16="http://schemas.microsoft.com/office/drawing/2014/main" val="120351190"/>
                    </a:ext>
                  </a:extLst>
                </a:gridCol>
                <a:gridCol w="824297">
                  <a:extLst>
                    <a:ext uri="{9D8B030D-6E8A-4147-A177-3AD203B41FA5}">
                      <a16:colId xmlns:a16="http://schemas.microsoft.com/office/drawing/2014/main" val="34332873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Category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Signature Scheme</a:t>
                      </a:r>
                      <a:endParaRPr lang="en-US" sz="10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Size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(bytes)</a:t>
                      </a:r>
                      <a:endParaRPr lang="en-US" sz="10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Bosch Office Sans" pitchFamily="2" charset="0"/>
                        </a:rPr>
                        <a:t>Resources​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Time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(</a:t>
                      </a:r>
                      <a:r>
                        <a:rPr lang="en-US" sz="1000" b="1" u="none" strike="noStrike" kern="1200" err="1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ms</a:t>
                      </a:r>
                      <a:r>
                        <a:rPr lang="en-US" sz="1000" b="1" u="none" strike="noStrike" kern="120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)</a:t>
                      </a:r>
                      <a:endParaRPr lang="en-US" sz="10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4944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Non PQC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ECDSA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Public key : 64</a:t>
                      </a:r>
                      <a:endParaRPr lang="en-US" sz="1000" b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Private Key : 32</a:t>
                      </a:r>
                      <a:endParaRPr lang="en-US" sz="1000" b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Signature :  64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ROM: ~3KB(incl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RAM: ~1KB (in stack)​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~800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5098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ECDSA with 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HW ECC accelerator</a:t>
                      </a:r>
                      <a:endParaRPr lang="en-US" sz="1000">
                        <a:solidFill>
                          <a:schemeClr val="tx1"/>
                        </a:solidFill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~20</a:t>
                      </a: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95186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Bosch Office Sans" pitchFamily="2" charset="0"/>
                        </a:rPr>
                        <a:t>PQC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XMSS 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with SHA-256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Public key: 64</a:t>
                      </a:r>
                      <a:endParaRPr lang="en-US" sz="1000" b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Private key: 132</a:t>
                      </a:r>
                      <a:endParaRPr lang="en-US" sz="1000" b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Signature:  2532 (incl 32 of Msg)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ROM: 4KB 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RAM: ~14KB (incl signature buffer)​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~70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732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Bosch Office Sans" pitchFamily="2" charset="0"/>
                        </a:rPr>
                        <a:t>PQC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DILITHIUM 2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(SHAKE128)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Public Key: 1312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Private Key: 2528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Signature: 2452 </a:t>
                      </a:r>
                      <a:r>
                        <a:rPr lang="en-US" sz="1000" b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(incl 32 of Msg)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ROM: ~5KB(incl public key)​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RAM: ~37KB(incl signature buffer)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~100</a:t>
                      </a:r>
                    </a:p>
                  </a:txBody>
                  <a:tcPr marR="365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7381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  <a:latin typeface="Bosch Office Sans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DILITHIUM 3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(SHAKE128)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Public key : 1952 bytes​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Private Key : 4000 bytes​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Signature :  3325(incl 32 bytes of Msg)​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ROM: ~6KB(incl public Key)​</a:t>
                      </a:r>
                    </a:p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RAM: ~60KB(incl </a:t>
                      </a: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signature</a:t>
                      </a: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 buffer)​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~ 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9929"/>
                  </a:ext>
                </a:extLst>
              </a:tr>
              <a:tr h="307505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Bosch Office Sans" pitchFamily="2" charset="0"/>
                        </a:rPr>
                        <a:t>Controller</a:t>
                      </a:r>
                      <a:r>
                        <a:rPr lang="en-US" sz="1000">
                          <a:latin typeface="Bosch Office Sans" pitchFamily="2" charset="0"/>
                        </a:rPr>
                        <a:t>: IFX 3 40nm (TC37x) with HSM activated</a:t>
                      </a:r>
                      <a:endParaRPr lang="en-US" sz="1000" b="0" i="0" u="none" strike="noStrike">
                        <a:effectLst/>
                        <a:latin typeface="Bosch Office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err="1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89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80582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69EE8-8609-78E4-F379-B2C62165C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20DA-22FD-FAFF-8CB0-FE04BFB50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00" y="905256"/>
            <a:ext cx="10548819" cy="2358973"/>
          </a:xfrm>
        </p:spPr>
        <p:txBody>
          <a:bodyPr vert="horz" lIns="0" tIns="0" rIns="0" bIns="0" rtlCol="0" anchor="t">
            <a:noAutofit/>
          </a:bodyPr>
          <a:lstStyle/>
          <a:p>
            <a:pPr marL="229870" indent="-229870"/>
            <a:r>
              <a:rPr lang="en-US"/>
              <a:t>Security controls like secure boot, secure update, secure access, and secure TLS rely on classical asymmetric cryptographic algorithms which are vulnerable to quantum attacks.</a:t>
            </a:r>
          </a:p>
          <a:p>
            <a:pPr marL="229870" indent="-229870"/>
            <a:r>
              <a:rPr lang="en-US"/>
              <a:t>We implemented of these controls with quantum resilient asymmetric algorithms:</a:t>
            </a:r>
          </a:p>
          <a:p>
            <a:pPr marL="687070" lvl="1" indent="-229870">
              <a:buFont typeface="Arial" panose="05000000000000000000" pitchFamily="2" charset="2"/>
              <a:buChar char="•"/>
            </a:pPr>
            <a:r>
              <a:rPr lang="en-US" sz="1800"/>
              <a:t>CRYSTALS-</a:t>
            </a:r>
            <a:r>
              <a:rPr lang="en-US" sz="1800" err="1"/>
              <a:t>Dilithium</a:t>
            </a:r>
            <a:r>
              <a:rPr lang="en-US" sz="1800"/>
              <a:t>, CRYSTALS-</a:t>
            </a:r>
            <a:r>
              <a:rPr lang="en-US" sz="1800" err="1"/>
              <a:t>Kyber</a:t>
            </a:r>
            <a:r>
              <a:rPr lang="en-US" sz="1800"/>
              <a:t>, FALCON, XMSS and SPHINCS+ </a:t>
            </a:r>
          </a:p>
          <a:p>
            <a:pPr marL="229870" indent="-229870"/>
            <a:r>
              <a:rPr lang="en-US"/>
              <a:t>Our benchmarks show that the migration to quantum resilient solutions are practical and even more efficient than their classical counterparts for specific </a:t>
            </a:r>
            <a:r>
              <a:rPr lang="en-US" err="1"/>
              <a:t>usecases</a:t>
            </a:r>
            <a:r>
              <a:rPr lang="en-US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5EE5D-7F80-2B3B-8CA1-E4F7B2F7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0" y="4170709"/>
            <a:ext cx="10558800" cy="1344044"/>
          </a:xfrm>
        </p:spPr>
        <p:txBody>
          <a:bodyPr vert="horz" lIns="0" tIns="0" rIns="0" bIns="0" rtlCol="0" anchor="t">
            <a:noAutofit/>
          </a:bodyPr>
          <a:lstStyle/>
          <a:p>
            <a:pPr marL="229870" indent="-229870"/>
            <a:r>
              <a:rPr lang="en-US"/>
              <a:t>Resource Optimization: lightweight, low-power quantum-resistant solutions.</a:t>
            </a:r>
          </a:p>
          <a:p>
            <a:pPr marL="229870" indent="-229870"/>
            <a:r>
              <a:rPr lang="en-US"/>
              <a:t>Side-Channel Attacks and proposed Countermeasures.</a:t>
            </a:r>
          </a:p>
          <a:p>
            <a:pPr marL="229870" indent="-229870"/>
            <a:r>
              <a:rPr lang="en-US"/>
              <a:t>Exploiting existing hardware accelerators</a:t>
            </a:r>
          </a:p>
          <a:p>
            <a:pPr marL="229870" indent="-229870"/>
            <a:r>
              <a:rPr lang="en-US"/>
              <a:t>Hardware Accelerators (New) for quantum resilient schemes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6B4B-8E92-BE4D-C1F4-AD5D3915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21</a:t>
            </a:fld>
            <a:endParaRPr lang="en-US" noProof="1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04D601D-6A29-8E76-0C75-336BCEE4E8AC}"/>
              </a:ext>
            </a:extLst>
          </p:cNvPr>
          <p:cNvSpPr txBox="1">
            <a:spLocks/>
          </p:cNvSpPr>
          <p:nvPr/>
        </p:nvSpPr>
        <p:spPr>
          <a:xfrm>
            <a:off x="205200" y="3521485"/>
            <a:ext cx="105588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3" rtl="0" eaLnBrk="1" latinLnBrk="0" hangingPunct="1">
              <a:lnSpc>
                <a:spcPct val="89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983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562" indent="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chemeClr val="accent1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74435320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80BE9A-E221-23B6-7075-CAC59AE3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395" y="2771713"/>
            <a:ext cx="7132831" cy="627185"/>
          </a:xfrm>
        </p:spPr>
        <p:txBody>
          <a:bodyPr anchor="t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C4062-F54D-8989-75B6-5CE7992DCECE}"/>
              </a:ext>
            </a:extLst>
          </p:cNvPr>
          <p:cNvSpPr txBox="1"/>
          <p:nvPr/>
        </p:nvSpPr>
        <p:spPr>
          <a:xfrm>
            <a:off x="3978610" y="3574533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hlinkClick r:id="rId2"/>
              </a:rPr>
              <a:t>vishal.saraswat@in.bosch.com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8755263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F888-AE0A-04BA-B5FA-5B149F159A2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201168" y="259200"/>
            <a:ext cx="10558800" cy="388800"/>
          </a:xfrm>
        </p:spPr>
        <p:txBody>
          <a:bodyPr/>
          <a:lstStyle/>
          <a:p>
            <a:r>
              <a:rPr lang="en-IN">
                <a:solidFill>
                  <a:schemeClr val="accent1"/>
                </a:solidFill>
              </a:rPr>
              <a:t>XMSS - Overview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3E34-DCB1-B303-7029-C9C1A91511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168" y="914400"/>
            <a:ext cx="10558800" cy="4240800"/>
          </a:xfrm>
        </p:spPr>
        <p:txBody>
          <a:bodyPr/>
          <a:lstStyle/>
          <a:p>
            <a:r>
              <a:rPr lang="en-US" sz="1600"/>
              <a:t>XMSS – </a:t>
            </a:r>
            <a:r>
              <a:rPr lang="en-US" sz="1600" i="1"/>
              <a:t>eXtended Merkle Signature Scheme</a:t>
            </a:r>
          </a:p>
          <a:p>
            <a:pPr lvl="1"/>
            <a:r>
              <a:rPr lang="en-US" sz="1400"/>
              <a:t>Hash-based Many-Time Signature (MTS) Scheme.</a:t>
            </a:r>
          </a:p>
          <a:p>
            <a:pPr lvl="1"/>
            <a:r>
              <a:rPr lang="en-US" sz="1400"/>
              <a:t>Cryptographic Security Assumption: One-way </a:t>
            </a:r>
            <a:r>
              <a:rPr lang="en-US" sz="1400">
                <a:hlinkClick r:id="rId3"/>
              </a:rPr>
              <a:t>Hash Function</a:t>
            </a:r>
            <a:r>
              <a:rPr lang="en-US" sz="1400"/>
              <a:t>.</a:t>
            </a:r>
          </a:p>
          <a:p>
            <a:pPr lvl="1"/>
            <a:r>
              <a:rPr lang="en-US" sz="1400"/>
              <a:t>Combines Large Number of WOTS+ keys, using XMSS Tree.</a:t>
            </a:r>
          </a:p>
          <a:p>
            <a:pPr lvl="2"/>
            <a:r>
              <a:rPr lang="en-US" sz="1200"/>
              <a:t>03 Parts: Hash Tree, L-Trees &amp; WOTS+ Signatures.</a:t>
            </a:r>
          </a:p>
          <a:p>
            <a:pPr lvl="1"/>
            <a:r>
              <a:rPr lang="en-US" sz="1400"/>
              <a:t>Cryptographic Tools Used:</a:t>
            </a:r>
          </a:p>
          <a:p>
            <a:pPr lvl="2"/>
            <a:r>
              <a:rPr lang="en-US" sz="1200"/>
              <a:t>WOTS+ Signature Scheme.</a:t>
            </a:r>
          </a:p>
          <a:p>
            <a:pPr lvl="2"/>
            <a:r>
              <a:rPr lang="en-US" sz="1200"/>
              <a:t>Pseudo-Random Function (PRF).</a:t>
            </a:r>
          </a:p>
          <a:p>
            <a:pPr lvl="2"/>
            <a:r>
              <a:rPr lang="en-US" sz="1200"/>
              <a:t>Keyed Hash Function.</a:t>
            </a:r>
          </a:p>
          <a:p>
            <a:pPr lvl="2"/>
            <a:r>
              <a:rPr lang="en-US" sz="1200"/>
              <a:t>Merkle Tree.</a:t>
            </a:r>
          </a:p>
          <a:p>
            <a:pPr lvl="1"/>
            <a:r>
              <a:rPr lang="en-US" sz="1400"/>
              <a:t>Advantages:</a:t>
            </a:r>
          </a:p>
          <a:p>
            <a:pPr lvl="2"/>
            <a:r>
              <a:rPr lang="en-US" sz="1200"/>
              <a:t>Performance.</a:t>
            </a:r>
          </a:p>
          <a:p>
            <a:pPr lvl="2"/>
            <a:r>
              <a:rPr lang="en-US" sz="1200"/>
              <a:t>Compact implementations.</a:t>
            </a:r>
          </a:p>
          <a:p>
            <a:pPr lvl="2"/>
            <a:r>
              <a:rPr lang="en-US" sz="1200"/>
              <a:t>Small Public Key, Private Key and Signature.</a:t>
            </a:r>
          </a:p>
          <a:p>
            <a:pPr lvl="2"/>
            <a:r>
              <a:rPr lang="en-US" sz="1200"/>
              <a:t>Resists Side-channel &amp; Quantum attacks.</a:t>
            </a:r>
          </a:p>
          <a:p>
            <a:pPr lvl="1"/>
            <a:r>
              <a:rPr lang="en-US" sz="1400"/>
              <a:t>Disadvantages:</a:t>
            </a:r>
          </a:p>
          <a:p>
            <a:pPr lvl="2"/>
            <a:r>
              <a:rPr lang="en-US" sz="1200"/>
              <a:t>Stateful Signature Scheme – Requires Memory (to store) and Communication overhead (for synchronizing) the State.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F29E9-6395-DEB3-9764-0BBAE637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23</a:t>
            </a:fld>
            <a:endParaRPr lang="en-US" noProof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10BF46-427F-DDF8-F929-C3BABC685BD2}"/>
              </a:ext>
            </a:extLst>
          </p:cNvPr>
          <p:cNvGrpSpPr/>
          <p:nvPr/>
        </p:nvGrpSpPr>
        <p:grpSpPr>
          <a:xfrm>
            <a:off x="6025787" y="648000"/>
            <a:ext cx="4846321" cy="2108140"/>
            <a:chOff x="5916930" y="1295402"/>
            <a:chExt cx="4846321" cy="21081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3C44F-EDBA-DE93-23A7-5BB63C7AA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930" y="1295402"/>
              <a:ext cx="4846320" cy="19711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10D3CE-857F-5A5F-765E-94B7BCCD455A}"/>
                </a:ext>
              </a:extLst>
            </p:cNvPr>
            <p:cNvSpPr txBox="1"/>
            <p:nvPr/>
          </p:nvSpPr>
          <p:spPr>
            <a:xfrm>
              <a:off x="5916931" y="3220662"/>
              <a:ext cx="4846320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Figure: </a:t>
              </a:r>
              <a:r>
                <a:rPr kumimoji="0" 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XMSS Tree.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89F09C-D399-3C11-0E8A-B48324541857}"/>
              </a:ext>
            </a:extLst>
          </p:cNvPr>
          <p:cNvGrpSpPr/>
          <p:nvPr/>
        </p:nvGrpSpPr>
        <p:grpSpPr>
          <a:xfrm>
            <a:off x="5916930" y="2845766"/>
            <a:ext cx="4846320" cy="1915014"/>
            <a:chOff x="5916930" y="3535400"/>
            <a:chExt cx="4846320" cy="19150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F10F62-8855-4947-F25D-DB0E31F2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6930" y="3535400"/>
              <a:ext cx="4846320" cy="17844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E47E8-2D7C-E598-E889-94A0F4C3B116}"/>
                </a:ext>
              </a:extLst>
            </p:cNvPr>
            <p:cNvSpPr txBox="1"/>
            <p:nvPr/>
          </p:nvSpPr>
          <p:spPr>
            <a:xfrm>
              <a:off x="5916930" y="5267534"/>
              <a:ext cx="4846320" cy="1828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Figure: </a:t>
              </a:r>
              <a:r>
                <a:rPr kumimoji="0" 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WOTS+ Signature Scheme.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751350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AA273-A050-E389-681B-A4BEEC615C6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201168" y="259200"/>
            <a:ext cx="10558800" cy="388800"/>
          </a:xfrm>
        </p:spPr>
        <p:txBody>
          <a:bodyPr/>
          <a:lstStyle/>
          <a:p>
            <a:r>
              <a:rPr lang="en-IN" err="1">
                <a:solidFill>
                  <a:schemeClr val="accent1"/>
                </a:solidFill>
              </a:rPr>
              <a:t>Dilithium</a:t>
            </a:r>
            <a:r>
              <a:rPr lang="en-IN">
                <a:solidFill>
                  <a:schemeClr val="accent1"/>
                </a:solidFill>
              </a:rPr>
              <a:t> - Overview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963FE-1C8F-5C6C-2DC4-9D1F910C5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68" y="914400"/>
            <a:ext cx="4914000" cy="4240800"/>
          </a:xfrm>
        </p:spPr>
        <p:txBody>
          <a:bodyPr/>
          <a:lstStyle/>
          <a:p>
            <a:r>
              <a:rPr lang="en-IN" sz="1600"/>
              <a:t>Crystals – </a:t>
            </a:r>
            <a:r>
              <a:rPr lang="en-IN" sz="1600" err="1"/>
              <a:t>Dilithium</a:t>
            </a:r>
            <a:endParaRPr lang="en-IN" sz="1600"/>
          </a:p>
          <a:p>
            <a:pPr lvl="1"/>
            <a:r>
              <a:rPr lang="en-US" b="0" i="0" u="none" strike="noStrike" baseline="0">
                <a:latin typeface="CMR12"/>
              </a:rPr>
              <a:t>lattice-based digital signature scheme</a:t>
            </a:r>
          </a:p>
          <a:p>
            <a:pPr lvl="1"/>
            <a:r>
              <a:rPr lang="en-US" b="0" i="0" u="none" strike="noStrike" baseline="0">
                <a:latin typeface="CMR12"/>
              </a:rPr>
              <a:t>based on the ”Fiat-Shamir with Aborts”</a:t>
            </a:r>
          </a:p>
          <a:p>
            <a:pPr lvl="1"/>
            <a:r>
              <a:rPr lang="en-US" b="0" i="0" u="none" strike="noStrike" baseline="0">
                <a:latin typeface="CMR12"/>
              </a:rPr>
              <a:t>hardness of finding short vectors in lattices</a:t>
            </a:r>
          </a:p>
          <a:p>
            <a:pPr lvl="2"/>
            <a:endParaRPr lang="en-US" sz="1200"/>
          </a:p>
          <a:p>
            <a:pPr lvl="1"/>
            <a:r>
              <a:rPr lang="en-US" sz="1400"/>
              <a:t>Cryptographic Tools Used:</a:t>
            </a:r>
          </a:p>
          <a:p>
            <a:pPr lvl="2"/>
            <a:r>
              <a:rPr lang="en-US" sz="1200"/>
              <a:t>NTT (Number Theoretic Transform)</a:t>
            </a:r>
          </a:p>
          <a:p>
            <a:pPr lvl="2"/>
            <a:r>
              <a:rPr lang="en-US" sz="1200"/>
              <a:t>Polynomial Multiplication and Convolution</a:t>
            </a:r>
          </a:p>
          <a:p>
            <a:pPr lvl="2"/>
            <a:r>
              <a:rPr lang="en-US" sz="1200"/>
              <a:t>SHAKE128</a:t>
            </a:r>
          </a:p>
          <a:p>
            <a:pPr lvl="1"/>
            <a:r>
              <a:rPr lang="en-US" sz="1400"/>
              <a:t>Advantages</a:t>
            </a:r>
          </a:p>
          <a:p>
            <a:pPr lvl="2"/>
            <a:r>
              <a:rPr lang="en-US" sz="1200"/>
              <a:t>compact and secure</a:t>
            </a:r>
          </a:p>
          <a:p>
            <a:pPr lvl="2"/>
            <a:r>
              <a:rPr lang="en-US" sz="1200"/>
              <a:t>smallest public key + signature size of any lattice-based signature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F4C02-84C4-0DF6-7039-37CF589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86508977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541040-B63C-4007-833A-EF23F0333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/>
              <a:t>Quantum Resilient Security Controls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763E7-2531-6959-281A-B8D9E33A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HW Accelerator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72F15-9DBB-17F8-EB6C-74BD3933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25</a:t>
            </a:fld>
            <a:endParaRPr lang="en-US" noProof="1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4EA1F31-3273-ABAB-A62E-4CF08C6B111A}"/>
              </a:ext>
            </a:extLst>
          </p:cNvPr>
          <p:cNvGraphicFramePr>
            <a:graphicFrameLocks/>
          </p:cNvGraphicFramePr>
          <p:nvPr/>
        </p:nvGraphicFramePr>
        <p:xfrm>
          <a:off x="201612" y="2068286"/>
          <a:ext cx="4914900" cy="302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33CDB39-567B-1A91-8B5F-B04FB4940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473" y="2975208"/>
            <a:ext cx="4914900" cy="2532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ABE8B75-6BD2-6B76-81BF-11893A2DA5B2}"/>
              </a:ext>
            </a:extLst>
          </p:cNvPr>
          <p:cNvSpPr txBox="1">
            <a:spLocks/>
          </p:cNvSpPr>
          <p:nvPr/>
        </p:nvSpPr>
        <p:spPr>
          <a:xfrm>
            <a:off x="205200" y="1296000"/>
            <a:ext cx="5279612" cy="1127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PQC HW Accelerator IP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XMSS with SHA3 Hashing scheme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49845-1DE8-C1B9-070D-BF60AE4474BB}"/>
              </a:ext>
            </a:extLst>
          </p:cNvPr>
          <p:cNvSpPr/>
          <p:nvPr/>
        </p:nvSpPr>
        <p:spPr>
          <a:xfrm>
            <a:off x="7917906" y="3480683"/>
            <a:ext cx="941271" cy="201434"/>
          </a:xfrm>
          <a:prstGeom prst="rect">
            <a:avLst/>
          </a:prstGeom>
          <a:solidFill>
            <a:schemeClr val="accent1">
              <a:alpha val="5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18EAC-5DA2-A8BA-B0D9-815610463361}"/>
              </a:ext>
            </a:extLst>
          </p:cNvPr>
          <p:cNvSpPr txBox="1"/>
          <p:nvPr/>
        </p:nvSpPr>
        <p:spPr>
          <a:xfrm>
            <a:off x="5484600" y="1139045"/>
            <a:ext cx="49768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Proof of Concept </a:t>
            </a:r>
          </a:p>
          <a:p>
            <a:pPr lvl="1"/>
            <a:r>
              <a:rPr lang="en-US" sz="1400"/>
              <a:t>Functional Model</a:t>
            </a:r>
          </a:p>
          <a:p>
            <a:pPr lvl="2"/>
            <a:r>
              <a:rPr lang="en-US" sz="1400"/>
              <a:t>Scalable in cost-time factors</a:t>
            </a:r>
          </a:p>
          <a:p>
            <a:pPr lvl="2"/>
            <a:r>
              <a:rPr lang="en-US" sz="1400"/>
              <a:t>Modular for adaptations</a:t>
            </a:r>
          </a:p>
          <a:p>
            <a:pPr lvl="2"/>
            <a:r>
              <a:rPr lang="en-US" sz="1400"/>
              <a:t>Extensible dev. as HDL code</a:t>
            </a:r>
          </a:p>
          <a:p>
            <a:pPr lvl="1"/>
            <a:r>
              <a:rPr lang="en-US" sz="1400"/>
              <a:t>Deploy in FPGA</a:t>
            </a:r>
          </a:p>
          <a:p>
            <a:pPr lvl="2"/>
            <a:r>
              <a:rPr lang="en-US" sz="1400"/>
              <a:t>Functional validation and perf Measurements</a:t>
            </a:r>
          </a:p>
        </p:txBody>
      </p:sp>
    </p:spTree>
    <p:extLst>
      <p:ext uri="{BB962C8B-B14F-4D97-AF65-F5344CB8AC3E}">
        <p14:creationId xmlns:p14="http://schemas.microsoft.com/office/powerpoint/2010/main" val="1304327820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3010-F9DF-C761-8E1B-25CEF2552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84680-F3A4-D837-9D75-592920AEFC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296000"/>
            <a:ext cx="10558800" cy="4240800"/>
          </a:xfrm>
        </p:spPr>
        <p:txBody>
          <a:bodyPr/>
          <a:lstStyle/>
          <a:p>
            <a:r>
              <a:rPr lang="en-US"/>
              <a:t>Advent of Quantum Computers </a:t>
            </a:r>
            <a:r>
              <a:rPr lang="en-US">
                <a:sym typeface="Wingdings" panose="05000000000000000000" pitchFamily="2" charset="2"/>
              </a:rPr>
              <a:t> Annihilate current PKC.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73F0C-291B-7ED3-2507-2F489B6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3A34B8-B663-0B4E-5733-5F623139FE34}"/>
              </a:ext>
            </a:extLst>
          </p:cNvPr>
          <p:cNvGrpSpPr/>
          <p:nvPr/>
        </p:nvGrpSpPr>
        <p:grpSpPr>
          <a:xfrm>
            <a:off x="205200" y="1769199"/>
            <a:ext cx="3363273" cy="2338133"/>
            <a:chOff x="454886" y="4270421"/>
            <a:chExt cx="7177104" cy="51256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42BF9F-5CB2-D379-8F5B-52BC51407B76}"/>
                </a:ext>
              </a:extLst>
            </p:cNvPr>
            <p:cNvGrpSpPr/>
            <p:nvPr/>
          </p:nvGrpSpPr>
          <p:grpSpPr>
            <a:xfrm>
              <a:off x="454886" y="4270421"/>
              <a:ext cx="2595138" cy="2407307"/>
              <a:chOff x="585515" y="3791448"/>
              <a:chExt cx="2595138" cy="2407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295413-C6F6-D345-CF5D-74D162FB6C1D}"/>
                  </a:ext>
                </a:extLst>
              </p:cNvPr>
              <p:cNvGrpSpPr/>
              <p:nvPr/>
            </p:nvGrpSpPr>
            <p:grpSpPr>
              <a:xfrm>
                <a:off x="930006" y="3791448"/>
                <a:ext cx="2250647" cy="2352325"/>
                <a:chOff x="919903" y="4233353"/>
                <a:chExt cx="2250647" cy="2352325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C44D876-C449-3AAD-70FA-E9AAF0D93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835" t="20953" r="39052" b="49212"/>
                <a:stretch/>
              </p:blipFill>
              <p:spPr>
                <a:xfrm rot="20919339" flipH="1">
                  <a:off x="919903" y="4233353"/>
                  <a:ext cx="2250647" cy="2352325"/>
                </a:xfrm>
                <a:prstGeom prst="rect">
                  <a:avLst/>
                </a:prstGeom>
              </p:spPr>
            </p:pic>
            <p:pic>
              <p:nvPicPr>
                <p:cNvPr id="12" name="Graphic 11" descr="Atom with solid fill">
                  <a:extLst>
                    <a:ext uri="{FF2B5EF4-FFF2-40B4-BE49-F238E27FC236}">
                      <a16:creationId xmlns:a16="http://schemas.microsoft.com/office/drawing/2014/main" id="{82BCD0A7-92E1-2027-44B8-14056C2A7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1990" y="5575877"/>
                  <a:ext cx="420707" cy="420707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B1BED4-F987-9203-0330-04FD979958D3}"/>
                    </a:ext>
                  </a:extLst>
                </p:cNvPr>
                <p:cNvSpPr/>
                <p:nvPr/>
              </p:nvSpPr>
              <p:spPr>
                <a:xfrm>
                  <a:off x="2278024" y="5511911"/>
                  <a:ext cx="548640" cy="548640"/>
                </a:xfrm>
                <a:prstGeom prst="rect">
                  <a:avLst/>
                </a:prstGeom>
                <a:noFill/>
              </p:spPr>
              <p:txBody>
                <a:bodyPr spcFirstLastPara="1" wrap="none" lIns="82272" tIns="41136" rIns="82272" bIns="41136" numCol="1">
                  <a:prstTxWarp prst="textCircle">
                    <a:avLst>
                      <a:gd name="adj" fmla="val 11762257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4858" b="1">
                      <a:ln w="0"/>
                      <a:solidFill>
                        <a:schemeClr val="bg1"/>
                      </a:solidFill>
                    </a:rPr>
                    <a:t>QUANTUM     COMPUTER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BC26302-781D-DB25-B8A5-2F3A58501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09" t="8077" r="42331" b="59930"/>
              <a:stretch/>
            </p:blipFill>
            <p:spPr>
              <a:xfrm rot="5400000">
                <a:off x="560480" y="4576177"/>
                <a:ext cx="1647613" cy="1597544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E1202-05A3-C75C-417B-7BF590C43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6" t="39334" r="5675" b="7951"/>
            <a:stretch/>
          </p:blipFill>
          <p:spPr>
            <a:xfrm>
              <a:off x="1881157" y="5233753"/>
              <a:ext cx="5750833" cy="41623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C3A886A-B790-EC5A-4834-DE90E7DC02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6190" r="62003" b="46853"/>
          <a:stretch/>
        </p:blipFill>
        <p:spPr>
          <a:xfrm>
            <a:off x="2819279" y="4256640"/>
            <a:ext cx="2135701" cy="128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18AF7C-B3FE-9CF7-F5B5-BE6B819E16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-88" r="14724" b="433"/>
          <a:stretch/>
        </p:blipFill>
        <p:spPr>
          <a:xfrm>
            <a:off x="7781783" y="1296000"/>
            <a:ext cx="2982218" cy="424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DE2C19-0A0E-A384-378A-9D63451134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14250" r="34211" b="50433"/>
          <a:stretch/>
        </p:blipFill>
        <p:spPr>
          <a:xfrm>
            <a:off x="5519807" y="4256640"/>
            <a:ext cx="1697150" cy="1280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F1EE5B-6A25-85AB-42D3-E46BE67A08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3" t="15213" r="4112" b="53297"/>
          <a:stretch/>
        </p:blipFill>
        <p:spPr>
          <a:xfrm>
            <a:off x="205200" y="4256640"/>
            <a:ext cx="2049252" cy="12801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5B5E4B-B985-355D-CC82-7B27F9642F3B}"/>
              </a:ext>
            </a:extLst>
          </p:cNvPr>
          <p:cNvGrpSpPr/>
          <p:nvPr/>
        </p:nvGrpSpPr>
        <p:grpSpPr>
          <a:xfrm>
            <a:off x="4087809" y="1769199"/>
            <a:ext cx="3174637" cy="2545269"/>
            <a:chOff x="4087809" y="1769199"/>
            <a:chExt cx="3174637" cy="25452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2FF03F-FDBF-7F26-8D22-E33D2CE93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t="6148" r="22328" b="13653"/>
            <a:stretch/>
          </p:blipFill>
          <p:spPr>
            <a:xfrm>
              <a:off x="4087809" y="1769199"/>
              <a:ext cx="3174637" cy="254526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653846-BD69-1946-F342-08960AF1DAA1}"/>
                </a:ext>
              </a:extLst>
            </p:cNvPr>
            <p:cNvSpPr/>
            <p:nvPr/>
          </p:nvSpPr>
          <p:spPr>
            <a:xfrm>
              <a:off x="4147820" y="3111500"/>
              <a:ext cx="3108960" cy="31242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963532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FC502-1F8C-7F3E-B789-D04EA85F7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Motivation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97E58-7D50-6A80-569B-74A14508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910D5-6FD2-AB72-1925-6DE50CFD9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0098" r="8764" b="16153"/>
          <a:stretch/>
        </p:blipFill>
        <p:spPr>
          <a:xfrm>
            <a:off x="1728611" y="1315599"/>
            <a:ext cx="7511978" cy="42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704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C67EE8A-5418-628D-A233-A34AFAE20FBF}"/>
              </a:ext>
            </a:extLst>
          </p:cNvPr>
          <p:cNvGrpSpPr/>
          <p:nvPr/>
        </p:nvGrpSpPr>
        <p:grpSpPr>
          <a:xfrm>
            <a:off x="6649200" y="1980047"/>
            <a:ext cx="4114800" cy="2926080"/>
            <a:chOff x="6649200" y="1980047"/>
            <a:chExt cx="4114800" cy="292608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7C0531-56DF-845C-E970-29FADE82CECC}"/>
                </a:ext>
              </a:extLst>
            </p:cNvPr>
            <p:cNvSpPr/>
            <p:nvPr/>
          </p:nvSpPr>
          <p:spPr>
            <a:xfrm>
              <a:off x="6649200" y="1980047"/>
              <a:ext cx="4114800" cy="2926080"/>
            </a:xfrm>
            <a:prstGeom prst="roundRect">
              <a:avLst>
                <a:gd name="adj" fmla="val 801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9E1EFE-CBE2-667C-E9E2-E4A7E5534E2E}"/>
                </a:ext>
              </a:extLst>
            </p:cNvPr>
            <p:cNvGrpSpPr/>
            <p:nvPr/>
          </p:nvGrpSpPr>
          <p:grpSpPr>
            <a:xfrm>
              <a:off x="6784848" y="2075687"/>
              <a:ext cx="1828800" cy="1280160"/>
              <a:chOff x="6784848" y="2075687"/>
              <a:chExt cx="1828800" cy="128016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5BE4DA-70CC-8A1A-2275-E5D43B1A5B22}"/>
                  </a:ext>
                </a:extLst>
              </p:cNvPr>
              <p:cNvSpPr/>
              <p:nvPr/>
            </p:nvSpPr>
            <p:spPr>
              <a:xfrm>
                <a:off x="6784848" y="2075687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QR Secure Boot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784E040-3826-DF2D-413D-A234C3CCF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008" y="2441448"/>
                <a:ext cx="1554480" cy="822769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611AE9-8B9C-A88D-1059-D185E89F1CB7}"/>
                </a:ext>
              </a:extLst>
            </p:cNvPr>
            <p:cNvGrpSpPr/>
            <p:nvPr/>
          </p:nvGrpSpPr>
          <p:grpSpPr>
            <a:xfrm>
              <a:off x="8796528" y="2075688"/>
              <a:ext cx="1828800" cy="1280160"/>
              <a:chOff x="8796528" y="2075688"/>
              <a:chExt cx="1828800" cy="128016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1524EAF-5610-FA7E-87A5-28CFB972C5A5}"/>
                  </a:ext>
                </a:extLst>
              </p:cNvPr>
              <p:cNvSpPr/>
              <p:nvPr/>
            </p:nvSpPr>
            <p:spPr>
              <a:xfrm>
                <a:off x="8796528" y="207568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R="0" algn="ctr" defTabSz="914400" eaLnBrk="1" fontAlgn="auto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QR Secure Update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C55394B-4FBA-37B8-390F-9794AAF15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275" y="2441257"/>
                <a:ext cx="1083306" cy="822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0032EB-D46F-99F5-DECA-FC008E3E4572}"/>
                </a:ext>
              </a:extLst>
            </p:cNvPr>
            <p:cNvGrpSpPr/>
            <p:nvPr/>
          </p:nvGrpSpPr>
          <p:grpSpPr>
            <a:xfrm>
              <a:off x="6784848" y="3538728"/>
              <a:ext cx="1828800" cy="1280160"/>
              <a:chOff x="6784848" y="3538728"/>
              <a:chExt cx="1828800" cy="128016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895F30F-5FA8-CC0C-6011-D9BB0A9CBBD8}"/>
                  </a:ext>
                </a:extLst>
              </p:cNvPr>
              <p:cNvSpPr/>
              <p:nvPr/>
            </p:nvSpPr>
            <p:spPr>
              <a:xfrm>
                <a:off x="6784848" y="353872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QR Secure Access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EDAB626-65C1-589A-702B-D3654938B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561" y="3630168"/>
                <a:ext cx="1246614" cy="822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AC6292-535D-D5FF-F6C9-2BEAFFCA79EF}"/>
                </a:ext>
              </a:extLst>
            </p:cNvPr>
            <p:cNvGrpSpPr/>
            <p:nvPr/>
          </p:nvGrpSpPr>
          <p:grpSpPr>
            <a:xfrm>
              <a:off x="8796528" y="3538728"/>
              <a:ext cx="1828800" cy="1280160"/>
              <a:chOff x="8796528" y="3538728"/>
              <a:chExt cx="1828800" cy="128016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8091EB9-5283-3CFB-F573-B52FD48226A1}"/>
                  </a:ext>
                </a:extLst>
              </p:cNvPr>
              <p:cNvSpPr/>
              <p:nvPr/>
            </p:nvSpPr>
            <p:spPr>
              <a:xfrm>
                <a:off x="8796528" y="3538728"/>
                <a:ext cx="1828800" cy="128016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QR Secure TLS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B6EA6D9-3598-5580-C787-28D3BE051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7477" y="3630168"/>
                <a:ext cx="1086902" cy="822960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B690B2-A22D-0440-7DBF-525D099B44DC}"/>
              </a:ext>
            </a:extLst>
          </p:cNvPr>
          <p:cNvGrpSpPr/>
          <p:nvPr/>
        </p:nvGrpSpPr>
        <p:grpSpPr>
          <a:xfrm>
            <a:off x="205200" y="1980047"/>
            <a:ext cx="4114800" cy="2926080"/>
            <a:chOff x="6649200" y="1980047"/>
            <a:chExt cx="4114800" cy="292608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4BC4DDF-3E92-3A33-164E-9038064CFC6F}"/>
                </a:ext>
              </a:extLst>
            </p:cNvPr>
            <p:cNvSpPr/>
            <p:nvPr/>
          </p:nvSpPr>
          <p:spPr>
            <a:xfrm>
              <a:off x="6649200" y="1980047"/>
              <a:ext cx="4114800" cy="2926080"/>
            </a:xfrm>
            <a:prstGeom prst="roundRect">
              <a:avLst>
                <a:gd name="adj" fmla="val 801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46D5DB-F8C5-76DD-5691-005097DA650D}"/>
                </a:ext>
              </a:extLst>
            </p:cNvPr>
            <p:cNvGrpSpPr/>
            <p:nvPr/>
          </p:nvGrpSpPr>
          <p:grpSpPr>
            <a:xfrm>
              <a:off x="6784848" y="2075687"/>
              <a:ext cx="1828800" cy="1280160"/>
              <a:chOff x="6784848" y="2075687"/>
              <a:chExt cx="1828800" cy="128016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995D65CF-D5A1-D05F-CD16-442014E16635}"/>
                  </a:ext>
                </a:extLst>
              </p:cNvPr>
              <p:cNvSpPr/>
              <p:nvPr/>
            </p:nvSpPr>
            <p:spPr>
              <a:xfrm>
                <a:off x="6784848" y="2075687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Boot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4DEBB7D-5E1A-8A09-3152-C605597E1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008" y="2441448"/>
                <a:ext cx="1554480" cy="822769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1116132-A99B-9150-6B5F-E437F43D7847}"/>
                </a:ext>
              </a:extLst>
            </p:cNvPr>
            <p:cNvGrpSpPr/>
            <p:nvPr/>
          </p:nvGrpSpPr>
          <p:grpSpPr>
            <a:xfrm>
              <a:off x="8796528" y="2075688"/>
              <a:ext cx="1828800" cy="1280160"/>
              <a:chOff x="8796528" y="2075688"/>
              <a:chExt cx="1828800" cy="128016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0964874-BBFD-A7B0-4CB1-0ACDA8F25282}"/>
                  </a:ext>
                </a:extLst>
              </p:cNvPr>
              <p:cNvSpPr/>
              <p:nvPr/>
            </p:nvSpPr>
            <p:spPr>
              <a:xfrm>
                <a:off x="8796528" y="207568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R="0" algn="ctr" defTabSz="914400" eaLnBrk="1" fontAlgn="auto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Update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6C84B5B-D89C-A128-7CF4-9574CC1BB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275" y="2441257"/>
                <a:ext cx="1083306" cy="822960"/>
              </a:xfrm>
              <a:prstGeom prst="rect">
                <a:avLst/>
              </a:prstGeom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E004B5-8B88-13FC-EB2A-DD080AF089F9}"/>
                </a:ext>
              </a:extLst>
            </p:cNvPr>
            <p:cNvGrpSpPr/>
            <p:nvPr/>
          </p:nvGrpSpPr>
          <p:grpSpPr>
            <a:xfrm>
              <a:off x="6784848" y="3538728"/>
              <a:ext cx="1828800" cy="1280160"/>
              <a:chOff x="6784848" y="3538728"/>
              <a:chExt cx="1828800" cy="128016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79457F38-45E7-5569-9D30-99930CEA0DBD}"/>
                  </a:ext>
                </a:extLst>
              </p:cNvPr>
              <p:cNvSpPr/>
              <p:nvPr/>
            </p:nvSpPr>
            <p:spPr>
              <a:xfrm>
                <a:off x="6784848" y="353872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Access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C84B9F2-5244-93F9-EF32-B61D69997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561" y="3630168"/>
                <a:ext cx="1246614" cy="82296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ECDE3FB-A460-2333-636C-6A802E07DCA3}"/>
                </a:ext>
              </a:extLst>
            </p:cNvPr>
            <p:cNvGrpSpPr/>
            <p:nvPr/>
          </p:nvGrpSpPr>
          <p:grpSpPr>
            <a:xfrm>
              <a:off x="8796528" y="3538728"/>
              <a:ext cx="1828800" cy="1280160"/>
              <a:chOff x="8796528" y="3538728"/>
              <a:chExt cx="1828800" cy="128016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F2A8463F-B8F3-DCD1-1263-75171A34B076}"/>
                  </a:ext>
                </a:extLst>
              </p:cNvPr>
              <p:cNvSpPr/>
              <p:nvPr/>
            </p:nvSpPr>
            <p:spPr>
              <a:xfrm>
                <a:off x="8796528" y="3538728"/>
                <a:ext cx="1828800" cy="1280160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b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Secure TLS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95128E6-A6A3-763E-8F62-956ED91CF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7477" y="3630168"/>
                <a:ext cx="1086902" cy="822960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CD42BA-858D-AEEC-6A4D-105D1826D9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Objective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E67B9-4749-C5C8-6922-81CD0BBB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68A0A-3E11-8DFF-9298-641596387033}"/>
              </a:ext>
            </a:extLst>
          </p:cNvPr>
          <p:cNvSpPr txBox="1"/>
          <p:nvPr/>
        </p:nvSpPr>
        <p:spPr>
          <a:xfrm>
            <a:off x="6557760" y="1295999"/>
            <a:ext cx="420624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538022"/>
                </a:solidFill>
                <a:latin typeface="Bosch Office Sans"/>
              </a:rPr>
              <a:t>Quantum-Resilient (QR) </a:t>
            </a:r>
            <a:endParaRPr lang="en-US" b="1" kern="0">
              <a:solidFill>
                <a:srgbClr val="53802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538022"/>
                </a:solidFill>
                <a:latin typeface="Bosch Office Sans"/>
              </a:rPr>
              <a:t>Security Controls</a:t>
            </a:r>
            <a:endParaRPr lang="en-US" sz="1800" b="1" i="0" strike="noStrike" kern="0" cap="none" spc="0" normalizeH="0" baseline="0" noProof="0">
              <a:ln>
                <a:noFill/>
              </a:ln>
              <a:solidFill>
                <a:srgbClr val="538022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62A21-478E-D458-10CA-A5E40EDF75CD}"/>
              </a:ext>
            </a:extLst>
          </p:cNvPr>
          <p:cNvSpPr txBox="1"/>
          <p:nvPr/>
        </p:nvSpPr>
        <p:spPr>
          <a:xfrm>
            <a:off x="205200" y="1296000"/>
            <a:ext cx="4206240" cy="3352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C00000"/>
                </a:solidFill>
                <a:latin typeface="Bosch Office Sans"/>
              </a:rPr>
              <a:t>Traditional/Classical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>
                <a:solidFill>
                  <a:srgbClr val="C00000"/>
                </a:solidFill>
                <a:latin typeface="Bosch Office Sans"/>
              </a:rPr>
              <a:t>Security</a:t>
            </a:r>
            <a:r>
              <a:rPr kumimoji="0" lang="en-US" sz="1800" b="1" i="0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lang="en-US" b="1" kern="0">
                <a:solidFill>
                  <a:srgbClr val="C00000"/>
                </a:solidFill>
                <a:latin typeface="Bosch Office Sans"/>
              </a:rPr>
              <a:t>Controls</a:t>
            </a:r>
            <a:endParaRPr kumimoji="0" lang="en-US" sz="1800" b="1" i="0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57" name="Content Placeholder 6">
            <a:extLst>
              <a:ext uri="{FF2B5EF4-FFF2-40B4-BE49-F238E27FC236}">
                <a16:creationId xmlns:a16="http://schemas.microsoft.com/office/drawing/2014/main" id="{42FB1058-8C80-5082-399E-E3BD2AE2D67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r="7092"/>
          <a:stretch/>
        </p:blipFill>
        <p:spPr>
          <a:xfrm>
            <a:off x="4692958" y="2822581"/>
            <a:ext cx="1583708" cy="1241012"/>
          </a:xfrm>
          <a:prstGeom prst="rect">
            <a:avLst/>
          </a:prstGeom>
          <a:effectLst>
            <a:glow rad="444500">
              <a:srgbClr val="FFFF00">
                <a:alpha val="60000"/>
              </a:srgbClr>
            </a:glow>
          </a:effec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A65EA795-068F-7390-1CD8-668F27D211CE}"/>
              </a:ext>
            </a:extLst>
          </p:cNvPr>
          <p:cNvSpPr/>
          <p:nvPr/>
        </p:nvSpPr>
        <p:spPr>
          <a:xfrm rot="10800000">
            <a:off x="4124094" y="3253148"/>
            <a:ext cx="552226" cy="379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F136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3786B5E5-D815-BB09-506C-D9F77068B1D3}"/>
              </a:ext>
            </a:extLst>
          </p:cNvPr>
          <p:cNvSpPr/>
          <p:nvPr/>
        </p:nvSpPr>
        <p:spPr>
          <a:xfrm>
            <a:off x="6293304" y="3253148"/>
            <a:ext cx="552226" cy="37987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3F136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77BF089-4138-B416-83AA-54E98C322855}"/>
              </a:ext>
            </a:extLst>
          </p:cNvPr>
          <p:cNvSpPr/>
          <p:nvPr/>
        </p:nvSpPr>
        <p:spPr>
          <a:xfrm>
            <a:off x="7765330" y="2773738"/>
            <a:ext cx="1882540" cy="1338696"/>
          </a:xfrm>
          <a:prstGeom prst="ellipse">
            <a:avLst/>
          </a:prstGeom>
          <a:solidFill>
            <a:srgbClr val="DDF0C8"/>
          </a:solidFill>
          <a:ln w="9525" cap="flat" cmpd="sng" algn="ctr">
            <a:solidFill>
              <a:srgbClr val="53802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1200" b="1" i="0" u="none" strike="noStrike" kern="0" cap="none" spc="0" normalizeH="0" baseline="0" noProof="0" err="1">
                <a:ln>
                  <a:noFill/>
                </a:ln>
                <a:solidFill>
                  <a:srgbClr val="538022"/>
                </a:solidFill>
                <a:effectLst/>
                <a:uLnTx/>
                <a:uFillTx/>
              </a:rPr>
              <a:t>Kyber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38022"/>
              </a:solidFill>
              <a:effectLst/>
              <a:uLnTx/>
              <a:uFillTx/>
            </a:endParaRP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 err="1">
                <a:solidFill>
                  <a:srgbClr val="538022"/>
                </a:solidFill>
              </a:rPr>
              <a:t>Dilithium</a:t>
            </a:r>
            <a:endParaRPr lang="en-US" sz="1200" b="1" kern="0">
              <a:solidFill>
                <a:srgbClr val="538022"/>
              </a:solidFill>
            </a:endParaRP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538022"/>
                </a:solidFill>
                <a:effectLst/>
                <a:uLnTx/>
                <a:uFillTx/>
              </a:rPr>
              <a:t>SPHINCS+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538022"/>
                </a:solidFill>
              </a:rPr>
              <a:t>Falcon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538022"/>
                </a:solidFill>
              </a:rPr>
              <a:t>XMSS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03E8A29-277E-540A-21E0-ED30BD33B0E5}"/>
              </a:ext>
            </a:extLst>
          </p:cNvPr>
          <p:cNvSpPr/>
          <p:nvPr/>
        </p:nvSpPr>
        <p:spPr>
          <a:xfrm>
            <a:off x="1321330" y="2773739"/>
            <a:ext cx="1882540" cy="1338696"/>
          </a:xfrm>
          <a:prstGeom prst="ellipse">
            <a:avLst/>
          </a:prstGeom>
          <a:solidFill>
            <a:srgbClr val="FFC1C1"/>
          </a:solidFill>
          <a:ln w="9525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kern="0">
                <a:solidFill>
                  <a:srgbClr val="C00000"/>
                </a:solidFill>
              </a:rPr>
              <a:t>DH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200" b="1" kern="0">
                <a:solidFill>
                  <a:srgbClr val="C00000"/>
                </a:solidFill>
              </a:rPr>
              <a:t>ECDSA</a:t>
            </a:r>
          </a:p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RSA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F956A5-DC72-DF7B-E5B5-3532952DA25B}"/>
              </a:ext>
            </a:extLst>
          </p:cNvPr>
          <p:cNvSpPr/>
          <p:nvPr/>
        </p:nvSpPr>
        <p:spPr>
          <a:xfrm>
            <a:off x="3255503" y="4855215"/>
            <a:ext cx="2289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8989"/>
                  </a:outerShdw>
                </a:effectLst>
              </a:rPr>
              <a:t>VULNERABLE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1B928-68B2-38D2-93A3-ECEB3F0D2FD2}"/>
              </a:ext>
            </a:extLst>
          </p:cNvPr>
          <p:cNvSpPr/>
          <p:nvPr/>
        </p:nvSpPr>
        <p:spPr>
          <a:xfrm>
            <a:off x="5424713" y="4855215"/>
            <a:ext cx="2289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8022"/>
                </a:solidFill>
                <a:effectLst>
                  <a:outerShdw blurRad="12700" dist="38100" dir="2700000" algn="tl" rotWithShape="0">
                    <a:srgbClr val="92D050"/>
                  </a:outerShdw>
                </a:effectLst>
              </a:rPr>
              <a:t>SECURE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83DF9F-9D11-DFBF-E734-11B624276044}"/>
              </a:ext>
            </a:extLst>
          </p:cNvPr>
          <p:cNvGrpSpPr/>
          <p:nvPr/>
        </p:nvGrpSpPr>
        <p:grpSpPr>
          <a:xfrm>
            <a:off x="3943007" y="3962851"/>
            <a:ext cx="914400" cy="914400"/>
            <a:chOff x="3943007" y="3962851"/>
            <a:chExt cx="914400" cy="9144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AA392D4-13B5-E4C9-42EE-E5D4AA0A6450}"/>
                </a:ext>
              </a:extLst>
            </p:cNvPr>
            <p:cNvSpPr/>
            <p:nvPr/>
          </p:nvSpPr>
          <p:spPr>
            <a:xfrm>
              <a:off x="4041864" y="4061708"/>
              <a:ext cx="716687" cy="71668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100" name="Graphic 99" descr="Sad face with solid fill with solid fill">
              <a:extLst>
                <a:ext uri="{FF2B5EF4-FFF2-40B4-BE49-F238E27FC236}">
                  <a16:creationId xmlns:a16="http://schemas.microsoft.com/office/drawing/2014/main" id="{AD97F2BA-9594-1C50-4C82-6D233FB1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3007" y="3962851"/>
              <a:ext cx="914400" cy="91440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A51FC9D-EC07-8AC7-D239-1BFD3DBF48ED}"/>
              </a:ext>
            </a:extLst>
          </p:cNvPr>
          <p:cNvGrpSpPr/>
          <p:nvPr/>
        </p:nvGrpSpPr>
        <p:grpSpPr>
          <a:xfrm>
            <a:off x="6112217" y="3978378"/>
            <a:ext cx="914400" cy="914400"/>
            <a:chOff x="6112217" y="3978378"/>
            <a:chExt cx="914400" cy="9144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92D44D9-D83E-F942-6C49-E819D140DEF5}"/>
                </a:ext>
              </a:extLst>
            </p:cNvPr>
            <p:cNvSpPr/>
            <p:nvPr/>
          </p:nvSpPr>
          <p:spPr>
            <a:xfrm>
              <a:off x="6211074" y="4077235"/>
              <a:ext cx="716687" cy="71668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103" name="Graphic 102" descr="Grinning face with solid fill with solid fill">
              <a:extLst>
                <a:ext uri="{FF2B5EF4-FFF2-40B4-BE49-F238E27FC236}">
                  <a16:creationId xmlns:a16="http://schemas.microsoft.com/office/drawing/2014/main" id="{40106697-EC7D-AD24-9D21-37AB3FF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12217" y="397837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702279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532E0-9EA9-65AC-4B9F-E54709981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D7ADC-4F32-9600-9F15-0BCBFF6565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/>
              <a:t>Objectives:</a:t>
            </a:r>
          </a:p>
          <a:p>
            <a:pPr marL="573088" lvl="1" indent="-230188" algn="just"/>
            <a:r>
              <a:rPr lang="en-US" sz="1800"/>
              <a:t>Data integrity: Ensures data remains unaltered during transmission.</a:t>
            </a:r>
          </a:p>
          <a:p>
            <a:pPr marL="573088" lvl="1" indent="-230188" algn="just"/>
            <a:r>
              <a:rPr lang="en-US" sz="1800"/>
              <a:t>Server Authentication: Certificates from trusted CAs verify server identity.</a:t>
            </a:r>
          </a:p>
          <a:p>
            <a:pPr marL="573088" lvl="1" indent="-230188" algn="just"/>
            <a:r>
              <a:rPr lang="en-US" sz="1800"/>
              <a:t>Secure key exchange: Establishes a confidential shared secret.</a:t>
            </a:r>
          </a:p>
          <a:p>
            <a:pPr marL="573088" lvl="1" indent="-230188" algn="just"/>
            <a:r>
              <a:rPr lang="en-US" sz="1800"/>
              <a:t>Non-Repudiation: Proves data origin, preventing denial by sender.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43FB-84D8-F245-22DC-34AC6D07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308843-6F56-F8E3-9AFB-3CF94A53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470" y="1290623"/>
            <a:ext cx="2818260" cy="424617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896759-4B0C-A379-47BF-674888DA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8303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68DF2-17D6-FCC0-8FC5-1C8E6816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PKI – Certificate path validation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46CB-B8CA-40F4-969B-1D229A04A3B2}" type="slidenum">
              <a:rPr lang="en-US" noProof="0" smtClean="0"/>
              <a:pPr/>
              <a:t>7</a:t>
            </a:fld>
            <a:endParaRPr lang="en-US" noProof="0"/>
          </a:p>
        </p:txBody>
      </p:sp>
      <p:cxnSp>
        <p:nvCxnSpPr>
          <p:cNvPr id="15" name="Gewinkelte Verbindung 13"/>
          <p:cNvCxnSpPr/>
          <p:nvPr/>
        </p:nvCxnSpPr>
        <p:spPr>
          <a:xfrm>
            <a:off x="3473670" y="4391941"/>
            <a:ext cx="437933" cy="439686"/>
          </a:xfrm>
          <a:prstGeom prst="bentConnector2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5"/>
          <p:cNvSpPr/>
          <p:nvPr/>
        </p:nvSpPr>
        <p:spPr>
          <a:xfrm>
            <a:off x="3378025" y="4699878"/>
            <a:ext cx="999095" cy="9769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6272" rIns="46272" rtlCol="0" anchor="b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</a:rPr>
              <a:t>Bob</a:t>
            </a:r>
            <a:endParaRPr lang="en-US" sz="132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hteck 6"/>
          <p:cNvSpPr/>
          <p:nvPr/>
        </p:nvSpPr>
        <p:spPr>
          <a:xfrm>
            <a:off x="513198" y="1860316"/>
            <a:ext cx="951963" cy="93575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260" b="1">
                <a:solidFill>
                  <a:schemeClr val="tx1">
                    <a:lumMod val="50000"/>
                  </a:schemeClr>
                </a:solidFill>
              </a:rPr>
              <a:t>Root CA</a:t>
            </a:r>
            <a:endParaRPr lang="en-US" sz="168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hteck 8"/>
          <p:cNvSpPr/>
          <p:nvPr/>
        </p:nvSpPr>
        <p:spPr>
          <a:xfrm>
            <a:off x="1465161" y="2936156"/>
            <a:ext cx="999095" cy="9769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</a:rPr>
              <a:t>Sub-CA-1</a:t>
            </a:r>
            <a:endParaRPr lang="en-US" sz="144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9" name="Gewinkelte Verbindung 10"/>
          <p:cNvCxnSpPr>
            <a:stCxn id="17" idx="3"/>
            <a:endCxn id="18" idx="0"/>
          </p:cNvCxnSpPr>
          <p:nvPr/>
        </p:nvCxnSpPr>
        <p:spPr>
          <a:xfrm>
            <a:off x="1465161" y="2328195"/>
            <a:ext cx="499547" cy="607961"/>
          </a:xfrm>
          <a:prstGeom prst="bentConnector2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1"/>
          <p:cNvSpPr/>
          <p:nvPr/>
        </p:nvSpPr>
        <p:spPr>
          <a:xfrm>
            <a:off x="2402640" y="3864326"/>
            <a:ext cx="999095" cy="9769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6272" rIns="46272" rtlCol="0" anchor="b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</a:rPr>
              <a:t>Sub-CA-1-1</a:t>
            </a:r>
            <a:endParaRPr lang="en-US" sz="132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1" name="Gewinkelte Verbindung 13"/>
          <p:cNvCxnSpPr>
            <a:stCxn id="18" idx="3"/>
            <a:endCxn id="20" idx="0"/>
          </p:cNvCxnSpPr>
          <p:nvPr/>
        </p:nvCxnSpPr>
        <p:spPr>
          <a:xfrm>
            <a:off x="2464256" y="3424640"/>
            <a:ext cx="437933" cy="439686"/>
          </a:xfrm>
          <a:prstGeom prst="bentConnector2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9"/>
          <p:cNvSpPr/>
          <p:nvPr/>
        </p:nvSpPr>
        <p:spPr>
          <a:xfrm>
            <a:off x="6831212" y="4678275"/>
            <a:ext cx="999095" cy="9769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6272" rIns="46272" rtlCol="0" anchor="b"/>
          <a:lstStyle/>
          <a:p>
            <a:pPr algn="ctr"/>
            <a:r>
              <a:rPr lang="en-US" sz="1200" b="1">
                <a:solidFill>
                  <a:schemeClr val="tx1">
                    <a:lumMod val="50000"/>
                  </a:schemeClr>
                </a:solidFill>
              </a:rPr>
              <a:t>Alice</a:t>
            </a:r>
            <a:endParaRPr lang="en-US" sz="1320" b="1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247576" y="4962929"/>
            <a:ext cx="2854114" cy="512750"/>
            <a:chOff x="3540671" y="4133906"/>
            <a:chExt cx="2379117" cy="427415"/>
          </a:xfrm>
        </p:grpSpPr>
        <p:cxnSp>
          <p:nvCxnSpPr>
            <p:cNvPr id="26" name="Gerade Verbindung mit Pfeil 31"/>
            <p:cNvCxnSpPr/>
            <p:nvPr/>
          </p:nvCxnSpPr>
          <p:spPr>
            <a:xfrm>
              <a:off x="3540671" y="4347615"/>
              <a:ext cx="2379117" cy="45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32"/>
            <p:cNvSpPr/>
            <p:nvPr/>
          </p:nvSpPr>
          <p:spPr>
            <a:xfrm>
              <a:off x="4450448" y="4133906"/>
              <a:ext cx="890224" cy="427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29562" rtlCol="0" anchor="t"/>
            <a:lstStyle/>
            <a:p>
              <a:pPr lvl="0" algn="r"/>
              <a:r>
                <a:rPr lang="en-US" sz="960">
                  <a:solidFill>
                    <a:srgbClr val="7F7F7F"/>
                  </a:solidFill>
                </a:rPr>
                <a:t>Certificate</a:t>
              </a:r>
            </a:p>
            <a:p>
              <a:pPr algn="ctr"/>
              <a:endParaRPr lang="en-US" sz="1680"/>
            </a:p>
          </p:txBody>
        </p:sp>
        <p:sp>
          <p:nvSpPr>
            <p:cNvPr id="59" name="Abgerundetes Rechteck 35"/>
            <p:cNvSpPr/>
            <p:nvPr/>
          </p:nvSpPr>
          <p:spPr>
            <a:xfrm>
              <a:off x="4502783" y="4172044"/>
              <a:ext cx="277576" cy="2775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EAA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0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14" kern="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60" name="Picture 9" descr="C:\Users\ameurer\Documents\escrypt-pictures\1000P_graphics\1100P_icons\Schluessel_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348" y="4218306"/>
              <a:ext cx="188446" cy="1850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feld 35"/>
            <p:cNvSpPr txBox="1"/>
            <p:nvPr/>
          </p:nvSpPr>
          <p:spPr>
            <a:xfrm>
              <a:off x="4753454" y="4307048"/>
              <a:ext cx="612619" cy="2385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60" b="1" err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PK</a:t>
              </a:r>
              <a:r>
                <a:rPr lang="en-US" sz="1260" b="1" baseline="-25000" err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Bob</a:t>
              </a:r>
              <a:endParaRPr lang="en-US" sz="1260" b="1" baseline="-2500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1734" y="4734799"/>
            <a:ext cx="865633" cy="865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nhaltsplatzhalter 1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152" y="4605481"/>
            <a:ext cx="998249" cy="99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828" y="3994725"/>
            <a:ext cx="764163" cy="58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883" y="3067930"/>
            <a:ext cx="764163" cy="58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82" y="1960449"/>
            <a:ext cx="764163" cy="58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15"/>
          <p:cNvSpPr/>
          <p:nvPr/>
        </p:nvSpPr>
        <p:spPr>
          <a:xfrm>
            <a:off x="1714937" y="2213723"/>
            <a:ext cx="1275521" cy="51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6375" rIns="129562" rtlCol="0" anchor="t"/>
          <a:lstStyle/>
          <a:p>
            <a:pPr algn="r"/>
            <a:r>
              <a:rPr lang="en-US" sz="960"/>
              <a:t>Certificate</a:t>
            </a:r>
          </a:p>
        </p:txBody>
      </p:sp>
      <p:sp>
        <p:nvSpPr>
          <p:cNvPr id="23" name="Rechteck 19"/>
          <p:cNvSpPr/>
          <p:nvPr/>
        </p:nvSpPr>
        <p:spPr>
          <a:xfrm>
            <a:off x="2693305" y="3188689"/>
            <a:ext cx="1302266" cy="51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129562" rtlCol="0" anchor="t"/>
          <a:lstStyle/>
          <a:p>
            <a:pPr lvl="0" algn="r"/>
            <a:r>
              <a:rPr lang="en-US" sz="960">
                <a:solidFill>
                  <a:srgbClr val="7F7F7F"/>
                </a:solidFill>
              </a:rPr>
              <a:t>Certificate</a:t>
            </a:r>
          </a:p>
        </p:txBody>
      </p:sp>
      <p:sp>
        <p:nvSpPr>
          <p:cNvPr id="24" name="Rechteck 24"/>
          <p:cNvSpPr/>
          <p:nvPr/>
        </p:nvSpPr>
        <p:spPr>
          <a:xfrm>
            <a:off x="3665903" y="4136994"/>
            <a:ext cx="1067960" cy="512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129562" rtlCol="0" anchor="ctr"/>
          <a:lstStyle/>
          <a:p>
            <a:pPr lvl="0" algn="r"/>
            <a:r>
              <a:rPr lang="en-US" sz="960">
                <a:solidFill>
                  <a:srgbClr val="7F7F7F"/>
                </a:solidFill>
              </a:rPr>
              <a:t>Certificate</a:t>
            </a:r>
          </a:p>
          <a:p>
            <a:pPr algn="r"/>
            <a:endParaRPr lang="en-US" sz="1680"/>
          </a:p>
        </p:txBody>
      </p:sp>
      <p:sp>
        <p:nvSpPr>
          <p:cNvPr id="12" name="Textfeld 27"/>
          <p:cNvSpPr txBox="1"/>
          <p:nvPr/>
        </p:nvSpPr>
        <p:spPr>
          <a:xfrm>
            <a:off x="3998934" y="4329467"/>
            <a:ext cx="734930" cy="2862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60" b="1" err="1">
                <a:solidFill>
                  <a:schemeClr val="tx1">
                    <a:lumMod val="50000"/>
                  </a:schemeClr>
                </a:solidFill>
                <a:latin typeface="+mn-lt"/>
              </a:rPr>
              <a:t>PK</a:t>
            </a:r>
            <a:r>
              <a:rPr lang="en-US" sz="1260" b="1" baseline="-2500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Bob</a:t>
            </a:r>
            <a:endParaRPr lang="en-US" sz="1260" b="1" baseline="-2500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feld 22"/>
          <p:cNvSpPr txBox="1"/>
          <p:nvPr/>
        </p:nvSpPr>
        <p:spPr>
          <a:xfrm>
            <a:off x="3011098" y="3381163"/>
            <a:ext cx="1165613" cy="2862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60" b="1">
                <a:solidFill>
                  <a:schemeClr val="tx1">
                    <a:lumMod val="50000"/>
                  </a:schemeClr>
                </a:solidFill>
                <a:latin typeface="+mn-lt"/>
              </a:rPr>
              <a:t>PK</a:t>
            </a:r>
            <a:r>
              <a:rPr lang="en-US" sz="1260" b="1" baseline="-25000">
                <a:solidFill>
                  <a:schemeClr val="tx1">
                    <a:lumMod val="50000"/>
                  </a:schemeClr>
                </a:solidFill>
                <a:latin typeface="+mn-lt"/>
              </a:rPr>
              <a:t>Sub-CA-1-1</a:t>
            </a:r>
          </a:p>
        </p:txBody>
      </p:sp>
      <p:sp>
        <p:nvSpPr>
          <p:cNvPr id="14" name="Textfeld 18"/>
          <p:cNvSpPr txBox="1"/>
          <p:nvPr/>
        </p:nvSpPr>
        <p:spPr>
          <a:xfrm>
            <a:off x="2032730" y="2406196"/>
            <a:ext cx="1082354" cy="2862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60" b="1">
                <a:solidFill>
                  <a:schemeClr val="tx1">
                    <a:lumMod val="50000"/>
                  </a:schemeClr>
                </a:solidFill>
                <a:latin typeface="+mn-lt"/>
              </a:rPr>
              <a:t>PK</a:t>
            </a:r>
            <a:r>
              <a:rPr lang="en-US" sz="1260" b="1" baseline="-25000">
                <a:solidFill>
                  <a:schemeClr val="tx1">
                    <a:lumMod val="50000"/>
                  </a:schemeClr>
                </a:solidFill>
                <a:latin typeface="+mn-lt"/>
              </a:rPr>
              <a:t>Sub-CA-1</a:t>
            </a:r>
          </a:p>
        </p:txBody>
      </p:sp>
      <p:sp>
        <p:nvSpPr>
          <p:cNvPr id="61" name="Abgerundetes Rechteck 35"/>
          <p:cNvSpPr/>
          <p:nvPr/>
        </p:nvSpPr>
        <p:spPr>
          <a:xfrm>
            <a:off x="3718406" y="4196530"/>
            <a:ext cx="332995" cy="3329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EAA30"/>
            </a:solidFill>
            <a:prstDash val="solid"/>
          </a:ln>
          <a:effectLst/>
        </p:spPr>
        <p:txBody>
          <a:bodyPr rtlCol="0" anchor="ctr"/>
          <a:lstStyle/>
          <a:p>
            <a:pPr algn="ctr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14" kern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62" name="Picture 9" descr="C:\Users\ameurer\Documents\escrypt-pictures\1000P_graphics\1100P_icons\Schluessel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68" y="4252028"/>
            <a:ext cx="226070" cy="2219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bgerundetes Rechteck 35"/>
          <p:cNvSpPr/>
          <p:nvPr/>
        </p:nvSpPr>
        <p:spPr>
          <a:xfrm>
            <a:off x="2747111" y="3235952"/>
            <a:ext cx="332995" cy="3329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EAA30"/>
            </a:solidFill>
            <a:prstDash val="solid"/>
          </a:ln>
          <a:effectLst/>
        </p:spPr>
        <p:txBody>
          <a:bodyPr rtlCol="0" anchor="ctr"/>
          <a:lstStyle/>
          <a:p>
            <a:pPr algn="ctr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14" kern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64" name="Picture 9" descr="C:\Users\ameurer\Documents\escrypt-pictures\1000P_graphics\1100P_icons\Schluessel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74" y="3291449"/>
            <a:ext cx="226070" cy="2219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bgerundetes Rechteck 35"/>
          <p:cNvSpPr/>
          <p:nvPr/>
        </p:nvSpPr>
        <p:spPr>
          <a:xfrm>
            <a:off x="1756980" y="2259858"/>
            <a:ext cx="332995" cy="3329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EAA30"/>
            </a:solidFill>
            <a:prstDash val="solid"/>
          </a:ln>
          <a:effectLst/>
        </p:spPr>
        <p:txBody>
          <a:bodyPr rtlCol="0" anchor="ctr"/>
          <a:lstStyle/>
          <a:p>
            <a:pPr algn="ctr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14" kern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66" name="Picture 9" descr="C:\Users\ameurer\Documents\escrypt-pictures\1000P_graphics\1100P_icons\Schluessel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42" y="2315356"/>
            <a:ext cx="226070" cy="2219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 37"/>
          <p:cNvSpPr/>
          <p:nvPr/>
        </p:nvSpPr>
        <p:spPr>
          <a:xfrm>
            <a:off x="5360756" y="2213723"/>
            <a:ext cx="1039783" cy="5127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272" tIns="46272" rIns="46272" bIns="46272" rtlCol="0" anchor="ctr"/>
          <a:lstStyle/>
          <a:p>
            <a:pPr algn="ctr"/>
            <a:r>
              <a:rPr lang="en-US" sz="1080" b="1"/>
              <a:t>Certificate validation</a:t>
            </a:r>
          </a:p>
        </p:txBody>
      </p:sp>
      <p:cxnSp>
        <p:nvCxnSpPr>
          <p:cNvPr id="32" name="Gerade Verbindung mit Pfeil 39"/>
          <p:cNvCxnSpPr>
            <a:stCxn id="22" idx="3"/>
            <a:endCxn id="30" idx="1"/>
          </p:cNvCxnSpPr>
          <p:nvPr/>
        </p:nvCxnSpPr>
        <p:spPr>
          <a:xfrm>
            <a:off x="2990458" y="2470098"/>
            <a:ext cx="2370297" cy="0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43"/>
          <p:cNvCxnSpPr>
            <a:stCxn id="105" idx="0"/>
            <a:endCxn id="30" idx="3"/>
          </p:cNvCxnSpPr>
          <p:nvPr/>
        </p:nvCxnSpPr>
        <p:spPr>
          <a:xfrm rot="16200000" flipV="1">
            <a:off x="7973162" y="897476"/>
            <a:ext cx="268769" cy="3414014"/>
          </a:xfrm>
          <a:prstGeom prst="bentConnector2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uppieren 131"/>
          <p:cNvGrpSpPr/>
          <p:nvPr/>
        </p:nvGrpSpPr>
        <p:grpSpPr>
          <a:xfrm>
            <a:off x="6609024" y="1635558"/>
            <a:ext cx="2405932" cy="693025"/>
            <a:chOff x="6521374" y="1544319"/>
            <a:chExt cx="2005524" cy="577688"/>
          </a:xfrm>
        </p:grpSpPr>
        <p:sp>
          <p:nvSpPr>
            <p:cNvPr id="31" name="Rechteckige Legende 38"/>
            <p:cNvSpPr/>
            <p:nvPr/>
          </p:nvSpPr>
          <p:spPr>
            <a:xfrm>
              <a:off x="6521374" y="1684231"/>
              <a:ext cx="1904818" cy="320784"/>
            </a:xfrm>
            <a:prstGeom prst="wedgeRectCallout">
              <a:avLst>
                <a:gd name="adj1" fmla="val -59624"/>
                <a:gd name="adj2" fmla="val 55574"/>
              </a:avLst>
            </a:prstGeom>
            <a:solidFill>
              <a:schemeClr val="bg1"/>
            </a:solidFill>
            <a:ln w="12700">
              <a:solidFill>
                <a:srgbClr val="173B8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80" b="1">
                  <a:solidFill>
                    <a:schemeClr val="tx1">
                      <a:lumMod val="50000"/>
                    </a:schemeClr>
                  </a:solidFill>
                </a:rPr>
                <a:t>Certificate of Sub-CA-1 is OK!</a:t>
              </a:r>
            </a:p>
          </p:txBody>
        </p:sp>
        <p:sp>
          <p:nvSpPr>
            <p:cNvPr id="34" name="Ellipse 44"/>
            <p:cNvSpPr/>
            <p:nvPr/>
          </p:nvSpPr>
          <p:spPr>
            <a:xfrm>
              <a:off x="8336495" y="1544319"/>
              <a:ext cx="190403" cy="191670"/>
            </a:xfrm>
            <a:prstGeom prst="ellipse">
              <a:avLst/>
            </a:prstGeom>
            <a:solidFill>
              <a:srgbClr val="8EAA3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Textfeld 45"/>
            <p:cNvSpPr txBox="1"/>
            <p:nvPr/>
          </p:nvSpPr>
          <p:spPr>
            <a:xfrm>
              <a:off x="7979839" y="1614136"/>
              <a:ext cx="435345" cy="50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59">
                  <a:solidFill>
                    <a:srgbClr val="92D050"/>
                  </a:solidFill>
                  <a:latin typeface="+mn-lt"/>
                  <a:sym typeface="Wingdings"/>
                </a:rPr>
                <a:t></a:t>
              </a:r>
              <a:endParaRPr lang="en-US" sz="1680">
                <a:solidFill>
                  <a:srgbClr val="92D050"/>
                </a:solidFill>
                <a:latin typeface="+mn-lt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-1"/>
          <a:stretch/>
        </p:blipFill>
        <p:spPr bwMode="auto">
          <a:xfrm>
            <a:off x="2861512" y="2034543"/>
            <a:ext cx="287722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sp>
        <p:nvSpPr>
          <p:cNvPr id="40" name="Rechteck 46"/>
          <p:cNvSpPr/>
          <p:nvPr/>
        </p:nvSpPr>
        <p:spPr>
          <a:xfrm>
            <a:off x="5360756" y="3188689"/>
            <a:ext cx="1039783" cy="5127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272" tIns="46272" rIns="46272" bIns="46272" rtlCol="0" anchor="ctr"/>
          <a:lstStyle/>
          <a:p>
            <a:pPr algn="ctr"/>
            <a:r>
              <a:rPr lang="en-US" sz="1080" b="1"/>
              <a:t>Certificate validation</a:t>
            </a:r>
          </a:p>
        </p:txBody>
      </p:sp>
      <p:cxnSp>
        <p:nvCxnSpPr>
          <p:cNvPr id="42" name="Gewinkelte Verbindung 51"/>
          <p:cNvCxnSpPr>
            <a:stCxn id="116" idx="0"/>
            <a:endCxn id="40" idx="3"/>
          </p:cNvCxnSpPr>
          <p:nvPr/>
        </p:nvCxnSpPr>
        <p:spPr>
          <a:xfrm rot="16200000" flipV="1">
            <a:off x="7979862" y="1865742"/>
            <a:ext cx="255369" cy="3414014"/>
          </a:xfrm>
          <a:prstGeom prst="bentConnector2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52"/>
          <p:cNvCxnSpPr>
            <a:stCxn id="23" idx="3"/>
            <a:endCxn id="40" idx="1"/>
          </p:cNvCxnSpPr>
          <p:nvPr/>
        </p:nvCxnSpPr>
        <p:spPr>
          <a:xfrm>
            <a:off x="3995572" y="3445064"/>
            <a:ext cx="1365183" cy="0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uppieren 132"/>
          <p:cNvGrpSpPr/>
          <p:nvPr/>
        </p:nvGrpSpPr>
        <p:grpSpPr>
          <a:xfrm>
            <a:off x="6609024" y="2656365"/>
            <a:ext cx="2438997" cy="691444"/>
            <a:chOff x="5547582" y="2283201"/>
            <a:chExt cx="2033086" cy="576370"/>
          </a:xfrm>
        </p:grpSpPr>
        <p:sp>
          <p:nvSpPr>
            <p:cNvPr id="41" name="Rechteckige Legende 47"/>
            <p:cNvSpPr/>
            <p:nvPr/>
          </p:nvSpPr>
          <p:spPr>
            <a:xfrm>
              <a:off x="5547582" y="2444440"/>
              <a:ext cx="1904817" cy="303095"/>
            </a:xfrm>
            <a:prstGeom prst="wedgeRectCallout">
              <a:avLst>
                <a:gd name="adj1" fmla="val -61222"/>
                <a:gd name="adj2" fmla="val 44004"/>
              </a:avLst>
            </a:prstGeom>
            <a:solidFill>
              <a:schemeClr val="bg1"/>
            </a:solidFill>
            <a:ln w="12700">
              <a:solidFill>
                <a:srgbClr val="173B8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80" b="1">
                  <a:solidFill>
                    <a:schemeClr val="tx1">
                      <a:lumMod val="50000"/>
                    </a:schemeClr>
                  </a:solidFill>
                </a:rPr>
                <a:t>Certificate of Sub-CA-1-1 is OK!</a:t>
              </a:r>
            </a:p>
          </p:txBody>
        </p:sp>
        <p:sp>
          <p:nvSpPr>
            <p:cNvPr id="44" name="Ellipse 53"/>
            <p:cNvSpPr/>
            <p:nvPr/>
          </p:nvSpPr>
          <p:spPr>
            <a:xfrm>
              <a:off x="7372486" y="2283201"/>
              <a:ext cx="208182" cy="208182"/>
            </a:xfrm>
            <a:prstGeom prst="ellipse">
              <a:avLst/>
            </a:prstGeom>
            <a:solidFill>
              <a:srgbClr val="8EAA3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" name="Textfeld 54"/>
            <p:cNvSpPr txBox="1"/>
            <p:nvPr/>
          </p:nvSpPr>
          <p:spPr>
            <a:xfrm>
              <a:off x="7087384" y="2413273"/>
              <a:ext cx="404813" cy="4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9">
                  <a:solidFill>
                    <a:srgbClr val="92D050"/>
                  </a:solidFill>
                  <a:latin typeface="+mn-lt"/>
                  <a:sym typeface="Wingdings"/>
                </a:rPr>
                <a:t></a:t>
              </a:r>
              <a:endParaRPr lang="en-US" sz="1440">
                <a:solidFill>
                  <a:srgbClr val="92D050"/>
                </a:solidFill>
                <a:latin typeface="+mn-lt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r="-1"/>
          <a:stretch/>
        </p:blipFill>
        <p:spPr bwMode="auto">
          <a:xfrm>
            <a:off x="3872025" y="3041957"/>
            <a:ext cx="289455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sp>
        <p:nvSpPr>
          <p:cNvPr id="50" name="Rechteck 55"/>
          <p:cNvSpPr/>
          <p:nvPr/>
        </p:nvSpPr>
        <p:spPr>
          <a:xfrm>
            <a:off x="5360756" y="4136993"/>
            <a:ext cx="1039783" cy="5127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272" tIns="46272" rIns="46272" bIns="46272" rtlCol="0" anchor="ctr"/>
          <a:lstStyle/>
          <a:p>
            <a:pPr algn="ctr"/>
            <a:r>
              <a:rPr lang="en-US" sz="1080" b="1"/>
              <a:t>Certificate validation</a:t>
            </a:r>
          </a:p>
        </p:txBody>
      </p:sp>
      <p:cxnSp>
        <p:nvCxnSpPr>
          <p:cNvPr id="51" name="Gewinkelte Verbindung 59"/>
          <p:cNvCxnSpPr>
            <a:stCxn id="122" idx="1"/>
            <a:endCxn id="50" idx="3"/>
          </p:cNvCxnSpPr>
          <p:nvPr/>
        </p:nvCxnSpPr>
        <p:spPr>
          <a:xfrm rot="10800000">
            <a:off x="6400538" y="4393369"/>
            <a:ext cx="1207882" cy="198489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60"/>
          <p:cNvCxnSpPr>
            <a:stCxn id="24" idx="3"/>
            <a:endCxn id="50" idx="1"/>
          </p:cNvCxnSpPr>
          <p:nvPr/>
        </p:nvCxnSpPr>
        <p:spPr>
          <a:xfrm flipV="1">
            <a:off x="4733863" y="4393369"/>
            <a:ext cx="626892" cy="1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ieren 133"/>
          <p:cNvGrpSpPr/>
          <p:nvPr/>
        </p:nvGrpSpPr>
        <p:grpSpPr>
          <a:xfrm>
            <a:off x="6609022" y="3621798"/>
            <a:ext cx="2391570" cy="634963"/>
            <a:chOff x="5547235" y="3094152"/>
            <a:chExt cx="1993552" cy="529289"/>
          </a:xfrm>
        </p:grpSpPr>
        <p:sp>
          <p:nvSpPr>
            <p:cNvPr id="53" name="Rechteckige Legende 61"/>
            <p:cNvSpPr/>
            <p:nvPr/>
          </p:nvSpPr>
          <p:spPr>
            <a:xfrm>
              <a:off x="5547235" y="3238351"/>
              <a:ext cx="1904817" cy="282881"/>
            </a:xfrm>
            <a:prstGeom prst="wedgeRectCallout">
              <a:avLst>
                <a:gd name="adj1" fmla="val -64233"/>
                <a:gd name="adj2" fmla="val 51905"/>
              </a:avLst>
            </a:prstGeom>
            <a:solidFill>
              <a:schemeClr val="bg1"/>
            </a:solidFill>
            <a:ln w="12700">
              <a:solidFill>
                <a:srgbClr val="173B8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80" b="1">
                  <a:solidFill>
                    <a:schemeClr val="tx1">
                      <a:lumMod val="50000"/>
                    </a:schemeClr>
                  </a:solidFill>
                </a:rPr>
                <a:t>Bob‘s certificate is OK!</a:t>
              </a:r>
            </a:p>
          </p:txBody>
        </p:sp>
        <p:sp>
          <p:nvSpPr>
            <p:cNvPr id="54" name="Ellipse 62"/>
            <p:cNvSpPr/>
            <p:nvPr/>
          </p:nvSpPr>
          <p:spPr>
            <a:xfrm>
              <a:off x="7332605" y="3094152"/>
              <a:ext cx="208182" cy="216856"/>
            </a:xfrm>
            <a:prstGeom prst="ellipse">
              <a:avLst/>
            </a:prstGeom>
            <a:solidFill>
              <a:srgbClr val="8EAA3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Textfeld 63"/>
            <p:cNvSpPr txBox="1"/>
            <p:nvPr/>
          </p:nvSpPr>
          <p:spPr>
            <a:xfrm>
              <a:off x="6992927" y="3177143"/>
              <a:ext cx="412397" cy="4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9">
                  <a:solidFill>
                    <a:srgbClr val="92D050"/>
                  </a:solidFill>
                  <a:latin typeface="+mn-lt"/>
                  <a:sym typeface="Wingdings"/>
                </a:rPr>
                <a:t></a:t>
              </a:r>
              <a:endParaRPr lang="en-US" sz="1440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9154156" y="2559687"/>
            <a:ext cx="1480922" cy="691930"/>
            <a:chOff x="7630671" y="2130625"/>
            <a:chExt cx="1234459" cy="576775"/>
          </a:xfrm>
        </p:grpSpPr>
        <p:sp>
          <p:nvSpPr>
            <p:cNvPr id="105" name="Rechteck 15"/>
            <p:cNvSpPr/>
            <p:nvPr/>
          </p:nvSpPr>
          <p:spPr>
            <a:xfrm>
              <a:off x="7630671" y="2279985"/>
              <a:ext cx="1100980" cy="427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29562" rtlCol="0" anchor="t"/>
            <a:lstStyle/>
            <a:p>
              <a:pPr lvl="0" algn="r"/>
              <a:r>
                <a:rPr lang="en-US" sz="960">
                  <a:solidFill>
                    <a:srgbClr val="7F7F7F"/>
                  </a:solidFill>
                </a:rPr>
                <a:t>Certificate</a:t>
              </a:r>
            </a:p>
          </p:txBody>
        </p:sp>
        <p:sp>
          <p:nvSpPr>
            <p:cNvPr id="106" name="Textfeld 18"/>
            <p:cNvSpPr txBox="1"/>
            <p:nvPr/>
          </p:nvSpPr>
          <p:spPr>
            <a:xfrm>
              <a:off x="7908277" y="2440426"/>
              <a:ext cx="847652" cy="238596"/>
            </a:xfrm>
            <a:prstGeom prst="rect">
              <a:avLst/>
            </a:prstGeom>
            <a:noFill/>
            <a:effectLst/>
          </p:spPr>
          <p:txBody>
            <a:bodyPr wrap="square" rIns="0" rtlCol="0">
              <a:spAutoFit/>
            </a:bodyPr>
            <a:lstStyle/>
            <a:p>
              <a:r>
                <a:rPr lang="en-US" sz="1260" b="1" err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PK</a:t>
              </a:r>
              <a:r>
                <a:rPr lang="en-US" sz="1260" b="1" baseline="-25000" err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Root</a:t>
              </a:r>
              <a:r>
                <a:rPr lang="en-US" sz="1260" b="1" baseline="-2500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-CA</a:t>
              </a:r>
            </a:p>
          </p:txBody>
        </p:sp>
        <p:sp>
          <p:nvSpPr>
            <p:cNvPr id="107" name="Abgerundetes Rechteck 35"/>
            <p:cNvSpPr/>
            <p:nvPr/>
          </p:nvSpPr>
          <p:spPr>
            <a:xfrm>
              <a:off x="7678418" y="2318442"/>
              <a:ext cx="277576" cy="2775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EAA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0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14" kern="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08" name="Picture 9" descr="C:\Users\ameurer\Documents\escrypt-pictures\1000P_graphics\1100P_icons\Schluessel_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83" y="2364704"/>
              <a:ext cx="188446" cy="1850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1" r="-1"/>
            <a:stretch/>
          </p:blipFill>
          <p:spPr bwMode="auto">
            <a:xfrm>
              <a:off x="8618361" y="2130625"/>
              <a:ext cx="246769" cy="26819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</p:pic>
      </p:grp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r="-1"/>
          <a:stretch/>
        </p:blipFill>
        <p:spPr bwMode="auto">
          <a:xfrm>
            <a:off x="4595020" y="3975772"/>
            <a:ext cx="289455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grpSp>
        <p:nvGrpSpPr>
          <p:cNvPr id="5" name="Gruppieren 4"/>
          <p:cNvGrpSpPr/>
          <p:nvPr/>
        </p:nvGrpSpPr>
        <p:grpSpPr>
          <a:xfrm>
            <a:off x="9154155" y="3700433"/>
            <a:ext cx="1349919" cy="512750"/>
            <a:chOff x="7630671" y="3081522"/>
            <a:chExt cx="1125258" cy="427415"/>
          </a:xfrm>
        </p:grpSpPr>
        <p:sp>
          <p:nvSpPr>
            <p:cNvPr id="116" name="Rechteck 15"/>
            <p:cNvSpPr/>
            <p:nvPr/>
          </p:nvSpPr>
          <p:spPr>
            <a:xfrm>
              <a:off x="7630671" y="3081522"/>
              <a:ext cx="1100980" cy="427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29562" rtlCol="0" anchor="t"/>
            <a:lstStyle/>
            <a:p>
              <a:pPr lvl="0" algn="r"/>
              <a:r>
                <a:rPr lang="en-US" sz="960">
                  <a:solidFill>
                    <a:srgbClr val="7F7F7F"/>
                  </a:solidFill>
                </a:rPr>
                <a:t>Certificate</a:t>
              </a:r>
            </a:p>
          </p:txBody>
        </p:sp>
        <p:sp>
          <p:nvSpPr>
            <p:cNvPr id="117" name="Textfeld 18"/>
            <p:cNvSpPr txBox="1"/>
            <p:nvPr/>
          </p:nvSpPr>
          <p:spPr>
            <a:xfrm>
              <a:off x="7908277" y="3241963"/>
              <a:ext cx="847652" cy="238595"/>
            </a:xfrm>
            <a:prstGeom prst="rect">
              <a:avLst/>
            </a:prstGeom>
            <a:noFill/>
            <a:effectLst/>
          </p:spPr>
          <p:txBody>
            <a:bodyPr wrap="square" rIns="0" rtlCol="0">
              <a:spAutoFit/>
            </a:bodyPr>
            <a:lstStyle/>
            <a:p>
              <a:r>
                <a:rPr lang="en-US" sz="126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PK</a:t>
              </a:r>
              <a:r>
                <a:rPr lang="en-US" sz="1260" b="1" baseline="-2500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Sub-CA-1</a:t>
              </a:r>
            </a:p>
          </p:txBody>
        </p:sp>
        <p:sp>
          <p:nvSpPr>
            <p:cNvPr id="118" name="Abgerundetes Rechteck 35"/>
            <p:cNvSpPr/>
            <p:nvPr/>
          </p:nvSpPr>
          <p:spPr>
            <a:xfrm>
              <a:off x="7678418" y="3119979"/>
              <a:ext cx="277576" cy="2775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EAA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0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14" kern="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19" name="Picture 9" descr="C:\Users\ameurer\Documents\escrypt-pictures\1000P_graphics\1100P_icons\Schluessel_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83" y="3166241"/>
              <a:ext cx="188446" cy="1850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-1"/>
          <a:stretch/>
        </p:blipFill>
        <p:spPr bwMode="auto">
          <a:xfrm>
            <a:off x="10339041" y="3521253"/>
            <a:ext cx="296037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grpSp>
        <p:nvGrpSpPr>
          <p:cNvPr id="6" name="Gruppieren 5"/>
          <p:cNvGrpSpPr/>
          <p:nvPr/>
        </p:nvGrpSpPr>
        <p:grpSpPr>
          <a:xfrm>
            <a:off x="7608420" y="4335483"/>
            <a:ext cx="1349919" cy="512750"/>
            <a:chOff x="7630671" y="3881492"/>
            <a:chExt cx="1125258" cy="427415"/>
          </a:xfrm>
        </p:grpSpPr>
        <p:sp>
          <p:nvSpPr>
            <p:cNvPr id="122" name="Rechteck 15"/>
            <p:cNvSpPr/>
            <p:nvPr/>
          </p:nvSpPr>
          <p:spPr>
            <a:xfrm>
              <a:off x="7630671" y="3881492"/>
              <a:ext cx="1100980" cy="427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Ins="129562" rtlCol="0" anchor="t"/>
            <a:lstStyle/>
            <a:p>
              <a:pPr lvl="0" algn="r"/>
              <a:r>
                <a:rPr lang="en-US" sz="960">
                  <a:solidFill>
                    <a:srgbClr val="7F7F7F"/>
                  </a:solidFill>
                </a:rPr>
                <a:t>Certificate</a:t>
              </a:r>
            </a:p>
            <a:p>
              <a:pPr algn="ctr"/>
              <a:endParaRPr lang="en-US" sz="1680"/>
            </a:p>
          </p:txBody>
        </p:sp>
        <p:sp>
          <p:nvSpPr>
            <p:cNvPr id="123" name="Textfeld 18"/>
            <p:cNvSpPr txBox="1"/>
            <p:nvPr/>
          </p:nvSpPr>
          <p:spPr>
            <a:xfrm>
              <a:off x="7908277" y="4041933"/>
              <a:ext cx="847652" cy="238596"/>
            </a:xfrm>
            <a:prstGeom prst="rect">
              <a:avLst/>
            </a:prstGeom>
            <a:noFill/>
            <a:effectLst/>
          </p:spPr>
          <p:txBody>
            <a:bodyPr wrap="square" rIns="0" rtlCol="0">
              <a:spAutoFit/>
            </a:bodyPr>
            <a:lstStyle/>
            <a:p>
              <a:r>
                <a:rPr lang="en-US" sz="126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PK</a:t>
              </a:r>
              <a:r>
                <a:rPr lang="en-US" sz="1260" b="1" baseline="-2500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Sub-CA-1-1</a:t>
              </a:r>
            </a:p>
          </p:txBody>
        </p:sp>
        <p:sp>
          <p:nvSpPr>
            <p:cNvPr id="124" name="Abgerundetes Rechteck 35"/>
            <p:cNvSpPr/>
            <p:nvPr/>
          </p:nvSpPr>
          <p:spPr>
            <a:xfrm>
              <a:off x="7678418" y="3919949"/>
              <a:ext cx="277576" cy="2775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EAA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970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14" kern="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25" name="Picture 9" descr="C:\Users\ameurer\Documents\escrypt-pictures\1000P_graphics\1100P_icons\Schluessel_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83" y="3966211"/>
              <a:ext cx="188446" cy="1850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-1"/>
          <a:stretch/>
        </p:blipFill>
        <p:spPr bwMode="auto">
          <a:xfrm>
            <a:off x="9162024" y="4164129"/>
            <a:ext cx="296037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0944"/>
          <a:stretch/>
        </p:blipFill>
        <p:spPr bwMode="auto">
          <a:xfrm>
            <a:off x="6282963" y="4821597"/>
            <a:ext cx="251322" cy="32174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59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110E-DFF6-26C3-FCA9-C08DC58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11B8-6C3C-8A0A-FDC5-0F03F1D7B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 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1ED74-AD92-CD7A-442C-C0E50420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8A3D6A-1BC3-FC58-FE03-0277909868AF}"/>
              </a:ext>
            </a:extLst>
          </p:cNvPr>
          <p:cNvGraphicFramePr>
            <a:graphicFrameLocks noGrp="1"/>
          </p:cNvGraphicFramePr>
          <p:nvPr/>
        </p:nvGraphicFramePr>
        <p:xfrm>
          <a:off x="205201" y="645761"/>
          <a:ext cx="10552426" cy="48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969">
                  <a:extLst>
                    <a:ext uri="{9D8B030D-6E8A-4147-A177-3AD203B41FA5}">
                      <a16:colId xmlns:a16="http://schemas.microsoft.com/office/drawing/2014/main" val="2551146322"/>
                    </a:ext>
                  </a:extLst>
                </a:gridCol>
                <a:gridCol w="2247344">
                  <a:extLst>
                    <a:ext uri="{9D8B030D-6E8A-4147-A177-3AD203B41FA5}">
                      <a16:colId xmlns:a16="http://schemas.microsoft.com/office/drawing/2014/main" val="2837336140"/>
                    </a:ext>
                  </a:extLst>
                </a:gridCol>
                <a:gridCol w="1364694">
                  <a:extLst>
                    <a:ext uri="{9D8B030D-6E8A-4147-A177-3AD203B41FA5}">
                      <a16:colId xmlns:a16="http://schemas.microsoft.com/office/drawing/2014/main" val="39672242"/>
                    </a:ext>
                  </a:extLst>
                </a:gridCol>
                <a:gridCol w="1077356">
                  <a:extLst>
                    <a:ext uri="{9D8B030D-6E8A-4147-A177-3AD203B41FA5}">
                      <a16:colId xmlns:a16="http://schemas.microsoft.com/office/drawing/2014/main" val="3778590913"/>
                    </a:ext>
                  </a:extLst>
                </a:gridCol>
                <a:gridCol w="1086882">
                  <a:extLst>
                    <a:ext uri="{9D8B030D-6E8A-4147-A177-3AD203B41FA5}">
                      <a16:colId xmlns:a16="http://schemas.microsoft.com/office/drawing/2014/main" val="2440714212"/>
                    </a:ext>
                  </a:extLst>
                </a:gridCol>
                <a:gridCol w="931306">
                  <a:extLst>
                    <a:ext uri="{9D8B030D-6E8A-4147-A177-3AD203B41FA5}">
                      <a16:colId xmlns:a16="http://schemas.microsoft.com/office/drawing/2014/main" val="360421848"/>
                    </a:ext>
                  </a:extLst>
                </a:gridCol>
                <a:gridCol w="931306">
                  <a:extLst>
                    <a:ext uri="{9D8B030D-6E8A-4147-A177-3AD203B41FA5}">
                      <a16:colId xmlns:a16="http://schemas.microsoft.com/office/drawing/2014/main" val="1662829475"/>
                    </a:ext>
                  </a:extLst>
                </a:gridCol>
                <a:gridCol w="872569">
                  <a:extLst>
                    <a:ext uri="{9D8B030D-6E8A-4147-A177-3AD203B41FA5}">
                      <a16:colId xmlns:a16="http://schemas.microsoft.com/office/drawing/2014/main" val="27549330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56028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Certification</a:t>
                      </a:r>
                    </a:p>
                    <a:p>
                      <a:pPr algn="ctr"/>
                      <a:r>
                        <a:rPr lang="en-US" sz="950"/>
                        <a:t>Type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Scheme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Handshake Duration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Connect 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Connect</a:t>
                      </a:r>
                    </a:p>
                    <a:p>
                      <a:pPr algn="ctr"/>
                      <a:r>
                        <a:rPr lang="en-US" sz="950"/>
                        <a:t>Time (</a:t>
                      </a:r>
                      <a:r>
                        <a:rPr lang="en-US" sz="950" err="1"/>
                        <a:t>ms</a:t>
                      </a:r>
                      <a:r>
                        <a:rPr lang="en-US" sz="950"/>
                        <a:t>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Server </a:t>
                      </a:r>
                      <a:br>
                        <a:rPr lang="en-US" sz="950"/>
                      </a:br>
                      <a:r>
                        <a:rPr lang="en-US" sz="950"/>
                        <a:t>Hello (Bytes)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Client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</a:t>
                      </a:r>
                    </a:p>
                    <a:p>
                      <a:pPr algn="ctr"/>
                      <a:r>
                        <a:rPr lang="en-US" sz="950"/>
                        <a:t>(Bytes)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/>
                        <a:t>Server Cert. </a:t>
                      </a:r>
                      <a:br>
                        <a:rPr lang="en-US" sz="950"/>
                      </a:br>
                      <a:r>
                        <a:rPr lang="en-US" sz="950"/>
                        <a:t>Verification</a:t>
                      </a:r>
                    </a:p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/>
                        <a:t>(Bytes)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2018041379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/>
                      <a:r>
                        <a:rPr lang="en-US" sz="950"/>
                        <a:t>Classical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EDSA1-ECDSA1-ECSDA1-KYBER1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44.30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1.13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44.04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1124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1124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31956673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ECDSA1-SP1-SP1-KYBER1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1086.51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1085.69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1085.82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28861914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ECDSA1-FAL1-FAL1-KYBER1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47.60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8.45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47.01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9459913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ECDSA1-XMSS1-XMSS1-KYBER1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48.59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47.93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214435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ECDSA3-ECDSA3-ECDSA3-KYBER5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77.68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32.91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77.58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1248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1248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6414079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ECDSA3-SP3-SP3-KYBER5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3048.16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3046.23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3047.90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31487706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ECDSA3-DIL3-DIL3-KYBER5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61.04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18.54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60.56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4187268001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FAL1-FAL1-FAL1-KYBER1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48.40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8.86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47.70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3895261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FAL1-SP1-SP1-KYBER1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1104.30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1103.44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1103.76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25631465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FAL1-SP1-SP1-KYBER1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7.16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48.27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407358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XMSS1-XMSS1-XMSS1-KYBER1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48.92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7.66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48.20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7912054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XMSS1-FAL1-FAL1-KYBER1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49.44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10.40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48.77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834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3705477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XMSS1-SP1-SP1-KYBER1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1113.85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1113.10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1113.31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4124718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SP1-SP1-SP1-KYBER1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1117.40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1116.59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1116.75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8032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8570833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SP1-FAL1-FAL1-KYBER1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48.09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8.92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47.38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832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5541502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SP1-XMSS1=XMSS1-KYBER1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49.30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7.89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48.74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913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2676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423288732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DIL3-DIL3-DIL3-KYBER5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47.36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4.35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47.12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5360639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DIL3-SP3-SP3-KYBER5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3123.66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3121.41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53.11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6363046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SP3-SP3-SP3-KYBER5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3150.48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3148.68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3150.25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16400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0666261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SP3-DIL3-DIL3-KYBER5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53.49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8.01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53.11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3469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33709655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950"/>
                        <a:t>Level 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FAL5-FAL5-FAL5-KYBER5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67.36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37.42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67.03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1453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39324784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FAL5-XMSS5-XMSS5-KYBER5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82.64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43.36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82.16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8924123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XMSS5-XMSS5-XMSS5-KYBER5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87.58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38.31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87.19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9268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42167179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82272" marR="82272" marT="41136" marB="411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XMSS5-FAL5-FAL5-KYBER5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75.77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44.61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75.43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1681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1631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1447</a:t>
                      </a: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/>
                        <a:t>1448</a:t>
                      </a:r>
                    </a:p>
                  </a:txBody>
                  <a:tcPr marL="72000" marR="72000" marT="18000" marB="18000" anchor="ctr"/>
                </a:tc>
                <a:extLst>
                  <a:ext uri="{0D108BD9-81ED-4DB2-BD59-A6C34878D82A}">
                    <a16:rowId xmlns:a16="http://schemas.microsoft.com/office/drawing/2014/main" val="139562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3409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C0A8-721E-27AB-F5CD-B4F82EF1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Software Benchmarking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4C69-5561-D027-8248-0483681D77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Secure 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FDE63-EE41-D806-7188-FD398C26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91DE2-BB5B-CC81-496A-637176D1D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5186" r="20236" b="52209"/>
          <a:stretch/>
        </p:blipFill>
        <p:spPr>
          <a:xfrm>
            <a:off x="1918544" y="1135491"/>
            <a:ext cx="7132113" cy="44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459"/>
      </p:ext>
    </p:extLst>
  </p:cSld>
  <p:clrMapOvr>
    <a:masterClrMapping/>
  </p:clrMapOvr>
  <p:transition spd="slow">
    <p:strip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LANGUAGE" val="eng"/>
  <p:tag name="MLTEMPLATEVERSION" val="2.1"/>
  <p:tag name="SAXCONVERSION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CHAPTERTEXTVALUE" val="Quantum-Resilient Security Contro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CHAPTERTEXTVALUE" val="Quantum-Resilient Security Controls"/>
</p:tagLst>
</file>

<file path=ppt/theme/theme1.xml><?xml version="1.0" encoding="utf-8"?>
<a:theme xmlns:a="http://schemas.openxmlformats.org/drawingml/2006/main" name="Bosch 2024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BD6EC1D4-B152-4B75-85DB-48DC16B7ED8A}" vid="{233A9649-CE92-4BEC-B45F-441AA90A90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MS/ECL3</OrgInhalt>
      <Wert>Bosch Global Software Technologies, India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2024. All rights reserved, also regarding any disposal, exploitation, reproduction, editing, distribution, as well as in the event of applications for industrial property rights.</OrgInhalt>
      <Wert>© Robert Bosch GmbH 2024.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2024-06-17</OrgInhalt>
      <Wert>2024-06-20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73145436FFB448D19D92D216408CE" ma:contentTypeVersion="14" ma:contentTypeDescription="Create a new document." ma:contentTypeScope="" ma:versionID="75d13d78ac34a83bafb04620f0b55392">
  <xsd:schema xmlns:xsd="http://www.w3.org/2001/XMLSchema" xmlns:xs="http://www.w3.org/2001/XMLSchema" xmlns:p="http://schemas.microsoft.com/office/2006/metadata/properties" xmlns:ns3="dc290027-77d1-4121-9dea-2aadb9d5b74c" xmlns:ns4="ec7a60be-1a1a-4588-81c3-70d19346c359" targetNamespace="http://schemas.microsoft.com/office/2006/metadata/properties" ma:root="true" ma:fieldsID="76d9060287054495f72ceac28a5c9d2d" ns3:_="" ns4:_="">
    <xsd:import namespace="dc290027-77d1-4121-9dea-2aadb9d5b74c"/>
    <xsd:import namespace="ec7a60be-1a1a-4588-81c3-70d19346c35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90027-77d1-4121-9dea-2aadb9d5b74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a60be-1a1a-4588-81c3-70d19346c35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290027-77d1-4121-9dea-2aadb9d5b74c" xsi:nil="true"/>
  </documentManagement>
</p:properties>
</file>

<file path=customXml/itemProps1.xml><?xml version="1.0" encoding="utf-8"?>
<ds:datastoreItem xmlns:ds="http://schemas.openxmlformats.org/officeDocument/2006/customXml" ds:itemID="{3E97F69F-8975-4894-B503-9D0C768A485A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customXml/itemProps3.xml><?xml version="1.0" encoding="utf-8"?>
<ds:datastoreItem xmlns:ds="http://schemas.openxmlformats.org/officeDocument/2006/customXml" ds:itemID="{D04A2E07-7378-428C-ACBF-65568C194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90027-77d1-4121-9dea-2aadb9d5b74c"/>
    <ds:schemaRef ds:uri="ec7a60be-1a1a-4588-81c3-70d19346c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53469E-2615-44B8-9783-771E435CC90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8F9F592-BF32-4A6D-B40B-83CCA7133845}">
  <ds:schemaRefs>
    <ds:schemaRef ds:uri="http://schemas.microsoft.com/office/infopath/2007/PartnerControls"/>
    <ds:schemaRef ds:uri="dc290027-77d1-4121-9dea-2aadb9d5b74c"/>
    <ds:schemaRef ds:uri="ec7a60be-1a1a-4588-81c3-70d19346c359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1</TotalTime>
  <Words>1601</Words>
  <Application>Microsoft Office PowerPoint</Application>
  <PresentationFormat>Custom</PresentationFormat>
  <Paragraphs>617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Bosch Office Sans</vt:lpstr>
      <vt:lpstr>Bosch Sans Bold</vt:lpstr>
      <vt:lpstr>Calibri</vt:lpstr>
      <vt:lpstr>CMR12</vt:lpstr>
      <vt:lpstr>Georgia</vt:lpstr>
      <vt:lpstr>Segoe UI</vt:lpstr>
      <vt:lpstr>Segoe UI Light</vt:lpstr>
      <vt:lpstr>Symbol</vt:lpstr>
      <vt:lpstr>Wingdings</vt:lpstr>
      <vt:lpstr>Bosch 2024</vt:lpstr>
      <vt:lpstr>Quantum-Resilient  Security Controls</vt:lpstr>
      <vt:lpstr>Overview</vt:lpstr>
      <vt:lpstr>PowerPoint Presentation</vt:lpstr>
      <vt:lpstr>PowerPoint Presentation</vt:lpstr>
      <vt:lpstr>PowerPoint Presentation</vt:lpstr>
      <vt:lpstr>PowerPoint Presentation</vt:lpstr>
      <vt:lpstr>PKI – Certificate path validation</vt:lpstr>
      <vt:lpstr>PowerPoint Presentation</vt:lpstr>
      <vt:lpstr>Software Benchmarking</vt:lpstr>
      <vt:lpstr>Software Benchmarking </vt:lpstr>
      <vt:lpstr>PowerPoint Presentation</vt:lpstr>
      <vt:lpstr>Software Benchmarking</vt:lpstr>
      <vt:lpstr>Software Benchmarking</vt:lpstr>
      <vt:lpstr>PowerPoint Presentation</vt:lpstr>
      <vt:lpstr>Software Benchmarking</vt:lpstr>
      <vt:lpstr>Software Benchmarking</vt:lpstr>
      <vt:lpstr>PowerPoint Presentation</vt:lpstr>
      <vt:lpstr>Software Benchmarking</vt:lpstr>
      <vt:lpstr>Our Experiment</vt:lpstr>
      <vt:lpstr>Our Results: Execution Time for Secure Access</vt:lpstr>
      <vt:lpstr>PowerPoint Presentation</vt:lpstr>
      <vt:lpstr>Thank You</vt:lpstr>
      <vt:lpstr>PowerPoint Presentation</vt:lpstr>
      <vt:lpstr>PowerPoint Presentation</vt:lpstr>
      <vt:lpstr>HW Accelerator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 Shivam (MS/ECL3)</dc:creator>
  <cp:lastModifiedBy>Karthikeyan Sabari Ganesan (MS/EEH24)</cp:lastModifiedBy>
  <cp:revision>2</cp:revision>
  <dcterms:created xsi:type="dcterms:W3CDTF">2024-06-17T09:35:18Z</dcterms:created>
  <dcterms:modified xsi:type="dcterms:W3CDTF">2024-06-20T12:37:02Z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ContentTypeId">
    <vt:lpwstr>0x01010020A73145436FFB448D19D92D216408CE</vt:lpwstr>
  </property>
</Properties>
</file>