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58" d="100"/>
          <a:sy n="158" d="100"/>
        </p:scale>
        <p:origin x="-78" y="-2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Hello everyone, my name is Asimakis Kydros, I am with the Aristotle University of Thessaloniki and I will be presenting QuaCiDe, a new quantum circuit designer I’ve built in collaboration with my professors.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5efb8d1d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e5efb8d1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comparison with previous works, our designer accounts for immense computational adaptability, as previously explained, while also being one of the first to introduce live stat trackers and allow for postselection. Our sub-circuit creation environment is more refined and in line with classical computing simulation environments. It moves away from system and programming requirements by being a live hosted website and employing a drag-and-drop philosophy on gate placement. Finally, it removes the complexity roadblock by allowing an unrestricted amount of qubits and gates.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5efb8d1d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5efb8d1d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 sum up, QuaCiDe is a great choice for both getting to know Quantum Computing and professional research. It asks nothing from the user, such as system compatibility, installations or adequate memory capacity, it only requires an internet connection and access to a browser. Its features allow the user to experiment with many different algorithms, on many different configurations, using different computational models. It offers free-flow handling of theoretical errors, enabling testing and learning at the same time. </a:t>
            </a:r>
            <a:endParaRPr/>
          </a:p>
          <a:p>
            <a:pPr marL="0" lvl="0" indent="0" algn="l" rtl="0">
              <a:spcBef>
                <a:spcPts val="0"/>
              </a:spcBef>
              <a:spcAft>
                <a:spcPts val="0"/>
              </a:spcAft>
              <a:buNone/>
            </a:pPr>
            <a:endParaRPr/>
          </a:p>
          <a:p>
            <a:pPr marL="0" lvl="0" indent="0" algn="l" rtl="0">
              <a:spcBef>
                <a:spcPts val="0"/>
              </a:spcBef>
              <a:spcAft>
                <a:spcPts val="0"/>
              </a:spcAft>
              <a:buNone/>
            </a:pPr>
            <a:r>
              <a:rPr lang="en-GB"/>
              <a:t>It is our plan to offer this interface as a completely free and open website, as well as a F/OSS distribution, in the near future. In the meantime, the development version, along with a short usage guide, can be found on the relevant github page listed here and inside our paper.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1c5b9c2b6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1c5b9c2b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are currently looking into massively improving the parser, by making use of Multi-Valued Decision Diagrams. It is our desire to allow for circuit compilation into QASM and other formats, such as Qiskit or Cirq, but also for communication with real Quantum Computers. Further down the line, we are very interested in providing different execution modes, such as for variational algorithms, as it was suggested to us, and for stabilizers. And finally, we are always looking into adding more visualization options and more operations.</a:t>
            </a:r>
            <a:endParaRPr/>
          </a:p>
          <a:p>
            <a:pPr marL="0" lvl="0" indent="0" algn="l" rtl="0">
              <a:spcBef>
                <a:spcPts val="0"/>
              </a:spcBef>
              <a:spcAft>
                <a:spcPts val="0"/>
              </a:spcAft>
              <a:buNone/>
            </a:pPr>
            <a:endParaRPr/>
          </a:p>
          <a:p>
            <a:pPr marL="0" lvl="0" indent="0" algn="l" rtl="0">
              <a:spcBef>
                <a:spcPts val="0"/>
              </a:spcBef>
              <a:spcAft>
                <a:spcPts val="0"/>
              </a:spcAft>
              <a:buNone/>
            </a:pPr>
            <a:r>
              <a:rPr lang="en-GB"/>
              <a:t>That sums up my presentation. Thank you kindly for your attention!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e1c5b9c2b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e1c5b9c2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Many such excellent tools already exist; however, the rapid growth of the field and the increasing complexity of the proposed circuits demand new EDA tools that match the </a:t>
            </a:r>
            <a:r>
              <a:rPr lang="en-GB">
                <a:solidFill>
                  <a:schemeClr val="dk1"/>
                </a:solidFill>
              </a:rPr>
              <a:t>required </a:t>
            </a:r>
            <a:r>
              <a:rPr lang="en-GB"/>
              <a:t>complexity.</a:t>
            </a:r>
            <a:endParaRPr/>
          </a:p>
          <a:p>
            <a:pPr marL="0" lvl="0" indent="0" algn="l" rtl="0">
              <a:spcBef>
                <a:spcPts val="0"/>
              </a:spcBef>
              <a:spcAft>
                <a:spcPts val="0"/>
              </a:spcAft>
              <a:buNone/>
            </a:pPr>
            <a:r>
              <a:rPr lang="en-GB"/>
              <a:t>This new designer interface improves upon already existing UI’s by providing a simple but powerful web-hosted environment that allows for the creation and execution of arbitrarily large circuits, while requiring no prior programming knowledge and no installation efforts. It employs many QOL mechanisms to elevate the user experience, and its structure remains untied to the computational backend, making it adaptable to all quantum simulation models. It provides the output in an interactive, optical manner and allows for the intuitive encapsulation of circuit-routines into gates.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1c5b9c2b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1c5b9c2b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functionality of the website is split between the UI and the Parser, as a client-server schema. As the flowchart suggests, on the client side, the user is free to manipulate the circuit(s) as they desire, and as long as it is free of errors, request its execution at any time. Should this request trigger, the circuit transpilation is sent to a remote server, the Parser, that absorbs the computational payload so as not to burden the user’s system. This remote environment is easily scalable and translates in simple and quick steps the transpilation into an executable Qiskit object, which it then runs; the results are sent back to the client for visualization.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1c5b9c2b6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e1c5b9c2b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the main view of QuaCiDe; a single tab with a big canvas, hosting the circuit. I’ve constructed and ran the single-qubit version of the Superdense coding circuit here, as an example. One can see the toolbox on the left-hand side, which hosts the gate set  and user action buttons. The gates show contextual information about their operation and unitary matrix definition on hover. The actions behave exactly as one might expect, the user can undo, redo, clear and run the circuit, but they can also import and export it in parsable JSON format. Below, the toolbar includes stat monitors for the active tab, that display the number of used qubits, gates and steps, and are updated live with each change. The user can also see the endianness mode of the active tab there, and can choose to toggle it between Little and Big Endian. I say “active” tab, because the user can have multiple tabs open and thus multiple circuits. Each tab remembers its own architecture and preserves its stats and customizations.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1c5b9c2b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e1c5b9c2b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gate set consists of the standard Pauli set and its parameterized exponential form; the Hadamard gate; the phase gates S and T; and the SWAP gate. Controls and measurements are also offered as gate-like objects. Measurements can be freely placed wherever, even in the middle of the circuit, and support state postselection.</a:t>
            </a:r>
            <a:endParaRPr/>
          </a:p>
          <a:p>
            <a:pPr marL="0" lvl="0" indent="0" algn="l" rtl="0">
              <a:spcBef>
                <a:spcPts val="0"/>
              </a:spcBef>
              <a:spcAft>
                <a:spcPts val="0"/>
              </a:spcAft>
              <a:buNone/>
            </a:pPr>
            <a:endParaRPr/>
          </a:p>
          <a:p>
            <a:pPr marL="0" lvl="0" indent="0" algn="l" rtl="0">
              <a:spcBef>
                <a:spcPts val="0"/>
              </a:spcBef>
              <a:spcAft>
                <a:spcPts val="0"/>
              </a:spcAft>
              <a:buNone/>
            </a:pPr>
            <a:r>
              <a:rPr lang="en-GB"/>
              <a:t>All gates are draggable and attach to the qubit wires. As placement occurs, the interface automatically removes redundancies to minimize the circuit. For example, in the top image, the voids underneath the first Hadamard gate are assumed to be intentional and are filled with Inertia gates under the hood; but should this lone gate be removed, the step becomes empty, which is assumed to be redundant and thus the circuit deletes it.</a:t>
            </a:r>
            <a:endParaRPr/>
          </a:p>
          <a:p>
            <a:pPr marL="0" lvl="0" indent="0" algn="l" rtl="0">
              <a:spcBef>
                <a:spcPts val="0"/>
              </a:spcBef>
              <a:spcAft>
                <a:spcPts val="0"/>
              </a:spcAft>
              <a:buNone/>
            </a:pPr>
            <a:endParaRPr/>
          </a:p>
          <a:p>
            <a:pPr marL="0" lvl="0" indent="0" algn="l" rtl="0">
              <a:spcBef>
                <a:spcPts val="0"/>
              </a:spcBef>
              <a:spcAft>
                <a:spcPts val="0"/>
              </a:spcAft>
              <a:buNone/>
            </a:pPr>
            <a:r>
              <a:rPr lang="en-GB"/>
              <a:t> New qubit wires appear when dragging gates, and similar automations ensure that unused ones are promptly discarded. Qubit state displays -on the left of each wire- are interactable twice-fold; they can cycle through different initial states and differently colored borders. Same-colored neighboring borders unify into one, implying that the qubits belong in the same sub-register.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1c5b9c2b6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1c5b9c2b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freedom in gate placement will inevitably lead to circuit declarations contradictory with Quantum Theory. For the user’s protection, such errors are detected immediately and automatically, and until they are resolved, critical operations are blocked. One can see possible errors in the top image; SWAP gates are strictly two-qubit operations, and anything else constitutes a mistake; non-arithmetic exponents are equally meaningless; and, as permanent decoherence is assumed, non-control gates are prohibited after measurement. As can be seen, all such errors are indicated to the user by shining red borders. The cause of each error can be inferred by hovering each gate-culprit.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1c5b9c2b6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1c5b9c2b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said, the user can encapsulate entire circuits into custom gates. This can occur from any non-empty error- and measurement- free circuit definition. To do so, the user needs only have the desired circuit active and press the cross button on the toolbox; a modal appears, where the user can customize this new gate with a symbol, a title and a description. This information can be seen by hovering the gate in the toolbox. After creation, the new gate acts as any other, and be freely placed anywhere. It remembers its own definition independently of the parent circuit, meaning it can be promptly deleted and there’s no chance for recursive definitions. Note that creation uses the entire active circuit as its definition, save only the qubit states.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1c5b9c2b6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1c5b9c2b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Should it be error-free, the active circuit can be executed anytime. As it stands, the user can request three different kinds of output; measurement counts, amplitude statevector and unitary matrix. These are visualized as an occurrences-state histogram, probability heat map and magnitude heat map respectively. For counts, the user can choose among multiple Qiskit-Aer backends, such as QASM, Aer and Statevector, and also declare the desired amount of shots. All plots are completely interactive, show numerical results on hover and can be downloaded as PNGs. The unitary matrix can also be downloaded as text to be copy and pasted elsewhere as needed.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1c5b9c2b6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e1c5b9c2b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Execution follows a simple sequence: first, the client sends the experiment transpilation to the server in JSON lines format, where each line represents either a custom gate definition or the final circuit definition. Each such line is then mapped into an actual QuantumCircuit object, by unifying each step into a single Qiskit gate and appending it to the circuit object. Controls are added manually to these unified gates so as to affect it in its entirety, and measurements are added last after each step, keeping any postselections in memory.  This mapping happens in such a way that ensures that required custom gates are already defined. If a line represents a custom gate, then its resulting circuit object is turned into a Qiskit gate, otherwise it is ran on the declared backends. The raw results are sent back to the client. </a:t>
            </a:r>
            <a:endParaRPr/>
          </a:p>
          <a:p>
            <a:pPr marL="0" lvl="0" indent="0" algn="l" rtl="0">
              <a:spcBef>
                <a:spcPts val="0"/>
              </a:spcBef>
              <a:spcAft>
                <a:spcPts val="0"/>
              </a:spcAft>
              <a:buNone/>
            </a:pPr>
            <a:endParaRPr/>
          </a:p>
          <a:p>
            <a:pPr marL="0" lvl="0" indent="0" algn="l" rtl="0">
              <a:spcBef>
                <a:spcPts val="0"/>
              </a:spcBef>
              <a:spcAft>
                <a:spcPts val="0"/>
              </a:spcAft>
              <a:buNone/>
            </a:pPr>
            <a:r>
              <a:rPr lang="en-GB"/>
              <a:t>Note that the only point on which the UI and the Parser are intertwined is the format of the transpilation and the result. Indeed, any program that can mimic this communication format can completely replace the Parser. This was done intentionally, to ease development, to facilitate the adaptability of the designer, but also to encourage experimentation from independent developers and users.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github.com/Strilanc/Quirk" TargetMode="External"/><Relationship Id="rId3" Type="http://schemas.openxmlformats.org/officeDocument/2006/relationships/image" Target="../media/image1.png"/><Relationship Id="rId7" Type="http://schemas.openxmlformats.org/officeDocument/2006/relationships/hyperlink" Target="https://quantum.ibm.com/composer/files/n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1109/MOCAST.2016.7495162" TargetMode="External"/><Relationship Id="rId5" Type="http://schemas.openxmlformats.org/officeDocument/2006/relationships/hyperlink" Target="https://jquantum.sourceforge.net/" TargetMode="External"/><Relationship Id="rId10" Type="http://schemas.openxmlformats.org/officeDocument/2006/relationships/hyperlink" Target="https://doi.org/10.1038/s41598-019-47174-9" TargetMode="External"/><Relationship Id="rId4" Type="http://schemas.openxmlformats.org/officeDocument/2006/relationships/image" Target="../media/image17.png"/><Relationship Id="rId9" Type="http://schemas.openxmlformats.org/officeDocument/2006/relationships/hyperlink" Target="https://doi.org/10.5281/zenodo.257350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github.com/asimakiskydros/QuaC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36125"/>
            <a:ext cx="5633400" cy="107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GB" sz="2260" b="1">
                <a:solidFill>
                  <a:srgbClr val="EFEFEF"/>
                </a:solidFill>
              </a:rPr>
              <a:t>QuaCiDe</a:t>
            </a:r>
            <a:endParaRPr sz="2260" b="1">
              <a:solidFill>
                <a:srgbClr val="EFEFEF"/>
              </a:solidFill>
            </a:endParaRPr>
          </a:p>
          <a:p>
            <a:pPr marL="0" lvl="0" indent="0" algn="l" rtl="0">
              <a:spcBef>
                <a:spcPts val="0"/>
              </a:spcBef>
              <a:spcAft>
                <a:spcPts val="0"/>
              </a:spcAft>
              <a:buSzPts val="990"/>
              <a:buNone/>
            </a:pPr>
            <a:r>
              <a:rPr lang="en-GB" sz="1760" b="1" i="1">
                <a:solidFill>
                  <a:srgbClr val="EFEFEF"/>
                </a:solidFill>
              </a:rPr>
              <a:t>A General Purpose Quantum Circuit Design and Simulation Interface</a:t>
            </a:r>
            <a:endParaRPr sz="1760" b="1" i="1">
              <a:solidFill>
                <a:srgbClr val="EFEFEF"/>
              </a:solidFill>
            </a:endParaRPr>
          </a:p>
        </p:txBody>
      </p:sp>
      <p:sp>
        <p:nvSpPr>
          <p:cNvPr id="55" name="Google Shape;55;p13"/>
          <p:cNvSpPr txBox="1">
            <a:spLocks noGrp="1"/>
          </p:cNvSpPr>
          <p:nvPr>
            <p:ph type="body" idx="1"/>
          </p:nvPr>
        </p:nvSpPr>
        <p:spPr>
          <a:xfrm>
            <a:off x="311700" y="1562900"/>
            <a:ext cx="4944900" cy="1524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solidFill>
                  <a:srgbClr val="EFEFEF"/>
                </a:solidFill>
              </a:rPr>
              <a:t>Speaker: </a:t>
            </a:r>
            <a:br>
              <a:rPr lang="en-GB">
                <a:solidFill>
                  <a:srgbClr val="EFEFEF"/>
                </a:solidFill>
              </a:rPr>
            </a:br>
            <a:r>
              <a:rPr lang="en-GB">
                <a:solidFill>
                  <a:srgbClr val="EFEFEF"/>
                </a:solidFill>
              </a:rPr>
              <a:t>	Asimakis Kydros | asimakis@csd.auth.gr</a:t>
            </a:r>
            <a:endParaRPr>
              <a:solidFill>
                <a:srgbClr val="EFEFEF"/>
              </a:solidFill>
            </a:endParaRPr>
          </a:p>
          <a:p>
            <a:pPr marL="0" lvl="0" indent="0" algn="l" rtl="0">
              <a:spcBef>
                <a:spcPts val="1200"/>
              </a:spcBef>
              <a:spcAft>
                <a:spcPts val="1200"/>
              </a:spcAft>
              <a:buNone/>
            </a:pPr>
            <a:r>
              <a:rPr lang="en-GB">
                <a:solidFill>
                  <a:srgbClr val="EFEFEF"/>
                </a:solidFill>
              </a:rPr>
              <a:t>Co-authors: </a:t>
            </a:r>
            <a:br>
              <a:rPr lang="en-GB">
                <a:solidFill>
                  <a:srgbClr val="EFEFEF"/>
                </a:solidFill>
              </a:rPr>
            </a:br>
            <a:r>
              <a:rPr lang="en-GB">
                <a:solidFill>
                  <a:srgbClr val="EFEFEF"/>
                </a:solidFill>
              </a:rPr>
              <a:t>	Dr. Konstantinos Prousalis | kprousalis@csd.auth.gr</a:t>
            </a:r>
            <a:br>
              <a:rPr lang="en-GB">
                <a:solidFill>
                  <a:srgbClr val="EFEFEF"/>
                </a:solidFill>
              </a:rPr>
            </a:br>
            <a:r>
              <a:rPr lang="en-GB">
                <a:solidFill>
                  <a:srgbClr val="EFEFEF"/>
                </a:solidFill>
              </a:rPr>
              <a:t>	Prof. Nikos Konofaos | nkonofao@csd.auth.gr</a:t>
            </a:r>
            <a:endParaRPr>
              <a:solidFill>
                <a:srgbClr val="EFEFEF"/>
              </a:solidFill>
            </a:endParaRPr>
          </a:p>
        </p:txBody>
      </p:sp>
      <p:pic>
        <p:nvPicPr>
          <p:cNvPr id="56" name="Google Shape;56;p13"/>
          <p:cNvPicPr preferRelativeResize="0"/>
          <p:nvPr/>
        </p:nvPicPr>
        <p:blipFill>
          <a:blip r:embed="rId4">
            <a:alphaModFix/>
          </a:blip>
          <a:stretch>
            <a:fillRect/>
          </a:stretch>
        </p:blipFill>
        <p:spPr>
          <a:xfrm>
            <a:off x="516325" y="3339400"/>
            <a:ext cx="1391950" cy="1380050"/>
          </a:xfrm>
          <a:prstGeom prst="rect">
            <a:avLst/>
          </a:prstGeom>
          <a:noFill/>
          <a:ln>
            <a:noFill/>
          </a:ln>
        </p:spPr>
      </p:pic>
      <p:pic>
        <p:nvPicPr>
          <p:cNvPr id="57" name="Google Shape;57;p13"/>
          <p:cNvPicPr preferRelativeResize="0"/>
          <p:nvPr/>
        </p:nvPicPr>
        <p:blipFill>
          <a:blip r:embed="rId5">
            <a:alphaModFix/>
          </a:blip>
          <a:stretch>
            <a:fillRect/>
          </a:stretch>
        </p:blipFill>
        <p:spPr>
          <a:xfrm>
            <a:off x="1908275" y="3597025"/>
            <a:ext cx="2097369" cy="75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379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dirty="0">
                <a:solidFill>
                  <a:srgbClr val="EFEFEF"/>
                </a:solidFill>
              </a:rPr>
              <a:t>Comparison with </a:t>
            </a:r>
            <a:r>
              <a:rPr lang="en-GB" sz="2260" b="1" dirty="0" smtClean="0">
                <a:solidFill>
                  <a:srgbClr val="EFEFEF"/>
                </a:solidFill>
              </a:rPr>
              <a:t>published</a:t>
            </a:r>
            <a:r>
              <a:rPr lang="en-GB" sz="2260" b="1" dirty="0" smtClean="0">
                <a:solidFill>
                  <a:srgbClr val="EFEFEF"/>
                </a:solidFill>
              </a:rPr>
              <a:t> work</a:t>
            </a:r>
            <a:endParaRPr sz="2260" b="1">
              <a:solidFill>
                <a:srgbClr val="EFEFEF"/>
              </a:solidFill>
            </a:endParaRPr>
          </a:p>
        </p:txBody>
      </p:sp>
      <p:pic>
        <p:nvPicPr>
          <p:cNvPr id="126" name="Google Shape;126;p22"/>
          <p:cNvPicPr preferRelativeResize="0"/>
          <p:nvPr/>
        </p:nvPicPr>
        <p:blipFill>
          <a:blip r:embed="rId4">
            <a:alphaModFix/>
          </a:blip>
          <a:stretch>
            <a:fillRect/>
          </a:stretch>
        </p:blipFill>
        <p:spPr>
          <a:xfrm>
            <a:off x="533400" y="999125"/>
            <a:ext cx="8077200" cy="2295525"/>
          </a:xfrm>
          <a:prstGeom prst="rect">
            <a:avLst/>
          </a:prstGeom>
          <a:noFill/>
          <a:ln w="38100" cap="flat" cmpd="dbl">
            <a:solidFill>
              <a:schemeClr val="lt1"/>
            </a:solidFill>
            <a:prstDash val="solid"/>
            <a:round/>
            <a:headEnd type="none" w="sm" len="sm"/>
            <a:tailEnd type="none" w="sm" len="sm"/>
          </a:ln>
        </p:spPr>
      </p:pic>
      <p:sp>
        <p:nvSpPr>
          <p:cNvPr id="127" name="Google Shape;127;p22"/>
          <p:cNvSpPr txBox="1"/>
          <p:nvPr/>
        </p:nvSpPr>
        <p:spPr>
          <a:xfrm>
            <a:off x="533400" y="3500300"/>
            <a:ext cx="8147700" cy="15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chemeClr val="lt1"/>
                </a:solidFill>
              </a:rPr>
              <a:t>[1] </a:t>
            </a:r>
            <a:r>
              <a:rPr lang="en-GB" sz="900" i="1">
                <a:solidFill>
                  <a:schemeClr val="lt1"/>
                </a:solidFill>
              </a:rPr>
              <a:t>Andreas de Vries. 2015. JQuantum: A Quantum Computer Simulator. (2015). </a:t>
            </a:r>
            <a:r>
              <a:rPr lang="en-GB" sz="900" i="1" u="sng">
                <a:solidFill>
                  <a:srgbClr val="00FF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https://jquantum.sourceforge.net/</a:t>
            </a:r>
            <a:endParaRPr sz="900" i="1">
              <a:solidFill>
                <a:srgbClr val="00FFFF"/>
              </a:solidFill>
            </a:endParaRPr>
          </a:p>
          <a:p>
            <a:pPr marL="0" lvl="0" indent="0" algn="l" rtl="0">
              <a:spcBef>
                <a:spcPts val="0"/>
              </a:spcBef>
              <a:spcAft>
                <a:spcPts val="0"/>
              </a:spcAft>
              <a:buNone/>
            </a:pPr>
            <a:r>
              <a:rPr lang="en-GB" sz="900">
                <a:solidFill>
                  <a:schemeClr val="lt1"/>
                </a:solidFill>
              </a:rPr>
              <a:t>[2] </a:t>
            </a:r>
            <a:r>
              <a:rPr lang="en-GB" sz="900" i="1">
                <a:solidFill>
                  <a:schemeClr val="lt1"/>
                </a:solidFill>
              </a:rPr>
              <a:t>I. G. Karafyllidis. 2005. Quantum Computer Simulator based on the Circuit Model of Quantum Computation. IEEE Transactions on Circuits and Systems I 52 (2005), 1590–1596.</a:t>
            </a:r>
            <a:endParaRPr sz="900" i="1">
              <a:solidFill>
                <a:schemeClr val="lt1"/>
              </a:solidFill>
            </a:endParaRPr>
          </a:p>
          <a:p>
            <a:pPr marL="0" lvl="0" indent="0" algn="l" rtl="0">
              <a:spcBef>
                <a:spcPts val="0"/>
              </a:spcBef>
              <a:spcAft>
                <a:spcPts val="0"/>
              </a:spcAft>
              <a:buNone/>
            </a:pPr>
            <a:r>
              <a:rPr lang="en-GB" sz="900">
                <a:solidFill>
                  <a:schemeClr val="lt1"/>
                </a:solidFill>
              </a:rPr>
              <a:t>[3] </a:t>
            </a:r>
            <a:r>
              <a:rPr lang="en-GB" sz="900" i="1">
                <a:solidFill>
                  <a:schemeClr val="lt1"/>
                </a:solidFill>
              </a:rPr>
              <a:t>N. Konofaos and K. Prousalis. 2016. QuCirDET: A design and simulation tool for quantum circuits. In 2016 5th International Conference on Modern Circuits and Systems Technologies (MOCAST). IEEE, Thessaloniki, Greece, 1–4. </a:t>
            </a:r>
            <a:r>
              <a:rPr lang="en-GB" sz="900" i="1" u="sng">
                <a:solidFill>
                  <a:srgbClr val="00FF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https://doi.org/10.1109/MOCAST.2016.7495162</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[4] </a:t>
            </a:r>
            <a:r>
              <a:rPr lang="en-GB" sz="900" i="1">
                <a:solidFill>
                  <a:schemeClr val="lt1"/>
                </a:solidFill>
              </a:rPr>
              <a:t>IBM. 2016. IBM Quantum Composer. </a:t>
            </a:r>
            <a:r>
              <a:rPr lang="en-GB" sz="900" i="1" u="sng">
                <a:solidFill>
                  <a:srgbClr val="00FFFF"/>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https://quantum.ibm.com/composer/files/new</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[5] </a:t>
            </a:r>
            <a:r>
              <a:rPr lang="en-GB" sz="900" i="1">
                <a:solidFill>
                  <a:schemeClr val="lt1"/>
                </a:solidFill>
              </a:rPr>
              <a:t>C. Gidney and contributors. 2019. Quirk: a toy for exploring and understanding quantum circuits. (2019). </a:t>
            </a:r>
            <a:r>
              <a:rPr lang="en-GB" sz="900" i="1" u="sng">
                <a:solidFill>
                  <a:srgbClr val="00FFFF"/>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https://github.com/Strilanc/Quirk</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[6] </a:t>
            </a:r>
            <a:r>
              <a:rPr lang="en-GB" sz="900" i="1">
                <a:solidFill>
                  <a:schemeClr val="lt1"/>
                </a:solidFill>
              </a:rPr>
              <a:t>Qiskit contributors. 2023. Qiskit: An Open-source Framework for Quantum Computing. </a:t>
            </a:r>
            <a:r>
              <a:rPr lang="en-GB" sz="900" i="1" u="sng">
                <a:solidFill>
                  <a:srgbClr val="00FFFF"/>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https://doi.org/10.5281/zenodo.2573505</a:t>
            </a:r>
            <a:r>
              <a:rPr lang="en-GB" sz="900" i="1">
                <a:solidFill>
                  <a:schemeClr val="lt1"/>
                </a:solidFill>
              </a:rPr>
              <a:t> </a:t>
            </a:r>
            <a:endParaRPr sz="900" i="1">
              <a:solidFill>
                <a:schemeClr val="lt1"/>
              </a:solidFill>
            </a:endParaRPr>
          </a:p>
          <a:p>
            <a:pPr marL="0" lvl="0" indent="0" algn="l" rtl="0">
              <a:spcBef>
                <a:spcPts val="0"/>
              </a:spcBef>
              <a:spcAft>
                <a:spcPts val="0"/>
              </a:spcAft>
              <a:buNone/>
            </a:pPr>
            <a:r>
              <a:rPr lang="en-GB" sz="900">
                <a:solidFill>
                  <a:schemeClr val="lt1"/>
                </a:solidFill>
              </a:rPr>
              <a:t>[7] </a:t>
            </a:r>
            <a:r>
              <a:rPr lang="en-GB" sz="900" i="1">
                <a:solidFill>
                  <a:schemeClr val="lt1"/>
                </a:solidFill>
              </a:rPr>
              <a:t>I. Bush et al, T. Jones and A. Brown. 2019. QuEST and High Performance Simulation of Quantum Computers. Scientific Reports 9 (2019), 10736–. </a:t>
            </a:r>
            <a:r>
              <a:rPr lang="en-GB" sz="900" i="1" u="sng">
                <a:solidFill>
                  <a:srgbClr val="00FFFF"/>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https://doi.org/10.1038/s41598-019-47174-9</a:t>
            </a:r>
            <a:r>
              <a:rPr lang="en-GB" sz="900" i="1">
                <a:solidFill>
                  <a:schemeClr val="lt1"/>
                </a:solidFill>
              </a:rPr>
              <a:t> </a:t>
            </a:r>
            <a:endParaRPr sz="900" i="1">
              <a:solidFill>
                <a:schemeClr val="lt1"/>
              </a:solidFill>
            </a:endParaRPr>
          </a:p>
        </p:txBody>
      </p:sp>
      <p:cxnSp>
        <p:nvCxnSpPr>
          <p:cNvPr id="128" name="Google Shape;128;p22"/>
          <p:cNvCxnSpPr/>
          <p:nvPr/>
        </p:nvCxnSpPr>
        <p:spPr>
          <a:xfrm>
            <a:off x="533400" y="3500300"/>
            <a:ext cx="2418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72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Conclusions</a:t>
            </a:r>
            <a:endParaRPr sz="2260" b="1">
              <a:solidFill>
                <a:srgbClr val="EFEFEF"/>
              </a:solidFill>
            </a:endParaRPr>
          </a:p>
        </p:txBody>
      </p:sp>
      <p:sp>
        <p:nvSpPr>
          <p:cNvPr id="134" name="Google Shape;134;p23"/>
          <p:cNvSpPr txBox="1"/>
          <p:nvPr/>
        </p:nvSpPr>
        <p:spPr>
          <a:xfrm>
            <a:off x="209350" y="1045625"/>
            <a:ext cx="6526200" cy="3664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Char char="●"/>
            </a:pPr>
            <a:r>
              <a:rPr lang="en-GB" sz="1500">
                <a:solidFill>
                  <a:schemeClr val="lt1"/>
                </a:solidFill>
              </a:rPr>
              <a:t>Simple enough to ease new students into Quantum Computing</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Powerful enough to support professional research</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No system requirements apart from running a browser</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No software requirements or compatibility issues with other programs or the Operating System</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Adaptable to all simulating techniques and computational models</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Error handling immediate and intuitive to the user</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Can also be ran locally, should the user chooses to do so</a:t>
            </a:r>
            <a:endParaRPr sz="1500">
              <a:solidFill>
                <a:schemeClr val="lt1"/>
              </a:solidFill>
            </a:endParaRPr>
          </a:p>
          <a:p>
            <a:pPr marL="457200" lvl="0" indent="-323850" algn="l" rtl="0">
              <a:spcBef>
                <a:spcPts val="0"/>
              </a:spcBef>
              <a:spcAft>
                <a:spcPts val="0"/>
              </a:spcAft>
              <a:buClr>
                <a:schemeClr val="lt1"/>
              </a:buClr>
              <a:buSzPts val="1500"/>
              <a:buChar char="●"/>
            </a:pPr>
            <a:r>
              <a:rPr lang="en-GB" sz="1500">
                <a:solidFill>
                  <a:schemeClr val="lt1"/>
                </a:solidFill>
              </a:rPr>
              <a:t>F/OSS distribution</a:t>
            </a: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r>
              <a:rPr lang="en-GB" sz="1500" i="1">
                <a:solidFill>
                  <a:schemeClr val="lt1"/>
                </a:solidFill>
              </a:rPr>
              <a:t>Development version and a short usage guide can be found on:</a:t>
            </a:r>
            <a:endParaRPr sz="1500" i="1">
              <a:solidFill>
                <a:schemeClr val="lt1"/>
              </a:solidFill>
            </a:endParaRPr>
          </a:p>
          <a:p>
            <a:pPr marL="0" lvl="0" indent="0" algn="l" rtl="0">
              <a:spcBef>
                <a:spcPts val="0"/>
              </a:spcBef>
              <a:spcAft>
                <a:spcPts val="0"/>
              </a:spcAft>
              <a:buNone/>
            </a:pPr>
            <a:r>
              <a:rPr lang="en-GB" sz="1500" i="1" u="sng">
                <a:solidFill>
                  <a:srgbClr val="00FF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https://github.com/asimakiskydros/QuaCiDe</a:t>
            </a:r>
            <a:r>
              <a:rPr lang="en-GB" sz="1500">
                <a:solidFill>
                  <a:schemeClr val="lt1"/>
                </a:solidFill>
              </a:rPr>
              <a:t> </a:t>
            </a:r>
            <a:r>
              <a:rPr lang="en-GB" sz="1500" i="1">
                <a:solidFill>
                  <a:schemeClr val="lt1"/>
                </a:solidFill>
              </a:rPr>
              <a:t>, free and open to anyone.</a:t>
            </a:r>
            <a:endParaRPr sz="1500" i="1">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What’s to come</a:t>
            </a:r>
            <a:endParaRPr sz="2260" b="1">
              <a:solidFill>
                <a:srgbClr val="EFEFEF"/>
              </a:solidFill>
            </a:endParaRPr>
          </a:p>
        </p:txBody>
      </p:sp>
      <p:sp>
        <p:nvSpPr>
          <p:cNvPr id="140" name="Google Shape;140;p24"/>
          <p:cNvSpPr txBox="1">
            <a:spLocks noGrp="1"/>
          </p:cNvSpPr>
          <p:nvPr>
            <p:ph type="body" idx="1"/>
          </p:nvPr>
        </p:nvSpPr>
        <p:spPr>
          <a:xfrm>
            <a:off x="311700" y="1152475"/>
            <a:ext cx="8520600" cy="37338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New parsing implementations benefitting from optimized</a:t>
            </a:r>
            <a:br>
              <a:rPr lang="en-GB" sz="1500">
                <a:solidFill>
                  <a:srgbClr val="EFEFEF"/>
                </a:solidFill>
              </a:rPr>
            </a:br>
            <a:r>
              <a:rPr lang="en-GB" sz="1500">
                <a:solidFill>
                  <a:srgbClr val="EFEFEF"/>
                </a:solidFill>
              </a:rPr>
              <a:t>simulating techniques such as QMDDs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Direct compilation from and to QASM</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Communication with real backends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New execution modes (e.g. for variational algorithms)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More visualization options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More gates</a:t>
            </a:r>
            <a:endParaRPr sz="1500">
              <a:solidFill>
                <a:srgbClr val="EFEFEF"/>
              </a:solidFill>
            </a:endParaRPr>
          </a:p>
          <a:p>
            <a:pPr marL="0" lvl="0" indent="0" algn="l" rtl="0">
              <a:spcBef>
                <a:spcPts val="1200"/>
              </a:spcBef>
              <a:spcAft>
                <a:spcPts val="0"/>
              </a:spcAft>
              <a:buNone/>
            </a:pPr>
            <a:endParaRPr>
              <a:solidFill>
                <a:srgbClr val="EFEFEF"/>
              </a:solidFill>
            </a:endParaRPr>
          </a:p>
          <a:p>
            <a:pPr marL="0" lvl="0" indent="0" algn="l" rtl="0">
              <a:spcBef>
                <a:spcPts val="1200"/>
              </a:spcBef>
              <a:spcAft>
                <a:spcPts val="1200"/>
              </a:spcAft>
              <a:buNone/>
            </a:pPr>
            <a:r>
              <a:rPr lang="en-GB">
                <a:solidFill>
                  <a:srgbClr val="EFEFEF"/>
                </a:solidFill>
              </a:rPr>
              <a:t>Suggestions are welcome! Thank you for your attention!</a:t>
            </a:r>
            <a:endParaRPr>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11700" y="1017725"/>
            <a:ext cx="5513700" cy="38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500">
                <a:solidFill>
                  <a:srgbClr val="EFEFEF"/>
                </a:solidFill>
              </a:rPr>
              <a:t>Τhere is a growing boom in the field of quantum algorithms using the circuit model. Large and complicated circuits raise the need for faster and stronger EDA tools.</a:t>
            </a:r>
            <a:endParaRPr sz="1500">
              <a:solidFill>
                <a:srgbClr val="EFEFEF"/>
              </a:solidFill>
            </a:endParaRPr>
          </a:p>
          <a:p>
            <a:pPr marL="457200" lvl="0" indent="-323850" algn="l" rtl="0">
              <a:spcBef>
                <a:spcPts val="1200"/>
              </a:spcBef>
              <a:spcAft>
                <a:spcPts val="0"/>
              </a:spcAft>
              <a:buClr>
                <a:srgbClr val="EFEFEF"/>
              </a:buClr>
              <a:buSzPts val="1500"/>
              <a:buChar char="✓"/>
            </a:pPr>
            <a:r>
              <a:rPr lang="en-GB" sz="1500">
                <a:solidFill>
                  <a:srgbClr val="EFEFEF"/>
                </a:solidFill>
              </a:rPr>
              <a:t>Modern, simplistic, sleek design</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Jump-in philosophy: web-hosted, no installations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Zero-knowledge assumption for programming details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Unrestricted scalability in circuits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User quality-of-life; shortcuts, automated mechanisms and stat monitoring </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Easily adaptable to new quantum computational models</a:t>
            </a:r>
            <a:br>
              <a:rPr lang="en-GB" sz="1500">
                <a:solidFill>
                  <a:srgbClr val="EFEFEF"/>
                </a:solidFill>
              </a:rPr>
            </a:br>
            <a:r>
              <a:rPr lang="en-GB" sz="1500">
                <a:solidFill>
                  <a:srgbClr val="EFEFEF"/>
                </a:solidFill>
              </a:rPr>
              <a:t>and simulating kits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Interactive output visualization</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Intuitive sub-circuit encapsulation</a:t>
            </a:r>
            <a:endParaRPr sz="1500">
              <a:solidFill>
                <a:srgbClr val="EFEFEF"/>
              </a:solidFill>
            </a:endParaRPr>
          </a:p>
        </p:txBody>
      </p:sp>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Why a new interface?</a:t>
            </a:r>
            <a:endParaRPr sz="2260" b="1">
              <a:solidFill>
                <a:srgbClr val="EFEFE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18700" y="42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Architecture</a:t>
            </a:r>
            <a:endParaRPr sz="2260" b="1">
              <a:solidFill>
                <a:srgbClr val="EFEFEF"/>
              </a:solidFill>
            </a:endParaRPr>
          </a:p>
        </p:txBody>
      </p:sp>
      <p:sp>
        <p:nvSpPr>
          <p:cNvPr id="69" name="Google Shape;69;p15"/>
          <p:cNvSpPr txBox="1">
            <a:spLocks noGrp="1"/>
          </p:cNvSpPr>
          <p:nvPr>
            <p:ph type="body" idx="1"/>
          </p:nvPr>
        </p:nvSpPr>
        <p:spPr>
          <a:xfrm>
            <a:off x="131775" y="1152475"/>
            <a:ext cx="3162300" cy="3800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Public website service</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Server-client schema</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Client/UI offers simplicity and design freedom for arbitrarily complex circuits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Server absorbs the computational payload </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Hardware capabilities easily scalable and user-independent</a:t>
            </a:r>
            <a:endParaRPr sz="1500">
              <a:solidFill>
                <a:srgbClr val="EFEFEF"/>
              </a:solidFill>
            </a:endParaRPr>
          </a:p>
        </p:txBody>
      </p:sp>
      <p:pic>
        <p:nvPicPr>
          <p:cNvPr id="70" name="Google Shape;70;p15"/>
          <p:cNvPicPr preferRelativeResize="0"/>
          <p:nvPr/>
        </p:nvPicPr>
        <p:blipFill>
          <a:blip r:embed="rId4">
            <a:alphaModFix/>
          </a:blip>
          <a:stretch>
            <a:fillRect/>
          </a:stretch>
        </p:blipFill>
        <p:spPr>
          <a:xfrm>
            <a:off x="3679025" y="371000"/>
            <a:ext cx="4693525" cy="4401475"/>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Interface overview</a:t>
            </a:r>
            <a:endParaRPr sz="2260" b="1">
              <a:solidFill>
                <a:srgbClr val="EFEFEF"/>
              </a:solidFill>
            </a:endParaRPr>
          </a:p>
        </p:txBody>
      </p:sp>
      <p:sp>
        <p:nvSpPr>
          <p:cNvPr id="76" name="Google Shape;76;p16"/>
          <p:cNvSpPr txBox="1">
            <a:spLocks noGrp="1"/>
          </p:cNvSpPr>
          <p:nvPr>
            <p:ph type="body" idx="1"/>
          </p:nvPr>
        </p:nvSpPr>
        <p:spPr>
          <a:xfrm>
            <a:off x="311700" y="1017725"/>
            <a:ext cx="3066300" cy="3942900"/>
          </a:xfrm>
          <a:prstGeom prst="rect">
            <a:avLst/>
          </a:prstGeom>
        </p:spPr>
        <p:txBody>
          <a:bodyPr spcFirstLastPara="1" wrap="square" lIns="91425" tIns="91425" rIns="91425" bIns="91425" anchor="t" anchorCtr="0">
            <a:normAutofit fontScale="92500" lnSpcReduction="10000"/>
          </a:bodyPr>
          <a:lstStyle/>
          <a:p>
            <a:pPr marL="457200" lvl="0" indent="-323850" algn="l" rtl="0">
              <a:lnSpc>
                <a:spcPct val="95000"/>
              </a:lnSpc>
              <a:spcBef>
                <a:spcPts val="0"/>
              </a:spcBef>
              <a:spcAft>
                <a:spcPts val="0"/>
              </a:spcAft>
              <a:buClr>
                <a:srgbClr val="EFEFEF"/>
              </a:buClr>
              <a:buSzPts val="1500"/>
              <a:buChar char="●"/>
            </a:pPr>
            <a:r>
              <a:rPr lang="en-GB" sz="1500">
                <a:solidFill>
                  <a:srgbClr val="EFEFEF"/>
                </a:solidFill>
              </a:rPr>
              <a:t>Toolbox containing important gates and user actions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Gates show educational context on hover</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Undo, redo, clear, import and export supported</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Import/Export in parsable JSON format</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Toolbar displaying circuit statistics and endian modes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#Qubits, #Gates, #Steps displayed</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Endianness toggleable</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 Tab stack holding multiple circuits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New tabs can be created anytime</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Each tab remembers its own circuit</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Customizations and endianness sustained</a:t>
            </a:r>
            <a:endParaRPr sz="1300">
              <a:solidFill>
                <a:srgbClr val="EFEFEF"/>
              </a:solidFill>
            </a:endParaRPr>
          </a:p>
        </p:txBody>
      </p:sp>
      <p:pic>
        <p:nvPicPr>
          <p:cNvPr id="77" name="Google Shape;77;p16"/>
          <p:cNvPicPr preferRelativeResize="0"/>
          <p:nvPr/>
        </p:nvPicPr>
        <p:blipFill>
          <a:blip r:embed="rId4">
            <a:alphaModFix/>
          </a:blip>
          <a:stretch>
            <a:fillRect/>
          </a:stretch>
        </p:blipFill>
        <p:spPr>
          <a:xfrm>
            <a:off x="3478100" y="1017725"/>
            <a:ext cx="5461203" cy="2842535"/>
          </a:xfrm>
          <a:prstGeom prst="rect">
            <a:avLst/>
          </a:prstGeom>
          <a:noFill/>
          <a:ln w="38100" cap="flat" cmpd="dbl">
            <a:solidFill>
              <a:schemeClr val="lt1"/>
            </a:solidFill>
            <a:prstDash val="solid"/>
            <a:round/>
            <a:headEnd type="none" w="sm" len="sm"/>
            <a:tailEnd type="none" w="sm" len="sm"/>
          </a:ln>
        </p:spPr>
      </p:pic>
      <p:pic>
        <p:nvPicPr>
          <p:cNvPr id="78" name="Google Shape;78;p16"/>
          <p:cNvPicPr preferRelativeResize="0"/>
          <p:nvPr/>
        </p:nvPicPr>
        <p:blipFill>
          <a:blip r:embed="rId5">
            <a:alphaModFix/>
          </a:blip>
          <a:stretch>
            <a:fillRect/>
          </a:stretch>
        </p:blipFill>
        <p:spPr>
          <a:xfrm>
            <a:off x="5969525" y="2972925"/>
            <a:ext cx="2513725" cy="1816050"/>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Gate and Qubit features</a:t>
            </a:r>
            <a:endParaRPr sz="2260" b="1">
              <a:solidFill>
                <a:srgbClr val="EFEFEF"/>
              </a:solidFill>
            </a:endParaRPr>
          </a:p>
        </p:txBody>
      </p:sp>
      <p:sp>
        <p:nvSpPr>
          <p:cNvPr id="84" name="Google Shape;84;p17"/>
          <p:cNvSpPr txBox="1">
            <a:spLocks noGrp="1"/>
          </p:cNvSpPr>
          <p:nvPr>
            <p:ph type="body" idx="1"/>
          </p:nvPr>
        </p:nvSpPr>
        <p:spPr>
          <a:xfrm>
            <a:off x="206175" y="1017725"/>
            <a:ext cx="3878700" cy="3961500"/>
          </a:xfrm>
          <a:prstGeom prst="rect">
            <a:avLst/>
          </a:prstGeom>
        </p:spPr>
        <p:txBody>
          <a:bodyPr spcFirstLastPara="1" wrap="square" lIns="91425" tIns="91425" rIns="91425" bIns="91425" anchor="t" anchorCtr="0">
            <a:normAutofit/>
          </a:bodyPr>
          <a:lstStyle/>
          <a:p>
            <a:pPr marL="457200" lvl="0" indent="-323850" algn="l" rtl="0">
              <a:lnSpc>
                <a:spcPct val="95000"/>
              </a:lnSpc>
              <a:spcBef>
                <a:spcPts val="0"/>
              </a:spcBef>
              <a:spcAft>
                <a:spcPts val="0"/>
              </a:spcAft>
              <a:buClr>
                <a:srgbClr val="EFEFEF"/>
              </a:buClr>
              <a:buSzPts val="1500"/>
              <a:buChar char="●"/>
            </a:pPr>
            <a:r>
              <a:rPr lang="en-GB" sz="1500">
                <a:solidFill>
                  <a:srgbClr val="EFEFEF"/>
                </a:solidFill>
              </a:rPr>
              <a:t>Gates draggable, attachable to qubit “wires”</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Steps shift automatically to enlarge or minimize the circuit</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Intermediate measuring and postselection supported</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Permanent decoherence after measuring</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New qubits spawn when dragging gates, unused ones are discarded automatically</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Qubit states initializable </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Computational, Hadamard and Imaginary bases supported</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Qubits groupable with colored borders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Up to 5 colors</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Neighboring same-colored borders merge</a:t>
            </a:r>
            <a:endParaRPr sz="1300">
              <a:solidFill>
                <a:srgbClr val="EFEFEF"/>
              </a:solidFill>
            </a:endParaRPr>
          </a:p>
        </p:txBody>
      </p:sp>
      <p:pic>
        <p:nvPicPr>
          <p:cNvPr id="85" name="Google Shape;85;p17"/>
          <p:cNvPicPr preferRelativeResize="0"/>
          <p:nvPr/>
        </p:nvPicPr>
        <p:blipFill>
          <a:blip r:embed="rId4">
            <a:alphaModFix/>
          </a:blip>
          <a:stretch>
            <a:fillRect/>
          </a:stretch>
        </p:blipFill>
        <p:spPr>
          <a:xfrm>
            <a:off x="4283750" y="445025"/>
            <a:ext cx="3791150" cy="2189872"/>
          </a:xfrm>
          <a:prstGeom prst="rect">
            <a:avLst/>
          </a:prstGeom>
          <a:noFill/>
          <a:ln w="38100" cap="flat" cmpd="dbl">
            <a:solidFill>
              <a:schemeClr val="lt1"/>
            </a:solidFill>
            <a:prstDash val="solid"/>
            <a:round/>
            <a:headEnd type="none" w="sm" len="sm"/>
            <a:tailEnd type="none" w="sm" len="sm"/>
          </a:ln>
        </p:spPr>
      </p:pic>
      <p:pic>
        <p:nvPicPr>
          <p:cNvPr id="86" name="Google Shape;86;p17"/>
          <p:cNvPicPr preferRelativeResize="0"/>
          <p:nvPr/>
        </p:nvPicPr>
        <p:blipFill>
          <a:blip r:embed="rId5">
            <a:alphaModFix/>
          </a:blip>
          <a:stretch>
            <a:fillRect/>
          </a:stretch>
        </p:blipFill>
        <p:spPr>
          <a:xfrm>
            <a:off x="4283750" y="2997950"/>
            <a:ext cx="3791150" cy="1558750"/>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Error management</a:t>
            </a:r>
            <a:endParaRPr sz="2260" b="1">
              <a:solidFill>
                <a:srgbClr val="EFEFEF"/>
              </a:solidFill>
            </a:endParaRPr>
          </a:p>
        </p:txBody>
      </p:sp>
      <p:sp>
        <p:nvSpPr>
          <p:cNvPr id="92" name="Google Shape;92;p18"/>
          <p:cNvSpPr txBox="1">
            <a:spLocks noGrp="1"/>
          </p:cNvSpPr>
          <p:nvPr>
            <p:ph type="body" idx="1"/>
          </p:nvPr>
        </p:nvSpPr>
        <p:spPr>
          <a:xfrm>
            <a:off x="311700" y="1152475"/>
            <a:ext cx="41172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Theoretical errors are detected immediately</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Wrong SWAP gate placement</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Non-arithmetic inputs on parameterized gates</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Non-control gates on top of collapsed qubits</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Execution and gate creation blocked while errors present</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 Errored gates shine red to indicate the mistake</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Cause of error is displayed on hover</a:t>
            </a:r>
            <a:endParaRPr sz="1500">
              <a:solidFill>
                <a:srgbClr val="EFEFEF"/>
              </a:solidFill>
            </a:endParaRPr>
          </a:p>
        </p:txBody>
      </p:sp>
      <p:pic>
        <p:nvPicPr>
          <p:cNvPr id="93" name="Google Shape;93;p18"/>
          <p:cNvPicPr preferRelativeResize="0"/>
          <p:nvPr/>
        </p:nvPicPr>
        <p:blipFill>
          <a:blip r:embed="rId4">
            <a:alphaModFix/>
          </a:blip>
          <a:stretch>
            <a:fillRect/>
          </a:stretch>
        </p:blipFill>
        <p:spPr>
          <a:xfrm>
            <a:off x="4363650" y="3261273"/>
            <a:ext cx="1857375" cy="1257300"/>
          </a:xfrm>
          <a:prstGeom prst="rect">
            <a:avLst/>
          </a:prstGeom>
          <a:noFill/>
          <a:ln w="38100" cap="flat" cmpd="dbl">
            <a:solidFill>
              <a:schemeClr val="lt1"/>
            </a:solidFill>
            <a:prstDash val="solid"/>
            <a:round/>
            <a:headEnd type="none" w="sm" len="sm"/>
            <a:tailEnd type="none" w="sm" len="sm"/>
          </a:ln>
        </p:spPr>
      </p:pic>
      <p:pic>
        <p:nvPicPr>
          <p:cNvPr id="94" name="Google Shape;94;p18"/>
          <p:cNvPicPr preferRelativeResize="0"/>
          <p:nvPr/>
        </p:nvPicPr>
        <p:blipFill>
          <a:blip r:embed="rId5">
            <a:alphaModFix/>
          </a:blip>
          <a:stretch>
            <a:fillRect/>
          </a:stretch>
        </p:blipFill>
        <p:spPr>
          <a:xfrm>
            <a:off x="5237050" y="2826048"/>
            <a:ext cx="3155164" cy="1009653"/>
          </a:xfrm>
          <a:prstGeom prst="rect">
            <a:avLst/>
          </a:prstGeom>
          <a:noFill/>
          <a:ln w="38100" cap="flat" cmpd="dbl">
            <a:solidFill>
              <a:schemeClr val="lt1"/>
            </a:solidFill>
            <a:prstDash val="solid"/>
            <a:round/>
            <a:headEnd type="none" w="sm" len="sm"/>
            <a:tailEnd type="none" w="sm" len="sm"/>
          </a:ln>
        </p:spPr>
      </p:pic>
      <p:pic>
        <p:nvPicPr>
          <p:cNvPr id="95" name="Google Shape;95;p18"/>
          <p:cNvPicPr preferRelativeResize="0"/>
          <p:nvPr/>
        </p:nvPicPr>
        <p:blipFill>
          <a:blip r:embed="rId6">
            <a:alphaModFix/>
          </a:blip>
          <a:stretch>
            <a:fillRect/>
          </a:stretch>
        </p:blipFill>
        <p:spPr>
          <a:xfrm>
            <a:off x="4363649" y="892599"/>
            <a:ext cx="4483275" cy="1488525"/>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Sub-circuits and Gate creation</a:t>
            </a:r>
            <a:endParaRPr sz="2260" b="1">
              <a:solidFill>
                <a:srgbClr val="EFEFEF"/>
              </a:solidFill>
            </a:endParaRPr>
          </a:p>
        </p:txBody>
      </p:sp>
      <p:sp>
        <p:nvSpPr>
          <p:cNvPr id="101" name="Google Shape;101;p19"/>
          <p:cNvSpPr txBox="1">
            <a:spLocks noGrp="1"/>
          </p:cNvSpPr>
          <p:nvPr>
            <p:ph type="body" idx="1"/>
          </p:nvPr>
        </p:nvSpPr>
        <p:spPr>
          <a:xfrm>
            <a:off x="311700" y="1152475"/>
            <a:ext cx="4219500" cy="3594300"/>
          </a:xfrm>
          <a:prstGeom prst="rect">
            <a:avLst/>
          </a:prstGeom>
        </p:spPr>
        <p:txBody>
          <a:bodyPr spcFirstLastPara="1" wrap="square" lIns="91425" tIns="91425" rIns="91425" bIns="91425" anchor="t" anchorCtr="0">
            <a:normAutofit/>
          </a:bodyPr>
          <a:lstStyle/>
          <a:p>
            <a:pPr marL="457200" lvl="0" indent="-323850" algn="l" rtl="0">
              <a:lnSpc>
                <a:spcPct val="95000"/>
              </a:lnSpc>
              <a:spcBef>
                <a:spcPts val="0"/>
              </a:spcBef>
              <a:spcAft>
                <a:spcPts val="0"/>
              </a:spcAft>
              <a:buClr>
                <a:srgbClr val="EFEFEF"/>
              </a:buClr>
              <a:buSzPts val="1500"/>
              <a:buChar char="●"/>
            </a:pPr>
            <a:r>
              <a:rPr lang="en-GB" sz="1500">
                <a:solidFill>
                  <a:srgbClr val="EFEFEF"/>
                </a:solidFill>
              </a:rPr>
              <a:t>Circuits can make use of other defined circuits as gates</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New gates declarable from non-empty, error- and measurement-free circuits</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Creation uses the currently active tab as definition</a:t>
            </a:r>
            <a:endParaRPr sz="15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New gates customizable with symbols, titles and descriptions</a:t>
            </a:r>
            <a:endParaRPr sz="15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Visible in the toolbox on hover</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Each gate remembers its own definition on creation</a:t>
            </a:r>
            <a:endParaRPr sz="1500">
              <a:solidFill>
                <a:srgbClr val="EFEFEF"/>
              </a:solidFill>
            </a:endParaRPr>
          </a:p>
          <a:p>
            <a:pPr marL="914400" lvl="1" indent="-298450" algn="l" rtl="0">
              <a:lnSpc>
                <a:spcPct val="95000"/>
              </a:lnSpc>
              <a:spcBef>
                <a:spcPts val="0"/>
              </a:spcBef>
              <a:spcAft>
                <a:spcPts val="0"/>
              </a:spcAft>
              <a:buClr>
                <a:srgbClr val="EFEFEF"/>
              </a:buClr>
              <a:buSzPts val="1100"/>
              <a:buChar char="○"/>
            </a:pPr>
            <a:r>
              <a:rPr lang="en-GB" sz="1300">
                <a:solidFill>
                  <a:srgbClr val="EFEFEF"/>
                </a:solidFill>
              </a:rPr>
              <a:t>Subsequent changes on the parent circuit have no effect on the created gate</a:t>
            </a:r>
            <a:endParaRPr sz="1300">
              <a:solidFill>
                <a:srgbClr val="EFEFEF"/>
              </a:solidFill>
            </a:endParaRPr>
          </a:p>
          <a:p>
            <a:pPr marL="914400" lvl="1" indent="-311150" algn="l" rtl="0">
              <a:lnSpc>
                <a:spcPct val="95000"/>
              </a:lnSpc>
              <a:spcBef>
                <a:spcPts val="0"/>
              </a:spcBef>
              <a:spcAft>
                <a:spcPts val="0"/>
              </a:spcAft>
              <a:buClr>
                <a:srgbClr val="EFEFEF"/>
              </a:buClr>
              <a:buSzPts val="1300"/>
              <a:buChar char="○"/>
            </a:pPr>
            <a:r>
              <a:rPr lang="en-GB" sz="1300">
                <a:solidFill>
                  <a:srgbClr val="EFEFEF"/>
                </a:solidFill>
              </a:rPr>
              <a:t>No chance of recursive definitions</a:t>
            </a:r>
            <a:endParaRPr sz="1300">
              <a:solidFill>
                <a:srgbClr val="EFEFEF"/>
              </a:solidFill>
            </a:endParaRPr>
          </a:p>
          <a:p>
            <a:pPr marL="457200" lvl="0" indent="-323850" algn="l" rtl="0">
              <a:lnSpc>
                <a:spcPct val="95000"/>
              </a:lnSpc>
              <a:spcBef>
                <a:spcPts val="0"/>
              </a:spcBef>
              <a:spcAft>
                <a:spcPts val="0"/>
              </a:spcAft>
              <a:buClr>
                <a:srgbClr val="EFEFEF"/>
              </a:buClr>
              <a:buSzPts val="1500"/>
              <a:buChar char="●"/>
            </a:pPr>
            <a:r>
              <a:rPr lang="en-GB" sz="1500">
                <a:solidFill>
                  <a:srgbClr val="EFEFEF"/>
                </a:solidFill>
              </a:rPr>
              <a:t>Initializations in the parent circuit ignored during gate creation</a:t>
            </a:r>
            <a:endParaRPr sz="1500">
              <a:solidFill>
                <a:srgbClr val="EFEFEF"/>
              </a:solidFill>
            </a:endParaRPr>
          </a:p>
        </p:txBody>
      </p:sp>
      <p:pic>
        <p:nvPicPr>
          <p:cNvPr id="102" name="Google Shape;102;p19"/>
          <p:cNvPicPr preferRelativeResize="0"/>
          <p:nvPr/>
        </p:nvPicPr>
        <p:blipFill>
          <a:blip r:embed="rId4">
            <a:alphaModFix/>
          </a:blip>
          <a:stretch>
            <a:fillRect/>
          </a:stretch>
        </p:blipFill>
        <p:spPr>
          <a:xfrm>
            <a:off x="4739400" y="445025"/>
            <a:ext cx="2673501" cy="2265075"/>
          </a:xfrm>
          <a:prstGeom prst="rect">
            <a:avLst/>
          </a:prstGeom>
          <a:noFill/>
          <a:ln w="38100" cap="flat" cmpd="dbl">
            <a:solidFill>
              <a:schemeClr val="lt1"/>
            </a:solidFill>
            <a:prstDash val="solid"/>
            <a:round/>
            <a:headEnd type="none" w="sm" len="sm"/>
            <a:tailEnd type="none" w="sm" len="sm"/>
          </a:ln>
        </p:spPr>
      </p:pic>
      <p:pic>
        <p:nvPicPr>
          <p:cNvPr id="103" name="Google Shape;103;p19"/>
          <p:cNvPicPr preferRelativeResize="0"/>
          <p:nvPr/>
        </p:nvPicPr>
        <p:blipFill>
          <a:blip r:embed="rId5">
            <a:alphaModFix/>
          </a:blip>
          <a:stretch>
            <a:fillRect/>
          </a:stretch>
        </p:blipFill>
        <p:spPr>
          <a:xfrm>
            <a:off x="6355925" y="1408375"/>
            <a:ext cx="2572651" cy="2054725"/>
          </a:xfrm>
          <a:prstGeom prst="rect">
            <a:avLst/>
          </a:prstGeom>
          <a:noFill/>
          <a:ln w="38100" cap="flat" cmpd="dbl">
            <a:solidFill>
              <a:schemeClr val="lt1"/>
            </a:solidFill>
            <a:prstDash val="solid"/>
            <a:round/>
            <a:headEnd type="none" w="sm" len="sm"/>
            <a:tailEnd type="none" w="sm" len="sm"/>
          </a:ln>
        </p:spPr>
      </p:pic>
      <p:pic>
        <p:nvPicPr>
          <p:cNvPr id="104" name="Google Shape;104;p19"/>
          <p:cNvPicPr preferRelativeResize="0"/>
          <p:nvPr/>
        </p:nvPicPr>
        <p:blipFill>
          <a:blip r:embed="rId6">
            <a:alphaModFix/>
          </a:blip>
          <a:stretch>
            <a:fillRect/>
          </a:stretch>
        </p:blipFill>
        <p:spPr>
          <a:xfrm>
            <a:off x="5120750" y="2710100"/>
            <a:ext cx="2599407" cy="2265075"/>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Execution and Output</a:t>
            </a:r>
            <a:endParaRPr sz="2260" b="1">
              <a:solidFill>
                <a:srgbClr val="EFEFEF"/>
              </a:solidFill>
            </a:endParaRPr>
          </a:p>
        </p:txBody>
      </p:sp>
      <p:sp>
        <p:nvSpPr>
          <p:cNvPr id="110" name="Google Shape;110;p20"/>
          <p:cNvSpPr txBox="1">
            <a:spLocks noGrp="1"/>
          </p:cNvSpPr>
          <p:nvPr>
            <p:ph type="body" idx="1"/>
          </p:nvPr>
        </p:nvSpPr>
        <p:spPr>
          <a:xfrm>
            <a:off x="311700" y="1152475"/>
            <a:ext cx="4182300" cy="37710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Only the currently active tab is concerned</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Definitions of sub-circuits present are taken into account</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Multiple backend options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Qiskit-Aer simulators: </a:t>
            </a:r>
            <a:br>
              <a:rPr lang="en-GB" sz="1300">
                <a:solidFill>
                  <a:srgbClr val="EFEFEF"/>
                </a:solidFill>
              </a:rPr>
            </a:br>
            <a:r>
              <a:rPr lang="en-GB" sz="1300">
                <a:solidFill>
                  <a:srgbClr val="EFEFEF"/>
                </a:solidFill>
              </a:rPr>
              <a:t>QASM, Statevector, Aer, Unitary</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Specify shots and result types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Measurement counts → Histogram</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Amplitudes → Probability Heatmap</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Total unitary matrix → Heatmap &amp; text</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Interactive graphs</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Count number, amplitude, probability and phase visible on hover</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Downloadable as PNGs and text</a:t>
            </a:r>
            <a:endParaRPr sz="1500">
              <a:solidFill>
                <a:srgbClr val="EFEFEF"/>
              </a:solidFill>
            </a:endParaRPr>
          </a:p>
        </p:txBody>
      </p:sp>
      <p:sp>
        <p:nvSpPr>
          <p:cNvPr id="111" name="Google Shape;111;p20"/>
          <p:cNvSpPr txBox="1"/>
          <p:nvPr/>
        </p:nvSpPr>
        <p:spPr>
          <a:xfrm>
            <a:off x="4494000" y="4216500"/>
            <a:ext cx="4345200" cy="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i="1">
                <a:solidFill>
                  <a:schemeClr val="lt1"/>
                </a:solidFill>
              </a:rPr>
              <a:t>The above is the resulting output of the previously shown circuit definition.</a:t>
            </a:r>
            <a:endParaRPr sz="900" i="1">
              <a:solidFill>
                <a:schemeClr val="lt1"/>
              </a:solidFill>
            </a:endParaRPr>
          </a:p>
          <a:p>
            <a:pPr marL="0" lvl="0" indent="0" algn="l" rtl="0">
              <a:spcBef>
                <a:spcPts val="0"/>
              </a:spcBef>
              <a:spcAft>
                <a:spcPts val="0"/>
              </a:spcAft>
              <a:buNone/>
            </a:pPr>
            <a:endParaRPr sz="900" i="1">
              <a:solidFill>
                <a:schemeClr val="lt1"/>
              </a:solidFill>
            </a:endParaRPr>
          </a:p>
          <a:p>
            <a:pPr marL="0" lvl="0" indent="0" algn="l" rtl="0">
              <a:spcBef>
                <a:spcPts val="0"/>
              </a:spcBef>
              <a:spcAft>
                <a:spcPts val="0"/>
              </a:spcAft>
              <a:buNone/>
            </a:pPr>
            <a:r>
              <a:rPr lang="en-GB" sz="900" i="1">
                <a:solidFill>
                  <a:schemeClr val="lt1"/>
                </a:solidFill>
              </a:rPr>
              <a:t>Lov K. Grover. 1996. A fast quantum mechanical algorithm for database search. arXiv:quant-ph/9605043 [quant-ph]</a:t>
            </a:r>
            <a:endParaRPr sz="900" i="1">
              <a:solidFill>
                <a:schemeClr val="lt1"/>
              </a:solidFill>
            </a:endParaRPr>
          </a:p>
        </p:txBody>
      </p:sp>
      <p:cxnSp>
        <p:nvCxnSpPr>
          <p:cNvPr id="112" name="Google Shape;112;p20"/>
          <p:cNvCxnSpPr/>
          <p:nvPr/>
        </p:nvCxnSpPr>
        <p:spPr>
          <a:xfrm>
            <a:off x="4494000" y="4216500"/>
            <a:ext cx="1906800" cy="0"/>
          </a:xfrm>
          <a:prstGeom prst="straightConnector1">
            <a:avLst/>
          </a:prstGeom>
          <a:noFill/>
          <a:ln w="9525" cap="flat" cmpd="sng">
            <a:solidFill>
              <a:schemeClr val="lt1"/>
            </a:solidFill>
            <a:prstDash val="solid"/>
            <a:round/>
            <a:headEnd type="none" w="med" len="med"/>
            <a:tailEnd type="none" w="med" len="med"/>
          </a:ln>
        </p:spPr>
      </p:cxnSp>
      <p:pic>
        <p:nvPicPr>
          <p:cNvPr id="113" name="Google Shape;113;p20"/>
          <p:cNvPicPr preferRelativeResize="0"/>
          <p:nvPr/>
        </p:nvPicPr>
        <p:blipFill>
          <a:blip r:embed="rId4">
            <a:alphaModFix/>
          </a:blip>
          <a:stretch>
            <a:fillRect/>
          </a:stretch>
        </p:blipFill>
        <p:spPr>
          <a:xfrm>
            <a:off x="4572000" y="445025"/>
            <a:ext cx="3007200" cy="2180975"/>
          </a:xfrm>
          <a:prstGeom prst="rect">
            <a:avLst/>
          </a:prstGeom>
          <a:noFill/>
          <a:ln w="38100" cap="flat" cmpd="dbl">
            <a:solidFill>
              <a:schemeClr val="lt1"/>
            </a:solidFill>
            <a:prstDash val="solid"/>
            <a:round/>
            <a:headEnd type="none" w="sm" len="sm"/>
            <a:tailEnd type="none" w="sm" len="sm"/>
          </a:ln>
        </p:spPr>
      </p:pic>
      <p:pic>
        <p:nvPicPr>
          <p:cNvPr id="114" name="Google Shape;114;p20"/>
          <p:cNvPicPr preferRelativeResize="0"/>
          <p:nvPr/>
        </p:nvPicPr>
        <p:blipFill>
          <a:blip r:embed="rId5">
            <a:alphaModFix/>
          </a:blip>
          <a:stretch>
            <a:fillRect/>
          </a:stretch>
        </p:blipFill>
        <p:spPr>
          <a:xfrm>
            <a:off x="5662025" y="1820725"/>
            <a:ext cx="3170285" cy="2301212"/>
          </a:xfrm>
          <a:prstGeom prst="rect">
            <a:avLst/>
          </a:prstGeom>
          <a:noFill/>
          <a:ln w="38100" cap="flat" cmpd="dbl">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60" b="1">
                <a:solidFill>
                  <a:srgbClr val="EFEFEF"/>
                </a:solidFill>
              </a:rPr>
              <a:t>Parsing and simulation process</a:t>
            </a:r>
            <a:endParaRPr sz="2260" b="1">
              <a:solidFill>
                <a:srgbClr val="EFEFEF"/>
              </a:solidFill>
            </a:endParaRPr>
          </a:p>
        </p:txBody>
      </p:sp>
      <p:sp>
        <p:nvSpPr>
          <p:cNvPr id="120" name="Google Shape;120;p21"/>
          <p:cNvSpPr txBox="1">
            <a:spLocks noGrp="1"/>
          </p:cNvSpPr>
          <p:nvPr>
            <p:ph type="body" idx="1"/>
          </p:nvPr>
        </p:nvSpPr>
        <p:spPr>
          <a:xfrm>
            <a:off x="311700" y="1017725"/>
            <a:ext cx="6051900" cy="3980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rgbClr val="EFEFEF"/>
              </a:buClr>
              <a:buSzPts val="1500"/>
              <a:buChar char="●"/>
            </a:pPr>
            <a:r>
              <a:rPr lang="en-GB" sz="1500">
                <a:solidFill>
                  <a:srgbClr val="EFEFEF"/>
                </a:solidFill>
              </a:rPr>
              <a:t>Circuit definition in JSON Lines format; sub-circuits first, main circuit last</a:t>
            </a:r>
            <a:endParaRPr sz="15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Line-by-line reconstruction to QuantumCircuit objects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Gate isolation into matrix</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Each column (step) mapped to a unified Qiskit Gate and added serially to the circuit object</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Controls are added manually and to the entire step</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Measurements added last for each step; postselections are kept as memory flags</a:t>
            </a:r>
            <a:endParaRPr sz="13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Resulting subcircuits are turned into Qiskit gates themselves; otherwise, execution</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Final circuit ran on selected Qiskit-Aer backend(s)</a:t>
            </a:r>
            <a:endParaRPr sz="1500">
              <a:solidFill>
                <a:srgbClr val="EFEFEF"/>
              </a:solidFill>
            </a:endParaRPr>
          </a:p>
          <a:p>
            <a:pPr marL="914400" lvl="1" indent="-311150" algn="l" rtl="0">
              <a:spcBef>
                <a:spcPts val="0"/>
              </a:spcBef>
              <a:spcAft>
                <a:spcPts val="0"/>
              </a:spcAft>
              <a:buClr>
                <a:srgbClr val="EFEFEF"/>
              </a:buClr>
              <a:buSzPts val="1300"/>
              <a:buChar char="○"/>
            </a:pPr>
            <a:r>
              <a:rPr lang="en-GB" sz="1300">
                <a:solidFill>
                  <a:srgbClr val="EFEFEF"/>
                </a:solidFill>
              </a:rPr>
              <a:t>Results filtered according to declared postselections</a:t>
            </a:r>
            <a:endParaRPr sz="1300">
              <a:solidFill>
                <a:srgbClr val="EFEFEF"/>
              </a:solidFill>
            </a:endParaRPr>
          </a:p>
          <a:p>
            <a:pPr marL="457200" lvl="0" indent="-323850" algn="l" rtl="0">
              <a:spcBef>
                <a:spcPts val="0"/>
              </a:spcBef>
              <a:spcAft>
                <a:spcPts val="0"/>
              </a:spcAft>
              <a:buClr>
                <a:srgbClr val="EFEFEF"/>
              </a:buClr>
              <a:buSzPts val="1500"/>
              <a:buChar char="●"/>
            </a:pPr>
            <a:r>
              <a:rPr lang="en-GB" sz="1500">
                <a:solidFill>
                  <a:srgbClr val="EFEFEF"/>
                </a:solidFill>
              </a:rPr>
              <a:t>UI and Parser intertwined only on I/O format</a:t>
            </a:r>
            <a:endParaRPr sz="1500">
              <a:solidFill>
                <a:srgbClr val="EFEFE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2486</Words>
  <PresentationFormat>Προβολή στην οθόνη (16:9)</PresentationFormat>
  <Paragraphs>141</Paragraphs>
  <Slides>12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Simple Light</vt:lpstr>
      <vt:lpstr>QuaCiDe A General Purpose Quantum Circuit Design and Simulation Interface</vt:lpstr>
      <vt:lpstr>Why a new interface?</vt:lpstr>
      <vt:lpstr>Architecture</vt:lpstr>
      <vt:lpstr>Interface overview</vt:lpstr>
      <vt:lpstr>Gate and Qubit features</vt:lpstr>
      <vt:lpstr>Error management</vt:lpstr>
      <vt:lpstr>Sub-circuits and Gate creation</vt:lpstr>
      <vt:lpstr>Execution and Output</vt:lpstr>
      <vt:lpstr>Parsing and simulation process</vt:lpstr>
      <vt:lpstr>Comparison with published work</vt:lpstr>
      <vt:lpstr>Conclusions</vt:lpstr>
      <vt:lpstr>What’s to 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QuaCiDe A General Purpose Quantum Circuit Design and Simulation Interface</dc:title>
  <cp:lastModifiedBy>User</cp:lastModifiedBy>
  <cp:revision>1</cp:revision>
  <dcterms:modified xsi:type="dcterms:W3CDTF">2024-06-17T11:21:43Z</dcterms:modified>
</cp:coreProperties>
</file>