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6"/>
  </p:notesMasterIdLst>
  <p:sldIdLst>
    <p:sldId id="256" r:id="rId2"/>
    <p:sldId id="257" r:id="rId3"/>
    <p:sldId id="399" r:id="rId4"/>
    <p:sldId id="361" r:id="rId5"/>
    <p:sldId id="360" r:id="rId6"/>
    <p:sldId id="346" r:id="rId7"/>
    <p:sldId id="385" r:id="rId8"/>
    <p:sldId id="392" r:id="rId9"/>
    <p:sldId id="387" r:id="rId10"/>
    <p:sldId id="388" r:id="rId11"/>
    <p:sldId id="391" r:id="rId12"/>
    <p:sldId id="373" r:id="rId13"/>
    <p:sldId id="268" r:id="rId14"/>
    <p:sldId id="354" r:id="rId15"/>
    <p:sldId id="355" r:id="rId16"/>
    <p:sldId id="266" r:id="rId17"/>
    <p:sldId id="267" r:id="rId18"/>
    <p:sldId id="390" r:id="rId19"/>
    <p:sldId id="400" r:id="rId20"/>
    <p:sldId id="401" r:id="rId21"/>
    <p:sldId id="303" r:id="rId22"/>
    <p:sldId id="304" r:id="rId23"/>
    <p:sldId id="380" r:id="rId24"/>
    <p:sldId id="269" r:id="rId25"/>
    <p:sldId id="397" r:id="rId26"/>
    <p:sldId id="347" r:id="rId27"/>
    <p:sldId id="349" r:id="rId28"/>
    <p:sldId id="348" r:id="rId29"/>
    <p:sldId id="389" r:id="rId30"/>
    <p:sldId id="396" r:id="rId31"/>
    <p:sldId id="278" r:id="rId32"/>
    <p:sldId id="358" r:id="rId33"/>
    <p:sldId id="281" r:id="rId34"/>
    <p:sldId id="402" r:id="rId35"/>
    <p:sldId id="398" r:id="rId36"/>
    <p:sldId id="280" r:id="rId37"/>
    <p:sldId id="368" r:id="rId38"/>
    <p:sldId id="350" r:id="rId39"/>
    <p:sldId id="275" r:id="rId40"/>
    <p:sldId id="276" r:id="rId41"/>
    <p:sldId id="365" r:id="rId42"/>
    <p:sldId id="356" r:id="rId43"/>
    <p:sldId id="376" r:id="rId44"/>
    <p:sldId id="381" r:id="rId45"/>
    <p:sldId id="378" r:id="rId46"/>
    <p:sldId id="362" r:id="rId47"/>
    <p:sldId id="375" r:id="rId48"/>
    <p:sldId id="374" r:id="rId49"/>
    <p:sldId id="366" r:id="rId50"/>
    <p:sldId id="379" r:id="rId51"/>
    <p:sldId id="311" r:id="rId52"/>
    <p:sldId id="370" r:id="rId53"/>
    <p:sldId id="367" r:id="rId54"/>
    <p:sldId id="384" r:id="rId55"/>
    <p:sldId id="316" r:id="rId56"/>
    <p:sldId id="353" r:id="rId57"/>
    <p:sldId id="357" r:id="rId58"/>
    <p:sldId id="283" r:id="rId59"/>
    <p:sldId id="351" r:id="rId60"/>
    <p:sldId id="344" r:id="rId61"/>
    <p:sldId id="345" r:id="rId62"/>
    <p:sldId id="258" r:id="rId63"/>
    <p:sldId id="294" r:id="rId64"/>
    <p:sldId id="292" r:id="rId65"/>
    <p:sldId id="271" r:id="rId66"/>
    <p:sldId id="264" r:id="rId67"/>
    <p:sldId id="260" r:id="rId68"/>
    <p:sldId id="262" r:id="rId69"/>
    <p:sldId id="273" r:id="rId70"/>
    <p:sldId id="282" r:id="rId71"/>
    <p:sldId id="259" r:id="rId72"/>
    <p:sldId id="261" r:id="rId73"/>
    <p:sldId id="270" r:id="rId74"/>
    <p:sldId id="295" r:id="rId75"/>
  </p:sldIdLst>
  <p:sldSz cx="9144000" cy="5143500" type="screen16x9"/>
  <p:notesSz cx="6858000" cy="9144000"/>
  <p:embeddedFontLst>
    <p:embeddedFont>
      <p:font typeface="Avenir Next" panose="020B0503020202020204" pitchFamily="34" charset="0"/>
      <p:regular r:id="rId77"/>
      <p:bold r:id="rId78"/>
      <p:italic r:id="rId79"/>
      <p:boldItalic r:id="rId80"/>
    </p:embeddedFont>
    <p:embeddedFont>
      <p:font typeface="Avenir Next Regular" panose="020B0503020202020204" pitchFamily="34" charset="0"/>
      <p:regular r:id="rId81"/>
      <p:bold r:id="rId82"/>
      <p:italic r:id="rId83"/>
      <p:boldItalic r:id="rId84"/>
    </p:embeddedFont>
    <p:embeddedFont>
      <p:font typeface="Roboto" panose="02000000000000000000" pitchFamily="2"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3466"/>
    <a:srgbClr val="3B4589"/>
    <a:srgbClr val="E8865F"/>
    <a:srgbClr val="B7E4D9"/>
    <a:srgbClr val="93C5ED"/>
    <a:srgbClr val="B6B3FF"/>
    <a:srgbClr val="FAF5ED"/>
    <a:srgbClr val="BAE6DB"/>
    <a:srgbClr val="186299"/>
    <a:srgbClr val="E76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8"/>
    <p:restoredTop sz="96104"/>
  </p:normalViewPr>
  <p:slideViewPr>
    <p:cSldViewPr snapToGrid="0">
      <p:cViewPr>
        <p:scale>
          <a:sx n="152" d="100"/>
          <a:sy n="152" d="100"/>
        </p:scale>
        <p:origin x="560" y="3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Hello, I will focus on the role of machine learning in the development of quantum technologies. This not about the machine learning algorithms that we can run in a quantum computer but those we can run in a classical computer to allow us </a:t>
            </a:r>
            <a:r>
              <a:rPr lang="en-GB" b="1" dirty="0"/>
              <a:t>for optimal control of the quantum hardware</a:t>
            </a:r>
            <a:r>
              <a:rPr lang="en-GB" dirty="0"/>
              <a: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fact we can create maps of rabi frequency and qubit energies as a function of control voltages.</a:t>
            </a:r>
          </a:p>
        </p:txBody>
      </p:sp>
    </p:spTree>
    <p:extLst>
      <p:ext uri="{BB962C8B-B14F-4D97-AF65-F5344CB8AC3E}">
        <p14:creationId xmlns:p14="http://schemas.microsoft.com/office/powerpoint/2010/main" val="629479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you can think of a parameter landscape, which is rough, in which there are some optimal qubit properties that ML could find.</a:t>
            </a:r>
          </a:p>
        </p:txBody>
      </p:sp>
    </p:spTree>
    <p:extLst>
      <p:ext uri="{BB962C8B-B14F-4D97-AF65-F5344CB8AC3E}">
        <p14:creationId xmlns:p14="http://schemas.microsoft.com/office/powerpoint/2010/main" val="959483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4b3a5b765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4b3a5b765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10 </a:t>
            </a:r>
            <a:r>
              <a:rPr lang="en-GB" dirty="0" err="1"/>
              <a:t>ms</a:t>
            </a:r>
            <a:r>
              <a:rPr lang="en-GB" dirty="0"/>
              <a:t> no </a:t>
            </a:r>
            <a:r>
              <a:rPr lang="en-GB" dirty="0" err="1"/>
              <a:t>averae</a:t>
            </a:r>
            <a:r>
              <a:rPr lang="en-GB" dirty="0"/>
              <a:t>, AWG 4, 5 frames per seconds</a:t>
            </a:r>
            <a:endParaRPr dirty="0"/>
          </a:p>
        </p:txBody>
      </p:sp>
    </p:spTree>
    <p:extLst>
      <p:ext uri="{BB962C8B-B14F-4D97-AF65-F5344CB8AC3E}">
        <p14:creationId xmlns:p14="http://schemas.microsoft.com/office/powerpoint/2010/main" val="330961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38ca9ebbfc_2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38ca9ebbfc_2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leads us to think, what can be learn about device variability using ML.</a:t>
            </a:r>
            <a:endParaRPr dirty="0"/>
          </a:p>
        </p:txBody>
      </p:sp>
    </p:spTree>
    <p:extLst>
      <p:ext uri="{BB962C8B-B14F-4D97-AF65-F5344CB8AC3E}">
        <p14:creationId xmlns:p14="http://schemas.microsoft.com/office/powerpoint/2010/main" val="292790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8ca9ebbfc_2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38ca9ebbfc_2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38ca9ebbfc_2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38ca9ebbfc_2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163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38ca9ebbfc_2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38ca9ebbfc_2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476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0326C43B-D6E8-9C4F-FF76-429E0B58818E}"/>
            </a:ext>
          </a:extLst>
        </p:cNvPr>
        <p:cNvGrpSpPr/>
        <p:nvPr/>
      </p:nvGrpSpPr>
      <p:grpSpPr>
        <a:xfrm>
          <a:off x="0" y="0"/>
          <a:ext cx="0" cy="0"/>
          <a:chOff x="0" y="0"/>
          <a:chExt cx="0" cy="0"/>
        </a:xfrm>
      </p:grpSpPr>
      <p:sp>
        <p:nvSpPr>
          <p:cNvPr id="228" name="Google Shape;228;g138ca9ebbfc_2_398:notes">
            <a:extLst>
              <a:ext uri="{FF2B5EF4-FFF2-40B4-BE49-F238E27FC236}">
                <a16:creationId xmlns:a16="http://schemas.microsoft.com/office/drawing/2014/main" id="{B5DBEF5E-6B4D-65C6-FA3D-BB34DC36D1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38ca9ebbfc_2_398:notes">
            <a:extLst>
              <a:ext uri="{FF2B5EF4-FFF2-40B4-BE49-F238E27FC236}">
                <a16:creationId xmlns:a16="http://schemas.microsoft.com/office/drawing/2014/main" id="{D027E052-58B0-5F17-3824-A8539AE6DF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64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4b3a5b765c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4b3a5b765c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280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4b3a5b765c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4b3a5b765c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550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8ca9ebbfc_2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8ca9ebbfc_2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7719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 name="Shape 1607"/>
          <p:cNvSpPr>
            <a:spLocks noGrp="1" noRot="1" noChangeAspect="1"/>
          </p:cNvSpPr>
          <p:nvPr>
            <p:ph type="sldImg"/>
          </p:nvPr>
        </p:nvSpPr>
        <p:spPr>
          <a:xfrm>
            <a:off x="381000" y="685800"/>
            <a:ext cx="6096000" cy="3429000"/>
          </a:xfrm>
          <a:prstGeom prst="rect">
            <a:avLst/>
          </a:prstGeom>
        </p:spPr>
        <p:txBody>
          <a:bodyPr/>
          <a:lstStyle/>
          <a:p>
            <a:endParaRPr/>
          </a:p>
        </p:txBody>
      </p:sp>
      <p:sp>
        <p:nvSpPr>
          <p:cNvPr id="1608" name="Shape 1608"/>
          <p:cNvSpPr>
            <a:spLocks noGrp="1"/>
          </p:cNvSpPr>
          <p:nvPr>
            <p:ph type="body" sz="quarter" idx="1"/>
          </p:nvPr>
        </p:nvSpPr>
        <p:spPr>
          <a:prstGeom prst="rect">
            <a:avLst/>
          </a:prstGeom>
        </p:spPr>
        <p:txBody>
          <a:bodyPr/>
          <a:lstStyle/>
          <a:p>
            <a:pPr marL="457200" indent="-298450" defTabSz="914400">
              <a:buClr>
                <a:srgbClr val="000000"/>
              </a:buClr>
              <a:buSzPts val="1100"/>
              <a:buFont typeface="Arial"/>
              <a:buChar char="●"/>
              <a:defRPr sz="1100">
                <a:latin typeface="+mn-lt"/>
                <a:ea typeface="+mn-ea"/>
                <a:cs typeface="+mn-cs"/>
                <a:sym typeface="Arial"/>
              </a:defRPr>
            </a:pPr>
            <a:r>
              <a:t>breakout (Atari) Human-level control through deep reinforcement learning</a:t>
            </a:r>
            <a:endParaRPr sz="2000"/>
          </a:p>
          <a:p>
            <a:pPr marL="457200" indent="-298450" defTabSz="914400">
              <a:buClr>
                <a:srgbClr val="000000"/>
              </a:buClr>
              <a:buSzPts val="1100"/>
              <a:buFont typeface="Arial"/>
              <a:buChar char="●"/>
              <a:defRPr sz="1100">
                <a:latin typeface="+mn-lt"/>
                <a:ea typeface="+mn-ea"/>
                <a:cs typeface="+mn-cs"/>
                <a:sym typeface="Arial"/>
              </a:defRPr>
            </a:pPr>
            <a:r>
              <a:t>Nature volume 518, pages 529–533 (26 February 2015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4b3a5b765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4b3a5b765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9310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4b3a5b765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4b3a5b765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4b3a5b765c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4b3a5b765c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7072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4b3a5b765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4b3a5b765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863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Hello, I will focus on the role of machine learning in the development of quantum technologies. This not about the machine learning algorithms that we can run in a quantum computer but those we can run in a classical computer to allow us </a:t>
            </a:r>
            <a:r>
              <a:rPr lang="en-GB" b="1" dirty="0"/>
              <a:t>for optimal control of the quantum hardware</a:t>
            </a:r>
            <a:r>
              <a:rPr lang="en-GB" dirty="0"/>
              <a:t>.</a:t>
            </a:r>
            <a:endParaRPr dirty="0"/>
          </a:p>
        </p:txBody>
      </p:sp>
    </p:spTree>
    <p:extLst>
      <p:ext uri="{BB962C8B-B14F-4D97-AF65-F5344CB8AC3E}">
        <p14:creationId xmlns:p14="http://schemas.microsoft.com/office/powerpoint/2010/main" val="2656496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 name="Shape 1721"/>
          <p:cNvSpPr>
            <a:spLocks noGrp="1" noRot="1" noChangeAspect="1"/>
          </p:cNvSpPr>
          <p:nvPr>
            <p:ph type="sldImg"/>
          </p:nvPr>
        </p:nvSpPr>
        <p:spPr>
          <a:xfrm>
            <a:off x="381000" y="685800"/>
            <a:ext cx="6096000" cy="3429000"/>
          </a:xfrm>
          <a:prstGeom prst="rect">
            <a:avLst/>
          </a:prstGeom>
        </p:spPr>
        <p:txBody>
          <a:bodyPr/>
          <a:lstStyle/>
          <a:p>
            <a:endParaRPr/>
          </a:p>
        </p:txBody>
      </p:sp>
      <p:sp>
        <p:nvSpPr>
          <p:cNvPr id="1722" name="Shape 1722"/>
          <p:cNvSpPr>
            <a:spLocks noGrp="1"/>
          </p:cNvSpPr>
          <p:nvPr>
            <p:ph type="body" sz="quarter" idx="1"/>
          </p:nvPr>
        </p:nvSpPr>
        <p:spPr>
          <a:prstGeom prst="rect">
            <a:avLst/>
          </a:prstGeom>
        </p:spPr>
        <p:txBody>
          <a:bodyPr/>
          <a:lstStyle/>
          <a:p>
            <a:r>
              <a:t>But first let me thank my students and colleagues at Oxford and my collaborators and funding agencies.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4b3a5b765c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4b3a5b765c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186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4b3a5b765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4b3a5b765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10 </a:t>
            </a:r>
            <a:r>
              <a:rPr lang="en-GB" dirty="0" err="1"/>
              <a:t>ms</a:t>
            </a:r>
            <a:r>
              <a:rPr lang="en-GB" dirty="0"/>
              <a:t> no </a:t>
            </a:r>
            <a:r>
              <a:rPr lang="en-GB" dirty="0" err="1"/>
              <a:t>averae</a:t>
            </a:r>
            <a:r>
              <a:rPr lang="en-GB" dirty="0"/>
              <a:t>, AWG 4, 5 frames per seconds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4b3a5b765c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4b3a5b765c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280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Hello, I will focus on the role of machine learning in the development of quantum technologies. This not about the machine learning algorithms that we can run in a quantum computer but those we can run in a classical computer to allow us </a:t>
            </a:r>
            <a:r>
              <a:rPr lang="en-GB" b="1" dirty="0"/>
              <a:t>for optimal control of the quantum hardware</a:t>
            </a:r>
            <a:r>
              <a:rPr lang="en-GB" dirty="0"/>
              <a:t>.</a:t>
            </a:r>
            <a:endParaRPr dirty="0"/>
          </a:p>
        </p:txBody>
      </p:sp>
    </p:spTree>
    <p:extLst>
      <p:ext uri="{BB962C8B-B14F-4D97-AF65-F5344CB8AC3E}">
        <p14:creationId xmlns:p14="http://schemas.microsoft.com/office/powerpoint/2010/main" val="312295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4b3a5b765c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4b3a5b765c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5503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38ca9ebbfc_2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38ca9ebbfc_2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303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38ca9ebbfc_2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38ca9ebbfc_2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303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42e336a4c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42e336a4c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38ca9ebbfc_2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38ca9ebbfc_2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38ca9ebbfc_2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38ca9ebbfc_2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38ca9ebbfc_2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38ca9ebbfc_2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277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4b3a5b765c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4b3a5b765c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5" name="Shape 2195"/>
          <p:cNvSpPr>
            <a:spLocks noGrp="1" noRot="1" noChangeAspect="1"/>
          </p:cNvSpPr>
          <p:nvPr>
            <p:ph type="sldImg"/>
          </p:nvPr>
        </p:nvSpPr>
        <p:spPr>
          <a:xfrm>
            <a:off x="381000" y="685800"/>
            <a:ext cx="6096000" cy="3429000"/>
          </a:xfrm>
          <a:prstGeom prst="rect">
            <a:avLst/>
          </a:prstGeom>
        </p:spPr>
        <p:txBody>
          <a:bodyPr/>
          <a:lstStyle/>
          <a:p>
            <a:endParaRPr/>
          </a:p>
        </p:txBody>
      </p:sp>
      <p:sp>
        <p:nvSpPr>
          <p:cNvPr id="2196" name="Shape 2196"/>
          <p:cNvSpPr>
            <a:spLocks noGrp="1"/>
          </p:cNvSpPr>
          <p:nvPr>
            <p:ph type="body" sz="quarter" idx="1"/>
          </p:nvPr>
        </p:nvSpPr>
        <p:spPr>
          <a:prstGeom prst="rect">
            <a:avLst/>
          </a:prstGeom>
        </p:spPr>
        <p:txBody>
          <a:bodyPr/>
          <a:lstStyle/>
          <a:p>
            <a:r>
              <a:t>2200 8700</a:t>
            </a:r>
          </a:p>
          <a:p>
            <a:r>
              <a:t>t-distributed Stochastic Neighbour Embedding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38ca9ebbfc_2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38ca9ebbfc_2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303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do we do in the lab. We have our quantum hardware being controlled by scientists. These scientist are who decide on the several parameters  </a:t>
            </a:r>
            <a:r>
              <a:rPr lang="en-US" b="1" dirty="0"/>
              <a:t>that allow for qubit operation </a:t>
            </a:r>
            <a:r>
              <a:rPr lang="en-US" dirty="0"/>
              <a:t>and maintains such operation over time. Now look this is depicted by this imaged created by AI, by DALLE, now look how it solved the wiring problem! We should have thought of that.</a:t>
            </a:r>
          </a:p>
        </p:txBody>
      </p:sp>
    </p:spTree>
    <p:extLst>
      <p:ext uri="{BB962C8B-B14F-4D97-AF65-F5344CB8AC3E}">
        <p14:creationId xmlns:p14="http://schemas.microsoft.com/office/powerpoint/2010/main" val="3057311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38ca9ebbfc_2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38ca9ebbfc_2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049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38ca9ebbfc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38ca9ebbfc_2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42e336a4c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42e336a4c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4b3a5b765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4b3a5b765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8 </a:t>
            </a:r>
            <a:r>
              <a:rPr lang="en-GB" dirty="0" err="1"/>
              <a:t>ms</a:t>
            </a:r>
            <a:r>
              <a:rPr lang="en-GB" dirty="0"/>
              <a:t> no </a:t>
            </a:r>
            <a:r>
              <a:rPr lang="en-GB" dirty="0" err="1"/>
              <a:t>averae</a:t>
            </a:r>
            <a:r>
              <a:rPr lang="en-GB" dirty="0"/>
              <a:t>, AWG 4, 5 frames per seconds</a:t>
            </a:r>
            <a:endParaRPr dirty="0"/>
          </a:p>
        </p:txBody>
      </p:sp>
    </p:spTree>
    <p:extLst>
      <p:ext uri="{BB962C8B-B14F-4D97-AF65-F5344CB8AC3E}">
        <p14:creationId xmlns:p14="http://schemas.microsoft.com/office/powerpoint/2010/main" val="505386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4b3a5b765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4b3a5b765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8ca9ebbfc_2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38ca9ebbfc_2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38ca9ebbfc_2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38ca9ebbfc_2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38ca9ebbfc_2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38ca9ebbfc_2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4b3a5b765c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4b3a5b765c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0411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38ca9ebbfc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38ca9ebbfc_2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For many quantum device realisations, having a chip with some devices does not mean we have a chip with operational qubits. There are a set of steps to complete and once a qubit is operational is also has to be optimised. Now if you think you need millions of devices, this task is not feasible. So we thought ML should we able to help, but of course this is not an easy problem, each device is different and there is not much data for learning.</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38ca9ebbfc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38ca9ebbfc_2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971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8ca9ebbfc_2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8ca9ebbfc_2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0758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Shape 102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2" name="Shape 1022"/>
          <p:cNvSpPr>
            <a:spLocks noGrp="1"/>
          </p:cNvSpPr>
          <p:nvPr>
            <p:ph type="body" sz="quarter" idx="1"/>
          </p:nvPr>
        </p:nvSpPr>
        <p:spPr>
          <a:prstGeom prst="rect">
            <a:avLst/>
          </a:prstGeom>
        </p:spPr>
        <p:txBody>
          <a:bodyPr/>
          <a:lstStyle/>
          <a:p>
            <a:r>
              <a:t>This is what we call BO. Our score function in the parameter space where we are looking for features has a functional form we don’t know. For a given iteration n we have a prediction of how this score function looks like, and we aim to find the max or a minimum of this score function. This prediction has some uncertainty that I represent here with a light blue shade. Each measurement, we evaluate the score function and reduce this uncertainty. The acquisition map is going to tell us, according to the model, where is more informative to evaluate the score function according to the model. As you can see, the acquisition functions has minimums where the score function has already been evaluated and a maximum where the model predicts a minimum of the score function. Evaluating the score function at the most informative point in the next iteration, our model is updated and so our acquisition function. Now our model is more accurate and we are guided towards the max or min of the score function. </a:t>
            </a:r>
          </a:p>
          <a:p>
            <a:endParaRPr/>
          </a:p>
          <a:p>
            <a:endParaRPr/>
          </a:p>
          <a:p>
            <a:endParaRPr/>
          </a:p>
          <a:p>
            <a:r>
              <a:t>gaussian process (uncertainty information) (one of stochastic process) + acquisition function (information theoretic)</a:t>
            </a:r>
          </a:p>
          <a:p>
            <a:r>
              <a:t>CVAE+ acquisition function </a:t>
            </a:r>
          </a:p>
          <a:p>
            <a:endParaRPr/>
          </a:p>
          <a:p>
            <a:r>
              <a:t>target function is the score function</a:t>
            </a:r>
          </a:p>
          <a:p>
            <a:r>
              <a:t>in our case CVAE gives the target function</a:t>
            </a:r>
          </a:p>
          <a:p>
            <a:endParaRPr/>
          </a:p>
          <a:p>
            <a:r>
              <a:t>Mutual information is an information theoretic model</a:t>
            </a:r>
          </a:p>
        </p:txBody>
      </p:sp>
    </p:spTree>
    <p:extLst>
      <p:ext uri="{BB962C8B-B14F-4D97-AF65-F5344CB8AC3E}">
        <p14:creationId xmlns:p14="http://schemas.microsoft.com/office/powerpoint/2010/main" val="765962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4b3a5b765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4b3a5b765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0824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38ca9ebbfc_2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38ca9ebbfc_2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To solve this problem, we have focused on semiconductor qubits, and we divided the process of converting a semiconductor device into a qubit in stages and we develop a set of machine learning techniques to automate each of these steps. In these we used a mixed of types of ML techniques, more Deep Learning heavy ML for those stages where simulations can help us with training sets. But this year, for the first time in 20 year of manual or semi manual tuning of spin qubits, we managed to complete the full pipeline completely automatically. </a:t>
            </a:r>
            <a:endParaRPr dirty="0"/>
          </a:p>
        </p:txBody>
      </p:sp>
    </p:spTree>
    <p:extLst>
      <p:ext uri="{BB962C8B-B14F-4D97-AF65-F5344CB8AC3E}">
        <p14:creationId xmlns:p14="http://schemas.microsoft.com/office/powerpoint/2010/main" val="10538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 sake of this fully autonomous tuning algorithm, the device can be thought as inputs, the control voltages we apply to the circuit, and the output, the current or voltage measured across the device. The algorithm goes stage by stage, outputting relevant measurements along the way. But of course, the process is not that linear, the algorithms knows when to come back to the previous stage and try a different path if the previous strategy fails.</a:t>
            </a:r>
          </a:p>
          <a:p>
            <a:r>
              <a:rPr lang="en-GB" dirty="0"/>
              <a:t>Stage 4: Find readout The final stage of the process is dedicated to finding an operating point for qubit readout and manipulation. This stage not only identifies a suitable location in plunger voltage space but also determines the optimal driving frequency and duration of the pulse</a:t>
            </a:r>
            <a:endParaRPr lang="en-US" dirty="0"/>
          </a:p>
        </p:txBody>
      </p:sp>
    </p:spTree>
    <p:extLst>
      <p:ext uri="{BB962C8B-B14F-4D97-AF65-F5344CB8AC3E}">
        <p14:creationId xmlns:p14="http://schemas.microsoft.com/office/powerpoint/2010/main" val="1397031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 sake of this fully autonomous tuning algorithm, the device can be thought as inputs, the control voltages we apply to the circuit, and the output, the current or voltage measured across the device. The algorithm goes stage by stage, outputting relevant measurements along the way. But of course, the process is not that linear, the algorithms knows when to come back to the previous stage and try a different path if the previous strategy fails.</a:t>
            </a:r>
          </a:p>
          <a:p>
            <a:r>
              <a:rPr lang="en-GB" dirty="0"/>
              <a:t>Stage 4: Find readout The final stage of the process is dedicated to finding an operating point for qubit readout and manipulation. This stage not only identifies a suitable location in plunger voltage space but also determines the optimal driving frequency and duration of the pulse</a:t>
            </a:r>
            <a:endParaRPr lang="en-US" dirty="0"/>
          </a:p>
        </p:txBody>
      </p:sp>
    </p:spTree>
    <p:extLst>
      <p:ext uri="{BB962C8B-B14F-4D97-AF65-F5344CB8AC3E}">
        <p14:creationId xmlns:p14="http://schemas.microsoft.com/office/powerpoint/2010/main" val="737710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this is great, not only because we can fully automate a process that takes scientists days, but also because many more configurations that lead to qubits. Most of our devices architectures have more than two DC control voltages, naturally and here you can see how changing these gate voltages we can find different configurations in which qubits can be encoded.</a:t>
            </a:r>
          </a:p>
        </p:txBody>
      </p:sp>
    </p:spTree>
    <p:extLst>
      <p:ext uri="{BB962C8B-B14F-4D97-AF65-F5344CB8AC3E}">
        <p14:creationId xmlns:p14="http://schemas.microsoft.com/office/powerpoint/2010/main" val="93067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xfrm>
            <a:off x="8750951" y="4863187"/>
            <a:ext cx="153949" cy="167420"/>
          </a:xfrm>
          <a:prstGeom prst="rect">
            <a:avLst/>
          </a:prstGeom>
        </p:spPr>
        <p:txBody>
          <a:bodyPr lIns="25387" tIns="25387" rIns="25387" bIns="25387" anchor="t"/>
          <a:lstStyle>
            <a:lvl1pPr algn="ctr" defTabSz="307932">
              <a:defRPr sz="949">
                <a:solidFill>
                  <a:srgbClr val="000000"/>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239977956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544" name="Title Text"/>
          <p:cNvSpPr txBox="1">
            <a:spLocks noGrp="1"/>
          </p:cNvSpPr>
          <p:nvPr>
            <p:ph type="title"/>
          </p:nvPr>
        </p:nvSpPr>
        <p:spPr>
          <a:xfrm>
            <a:off x="313780" y="2150850"/>
            <a:ext cx="8516442" cy="841800"/>
          </a:xfrm>
          <a:prstGeom prst="rect">
            <a:avLst/>
          </a:prstGeom>
        </p:spPr>
        <p:txBody>
          <a:bodyPr anchor="ctr"/>
          <a:lstStyle>
            <a:lvl1pPr algn="ctr">
              <a:defRPr sz="3584"/>
            </a:lvl1pPr>
          </a:lstStyle>
          <a:p>
            <a:r>
              <a:t>Title Text</a:t>
            </a:r>
          </a:p>
        </p:txBody>
      </p:sp>
      <p:sp>
        <p:nvSpPr>
          <p:cNvPr id="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07185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4.gif"/><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5.gif"/></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8.gif"/></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23.emf"/></Relationships>
</file>

<file path=ppt/slides/_rels/slide35.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8.tif"/><Relationship Id="rId5" Type="http://schemas.openxmlformats.org/officeDocument/2006/relationships/image" Target="../media/image67.tif"/><Relationship Id="rId4" Type="http://schemas.openxmlformats.org/officeDocument/2006/relationships/image" Target="../media/image66.ti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gif"/></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hyperlink" Target="https://playground.tensorflow.org/#activation=tanh&amp;batchSize=10&amp;dataset=gauss&amp;regDataset=reg-plane&amp;learningRate=0.03&amp;regularizationRate=0&amp;noise=0&amp;networkShape=2,1&amp;seed=0.56631&amp;showTestData=false&amp;discretize=false&amp;percTrainData=50&amp;x=true&amp;y=true&amp;xTimesY=true&amp;xSquared=false&amp;ySquared=false&amp;cosX=false&amp;sinX=false&amp;cosY=false&amp;sinY=false&amp;collectStats=false&amp;problem=classification&amp;initZero=false&amp;hideText=false" TargetMode="External"/><Relationship Id="rId2" Type="http://schemas.openxmlformats.org/officeDocument/2006/relationships/image" Target="../media/image87.emf"/><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6.png"/><Relationship Id="rId7"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7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03.tif"/><Relationship Id="rId5" Type="http://schemas.openxmlformats.org/officeDocument/2006/relationships/image" Target="../media/image97.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emf"/><Relationship Id="rId4" Type="http://schemas.openxmlformats.org/officeDocument/2006/relationships/image" Target="../media/image105.emf"/></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30.png"/><Relationship Id="rId5" Type="http://schemas.openxmlformats.org/officeDocument/2006/relationships/image" Target="../media/image73.png"/><Relationship Id="rId10" Type="http://schemas.openxmlformats.org/officeDocument/2006/relationships/image" Target="../media/image111.png"/><Relationship Id="rId4" Type="http://schemas.openxmlformats.org/officeDocument/2006/relationships/image" Target="../media/image74.gif"/><Relationship Id="rId9"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76.png"/><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gif"/><Relationship Id="rId7"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24.png"/><Relationship Id="rId5" Type="http://schemas.openxmlformats.org/officeDocument/2006/relationships/image" Target="../media/image37.jpg"/><Relationship Id="rId10" Type="http://schemas.openxmlformats.org/officeDocument/2006/relationships/image" Target="../media/image123.png"/><Relationship Id="rId4" Type="http://schemas.openxmlformats.org/officeDocument/2006/relationships/image" Target="../media/image76.png"/><Relationship Id="rId9" Type="http://schemas.openxmlformats.org/officeDocument/2006/relationships/image" Target="../media/image122.png"/></Relationships>
</file>

<file path=ppt/slides/_rels/slide6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jpg"/><Relationship Id="rId7" Type="http://schemas.openxmlformats.org/officeDocument/2006/relationships/image" Target="../media/image127.jpg"/><Relationship Id="rId12"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8.jpg"/><Relationship Id="rId11" Type="http://schemas.openxmlformats.org/officeDocument/2006/relationships/image" Target="../media/image123.png"/><Relationship Id="rId5" Type="http://schemas.openxmlformats.org/officeDocument/2006/relationships/image" Target="../media/image126.jpg"/><Relationship Id="rId10" Type="http://schemas.openxmlformats.org/officeDocument/2006/relationships/image" Target="../media/image122.png"/><Relationship Id="rId4" Type="http://schemas.openxmlformats.org/officeDocument/2006/relationships/image" Target="../media/image125.jpg"/><Relationship Id="rId9"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37.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33.png"/><Relationship Id="rId4" Type="http://schemas.openxmlformats.org/officeDocument/2006/relationships/image" Target="../media/image132.gif"/></Relationships>
</file>

<file path=ppt/slides/_rels/slide74.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54.png"/><Relationship Id="rId7" Type="http://schemas.openxmlformats.org/officeDocument/2006/relationships/image" Target="../media/image37.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51.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46175"/>
            <a:ext cx="9144001" cy="2297325"/>
          </a:xfrm>
          <a:prstGeom prst="rect">
            <a:avLst/>
          </a:prstGeom>
          <a:noFill/>
          <a:ln>
            <a:noFill/>
          </a:ln>
        </p:spPr>
      </p:pic>
      <p:sp>
        <p:nvSpPr>
          <p:cNvPr id="55" name="Google Shape;55;p13"/>
          <p:cNvSpPr txBox="1">
            <a:spLocks noGrp="1"/>
          </p:cNvSpPr>
          <p:nvPr>
            <p:ph type="subTitle" idx="1"/>
          </p:nvPr>
        </p:nvSpPr>
        <p:spPr>
          <a:xfrm>
            <a:off x="387474" y="665125"/>
            <a:ext cx="8756525" cy="792600"/>
          </a:xfrm>
          <a:prstGeom prst="rect">
            <a:avLst/>
          </a:prstGeom>
        </p:spPr>
        <p:txBody>
          <a:bodyPr spcFirstLastPara="1" wrap="square" lIns="91425" tIns="91425" rIns="91425" bIns="91425" anchor="t" anchorCtr="0">
            <a:normAutofit fontScale="92500"/>
          </a:bodyPr>
          <a:lstStyle/>
          <a:p>
            <a:pPr marL="0" indent="0" algn="l">
              <a:buSzPts val="935"/>
            </a:pPr>
            <a:r>
              <a:rPr lang="en-GB" sz="2200" b="1" dirty="0">
                <a:solidFill>
                  <a:schemeClr val="dk1"/>
                </a:solidFill>
              </a:rPr>
              <a:t>Fully autonomous control and characterisation of quantum devices </a:t>
            </a:r>
            <a:br>
              <a:rPr lang="en-GB" sz="2200" b="1" dirty="0">
                <a:solidFill>
                  <a:schemeClr val="dk1"/>
                </a:solidFill>
              </a:rPr>
            </a:br>
            <a:endParaRPr lang="en-GB" sz="2200" b="1" dirty="0">
              <a:solidFill>
                <a:schemeClr val="dk1"/>
              </a:solidFill>
            </a:endParaRPr>
          </a:p>
          <a:p>
            <a:pPr marL="0" indent="0" algn="l">
              <a:buSzPts val="935"/>
            </a:pPr>
            <a:endParaRPr sz="2200" b="1" dirty="0">
              <a:solidFill>
                <a:schemeClr val="dk1"/>
              </a:solidFill>
            </a:endParaRPr>
          </a:p>
        </p:txBody>
      </p:sp>
      <p:pic>
        <p:nvPicPr>
          <p:cNvPr id="56" name="Google Shape;56;p13"/>
          <p:cNvPicPr preferRelativeResize="0"/>
          <p:nvPr/>
        </p:nvPicPr>
        <p:blipFill rotWithShape="1">
          <a:blip r:embed="rId4">
            <a:alphaModFix/>
          </a:blip>
          <a:srcRect t="2666" r="1652"/>
          <a:stretch/>
        </p:blipFill>
        <p:spPr>
          <a:xfrm>
            <a:off x="483250" y="1571449"/>
            <a:ext cx="4141300" cy="2780150"/>
          </a:xfrm>
          <a:prstGeom prst="rect">
            <a:avLst/>
          </a:prstGeom>
          <a:noFill/>
          <a:ln>
            <a:noFill/>
          </a:ln>
        </p:spPr>
      </p:pic>
      <p:sp>
        <p:nvSpPr>
          <p:cNvPr id="57" name="Google Shape;57;p13"/>
          <p:cNvSpPr txBox="1"/>
          <p:nvPr/>
        </p:nvSpPr>
        <p:spPr>
          <a:xfrm>
            <a:off x="5408550" y="3827000"/>
            <a:ext cx="3000000" cy="11387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500" b="1" dirty="0">
                <a:solidFill>
                  <a:schemeClr val="dk1"/>
                </a:solidFill>
              </a:rPr>
              <a:t>Natalia Ares</a:t>
            </a:r>
          </a:p>
          <a:p>
            <a:pPr marL="0" lvl="0" indent="0" algn="l" rtl="0">
              <a:spcBef>
                <a:spcPts val="0"/>
              </a:spcBef>
              <a:spcAft>
                <a:spcPts val="0"/>
              </a:spcAft>
              <a:buNone/>
            </a:pPr>
            <a:r>
              <a:rPr lang="es" sz="1500" dirty="0">
                <a:solidFill>
                  <a:schemeClr val="dk1"/>
                </a:solidFill>
              </a:rPr>
              <a:t>University of Oxford</a:t>
            </a:r>
            <a:endParaRPr sz="1500" dirty="0">
              <a:solidFill>
                <a:schemeClr val="dk1"/>
              </a:solidFill>
            </a:endParaRPr>
          </a:p>
          <a:p>
            <a:pPr marL="0" lvl="0" indent="0" algn="l" rtl="0">
              <a:spcBef>
                <a:spcPts val="0"/>
              </a:spcBef>
              <a:spcAft>
                <a:spcPts val="0"/>
              </a:spcAft>
              <a:buClr>
                <a:schemeClr val="dk1"/>
              </a:buClr>
              <a:buSzPts val="1100"/>
              <a:buFont typeface="Arial"/>
              <a:buNone/>
            </a:pPr>
            <a:endParaRPr sz="2100" dirty="0">
              <a:solidFill>
                <a:srgbClr val="1E1919"/>
              </a:solidFill>
              <a:highlight>
                <a:srgbClr val="FFFFFF"/>
              </a:highlight>
              <a:latin typeface="Roboto"/>
              <a:ea typeface="Roboto"/>
              <a:cs typeface="Roboto"/>
              <a:sym typeface="Roboto"/>
            </a:endParaRPr>
          </a:p>
          <a:p>
            <a:pPr marL="0" lvl="0" indent="0" algn="l" rtl="0">
              <a:spcBef>
                <a:spcPts val="0"/>
              </a:spcBef>
              <a:spcAft>
                <a:spcPts val="0"/>
              </a:spcAft>
              <a:buNone/>
            </a:pPr>
            <a:endParaRPr sz="1100" dirty="0"/>
          </a:p>
        </p:txBody>
      </p:sp>
      <p:sp>
        <p:nvSpPr>
          <p:cNvPr id="58" name="Google Shape;58;p13"/>
          <p:cNvSpPr/>
          <p:nvPr/>
        </p:nvSpPr>
        <p:spPr>
          <a:xfrm>
            <a:off x="483250" y="509700"/>
            <a:ext cx="274500" cy="41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a:off x="5079175" y="4030125"/>
            <a:ext cx="274500" cy="8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920AF2-11C4-76D6-7B49-6D3A7EBAF6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10</a:t>
            </a:fld>
            <a:endParaRPr lang="es"/>
          </a:p>
        </p:txBody>
      </p:sp>
      <p:pic>
        <p:nvPicPr>
          <p:cNvPr id="4" name="Picture 3">
            <a:extLst>
              <a:ext uri="{FF2B5EF4-FFF2-40B4-BE49-F238E27FC236}">
                <a16:creationId xmlns:a16="http://schemas.microsoft.com/office/drawing/2014/main" id="{F764669B-9DCE-5640-E1E9-EDF6BE8323C0}"/>
              </a:ext>
            </a:extLst>
          </p:cNvPr>
          <p:cNvPicPr>
            <a:picLocks noChangeAspect="1"/>
          </p:cNvPicPr>
          <p:nvPr/>
        </p:nvPicPr>
        <p:blipFill rotWithShape="1">
          <a:blip r:embed="rId3"/>
          <a:srcRect l="80994" t="51420" r="-924" b="-4900"/>
          <a:stretch/>
        </p:blipFill>
        <p:spPr>
          <a:xfrm>
            <a:off x="4777268" y="852366"/>
            <a:ext cx="2987040" cy="3438767"/>
          </a:xfrm>
          <a:prstGeom prst="rect">
            <a:avLst/>
          </a:prstGeom>
        </p:spPr>
      </p:pic>
      <p:sp>
        <p:nvSpPr>
          <p:cNvPr id="6" name="Rectangle 5">
            <a:extLst>
              <a:ext uri="{FF2B5EF4-FFF2-40B4-BE49-F238E27FC236}">
                <a16:creationId xmlns:a16="http://schemas.microsoft.com/office/drawing/2014/main" id="{F118C712-9D3D-9503-4768-C26391022077}"/>
              </a:ext>
            </a:extLst>
          </p:cNvPr>
          <p:cNvSpPr/>
          <p:nvPr/>
        </p:nvSpPr>
        <p:spPr>
          <a:xfrm>
            <a:off x="1676400" y="922412"/>
            <a:ext cx="264160" cy="266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2;p20">
            <a:extLst>
              <a:ext uri="{FF2B5EF4-FFF2-40B4-BE49-F238E27FC236}">
                <a16:creationId xmlns:a16="http://schemas.microsoft.com/office/drawing/2014/main" id="{3E2E0A08-9824-24F2-9DE6-8BB58571123B}"/>
              </a:ext>
            </a:extLst>
          </p:cNvPr>
          <p:cNvSpPr txBox="1"/>
          <p:nvPr/>
        </p:nvSpPr>
        <p:spPr>
          <a:xfrm>
            <a:off x="3421175" y="4686527"/>
            <a:ext cx="5722825" cy="338524"/>
          </a:xfrm>
          <a:prstGeom prst="rect">
            <a:avLst/>
          </a:prstGeom>
          <a:noFill/>
          <a:ln>
            <a:noFill/>
          </a:ln>
        </p:spPr>
        <p:txBody>
          <a:bodyPr spcFirstLastPara="1" wrap="square" lIns="91425" tIns="91425" rIns="91425" bIns="91425" anchor="t" anchorCtr="0">
            <a:spAutoFit/>
          </a:bodyPr>
          <a:lstStyle/>
          <a:p>
            <a:pPr algn="ctr"/>
            <a:r>
              <a:rPr lang="es" sz="1000" dirty="0">
                <a:solidFill>
                  <a:schemeClr val="dk1"/>
                </a:solidFill>
              </a:rPr>
              <a:t>Schuff et al. Fully automous tuning of a spin qubit, </a:t>
            </a:r>
            <a:r>
              <a:rPr lang="en-GB" sz="1000" dirty="0"/>
              <a:t>arXiv:2402.03931</a:t>
            </a:r>
            <a:endParaRPr lang="en-US" sz="1000" dirty="0"/>
          </a:p>
        </p:txBody>
      </p:sp>
      <p:sp>
        <p:nvSpPr>
          <p:cNvPr id="9" name="TextBox 12">
            <a:extLst>
              <a:ext uri="{FF2B5EF4-FFF2-40B4-BE49-F238E27FC236}">
                <a16:creationId xmlns:a16="http://schemas.microsoft.com/office/drawing/2014/main" id="{A22E4F8F-D7DB-F687-770E-6FB53C61FECC}"/>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Variability of spin qubit metrics</a:t>
            </a:r>
            <a:endParaRPr sz="2003" dirty="0">
              <a:latin typeface="+mj-lt"/>
            </a:endParaRPr>
          </a:p>
        </p:txBody>
      </p:sp>
      <p:grpSp>
        <p:nvGrpSpPr>
          <p:cNvPr id="16" name="Group 15">
            <a:extLst>
              <a:ext uri="{FF2B5EF4-FFF2-40B4-BE49-F238E27FC236}">
                <a16:creationId xmlns:a16="http://schemas.microsoft.com/office/drawing/2014/main" id="{59029CD1-20E7-9BDE-E391-4267060F2E5B}"/>
              </a:ext>
            </a:extLst>
          </p:cNvPr>
          <p:cNvGrpSpPr/>
          <p:nvPr/>
        </p:nvGrpSpPr>
        <p:grpSpPr>
          <a:xfrm>
            <a:off x="1390552" y="852366"/>
            <a:ext cx="3290643" cy="3743930"/>
            <a:chOff x="1390552" y="852366"/>
            <a:chExt cx="3290643" cy="3743930"/>
          </a:xfrm>
        </p:grpSpPr>
        <p:pic>
          <p:nvPicPr>
            <p:cNvPr id="5" name="Picture 4">
              <a:extLst>
                <a:ext uri="{FF2B5EF4-FFF2-40B4-BE49-F238E27FC236}">
                  <a16:creationId xmlns:a16="http://schemas.microsoft.com/office/drawing/2014/main" id="{EB611957-F61D-5A11-51A9-4569C6215DCE}"/>
                </a:ext>
              </a:extLst>
            </p:cNvPr>
            <p:cNvPicPr>
              <a:picLocks noChangeAspect="1"/>
            </p:cNvPicPr>
            <p:nvPr/>
          </p:nvPicPr>
          <p:blipFill rotWithShape="1">
            <a:blip r:embed="rId4"/>
            <a:srcRect l="81468" t="-1900" r="-1398" b="48420"/>
            <a:stretch/>
          </p:blipFill>
          <p:spPr>
            <a:xfrm>
              <a:off x="1584960" y="852366"/>
              <a:ext cx="2987040" cy="3438767"/>
            </a:xfrm>
            <a:prstGeom prst="rect">
              <a:avLst/>
            </a:prstGeom>
          </p:spPr>
        </p:pic>
        <p:sp>
          <p:nvSpPr>
            <p:cNvPr id="10" name="TextBox 9">
              <a:extLst>
                <a:ext uri="{FF2B5EF4-FFF2-40B4-BE49-F238E27FC236}">
                  <a16:creationId xmlns:a16="http://schemas.microsoft.com/office/drawing/2014/main" id="{574AEC3E-EEB4-513B-26AD-8C340B0542D6}"/>
                </a:ext>
              </a:extLst>
            </p:cNvPr>
            <p:cNvSpPr txBox="1"/>
            <p:nvPr/>
          </p:nvSpPr>
          <p:spPr>
            <a:xfrm rot="1078241">
              <a:off x="1390552" y="3829321"/>
              <a:ext cx="1501240" cy="307777"/>
            </a:xfrm>
            <a:prstGeom prst="rect">
              <a:avLst/>
            </a:prstGeom>
            <a:solidFill>
              <a:schemeClr val="bg1"/>
            </a:solidFill>
          </p:spPr>
          <p:txBody>
            <a:bodyPr wrap="square" rtlCol="0">
              <a:spAutoFit/>
            </a:bodyPr>
            <a:lstStyle/>
            <a:p>
              <a:pPr algn="ctr"/>
              <a:r>
                <a:rPr lang="en-US" dirty="0"/>
                <a:t>Gate voltage 1</a:t>
              </a:r>
            </a:p>
          </p:txBody>
        </p:sp>
        <p:sp>
          <p:nvSpPr>
            <p:cNvPr id="12" name="TextBox 11">
              <a:extLst>
                <a:ext uri="{FF2B5EF4-FFF2-40B4-BE49-F238E27FC236}">
                  <a16:creationId xmlns:a16="http://schemas.microsoft.com/office/drawing/2014/main" id="{701A4546-5B83-9A91-3FD4-11E584B8B777}"/>
                </a:ext>
              </a:extLst>
            </p:cNvPr>
            <p:cNvSpPr txBox="1"/>
            <p:nvPr/>
          </p:nvSpPr>
          <p:spPr>
            <a:xfrm rot="5400000">
              <a:off x="3776687" y="2413252"/>
              <a:ext cx="1501240" cy="307777"/>
            </a:xfrm>
            <a:prstGeom prst="rect">
              <a:avLst/>
            </a:prstGeom>
            <a:solidFill>
              <a:schemeClr val="bg1"/>
            </a:solidFill>
          </p:spPr>
          <p:txBody>
            <a:bodyPr wrap="square" rtlCol="0">
              <a:spAutoFit/>
            </a:bodyPr>
            <a:lstStyle/>
            <a:p>
              <a:pPr algn="ctr"/>
              <a:r>
                <a:rPr lang="en-US" dirty="0"/>
                <a:t>Gate voltage 3</a:t>
              </a:r>
            </a:p>
          </p:txBody>
        </p:sp>
        <p:sp>
          <p:nvSpPr>
            <p:cNvPr id="13" name="Rectangle 12">
              <a:extLst>
                <a:ext uri="{FF2B5EF4-FFF2-40B4-BE49-F238E27FC236}">
                  <a16:creationId xmlns:a16="http://schemas.microsoft.com/office/drawing/2014/main" id="{2A580CE8-AEB0-31A6-8700-347B22CB7E65}"/>
                </a:ext>
              </a:extLst>
            </p:cNvPr>
            <p:cNvSpPr/>
            <p:nvPr/>
          </p:nvSpPr>
          <p:spPr>
            <a:xfrm>
              <a:off x="2057400" y="3605238"/>
              <a:ext cx="419100" cy="319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0E4E3C-E870-85FE-C487-9604EEC78778}"/>
                </a:ext>
              </a:extLst>
            </p:cNvPr>
            <p:cNvSpPr/>
            <p:nvPr/>
          </p:nvSpPr>
          <p:spPr>
            <a:xfrm rot="19568049">
              <a:off x="3537041" y="3414338"/>
              <a:ext cx="528778" cy="352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BF809F-2162-5EB9-1FA1-5E356D540F02}"/>
                </a:ext>
              </a:extLst>
            </p:cNvPr>
            <p:cNvSpPr/>
            <p:nvPr/>
          </p:nvSpPr>
          <p:spPr>
            <a:xfrm rot="16548422">
              <a:off x="3948101" y="2322505"/>
              <a:ext cx="528778" cy="352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43EF07A-4CA3-5A5D-14F1-B8F59DEEB835}"/>
                </a:ext>
              </a:extLst>
            </p:cNvPr>
            <p:cNvSpPr txBox="1"/>
            <p:nvPr/>
          </p:nvSpPr>
          <p:spPr>
            <a:xfrm rot="18870731">
              <a:off x="3089339" y="3691787"/>
              <a:ext cx="1501240" cy="307777"/>
            </a:xfrm>
            <a:prstGeom prst="rect">
              <a:avLst/>
            </a:prstGeom>
            <a:solidFill>
              <a:schemeClr val="bg1"/>
            </a:solidFill>
          </p:spPr>
          <p:txBody>
            <a:bodyPr wrap="square" rtlCol="0">
              <a:spAutoFit/>
            </a:bodyPr>
            <a:lstStyle/>
            <a:p>
              <a:pPr algn="ctr"/>
              <a:r>
                <a:rPr lang="en-US" dirty="0"/>
                <a:t>Gate voltage 2</a:t>
              </a:r>
            </a:p>
          </p:txBody>
        </p:sp>
      </p:grpSp>
      <p:sp>
        <p:nvSpPr>
          <p:cNvPr id="17" name="TextBox 16">
            <a:extLst>
              <a:ext uri="{FF2B5EF4-FFF2-40B4-BE49-F238E27FC236}">
                <a16:creationId xmlns:a16="http://schemas.microsoft.com/office/drawing/2014/main" id="{89B52E82-4028-558D-A91D-F99EA8D04EEE}"/>
              </a:ext>
            </a:extLst>
          </p:cNvPr>
          <p:cNvSpPr txBox="1"/>
          <p:nvPr/>
        </p:nvSpPr>
        <p:spPr>
          <a:xfrm rot="1078241">
            <a:off x="4752492" y="3669790"/>
            <a:ext cx="1501240" cy="307777"/>
          </a:xfrm>
          <a:prstGeom prst="rect">
            <a:avLst/>
          </a:prstGeom>
          <a:solidFill>
            <a:schemeClr val="bg1"/>
          </a:solidFill>
        </p:spPr>
        <p:txBody>
          <a:bodyPr wrap="square" rtlCol="0">
            <a:spAutoFit/>
          </a:bodyPr>
          <a:lstStyle/>
          <a:p>
            <a:pPr algn="ctr"/>
            <a:r>
              <a:rPr lang="en-US" dirty="0"/>
              <a:t>Gate voltage 1</a:t>
            </a:r>
          </a:p>
        </p:txBody>
      </p:sp>
      <p:sp>
        <p:nvSpPr>
          <p:cNvPr id="18" name="Rectangle 17">
            <a:extLst>
              <a:ext uri="{FF2B5EF4-FFF2-40B4-BE49-F238E27FC236}">
                <a16:creationId xmlns:a16="http://schemas.microsoft.com/office/drawing/2014/main" id="{DE9AECF4-626C-F522-C206-737EED95A357}"/>
              </a:ext>
            </a:extLst>
          </p:cNvPr>
          <p:cNvSpPr/>
          <p:nvPr/>
        </p:nvSpPr>
        <p:spPr>
          <a:xfrm>
            <a:off x="5419340" y="3445707"/>
            <a:ext cx="419100" cy="319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E2F5078-D843-3221-CF03-184E2EBF2678}"/>
              </a:ext>
            </a:extLst>
          </p:cNvPr>
          <p:cNvSpPr txBox="1"/>
          <p:nvPr/>
        </p:nvSpPr>
        <p:spPr>
          <a:xfrm rot="18870731">
            <a:off x="6382003" y="3534028"/>
            <a:ext cx="1501240" cy="307777"/>
          </a:xfrm>
          <a:prstGeom prst="rect">
            <a:avLst/>
          </a:prstGeom>
          <a:solidFill>
            <a:schemeClr val="bg1"/>
          </a:solidFill>
        </p:spPr>
        <p:txBody>
          <a:bodyPr wrap="square" rtlCol="0">
            <a:spAutoFit/>
          </a:bodyPr>
          <a:lstStyle/>
          <a:p>
            <a:pPr algn="ctr"/>
            <a:r>
              <a:rPr lang="en-US" dirty="0"/>
              <a:t>Gate voltage 2</a:t>
            </a:r>
          </a:p>
        </p:txBody>
      </p:sp>
      <p:sp>
        <p:nvSpPr>
          <p:cNvPr id="20" name="Rectangle 19">
            <a:extLst>
              <a:ext uri="{FF2B5EF4-FFF2-40B4-BE49-F238E27FC236}">
                <a16:creationId xmlns:a16="http://schemas.microsoft.com/office/drawing/2014/main" id="{B4C0D1C7-7AD9-A59C-019A-85C617D9BFC2}"/>
              </a:ext>
            </a:extLst>
          </p:cNvPr>
          <p:cNvSpPr/>
          <p:nvPr/>
        </p:nvSpPr>
        <p:spPr>
          <a:xfrm rot="19568049">
            <a:off x="6794136" y="3221160"/>
            <a:ext cx="528778" cy="352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3124748-FDC9-EEE6-A757-1758036EA34E}"/>
              </a:ext>
            </a:extLst>
          </p:cNvPr>
          <p:cNvSpPr txBox="1"/>
          <p:nvPr/>
        </p:nvSpPr>
        <p:spPr>
          <a:xfrm rot="5400000">
            <a:off x="7049324" y="2233247"/>
            <a:ext cx="1501240" cy="307777"/>
          </a:xfrm>
          <a:prstGeom prst="rect">
            <a:avLst/>
          </a:prstGeom>
          <a:solidFill>
            <a:schemeClr val="bg1"/>
          </a:solidFill>
        </p:spPr>
        <p:txBody>
          <a:bodyPr wrap="square" rtlCol="0">
            <a:spAutoFit/>
          </a:bodyPr>
          <a:lstStyle/>
          <a:p>
            <a:pPr algn="ctr"/>
            <a:r>
              <a:rPr lang="en-US" dirty="0"/>
              <a:t>Gate voltage 3</a:t>
            </a:r>
          </a:p>
        </p:txBody>
      </p:sp>
      <p:sp>
        <p:nvSpPr>
          <p:cNvPr id="22" name="Rectangle 21">
            <a:extLst>
              <a:ext uri="{FF2B5EF4-FFF2-40B4-BE49-F238E27FC236}">
                <a16:creationId xmlns:a16="http://schemas.microsoft.com/office/drawing/2014/main" id="{C08D7C36-8E09-7957-BC4C-D82BA6F034C4}"/>
              </a:ext>
            </a:extLst>
          </p:cNvPr>
          <p:cNvSpPr/>
          <p:nvPr/>
        </p:nvSpPr>
        <p:spPr>
          <a:xfrm rot="16548422">
            <a:off x="7220738" y="2142500"/>
            <a:ext cx="528778" cy="352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FC6F940-FF30-1490-F393-4891FC5406EB}"/>
              </a:ext>
            </a:extLst>
          </p:cNvPr>
          <p:cNvSpPr/>
          <p:nvPr/>
        </p:nvSpPr>
        <p:spPr>
          <a:xfrm>
            <a:off x="1640901" y="852365"/>
            <a:ext cx="419100" cy="319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0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Generated by DALL·E">
            <a:extLst>
              <a:ext uri="{FF2B5EF4-FFF2-40B4-BE49-F238E27FC236}">
                <a16:creationId xmlns:a16="http://schemas.microsoft.com/office/drawing/2014/main" id="{CD0AE620-86C8-7721-51F2-D49246450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899" y="979351"/>
            <a:ext cx="3669957" cy="366995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C459034-C1DE-FCD5-68A1-E0E3009A1B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11</a:t>
            </a:fld>
            <a:endParaRPr lang="es"/>
          </a:p>
        </p:txBody>
      </p:sp>
      <p:sp>
        <p:nvSpPr>
          <p:cNvPr id="8" name="Google Shape;79;p15">
            <a:extLst>
              <a:ext uri="{FF2B5EF4-FFF2-40B4-BE49-F238E27FC236}">
                <a16:creationId xmlns:a16="http://schemas.microsoft.com/office/drawing/2014/main" id="{239D088B-7C2B-2C98-53D1-7730253967A9}"/>
              </a:ext>
            </a:extLst>
          </p:cNvPr>
          <p:cNvSpPr txBox="1"/>
          <p:nvPr/>
        </p:nvSpPr>
        <p:spPr>
          <a:xfrm>
            <a:off x="3058392" y="1338227"/>
            <a:ext cx="30000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i="1" dirty="0">
                <a:solidFill>
                  <a:srgbClr val="002060"/>
                </a:solidFill>
              </a:rPr>
              <a:t>Optimised </a:t>
            </a:r>
          </a:p>
          <a:p>
            <a:pPr marL="0" lvl="0" indent="0" algn="ctr" rtl="0">
              <a:spcBef>
                <a:spcPts val="0"/>
              </a:spcBef>
              <a:spcAft>
                <a:spcPts val="0"/>
              </a:spcAft>
              <a:buNone/>
            </a:pPr>
            <a:r>
              <a:rPr lang="es" sz="1200" b="1" i="1" dirty="0">
                <a:solidFill>
                  <a:srgbClr val="002060"/>
                </a:solidFill>
              </a:rPr>
              <a:t>qubit?</a:t>
            </a:r>
            <a:endParaRPr sz="1200" b="1" i="1" dirty="0">
              <a:solidFill>
                <a:srgbClr val="002060"/>
              </a:solidFill>
            </a:endParaRPr>
          </a:p>
        </p:txBody>
      </p:sp>
      <p:pic>
        <p:nvPicPr>
          <p:cNvPr id="2" name="Picture 1" descr="A collage of images of different colors&#10;&#10;Description automatically generated">
            <a:extLst>
              <a:ext uri="{FF2B5EF4-FFF2-40B4-BE49-F238E27FC236}">
                <a16:creationId xmlns:a16="http://schemas.microsoft.com/office/drawing/2014/main" id="{6630BB0C-E052-8FB3-30BA-FF1BEC373B56}"/>
              </a:ext>
            </a:extLst>
          </p:cNvPr>
          <p:cNvPicPr>
            <a:picLocks noChangeAspect="1"/>
          </p:cNvPicPr>
          <p:nvPr/>
        </p:nvPicPr>
        <p:blipFill rotWithShape="1">
          <a:blip r:embed="rId4"/>
          <a:srcRect l="3449" t="43095" r="67786" b="3469"/>
          <a:stretch/>
        </p:blipFill>
        <p:spPr>
          <a:xfrm>
            <a:off x="1047459" y="641741"/>
            <a:ext cx="1168413" cy="1715842"/>
          </a:xfrm>
          <a:prstGeom prst="rect">
            <a:avLst/>
          </a:prstGeom>
        </p:spPr>
      </p:pic>
      <p:pic>
        <p:nvPicPr>
          <p:cNvPr id="7" name="Picture 6" descr="A collage of images of different colors&#10;&#10;Description automatically generated">
            <a:extLst>
              <a:ext uri="{FF2B5EF4-FFF2-40B4-BE49-F238E27FC236}">
                <a16:creationId xmlns:a16="http://schemas.microsoft.com/office/drawing/2014/main" id="{16EADB29-5DC2-3D40-7CA4-B71BA6EB8B0D}"/>
              </a:ext>
            </a:extLst>
          </p:cNvPr>
          <p:cNvPicPr>
            <a:picLocks noChangeAspect="1"/>
          </p:cNvPicPr>
          <p:nvPr/>
        </p:nvPicPr>
        <p:blipFill rotWithShape="1">
          <a:blip r:embed="rId4"/>
          <a:srcRect l="66842" t="42868" r="2229" b="4224"/>
          <a:stretch/>
        </p:blipFill>
        <p:spPr>
          <a:xfrm>
            <a:off x="990837" y="3427659"/>
            <a:ext cx="1268904" cy="1715841"/>
          </a:xfrm>
          <a:prstGeom prst="rect">
            <a:avLst/>
          </a:prstGeom>
        </p:spPr>
      </p:pic>
      <p:cxnSp>
        <p:nvCxnSpPr>
          <p:cNvPr id="10" name="Straight Arrow Connector 9">
            <a:extLst>
              <a:ext uri="{FF2B5EF4-FFF2-40B4-BE49-F238E27FC236}">
                <a16:creationId xmlns:a16="http://schemas.microsoft.com/office/drawing/2014/main" id="{78370EB5-1588-DA49-211A-65B3A347B00F}"/>
              </a:ext>
            </a:extLst>
          </p:cNvPr>
          <p:cNvCxnSpPr>
            <a:cxnSpLocks/>
          </p:cNvCxnSpPr>
          <p:nvPr/>
        </p:nvCxnSpPr>
        <p:spPr>
          <a:xfrm flipH="1" flipV="1">
            <a:off x="1266673" y="2671745"/>
            <a:ext cx="1490148" cy="1147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8DBE10-F353-3C4E-CB66-DFC3EC67772F}"/>
              </a:ext>
            </a:extLst>
          </p:cNvPr>
          <p:cNvCxnSpPr>
            <a:cxnSpLocks/>
          </p:cNvCxnSpPr>
          <p:nvPr/>
        </p:nvCxnSpPr>
        <p:spPr>
          <a:xfrm flipH="1">
            <a:off x="2215872" y="1968822"/>
            <a:ext cx="880583"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Generated by DALL·E">
            <a:extLst>
              <a:ext uri="{FF2B5EF4-FFF2-40B4-BE49-F238E27FC236}">
                <a16:creationId xmlns:a16="http://schemas.microsoft.com/office/drawing/2014/main" id="{99641072-0F4D-09F8-31CF-7176C67D79A1}"/>
              </a:ext>
            </a:extLst>
          </p:cNvPr>
          <p:cNvSpPr>
            <a:spLocks noChangeAspect="1" noChangeArrowheads="1"/>
          </p:cNvSpPr>
          <p:nvPr/>
        </p:nvSpPr>
        <p:spPr bwMode="auto">
          <a:xfrm>
            <a:off x="2000250" y="242579"/>
            <a:ext cx="5143500"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Google Shape;192;p20">
            <a:extLst>
              <a:ext uri="{FF2B5EF4-FFF2-40B4-BE49-F238E27FC236}">
                <a16:creationId xmlns:a16="http://schemas.microsoft.com/office/drawing/2014/main" id="{F8EFE3E5-800D-BDA9-457B-37823857A623}"/>
              </a:ext>
            </a:extLst>
          </p:cNvPr>
          <p:cNvSpPr txBox="1"/>
          <p:nvPr/>
        </p:nvSpPr>
        <p:spPr>
          <a:xfrm>
            <a:off x="3421175" y="4686527"/>
            <a:ext cx="5722825" cy="338524"/>
          </a:xfrm>
          <a:prstGeom prst="rect">
            <a:avLst/>
          </a:prstGeom>
          <a:noFill/>
          <a:ln>
            <a:noFill/>
          </a:ln>
        </p:spPr>
        <p:txBody>
          <a:bodyPr spcFirstLastPara="1" wrap="square" lIns="91425" tIns="91425" rIns="91425" bIns="91425" anchor="t" anchorCtr="0">
            <a:spAutoFit/>
          </a:bodyPr>
          <a:lstStyle/>
          <a:p>
            <a:pPr algn="ctr"/>
            <a:r>
              <a:rPr lang="es" sz="1000" dirty="0">
                <a:solidFill>
                  <a:schemeClr val="dk1"/>
                </a:solidFill>
              </a:rPr>
              <a:t>Schuff et al. Fully automous tuning of a spin qubit, </a:t>
            </a:r>
            <a:r>
              <a:rPr lang="en-GB" sz="1000" dirty="0"/>
              <a:t>arXiv:2402.03931</a:t>
            </a:r>
            <a:endParaRPr lang="en-US" sz="1000" dirty="0"/>
          </a:p>
        </p:txBody>
      </p:sp>
      <p:sp>
        <p:nvSpPr>
          <p:cNvPr id="13" name="TextBox 12">
            <a:extLst>
              <a:ext uri="{FF2B5EF4-FFF2-40B4-BE49-F238E27FC236}">
                <a16:creationId xmlns:a16="http://schemas.microsoft.com/office/drawing/2014/main" id="{9C522142-6910-3492-083F-DBF37443AFAE}"/>
              </a:ext>
            </a:extLst>
          </p:cNvPr>
          <p:cNvSpPr txBox="1"/>
          <p:nvPr/>
        </p:nvSpPr>
        <p:spPr>
          <a:xfrm>
            <a:off x="226338" y="209163"/>
            <a:ext cx="8288350" cy="36222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Variability of spin qubit metrics</a:t>
            </a:r>
            <a:endParaRPr sz="2003" dirty="0">
              <a:latin typeface="+mj-lt"/>
            </a:endParaRPr>
          </a:p>
        </p:txBody>
      </p:sp>
      <p:pic>
        <p:nvPicPr>
          <p:cNvPr id="19" name="Picture 18" descr="A logo with a rainbow colored circle&#10;&#10;Description automatically generated">
            <a:extLst>
              <a:ext uri="{FF2B5EF4-FFF2-40B4-BE49-F238E27FC236}">
                <a16:creationId xmlns:a16="http://schemas.microsoft.com/office/drawing/2014/main" id="{40AA2841-4C5F-FC6A-F4E8-FAF7A7570B14}"/>
              </a:ext>
            </a:extLst>
          </p:cNvPr>
          <p:cNvPicPr>
            <a:picLocks noChangeAspect="1"/>
          </p:cNvPicPr>
          <p:nvPr/>
        </p:nvPicPr>
        <p:blipFill>
          <a:blip r:embed="rId5"/>
          <a:stretch>
            <a:fillRect/>
          </a:stretch>
        </p:blipFill>
        <p:spPr>
          <a:xfrm>
            <a:off x="2443992" y="4308596"/>
            <a:ext cx="850585" cy="297292"/>
          </a:xfrm>
          <a:prstGeom prst="rect">
            <a:avLst/>
          </a:prstGeom>
        </p:spPr>
      </p:pic>
      <p:sp>
        <p:nvSpPr>
          <p:cNvPr id="4" name="TextBox 3">
            <a:extLst>
              <a:ext uri="{FF2B5EF4-FFF2-40B4-BE49-F238E27FC236}">
                <a16:creationId xmlns:a16="http://schemas.microsoft.com/office/drawing/2014/main" id="{D2027E33-B034-AECC-F0EE-171D2B730BCE}"/>
              </a:ext>
            </a:extLst>
          </p:cNvPr>
          <p:cNvSpPr txBox="1"/>
          <p:nvPr/>
        </p:nvSpPr>
        <p:spPr>
          <a:xfrm>
            <a:off x="2362899" y="1027812"/>
            <a:ext cx="1675459" cy="276999"/>
          </a:xfrm>
          <a:prstGeom prst="rect">
            <a:avLst/>
          </a:prstGeom>
          <a:noFill/>
        </p:spPr>
        <p:txBody>
          <a:bodyPr wrap="none" rtlCol="0">
            <a:spAutoFit/>
          </a:bodyPr>
          <a:lstStyle/>
          <a:p>
            <a:r>
              <a:rPr lang="en-US" sz="1200" b="1" i="1" dirty="0">
                <a:solidFill>
                  <a:srgbClr val="002060"/>
                </a:solidFill>
              </a:rPr>
              <a:t>Control voltage land</a:t>
            </a:r>
          </a:p>
        </p:txBody>
      </p:sp>
      <p:grpSp>
        <p:nvGrpSpPr>
          <p:cNvPr id="34" name="Group 33">
            <a:extLst>
              <a:ext uri="{FF2B5EF4-FFF2-40B4-BE49-F238E27FC236}">
                <a16:creationId xmlns:a16="http://schemas.microsoft.com/office/drawing/2014/main" id="{91C8888A-6BFA-5668-992A-8701FAAB2D8F}"/>
              </a:ext>
            </a:extLst>
          </p:cNvPr>
          <p:cNvGrpSpPr/>
          <p:nvPr/>
        </p:nvGrpSpPr>
        <p:grpSpPr>
          <a:xfrm>
            <a:off x="6085609" y="460575"/>
            <a:ext cx="1271571" cy="1638744"/>
            <a:chOff x="7667063" y="2571184"/>
            <a:chExt cx="1418739" cy="1849614"/>
          </a:xfrm>
        </p:grpSpPr>
        <p:pic>
          <p:nvPicPr>
            <p:cNvPr id="30" name="Picture 29">
              <a:extLst>
                <a:ext uri="{FF2B5EF4-FFF2-40B4-BE49-F238E27FC236}">
                  <a16:creationId xmlns:a16="http://schemas.microsoft.com/office/drawing/2014/main" id="{C9105D71-3D8D-0964-A440-DEDE67345598}"/>
                </a:ext>
              </a:extLst>
            </p:cNvPr>
            <p:cNvPicPr>
              <a:picLocks noChangeAspect="1"/>
            </p:cNvPicPr>
            <p:nvPr/>
          </p:nvPicPr>
          <p:blipFill rotWithShape="1">
            <a:blip r:embed="rId6"/>
            <a:srcRect l="84412" t="65808" r="3952" b="456"/>
            <a:stretch/>
          </p:blipFill>
          <p:spPr>
            <a:xfrm>
              <a:off x="7667063" y="2581198"/>
              <a:ext cx="1418739" cy="1839600"/>
            </a:xfrm>
            <a:prstGeom prst="rect">
              <a:avLst/>
            </a:prstGeom>
          </p:spPr>
        </p:pic>
        <p:sp>
          <p:nvSpPr>
            <p:cNvPr id="33" name="Rectangle 32">
              <a:extLst>
                <a:ext uri="{FF2B5EF4-FFF2-40B4-BE49-F238E27FC236}">
                  <a16:creationId xmlns:a16="http://schemas.microsoft.com/office/drawing/2014/main" id="{EB87A4AF-C2AC-AA49-B94D-162F360E4A91}"/>
                </a:ext>
              </a:extLst>
            </p:cNvPr>
            <p:cNvSpPr/>
            <p:nvPr/>
          </p:nvSpPr>
          <p:spPr>
            <a:xfrm>
              <a:off x="8772808" y="2571184"/>
              <a:ext cx="168125" cy="236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5" name="Straight Arrow Connector 34">
            <a:extLst>
              <a:ext uri="{FF2B5EF4-FFF2-40B4-BE49-F238E27FC236}">
                <a16:creationId xmlns:a16="http://schemas.microsoft.com/office/drawing/2014/main" id="{918757E1-1E92-F1C9-2514-9C71938DE5C6}"/>
              </a:ext>
            </a:extLst>
          </p:cNvPr>
          <p:cNvCxnSpPr>
            <a:cxnSpLocks/>
          </p:cNvCxnSpPr>
          <p:nvPr/>
        </p:nvCxnSpPr>
        <p:spPr>
          <a:xfrm flipV="1">
            <a:off x="4870367" y="1631536"/>
            <a:ext cx="1455382" cy="36251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collage of images of different colors&#10;&#10;Description automatically generated">
            <a:extLst>
              <a:ext uri="{FF2B5EF4-FFF2-40B4-BE49-F238E27FC236}">
                <a16:creationId xmlns:a16="http://schemas.microsoft.com/office/drawing/2014/main" id="{9655A883-DBDA-DC8B-ECE5-6F7CB2215715}"/>
              </a:ext>
            </a:extLst>
          </p:cNvPr>
          <p:cNvPicPr>
            <a:picLocks noChangeAspect="1"/>
          </p:cNvPicPr>
          <p:nvPr/>
        </p:nvPicPr>
        <p:blipFill rotWithShape="1">
          <a:blip r:embed="rId4"/>
          <a:srcRect l="34795" t="43620" r="34113" b="3512"/>
          <a:stretch/>
        </p:blipFill>
        <p:spPr>
          <a:xfrm>
            <a:off x="-17836" y="2088830"/>
            <a:ext cx="1284509" cy="1726597"/>
          </a:xfrm>
          <a:prstGeom prst="rect">
            <a:avLst/>
          </a:prstGeom>
        </p:spPr>
      </p:pic>
      <p:cxnSp>
        <p:nvCxnSpPr>
          <p:cNvPr id="40" name="Straight Arrow Connector 39">
            <a:extLst>
              <a:ext uri="{FF2B5EF4-FFF2-40B4-BE49-F238E27FC236}">
                <a16:creationId xmlns:a16="http://schemas.microsoft.com/office/drawing/2014/main" id="{EF64CB7E-1C73-4AA1-DCD4-9861158681CA}"/>
              </a:ext>
            </a:extLst>
          </p:cNvPr>
          <p:cNvCxnSpPr>
            <a:cxnSpLocks/>
          </p:cNvCxnSpPr>
          <p:nvPr/>
        </p:nvCxnSpPr>
        <p:spPr>
          <a:xfrm flipH="1">
            <a:off x="2215872" y="3164400"/>
            <a:ext cx="883712" cy="75449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44A5D370-A6DD-5C9A-4D6E-19541AFD1390}"/>
              </a:ext>
            </a:extLst>
          </p:cNvPr>
          <p:cNvGrpSpPr/>
          <p:nvPr/>
        </p:nvGrpSpPr>
        <p:grpSpPr>
          <a:xfrm>
            <a:off x="6129157" y="2201657"/>
            <a:ext cx="2798712" cy="2532733"/>
            <a:chOff x="6129157" y="2201657"/>
            <a:chExt cx="2798712" cy="2532733"/>
          </a:xfrm>
        </p:grpSpPr>
        <p:grpSp>
          <p:nvGrpSpPr>
            <p:cNvPr id="29" name="Group 28">
              <a:extLst>
                <a:ext uri="{FF2B5EF4-FFF2-40B4-BE49-F238E27FC236}">
                  <a16:creationId xmlns:a16="http://schemas.microsoft.com/office/drawing/2014/main" id="{B1EEDEB9-66D7-8EDD-B704-631B77CA18BC}"/>
                </a:ext>
              </a:extLst>
            </p:cNvPr>
            <p:cNvGrpSpPr/>
            <p:nvPr/>
          </p:nvGrpSpPr>
          <p:grpSpPr>
            <a:xfrm>
              <a:off x="6230629" y="2201657"/>
              <a:ext cx="2478754" cy="2532733"/>
              <a:chOff x="6292131" y="21677"/>
              <a:chExt cx="2478754" cy="2532733"/>
            </a:xfrm>
          </p:grpSpPr>
          <p:grpSp>
            <p:nvGrpSpPr>
              <p:cNvPr id="5" name="Group 4">
                <a:extLst>
                  <a:ext uri="{FF2B5EF4-FFF2-40B4-BE49-F238E27FC236}">
                    <a16:creationId xmlns:a16="http://schemas.microsoft.com/office/drawing/2014/main" id="{6CB2D4D4-8623-EBDA-CB0C-5E862AEB5E6D}"/>
                  </a:ext>
                </a:extLst>
              </p:cNvPr>
              <p:cNvGrpSpPr/>
              <p:nvPr/>
            </p:nvGrpSpPr>
            <p:grpSpPr>
              <a:xfrm>
                <a:off x="6292131" y="21677"/>
                <a:ext cx="2478754" cy="2532733"/>
                <a:chOff x="1390552" y="852366"/>
                <a:chExt cx="3358687" cy="3893279"/>
              </a:xfrm>
            </p:grpSpPr>
            <p:pic>
              <p:nvPicPr>
                <p:cNvPr id="9" name="Picture 8">
                  <a:extLst>
                    <a:ext uri="{FF2B5EF4-FFF2-40B4-BE49-F238E27FC236}">
                      <a16:creationId xmlns:a16="http://schemas.microsoft.com/office/drawing/2014/main" id="{CA0D5D1C-2182-EDA9-F480-9F42A57BCE61}"/>
                    </a:ext>
                  </a:extLst>
                </p:cNvPr>
                <p:cNvPicPr>
                  <a:picLocks noChangeAspect="1"/>
                </p:cNvPicPr>
                <p:nvPr/>
              </p:nvPicPr>
              <p:blipFill rotWithShape="1">
                <a:blip r:embed="rId7"/>
                <a:srcRect l="81468" t="-1900" r="-1398" b="48420"/>
                <a:stretch/>
              </p:blipFill>
              <p:spPr>
                <a:xfrm>
                  <a:off x="1584960" y="852366"/>
                  <a:ext cx="2987040" cy="3438767"/>
                </a:xfrm>
                <a:prstGeom prst="rect">
                  <a:avLst/>
                </a:prstGeom>
              </p:spPr>
            </p:pic>
            <p:sp>
              <p:nvSpPr>
                <p:cNvPr id="14" name="TextBox 13">
                  <a:extLst>
                    <a:ext uri="{FF2B5EF4-FFF2-40B4-BE49-F238E27FC236}">
                      <a16:creationId xmlns:a16="http://schemas.microsoft.com/office/drawing/2014/main" id="{B83D45C0-FBFF-FEC0-12DA-1F7746344305}"/>
                    </a:ext>
                  </a:extLst>
                </p:cNvPr>
                <p:cNvSpPr txBox="1"/>
                <p:nvPr/>
              </p:nvSpPr>
              <p:spPr>
                <a:xfrm rot="1078241">
                  <a:off x="1390552" y="3782137"/>
                  <a:ext cx="1501240" cy="402143"/>
                </a:xfrm>
                <a:prstGeom prst="rect">
                  <a:avLst/>
                </a:prstGeom>
                <a:solidFill>
                  <a:schemeClr val="bg1"/>
                </a:solidFill>
              </p:spPr>
              <p:txBody>
                <a:bodyPr wrap="square" rtlCol="0">
                  <a:spAutoFit/>
                </a:bodyPr>
                <a:lstStyle/>
                <a:p>
                  <a:pPr algn="ctr"/>
                  <a:r>
                    <a:rPr lang="en-US" sz="1100" dirty="0"/>
                    <a:t>Gate voltage 1</a:t>
                  </a:r>
                </a:p>
              </p:txBody>
            </p:sp>
            <p:sp>
              <p:nvSpPr>
                <p:cNvPr id="20" name="TextBox 19">
                  <a:extLst>
                    <a:ext uri="{FF2B5EF4-FFF2-40B4-BE49-F238E27FC236}">
                      <a16:creationId xmlns:a16="http://schemas.microsoft.com/office/drawing/2014/main" id="{5EB7C3C5-687C-209A-7FDD-6C6888F46B0E}"/>
                    </a:ext>
                  </a:extLst>
                </p:cNvPr>
                <p:cNvSpPr txBox="1"/>
                <p:nvPr/>
              </p:nvSpPr>
              <p:spPr>
                <a:xfrm rot="5400000">
                  <a:off x="3717955" y="2317750"/>
                  <a:ext cx="1708089" cy="354479"/>
                </a:xfrm>
                <a:prstGeom prst="rect">
                  <a:avLst/>
                </a:prstGeom>
                <a:solidFill>
                  <a:schemeClr val="bg1"/>
                </a:solidFill>
              </p:spPr>
              <p:txBody>
                <a:bodyPr wrap="square" rtlCol="0">
                  <a:spAutoFit/>
                </a:bodyPr>
                <a:lstStyle/>
                <a:p>
                  <a:pPr algn="ctr"/>
                  <a:r>
                    <a:rPr lang="en-US" sz="1100" dirty="0"/>
                    <a:t>Gate voltage 3</a:t>
                  </a:r>
                </a:p>
              </p:txBody>
            </p:sp>
            <p:sp>
              <p:nvSpPr>
                <p:cNvPr id="23" name="Rectangle 22">
                  <a:extLst>
                    <a:ext uri="{FF2B5EF4-FFF2-40B4-BE49-F238E27FC236}">
                      <a16:creationId xmlns:a16="http://schemas.microsoft.com/office/drawing/2014/main" id="{A8DBA993-3BF4-8E4D-93C2-58FBC5758C62}"/>
                    </a:ext>
                  </a:extLst>
                </p:cNvPr>
                <p:cNvSpPr/>
                <p:nvPr/>
              </p:nvSpPr>
              <p:spPr>
                <a:xfrm>
                  <a:off x="2057400" y="3605238"/>
                  <a:ext cx="419100" cy="319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008559-68C1-EF8A-3D75-A89EC8A61F54}"/>
                    </a:ext>
                  </a:extLst>
                </p:cNvPr>
                <p:cNvSpPr/>
                <p:nvPr/>
              </p:nvSpPr>
              <p:spPr>
                <a:xfrm rot="19568049">
                  <a:off x="3537041" y="3414338"/>
                  <a:ext cx="528778" cy="352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F751C1-A289-7AA0-E6D5-C0615153D692}"/>
                    </a:ext>
                  </a:extLst>
                </p:cNvPr>
                <p:cNvSpPr/>
                <p:nvPr/>
              </p:nvSpPr>
              <p:spPr>
                <a:xfrm rot="16548422">
                  <a:off x="3944858" y="2318964"/>
                  <a:ext cx="535898" cy="352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B6967BA-BEBF-EF6B-939E-0EB8301D909F}"/>
                    </a:ext>
                  </a:extLst>
                </p:cNvPr>
                <p:cNvSpPr txBox="1"/>
                <p:nvPr/>
              </p:nvSpPr>
              <p:spPr>
                <a:xfrm rot="18870731">
                  <a:off x="3010941" y="3726430"/>
                  <a:ext cx="1683951" cy="354479"/>
                </a:xfrm>
                <a:prstGeom prst="rect">
                  <a:avLst/>
                </a:prstGeom>
                <a:solidFill>
                  <a:schemeClr val="bg1"/>
                </a:solidFill>
              </p:spPr>
              <p:txBody>
                <a:bodyPr wrap="square" rtlCol="0">
                  <a:spAutoFit/>
                </a:bodyPr>
                <a:lstStyle/>
                <a:p>
                  <a:pPr algn="ctr"/>
                  <a:r>
                    <a:rPr lang="en-US" sz="1100" dirty="0"/>
                    <a:t>Gate voltage 2</a:t>
                  </a:r>
                </a:p>
              </p:txBody>
            </p:sp>
          </p:grpSp>
          <p:sp>
            <p:nvSpPr>
              <p:cNvPr id="28" name="Rectangle 27">
                <a:extLst>
                  <a:ext uri="{FF2B5EF4-FFF2-40B4-BE49-F238E27FC236}">
                    <a16:creationId xmlns:a16="http://schemas.microsoft.com/office/drawing/2014/main" id="{2CC3A76A-F661-083E-1F58-FABBA9156933}"/>
                  </a:ext>
                </a:extLst>
              </p:cNvPr>
              <p:cNvSpPr/>
              <p:nvPr/>
            </p:nvSpPr>
            <p:spPr>
              <a:xfrm>
                <a:off x="6544254" y="33163"/>
                <a:ext cx="191588" cy="232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a:extLst>
                <a:ext uri="{FF2B5EF4-FFF2-40B4-BE49-F238E27FC236}">
                  <a16:creationId xmlns:a16="http://schemas.microsoft.com/office/drawing/2014/main" id="{29A3823B-8CAA-9873-461B-ECE3D834BD58}"/>
                </a:ext>
              </a:extLst>
            </p:cNvPr>
            <p:cNvSpPr/>
            <p:nvPr/>
          </p:nvSpPr>
          <p:spPr>
            <a:xfrm>
              <a:off x="6129157" y="2332644"/>
              <a:ext cx="2798712" cy="23056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78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3DAEDD-0987-63E4-F950-9C1DD2DBD7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12</a:t>
            </a:fld>
            <a:endParaRPr lang="es"/>
          </a:p>
        </p:txBody>
      </p:sp>
      <p:pic>
        <p:nvPicPr>
          <p:cNvPr id="4" name="Picture 3">
            <a:extLst>
              <a:ext uri="{FF2B5EF4-FFF2-40B4-BE49-F238E27FC236}">
                <a16:creationId xmlns:a16="http://schemas.microsoft.com/office/drawing/2014/main" id="{4BF67D2C-1D79-4125-3139-AA7E65CC31D1}"/>
              </a:ext>
            </a:extLst>
          </p:cNvPr>
          <p:cNvPicPr>
            <a:picLocks noChangeAspect="1"/>
          </p:cNvPicPr>
          <p:nvPr/>
        </p:nvPicPr>
        <p:blipFill rotWithShape="1">
          <a:blip r:embed="rId2"/>
          <a:srcRect r="9700" b="6280"/>
          <a:stretch/>
        </p:blipFill>
        <p:spPr>
          <a:xfrm>
            <a:off x="576942" y="372286"/>
            <a:ext cx="7990115" cy="4662374"/>
          </a:xfrm>
          <a:prstGeom prst="rect">
            <a:avLst/>
          </a:prstGeom>
        </p:spPr>
      </p:pic>
      <p:sp>
        <p:nvSpPr>
          <p:cNvPr id="2" name="TextBox 1">
            <a:extLst>
              <a:ext uri="{FF2B5EF4-FFF2-40B4-BE49-F238E27FC236}">
                <a16:creationId xmlns:a16="http://schemas.microsoft.com/office/drawing/2014/main" id="{30ADCBA7-E9F7-FD7E-3F87-C814EA1F49E0}"/>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Leveraging fast measurements</a:t>
            </a:r>
            <a:endParaRPr sz="2003" dirty="0">
              <a:latin typeface="+mj-lt"/>
            </a:endParaRPr>
          </a:p>
        </p:txBody>
      </p:sp>
    </p:spTree>
    <p:extLst>
      <p:ext uri="{BB962C8B-B14F-4D97-AF65-F5344CB8AC3E}">
        <p14:creationId xmlns:p14="http://schemas.microsoft.com/office/powerpoint/2010/main" val="87418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13</a:t>
            </a:fld>
            <a:endParaRPr/>
          </a:p>
        </p:txBody>
      </p:sp>
      <p:cxnSp>
        <p:nvCxnSpPr>
          <p:cNvPr id="260" name="Google Shape;260;p25"/>
          <p:cNvCxnSpPr/>
          <p:nvPr/>
        </p:nvCxnSpPr>
        <p:spPr>
          <a:xfrm rot="10800000">
            <a:off x="2524650" y="1654400"/>
            <a:ext cx="51000" cy="0"/>
          </a:xfrm>
          <a:prstGeom prst="straightConnector1">
            <a:avLst/>
          </a:prstGeom>
          <a:noFill/>
          <a:ln w="9525" cap="flat" cmpd="sng">
            <a:solidFill>
              <a:schemeClr val="dk2"/>
            </a:solidFill>
            <a:prstDash val="solid"/>
            <a:round/>
            <a:headEnd type="none" w="med" len="med"/>
            <a:tailEnd type="none" w="med" len="med"/>
          </a:ln>
        </p:spPr>
      </p:cxnSp>
      <p:cxnSp>
        <p:nvCxnSpPr>
          <p:cNvPr id="261" name="Google Shape;261;p25"/>
          <p:cNvCxnSpPr/>
          <p:nvPr/>
        </p:nvCxnSpPr>
        <p:spPr>
          <a:xfrm rot="10800000">
            <a:off x="2524650" y="2818250"/>
            <a:ext cx="51000" cy="0"/>
          </a:xfrm>
          <a:prstGeom prst="straightConnector1">
            <a:avLst/>
          </a:prstGeom>
          <a:noFill/>
          <a:ln w="9525" cap="flat" cmpd="sng">
            <a:solidFill>
              <a:schemeClr val="dk2"/>
            </a:solidFill>
            <a:prstDash val="solid"/>
            <a:round/>
            <a:headEnd type="none" w="med" len="med"/>
            <a:tailEnd type="none" w="med" len="med"/>
          </a:ln>
        </p:spPr>
      </p:cxnSp>
      <p:cxnSp>
        <p:nvCxnSpPr>
          <p:cNvPr id="262" name="Google Shape;262;p25"/>
          <p:cNvCxnSpPr/>
          <p:nvPr/>
        </p:nvCxnSpPr>
        <p:spPr>
          <a:xfrm rot="10800000">
            <a:off x="4135425" y="4331400"/>
            <a:ext cx="0" cy="63300"/>
          </a:xfrm>
          <a:prstGeom prst="straightConnector1">
            <a:avLst/>
          </a:prstGeom>
          <a:noFill/>
          <a:ln w="9525" cap="flat" cmpd="sng">
            <a:solidFill>
              <a:schemeClr val="dk2"/>
            </a:solidFill>
            <a:prstDash val="solid"/>
            <a:round/>
            <a:headEnd type="none" w="med" len="med"/>
            <a:tailEnd type="none" w="med" len="med"/>
          </a:ln>
        </p:spPr>
      </p:cxnSp>
      <p:cxnSp>
        <p:nvCxnSpPr>
          <p:cNvPr id="263" name="Google Shape;263;p25"/>
          <p:cNvCxnSpPr/>
          <p:nvPr/>
        </p:nvCxnSpPr>
        <p:spPr>
          <a:xfrm rot="10800000">
            <a:off x="5683475" y="4331400"/>
            <a:ext cx="0" cy="63300"/>
          </a:xfrm>
          <a:prstGeom prst="straightConnector1">
            <a:avLst/>
          </a:prstGeom>
          <a:noFill/>
          <a:ln w="9525" cap="flat" cmpd="sng">
            <a:solidFill>
              <a:schemeClr val="dk2"/>
            </a:solidFill>
            <a:prstDash val="solid"/>
            <a:round/>
            <a:headEnd type="none" w="med" len="med"/>
            <a:tailEnd type="none" w="med" len="med"/>
          </a:ln>
        </p:spPr>
      </p:cxnSp>
      <p:sp>
        <p:nvSpPr>
          <p:cNvPr id="265" name="Google Shape;265;p25"/>
          <p:cNvSpPr txBox="1"/>
          <p:nvPr/>
        </p:nvSpPr>
        <p:spPr>
          <a:xfrm>
            <a:off x="-159449" y="4745005"/>
            <a:ext cx="3000000" cy="338524"/>
          </a:xfrm>
          <a:prstGeom prst="rect">
            <a:avLst/>
          </a:prstGeom>
          <a:noFill/>
          <a:ln>
            <a:noFill/>
          </a:ln>
        </p:spPr>
        <p:txBody>
          <a:bodyPr spcFirstLastPara="1" wrap="square" lIns="91425" tIns="91425" rIns="91425" bIns="91425" anchor="t" anchorCtr="0">
            <a:spAutoFit/>
          </a:bodyPr>
          <a:lstStyle/>
          <a:p>
            <a:pPr algn="r"/>
            <a:r>
              <a:rPr lang="es" sz="1000" i="1" dirty="0"/>
              <a:t>van Straaten et al. </a:t>
            </a:r>
            <a:r>
              <a:rPr lang="en-GB" sz="1000" i="1" dirty="0"/>
              <a:t>arXiv:2211.04504</a:t>
            </a:r>
            <a:endParaRPr sz="1000" i="1" dirty="0"/>
          </a:p>
        </p:txBody>
      </p:sp>
      <p:sp>
        <p:nvSpPr>
          <p:cNvPr id="4" name="TextBox 3">
            <a:extLst>
              <a:ext uri="{FF2B5EF4-FFF2-40B4-BE49-F238E27FC236}">
                <a16:creationId xmlns:a16="http://schemas.microsoft.com/office/drawing/2014/main" id="{98CE1F52-E119-781C-A48A-052826DCD289}"/>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All rf-based tuning</a:t>
            </a:r>
            <a:endParaRPr sz="2003" dirty="0">
              <a:latin typeface="+mj-lt"/>
            </a:endParaRPr>
          </a:p>
        </p:txBody>
      </p:sp>
      <p:grpSp>
        <p:nvGrpSpPr>
          <p:cNvPr id="18" name="Group 17">
            <a:extLst>
              <a:ext uri="{FF2B5EF4-FFF2-40B4-BE49-F238E27FC236}">
                <a16:creationId xmlns:a16="http://schemas.microsoft.com/office/drawing/2014/main" id="{8D291F45-D1B1-C4C4-03E4-67B568AEC721}"/>
              </a:ext>
            </a:extLst>
          </p:cNvPr>
          <p:cNvGrpSpPr/>
          <p:nvPr/>
        </p:nvGrpSpPr>
        <p:grpSpPr>
          <a:xfrm>
            <a:off x="111804" y="722234"/>
            <a:ext cx="4532193" cy="3995591"/>
            <a:chOff x="377257" y="820454"/>
            <a:chExt cx="4532193" cy="3995591"/>
          </a:xfrm>
        </p:grpSpPr>
        <p:pic>
          <p:nvPicPr>
            <p:cNvPr id="6" name="Picture 5" descr="Diagram of an exploratory ramp&#10;&#10;Description automatically generated">
              <a:extLst>
                <a:ext uri="{FF2B5EF4-FFF2-40B4-BE49-F238E27FC236}">
                  <a16:creationId xmlns:a16="http://schemas.microsoft.com/office/drawing/2014/main" id="{2D2141BA-217A-B998-797E-92C7F17A8603}"/>
                </a:ext>
              </a:extLst>
            </p:cNvPr>
            <p:cNvPicPr>
              <a:picLocks noChangeAspect="1"/>
            </p:cNvPicPr>
            <p:nvPr/>
          </p:nvPicPr>
          <p:blipFill>
            <a:blip r:embed="rId3"/>
            <a:stretch>
              <a:fillRect/>
            </a:stretch>
          </p:blipFill>
          <p:spPr>
            <a:xfrm>
              <a:off x="472038" y="820454"/>
              <a:ext cx="4437412" cy="3995591"/>
            </a:xfrm>
            <a:prstGeom prst="rect">
              <a:avLst/>
            </a:prstGeom>
          </p:spPr>
        </p:pic>
        <p:sp>
          <p:nvSpPr>
            <p:cNvPr id="13" name="Oval 12">
              <a:extLst>
                <a:ext uri="{FF2B5EF4-FFF2-40B4-BE49-F238E27FC236}">
                  <a16:creationId xmlns:a16="http://schemas.microsoft.com/office/drawing/2014/main" id="{976D482B-3B9D-6AF9-76F3-0EF56ED4692E}"/>
                </a:ext>
              </a:extLst>
            </p:cNvPr>
            <p:cNvSpPr/>
            <p:nvPr/>
          </p:nvSpPr>
          <p:spPr>
            <a:xfrm>
              <a:off x="377257" y="828781"/>
              <a:ext cx="318529" cy="3622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A graph of different colors&#10;&#10;Description automatically generated with medium confidence">
            <a:extLst>
              <a:ext uri="{FF2B5EF4-FFF2-40B4-BE49-F238E27FC236}">
                <a16:creationId xmlns:a16="http://schemas.microsoft.com/office/drawing/2014/main" id="{02322A52-6346-7B53-6F82-5346214BE859}"/>
              </a:ext>
            </a:extLst>
          </p:cNvPr>
          <p:cNvPicPr>
            <a:picLocks noChangeAspect="1"/>
          </p:cNvPicPr>
          <p:nvPr/>
        </p:nvPicPr>
        <p:blipFill>
          <a:blip r:embed="rId4"/>
          <a:stretch>
            <a:fillRect/>
          </a:stretch>
        </p:blipFill>
        <p:spPr>
          <a:xfrm>
            <a:off x="4981321" y="3022959"/>
            <a:ext cx="3948232" cy="1730732"/>
          </a:xfrm>
          <a:prstGeom prst="rect">
            <a:avLst/>
          </a:prstGeom>
        </p:spPr>
      </p:pic>
      <p:grpSp>
        <p:nvGrpSpPr>
          <p:cNvPr id="21" name="Group 20">
            <a:extLst>
              <a:ext uri="{FF2B5EF4-FFF2-40B4-BE49-F238E27FC236}">
                <a16:creationId xmlns:a16="http://schemas.microsoft.com/office/drawing/2014/main" id="{BF5E885F-CBD1-C5DF-E3AA-B96E82ABAA4B}"/>
              </a:ext>
            </a:extLst>
          </p:cNvPr>
          <p:cNvGrpSpPr/>
          <p:nvPr/>
        </p:nvGrpSpPr>
        <p:grpSpPr>
          <a:xfrm>
            <a:off x="5186065" y="1222420"/>
            <a:ext cx="2963600" cy="1871947"/>
            <a:chOff x="5481733" y="241586"/>
            <a:chExt cx="2963600" cy="1871947"/>
          </a:xfrm>
        </p:grpSpPr>
        <p:grpSp>
          <p:nvGrpSpPr>
            <p:cNvPr id="19" name="Group 18">
              <a:extLst>
                <a:ext uri="{FF2B5EF4-FFF2-40B4-BE49-F238E27FC236}">
                  <a16:creationId xmlns:a16="http://schemas.microsoft.com/office/drawing/2014/main" id="{F02B278F-2987-2F44-1843-46FF135B7375}"/>
                </a:ext>
              </a:extLst>
            </p:cNvPr>
            <p:cNvGrpSpPr/>
            <p:nvPr/>
          </p:nvGrpSpPr>
          <p:grpSpPr>
            <a:xfrm>
              <a:off x="5481733" y="241586"/>
              <a:ext cx="2963600" cy="1843734"/>
              <a:chOff x="6141504" y="329674"/>
              <a:chExt cx="2963600" cy="1843734"/>
            </a:xfrm>
          </p:grpSpPr>
          <p:pic>
            <p:nvPicPr>
              <p:cNvPr id="7" name="Picture 6" descr="A diagram of a device&#10;&#10;Description automatically generated">
                <a:extLst>
                  <a:ext uri="{FF2B5EF4-FFF2-40B4-BE49-F238E27FC236}">
                    <a16:creationId xmlns:a16="http://schemas.microsoft.com/office/drawing/2014/main" id="{6BB93039-BC23-D7D9-400B-D640BEC1AC26}"/>
                  </a:ext>
                </a:extLst>
              </p:cNvPr>
              <p:cNvPicPr>
                <a:picLocks noChangeAspect="1"/>
              </p:cNvPicPr>
              <p:nvPr/>
            </p:nvPicPr>
            <p:blipFill>
              <a:blip r:embed="rId5"/>
              <a:stretch>
                <a:fillRect/>
              </a:stretch>
            </p:blipFill>
            <p:spPr>
              <a:xfrm>
                <a:off x="6141504" y="452608"/>
                <a:ext cx="2963600" cy="1720800"/>
              </a:xfrm>
              <a:prstGeom prst="rect">
                <a:avLst/>
              </a:prstGeom>
            </p:spPr>
          </p:pic>
          <p:sp>
            <p:nvSpPr>
              <p:cNvPr id="14" name="Oval 13">
                <a:extLst>
                  <a:ext uri="{FF2B5EF4-FFF2-40B4-BE49-F238E27FC236}">
                    <a16:creationId xmlns:a16="http://schemas.microsoft.com/office/drawing/2014/main" id="{FDF9B7C5-F584-49CE-62AF-BEA2A2500CD8}"/>
                  </a:ext>
                </a:extLst>
              </p:cNvPr>
              <p:cNvSpPr/>
              <p:nvPr/>
            </p:nvSpPr>
            <p:spPr>
              <a:xfrm>
                <a:off x="6141504" y="329674"/>
                <a:ext cx="318529" cy="3622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322EE1A6-4F71-9369-EA8B-FF9905FF1E4F}"/>
                </a:ext>
              </a:extLst>
            </p:cNvPr>
            <p:cNvSpPr/>
            <p:nvPr/>
          </p:nvSpPr>
          <p:spPr>
            <a:xfrm>
              <a:off x="5481733" y="1887632"/>
              <a:ext cx="318529" cy="2259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Google Shape;231;p23">
            <a:extLst>
              <a:ext uri="{FF2B5EF4-FFF2-40B4-BE49-F238E27FC236}">
                <a16:creationId xmlns:a16="http://schemas.microsoft.com/office/drawing/2014/main" id="{380E42AE-4744-B347-B7D2-A0668889056E}"/>
              </a:ext>
            </a:extLst>
          </p:cNvPr>
          <p:cNvPicPr preferRelativeResize="0"/>
          <p:nvPr/>
        </p:nvPicPr>
        <p:blipFill rotWithShape="1">
          <a:blip r:embed="rId6">
            <a:alphaModFix/>
          </a:blip>
          <a:srcRect l="62119" t="24811" r="15709" b="42941"/>
          <a:stretch/>
        </p:blipFill>
        <p:spPr>
          <a:xfrm>
            <a:off x="6752351" y="81340"/>
            <a:ext cx="1674176" cy="1226789"/>
          </a:xfrm>
          <a:prstGeom prst="rect">
            <a:avLst/>
          </a:prstGeom>
          <a:noFill/>
          <a:ln>
            <a:noFill/>
          </a:ln>
        </p:spPr>
      </p:pic>
      <p:pic>
        <p:nvPicPr>
          <p:cNvPr id="23" name="Picture 22">
            <a:extLst>
              <a:ext uri="{FF2B5EF4-FFF2-40B4-BE49-F238E27FC236}">
                <a16:creationId xmlns:a16="http://schemas.microsoft.com/office/drawing/2014/main" id="{3A5F1A90-2A5C-53C9-0F65-0C4079EE8B03}"/>
              </a:ext>
            </a:extLst>
          </p:cNvPr>
          <p:cNvPicPr>
            <a:picLocks noChangeAspect="1"/>
          </p:cNvPicPr>
          <p:nvPr/>
        </p:nvPicPr>
        <p:blipFill>
          <a:blip r:embed="rId7"/>
          <a:stretch>
            <a:fillRect/>
          </a:stretch>
        </p:blipFill>
        <p:spPr>
          <a:xfrm>
            <a:off x="4981321" y="84571"/>
            <a:ext cx="1694760" cy="1204709"/>
          </a:xfrm>
          <a:prstGeom prst="rect">
            <a:avLst/>
          </a:prstGeom>
        </p:spPr>
      </p:pic>
    </p:spTree>
    <p:extLst>
      <p:ext uri="{BB962C8B-B14F-4D97-AF65-F5344CB8AC3E}">
        <p14:creationId xmlns:p14="http://schemas.microsoft.com/office/powerpoint/2010/main" val="1208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22"/>
          <p:cNvSpPr txBox="1">
            <a:spLocks noGrp="1"/>
          </p:cNvSpPr>
          <p:nvPr>
            <p:ph type="sldNum" idx="12"/>
          </p:nvPr>
        </p:nvSpPr>
        <p:spPr>
          <a:xfrm>
            <a:off x="8515482" y="472241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14</a:t>
            </a:fld>
            <a:endParaRPr/>
          </a:p>
        </p:txBody>
      </p:sp>
      <p:pic>
        <p:nvPicPr>
          <p:cNvPr id="22" name="Picture 21">
            <a:extLst>
              <a:ext uri="{FF2B5EF4-FFF2-40B4-BE49-F238E27FC236}">
                <a16:creationId xmlns:a16="http://schemas.microsoft.com/office/drawing/2014/main" id="{472E2B03-1A64-609C-6392-C08591D87425}"/>
              </a:ext>
            </a:extLst>
          </p:cNvPr>
          <p:cNvPicPr>
            <a:picLocks noChangeAspect="1"/>
          </p:cNvPicPr>
          <p:nvPr/>
        </p:nvPicPr>
        <p:blipFill>
          <a:blip r:embed="rId3"/>
          <a:stretch>
            <a:fillRect/>
          </a:stretch>
        </p:blipFill>
        <p:spPr>
          <a:xfrm>
            <a:off x="4572000" y="1540353"/>
            <a:ext cx="2513447" cy="2357672"/>
          </a:xfrm>
          <a:prstGeom prst="rect">
            <a:avLst/>
          </a:prstGeom>
        </p:spPr>
      </p:pic>
      <p:sp>
        <p:nvSpPr>
          <p:cNvPr id="24" name="TextBox 23">
            <a:extLst>
              <a:ext uri="{FF2B5EF4-FFF2-40B4-BE49-F238E27FC236}">
                <a16:creationId xmlns:a16="http://schemas.microsoft.com/office/drawing/2014/main" id="{14CAB380-9401-F65A-F064-0734DA9D637E}"/>
              </a:ext>
            </a:extLst>
          </p:cNvPr>
          <p:cNvSpPr txBox="1"/>
          <p:nvPr/>
        </p:nvSpPr>
        <p:spPr>
          <a:xfrm>
            <a:off x="6112123" y="1897855"/>
            <a:ext cx="522794" cy="307777"/>
          </a:xfrm>
          <a:prstGeom prst="rect">
            <a:avLst/>
          </a:prstGeom>
          <a:noFill/>
        </p:spPr>
        <p:txBody>
          <a:bodyPr wrap="square" rtlCol="0">
            <a:spAutoFit/>
          </a:bodyPr>
          <a:lstStyle/>
          <a:p>
            <a:r>
              <a:rPr lang="en-US" dirty="0"/>
              <a:t>ON</a:t>
            </a:r>
          </a:p>
        </p:txBody>
      </p:sp>
      <p:sp>
        <p:nvSpPr>
          <p:cNvPr id="25" name="TextBox 24">
            <a:extLst>
              <a:ext uri="{FF2B5EF4-FFF2-40B4-BE49-F238E27FC236}">
                <a16:creationId xmlns:a16="http://schemas.microsoft.com/office/drawing/2014/main" id="{CEE39D63-C18C-16CA-F3BE-1C2F859F7A98}"/>
              </a:ext>
            </a:extLst>
          </p:cNvPr>
          <p:cNvSpPr txBox="1"/>
          <p:nvPr/>
        </p:nvSpPr>
        <p:spPr>
          <a:xfrm>
            <a:off x="4674172" y="2719189"/>
            <a:ext cx="650734" cy="307777"/>
          </a:xfrm>
          <a:prstGeom prst="rect">
            <a:avLst/>
          </a:prstGeom>
          <a:noFill/>
        </p:spPr>
        <p:txBody>
          <a:bodyPr wrap="square" rtlCol="0">
            <a:spAutoFit/>
          </a:bodyPr>
          <a:lstStyle/>
          <a:p>
            <a:r>
              <a:rPr lang="en-US" dirty="0"/>
              <a:t>OFF</a:t>
            </a:r>
          </a:p>
        </p:txBody>
      </p:sp>
      <p:sp>
        <p:nvSpPr>
          <p:cNvPr id="14" name="TextBox 13">
            <a:extLst>
              <a:ext uri="{FF2B5EF4-FFF2-40B4-BE49-F238E27FC236}">
                <a16:creationId xmlns:a16="http://schemas.microsoft.com/office/drawing/2014/main" id="{3FB56149-040E-27D6-CD72-023072E1CABE}"/>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Exploring device variability</a:t>
            </a:r>
            <a:endParaRPr sz="2003" dirty="0">
              <a:latin typeface="+mj-lt"/>
            </a:endParaRPr>
          </a:p>
        </p:txBody>
      </p:sp>
      <p:pic>
        <p:nvPicPr>
          <p:cNvPr id="2" name="Picture 1">
            <a:extLst>
              <a:ext uri="{FF2B5EF4-FFF2-40B4-BE49-F238E27FC236}">
                <a16:creationId xmlns:a16="http://schemas.microsoft.com/office/drawing/2014/main" id="{5899CFF6-55D0-8ECA-63B0-7FFBBEBCDF4A}"/>
              </a:ext>
            </a:extLst>
          </p:cNvPr>
          <p:cNvPicPr>
            <a:picLocks noChangeAspect="1"/>
          </p:cNvPicPr>
          <p:nvPr/>
        </p:nvPicPr>
        <p:blipFill>
          <a:blip r:embed="rId4"/>
          <a:stretch>
            <a:fillRect/>
          </a:stretch>
        </p:blipFill>
        <p:spPr>
          <a:xfrm>
            <a:off x="1543527" y="1902893"/>
            <a:ext cx="1881869" cy="1337714"/>
          </a:xfrm>
          <a:prstGeom prst="rect">
            <a:avLst/>
          </a:prstGeom>
        </p:spPr>
      </p:pic>
    </p:spTree>
    <p:extLst>
      <p:ext uri="{BB962C8B-B14F-4D97-AF65-F5344CB8AC3E}">
        <p14:creationId xmlns:p14="http://schemas.microsoft.com/office/powerpoint/2010/main" val="46157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15</a:t>
            </a:fld>
            <a:endParaRPr/>
          </a:p>
        </p:txBody>
      </p:sp>
      <p:grpSp>
        <p:nvGrpSpPr>
          <p:cNvPr id="2" name="Group">
            <a:extLst>
              <a:ext uri="{FF2B5EF4-FFF2-40B4-BE49-F238E27FC236}">
                <a16:creationId xmlns:a16="http://schemas.microsoft.com/office/drawing/2014/main" id="{EB37B69F-1D38-8D7C-9432-66947C0303B9}"/>
              </a:ext>
            </a:extLst>
          </p:cNvPr>
          <p:cNvGrpSpPr/>
          <p:nvPr/>
        </p:nvGrpSpPr>
        <p:grpSpPr>
          <a:xfrm>
            <a:off x="-239422" y="1150408"/>
            <a:ext cx="3156826" cy="2729528"/>
            <a:chOff x="7525" y="0"/>
            <a:chExt cx="5989200" cy="5178520"/>
          </a:xfrm>
        </p:grpSpPr>
        <p:pic>
          <p:nvPicPr>
            <p:cNvPr id="3" name="3D_Hypersurface.png" descr="3D_Hypersurface.png">
              <a:extLst>
                <a:ext uri="{FF2B5EF4-FFF2-40B4-BE49-F238E27FC236}">
                  <a16:creationId xmlns:a16="http://schemas.microsoft.com/office/drawing/2014/main" id="{800A4AAF-372B-BC78-56D1-234AE554F800}"/>
                </a:ext>
              </a:extLst>
            </p:cNvPr>
            <p:cNvPicPr>
              <a:picLocks noChangeAspect="1"/>
            </p:cNvPicPr>
            <p:nvPr/>
          </p:nvPicPr>
          <p:blipFill>
            <a:blip r:embed="rId3"/>
            <a:srcRect t="9040" b="2873"/>
            <a:stretch>
              <a:fillRect/>
            </a:stretch>
          </p:blipFill>
          <p:spPr>
            <a:xfrm>
              <a:off x="589461" y="0"/>
              <a:ext cx="5407264" cy="4705324"/>
            </a:xfrm>
            <a:prstGeom prst="rect">
              <a:avLst/>
            </a:prstGeom>
            <a:ln w="3175" cap="flat">
              <a:noFill/>
              <a:miter lim="400000"/>
            </a:ln>
            <a:effectLst/>
          </p:spPr>
        </p:pic>
        <p:grpSp>
          <p:nvGrpSpPr>
            <p:cNvPr id="4" name="Gate voltage 1">
              <a:extLst>
                <a:ext uri="{FF2B5EF4-FFF2-40B4-BE49-F238E27FC236}">
                  <a16:creationId xmlns:a16="http://schemas.microsoft.com/office/drawing/2014/main" id="{46BC6DDF-76B3-B992-8960-B6CF3607935B}"/>
                </a:ext>
              </a:extLst>
            </p:cNvPr>
            <p:cNvGrpSpPr/>
            <p:nvPr/>
          </p:nvGrpSpPr>
          <p:grpSpPr>
            <a:xfrm>
              <a:off x="7525" y="4006628"/>
              <a:ext cx="5705139" cy="905843"/>
              <a:chOff x="7525" y="532349"/>
              <a:chExt cx="5705138" cy="905843"/>
            </a:xfrm>
          </p:grpSpPr>
          <p:sp>
            <p:nvSpPr>
              <p:cNvPr id="11" name="Rectangle">
                <a:extLst>
                  <a:ext uri="{FF2B5EF4-FFF2-40B4-BE49-F238E27FC236}">
                    <a16:creationId xmlns:a16="http://schemas.microsoft.com/office/drawing/2014/main" id="{23A86512-6D71-D583-A434-67078E316783}"/>
                  </a:ext>
                </a:extLst>
              </p:cNvPr>
              <p:cNvSpPr/>
              <p:nvPr/>
            </p:nvSpPr>
            <p:spPr>
              <a:xfrm rot="840000">
                <a:off x="7525" y="532349"/>
                <a:ext cx="4476124" cy="611812"/>
              </a:xfrm>
              <a:prstGeom prst="rect">
                <a:avLst/>
              </a:prstGeom>
              <a:solidFill>
                <a:srgbClr val="FFFFFF"/>
              </a:solidFill>
              <a:ln w="3175" cap="flat">
                <a:noFill/>
                <a:miter lim="400000"/>
              </a:ln>
              <a:effectLst/>
            </p:spPr>
            <p:txBody>
              <a:bodyPr wrap="square" lIns="13381" tIns="13381" rIns="13381" bIns="13381" numCol="1" anchor="ctr">
                <a:noAutofit/>
              </a:bodyPr>
              <a:lstStyle/>
              <a:p>
                <a:pPr>
                  <a:defRPr sz="2100"/>
                </a:pPr>
                <a:endParaRPr sz="1107"/>
              </a:p>
            </p:txBody>
          </p:sp>
          <p:sp>
            <p:nvSpPr>
              <p:cNvPr id="12" name="Gate voltage 1">
                <a:extLst>
                  <a:ext uri="{FF2B5EF4-FFF2-40B4-BE49-F238E27FC236}">
                    <a16:creationId xmlns:a16="http://schemas.microsoft.com/office/drawing/2014/main" id="{61D83832-1061-9FC0-1869-EFDBF288B667}"/>
                  </a:ext>
                </a:extLst>
              </p:cNvPr>
              <p:cNvSpPr txBox="1"/>
              <p:nvPr/>
            </p:nvSpPr>
            <p:spPr>
              <a:xfrm rot="1001275">
                <a:off x="1236538" y="1002163"/>
                <a:ext cx="4476125" cy="43602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62" tIns="26762" rIns="26762" bIns="26762" numCol="1" anchor="ctr">
                <a:noAutofit/>
              </a:bodyPr>
              <a:lstStyle>
                <a:lvl1pPr>
                  <a:defRPr sz="2100">
                    <a:latin typeface="Avenir Next"/>
                    <a:ea typeface="Avenir Next"/>
                    <a:cs typeface="Avenir Next"/>
                    <a:sym typeface="Avenir Next"/>
                  </a:defRPr>
                </a:lvl1pPr>
              </a:lstStyle>
              <a:p>
                <a:r>
                  <a:rPr sz="1107" dirty="0">
                    <a:latin typeface="+mj-lt"/>
                  </a:rPr>
                  <a:t>Gate voltage 1</a:t>
                </a:r>
              </a:p>
            </p:txBody>
          </p:sp>
        </p:grpSp>
        <p:grpSp>
          <p:nvGrpSpPr>
            <p:cNvPr id="5" name="Gate voltage 3">
              <a:extLst>
                <a:ext uri="{FF2B5EF4-FFF2-40B4-BE49-F238E27FC236}">
                  <a16:creationId xmlns:a16="http://schemas.microsoft.com/office/drawing/2014/main" id="{814A09C4-E735-7C2F-7DC1-67BD6BCC51A7}"/>
                </a:ext>
              </a:extLst>
            </p:cNvPr>
            <p:cNvGrpSpPr/>
            <p:nvPr/>
          </p:nvGrpSpPr>
          <p:grpSpPr>
            <a:xfrm>
              <a:off x="4270660" y="2764397"/>
              <a:ext cx="885487" cy="2414123"/>
              <a:chOff x="796056" y="-24460"/>
              <a:chExt cx="885487" cy="2414121"/>
            </a:xfrm>
          </p:grpSpPr>
          <p:sp>
            <p:nvSpPr>
              <p:cNvPr id="9" name="Rectangle">
                <a:extLst>
                  <a:ext uri="{FF2B5EF4-FFF2-40B4-BE49-F238E27FC236}">
                    <a16:creationId xmlns:a16="http://schemas.microsoft.com/office/drawing/2014/main" id="{E6A61286-C652-B258-D77A-6895E46E2A83}"/>
                  </a:ext>
                </a:extLst>
              </p:cNvPr>
              <p:cNvSpPr/>
              <p:nvPr/>
            </p:nvSpPr>
            <p:spPr>
              <a:xfrm rot="18791021">
                <a:off x="-58754" y="830350"/>
                <a:ext cx="2414121" cy="704502"/>
              </a:xfrm>
              <a:prstGeom prst="rect">
                <a:avLst/>
              </a:prstGeom>
              <a:solidFill>
                <a:srgbClr val="FFFFFF"/>
              </a:solidFill>
              <a:ln w="3175" cap="flat">
                <a:noFill/>
                <a:miter lim="400000"/>
              </a:ln>
              <a:effectLst/>
            </p:spPr>
            <p:txBody>
              <a:bodyPr wrap="square" lIns="13381" tIns="13381" rIns="13381" bIns="13381" numCol="1" anchor="ctr">
                <a:noAutofit/>
              </a:bodyPr>
              <a:lstStyle/>
              <a:p>
                <a:pPr>
                  <a:defRPr sz="2100"/>
                </a:pPr>
                <a:endParaRPr sz="1107"/>
              </a:p>
            </p:txBody>
          </p:sp>
          <p:sp>
            <p:nvSpPr>
              <p:cNvPr id="10" name="Gate voltage 3">
                <a:extLst>
                  <a:ext uri="{FF2B5EF4-FFF2-40B4-BE49-F238E27FC236}">
                    <a16:creationId xmlns:a16="http://schemas.microsoft.com/office/drawing/2014/main" id="{1E733C22-6659-9695-31D9-AB0BD031CDB8}"/>
                  </a:ext>
                </a:extLst>
              </p:cNvPr>
              <p:cNvSpPr txBox="1"/>
              <p:nvPr/>
            </p:nvSpPr>
            <p:spPr>
              <a:xfrm rot="18791021">
                <a:off x="165875" y="643387"/>
                <a:ext cx="2147395" cy="88394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62" tIns="26762" rIns="26762" bIns="26762" numCol="1" anchor="ctr">
                <a:noAutofit/>
              </a:bodyPr>
              <a:lstStyle>
                <a:lvl1pPr>
                  <a:defRPr sz="2100">
                    <a:latin typeface="Avenir Next"/>
                    <a:ea typeface="Avenir Next"/>
                    <a:cs typeface="Avenir Next"/>
                    <a:sym typeface="Avenir Next"/>
                  </a:defRPr>
                </a:lvl1pPr>
              </a:lstStyle>
              <a:p>
                <a:r>
                  <a:rPr sz="1107" dirty="0">
                    <a:latin typeface="+mj-lt"/>
                  </a:rPr>
                  <a:t>Gate voltage 3</a:t>
                </a:r>
              </a:p>
            </p:txBody>
          </p:sp>
        </p:grpSp>
        <p:grpSp>
          <p:nvGrpSpPr>
            <p:cNvPr id="6" name="Gate voltage 2">
              <a:extLst>
                <a:ext uri="{FF2B5EF4-FFF2-40B4-BE49-F238E27FC236}">
                  <a16:creationId xmlns:a16="http://schemas.microsoft.com/office/drawing/2014/main" id="{6B567668-B04E-4A48-4C6D-425308FCD301}"/>
                </a:ext>
              </a:extLst>
            </p:cNvPr>
            <p:cNvGrpSpPr/>
            <p:nvPr/>
          </p:nvGrpSpPr>
          <p:grpSpPr>
            <a:xfrm>
              <a:off x="5099093" y="582647"/>
              <a:ext cx="822898" cy="2441386"/>
              <a:chOff x="0" y="0"/>
              <a:chExt cx="822896" cy="2441385"/>
            </a:xfrm>
          </p:grpSpPr>
          <p:sp>
            <p:nvSpPr>
              <p:cNvPr id="7" name="Rectangle">
                <a:extLst>
                  <a:ext uri="{FF2B5EF4-FFF2-40B4-BE49-F238E27FC236}">
                    <a16:creationId xmlns:a16="http://schemas.microsoft.com/office/drawing/2014/main" id="{332C16CE-E883-67BC-E4A4-C5ED634691E3}"/>
                  </a:ext>
                </a:extLst>
              </p:cNvPr>
              <p:cNvSpPr/>
              <p:nvPr/>
            </p:nvSpPr>
            <p:spPr>
              <a:xfrm rot="5460000">
                <a:off x="-802618" y="830373"/>
                <a:ext cx="2428133" cy="780640"/>
              </a:xfrm>
              <a:prstGeom prst="rect">
                <a:avLst/>
              </a:prstGeom>
              <a:solidFill>
                <a:srgbClr val="FFFFFF"/>
              </a:solidFill>
              <a:ln w="3175" cap="flat">
                <a:noFill/>
                <a:miter lim="400000"/>
              </a:ln>
              <a:effectLst/>
            </p:spPr>
            <p:txBody>
              <a:bodyPr wrap="square" lIns="13381" tIns="13381" rIns="13381" bIns="13381" numCol="1" anchor="ctr">
                <a:noAutofit/>
              </a:bodyPr>
              <a:lstStyle/>
              <a:p>
                <a:pPr>
                  <a:defRPr sz="2100"/>
                </a:pPr>
                <a:endParaRPr sz="1107"/>
              </a:p>
            </p:txBody>
          </p:sp>
          <p:sp>
            <p:nvSpPr>
              <p:cNvPr id="8" name="Gate voltage 2">
                <a:extLst>
                  <a:ext uri="{FF2B5EF4-FFF2-40B4-BE49-F238E27FC236}">
                    <a16:creationId xmlns:a16="http://schemas.microsoft.com/office/drawing/2014/main" id="{3D3D7E53-9255-C61C-933E-513039F8CD25}"/>
                  </a:ext>
                </a:extLst>
              </p:cNvPr>
              <p:cNvSpPr txBox="1"/>
              <p:nvPr/>
            </p:nvSpPr>
            <p:spPr>
              <a:xfrm rot="5460000">
                <a:off x="-802618" y="1012809"/>
                <a:ext cx="2428133" cy="41576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62" tIns="26762" rIns="26762" bIns="26762" numCol="1" anchor="ctr">
                <a:noAutofit/>
              </a:bodyPr>
              <a:lstStyle>
                <a:lvl1pPr>
                  <a:defRPr sz="2100">
                    <a:latin typeface="Avenir Next"/>
                    <a:ea typeface="Avenir Next"/>
                    <a:cs typeface="Avenir Next"/>
                    <a:sym typeface="Avenir Next"/>
                  </a:defRPr>
                </a:lvl1pPr>
              </a:lstStyle>
              <a:p>
                <a:r>
                  <a:rPr sz="1107" dirty="0">
                    <a:latin typeface="+mj-lt"/>
                  </a:rPr>
                  <a:t>Gate voltage 2</a:t>
                </a:r>
              </a:p>
            </p:txBody>
          </p:sp>
        </p:grpSp>
      </p:grpSp>
      <p:sp>
        <p:nvSpPr>
          <p:cNvPr id="13" name="Connection Line">
            <a:extLst>
              <a:ext uri="{FF2B5EF4-FFF2-40B4-BE49-F238E27FC236}">
                <a16:creationId xmlns:a16="http://schemas.microsoft.com/office/drawing/2014/main" id="{F47EAF4F-BA52-0798-8AAB-D589F10EA96A}"/>
              </a:ext>
            </a:extLst>
          </p:cNvPr>
          <p:cNvSpPr/>
          <p:nvPr/>
        </p:nvSpPr>
        <p:spPr>
          <a:xfrm>
            <a:off x="923441" y="1461935"/>
            <a:ext cx="413567" cy="1046791"/>
          </a:xfrm>
          <a:custGeom>
            <a:avLst/>
            <a:gdLst/>
            <a:ahLst/>
            <a:cxnLst>
              <a:cxn ang="0">
                <a:pos x="wd2" y="hd2"/>
              </a:cxn>
              <a:cxn ang="5400000">
                <a:pos x="wd2" y="hd2"/>
              </a:cxn>
              <a:cxn ang="10800000">
                <a:pos x="wd2" y="hd2"/>
              </a:cxn>
              <a:cxn ang="16200000">
                <a:pos x="wd2" y="hd2"/>
              </a:cxn>
            </a:cxnLst>
            <a:rect l="0" t="0" r="r" b="b"/>
            <a:pathLst>
              <a:path w="16758" h="21600" extrusionOk="0">
                <a:moveTo>
                  <a:pt x="16758" y="21600"/>
                </a:moveTo>
                <a:cubicBezTo>
                  <a:pt x="-1509" y="16193"/>
                  <a:pt x="-4842" y="8993"/>
                  <a:pt x="6760" y="0"/>
                </a:cubicBezTo>
              </a:path>
            </a:pathLst>
          </a:custGeom>
          <a:ln w="28575">
            <a:solidFill>
              <a:srgbClr val="FF0000"/>
            </a:solidFill>
            <a:miter lim="400000"/>
          </a:ln>
        </p:spPr>
        <p:txBody>
          <a:bodyPr/>
          <a:lstStyle/>
          <a:p>
            <a:endParaRPr sz="738"/>
          </a:p>
        </p:txBody>
      </p:sp>
      <p:sp>
        <p:nvSpPr>
          <p:cNvPr id="14" name="Circle">
            <a:extLst>
              <a:ext uri="{FF2B5EF4-FFF2-40B4-BE49-F238E27FC236}">
                <a16:creationId xmlns:a16="http://schemas.microsoft.com/office/drawing/2014/main" id="{F0CB452B-B1A2-1F21-51B4-CD4650D5C900}"/>
              </a:ext>
            </a:extLst>
          </p:cNvPr>
          <p:cNvSpPr/>
          <p:nvPr/>
        </p:nvSpPr>
        <p:spPr>
          <a:xfrm>
            <a:off x="1187370" y="1545437"/>
            <a:ext cx="80315" cy="81129"/>
          </a:xfrm>
          <a:prstGeom prst="ellipse">
            <a:avLst/>
          </a:prstGeom>
          <a:solidFill>
            <a:srgbClr val="469663"/>
          </a:solidFill>
          <a:ln w="63500">
            <a:solidFill>
              <a:srgbClr val="469663"/>
            </a:solidFill>
          </a:ln>
        </p:spPr>
        <p:txBody>
          <a:bodyPr lIns="13381" tIns="13381" rIns="13381" bIns="13381" anchor="ctr"/>
          <a:lstStyle/>
          <a:p>
            <a:endParaRPr sz="738"/>
          </a:p>
        </p:txBody>
      </p:sp>
      <p:sp>
        <p:nvSpPr>
          <p:cNvPr id="15" name="Circle">
            <a:extLst>
              <a:ext uri="{FF2B5EF4-FFF2-40B4-BE49-F238E27FC236}">
                <a16:creationId xmlns:a16="http://schemas.microsoft.com/office/drawing/2014/main" id="{E5CD5B74-E39E-63D5-BCBC-D7D5AFB66964}"/>
              </a:ext>
            </a:extLst>
          </p:cNvPr>
          <p:cNvSpPr/>
          <p:nvPr/>
        </p:nvSpPr>
        <p:spPr>
          <a:xfrm>
            <a:off x="898675" y="1692600"/>
            <a:ext cx="80315" cy="81129"/>
          </a:xfrm>
          <a:prstGeom prst="ellipse">
            <a:avLst/>
          </a:prstGeom>
          <a:solidFill>
            <a:srgbClr val="469663"/>
          </a:solidFill>
          <a:ln w="63500">
            <a:solidFill>
              <a:srgbClr val="469663"/>
            </a:solidFill>
          </a:ln>
        </p:spPr>
        <p:txBody>
          <a:bodyPr lIns="13381" tIns="13381" rIns="13381" bIns="13381" anchor="ctr"/>
          <a:lstStyle/>
          <a:p>
            <a:endParaRPr sz="738"/>
          </a:p>
        </p:txBody>
      </p:sp>
      <p:sp>
        <p:nvSpPr>
          <p:cNvPr id="16" name="Circle">
            <a:extLst>
              <a:ext uri="{FF2B5EF4-FFF2-40B4-BE49-F238E27FC236}">
                <a16:creationId xmlns:a16="http://schemas.microsoft.com/office/drawing/2014/main" id="{3A9F1109-BBD0-A706-7A53-C76170C42ADF}"/>
              </a:ext>
            </a:extLst>
          </p:cNvPr>
          <p:cNvSpPr/>
          <p:nvPr/>
        </p:nvSpPr>
        <p:spPr>
          <a:xfrm>
            <a:off x="1144942" y="2267475"/>
            <a:ext cx="80314" cy="81129"/>
          </a:xfrm>
          <a:prstGeom prst="ellipse">
            <a:avLst/>
          </a:prstGeom>
          <a:solidFill>
            <a:srgbClr val="469663"/>
          </a:solidFill>
          <a:ln w="63500">
            <a:solidFill>
              <a:srgbClr val="469663"/>
            </a:solidFill>
          </a:ln>
        </p:spPr>
        <p:txBody>
          <a:bodyPr lIns="13381" tIns="13381" rIns="13381" bIns="13381" anchor="ctr"/>
          <a:lstStyle/>
          <a:p>
            <a:endParaRPr sz="738"/>
          </a:p>
        </p:txBody>
      </p:sp>
      <p:sp>
        <p:nvSpPr>
          <p:cNvPr id="17" name="Circle">
            <a:extLst>
              <a:ext uri="{FF2B5EF4-FFF2-40B4-BE49-F238E27FC236}">
                <a16:creationId xmlns:a16="http://schemas.microsoft.com/office/drawing/2014/main" id="{E46C8B4F-6146-410F-E22A-811A293BC611}"/>
              </a:ext>
            </a:extLst>
          </p:cNvPr>
          <p:cNvSpPr/>
          <p:nvPr/>
        </p:nvSpPr>
        <p:spPr>
          <a:xfrm>
            <a:off x="819008" y="2000026"/>
            <a:ext cx="80315" cy="81129"/>
          </a:xfrm>
          <a:prstGeom prst="ellipse">
            <a:avLst/>
          </a:prstGeom>
          <a:solidFill>
            <a:srgbClr val="000000"/>
          </a:solidFill>
          <a:ln w="63500">
            <a:solidFill>
              <a:srgbClr val="000000"/>
            </a:solidFill>
          </a:ln>
        </p:spPr>
        <p:txBody>
          <a:bodyPr lIns="13381" tIns="13381" rIns="13381" bIns="13381" anchor="ctr"/>
          <a:lstStyle/>
          <a:p>
            <a:endParaRPr sz="738"/>
          </a:p>
        </p:txBody>
      </p:sp>
      <p:sp>
        <p:nvSpPr>
          <p:cNvPr id="18" name="Connection Line">
            <a:extLst>
              <a:ext uri="{FF2B5EF4-FFF2-40B4-BE49-F238E27FC236}">
                <a16:creationId xmlns:a16="http://schemas.microsoft.com/office/drawing/2014/main" id="{A2C3814D-767F-6EB7-7BA3-6EF0BCBC5F4F}"/>
              </a:ext>
            </a:extLst>
          </p:cNvPr>
          <p:cNvSpPr/>
          <p:nvPr/>
        </p:nvSpPr>
        <p:spPr>
          <a:xfrm>
            <a:off x="946167" y="1533568"/>
            <a:ext cx="366914" cy="735097"/>
          </a:xfrm>
          <a:custGeom>
            <a:avLst/>
            <a:gdLst/>
            <a:ahLst/>
            <a:cxnLst>
              <a:cxn ang="0">
                <a:pos x="wd2" y="hd2"/>
              </a:cxn>
              <a:cxn ang="5400000">
                <a:pos x="wd2" y="hd2"/>
              </a:cxn>
              <a:cxn ang="10800000">
                <a:pos x="wd2" y="hd2"/>
              </a:cxn>
              <a:cxn ang="16200000">
                <a:pos x="wd2" y="hd2"/>
              </a:cxn>
            </a:cxnLst>
            <a:rect l="0" t="0" r="r" b="b"/>
            <a:pathLst>
              <a:path w="16484" h="21600" extrusionOk="0">
                <a:moveTo>
                  <a:pt x="16484" y="21600"/>
                </a:moveTo>
                <a:cubicBezTo>
                  <a:pt x="-2610" y="16870"/>
                  <a:pt x="-5116" y="9670"/>
                  <a:pt x="8966" y="0"/>
                </a:cubicBezTo>
              </a:path>
            </a:pathLst>
          </a:custGeom>
          <a:ln w="28575">
            <a:solidFill>
              <a:srgbClr val="2C541A"/>
            </a:solidFill>
          </a:ln>
        </p:spPr>
        <p:txBody>
          <a:bodyPr/>
          <a:lstStyle/>
          <a:p>
            <a:endParaRPr sz="738"/>
          </a:p>
        </p:txBody>
      </p:sp>
      <p:pic>
        <p:nvPicPr>
          <p:cNvPr id="202" name="Google Shape;202;p21"/>
          <p:cNvPicPr preferRelativeResize="0"/>
          <p:nvPr/>
        </p:nvPicPr>
        <p:blipFill>
          <a:blip r:embed="rId4">
            <a:alphaModFix/>
          </a:blip>
          <a:stretch>
            <a:fillRect/>
          </a:stretch>
        </p:blipFill>
        <p:spPr>
          <a:xfrm>
            <a:off x="3952227" y="1210722"/>
            <a:ext cx="5065099" cy="2509350"/>
          </a:xfrm>
          <a:prstGeom prst="rect">
            <a:avLst/>
          </a:prstGeom>
          <a:noFill/>
          <a:ln>
            <a:noFill/>
          </a:ln>
        </p:spPr>
      </p:pic>
      <p:sp>
        <p:nvSpPr>
          <p:cNvPr id="203" name="Google Shape;203;p21"/>
          <p:cNvSpPr txBox="1"/>
          <p:nvPr/>
        </p:nvSpPr>
        <p:spPr>
          <a:xfrm>
            <a:off x="3920853" y="1625372"/>
            <a:ext cx="1301700" cy="4557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100" b="1">
                <a:solidFill>
                  <a:schemeClr val="dk1"/>
                </a:solidFill>
              </a:rPr>
              <a:t>Initial</a:t>
            </a:r>
            <a:endParaRPr sz="1100" b="1">
              <a:solidFill>
                <a:schemeClr val="dk1"/>
              </a:solidFill>
            </a:endParaRPr>
          </a:p>
          <a:p>
            <a:pPr marL="0" lvl="0" indent="0" algn="ctr" rtl="0">
              <a:lnSpc>
                <a:spcPct val="80000"/>
              </a:lnSpc>
              <a:spcBef>
                <a:spcPts val="0"/>
              </a:spcBef>
              <a:spcAft>
                <a:spcPts val="0"/>
              </a:spcAft>
              <a:buClr>
                <a:schemeClr val="dk1"/>
              </a:buClr>
              <a:buSzPts val="1100"/>
              <a:buFont typeface="Arial"/>
              <a:buNone/>
            </a:pPr>
            <a:r>
              <a:rPr lang="es" sz="1100" b="1">
                <a:solidFill>
                  <a:schemeClr val="dk1"/>
                </a:solidFill>
              </a:rPr>
              <a:t>observations</a:t>
            </a:r>
            <a:endParaRPr sz="1100" b="1">
              <a:solidFill>
                <a:schemeClr val="dk1"/>
              </a:solidFill>
            </a:endParaRPr>
          </a:p>
        </p:txBody>
      </p:sp>
      <p:sp>
        <p:nvSpPr>
          <p:cNvPr id="204" name="Google Shape;204;p21"/>
          <p:cNvSpPr txBox="1"/>
          <p:nvPr/>
        </p:nvSpPr>
        <p:spPr>
          <a:xfrm>
            <a:off x="4567228" y="1416022"/>
            <a:ext cx="1301700" cy="283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800" b="1">
                <a:solidFill>
                  <a:schemeClr val="dk1"/>
                </a:solidFill>
              </a:rPr>
              <a:t> REAL TIME</a:t>
            </a:r>
            <a:endParaRPr sz="800" b="1">
              <a:solidFill>
                <a:schemeClr val="dk1"/>
              </a:solidFill>
            </a:endParaRPr>
          </a:p>
        </p:txBody>
      </p:sp>
      <p:sp>
        <p:nvSpPr>
          <p:cNvPr id="205" name="Google Shape;205;p21"/>
          <p:cNvSpPr txBox="1"/>
          <p:nvPr/>
        </p:nvSpPr>
        <p:spPr>
          <a:xfrm>
            <a:off x="7032653" y="3269847"/>
            <a:ext cx="1301700" cy="283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800" b="1">
                <a:solidFill>
                  <a:schemeClr val="dk1"/>
                </a:solidFill>
              </a:rPr>
              <a:t> REAL TIME</a:t>
            </a:r>
            <a:endParaRPr sz="800" b="1">
              <a:solidFill>
                <a:schemeClr val="dk1"/>
              </a:solidFill>
            </a:endParaRPr>
          </a:p>
        </p:txBody>
      </p:sp>
      <p:sp>
        <p:nvSpPr>
          <p:cNvPr id="206" name="Google Shape;206;p21"/>
          <p:cNvSpPr txBox="1"/>
          <p:nvPr/>
        </p:nvSpPr>
        <p:spPr>
          <a:xfrm>
            <a:off x="5183353" y="2874322"/>
            <a:ext cx="1301700" cy="3201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100" b="1">
                <a:solidFill>
                  <a:schemeClr val="dk1"/>
                </a:solidFill>
              </a:rPr>
              <a:t>Model</a:t>
            </a:r>
            <a:endParaRPr sz="1100" b="1">
              <a:solidFill>
                <a:schemeClr val="dk1"/>
              </a:solidFill>
            </a:endParaRPr>
          </a:p>
        </p:txBody>
      </p:sp>
      <p:sp>
        <p:nvSpPr>
          <p:cNvPr id="207" name="Google Shape;207;p21"/>
          <p:cNvSpPr txBox="1"/>
          <p:nvPr/>
        </p:nvSpPr>
        <p:spPr>
          <a:xfrm>
            <a:off x="6253003" y="1595747"/>
            <a:ext cx="1301700" cy="5910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100" b="1" dirty="0">
                <a:solidFill>
                  <a:schemeClr val="dk1"/>
                </a:solidFill>
              </a:rPr>
              <a:t>Choose promising locations</a:t>
            </a:r>
            <a:endParaRPr sz="1100" b="1" dirty="0">
              <a:solidFill>
                <a:schemeClr val="dk1"/>
              </a:solidFill>
            </a:endParaRPr>
          </a:p>
        </p:txBody>
      </p:sp>
      <p:sp>
        <p:nvSpPr>
          <p:cNvPr id="208" name="Google Shape;208;p21"/>
          <p:cNvSpPr txBox="1"/>
          <p:nvPr/>
        </p:nvSpPr>
        <p:spPr>
          <a:xfrm>
            <a:off x="7715628" y="2785922"/>
            <a:ext cx="1301700" cy="5910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100" b="1">
                <a:solidFill>
                  <a:schemeClr val="dk1"/>
                </a:solidFill>
              </a:rPr>
              <a:t>Investigate candidate locations</a:t>
            </a:r>
            <a:endParaRPr sz="1100" b="1">
              <a:solidFill>
                <a:schemeClr val="dk1"/>
              </a:solidFill>
            </a:endParaRPr>
          </a:p>
        </p:txBody>
      </p:sp>
      <p:sp>
        <p:nvSpPr>
          <p:cNvPr id="209" name="Google Shape;209;p21"/>
          <p:cNvSpPr txBox="1"/>
          <p:nvPr/>
        </p:nvSpPr>
        <p:spPr>
          <a:xfrm>
            <a:off x="4435502" y="1216822"/>
            <a:ext cx="272400" cy="406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800" b="1">
                <a:solidFill>
                  <a:srgbClr val="B5AEC8"/>
                </a:solidFill>
              </a:rPr>
              <a:t>i</a:t>
            </a:r>
            <a:endParaRPr>
              <a:solidFill>
                <a:srgbClr val="B5AEC8"/>
              </a:solidFill>
            </a:endParaRPr>
          </a:p>
        </p:txBody>
      </p:sp>
      <p:sp>
        <p:nvSpPr>
          <p:cNvPr id="210" name="Google Shape;210;p21"/>
          <p:cNvSpPr txBox="1"/>
          <p:nvPr/>
        </p:nvSpPr>
        <p:spPr>
          <a:xfrm>
            <a:off x="5659102" y="2534072"/>
            <a:ext cx="386700" cy="406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800" b="1">
                <a:solidFill>
                  <a:srgbClr val="E6B8AF"/>
                </a:solidFill>
              </a:rPr>
              <a:t>ii</a:t>
            </a:r>
            <a:endParaRPr>
              <a:solidFill>
                <a:srgbClr val="E6B8AF"/>
              </a:solidFill>
            </a:endParaRPr>
          </a:p>
        </p:txBody>
      </p:sp>
      <p:sp>
        <p:nvSpPr>
          <p:cNvPr id="211" name="Google Shape;211;p21"/>
          <p:cNvSpPr txBox="1"/>
          <p:nvPr/>
        </p:nvSpPr>
        <p:spPr>
          <a:xfrm>
            <a:off x="6706027" y="1216822"/>
            <a:ext cx="386700" cy="406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800" b="1">
                <a:solidFill>
                  <a:srgbClr val="E6B8AF"/>
                </a:solidFill>
              </a:rPr>
              <a:t>iii</a:t>
            </a:r>
            <a:endParaRPr>
              <a:solidFill>
                <a:srgbClr val="E6B8AF"/>
              </a:solidFill>
            </a:endParaRPr>
          </a:p>
        </p:txBody>
      </p:sp>
      <p:sp>
        <p:nvSpPr>
          <p:cNvPr id="212" name="Google Shape;212;p21"/>
          <p:cNvSpPr txBox="1"/>
          <p:nvPr/>
        </p:nvSpPr>
        <p:spPr>
          <a:xfrm>
            <a:off x="8173127" y="2515172"/>
            <a:ext cx="386700" cy="406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800" b="1">
                <a:solidFill>
                  <a:srgbClr val="E6B8AF"/>
                </a:solidFill>
              </a:rPr>
              <a:t>iv</a:t>
            </a:r>
            <a:endParaRPr>
              <a:solidFill>
                <a:srgbClr val="E6B8AF"/>
              </a:solidFill>
            </a:endParaRPr>
          </a:p>
        </p:txBody>
      </p:sp>
      <p:sp>
        <p:nvSpPr>
          <p:cNvPr id="49" name="Rectangle 48">
            <a:extLst>
              <a:ext uri="{FF2B5EF4-FFF2-40B4-BE49-F238E27FC236}">
                <a16:creationId xmlns:a16="http://schemas.microsoft.com/office/drawing/2014/main" id="{2703F0E2-5CB6-568D-2E4A-2BD12D15C2B1}"/>
              </a:ext>
            </a:extLst>
          </p:cNvPr>
          <p:cNvSpPr/>
          <p:nvPr/>
        </p:nvSpPr>
        <p:spPr>
          <a:xfrm>
            <a:off x="2804627" y="3269943"/>
            <a:ext cx="117214" cy="165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29B9508-A841-1727-940D-6E87E8A0217E}"/>
              </a:ext>
            </a:extLst>
          </p:cNvPr>
          <p:cNvSpPr/>
          <p:nvPr/>
        </p:nvSpPr>
        <p:spPr>
          <a:xfrm>
            <a:off x="2807541" y="4920184"/>
            <a:ext cx="2375812" cy="98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diagram of a function&#10;&#10;Description automatically generated">
            <a:extLst>
              <a:ext uri="{FF2B5EF4-FFF2-40B4-BE49-F238E27FC236}">
                <a16:creationId xmlns:a16="http://schemas.microsoft.com/office/drawing/2014/main" id="{65C67188-5008-153C-CF5F-C6FB57C11761}"/>
              </a:ext>
            </a:extLst>
          </p:cNvPr>
          <p:cNvPicPr>
            <a:picLocks noChangeAspect="1"/>
          </p:cNvPicPr>
          <p:nvPr/>
        </p:nvPicPr>
        <p:blipFill rotWithShape="1">
          <a:blip r:embed="rId5"/>
          <a:srcRect l="9808" t="9065" r="16289" b="14644"/>
          <a:stretch/>
        </p:blipFill>
        <p:spPr>
          <a:xfrm rot="10800000">
            <a:off x="2748054" y="3162323"/>
            <a:ext cx="1839176" cy="1739993"/>
          </a:xfrm>
          <a:prstGeom prst="rect">
            <a:avLst/>
          </a:prstGeom>
        </p:spPr>
      </p:pic>
      <p:sp>
        <p:nvSpPr>
          <p:cNvPr id="23" name="Gate voltage 1">
            <a:extLst>
              <a:ext uri="{FF2B5EF4-FFF2-40B4-BE49-F238E27FC236}">
                <a16:creationId xmlns:a16="http://schemas.microsoft.com/office/drawing/2014/main" id="{DC82FE97-EA3A-EBD4-A182-93CD7F590E7B}"/>
              </a:ext>
            </a:extLst>
          </p:cNvPr>
          <p:cNvSpPr txBox="1"/>
          <p:nvPr/>
        </p:nvSpPr>
        <p:spPr>
          <a:xfrm>
            <a:off x="3255849" y="4928395"/>
            <a:ext cx="2359305" cy="229825"/>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62" tIns="26762" rIns="26762" bIns="26762" numCol="1" anchor="ctr">
            <a:noAutofit/>
          </a:bodyPr>
          <a:lstStyle>
            <a:lvl1pPr>
              <a:defRPr sz="2100">
                <a:latin typeface="Avenir Next"/>
                <a:ea typeface="Avenir Next"/>
                <a:cs typeface="Avenir Next"/>
                <a:sym typeface="Avenir Next"/>
              </a:defRPr>
            </a:lvl1pPr>
          </a:lstStyle>
          <a:p>
            <a:r>
              <a:rPr sz="1107" dirty="0">
                <a:latin typeface="+mj-lt"/>
              </a:rPr>
              <a:t>Gate voltage 1</a:t>
            </a:r>
          </a:p>
        </p:txBody>
      </p:sp>
      <p:sp>
        <p:nvSpPr>
          <p:cNvPr id="24" name="Gate voltage 2">
            <a:extLst>
              <a:ext uri="{FF2B5EF4-FFF2-40B4-BE49-F238E27FC236}">
                <a16:creationId xmlns:a16="http://schemas.microsoft.com/office/drawing/2014/main" id="{9A64BEF9-65DA-48FC-C958-15DE0C77B10E}"/>
              </a:ext>
            </a:extLst>
          </p:cNvPr>
          <p:cNvSpPr txBox="1"/>
          <p:nvPr/>
        </p:nvSpPr>
        <p:spPr>
          <a:xfrm rot="16200000">
            <a:off x="2009360" y="3768837"/>
            <a:ext cx="1279837" cy="219145"/>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62" tIns="26762" rIns="26762" bIns="26762" numCol="1" anchor="ctr">
            <a:noAutofit/>
          </a:bodyPr>
          <a:lstStyle>
            <a:lvl1pPr>
              <a:defRPr sz="2100">
                <a:latin typeface="Avenir Next"/>
                <a:ea typeface="Avenir Next"/>
                <a:cs typeface="Avenir Next"/>
                <a:sym typeface="Avenir Next"/>
              </a:defRPr>
            </a:lvl1pPr>
          </a:lstStyle>
          <a:p>
            <a:r>
              <a:rPr sz="1107" dirty="0">
                <a:latin typeface="+mj-lt"/>
              </a:rPr>
              <a:t>Gate voltage 2</a:t>
            </a:r>
          </a:p>
        </p:txBody>
      </p:sp>
      <p:sp>
        <p:nvSpPr>
          <p:cNvPr id="27" name="TextBox 26">
            <a:extLst>
              <a:ext uri="{FF2B5EF4-FFF2-40B4-BE49-F238E27FC236}">
                <a16:creationId xmlns:a16="http://schemas.microsoft.com/office/drawing/2014/main" id="{081F9FF5-600F-818C-6A06-2EF347C9B045}"/>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Exploring device variability</a:t>
            </a:r>
            <a:endParaRPr sz="2003"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P spid="15" grpId="0" animBg="1" advAuto="0"/>
      <p:bldP spid="16" grpId="0" animBg="1" advAuto="0"/>
      <p:bldP spid="17" grpId="0" animBg="1" advAuto="0"/>
      <p:bldP spid="18" grpId="0" animBg="1" advAuto="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19" name="Google Shape;231;p23">
            <a:extLst>
              <a:ext uri="{FF2B5EF4-FFF2-40B4-BE49-F238E27FC236}">
                <a16:creationId xmlns:a16="http://schemas.microsoft.com/office/drawing/2014/main" id="{47F3F75E-A506-B6BB-566A-65F77693214A}"/>
              </a:ext>
            </a:extLst>
          </p:cNvPr>
          <p:cNvPicPr preferRelativeResize="0"/>
          <p:nvPr/>
        </p:nvPicPr>
        <p:blipFill rotWithShape="1">
          <a:blip r:embed="rId3">
            <a:alphaModFix/>
          </a:blip>
          <a:srcRect l="18612" t="17375" r="15709" b="40072"/>
          <a:stretch/>
        </p:blipFill>
        <p:spPr>
          <a:xfrm>
            <a:off x="2237020" y="962038"/>
            <a:ext cx="5555651" cy="2024635"/>
          </a:xfrm>
          <a:prstGeom prst="rect">
            <a:avLst/>
          </a:prstGeom>
          <a:noFill/>
          <a:ln>
            <a:noFill/>
          </a:ln>
        </p:spPr>
      </p:pic>
      <p:pic>
        <p:nvPicPr>
          <p:cNvPr id="231" name="Google Shape;231;p23"/>
          <p:cNvPicPr preferRelativeResize="0"/>
          <p:nvPr/>
        </p:nvPicPr>
        <p:blipFill rotWithShape="1">
          <a:blip r:embed="rId3">
            <a:alphaModFix/>
          </a:blip>
          <a:srcRect l="18612" t="61136" r="15709"/>
          <a:stretch/>
        </p:blipFill>
        <p:spPr>
          <a:xfrm>
            <a:off x="1486922" y="2986669"/>
            <a:ext cx="6473629" cy="2120542"/>
          </a:xfrm>
          <a:prstGeom prst="rect">
            <a:avLst/>
          </a:prstGeom>
          <a:noFill/>
          <a:ln>
            <a:noFill/>
          </a:ln>
        </p:spPr>
      </p:pic>
      <p:sp>
        <p:nvSpPr>
          <p:cNvPr id="233" name="Google Shape;23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16</a:t>
            </a:fld>
            <a:endParaRPr/>
          </a:p>
        </p:txBody>
      </p:sp>
      <p:sp>
        <p:nvSpPr>
          <p:cNvPr id="6" name="TextBox 5">
            <a:extLst>
              <a:ext uri="{FF2B5EF4-FFF2-40B4-BE49-F238E27FC236}">
                <a16:creationId xmlns:a16="http://schemas.microsoft.com/office/drawing/2014/main" id="{A7C34242-1E56-E428-365F-DE09800F3CEA}"/>
              </a:ext>
            </a:extLst>
          </p:cNvPr>
          <p:cNvSpPr txBox="1"/>
          <p:nvPr/>
        </p:nvSpPr>
        <p:spPr>
          <a:xfrm>
            <a:off x="2250811" y="823534"/>
            <a:ext cx="1218603" cy="276999"/>
          </a:xfrm>
          <a:prstGeom prst="rect">
            <a:avLst/>
          </a:prstGeom>
          <a:noFill/>
        </p:spPr>
        <p:txBody>
          <a:bodyPr wrap="none" rtlCol="0">
            <a:spAutoFit/>
          </a:bodyPr>
          <a:lstStyle/>
          <a:p>
            <a:r>
              <a:rPr lang="en-US" sz="1200" b="1" dirty="0">
                <a:latin typeface="Avenir Next" panose="020B0503020202020204" pitchFamily="34" charset="0"/>
              </a:rPr>
              <a:t>Silicon FinFET</a:t>
            </a:r>
          </a:p>
        </p:txBody>
      </p:sp>
      <p:sp>
        <p:nvSpPr>
          <p:cNvPr id="7" name="TextBox 6">
            <a:extLst>
              <a:ext uri="{FF2B5EF4-FFF2-40B4-BE49-F238E27FC236}">
                <a16:creationId xmlns:a16="http://schemas.microsoft.com/office/drawing/2014/main" id="{605734A5-8B7A-6C3F-437A-9D0F57119453}"/>
              </a:ext>
            </a:extLst>
          </p:cNvPr>
          <p:cNvSpPr txBox="1"/>
          <p:nvPr/>
        </p:nvSpPr>
        <p:spPr>
          <a:xfrm>
            <a:off x="6779412" y="823534"/>
            <a:ext cx="2026517" cy="276999"/>
          </a:xfrm>
          <a:prstGeom prst="rect">
            <a:avLst/>
          </a:prstGeom>
          <a:noFill/>
        </p:spPr>
        <p:txBody>
          <a:bodyPr wrap="none" rtlCol="0">
            <a:spAutoFit/>
          </a:bodyPr>
          <a:lstStyle/>
          <a:p>
            <a:r>
              <a:rPr lang="en-US" sz="1200" b="1" dirty="0">
                <a:latin typeface="Avenir Next" panose="020B0503020202020204" pitchFamily="34" charset="0"/>
              </a:rPr>
              <a:t>Ge/SiGe Heterostructure</a:t>
            </a:r>
          </a:p>
        </p:txBody>
      </p:sp>
      <p:sp>
        <p:nvSpPr>
          <p:cNvPr id="8" name="TextBox 7">
            <a:extLst>
              <a:ext uri="{FF2B5EF4-FFF2-40B4-BE49-F238E27FC236}">
                <a16:creationId xmlns:a16="http://schemas.microsoft.com/office/drawing/2014/main" id="{FD81EA55-394E-9DCA-9600-690C978FF7D9}"/>
              </a:ext>
            </a:extLst>
          </p:cNvPr>
          <p:cNvSpPr txBox="1"/>
          <p:nvPr/>
        </p:nvSpPr>
        <p:spPr>
          <a:xfrm>
            <a:off x="6891027" y="1023806"/>
            <a:ext cx="1069524" cy="230832"/>
          </a:xfrm>
          <a:prstGeom prst="rect">
            <a:avLst/>
          </a:prstGeom>
          <a:noFill/>
        </p:spPr>
        <p:txBody>
          <a:bodyPr wrap="none" rtlCol="0">
            <a:spAutoFit/>
          </a:bodyPr>
          <a:lstStyle/>
          <a:p>
            <a:r>
              <a:rPr lang="en-US" sz="900" dirty="0">
                <a:latin typeface="Avenir Next" panose="020B0503020202020204" pitchFamily="34" charset="0"/>
              </a:rPr>
              <a:t>Holes, Depletion</a:t>
            </a:r>
          </a:p>
        </p:txBody>
      </p:sp>
      <p:sp>
        <p:nvSpPr>
          <p:cNvPr id="9" name="TextBox 8">
            <a:extLst>
              <a:ext uri="{FF2B5EF4-FFF2-40B4-BE49-F238E27FC236}">
                <a16:creationId xmlns:a16="http://schemas.microsoft.com/office/drawing/2014/main" id="{EC6B97C2-BC9A-587C-1FE4-4D6259941298}"/>
              </a:ext>
            </a:extLst>
          </p:cNvPr>
          <p:cNvSpPr txBox="1"/>
          <p:nvPr/>
        </p:nvSpPr>
        <p:spPr>
          <a:xfrm>
            <a:off x="2343573" y="1023806"/>
            <a:ext cx="1269899" cy="230832"/>
          </a:xfrm>
          <a:prstGeom prst="rect">
            <a:avLst/>
          </a:prstGeom>
          <a:noFill/>
        </p:spPr>
        <p:txBody>
          <a:bodyPr wrap="none" rtlCol="0">
            <a:spAutoFit/>
          </a:bodyPr>
          <a:lstStyle/>
          <a:p>
            <a:r>
              <a:rPr lang="en-US" sz="900" dirty="0">
                <a:latin typeface="Avenir Next" panose="020B0503020202020204" pitchFamily="34" charset="0"/>
              </a:rPr>
              <a:t>Holes, Accumulation</a:t>
            </a:r>
          </a:p>
        </p:txBody>
      </p:sp>
      <p:sp>
        <p:nvSpPr>
          <p:cNvPr id="10" name="TextBox 9">
            <a:extLst>
              <a:ext uri="{FF2B5EF4-FFF2-40B4-BE49-F238E27FC236}">
                <a16:creationId xmlns:a16="http://schemas.microsoft.com/office/drawing/2014/main" id="{3AE21A77-8266-32FB-38A4-19916BCEB39A}"/>
              </a:ext>
            </a:extLst>
          </p:cNvPr>
          <p:cNvSpPr txBox="1"/>
          <p:nvPr/>
        </p:nvSpPr>
        <p:spPr>
          <a:xfrm>
            <a:off x="4178878" y="823534"/>
            <a:ext cx="2146742" cy="276999"/>
          </a:xfrm>
          <a:prstGeom prst="rect">
            <a:avLst/>
          </a:prstGeom>
          <a:noFill/>
        </p:spPr>
        <p:txBody>
          <a:bodyPr wrap="none" rtlCol="0">
            <a:spAutoFit/>
          </a:bodyPr>
          <a:lstStyle/>
          <a:p>
            <a:r>
              <a:rPr lang="en-US" sz="1200" b="1" dirty="0">
                <a:latin typeface="Avenir Next" panose="020B0503020202020204" pitchFamily="34" charset="0"/>
              </a:rPr>
              <a:t>Ge/Si core/shell Nanowire</a:t>
            </a:r>
          </a:p>
        </p:txBody>
      </p:sp>
      <p:sp>
        <p:nvSpPr>
          <p:cNvPr id="11" name="TextBox 10">
            <a:extLst>
              <a:ext uri="{FF2B5EF4-FFF2-40B4-BE49-F238E27FC236}">
                <a16:creationId xmlns:a16="http://schemas.microsoft.com/office/drawing/2014/main" id="{C1FED03B-C162-9ACC-0BA2-48AA6CACF1B1}"/>
              </a:ext>
            </a:extLst>
          </p:cNvPr>
          <p:cNvSpPr txBox="1"/>
          <p:nvPr/>
        </p:nvSpPr>
        <p:spPr>
          <a:xfrm>
            <a:off x="4306474" y="1026031"/>
            <a:ext cx="1069524" cy="230832"/>
          </a:xfrm>
          <a:prstGeom prst="rect">
            <a:avLst/>
          </a:prstGeom>
          <a:noFill/>
        </p:spPr>
        <p:txBody>
          <a:bodyPr wrap="none" rtlCol="0">
            <a:spAutoFit/>
          </a:bodyPr>
          <a:lstStyle/>
          <a:p>
            <a:r>
              <a:rPr lang="en-US" sz="900" dirty="0">
                <a:latin typeface="Avenir Next" panose="020B0503020202020204" pitchFamily="34" charset="0"/>
              </a:rPr>
              <a:t>Holes, Depletion</a:t>
            </a:r>
          </a:p>
        </p:txBody>
      </p:sp>
      <p:sp>
        <p:nvSpPr>
          <p:cNvPr id="20" name="TextBox 19">
            <a:extLst>
              <a:ext uri="{FF2B5EF4-FFF2-40B4-BE49-F238E27FC236}">
                <a16:creationId xmlns:a16="http://schemas.microsoft.com/office/drawing/2014/main" id="{DB576A17-318F-799A-9BF6-99C8FADF7DEC}"/>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Exploring device variability</a:t>
            </a:r>
            <a:endParaRPr sz="2003" dirty="0">
              <a:latin typeface="+mj-lt"/>
            </a:endParaRPr>
          </a:p>
        </p:txBody>
      </p:sp>
      <p:pic>
        <p:nvPicPr>
          <p:cNvPr id="26" name="Picture 25">
            <a:extLst>
              <a:ext uri="{FF2B5EF4-FFF2-40B4-BE49-F238E27FC236}">
                <a16:creationId xmlns:a16="http://schemas.microsoft.com/office/drawing/2014/main" id="{8F55156C-6628-6BED-EBE8-4CB26FF1AD9B}"/>
              </a:ext>
            </a:extLst>
          </p:cNvPr>
          <p:cNvPicPr>
            <a:picLocks noChangeAspect="1"/>
          </p:cNvPicPr>
          <p:nvPr/>
        </p:nvPicPr>
        <p:blipFill>
          <a:blip r:embed="rId4"/>
          <a:stretch>
            <a:fillRect/>
          </a:stretch>
        </p:blipFill>
        <p:spPr>
          <a:xfrm>
            <a:off x="214447" y="1372000"/>
            <a:ext cx="1694760" cy="1204709"/>
          </a:xfrm>
          <a:prstGeom prst="rect">
            <a:avLst/>
          </a:prstGeom>
        </p:spPr>
      </p:pic>
      <p:sp>
        <p:nvSpPr>
          <p:cNvPr id="27" name="Down Arrow 26">
            <a:extLst>
              <a:ext uri="{FF2B5EF4-FFF2-40B4-BE49-F238E27FC236}">
                <a16:creationId xmlns:a16="http://schemas.microsoft.com/office/drawing/2014/main" id="{BCCB66E6-3372-B26F-EBFC-F1CC41461297}"/>
              </a:ext>
            </a:extLst>
          </p:cNvPr>
          <p:cNvSpPr/>
          <p:nvPr/>
        </p:nvSpPr>
        <p:spPr>
          <a:xfrm rot="16200000">
            <a:off x="2001684" y="1800601"/>
            <a:ext cx="457200" cy="347505"/>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707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17</a:t>
            </a:fld>
            <a:endParaRPr/>
          </a:p>
        </p:txBody>
      </p:sp>
      <p:pic>
        <p:nvPicPr>
          <p:cNvPr id="244" name="Google Shape;244;p24"/>
          <p:cNvPicPr preferRelativeResize="0"/>
          <p:nvPr/>
        </p:nvPicPr>
        <p:blipFill rotWithShape="1">
          <a:blip r:embed="rId3">
            <a:alphaModFix/>
          </a:blip>
          <a:srcRect l="15159" t="21861" r="2045" b="5485"/>
          <a:stretch/>
        </p:blipFill>
        <p:spPr>
          <a:xfrm>
            <a:off x="293525" y="1198531"/>
            <a:ext cx="6158899" cy="3039981"/>
          </a:xfrm>
          <a:prstGeom prst="rect">
            <a:avLst/>
          </a:prstGeom>
          <a:noFill/>
          <a:ln>
            <a:noFill/>
          </a:ln>
        </p:spPr>
      </p:pic>
      <p:pic>
        <p:nvPicPr>
          <p:cNvPr id="245" name="Google Shape;245;p24"/>
          <p:cNvPicPr preferRelativeResize="0"/>
          <p:nvPr/>
        </p:nvPicPr>
        <p:blipFill>
          <a:blip r:embed="rId4">
            <a:alphaModFix/>
          </a:blip>
          <a:stretch>
            <a:fillRect/>
          </a:stretch>
        </p:blipFill>
        <p:spPr>
          <a:xfrm>
            <a:off x="0" y="3134175"/>
            <a:ext cx="9144001" cy="2008800"/>
          </a:xfrm>
          <a:prstGeom prst="rect">
            <a:avLst/>
          </a:prstGeom>
          <a:noFill/>
          <a:ln>
            <a:noFill/>
          </a:ln>
        </p:spPr>
      </p:pic>
      <p:grpSp>
        <p:nvGrpSpPr>
          <p:cNvPr id="7" name="Group 6">
            <a:extLst>
              <a:ext uri="{FF2B5EF4-FFF2-40B4-BE49-F238E27FC236}">
                <a16:creationId xmlns:a16="http://schemas.microsoft.com/office/drawing/2014/main" id="{AA88AD3D-1D25-F017-E4FB-3A952ACD6882}"/>
              </a:ext>
            </a:extLst>
          </p:cNvPr>
          <p:cNvGrpSpPr/>
          <p:nvPr/>
        </p:nvGrpSpPr>
        <p:grpSpPr>
          <a:xfrm>
            <a:off x="5405999" y="1513081"/>
            <a:ext cx="1339950" cy="1306538"/>
            <a:chOff x="5353237" y="1376398"/>
            <a:chExt cx="1339950" cy="1306538"/>
          </a:xfrm>
        </p:grpSpPr>
        <p:pic>
          <p:nvPicPr>
            <p:cNvPr id="3" name="Google Shape;103;p17">
              <a:extLst>
                <a:ext uri="{FF2B5EF4-FFF2-40B4-BE49-F238E27FC236}">
                  <a16:creationId xmlns:a16="http://schemas.microsoft.com/office/drawing/2014/main" id="{4F9426C5-F736-2A8B-7D5A-96970BC18D98}"/>
                </a:ext>
              </a:extLst>
            </p:cNvPr>
            <p:cNvPicPr preferRelativeResize="0"/>
            <p:nvPr/>
          </p:nvPicPr>
          <p:blipFill rotWithShape="1">
            <a:blip r:embed="rId5">
              <a:alphaModFix/>
            </a:blip>
            <a:srcRect l="28753" r="52220"/>
            <a:stretch/>
          </p:blipFill>
          <p:spPr>
            <a:xfrm>
              <a:off x="5672127" y="1424441"/>
              <a:ext cx="957850" cy="1094175"/>
            </a:xfrm>
            <a:prstGeom prst="rect">
              <a:avLst/>
            </a:prstGeom>
            <a:noFill/>
            <a:ln>
              <a:noFill/>
            </a:ln>
          </p:spPr>
        </p:pic>
        <p:sp>
          <p:nvSpPr>
            <p:cNvPr id="5" name="Google Shape;113;p17">
              <a:extLst>
                <a:ext uri="{FF2B5EF4-FFF2-40B4-BE49-F238E27FC236}">
                  <a16:creationId xmlns:a16="http://schemas.microsoft.com/office/drawing/2014/main" id="{9C0356CF-6979-6C33-D607-9A0D9C93F922}"/>
                </a:ext>
              </a:extLst>
            </p:cNvPr>
            <p:cNvSpPr txBox="1"/>
            <p:nvPr/>
          </p:nvSpPr>
          <p:spPr>
            <a:xfrm>
              <a:off x="5514787" y="2359836"/>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dirty="0">
                  <a:solidFill>
                    <a:schemeClr val="dk1"/>
                  </a:solidFill>
                </a:rPr>
                <a:t>Gate Voltage 1</a:t>
              </a:r>
              <a:endParaRPr sz="1300" dirty="0"/>
            </a:p>
          </p:txBody>
        </p:sp>
        <p:sp>
          <p:nvSpPr>
            <p:cNvPr id="6" name="Google Shape;117;p17">
              <a:extLst>
                <a:ext uri="{FF2B5EF4-FFF2-40B4-BE49-F238E27FC236}">
                  <a16:creationId xmlns:a16="http://schemas.microsoft.com/office/drawing/2014/main" id="{17AD1E30-8875-9E6E-DB38-B0A8AD1821CA}"/>
                </a:ext>
              </a:extLst>
            </p:cNvPr>
            <p:cNvSpPr txBox="1"/>
            <p:nvPr/>
          </p:nvSpPr>
          <p:spPr>
            <a:xfrm rot="16200000">
              <a:off x="4925587" y="1804048"/>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 2</a:t>
              </a:r>
              <a:endParaRPr sz="1300"/>
            </a:p>
          </p:txBody>
        </p:sp>
      </p:grpSp>
      <p:sp>
        <p:nvSpPr>
          <p:cNvPr id="2" name="Google Shape;109;p17">
            <a:extLst>
              <a:ext uri="{FF2B5EF4-FFF2-40B4-BE49-F238E27FC236}">
                <a16:creationId xmlns:a16="http://schemas.microsoft.com/office/drawing/2014/main" id="{42F2FB47-36CA-DCC9-C723-A01F92037C52}"/>
              </a:ext>
            </a:extLst>
          </p:cNvPr>
          <p:cNvSpPr txBox="1"/>
          <p:nvPr/>
        </p:nvSpPr>
        <p:spPr>
          <a:xfrm>
            <a:off x="5820839" y="1375553"/>
            <a:ext cx="861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900" dirty="0">
                <a:solidFill>
                  <a:schemeClr val="dk1"/>
                </a:solidFill>
              </a:rPr>
              <a:t>current </a:t>
            </a:r>
            <a:endParaRPr sz="1300" dirty="0"/>
          </a:p>
        </p:txBody>
      </p:sp>
      <p:pic>
        <p:nvPicPr>
          <p:cNvPr id="4" name="Google Shape;106;p17">
            <a:extLst>
              <a:ext uri="{FF2B5EF4-FFF2-40B4-BE49-F238E27FC236}">
                <a16:creationId xmlns:a16="http://schemas.microsoft.com/office/drawing/2014/main" id="{63A004DC-7D97-301F-8A08-BC6FA09E2574}"/>
              </a:ext>
            </a:extLst>
          </p:cNvPr>
          <p:cNvPicPr preferRelativeResize="0"/>
          <p:nvPr/>
        </p:nvPicPr>
        <p:blipFill>
          <a:blip r:embed="rId6">
            <a:alphaModFix/>
          </a:blip>
          <a:stretch>
            <a:fillRect/>
          </a:stretch>
        </p:blipFill>
        <p:spPr>
          <a:xfrm>
            <a:off x="6066863" y="1622432"/>
            <a:ext cx="532324" cy="62875"/>
          </a:xfrm>
          <a:prstGeom prst="rect">
            <a:avLst/>
          </a:prstGeom>
          <a:noFill/>
          <a:ln>
            <a:noFill/>
          </a:ln>
        </p:spPr>
      </p:pic>
      <p:sp>
        <p:nvSpPr>
          <p:cNvPr id="10" name="TextBox 9">
            <a:extLst>
              <a:ext uri="{FF2B5EF4-FFF2-40B4-BE49-F238E27FC236}">
                <a16:creationId xmlns:a16="http://schemas.microsoft.com/office/drawing/2014/main" id="{A13448AE-FB79-C420-7BAE-E2B89DAEC150}"/>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Exploring device variability</a:t>
            </a:r>
            <a:endParaRPr sz="2003" dirty="0">
              <a:latin typeface="+mj-lt"/>
            </a:endParaRPr>
          </a:p>
        </p:txBody>
      </p:sp>
    </p:spTree>
    <p:extLst>
      <p:ext uri="{BB962C8B-B14F-4D97-AF65-F5344CB8AC3E}">
        <p14:creationId xmlns:p14="http://schemas.microsoft.com/office/powerpoint/2010/main" val="3205297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29375DF9-9B6D-3D3C-B34D-49A711B0E1C6}"/>
            </a:ext>
          </a:extLst>
        </p:cNvPr>
        <p:cNvGrpSpPr/>
        <p:nvPr/>
      </p:nvGrpSpPr>
      <p:grpSpPr>
        <a:xfrm>
          <a:off x="0" y="0"/>
          <a:ext cx="0" cy="0"/>
          <a:chOff x="0" y="0"/>
          <a:chExt cx="0" cy="0"/>
        </a:xfrm>
      </p:grpSpPr>
      <p:pic>
        <p:nvPicPr>
          <p:cNvPr id="19" name="Google Shape;231;p23">
            <a:extLst>
              <a:ext uri="{FF2B5EF4-FFF2-40B4-BE49-F238E27FC236}">
                <a16:creationId xmlns:a16="http://schemas.microsoft.com/office/drawing/2014/main" id="{B75E35CF-8828-71C6-876D-6722D334A326}"/>
              </a:ext>
            </a:extLst>
          </p:cNvPr>
          <p:cNvPicPr preferRelativeResize="0"/>
          <p:nvPr/>
        </p:nvPicPr>
        <p:blipFill rotWithShape="1">
          <a:blip r:embed="rId3">
            <a:alphaModFix/>
          </a:blip>
          <a:srcRect l="18612" t="17375" r="15709" b="40072"/>
          <a:stretch/>
        </p:blipFill>
        <p:spPr>
          <a:xfrm>
            <a:off x="2237020" y="962038"/>
            <a:ext cx="5555651" cy="2024635"/>
          </a:xfrm>
          <a:prstGeom prst="rect">
            <a:avLst/>
          </a:prstGeom>
          <a:noFill/>
          <a:ln>
            <a:noFill/>
          </a:ln>
        </p:spPr>
      </p:pic>
      <p:sp>
        <p:nvSpPr>
          <p:cNvPr id="233" name="Google Shape;233;p23">
            <a:extLst>
              <a:ext uri="{FF2B5EF4-FFF2-40B4-BE49-F238E27FC236}">
                <a16:creationId xmlns:a16="http://schemas.microsoft.com/office/drawing/2014/main" id="{FED25AF6-73FB-DD8B-7016-F8C7AA60D7DB}"/>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18</a:t>
            </a:fld>
            <a:endParaRPr/>
          </a:p>
        </p:txBody>
      </p:sp>
      <p:sp>
        <p:nvSpPr>
          <p:cNvPr id="6" name="TextBox 5">
            <a:extLst>
              <a:ext uri="{FF2B5EF4-FFF2-40B4-BE49-F238E27FC236}">
                <a16:creationId xmlns:a16="http://schemas.microsoft.com/office/drawing/2014/main" id="{9C1E8C56-7314-5A4B-F16A-316668440A34}"/>
              </a:ext>
            </a:extLst>
          </p:cNvPr>
          <p:cNvSpPr txBox="1"/>
          <p:nvPr/>
        </p:nvSpPr>
        <p:spPr>
          <a:xfrm>
            <a:off x="2250811" y="823534"/>
            <a:ext cx="1218603" cy="276999"/>
          </a:xfrm>
          <a:prstGeom prst="rect">
            <a:avLst/>
          </a:prstGeom>
          <a:noFill/>
        </p:spPr>
        <p:txBody>
          <a:bodyPr wrap="none" rtlCol="0">
            <a:spAutoFit/>
          </a:bodyPr>
          <a:lstStyle/>
          <a:p>
            <a:r>
              <a:rPr lang="en-US" sz="1200" b="1" dirty="0">
                <a:latin typeface="Avenir Next" panose="020B0503020202020204" pitchFamily="34" charset="0"/>
              </a:rPr>
              <a:t>Silicon FinFET</a:t>
            </a:r>
          </a:p>
        </p:txBody>
      </p:sp>
      <p:sp>
        <p:nvSpPr>
          <p:cNvPr id="7" name="TextBox 6">
            <a:extLst>
              <a:ext uri="{FF2B5EF4-FFF2-40B4-BE49-F238E27FC236}">
                <a16:creationId xmlns:a16="http://schemas.microsoft.com/office/drawing/2014/main" id="{17EAC941-C901-55AB-21B5-B3F800295B8E}"/>
              </a:ext>
            </a:extLst>
          </p:cNvPr>
          <p:cNvSpPr txBox="1"/>
          <p:nvPr/>
        </p:nvSpPr>
        <p:spPr>
          <a:xfrm>
            <a:off x="6779412" y="823534"/>
            <a:ext cx="2026517" cy="276999"/>
          </a:xfrm>
          <a:prstGeom prst="rect">
            <a:avLst/>
          </a:prstGeom>
          <a:noFill/>
        </p:spPr>
        <p:txBody>
          <a:bodyPr wrap="none" rtlCol="0">
            <a:spAutoFit/>
          </a:bodyPr>
          <a:lstStyle/>
          <a:p>
            <a:r>
              <a:rPr lang="en-US" sz="1200" b="1" dirty="0">
                <a:latin typeface="Avenir Next" panose="020B0503020202020204" pitchFamily="34" charset="0"/>
              </a:rPr>
              <a:t>Ge/SiGe Heterostructure</a:t>
            </a:r>
          </a:p>
        </p:txBody>
      </p:sp>
      <p:sp>
        <p:nvSpPr>
          <p:cNvPr id="8" name="TextBox 7">
            <a:extLst>
              <a:ext uri="{FF2B5EF4-FFF2-40B4-BE49-F238E27FC236}">
                <a16:creationId xmlns:a16="http://schemas.microsoft.com/office/drawing/2014/main" id="{2B0A63E2-3845-86EE-0263-21670F9084BE}"/>
              </a:ext>
            </a:extLst>
          </p:cNvPr>
          <p:cNvSpPr txBox="1"/>
          <p:nvPr/>
        </p:nvSpPr>
        <p:spPr>
          <a:xfrm>
            <a:off x="6891027" y="1023806"/>
            <a:ext cx="1069524" cy="230832"/>
          </a:xfrm>
          <a:prstGeom prst="rect">
            <a:avLst/>
          </a:prstGeom>
          <a:noFill/>
        </p:spPr>
        <p:txBody>
          <a:bodyPr wrap="none" rtlCol="0">
            <a:spAutoFit/>
          </a:bodyPr>
          <a:lstStyle/>
          <a:p>
            <a:r>
              <a:rPr lang="en-US" sz="900" dirty="0">
                <a:latin typeface="Avenir Next" panose="020B0503020202020204" pitchFamily="34" charset="0"/>
              </a:rPr>
              <a:t>Holes, Depletion</a:t>
            </a:r>
          </a:p>
        </p:txBody>
      </p:sp>
      <p:sp>
        <p:nvSpPr>
          <p:cNvPr id="9" name="TextBox 8">
            <a:extLst>
              <a:ext uri="{FF2B5EF4-FFF2-40B4-BE49-F238E27FC236}">
                <a16:creationId xmlns:a16="http://schemas.microsoft.com/office/drawing/2014/main" id="{3135D2C2-C7FB-97F2-16D4-B4FCE9DBECD9}"/>
              </a:ext>
            </a:extLst>
          </p:cNvPr>
          <p:cNvSpPr txBox="1"/>
          <p:nvPr/>
        </p:nvSpPr>
        <p:spPr>
          <a:xfrm>
            <a:off x="2343573" y="1023806"/>
            <a:ext cx="1269899" cy="230832"/>
          </a:xfrm>
          <a:prstGeom prst="rect">
            <a:avLst/>
          </a:prstGeom>
          <a:noFill/>
        </p:spPr>
        <p:txBody>
          <a:bodyPr wrap="none" rtlCol="0">
            <a:spAutoFit/>
          </a:bodyPr>
          <a:lstStyle/>
          <a:p>
            <a:r>
              <a:rPr lang="en-US" sz="900" dirty="0">
                <a:latin typeface="Avenir Next" panose="020B0503020202020204" pitchFamily="34" charset="0"/>
              </a:rPr>
              <a:t>Holes, Accumulation</a:t>
            </a:r>
          </a:p>
        </p:txBody>
      </p:sp>
      <p:sp>
        <p:nvSpPr>
          <p:cNvPr id="10" name="TextBox 9">
            <a:extLst>
              <a:ext uri="{FF2B5EF4-FFF2-40B4-BE49-F238E27FC236}">
                <a16:creationId xmlns:a16="http://schemas.microsoft.com/office/drawing/2014/main" id="{E2C551D0-B47D-5C49-5C78-D88694C0C755}"/>
              </a:ext>
            </a:extLst>
          </p:cNvPr>
          <p:cNvSpPr txBox="1"/>
          <p:nvPr/>
        </p:nvSpPr>
        <p:spPr>
          <a:xfrm>
            <a:off x="4178878" y="823534"/>
            <a:ext cx="2146742" cy="276999"/>
          </a:xfrm>
          <a:prstGeom prst="rect">
            <a:avLst/>
          </a:prstGeom>
          <a:noFill/>
        </p:spPr>
        <p:txBody>
          <a:bodyPr wrap="none" rtlCol="0">
            <a:spAutoFit/>
          </a:bodyPr>
          <a:lstStyle/>
          <a:p>
            <a:r>
              <a:rPr lang="en-US" sz="1200" b="1" dirty="0">
                <a:latin typeface="Avenir Next" panose="020B0503020202020204" pitchFamily="34" charset="0"/>
              </a:rPr>
              <a:t>Ge/Si core/shell Nanowire</a:t>
            </a:r>
          </a:p>
        </p:txBody>
      </p:sp>
      <p:sp>
        <p:nvSpPr>
          <p:cNvPr id="11" name="TextBox 10">
            <a:extLst>
              <a:ext uri="{FF2B5EF4-FFF2-40B4-BE49-F238E27FC236}">
                <a16:creationId xmlns:a16="http://schemas.microsoft.com/office/drawing/2014/main" id="{97EBD4DE-9B38-BECA-8A66-172E02C8C4D4}"/>
              </a:ext>
            </a:extLst>
          </p:cNvPr>
          <p:cNvSpPr txBox="1"/>
          <p:nvPr/>
        </p:nvSpPr>
        <p:spPr>
          <a:xfrm>
            <a:off x="4306474" y="1026031"/>
            <a:ext cx="1069524" cy="230832"/>
          </a:xfrm>
          <a:prstGeom prst="rect">
            <a:avLst/>
          </a:prstGeom>
          <a:noFill/>
        </p:spPr>
        <p:txBody>
          <a:bodyPr wrap="none" rtlCol="0">
            <a:spAutoFit/>
          </a:bodyPr>
          <a:lstStyle/>
          <a:p>
            <a:r>
              <a:rPr lang="en-US" sz="900" dirty="0">
                <a:latin typeface="Avenir Next" panose="020B0503020202020204" pitchFamily="34" charset="0"/>
              </a:rPr>
              <a:t>Holes, Depletion</a:t>
            </a:r>
          </a:p>
        </p:txBody>
      </p:sp>
      <p:sp>
        <p:nvSpPr>
          <p:cNvPr id="20" name="TextBox 19">
            <a:extLst>
              <a:ext uri="{FF2B5EF4-FFF2-40B4-BE49-F238E27FC236}">
                <a16:creationId xmlns:a16="http://schemas.microsoft.com/office/drawing/2014/main" id="{84C76F88-35DA-F701-E62C-50623F4A7351}"/>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Exploring device variability</a:t>
            </a:r>
            <a:endParaRPr sz="2003" dirty="0">
              <a:latin typeface="+mj-lt"/>
            </a:endParaRPr>
          </a:p>
        </p:txBody>
      </p:sp>
      <p:pic>
        <p:nvPicPr>
          <p:cNvPr id="26" name="Picture 25">
            <a:extLst>
              <a:ext uri="{FF2B5EF4-FFF2-40B4-BE49-F238E27FC236}">
                <a16:creationId xmlns:a16="http://schemas.microsoft.com/office/drawing/2014/main" id="{FBD73467-77E6-476F-FF47-6C4D9EBA9F71}"/>
              </a:ext>
            </a:extLst>
          </p:cNvPr>
          <p:cNvPicPr>
            <a:picLocks noChangeAspect="1"/>
          </p:cNvPicPr>
          <p:nvPr/>
        </p:nvPicPr>
        <p:blipFill>
          <a:blip r:embed="rId4"/>
          <a:stretch>
            <a:fillRect/>
          </a:stretch>
        </p:blipFill>
        <p:spPr>
          <a:xfrm>
            <a:off x="214447" y="1372000"/>
            <a:ext cx="1694760" cy="1204709"/>
          </a:xfrm>
          <a:prstGeom prst="rect">
            <a:avLst/>
          </a:prstGeom>
        </p:spPr>
      </p:pic>
      <p:sp>
        <p:nvSpPr>
          <p:cNvPr id="27" name="Down Arrow 26">
            <a:extLst>
              <a:ext uri="{FF2B5EF4-FFF2-40B4-BE49-F238E27FC236}">
                <a16:creationId xmlns:a16="http://schemas.microsoft.com/office/drawing/2014/main" id="{99FCFE91-302F-5774-9868-283631861E6C}"/>
              </a:ext>
            </a:extLst>
          </p:cNvPr>
          <p:cNvSpPr/>
          <p:nvPr/>
        </p:nvSpPr>
        <p:spPr>
          <a:xfrm rot="16200000">
            <a:off x="2001684" y="1800601"/>
            <a:ext cx="457200" cy="347505"/>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ABB1160-73D9-376C-00C7-5E12AEADB902}"/>
              </a:ext>
            </a:extLst>
          </p:cNvPr>
          <p:cNvGrpSpPr/>
          <p:nvPr/>
        </p:nvGrpSpPr>
        <p:grpSpPr>
          <a:xfrm>
            <a:off x="1488474" y="2807728"/>
            <a:ext cx="6167052" cy="1978419"/>
            <a:chOff x="1467450" y="2819087"/>
            <a:chExt cx="6167052" cy="1978419"/>
          </a:xfrm>
        </p:grpSpPr>
        <p:pic>
          <p:nvPicPr>
            <p:cNvPr id="3" name="Picture 2" descr="A graph of a hexagon&#10;&#10;Description automatically generated">
              <a:extLst>
                <a:ext uri="{FF2B5EF4-FFF2-40B4-BE49-F238E27FC236}">
                  <a16:creationId xmlns:a16="http://schemas.microsoft.com/office/drawing/2014/main" id="{C911BE67-3436-4B38-704B-591561DE23B9}"/>
                </a:ext>
              </a:extLst>
            </p:cNvPr>
            <p:cNvPicPr>
              <a:picLocks noChangeAspect="1"/>
            </p:cNvPicPr>
            <p:nvPr/>
          </p:nvPicPr>
          <p:blipFill>
            <a:blip r:embed="rId5"/>
            <a:stretch>
              <a:fillRect/>
            </a:stretch>
          </p:blipFill>
          <p:spPr>
            <a:xfrm>
              <a:off x="1467450" y="2867529"/>
              <a:ext cx="6167052" cy="1929977"/>
            </a:xfrm>
            <a:prstGeom prst="rect">
              <a:avLst/>
            </a:prstGeom>
          </p:spPr>
        </p:pic>
        <p:sp>
          <p:nvSpPr>
            <p:cNvPr id="4" name="Rectangle 3">
              <a:extLst>
                <a:ext uri="{FF2B5EF4-FFF2-40B4-BE49-F238E27FC236}">
                  <a16:creationId xmlns:a16="http://schemas.microsoft.com/office/drawing/2014/main" id="{5C84C727-EA3D-3BC6-FB14-0706EA03EFA9}"/>
                </a:ext>
              </a:extLst>
            </p:cNvPr>
            <p:cNvSpPr/>
            <p:nvPr/>
          </p:nvSpPr>
          <p:spPr>
            <a:xfrm>
              <a:off x="1467450" y="2867529"/>
              <a:ext cx="351190" cy="3430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0D3146-C340-4C31-19EE-93F4155847CF}"/>
                </a:ext>
              </a:extLst>
            </p:cNvPr>
            <p:cNvSpPr/>
            <p:nvPr/>
          </p:nvSpPr>
          <p:spPr>
            <a:xfrm>
              <a:off x="3450106" y="2884693"/>
              <a:ext cx="351190" cy="3430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2277AD-8DC3-AEFD-3DE3-73DE21B69B21}"/>
                </a:ext>
              </a:extLst>
            </p:cNvPr>
            <p:cNvSpPr/>
            <p:nvPr/>
          </p:nvSpPr>
          <p:spPr>
            <a:xfrm>
              <a:off x="5342706" y="2819087"/>
              <a:ext cx="351190" cy="3430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560E94A-4B3A-7BD8-8BC6-5966679A96D5}"/>
              </a:ext>
            </a:extLst>
          </p:cNvPr>
          <p:cNvSpPr txBox="1"/>
          <p:nvPr/>
        </p:nvSpPr>
        <p:spPr>
          <a:xfrm>
            <a:off x="4474050" y="4843020"/>
            <a:ext cx="4572000" cy="261610"/>
          </a:xfrm>
          <a:prstGeom prst="rect">
            <a:avLst/>
          </a:prstGeom>
          <a:noFill/>
        </p:spPr>
        <p:txBody>
          <a:bodyPr wrap="square">
            <a:spAutoFit/>
          </a:bodyPr>
          <a:lstStyle/>
          <a:p>
            <a:pPr marL="0" marR="0" lvl="0" indent="0" algn="ctr" rtl="0">
              <a:lnSpc>
                <a:spcPct val="100000"/>
              </a:lnSpc>
              <a:spcBef>
                <a:spcPts val="0"/>
              </a:spcBef>
              <a:spcAft>
                <a:spcPts val="0"/>
              </a:spcAft>
              <a:buNone/>
            </a:pPr>
            <a:r>
              <a:rPr lang="en-GB" sz="1100" i="1" dirty="0">
                <a:solidFill>
                  <a:schemeClr val="dk1"/>
                </a:solidFill>
                <a:latin typeface="+mn-lt"/>
              </a:rPr>
              <a:t>Severin et al. arXiv:2107.12975 </a:t>
            </a:r>
          </a:p>
        </p:txBody>
      </p:sp>
    </p:spTree>
    <p:extLst>
      <p:ext uri="{BB962C8B-B14F-4D97-AF65-F5344CB8AC3E}">
        <p14:creationId xmlns:p14="http://schemas.microsoft.com/office/powerpoint/2010/main" val="242945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19</a:t>
            </a:fld>
            <a:endParaRPr/>
          </a:p>
        </p:txBody>
      </p:sp>
      <p:pic>
        <p:nvPicPr>
          <p:cNvPr id="363" name="Google Shape;363;p32"/>
          <p:cNvPicPr preferRelativeResize="0"/>
          <p:nvPr/>
        </p:nvPicPr>
        <p:blipFill rotWithShape="1">
          <a:blip r:embed="rId3">
            <a:alphaModFix/>
          </a:blip>
          <a:srcRect l="18365" t="15318" r="21657"/>
          <a:stretch/>
        </p:blipFill>
        <p:spPr>
          <a:xfrm>
            <a:off x="255525" y="1205173"/>
            <a:ext cx="5015352" cy="3848400"/>
          </a:xfrm>
          <a:prstGeom prst="rect">
            <a:avLst/>
          </a:prstGeom>
          <a:noFill/>
          <a:ln>
            <a:noFill/>
          </a:ln>
        </p:spPr>
      </p:pic>
      <p:pic>
        <p:nvPicPr>
          <p:cNvPr id="364" name="Google Shape;364;p32"/>
          <p:cNvPicPr preferRelativeResize="0"/>
          <p:nvPr/>
        </p:nvPicPr>
        <p:blipFill rotWithShape="1">
          <a:blip r:embed="rId3">
            <a:alphaModFix/>
          </a:blip>
          <a:srcRect l="77193" b="60525"/>
          <a:stretch/>
        </p:blipFill>
        <p:spPr>
          <a:xfrm>
            <a:off x="5469725" y="772825"/>
            <a:ext cx="1947576" cy="1833500"/>
          </a:xfrm>
          <a:prstGeom prst="rect">
            <a:avLst/>
          </a:prstGeom>
          <a:noFill/>
          <a:ln>
            <a:noFill/>
          </a:ln>
        </p:spPr>
      </p:pic>
      <p:pic>
        <p:nvPicPr>
          <p:cNvPr id="2" name="Screenshot 2022-06-12 at 14.26.20.png" descr="Screenshot 2022-06-12 at 14.26.20.png">
            <a:extLst>
              <a:ext uri="{FF2B5EF4-FFF2-40B4-BE49-F238E27FC236}">
                <a16:creationId xmlns:a16="http://schemas.microsoft.com/office/drawing/2014/main" id="{2D59FABC-F400-6487-52D6-A1A3876C4690}"/>
              </a:ext>
            </a:extLst>
          </p:cNvPr>
          <p:cNvPicPr>
            <a:picLocks noChangeAspect="1"/>
          </p:cNvPicPr>
          <p:nvPr/>
        </p:nvPicPr>
        <p:blipFill>
          <a:blip r:embed="rId4"/>
          <a:stretch>
            <a:fillRect/>
          </a:stretch>
        </p:blipFill>
        <p:spPr>
          <a:xfrm>
            <a:off x="3678790" y="2759003"/>
            <a:ext cx="731991" cy="371996"/>
          </a:xfrm>
          <a:prstGeom prst="rect">
            <a:avLst/>
          </a:prstGeom>
          <a:ln w="3175">
            <a:miter lim="400000"/>
          </a:ln>
        </p:spPr>
      </p:pic>
      <p:sp>
        <p:nvSpPr>
          <p:cNvPr id="6" name="TextBox 5">
            <a:extLst>
              <a:ext uri="{FF2B5EF4-FFF2-40B4-BE49-F238E27FC236}">
                <a16:creationId xmlns:a16="http://schemas.microsoft.com/office/drawing/2014/main" id="{2A89F87A-A40F-F597-BB4D-DC15AC87DA68}"/>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Finding PSB in CMOS devices</a:t>
            </a:r>
            <a:endParaRPr sz="2003" dirty="0">
              <a:latin typeface="+mj-lt"/>
            </a:endParaRPr>
          </a:p>
        </p:txBody>
      </p:sp>
    </p:spTree>
    <p:extLst>
      <p:ext uri="{BB962C8B-B14F-4D97-AF65-F5344CB8AC3E}">
        <p14:creationId xmlns:p14="http://schemas.microsoft.com/office/powerpoint/2010/main" val="526288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2000" b="1">
                <a:solidFill>
                  <a:schemeClr val="dk1"/>
                </a:solidFill>
              </a:rPr>
              <a:t>Unlocking quantum technologies </a:t>
            </a:r>
            <a:endParaRPr sz="2000" b="1">
              <a:solidFill>
                <a:schemeClr val="dk1"/>
              </a:solidFill>
            </a:endParaRPr>
          </a:p>
          <a:p>
            <a:pPr marL="0" marR="0" lvl="0" indent="0" algn="l" rtl="0">
              <a:lnSpc>
                <a:spcPct val="80000"/>
              </a:lnSpc>
              <a:spcBef>
                <a:spcPts val="0"/>
              </a:spcBef>
              <a:spcAft>
                <a:spcPts val="0"/>
              </a:spcAft>
              <a:buClr>
                <a:srgbClr val="000000"/>
              </a:buClr>
              <a:buSzPts val="935"/>
              <a:buFont typeface="Arial"/>
              <a:buNone/>
            </a:pPr>
            <a:r>
              <a:rPr lang="es" sz="2000" b="1">
                <a:solidFill>
                  <a:schemeClr val="dk1"/>
                </a:solidFill>
              </a:rPr>
              <a:t>with machine learning</a:t>
            </a:r>
            <a:endParaRPr sz="2000" b="1">
              <a:solidFill>
                <a:schemeClr val="dk1"/>
              </a:solidFill>
            </a:endParaRPr>
          </a:p>
          <a:p>
            <a:pPr marL="0" marR="0" lvl="0" indent="0" algn="ctr" rtl="0">
              <a:lnSpc>
                <a:spcPct val="80000"/>
              </a:lnSpc>
              <a:spcBef>
                <a:spcPts val="0"/>
              </a:spcBef>
              <a:spcAft>
                <a:spcPts val="0"/>
              </a:spcAft>
              <a:buClr>
                <a:srgbClr val="000000"/>
              </a:buClr>
              <a:buSzPts val="935"/>
              <a:buFont typeface="Arial"/>
              <a:buNone/>
            </a:pPr>
            <a:endParaRPr sz="2200" b="1">
              <a:solidFill>
                <a:schemeClr val="dk1"/>
              </a:solidFill>
            </a:endParaRPr>
          </a:p>
          <a:p>
            <a:pPr marL="0" marR="0" lvl="0" indent="0" algn="ctr" rtl="0">
              <a:lnSpc>
                <a:spcPct val="80000"/>
              </a:lnSpc>
              <a:spcBef>
                <a:spcPts val="0"/>
              </a:spcBef>
              <a:spcAft>
                <a:spcPts val="0"/>
              </a:spcAft>
              <a:buClr>
                <a:srgbClr val="000000"/>
              </a:buClr>
              <a:buSzPts val="935"/>
              <a:buFont typeface="Arial"/>
              <a:buNone/>
            </a:pPr>
            <a:endParaRPr sz="2200" b="1">
              <a:solidFill>
                <a:schemeClr val="dk1"/>
              </a:solidFill>
            </a:endParaRPr>
          </a:p>
        </p:txBody>
      </p:sp>
      <p:grpSp>
        <p:nvGrpSpPr>
          <p:cNvPr id="66" name="Google Shape;66;p14"/>
          <p:cNvGrpSpPr/>
          <p:nvPr/>
        </p:nvGrpSpPr>
        <p:grpSpPr>
          <a:xfrm>
            <a:off x="367866" y="1114891"/>
            <a:ext cx="8408260" cy="3582678"/>
            <a:chOff x="221250" y="1120100"/>
            <a:chExt cx="8701501" cy="3707625"/>
          </a:xfrm>
        </p:grpSpPr>
        <p:pic>
          <p:nvPicPr>
            <p:cNvPr id="67" name="Google Shape;67;p14"/>
            <p:cNvPicPr preferRelativeResize="0"/>
            <p:nvPr/>
          </p:nvPicPr>
          <p:blipFill>
            <a:blip r:embed="rId3">
              <a:alphaModFix/>
            </a:blip>
            <a:stretch>
              <a:fillRect/>
            </a:stretch>
          </p:blipFill>
          <p:spPr>
            <a:xfrm>
              <a:off x="954500" y="2359401"/>
              <a:ext cx="6916401" cy="1135275"/>
            </a:xfrm>
            <a:prstGeom prst="rect">
              <a:avLst/>
            </a:prstGeom>
            <a:noFill/>
            <a:ln>
              <a:noFill/>
            </a:ln>
          </p:spPr>
        </p:pic>
        <p:pic>
          <p:nvPicPr>
            <p:cNvPr id="68" name="Google Shape;68;p14"/>
            <p:cNvPicPr preferRelativeResize="0"/>
            <p:nvPr/>
          </p:nvPicPr>
          <p:blipFill>
            <a:blip r:embed="rId4">
              <a:alphaModFix/>
            </a:blip>
            <a:stretch>
              <a:fillRect/>
            </a:stretch>
          </p:blipFill>
          <p:spPr>
            <a:xfrm>
              <a:off x="221250" y="1120100"/>
              <a:ext cx="8701501" cy="1372326"/>
            </a:xfrm>
            <a:prstGeom prst="rect">
              <a:avLst/>
            </a:prstGeom>
            <a:noFill/>
            <a:ln>
              <a:noFill/>
            </a:ln>
          </p:spPr>
        </p:pic>
        <p:pic>
          <p:nvPicPr>
            <p:cNvPr id="69" name="Google Shape;69;p14"/>
            <p:cNvPicPr preferRelativeResize="0"/>
            <p:nvPr/>
          </p:nvPicPr>
          <p:blipFill>
            <a:blip r:embed="rId5">
              <a:alphaModFix/>
            </a:blip>
            <a:stretch>
              <a:fillRect/>
            </a:stretch>
          </p:blipFill>
          <p:spPr>
            <a:xfrm>
              <a:off x="221250" y="3397000"/>
              <a:ext cx="8701500" cy="1430725"/>
            </a:xfrm>
            <a:prstGeom prst="rect">
              <a:avLst/>
            </a:prstGeom>
            <a:noFill/>
            <a:ln>
              <a:noFill/>
            </a:ln>
          </p:spPr>
        </p:pic>
        <p:sp>
          <p:nvSpPr>
            <p:cNvPr id="70" name="Google Shape;70;p14"/>
            <p:cNvSpPr txBox="1"/>
            <p:nvPr/>
          </p:nvSpPr>
          <p:spPr>
            <a:xfrm>
              <a:off x="2912700" y="2571750"/>
              <a:ext cx="3000000" cy="36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100" b="1">
                  <a:solidFill>
                    <a:srgbClr val="B5AEC8"/>
                  </a:solidFill>
                </a:rPr>
                <a:t>Machine Learning</a:t>
              </a:r>
              <a:endParaRPr sz="1100" b="1">
                <a:solidFill>
                  <a:srgbClr val="B5AEC8"/>
                </a:solidFill>
              </a:endParaRPr>
            </a:p>
          </p:txBody>
        </p:sp>
        <p:sp>
          <p:nvSpPr>
            <p:cNvPr id="71" name="Google Shape;71;p14"/>
            <p:cNvSpPr txBox="1"/>
            <p:nvPr/>
          </p:nvSpPr>
          <p:spPr>
            <a:xfrm>
              <a:off x="2912700" y="2964775"/>
              <a:ext cx="3000000" cy="36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100" b="1">
                  <a:solidFill>
                    <a:srgbClr val="CFC3A3"/>
                  </a:solidFill>
                </a:rPr>
                <a:t>Quantum Technologies</a:t>
              </a:r>
              <a:endParaRPr sz="1100" b="1">
                <a:solidFill>
                  <a:srgbClr val="CFC3A3"/>
                </a:solidFill>
              </a:endParaRPr>
            </a:p>
          </p:txBody>
        </p:sp>
      </p:gr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a:t>
            </a:fld>
            <a:endParaRPr/>
          </a:p>
        </p:txBody>
      </p:sp>
    </p:spTree>
    <p:extLst>
      <p:ext uri="{BB962C8B-B14F-4D97-AF65-F5344CB8AC3E}">
        <p14:creationId xmlns:p14="http://schemas.microsoft.com/office/powerpoint/2010/main" val="3497652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20</a:t>
            </a:fld>
            <a:endParaRPr/>
          </a:p>
        </p:txBody>
      </p:sp>
      <p:pic>
        <p:nvPicPr>
          <p:cNvPr id="373" name="Google Shape;373;p33"/>
          <p:cNvPicPr preferRelativeResize="0"/>
          <p:nvPr/>
        </p:nvPicPr>
        <p:blipFill rotWithShape="1">
          <a:blip r:embed="rId3">
            <a:alphaModFix/>
          </a:blip>
          <a:srcRect t="24491" b="16062"/>
          <a:stretch/>
        </p:blipFill>
        <p:spPr>
          <a:xfrm>
            <a:off x="524426" y="1347037"/>
            <a:ext cx="8095155" cy="2707001"/>
          </a:xfrm>
          <a:prstGeom prst="rect">
            <a:avLst/>
          </a:prstGeom>
          <a:noFill/>
          <a:ln>
            <a:noFill/>
          </a:ln>
        </p:spPr>
      </p:pic>
      <p:sp>
        <p:nvSpPr>
          <p:cNvPr id="374" name="Google Shape;374;p33"/>
          <p:cNvSpPr txBox="1"/>
          <p:nvPr/>
        </p:nvSpPr>
        <p:spPr>
          <a:xfrm>
            <a:off x="5575475" y="4663217"/>
            <a:ext cx="3568525"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1000" i="1" dirty="0"/>
              <a:t>Schuff et al. </a:t>
            </a:r>
            <a:r>
              <a:rPr lang="en-GB" sz="1000" i="1" dirty="0">
                <a:solidFill>
                  <a:schemeClr val="dk1"/>
                </a:solidFill>
              </a:rPr>
              <a:t>Quantum 7, 1077 (2023)</a:t>
            </a:r>
          </a:p>
          <a:p>
            <a:pPr marL="0" lvl="0" indent="0" algn="r" rtl="0">
              <a:spcBef>
                <a:spcPts val="0"/>
              </a:spcBef>
              <a:spcAft>
                <a:spcPts val="0"/>
              </a:spcAft>
              <a:buNone/>
            </a:pPr>
            <a:endParaRPr sz="1000" i="1" dirty="0"/>
          </a:p>
        </p:txBody>
      </p:sp>
      <p:sp>
        <p:nvSpPr>
          <p:cNvPr id="375" name="Google Shape;375;p33"/>
          <p:cNvSpPr/>
          <p:nvPr/>
        </p:nvSpPr>
        <p:spPr>
          <a:xfrm>
            <a:off x="3261750" y="4202550"/>
            <a:ext cx="2620500" cy="549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txBox="1">
            <a:spLocks noGrp="1"/>
          </p:cNvSpPr>
          <p:nvPr>
            <p:ph type="subTitle" idx="1"/>
          </p:nvPr>
        </p:nvSpPr>
        <p:spPr>
          <a:xfrm>
            <a:off x="3539400" y="4313400"/>
            <a:ext cx="2065200" cy="377263"/>
          </a:xfrm>
          <a:prstGeom prst="rect">
            <a:avLst/>
          </a:prstGeom>
        </p:spPr>
        <p:txBody>
          <a:bodyPr spcFirstLastPara="1" wrap="square" lIns="91425" tIns="91425" rIns="91425" bIns="91425" anchor="t" anchorCtr="0">
            <a:noAutofit/>
          </a:bodyPr>
          <a:lstStyle/>
          <a:p>
            <a:pPr marL="0" marR="0" lvl="0" indent="0" algn="ctr" rtl="0">
              <a:lnSpc>
                <a:spcPct val="80000"/>
              </a:lnSpc>
              <a:spcBef>
                <a:spcPts val="0"/>
              </a:spcBef>
              <a:spcAft>
                <a:spcPts val="0"/>
              </a:spcAft>
              <a:buNone/>
            </a:pPr>
            <a:r>
              <a:rPr lang="es" sz="1400" b="1" dirty="0">
                <a:solidFill>
                  <a:schemeClr val="dk1"/>
                </a:solidFill>
              </a:rPr>
              <a:t>96% accuracy</a:t>
            </a:r>
            <a:endParaRPr sz="1400" b="1" dirty="0">
              <a:solidFill>
                <a:schemeClr val="dk1"/>
              </a:solidFill>
            </a:endParaRPr>
          </a:p>
          <a:p>
            <a:pPr marL="0" marR="0" lvl="0" indent="0" algn="ctr" rtl="0">
              <a:lnSpc>
                <a:spcPct val="80000"/>
              </a:lnSpc>
              <a:spcBef>
                <a:spcPts val="0"/>
              </a:spcBef>
              <a:spcAft>
                <a:spcPts val="0"/>
              </a:spcAft>
              <a:buNone/>
            </a:pPr>
            <a:endParaRPr sz="2600" dirty="0">
              <a:solidFill>
                <a:srgbClr val="1E1919"/>
              </a:solidFill>
              <a:highlight>
                <a:srgbClr val="FFFFFF"/>
              </a:highlight>
              <a:latin typeface="Roboto"/>
              <a:ea typeface="Roboto"/>
              <a:cs typeface="Roboto"/>
              <a:sym typeface="Roboto"/>
            </a:endParaRPr>
          </a:p>
        </p:txBody>
      </p:sp>
      <p:sp>
        <p:nvSpPr>
          <p:cNvPr id="377" name="Google Shape;377;p33"/>
          <p:cNvSpPr txBox="1"/>
          <p:nvPr/>
        </p:nvSpPr>
        <p:spPr>
          <a:xfrm>
            <a:off x="603013" y="10585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solidFill>
                  <a:schemeClr val="dk1"/>
                </a:solidFill>
              </a:rPr>
              <a:t>PSB</a:t>
            </a:r>
            <a:endParaRPr/>
          </a:p>
        </p:txBody>
      </p:sp>
      <p:sp>
        <p:nvSpPr>
          <p:cNvPr id="378" name="Google Shape;378;p33"/>
          <p:cNvSpPr txBox="1"/>
          <p:nvPr/>
        </p:nvSpPr>
        <p:spPr>
          <a:xfrm>
            <a:off x="4848975" y="10585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solidFill>
                  <a:schemeClr val="dk1"/>
                </a:solidFill>
              </a:rPr>
              <a:t>No PSB</a:t>
            </a:r>
            <a:endParaRPr/>
          </a:p>
        </p:txBody>
      </p:sp>
      <p:pic>
        <p:nvPicPr>
          <p:cNvPr id="379" name="Google Shape;379;p33"/>
          <p:cNvPicPr preferRelativeResize="0"/>
          <p:nvPr/>
        </p:nvPicPr>
        <p:blipFill rotWithShape="1">
          <a:blip r:embed="rId3">
            <a:alphaModFix/>
          </a:blip>
          <a:srcRect l="83669" b="74828"/>
          <a:stretch/>
        </p:blipFill>
        <p:spPr>
          <a:xfrm>
            <a:off x="1690969" y="3879825"/>
            <a:ext cx="1529748" cy="1263675"/>
          </a:xfrm>
          <a:prstGeom prst="rect">
            <a:avLst/>
          </a:prstGeom>
          <a:noFill/>
          <a:ln>
            <a:noFill/>
          </a:ln>
        </p:spPr>
      </p:pic>
      <p:grpSp>
        <p:nvGrpSpPr>
          <p:cNvPr id="6" name="Group 5">
            <a:extLst>
              <a:ext uri="{FF2B5EF4-FFF2-40B4-BE49-F238E27FC236}">
                <a16:creationId xmlns:a16="http://schemas.microsoft.com/office/drawing/2014/main" id="{9DF38C6A-0393-FB3D-1801-EC6EE749AB6F}"/>
              </a:ext>
            </a:extLst>
          </p:cNvPr>
          <p:cNvGrpSpPr/>
          <p:nvPr/>
        </p:nvGrpSpPr>
        <p:grpSpPr>
          <a:xfrm>
            <a:off x="581522" y="1428857"/>
            <a:ext cx="8116646" cy="1581115"/>
            <a:chOff x="581522" y="1428857"/>
            <a:chExt cx="8116646" cy="1581115"/>
          </a:xfrm>
        </p:grpSpPr>
        <p:sp>
          <p:nvSpPr>
            <p:cNvPr id="2" name="Rectangle 1">
              <a:extLst>
                <a:ext uri="{FF2B5EF4-FFF2-40B4-BE49-F238E27FC236}">
                  <a16:creationId xmlns:a16="http://schemas.microsoft.com/office/drawing/2014/main" id="{330B4F65-9F94-FA25-67D9-BF57EC72068C}"/>
                </a:ext>
              </a:extLst>
            </p:cNvPr>
            <p:cNvSpPr/>
            <p:nvPr/>
          </p:nvSpPr>
          <p:spPr>
            <a:xfrm>
              <a:off x="603013" y="1458700"/>
              <a:ext cx="3800821" cy="22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B1DDC26-1339-33B7-BA27-A92B85E151FE}"/>
                </a:ext>
              </a:extLst>
            </p:cNvPr>
            <p:cNvSpPr/>
            <p:nvPr/>
          </p:nvSpPr>
          <p:spPr>
            <a:xfrm>
              <a:off x="581522" y="2747698"/>
              <a:ext cx="3800821" cy="22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FF6657-057C-87A8-098A-C8DCCDB491A7}"/>
                </a:ext>
              </a:extLst>
            </p:cNvPr>
            <p:cNvSpPr/>
            <p:nvPr/>
          </p:nvSpPr>
          <p:spPr>
            <a:xfrm>
              <a:off x="4897347" y="1428857"/>
              <a:ext cx="3800821" cy="31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D2A519-A88F-A4CF-979C-B5F337705A1D}"/>
                </a:ext>
              </a:extLst>
            </p:cNvPr>
            <p:cNvSpPr/>
            <p:nvPr/>
          </p:nvSpPr>
          <p:spPr>
            <a:xfrm>
              <a:off x="4858053" y="2692784"/>
              <a:ext cx="3800821" cy="31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A8D72D3-DED9-8381-12D2-24FC76DAD97E}"/>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Finding PSB in CMOS devices</a:t>
            </a:r>
            <a:endParaRPr sz="2003" dirty="0">
              <a:latin typeface="+mj-lt"/>
            </a:endParaRPr>
          </a:p>
        </p:txBody>
      </p:sp>
    </p:spTree>
    <p:extLst>
      <p:ext uri="{BB962C8B-B14F-4D97-AF65-F5344CB8AC3E}">
        <p14:creationId xmlns:p14="http://schemas.microsoft.com/office/powerpoint/2010/main" val="357912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0" animBg="1"/>
      <p:bldP spid="37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5" name="Group"/>
          <p:cNvGrpSpPr/>
          <p:nvPr/>
        </p:nvGrpSpPr>
        <p:grpSpPr>
          <a:xfrm>
            <a:off x="758711" y="2300062"/>
            <a:ext cx="2487527" cy="2555145"/>
            <a:chOff x="28301" y="1"/>
            <a:chExt cx="4719391" cy="4847676"/>
          </a:xfrm>
        </p:grpSpPr>
        <p:sp>
          <p:nvSpPr>
            <p:cNvPr id="1591" name="Line"/>
            <p:cNvSpPr/>
            <p:nvPr/>
          </p:nvSpPr>
          <p:spPr>
            <a:xfrm flipV="1">
              <a:off x="639046" y="1281213"/>
              <a:ext cx="1" cy="2963275"/>
            </a:xfrm>
            <a:prstGeom prst="line">
              <a:avLst/>
            </a:prstGeom>
            <a:noFill/>
            <a:ln w="38100" cap="flat">
              <a:solidFill>
                <a:srgbClr val="000000"/>
              </a:solidFill>
              <a:prstDash val="solid"/>
              <a:miter lim="400000"/>
              <a:tailEnd type="triangle" w="med" len="med"/>
            </a:ln>
            <a:effectLst/>
          </p:spPr>
          <p:txBody>
            <a:bodyPr wrap="square" lIns="45697" tIns="45697" rIns="45697" bIns="45697" numCol="1" anchor="t">
              <a:noAutofit/>
            </a:bodyPr>
            <a:lstStyle/>
            <a:p>
              <a:pPr defTabSz="913977">
                <a:defRPr sz="2600"/>
              </a:pPr>
              <a:endParaRPr sz="1370"/>
            </a:p>
          </p:txBody>
        </p:sp>
        <p:sp>
          <p:nvSpPr>
            <p:cNvPr id="1592" name="Line"/>
            <p:cNvSpPr/>
            <p:nvPr/>
          </p:nvSpPr>
          <p:spPr>
            <a:xfrm>
              <a:off x="625746" y="4253774"/>
              <a:ext cx="2963277" cy="1"/>
            </a:xfrm>
            <a:prstGeom prst="line">
              <a:avLst/>
            </a:prstGeom>
            <a:noFill/>
            <a:ln w="38100" cap="flat">
              <a:solidFill>
                <a:srgbClr val="000000"/>
              </a:solidFill>
              <a:prstDash val="solid"/>
              <a:miter lim="400000"/>
              <a:tailEnd type="triangle" w="med" len="med"/>
            </a:ln>
            <a:effectLst/>
          </p:spPr>
          <p:txBody>
            <a:bodyPr wrap="square" lIns="45697" tIns="45697" rIns="45697" bIns="45697" numCol="1" anchor="t">
              <a:noAutofit/>
            </a:bodyPr>
            <a:lstStyle/>
            <a:p>
              <a:pPr defTabSz="913977">
                <a:defRPr sz="2600"/>
              </a:pPr>
              <a:endParaRPr sz="1370"/>
            </a:p>
          </p:txBody>
        </p:sp>
        <p:sp>
          <p:nvSpPr>
            <p:cNvPr id="1593" name="Gate voltage 1"/>
            <p:cNvSpPr txBox="1"/>
            <p:nvPr/>
          </p:nvSpPr>
          <p:spPr>
            <a:xfrm>
              <a:off x="693989" y="4345200"/>
              <a:ext cx="4053703" cy="50247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50" tIns="26750" rIns="26750" bIns="26750" numCol="1" anchor="ctr">
              <a:spAutoFit/>
            </a:bodyPr>
            <a:lstStyle>
              <a:lvl1pPr algn="l" defTabSz="1733973">
                <a:defRPr sz="2600">
                  <a:latin typeface="Avenir Next Regular"/>
                  <a:ea typeface="Avenir Next Regular"/>
                  <a:cs typeface="Avenir Next Regular"/>
                  <a:sym typeface="Avenir Next Regular"/>
                </a:defRPr>
              </a:lvl1pPr>
            </a:lstStyle>
            <a:p>
              <a:r>
                <a:rPr sz="1370"/>
                <a:t>Gate voltage 1</a:t>
              </a:r>
            </a:p>
          </p:txBody>
        </p:sp>
        <p:sp>
          <p:nvSpPr>
            <p:cNvPr id="1594" name="Gate voltage 2"/>
            <p:cNvSpPr txBox="1"/>
            <p:nvPr/>
          </p:nvSpPr>
          <p:spPr>
            <a:xfrm rot="16200000">
              <a:off x="-1747309" y="1775611"/>
              <a:ext cx="4053698" cy="50247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50" tIns="26750" rIns="26750" bIns="26750" numCol="1" anchor="ctr">
              <a:spAutoFit/>
            </a:bodyPr>
            <a:lstStyle>
              <a:lvl1pPr algn="l" defTabSz="1733973">
                <a:defRPr sz="2600">
                  <a:latin typeface="Avenir Next Regular"/>
                  <a:ea typeface="Avenir Next Regular"/>
                  <a:cs typeface="Avenir Next Regular"/>
                  <a:sym typeface="Avenir Next Regular"/>
                </a:defRPr>
              </a:lvl1pPr>
            </a:lstStyle>
            <a:p>
              <a:r>
                <a:rPr sz="1370"/>
                <a:t>Gate voltage 2</a:t>
              </a:r>
            </a:p>
          </p:txBody>
        </p:sp>
      </p:grpSp>
      <p:pic>
        <p:nvPicPr>
          <p:cNvPr id="1596" name="meas.png" descr="meas.png"/>
          <p:cNvPicPr>
            <a:picLocks noChangeAspect="1"/>
          </p:cNvPicPr>
          <p:nvPr/>
        </p:nvPicPr>
        <p:blipFill>
          <a:blip r:embed="rId3"/>
          <a:srcRect l="16908" t="7327" r="17790" b="10226"/>
          <a:stretch>
            <a:fillRect/>
          </a:stretch>
        </p:blipFill>
        <p:spPr>
          <a:xfrm>
            <a:off x="1203242" y="993449"/>
            <a:ext cx="3605169" cy="3413777"/>
          </a:xfrm>
          <a:prstGeom prst="rect">
            <a:avLst/>
          </a:prstGeom>
          <a:ln w="3175">
            <a:miter lim="400000"/>
          </a:ln>
        </p:spPr>
      </p:pic>
      <p:sp>
        <p:nvSpPr>
          <p:cNvPr id="1598" name="Current"/>
          <p:cNvSpPr txBox="1"/>
          <p:nvPr/>
        </p:nvSpPr>
        <p:spPr>
          <a:xfrm rot="5400000">
            <a:off x="4608567" y="1225415"/>
            <a:ext cx="637516" cy="26484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50" tIns="26750" rIns="26750" bIns="26750" anchor="ctr">
            <a:spAutoFit/>
          </a:bodyPr>
          <a:lstStyle>
            <a:lvl1pPr algn="l" defTabSz="1733973">
              <a:defRPr sz="2600"/>
            </a:lvl1pPr>
          </a:lstStyle>
          <a:p>
            <a:r>
              <a:rPr sz="1370"/>
              <a:t>Current</a:t>
            </a:r>
          </a:p>
        </p:txBody>
      </p:sp>
      <p:sp>
        <p:nvSpPr>
          <p:cNvPr id="1599" name="Slide Number"/>
          <p:cNvSpPr txBox="1">
            <a:spLocks noGrp="1"/>
          </p:cNvSpPr>
          <p:nvPr>
            <p:ph type="sldNum" sz="quarter" idx="2"/>
          </p:nvPr>
        </p:nvSpPr>
        <p:spPr>
          <a:xfrm>
            <a:off x="8762268" y="4860951"/>
            <a:ext cx="127160" cy="1338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3374" tIns="13374" rIns="13374" bIns="13374" anchor="t" anchorCtr="0">
            <a:normAutofit/>
          </a:bodyPr>
          <a:lstStyle>
            <a:lvl1pPr>
              <a:lnSpc>
                <a:spcPct val="90000"/>
              </a:lnSpc>
              <a:defRPr sz="738"/>
            </a:lvl1pPr>
          </a:lstStyle>
          <a:p>
            <a:fld id="{86CB4B4D-7CA3-9044-876B-883B54F8677D}" type="slidenum">
              <a:rPr/>
              <a:t>21</a:t>
            </a:fld>
            <a:endParaRPr/>
          </a:p>
        </p:txBody>
      </p:sp>
      <p:pic>
        <p:nvPicPr>
          <p:cNvPr id="1600" name="BoldEasygoingJohndory-max-1mb.gif" descr="BoldEasygoingJohndory-max-1mb.gif"/>
          <p:cNvPicPr>
            <a:picLocks/>
          </p:cNvPicPr>
          <p:nvPr/>
        </p:nvPicPr>
        <p:blipFill>
          <a:blip r:embed="rId4"/>
          <a:stretch>
            <a:fillRect/>
          </a:stretch>
        </p:blipFill>
        <p:spPr>
          <a:xfrm>
            <a:off x="5255146" y="1714933"/>
            <a:ext cx="3492502" cy="1970769"/>
          </a:xfrm>
          <a:prstGeom prst="rect">
            <a:avLst/>
          </a:prstGeom>
          <a:ln w="3175">
            <a:miter lim="400000"/>
          </a:ln>
        </p:spPr>
      </p:pic>
      <p:sp>
        <p:nvSpPr>
          <p:cNvPr id="1601" name="Deep Reinforcement Learning"/>
          <p:cNvSpPr txBox="1"/>
          <p:nvPr/>
        </p:nvSpPr>
        <p:spPr>
          <a:xfrm>
            <a:off x="5741476" y="1382475"/>
            <a:ext cx="2472954" cy="26484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50" tIns="26750" rIns="26750" bIns="26750" anchor="ctr">
            <a:spAutoFit/>
          </a:bodyPr>
          <a:lstStyle>
            <a:lvl1pPr algn="l" defTabSz="1733973">
              <a:defRPr sz="2600">
                <a:latin typeface="Avenir Next Regular"/>
                <a:ea typeface="Avenir Next Regular"/>
                <a:cs typeface="Avenir Next Regular"/>
                <a:sym typeface="Avenir Next Regular"/>
              </a:defRPr>
            </a:lvl1pPr>
          </a:lstStyle>
          <a:p>
            <a:r>
              <a:rPr sz="1370"/>
              <a:t>Deep Reinforcement Learning</a:t>
            </a:r>
          </a:p>
        </p:txBody>
      </p:sp>
      <p:sp>
        <p:nvSpPr>
          <p:cNvPr id="2" name="Rectangle">
            <a:extLst>
              <a:ext uri="{FF2B5EF4-FFF2-40B4-BE49-F238E27FC236}">
                <a16:creationId xmlns:a16="http://schemas.microsoft.com/office/drawing/2014/main" id="{1F1B6863-EAC1-E517-8F73-33F4AFDEAF9B}"/>
              </a:ext>
            </a:extLst>
          </p:cNvPr>
          <p:cNvSpPr/>
          <p:nvPr/>
        </p:nvSpPr>
        <p:spPr>
          <a:xfrm>
            <a:off x="2818542" y="2708116"/>
            <a:ext cx="212984" cy="208080"/>
          </a:xfrm>
          <a:prstGeom prst="rect">
            <a:avLst/>
          </a:prstGeom>
          <a:ln w="28575">
            <a:solidFill>
              <a:srgbClr val="2DEEE9"/>
            </a:solidFill>
            <a:miter lim="400000"/>
          </a:ln>
        </p:spPr>
        <p:txBody>
          <a:bodyPr lIns="45697" tIns="45697" rIns="45697" bIns="45697" anchor="ctr"/>
          <a:lstStyle/>
          <a:p>
            <a:pPr defTabSz="913977">
              <a:defRPr sz="3000"/>
            </a:pPr>
            <a:endParaRPr sz="1581"/>
          </a:p>
        </p:txBody>
      </p:sp>
      <p:sp>
        <p:nvSpPr>
          <p:cNvPr id="3" name="TextBox 2">
            <a:extLst>
              <a:ext uri="{FF2B5EF4-FFF2-40B4-BE49-F238E27FC236}">
                <a16:creationId xmlns:a16="http://schemas.microsoft.com/office/drawing/2014/main" id="{EC136A03-EE2C-0AC2-18A8-8597055FA6AA}"/>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Deep Reinforcement Learning for quantum device tuning</a:t>
            </a:r>
            <a:endParaRPr sz="2003" dirty="0">
              <a:latin typeface="+mj-lt"/>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2" name="Group"/>
          <p:cNvGrpSpPr/>
          <p:nvPr/>
        </p:nvGrpSpPr>
        <p:grpSpPr>
          <a:xfrm>
            <a:off x="5228245" y="924180"/>
            <a:ext cx="3400063" cy="3474374"/>
            <a:chOff x="0" y="0"/>
            <a:chExt cx="6450673" cy="6591658"/>
          </a:xfrm>
        </p:grpSpPr>
        <p:pic>
          <p:nvPicPr>
            <p:cNvPr id="1610" name="meas_2.png" descr="meas_2.png"/>
            <p:cNvPicPr>
              <a:picLocks noChangeAspect="1"/>
            </p:cNvPicPr>
            <p:nvPr/>
          </p:nvPicPr>
          <p:blipFill>
            <a:blip r:embed="rId2"/>
            <a:srcRect l="15827" r="15827" b="6882"/>
            <a:stretch>
              <a:fillRect/>
            </a:stretch>
          </p:blipFill>
          <p:spPr>
            <a:xfrm>
              <a:off x="-1" y="0"/>
              <a:ext cx="6450675" cy="6591659"/>
            </a:xfrm>
            <a:prstGeom prst="rect">
              <a:avLst/>
            </a:prstGeom>
            <a:ln w="3175" cap="flat">
              <a:noFill/>
              <a:miter lim="400000"/>
            </a:ln>
            <a:effectLst/>
          </p:spPr>
        </p:pic>
        <p:pic>
          <p:nvPicPr>
            <p:cNvPr id="1611" name="meas_2.png" descr="meas_2.png"/>
            <p:cNvPicPr>
              <a:picLocks noChangeAspect="1"/>
            </p:cNvPicPr>
            <p:nvPr/>
          </p:nvPicPr>
          <p:blipFill>
            <a:blip r:embed="rId2"/>
            <a:srcRect l="40628" t="22349" r="54087" b="70998"/>
            <a:stretch>
              <a:fillRect/>
            </a:stretch>
          </p:blipFill>
          <p:spPr>
            <a:xfrm>
              <a:off x="4143851" y="1586284"/>
              <a:ext cx="498639" cy="470799"/>
            </a:xfrm>
            <a:prstGeom prst="rect">
              <a:avLst/>
            </a:prstGeom>
            <a:ln w="3175" cap="flat">
              <a:noFill/>
              <a:miter lim="400000"/>
            </a:ln>
            <a:effectLst/>
          </p:spPr>
        </p:pic>
      </p:grpSp>
      <p:pic>
        <p:nvPicPr>
          <p:cNvPr id="1613" name="Image" descr="Image"/>
          <p:cNvPicPr>
            <a:picLocks noChangeAspect="1"/>
          </p:cNvPicPr>
          <p:nvPr/>
        </p:nvPicPr>
        <p:blipFill>
          <a:blip r:embed="rId3"/>
          <a:stretch>
            <a:fillRect/>
          </a:stretch>
        </p:blipFill>
        <p:spPr>
          <a:xfrm>
            <a:off x="5360444" y="4237152"/>
            <a:ext cx="262299" cy="262298"/>
          </a:xfrm>
          <a:prstGeom prst="rect">
            <a:avLst/>
          </a:prstGeom>
          <a:ln w="3175">
            <a:miter lim="400000"/>
          </a:ln>
        </p:spPr>
      </p:pic>
      <p:grpSp>
        <p:nvGrpSpPr>
          <p:cNvPr id="1616" name="Group"/>
          <p:cNvGrpSpPr/>
          <p:nvPr/>
        </p:nvGrpSpPr>
        <p:grpSpPr>
          <a:xfrm>
            <a:off x="4933015" y="2499686"/>
            <a:ext cx="2288025" cy="2182386"/>
            <a:chOff x="0" y="0"/>
            <a:chExt cx="4340889" cy="4140470"/>
          </a:xfrm>
        </p:grpSpPr>
        <p:sp>
          <p:nvSpPr>
            <p:cNvPr id="1614" name="Rectangle"/>
            <p:cNvSpPr/>
            <p:nvPr/>
          </p:nvSpPr>
          <p:spPr>
            <a:xfrm>
              <a:off x="0" y="0"/>
              <a:ext cx="577660" cy="1269381"/>
            </a:xfrm>
            <a:prstGeom prst="rect">
              <a:avLst/>
            </a:prstGeom>
            <a:solidFill>
              <a:srgbClr val="FFFFFF"/>
            </a:solidFill>
            <a:ln w="3175" cap="flat">
              <a:noFill/>
              <a:miter lim="400000"/>
            </a:ln>
            <a:effectLst/>
          </p:spPr>
          <p:txBody>
            <a:bodyPr wrap="square" lIns="45697" tIns="45697" rIns="45697" bIns="45697" numCol="1" anchor="ctr">
              <a:noAutofit/>
            </a:bodyPr>
            <a:lstStyle/>
            <a:p>
              <a:pPr defTabSz="913977">
                <a:defRPr sz="3000"/>
              </a:pPr>
              <a:endParaRPr sz="1581"/>
            </a:p>
          </p:txBody>
        </p:sp>
        <p:sp>
          <p:nvSpPr>
            <p:cNvPr id="1615" name="Rectangle"/>
            <p:cNvSpPr/>
            <p:nvPr/>
          </p:nvSpPr>
          <p:spPr>
            <a:xfrm>
              <a:off x="3117524" y="3642832"/>
              <a:ext cx="1223366" cy="497639"/>
            </a:xfrm>
            <a:prstGeom prst="rect">
              <a:avLst/>
            </a:prstGeom>
            <a:solidFill>
              <a:srgbClr val="FFFFFF"/>
            </a:solidFill>
            <a:ln w="3175" cap="flat">
              <a:noFill/>
              <a:miter lim="400000"/>
            </a:ln>
            <a:effectLst/>
          </p:spPr>
          <p:txBody>
            <a:bodyPr wrap="square" lIns="45697" tIns="45697" rIns="45697" bIns="45697" numCol="1" anchor="ctr">
              <a:noAutofit/>
            </a:bodyPr>
            <a:lstStyle/>
            <a:p>
              <a:pPr defTabSz="913977">
                <a:defRPr sz="3000"/>
              </a:pPr>
              <a:endParaRPr sz="1581"/>
            </a:p>
          </p:txBody>
        </p:sp>
      </p:grpSp>
      <p:pic>
        <p:nvPicPr>
          <p:cNvPr id="1617" name="meas_1.gif" descr="meas_1.gif"/>
          <p:cNvPicPr>
            <a:picLocks/>
          </p:cNvPicPr>
          <p:nvPr/>
        </p:nvPicPr>
        <p:blipFill>
          <a:blip r:embed="rId4"/>
          <a:stretch>
            <a:fillRect/>
          </a:stretch>
        </p:blipFill>
        <p:spPr>
          <a:xfrm>
            <a:off x="4447049" y="931987"/>
            <a:ext cx="4962456" cy="3721843"/>
          </a:xfrm>
          <a:prstGeom prst="rect">
            <a:avLst/>
          </a:prstGeom>
          <a:ln w="3175">
            <a:miter lim="400000"/>
          </a:ln>
        </p:spPr>
      </p:pic>
      <p:grpSp>
        <p:nvGrpSpPr>
          <p:cNvPr id="1620" name="Group"/>
          <p:cNvGrpSpPr/>
          <p:nvPr/>
        </p:nvGrpSpPr>
        <p:grpSpPr>
          <a:xfrm>
            <a:off x="4933015" y="2351552"/>
            <a:ext cx="2288025" cy="2282222"/>
            <a:chOff x="0" y="0"/>
            <a:chExt cx="4340889" cy="4329881"/>
          </a:xfrm>
        </p:grpSpPr>
        <p:sp>
          <p:nvSpPr>
            <p:cNvPr id="1618" name="Rectangle"/>
            <p:cNvSpPr/>
            <p:nvPr/>
          </p:nvSpPr>
          <p:spPr>
            <a:xfrm>
              <a:off x="0" y="-1"/>
              <a:ext cx="577660" cy="1269380"/>
            </a:xfrm>
            <a:prstGeom prst="rect">
              <a:avLst/>
            </a:prstGeom>
            <a:solidFill>
              <a:srgbClr val="FFFFFF"/>
            </a:solidFill>
            <a:ln w="3175" cap="flat">
              <a:noFill/>
              <a:miter lim="400000"/>
            </a:ln>
            <a:effectLst/>
          </p:spPr>
          <p:txBody>
            <a:bodyPr wrap="square" lIns="45697" tIns="45697" rIns="45697" bIns="45697" numCol="1" anchor="ctr">
              <a:noAutofit/>
            </a:bodyPr>
            <a:lstStyle/>
            <a:p>
              <a:pPr defTabSz="913977">
                <a:defRPr sz="3000"/>
              </a:pPr>
              <a:endParaRPr sz="1581"/>
            </a:p>
          </p:txBody>
        </p:sp>
        <p:sp>
          <p:nvSpPr>
            <p:cNvPr id="1619" name="Rectangle"/>
            <p:cNvSpPr/>
            <p:nvPr/>
          </p:nvSpPr>
          <p:spPr>
            <a:xfrm>
              <a:off x="3117524" y="3832244"/>
              <a:ext cx="1223366" cy="497638"/>
            </a:xfrm>
            <a:prstGeom prst="rect">
              <a:avLst/>
            </a:prstGeom>
            <a:solidFill>
              <a:srgbClr val="FFFFFF"/>
            </a:solidFill>
            <a:ln w="3175" cap="flat">
              <a:noFill/>
              <a:miter lim="400000"/>
            </a:ln>
            <a:effectLst/>
          </p:spPr>
          <p:txBody>
            <a:bodyPr wrap="square" lIns="45697" tIns="45697" rIns="45697" bIns="45697" numCol="1" anchor="ctr">
              <a:noAutofit/>
            </a:bodyPr>
            <a:lstStyle/>
            <a:p>
              <a:pPr defTabSz="913977">
                <a:defRPr sz="3000"/>
              </a:pPr>
              <a:endParaRPr sz="1581"/>
            </a:p>
          </p:txBody>
        </p:sp>
      </p:grpSp>
      <p:pic>
        <p:nvPicPr>
          <p:cNvPr id="1621" name="Image" descr="Image"/>
          <p:cNvPicPr>
            <a:picLocks noChangeAspect="1"/>
          </p:cNvPicPr>
          <p:nvPr/>
        </p:nvPicPr>
        <p:blipFill>
          <a:blip r:embed="rId3"/>
          <a:stretch>
            <a:fillRect/>
          </a:stretch>
        </p:blipFill>
        <p:spPr>
          <a:xfrm>
            <a:off x="5373826" y="4237152"/>
            <a:ext cx="262298" cy="262298"/>
          </a:xfrm>
          <a:prstGeom prst="rect">
            <a:avLst/>
          </a:prstGeom>
          <a:ln w="3175">
            <a:miter lim="400000"/>
          </a:ln>
        </p:spPr>
      </p:pic>
      <p:sp>
        <p:nvSpPr>
          <p:cNvPr id="1622" name="Current"/>
          <p:cNvSpPr txBox="1"/>
          <p:nvPr/>
        </p:nvSpPr>
        <p:spPr>
          <a:xfrm rot="5400000">
            <a:off x="4608567" y="1225415"/>
            <a:ext cx="637516" cy="26484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50" tIns="26750" rIns="26750" bIns="26750" anchor="ctr">
            <a:spAutoFit/>
          </a:bodyPr>
          <a:lstStyle>
            <a:lvl1pPr algn="l" defTabSz="1733973">
              <a:defRPr sz="2600"/>
            </a:lvl1pPr>
          </a:lstStyle>
          <a:p>
            <a:r>
              <a:rPr sz="1370"/>
              <a:t>Current</a:t>
            </a:r>
          </a:p>
        </p:txBody>
      </p:sp>
      <p:pic>
        <p:nvPicPr>
          <p:cNvPr id="1623" name="meas.png" descr="meas.png"/>
          <p:cNvPicPr>
            <a:picLocks noChangeAspect="1"/>
          </p:cNvPicPr>
          <p:nvPr/>
        </p:nvPicPr>
        <p:blipFill>
          <a:blip r:embed="rId5"/>
          <a:srcRect l="16908" t="7327" r="17790" b="10226"/>
          <a:stretch>
            <a:fillRect/>
          </a:stretch>
        </p:blipFill>
        <p:spPr>
          <a:xfrm>
            <a:off x="1203242" y="993449"/>
            <a:ext cx="3605169" cy="3413777"/>
          </a:xfrm>
          <a:prstGeom prst="rect">
            <a:avLst/>
          </a:prstGeom>
          <a:ln w="3175">
            <a:miter lim="400000"/>
          </a:ln>
        </p:spPr>
      </p:pic>
      <p:sp>
        <p:nvSpPr>
          <p:cNvPr id="1624" name="Rectangle"/>
          <p:cNvSpPr/>
          <p:nvPr/>
        </p:nvSpPr>
        <p:spPr>
          <a:xfrm>
            <a:off x="2818542" y="2708116"/>
            <a:ext cx="212984" cy="208080"/>
          </a:xfrm>
          <a:prstGeom prst="rect">
            <a:avLst/>
          </a:prstGeom>
          <a:ln w="28575">
            <a:solidFill>
              <a:srgbClr val="2DEEE9"/>
            </a:solidFill>
            <a:miter lim="400000"/>
          </a:ln>
        </p:spPr>
        <p:txBody>
          <a:bodyPr lIns="45697" tIns="45697" rIns="45697" bIns="45697" anchor="ctr"/>
          <a:lstStyle/>
          <a:p>
            <a:pPr defTabSz="913977">
              <a:defRPr sz="3000"/>
            </a:pPr>
            <a:endParaRPr sz="1581"/>
          </a:p>
        </p:txBody>
      </p:sp>
      <p:sp>
        <p:nvSpPr>
          <p:cNvPr id="1625" name="Nguyen et al. npj QI 7,100 (2021)"/>
          <p:cNvSpPr txBox="1"/>
          <p:nvPr/>
        </p:nvSpPr>
        <p:spPr>
          <a:xfrm>
            <a:off x="5857502" y="4720595"/>
            <a:ext cx="1846180" cy="20008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50" tIns="26750" rIns="26750" bIns="26750" anchor="ctr">
            <a:spAutoFit/>
          </a:bodyPr>
          <a:lstStyle>
            <a:lvl1pPr algn="l" defTabSz="866986">
              <a:defRPr sz="1800" i="1"/>
            </a:lvl1pPr>
          </a:lstStyle>
          <a:p>
            <a:r>
              <a:rPr sz="949"/>
              <a:t>Nguyen et al. npj QI 7,100 (2021)</a:t>
            </a:r>
          </a:p>
        </p:txBody>
      </p:sp>
      <p:sp>
        <p:nvSpPr>
          <p:cNvPr id="1626" name="Slide Number"/>
          <p:cNvSpPr txBox="1">
            <a:spLocks noGrp="1"/>
          </p:cNvSpPr>
          <p:nvPr>
            <p:ph type="sldNum" sz="quarter" idx="2"/>
          </p:nvPr>
        </p:nvSpPr>
        <p:spPr>
          <a:xfrm>
            <a:off x="8762268" y="4860951"/>
            <a:ext cx="127160" cy="1338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3374" tIns="13374" rIns="13374" bIns="13374" anchor="t" anchorCtr="0">
            <a:normAutofit/>
          </a:bodyPr>
          <a:lstStyle>
            <a:lvl1pPr>
              <a:lnSpc>
                <a:spcPct val="90000"/>
              </a:lnSpc>
              <a:defRPr sz="738"/>
            </a:lvl1pPr>
          </a:lstStyle>
          <a:p>
            <a:fld id="{86CB4B4D-7CA3-9044-876B-883B54F8677D}" type="slidenum">
              <a:rPr/>
              <a:t>22</a:t>
            </a:fld>
            <a:endParaRPr/>
          </a:p>
        </p:txBody>
      </p:sp>
      <p:grpSp>
        <p:nvGrpSpPr>
          <p:cNvPr id="1636" name="Group"/>
          <p:cNvGrpSpPr/>
          <p:nvPr/>
        </p:nvGrpSpPr>
        <p:grpSpPr>
          <a:xfrm>
            <a:off x="758711" y="2300062"/>
            <a:ext cx="2487527" cy="2555145"/>
            <a:chOff x="28301" y="1"/>
            <a:chExt cx="4719391" cy="4847676"/>
          </a:xfrm>
        </p:grpSpPr>
        <p:sp>
          <p:nvSpPr>
            <p:cNvPr id="1632" name="Line"/>
            <p:cNvSpPr/>
            <p:nvPr/>
          </p:nvSpPr>
          <p:spPr>
            <a:xfrm flipV="1">
              <a:off x="639046" y="1281213"/>
              <a:ext cx="1" cy="2963275"/>
            </a:xfrm>
            <a:prstGeom prst="line">
              <a:avLst/>
            </a:prstGeom>
            <a:noFill/>
            <a:ln w="38100" cap="flat">
              <a:solidFill>
                <a:srgbClr val="000000"/>
              </a:solidFill>
              <a:prstDash val="solid"/>
              <a:miter lim="400000"/>
              <a:tailEnd type="triangle" w="med" len="med"/>
            </a:ln>
            <a:effectLst/>
          </p:spPr>
          <p:txBody>
            <a:bodyPr wrap="square" lIns="45697" tIns="45697" rIns="45697" bIns="45697" numCol="1" anchor="t">
              <a:noAutofit/>
            </a:bodyPr>
            <a:lstStyle/>
            <a:p>
              <a:pPr defTabSz="913977">
                <a:defRPr sz="2600"/>
              </a:pPr>
              <a:endParaRPr sz="1370"/>
            </a:p>
          </p:txBody>
        </p:sp>
        <p:sp>
          <p:nvSpPr>
            <p:cNvPr id="1633" name="Line"/>
            <p:cNvSpPr/>
            <p:nvPr/>
          </p:nvSpPr>
          <p:spPr>
            <a:xfrm>
              <a:off x="625746" y="4253774"/>
              <a:ext cx="2963277" cy="1"/>
            </a:xfrm>
            <a:prstGeom prst="line">
              <a:avLst/>
            </a:prstGeom>
            <a:noFill/>
            <a:ln w="38100" cap="flat">
              <a:solidFill>
                <a:srgbClr val="000000"/>
              </a:solidFill>
              <a:prstDash val="solid"/>
              <a:miter lim="400000"/>
              <a:tailEnd type="triangle" w="med" len="med"/>
            </a:ln>
            <a:effectLst/>
          </p:spPr>
          <p:txBody>
            <a:bodyPr wrap="square" lIns="45697" tIns="45697" rIns="45697" bIns="45697" numCol="1" anchor="t">
              <a:noAutofit/>
            </a:bodyPr>
            <a:lstStyle/>
            <a:p>
              <a:pPr defTabSz="913977">
                <a:defRPr sz="2600"/>
              </a:pPr>
              <a:endParaRPr sz="1370"/>
            </a:p>
          </p:txBody>
        </p:sp>
        <p:sp>
          <p:nvSpPr>
            <p:cNvPr id="1634" name="Gate voltage 1"/>
            <p:cNvSpPr txBox="1"/>
            <p:nvPr/>
          </p:nvSpPr>
          <p:spPr>
            <a:xfrm>
              <a:off x="693989" y="4345200"/>
              <a:ext cx="4053703" cy="50247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50" tIns="26750" rIns="26750" bIns="26750" numCol="1" anchor="ctr">
              <a:spAutoFit/>
            </a:bodyPr>
            <a:lstStyle>
              <a:lvl1pPr algn="l" defTabSz="1733973">
                <a:defRPr sz="2600">
                  <a:latin typeface="Avenir Next Regular"/>
                  <a:ea typeface="Avenir Next Regular"/>
                  <a:cs typeface="Avenir Next Regular"/>
                  <a:sym typeface="Avenir Next Regular"/>
                </a:defRPr>
              </a:lvl1pPr>
            </a:lstStyle>
            <a:p>
              <a:r>
                <a:rPr sz="1370"/>
                <a:t>Gate voltage 1</a:t>
              </a:r>
            </a:p>
          </p:txBody>
        </p:sp>
        <p:sp>
          <p:nvSpPr>
            <p:cNvPr id="1635" name="Gate voltage 2"/>
            <p:cNvSpPr txBox="1"/>
            <p:nvPr/>
          </p:nvSpPr>
          <p:spPr>
            <a:xfrm rot="16200000">
              <a:off x="-1747309" y="1775611"/>
              <a:ext cx="4053698" cy="50247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50" tIns="26750" rIns="26750" bIns="26750" numCol="1" anchor="ctr">
              <a:spAutoFit/>
            </a:bodyPr>
            <a:lstStyle>
              <a:lvl1pPr algn="l" defTabSz="1733973">
                <a:defRPr sz="2600">
                  <a:latin typeface="Avenir Next Regular"/>
                  <a:ea typeface="Avenir Next Regular"/>
                  <a:cs typeface="Avenir Next Regular"/>
                  <a:sym typeface="Avenir Next Regular"/>
                </a:defRPr>
              </a:lvl1pPr>
            </a:lstStyle>
            <a:p>
              <a:r>
                <a:rPr sz="1370"/>
                <a:t>Gate voltage 2</a:t>
              </a:r>
            </a:p>
          </p:txBody>
        </p:sp>
      </p:grpSp>
      <p:sp>
        <p:nvSpPr>
          <p:cNvPr id="2" name="TextBox 1">
            <a:extLst>
              <a:ext uri="{FF2B5EF4-FFF2-40B4-BE49-F238E27FC236}">
                <a16:creationId xmlns:a16="http://schemas.microsoft.com/office/drawing/2014/main" id="{CC16E2C6-671B-0EFB-D31D-FCD187531D7B}"/>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Deep Reinforcement Learning for quantum device tuning</a:t>
            </a:r>
            <a:endParaRPr sz="2003" dirty="0">
              <a:latin typeface="+mj-l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3" grpId="0" animBg="1" advAuto="0"/>
      <p:bldP spid="1616"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4" name="figure4.pdf" descr="figure4.pdf"/>
          <p:cNvPicPr>
            <a:picLocks noChangeAspect="1"/>
          </p:cNvPicPr>
          <p:nvPr/>
        </p:nvPicPr>
        <p:blipFill>
          <a:blip r:embed="rId2"/>
          <a:stretch>
            <a:fillRect/>
          </a:stretch>
        </p:blipFill>
        <p:spPr>
          <a:xfrm>
            <a:off x="1663237" y="760053"/>
            <a:ext cx="5817526" cy="4292794"/>
          </a:xfrm>
          <a:prstGeom prst="rect">
            <a:avLst/>
          </a:prstGeom>
          <a:ln w="3175">
            <a:miter lim="400000"/>
          </a:ln>
        </p:spPr>
      </p:pic>
      <p:sp>
        <p:nvSpPr>
          <p:cNvPr id="2045" name="Gate voltage 2"/>
          <p:cNvSpPr txBox="1"/>
          <p:nvPr/>
        </p:nvSpPr>
        <p:spPr>
          <a:xfrm rot="16200000">
            <a:off x="791154" y="940941"/>
            <a:ext cx="2137693" cy="43711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000"/>
            </a:lvl1pPr>
          </a:lstStyle>
          <a:p>
            <a:r>
              <a:rPr sz="1054" dirty="0"/>
              <a:t>Gate voltage 2</a:t>
            </a:r>
          </a:p>
        </p:txBody>
      </p:sp>
      <p:sp>
        <p:nvSpPr>
          <p:cNvPr id="2046" name="Gate voltage 1"/>
          <p:cNvSpPr txBox="1"/>
          <p:nvPr/>
        </p:nvSpPr>
        <p:spPr>
          <a:xfrm>
            <a:off x="2497907" y="2589643"/>
            <a:ext cx="2137693" cy="43711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000"/>
            </a:lvl1pPr>
          </a:lstStyle>
          <a:p>
            <a:r>
              <a:rPr sz="1054" dirty="0"/>
              <a:t>Gate voltage 1</a:t>
            </a:r>
          </a:p>
        </p:txBody>
      </p:sp>
      <p:sp>
        <p:nvSpPr>
          <p:cNvPr id="2047" name="Gate voltage 1"/>
          <p:cNvSpPr txBox="1"/>
          <p:nvPr/>
        </p:nvSpPr>
        <p:spPr>
          <a:xfrm>
            <a:off x="2501933" y="4771545"/>
            <a:ext cx="2137693" cy="43711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000"/>
            </a:lvl1pPr>
          </a:lstStyle>
          <a:p>
            <a:r>
              <a:rPr sz="1054"/>
              <a:t>Gate voltage 1</a:t>
            </a:r>
          </a:p>
        </p:txBody>
      </p:sp>
      <p:sp>
        <p:nvSpPr>
          <p:cNvPr id="2048" name="Gate voltage 2"/>
          <p:cNvSpPr txBox="1"/>
          <p:nvPr/>
        </p:nvSpPr>
        <p:spPr>
          <a:xfrm rot="16200000">
            <a:off x="791155" y="3156253"/>
            <a:ext cx="2137693" cy="43711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000"/>
            </a:lvl1pPr>
          </a:lstStyle>
          <a:p>
            <a:r>
              <a:rPr sz="1054" dirty="0"/>
              <a:t>Gate voltage 2</a:t>
            </a:r>
          </a:p>
        </p:txBody>
      </p:sp>
      <p:sp>
        <p:nvSpPr>
          <p:cNvPr id="2049" name="Number of blocks measured"/>
          <p:cNvSpPr txBox="1"/>
          <p:nvPr/>
        </p:nvSpPr>
        <p:spPr>
          <a:xfrm>
            <a:off x="5453478" y="2752840"/>
            <a:ext cx="2137693" cy="2589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000"/>
            </a:lvl1pPr>
          </a:lstStyle>
          <a:p>
            <a:r>
              <a:rPr sz="1054" dirty="0"/>
              <a:t>Number of blocks measured</a:t>
            </a:r>
          </a:p>
        </p:txBody>
      </p:sp>
      <p:sp>
        <p:nvSpPr>
          <p:cNvPr id="2050" name="Number of blocks measured"/>
          <p:cNvSpPr txBox="1"/>
          <p:nvPr/>
        </p:nvSpPr>
        <p:spPr>
          <a:xfrm>
            <a:off x="5389651" y="4744210"/>
            <a:ext cx="2137693" cy="43711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000"/>
            </a:lvl1pPr>
          </a:lstStyle>
          <a:p>
            <a:r>
              <a:rPr sz="1054" dirty="0"/>
              <a:t>Number of blocks measured</a:t>
            </a:r>
          </a:p>
        </p:txBody>
      </p:sp>
      <p:sp>
        <p:nvSpPr>
          <p:cNvPr id="2052" name="Frequency"/>
          <p:cNvSpPr txBox="1"/>
          <p:nvPr/>
        </p:nvSpPr>
        <p:spPr>
          <a:xfrm rot="16200000">
            <a:off x="3658094" y="3080117"/>
            <a:ext cx="2137693" cy="258950"/>
          </a:xfrm>
          <a:prstGeom prst="rect">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000"/>
            </a:lvl1pPr>
          </a:lstStyle>
          <a:p>
            <a:r>
              <a:rPr sz="1054" dirty="0"/>
              <a:t>Frequency</a:t>
            </a:r>
          </a:p>
        </p:txBody>
      </p:sp>
      <p:sp>
        <p:nvSpPr>
          <p:cNvPr id="2053" name="Number of…"/>
          <p:cNvSpPr txBox="1"/>
          <p:nvPr/>
        </p:nvSpPr>
        <p:spPr>
          <a:xfrm rot="16200000">
            <a:off x="5341328" y="1475085"/>
            <a:ext cx="1224642" cy="43711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p>
            <a:pPr algn="ctr">
              <a:defRPr sz="1500"/>
            </a:pPr>
            <a:r>
              <a:rPr sz="791" dirty="0"/>
              <a:t>Number of</a:t>
            </a:r>
          </a:p>
          <a:p>
            <a:pPr algn="ctr">
              <a:defRPr sz="1500"/>
            </a:pPr>
            <a:r>
              <a:rPr sz="791" dirty="0"/>
              <a:t> blocks measured</a:t>
            </a:r>
          </a:p>
        </p:txBody>
      </p:sp>
      <p:sp>
        <p:nvSpPr>
          <p:cNvPr id="2054" name="Number of…"/>
          <p:cNvSpPr txBox="1"/>
          <p:nvPr/>
        </p:nvSpPr>
        <p:spPr>
          <a:xfrm rot="16200000">
            <a:off x="5341328" y="3681207"/>
            <a:ext cx="1224642" cy="43711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p>
            <a:pPr algn="ctr">
              <a:defRPr sz="1500"/>
            </a:pPr>
            <a:r>
              <a:rPr sz="791" dirty="0"/>
              <a:t>Number of</a:t>
            </a:r>
          </a:p>
          <a:p>
            <a:pPr algn="ctr">
              <a:defRPr sz="1500"/>
            </a:pPr>
            <a:r>
              <a:rPr sz="791" dirty="0"/>
              <a:t> blocks measured</a:t>
            </a:r>
          </a:p>
        </p:txBody>
      </p:sp>
      <p:sp>
        <p:nvSpPr>
          <p:cNvPr id="2055" name="Slide Number"/>
          <p:cNvSpPr txBox="1">
            <a:spLocks noGrp="1"/>
          </p:cNvSpPr>
          <p:nvPr>
            <p:ph type="sldNum" sz="quarter" idx="2"/>
          </p:nvPr>
        </p:nvSpPr>
        <p:spPr>
          <a:xfrm>
            <a:off x="8768542" y="4862069"/>
            <a:ext cx="118766" cy="1673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13381" tIns="13381" rIns="13381" bIns="13381" anchor="t" anchorCtr="0">
            <a:normAutofit fontScale="77500" lnSpcReduction="20000"/>
          </a:bodyPr>
          <a:lstStyle/>
          <a:p>
            <a:fld id="{86CB4B4D-7CA3-9044-876B-883B54F8677D}" type="slidenum">
              <a:rPr/>
              <a:t>23</a:t>
            </a:fld>
            <a:endParaRPr/>
          </a:p>
        </p:txBody>
      </p:sp>
      <p:sp>
        <p:nvSpPr>
          <p:cNvPr id="2051" name="Frequency"/>
          <p:cNvSpPr txBox="1"/>
          <p:nvPr/>
        </p:nvSpPr>
        <p:spPr>
          <a:xfrm rot="16200000">
            <a:off x="3642234" y="1030023"/>
            <a:ext cx="2137693" cy="258950"/>
          </a:xfrm>
          <a:prstGeom prst="rect">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000"/>
            </a:lvl1pPr>
          </a:lstStyle>
          <a:p>
            <a:r>
              <a:rPr sz="1054" dirty="0"/>
              <a:t>Frequency</a:t>
            </a:r>
          </a:p>
        </p:txBody>
      </p:sp>
      <p:sp>
        <p:nvSpPr>
          <p:cNvPr id="5" name="TextBox 4">
            <a:extLst>
              <a:ext uri="{FF2B5EF4-FFF2-40B4-BE49-F238E27FC236}">
                <a16:creationId xmlns:a16="http://schemas.microsoft.com/office/drawing/2014/main" id="{0D7153CF-F03D-D4F7-961E-CC66D8B10863}"/>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Deep Reinforcement Learning for quantum device tuning</a:t>
            </a:r>
            <a:endParaRPr sz="2003" dirty="0">
              <a:latin typeface="+mj-lt"/>
            </a:endParaRPr>
          </a:p>
        </p:txBody>
      </p:sp>
    </p:spTree>
    <p:extLst>
      <p:ext uri="{BB962C8B-B14F-4D97-AF65-F5344CB8AC3E}">
        <p14:creationId xmlns:p14="http://schemas.microsoft.com/office/powerpoint/2010/main" val="223385181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lide Number Placeholder 2"/>
          <p:cNvSpPr txBox="1">
            <a:spLocks noGrp="1"/>
          </p:cNvSpPr>
          <p:nvPr>
            <p:ph type="sldNum" sz="quarter" idx="2"/>
          </p:nvPr>
        </p:nvSpPr>
        <p:spPr>
          <a:xfrm>
            <a:off x="8762520" y="4699204"/>
            <a:ext cx="256467" cy="31939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47500" lnSpcReduction="20000"/>
          </a:bodyPr>
          <a:lstStyle/>
          <a:p>
            <a:fld id="{86CB4B4D-7CA3-9044-876B-883B54F8677D}" type="slidenum">
              <a:rPr/>
              <a:t>24</a:t>
            </a:fld>
            <a:endParaRPr/>
          </a:p>
        </p:txBody>
      </p:sp>
      <p:pic>
        <p:nvPicPr>
          <p:cNvPr id="853" name="My Movie 4" descr="My Movie 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995522" y="559980"/>
            <a:ext cx="7152958" cy="4023539"/>
          </a:xfrm>
          <a:prstGeom prst="rect">
            <a:avLst/>
          </a:prstGeom>
          <a:ln w="3175">
            <a:miter lim="400000"/>
          </a:ln>
        </p:spPr>
      </p:pic>
      <p:sp>
        <p:nvSpPr>
          <p:cNvPr id="854" name="TextBox 4"/>
          <p:cNvSpPr txBox="1"/>
          <p:nvPr/>
        </p:nvSpPr>
        <p:spPr>
          <a:xfrm>
            <a:off x="954176" y="4617785"/>
            <a:ext cx="3843313" cy="2383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97" tIns="45697" rIns="45697" bIns="45697">
            <a:spAutoFit/>
          </a:bodyPr>
          <a:lstStyle>
            <a:lvl1pPr algn="l" defTabSz="1733973">
              <a:defRPr sz="1800"/>
            </a:lvl1pPr>
          </a:lstStyle>
          <a:p>
            <a:r>
              <a:rPr sz="949" dirty="0"/>
              <a:t>MIT’s Computer Science and Artificial Intelligence Laboratory (CSAIL)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2" fill="hold"/>
                                        <p:tgtEl>
                                          <p:spTgt spid="85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8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53"/>
                </p:tgtEl>
              </p:cMediaNode>
            </p:video>
            <p:seq concurrent="1" prevAc="none" nextAc="seek">
              <p:cTn id="12" restart="whenNotActive" fill="hold" evtFilter="cancelBubble" nodeType="interactiveSeq">
                <p:stCondLst>
                  <p:cond evt="onClick" delay="0">
                    <p:tgtEl>
                      <p:spTgt spid="85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53"/>
                                        </p:tgtEl>
                                      </p:cBhvr>
                                    </p:cmd>
                                  </p:childTnLst>
                                </p:cTn>
                              </p:par>
                            </p:childTnLst>
                          </p:cTn>
                        </p:par>
                      </p:childTnLst>
                    </p:cTn>
                  </p:par>
                </p:childTnLst>
              </p:cTn>
              <p:nextCondLst>
                <p:cond evt="onClick" delay="0">
                  <p:tgtEl>
                    <p:spTgt spid="85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7412E-5492-C002-7E3F-EFF8C9C2816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FD155F-5BAF-BEA4-0981-5020805C0A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25</a:t>
            </a:fld>
            <a:endParaRPr lang="es"/>
          </a:p>
        </p:txBody>
      </p:sp>
      <p:sp>
        <p:nvSpPr>
          <p:cNvPr id="2" name="TextBox 1">
            <a:extLst>
              <a:ext uri="{FF2B5EF4-FFF2-40B4-BE49-F238E27FC236}">
                <a16:creationId xmlns:a16="http://schemas.microsoft.com/office/drawing/2014/main" id="{E0534ECA-6F9C-1763-1037-C68614E2D505}"/>
              </a:ext>
            </a:extLst>
          </p:cNvPr>
          <p:cNvSpPr txBox="1"/>
          <p:nvPr/>
        </p:nvSpPr>
        <p:spPr>
          <a:xfrm>
            <a:off x="164633" y="179098"/>
            <a:ext cx="8288350" cy="36222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Learning disorder potentials</a:t>
            </a:r>
            <a:endParaRPr sz="2003" dirty="0">
              <a:latin typeface="+mj-lt"/>
            </a:endParaRPr>
          </a:p>
        </p:txBody>
      </p:sp>
      <p:pic>
        <p:nvPicPr>
          <p:cNvPr id="29" name="Google Shape;272;p26">
            <a:extLst>
              <a:ext uri="{FF2B5EF4-FFF2-40B4-BE49-F238E27FC236}">
                <a16:creationId xmlns:a16="http://schemas.microsoft.com/office/drawing/2014/main" id="{61B8DE56-352E-6DA7-777D-6D80E47AFE1F}"/>
              </a:ext>
            </a:extLst>
          </p:cNvPr>
          <p:cNvPicPr preferRelativeResize="0">
            <a:picLocks noChangeAspect="1"/>
          </p:cNvPicPr>
          <p:nvPr/>
        </p:nvPicPr>
        <p:blipFill rotWithShape="1">
          <a:blip r:embed="rId2">
            <a:alphaModFix/>
          </a:blip>
          <a:srcRect l="28299" t="18026" r="28033" b="17569"/>
          <a:stretch/>
        </p:blipFill>
        <p:spPr>
          <a:xfrm>
            <a:off x="1348287" y="1389294"/>
            <a:ext cx="2462736" cy="2200705"/>
          </a:xfrm>
          <a:prstGeom prst="rect">
            <a:avLst/>
          </a:prstGeom>
          <a:noFill/>
          <a:ln>
            <a:noFill/>
          </a:ln>
        </p:spPr>
      </p:pic>
      <p:pic>
        <p:nvPicPr>
          <p:cNvPr id="32" name="Picture 31" descr="Diagram&#10;&#10;Description automatically generated">
            <a:extLst>
              <a:ext uri="{FF2B5EF4-FFF2-40B4-BE49-F238E27FC236}">
                <a16:creationId xmlns:a16="http://schemas.microsoft.com/office/drawing/2014/main" id="{25D5B137-D6DA-C70E-0983-4F9AB02011E6}"/>
              </a:ext>
            </a:extLst>
          </p:cNvPr>
          <p:cNvPicPr>
            <a:picLocks noChangeAspect="1"/>
          </p:cNvPicPr>
          <p:nvPr/>
        </p:nvPicPr>
        <p:blipFill rotWithShape="1">
          <a:blip r:embed="rId3"/>
          <a:srcRect t="8163" r="-10595" b="-20728"/>
          <a:stretch/>
        </p:blipFill>
        <p:spPr>
          <a:xfrm>
            <a:off x="1376517" y="1575190"/>
            <a:ext cx="2437849" cy="1981079"/>
          </a:xfrm>
          <a:prstGeom prst="rect">
            <a:avLst/>
          </a:prstGeom>
          <a:solidFill>
            <a:schemeClr val="bg1"/>
          </a:solidFill>
        </p:spPr>
      </p:pic>
      <p:sp>
        <p:nvSpPr>
          <p:cNvPr id="35" name="TextBox 34">
            <a:extLst>
              <a:ext uri="{FF2B5EF4-FFF2-40B4-BE49-F238E27FC236}">
                <a16:creationId xmlns:a16="http://schemas.microsoft.com/office/drawing/2014/main" id="{4DD41D56-0536-1AAB-86C9-57D2F2BA7872}"/>
              </a:ext>
            </a:extLst>
          </p:cNvPr>
          <p:cNvSpPr txBox="1"/>
          <p:nvPr/>
        </p:nvSpPr>
        <p:spPr>
          <a:xfrm rot="962273">
            <a:off x="2852577" y="1930940"/>
            <a:ext cx="756938" cy="261610"/>
          </a:xfrm>
          <a:prstGeom prst="rect">
            <a:avLst/>
          </a:prstGeom>
          <a:noFill/>
        </p:spPr>
        <p:txBody>
          <a:bodyPr wrap="none" rtlCol="0">
            <a:spAutoFit/>
          </a:bodyPr>
          <a:lstStyle/>
          <a:p>
            <a:r>
              <a:rPr lang="en-US" sz="1100" dirty="0">
                <a:solidFill>
                  <a:srgbClr val="B6B3FF"/>
                </a:solidFill>
              </a:rPr>
              <a:t>electrons</a:t>
            </a:r>
          </a:p>
        </p:txBody>
      </p:sp>
      <p:pic>
        <p:nvPicPr>
          <p:cNvPr id="42" name="Google Shape;294;p28">
            <a:extLst>
              <a:ext uri="{FF2B5EF4-FFF2-40B4-BE49-F238E27FC236}">
                <a16:creationId xmlns:a16="http://schemas.microsoft.com/office/drawing/2014/main" id="{4B773076-A91C-C9F9-F0C9-66AA71D6C49B}"/>
              </a:ext>
            </a:extLst>
          </p:cNvPr>
          <p:cNvPicPr preferRelativeResize="0"/>
          <p:nvPr/>
        </p:nvPicPr>
        <p:blipFill rotWithShape="1">
          <a:blip r:embed="rId4">
            <a:alphaModFix/>
          </a:blip>
          <a:srcRect l="34830" t="18244" r="41304" b="39816"/>
          <a:stretch/>
        </p:blipFill>
        <p:spPr>
          <a:xfrm>
            <a:off x="4434372" y="1926321"/>
            <a:ext cx="1299275" cy="1290858"/>
          </a:xfrm>
          <a:prstGeom prst="rect">
            <a:avLst/>
          </a:prstGeom>
          <a:noFill/>
          <a:ln>
            <a:noFill/>
          </a:ln>
        </p:spPr>
      </p:pic>
      <p:pic>
        <p:nvPicPr>
          <p:cNvPr id="47" name="Google Shape;294;p28">
            <a:extLst>
              <a:ext uri="{FF2B5EF4-FFF2-40B4-BE49-F238E27FC236}">
                <a16:creationId xmlns:a16="http://schemas.microsoft.com/office/drawing/2014/main" id="{E6937182-706F-C8A2-2426-C80EBA13B231}"/>
              </a:ext>
            </a:extLst>
          </p:cNvPr>
          <p:cNvPicPr preferRelativeResize="0"/>
          <p:nvPr/>
        </p:nvPicPr>
        <p:blipFill rotWithShape="1">
          <a:blip r:embed="rId4">
            <a:alphaModFix/>
          </a:blip>
          <a:srcRect l="83599" t="18244" r="10513" b="43494"/>
          <a:stretch/>
        </p:blipFill>
        <p:spPr>
          <a:xfrm>
            <a:off x="5672000" y="1955891"/>
            <a:ext cx="274250" cy="1103561"/>
          </a:xfrm>
          <a:prstGeom prst="rect">
            <a:avLst/>
          </a:prstGeom>
          <a:noFill/>
          <a:ln>
            <a:noFill/>
          </a:ln>
        </p:spPr>
      </p:pic>
      <p:sp>
        <p:nvSpPr>
          <p:cNvPr id="51" name="Rectangle 50">
            <a:extLst>
              <a:ext uri="{FF2B5EF4-FFF2-40B4-BE49-F238E27FC236}">
                <a16:creationId xmlns:a16="http://schemas.microsoft.com/office/drawing/2014/main" id="{B9B8E534-D3EE-F444-C51B-1BD1ECF53856}"/>
              </a:ext>
            </a:extLst>
          </p:cNvPr>
          <p:cNvSpPr/>
          <p:nvPr/>
        </p:nvSpPr>
        <p:spPr>
          <a:xfrm>
            <a:off x="4517109" y="1069167"/>
            <a:ext cx="1299274" cy="264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Simulator</a:t>
            </a:r>
          </a:p>
        </p:txBody>
      </p:sp>
      <p:cxnSp>
        <p:nvCxnSpPr>
          <p:cNvPr id="53" name="Straight Connector 52">
            <a:extLst>
              <a:ext uri="{FF2B5EF4-FFF2-40B4-BE49-F238E27FC236}">
                <a16:creationId xmlns:a16="http://schemas.microsoft.com/office/drawing/2014/main" id="{3B770F23-A82B-70C8-CCD3-50E7471D1C1B}"/>
              </a:ext>
            </a:extLst>
          </p:cNvPr>
          <p:cNvCxnSpPr>
            <a:cxnSpLocks/>
          </p:cNvCxnSpPr>
          <p:nvPr/>
        </p:nvCxnSpPr>
        <p:spPr>
          <a:xfrm>
            <a:off x="4118828" y="1888058"/>
            <a:ext cx="398281"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6120893-6161-28F7-3B7A-D8966A47E250}"/>
              </a:ext>
            </a:extLst>
          </p:cNvPr>
          <p:cNvCxnSpPr>
            <a:cxnSpLocks/>
          </p:cNvCxnSpPr>
          <p:nvPr/>
        </p:nvCxnSpPr>
        <p:spPr>
          <a:xfrm>
            <a:off x="4123480" y="1201436"/>
            <a:ext cx="0" cy="686622"/>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6E143FC8-F9EB-5F59-E332-35FC0F1C634F}"/>
              </a:ext>
            </a:extLst>
          </p:cNvPr>
          <p:cNvCxnSpPr>
            <a:cxnSpLocks/>
          </p:cNvCxnSpPr>
          <p:nvPr/>
        </p:nvCxnSpPr>
        <p:spPr>
          <a:xfrm>
            <a:off x="4118638" y="1204207"/>
            <a:ext cx="398471"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6739285B-BEA8-E60F-56F9-5F3938B792F7}"/>
              </a:ext>
            </a:extLst>
          </p:cNvPr>
          <p:cNvCxnSpPr>
            <a:cxnSpLocks/>
          </p:cNvCxnSpPr>
          <p:nvPr/>
        </p:nvCxnSpPr>
        <p:spPr>
          <a:xfrm>
            <a:off x="3863000" y="1543663"/>
            <a:ext cx="255638"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3" name="Rectangle 62">
            <a:extLst>
              <a:ext uri="{FF2B5EF4-FFF2-40B4-BE49-F238E27FC236}">
                <a16:creationId xmlns:a16="http://schemas.microsoft.com/office/drawing/2014/main" id="{4A66AA0C-96E0-D233-EB2C-036795EBF1A6}"/>
              </a:ext>
            </a:extLst>
          </p:cNvPr>
          <p:cNvSpPr/>
          <p:nvPr/>
        </p:nvSpPr>
        <p:spPr>
          <a:xfrm>
            <a:off x="1331184" y="1277118"/>
            <a:ext cx="2508540" cy="227915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0" name="Straight Connector 1029">
            <a:extLst>
              <a:ext uri="{FF2B5EF4-FFF2-40B4-BE49-F238E27FC236}">
                <a16:creationId xmlns:a16="http://schemas.microsoft.com/office/drawing/2014/main" id="{11AC600F-227D-A599-A3DC-ECCF22743C2F}"/>
              </a:ext>
            </a:extLst>
          </p:cNvPr>
          <p:cNvCxnSpPr>
            <a:cxnSpLocks/>
          </p:cNvCxnSpPr>
          <p:nvPr/>
        </p:nvCxnSpPr>
        <p:spPr>
          <a:xfrm>
            <a:off x="6295874" y="1193583"/>
            <a:ext cx="0" cy="686622"/>
          </a:xfrm>
          <a:prstGeom prst="line">
            <a:avLst/>
          </a:prstGeom>
        </p:spPr>
        <p:style>
          <a:lnRef idx="1">
            <a:schemeClr val="dk1"/>
          </a:lnRef>
          <a:fillRef idx="0">
            <a:schemeClr val="dk1"/>
          </a:fillRef>
          <a:effectRef idx="0">
            <a:schemeClr val="dk1"/>
          </a:effectRef>
          <a:fontRef idx="minor">
            <a:schemeClr val="tx1"/>
          </a:fontRef>
        </p:style>
      </p:cxnSp>
      <p:cxnSp>
        <p:nvCxnSpPr>
          <p:cNvPr id="1035" name="Straight Connector 1034">
            <a:extLst>
              <a:ext uri="{FF2B5EF4-FFF2-40B4-BE49-F238E27FC236}">
                <a16:creationId xmlns:a16="http://schemas.microsoft.com/office/drawing/2014/main" id="{13C38065-F7A3-5B31-1037-FCC8958D3C95}"/>
              </a:ext>
            </a:extLst>
          </p:cNvPr>
          <p:cNvCxnSpPr>
            <a:cxnSpLocks/>
          </p:cNvCxnSpPr>
          <p:nvPr/>
        </p:nvCxnSpPr>
        <p:spPr>
          <a:xfrm>
            <a:off x="5816383" y="1192372"/>
            <a:ext cx="479491" cy="1211"/>
          </a:xfrm>
          <a:prstGeom prst="line">
            <a:avLst/>
          </a:prstGeom>
        </p:spPr>
        <p:style>
          <a:lnRef idx="1">
            <a:schemeClr val="dk1"/>
          </a:lnRef>
          <a:fillRef idx="0">
            <a:schemeClr val="dk1"/>
          </a:fillRef>
          <a:effectRef idx="0">
            <a:schemeClr val="dk1"/>
          </a:effectRef>
          <a:fontRef idx="minor">
            <a:schemeClr val="tx1"/>
          </a:fontRef>
        </p:style>
      </p:cxnSp>
      <p:cxnSp>
        <p:nvCxnSpPr>
          <p:cNvPr id="1037" name="Straight Connector 1036">
            <a:extLst>
              <a:ext uri="{FF2B5EF4-FFF2-40B4-BE49-F238E27FC236}">
                <a16:creationId xmlns:a16="http://schemas.microsoft.com/office/drawing/2014/main" id="{75232DB6-7F0E-0C2F-3826-5069B9752D8F}"/>
              </a:ext>
            </a:extLst>
          </p:cNvPr>
          <p:cNvCxnSpPr>
            <a:cxnSpLocks/>
          </p:cNvCxnSpPr>
          <p:nvPr/>
        </p:nvCxnSpPr>
        <p:spPr>
          <a:xfrm>
            <a:off x="5733647" y="1888058"/>
            <a:ext cx="562227" cy="0"/>
          </a:xfrm>
          <a:prstGeom prst="line">
            <a:avLst/>
          </a:prstGeom>
        </p:spPr>
        <p:style>
          <a:lnRef idx="1">
            <a:schemeClr val="dk1"/>
          </a:lnRef>
          <a:fillRef idx="0">
            <a:schemeClr val="dk1"/>
          </a:fillRef>
          <a:effectRef idx="0">
            <a:schemeClr val="dk1"/>
          </a:effectRef>
          <a:fontRef idx="minor">
            <a:schemeClr val="tx1"/>
          </a:fontRef>
        </p:style>
      </p:cxnSp>
      <p:cxnSp>
        <p:nvCxnSpPr>
          <p:cNvPr id="1043" name="Straight Connector 1042">
            <a:extLst>
              <a:ext uri="{FF2B5EF4-FFF2-40B4-BE49-F238E27FC236}">
                <a16:creationId xmlns:a16="http://schemas.microsoft.com/office/drawing/2014/main" id="{240B6BBB-E79A-57F2-0A6C-EC35EBD760EE}"/>
              </a:ext>
            </a:extLst>
          </p:cNvPr>
          <p:cNvCxnSpPr>
            <a:cxnSpLocks/>
          </p:cNvCxnSpPr>
          <p:nvPr/>
        </p:nvCxnSpPr>
        <p:spPr>
          <a:xfrm>
            <a:off x="7711595" y="1504533"/>
            <a:ext cx="0" cy="1745803"/>
          </a:xfrm>
          <a:prstGeom prst="line">
            <a:avLst/>
          </a:prstGeom>
        </p:spPr>
        <p:style>
          <a:lnRef idx="1">
            <a:schemeClr val="dk1"/>
          </a:lnRef>
          <a:fillRef idx="0">
            <a:schemeClr val="dk1"/>
          </a:fillRef>
          <a:effectRef idx="0">
            <a:schemeClr val="dk1"/>
          </a:effectRef>
          <a:fontRef idx="minor">
            <a:schemeClr val="tx1"/>
          </a:fontRef>
        </p:style>
      </p:cxnSp>
      <p:cxnSp>
        <p:nvCxnSpPr>
          <p:cNvPr id="1044" name="Straight Connector 1043">
            <a:extLst>
              <a:ext uri="{FF2B5EF4-FFF2-40B4-BE49-F238E27FC236}">
                <a16:creationId xmlns:a16="http://schemas.microsoft.com/office/drawing/2014/main" id="{9B6F4699-B787-B3C9-BDE1-04E83722D88C}"/>
              </a:ext>
            </a:extLst>
          </p:cNvPr>
          <p:cNvCxnSpPr>
            <a:cxnSpLocks/>
          </p:cNvCxnSpPr>
          <p:nvPr/>
        </p:nvCxnSpPr>
        <p:spPr>
          <a:xfrm>
            <a:off x="3854687" y="3264855"/>
            <a:ext cx="3856908" cy="0"/>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046" name="Straight Connector 1045">
            <a:extLst>
              <a:ext uri="{FF2B5EF4-FFF2-40B4-BE49-F238E27FC236}">
                <a16:creationId xmlns:a16="http://schemas.microsoft.com/office/drawing/2014/main" id="{574F913F-50F0-F3A8-D358-D64F53F6FBBA}"/>
              </a:ext>
            </a:extLst>
          </p:cNvPr>
          <p:cNvCxnSpPr>
            <a:cxnSpLocks/>
          </p:cNvCxnSpPr>
          <p:nvPr/>
        </p:nvCxnSpPr>
        <p:spPr>
          <a:xfrm>
            <a:off x="6295874" y="1507970"/>
            <a:ext cx="1415721" cy="0"/>
          </a:xfrm>
          <a:prstGeom prst="line">
            <a:avLst/>
          </a:prstGeom>
        </p:spPr>
        <p:style>
          <a:lnRef idx="1">
            <a:schemeClr val="dk1"/>
          </a:lnRef>
          <a:fillRef idx="0">
            <a:schemeClr val="dk1"/>
          </a:fillRef>
          <a:effectRef idx="0">
            <a:schemeClr val="dk1"/>
          </a:effectRef>
          <a:fontRef idx="minor">
            <a:schemeClr val="tx1"/>
          </a:fontRef>
        </p:style>
      </p:cxnSp>
      <p:sp>
        <p:nvSpPr>
          <p:cNvPr id="1048" name="TextBox 1047">
            <a:extLst>
              <a:ext uri="{FF2B5EF4-FFF2-40B4-BE49-F238E27FC236}">
                <a16:creationId xmlns:a16="http://schemas.microsoft.com/office/drawing/2014/main" id="{F353212E-4A29-B079-54A0-453DD25D17C2}"/>
              </a:ext>
            </a:extLst>
          </p:cNvPr>
          <p:cNvSpPr txBox="1"/>
          <p:nvPr/>
        </p:nvSpPr>
        <p:spPr>
          <a:xfrm>
            <a:off x="6295873" y="1250232"/>
            <a:ext cx="1415721" cy="276999"/>
          </a:xfrm>
          <a:prstGeom prst="rect">
            <a:avLst/>
          </a:prstGeom>
          <a:noFill/>
        </p:spPr>
        <p:txBody>
          <a:bodyPr wrap="square" rtlCol="0">
            <a:spAutoFit/>
          </a:bodyPr>
          <a:lstStyle/>
          <a:p>
            <a:pPr algn="ctr"/>
            <a:r>
              <a:rPr lang="en-US" sz="1200" dirty="0">
                <a:solidFill>
                  <a:schemeClr val="tx1"/>
                </a:solidFill>
              </a:rPr>
              <a:t>Difference</a:t>
            </a:r>
          </a:p>
        </p:txBody>
      </p:sp>
      <p:sp>
        <p:nvSpPr>
          <p:cNvPr id="1052" name="Rectangle 1051">
            <a:extLst>
              <a:ext uri="{FF2B5EF4-FFF2-40B4-BE49-F238E27FC236}">
                <a16:creationId xmlns:a16="http://schemas.microsoft.com/office/drawing/2014/main" id="{F5BC11BF-7071-26AB-CD0C-11F1C3BC62E9}"/>
              </a:ext>
            </a:extLst>
          </p:cNvPr>
          <p:cNvSpPr/>
          <p:nvPr/>
        </p:nvSpPr>
        <p:spPr>
          <a:xfrm>
            <a:off x="4515461" y="1728707"/>
            <a:ext cx="1299274" cy="264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Experiment</a:t>
            </a:r>
          </a:p>
        </p:txBody>
      </p:sp>
      <p:sp>
        <p:nvSpPr>
          <p:cNvPr id="1074" name="Rectangle 1073">
            <a:extLst>
              <a:ext uri="{FF2B5EF4-FFF2-40B4-BE49-F238E27FC236}">
                <a16:creationId xmlns:a16="http://schemas.microsoft.com/office/drawing/2014/main" id="{1317C2AC-90FD-C4C4-6427-28DEFCF9A386}"/>
              </a:ext>
            </a:extLst>
          </p:cNvPr>
          <p:cNvSpPr/>
          <p:nvPr/>
        </p:nvSpPr>
        <p:spPr>
          <a:xfrm>
            <a:off x="3856827" y="1050835"/>
            <a:ext cx="4525112" cy="2539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08B3FDF-99EB-BBA4-FFD0-27EC21DCAC81}"/>
              </a:ext>
            </a:extLst>
          </p:cNvPr>
          <p:cNvSpPr/>
          <p:nvPr/>
        </p:nvSpPr>
        <p:spPr>
          <a:xfrm>
            <a:off x="2327148" y="2013059"/>
            <a:ext cx="209191" cy="1339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7;p28">
            <a:extLst>
              <a:ext uri="{FF2B5EF4-FFF2-40B4-BE49-F238E27FC236}">
                <a16:creationId xmlns:a16="http://schemas.microsoft.com/office/drawing/2014/main" id="{51ED41BF-A9F1-E44C-21BE-346784AE3D16}"/>
              </a:ext>
            </a:extLst>
          </p:cNvPr>
          <p:cNvSpPr txBox="1"/>
          <p:nvPr/>
        </p:nvSpPr>
        <p:spPr>
          <a:xfrm>
            <a:off x="3238072" y="4360932"/>
            <a:ext cx="4961882" cy="523190"/>
          </a:xfrm>
          <a:prstGeom prst="rect">
            <a:avLst/>
          </a:prstGeom>
          <a:noFill/>
          <a:ln>
            <a:noFill/>
          </a:ln>
        </p:spPr>
        <p:txBody>
          <a:bodyPr spcFirstLastPara="1" wrap="square" lIns="91425" tIns="91425" rIns="91425" bIns="91425" anchor="t" anchorCtr="0">
            <a:spAutoFit/>
          </a:bodyPr>
          <a:lstStyle/>
          <a:p>
            <a:pPr algn="r"/>
            <a:r>
              <a:rPr lang="es" sz="1100" i="1" dirty="0">
                <a:latin typeface="+mj-lt"/>
              </a:rPr>
              <a:t>Craig et al. </a:t>
            </a:r>
            <a:r>
              <a:rPr lang="en-GB" sz="1100" i="1" dirty="0">
                <a:latin typeface="+mj-lt"/>
              </a:rPr>
              <a:t>Bridging the reality gap. </a:t>
            </a:r>
            <a:r>
              <a:rPr lang="en-GB" sz="1100" i="1" dirty="0"/>
              <a:t>Phys. </a:t>
            </a:r>
            <a:r>
              <a:rPr lang="en-GB" sz="1100" i="1" dirty="0">
                <a:latin typeface="+mj-lt"/>
              </a:rPr>
              <a:t>Rev. X 14, 011001 (2024)</a:t>
            </a:r>
          </a:p>
          <a:p>
            <a:pPr algn="r"/>
            <a:endParaRPr sz="1100" i="1" dirty="0">
              <a:latin typeface="+mj-lt"/>
            </a:endParaRPr>
          </a:p>
        </p:txBody>
      </p:sp>
    </p:spTree>
    <p:extLst>
      <p:ext uri="{BB962C8B-B14F-4D97-AF65-F5344CB8AC3E}">
        <p14:creationId xmlns:p14="http://schemas.microsoft.com/office/powerpoint/2010/main" val="120052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52" name="Group 51">
            <a:extLst>
              <a:ext uri="{FF2B5EF4-FFF2-40B4-BE49-F238E27FC236}">
                <a16:creationId xmlns:a16="http://schemas.microsoft.com/office/drawing/2014/main" id="{E3E413D1-0B3A-C09F-E5A8-692F0E9EBFB9}"/>
              </a:ext>
            </a:extLst>
          </p:cNvPr>
          <p:cNvGrpSpPr/>
          <p:nvPr/>
        </p:nvGrpSpPr>
        <p:grpSpPr>
          <a:xfrm>
            <a:off x="2598780" y="2893412"/>
            <a:ext cx="3015651" cy="2202001"/>
            <a:chOff x="2525886" y="2872275"/>
            <a:chExt cx="3015651" cy="2202001"/>
          </a:xfrm>
        </p:grpSpPr>
        <p:grpSp>
          <p:nvGrpSpPr>
            <p:cNvPr id="47" name="Group 46">
              <a:extLst>
                <a:ext uri="{FF2B5EF4-FFF2-40B4-BE49-F238E27FC236}">
                  <a16:creationId xmlns:a16="http://schemas.microsoft.com/office/drawing/2014/main" id="{459E44B6-DA7D-1077-CD8E-34CBA3C2027D}"/>
                </a:ext>
              </a:extLst>
            </p:cNvPr>
            <p:cNvGrpSpPr/>
            <p:nvPr/>
          </p:nvGrpSpPr>
          <p:grpSpPr>
            <a:xfrm>
              <a:off x="2531198" y="2872275"/>
              <a:ext cx="3010339" cy="2165706"/>
              <a:chOff x="2445728" y="2849017"/>
              <a:chExt cx="3010339" cy="2165706"/>
            </a:xfrm>
          </p:grpSpPr>
          <p:pic>
            <p:nvPicPr>
              <p:cNvPr id="7" name="Google Shape;281;p27">
                <a:extLst>
                  <a:ext uri="{FF2B5EF4-FFF2-40B4-BE49-F238E27FC236}">
                    <a16:creationId xmlns:a16="http://schemas.microsoft.com/office/drawing/2014/main" id="{0D251D8D-E736-A228-E3ED-12E3AD4A847B}"/>
                  </a:ext>
                </a:extLst>
              </p:cNvPr>
              <p:cNvPicPr preferRelativeResize="0">
                <a:picLocks noChangeAspect="1"/>
              </p:cNvPicPr>
              <p:nvPr/>
            </p:nvPicPr>
            <p:blipFill rotWithShape="1">
              <a:blip r:embed="rId3">
                <a:alphaModFix/>
              </a:blip>
              <a:srcRect l="48235" t="12429" r="22427" b="45351"/>
              <a:stretch/>
            </p:blipFill>
            <p:spPr>
              <a:xfrm>
                <a:off x="2445728" y="2849017"/>
                <a:ext cx="2731588" cy="2134553"/>
              </a:xfrm>
              <a:prstGeom prst="rect">
                <a:avLst/>
              </a:prstGeom>
              <a:noFill/>
              <a:ln>
                <a:noFill/>
              </a:ln>
            </p:spPr>
          </p:pic>
          <p:sp>
            <p:nvSpPr>
              <p:cNvPr id="8" name="Google Shape;283;p27">
                <a:extLst>
                  <a:ext uri="{FF2B5EF4-FFF2-40B4-BE49-F238E27FC236}">
                    <a16:creationId xmlns:a16="http://schemas.microsoft.com/office/drawing/2014/main" id="{24B7CDF1-769E-9F57-7E24-6F9294250BFE}"/>
                  </a:ext>
                </a:extLst>
              </p:cNvPr>
              <p:cNvSpPr txBox="1"/>
              <p:nvPr/>
            </p:nvSpPr>
            <p:spPr>
              <a:xfrm rot="5400000">
                <a:off x="4219528" y="3778185"/>
                <a:ext cx="2134553" cy="33852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lgn="ctr">
                  <a:buNone/>
                  <a:defRPr sz="1000">
                    <a:solidFill>
                      <a:schemeClr val="dk1"/>
                    </a:solidFill>
                    <a:latin typeface="Avenir Next" panose="020B0503020202020204" pitchFamily="34" charset="0"/>
                  </a:defRPr>
                </a:lvl1pPr>
              </a:lstStyle>
              <a:p>
                <a:r>
                  <a:rPr lang="es" dirty="0"/>
                  <a:t>Potential</a:t>
                </a:r>
                <a:endParaRPr dirty="0"/>
              </a:p>
            </p:txBody>
          </p:sp>
          <p:sp>
            <p:nvSpPr>
              <p:cNvPr id="23" name="Rectangle 22">
                <a:extLst>
                  <a:ext uri="{FF2B5EF4-FFF2-40B4-BE49-F238E27FC236}">
                    <a16:creationId xmlns:a16="http://schemas.microsoft.com/office/drawing/2014/main" id="{3D49DAF4-8417-38CA-823D-566359BF613C}"/>
                  </a:ext>
                </a:extLst>
              </p:cNvPr>
              <p:cNvSpPr/>
              <p:nvPr/>
            </p:nvSpPr>
            <p:spPr>
              <a:xfrm>
                <a:off x="4995881" y="3119902"/>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Google Shape;287;p27">
              <a:extLst>
                <a:ext uri="{FF2B5EF4-FFF2-40B4-BE49-F238E27FC236}">
                  <a16:creationId xmlns:a16="http://schemas.microsoft.com/office/drawing/2014/main" id="{997BEFF1-F53F-BC38-80EC-C5973AD37DD0}"/>
                </a:ext>
              </a:extLst>
            </p:cNvPr>
            <p:cNvSpPr txBox="1"/>
            <p:nvPr/>
          </p:nvSpPr>
          <p:spPr>
            <a:xfrm>
              <a:off x="3271353" y="4735752"/>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x (nm)</a:t>
              </a:r>
              <a:endParaRPr dirty="0"/>
            </a:p>
          </p:txBody>
        </p:sp>
        <p:sp>
          <p:nvSpPr>
            <p:cNvPr id="51" name="Google Shape;287;p27">
              <a:extLst>
                <a:ext uri="{FF2B5EF4-FFF2-40B4-BE49-F238E27FC236}">
                  <a16:creationId xmlns:a16="http://schemas.microsoft.com/office/drawing/2014/main" id="{FB6DC199-5355-C6BA-F868-E2BDE64DCFF6}"/>
                </a:ext>
              </a:extLst>
            </p:cNvPr>
            <p:cNvSpPr txBox="1"/>
            <p:nvPr/>
          </p:nvSpPr>
          <p:spPr>
            <a:xfrm rot="16200000">
              <a:off x="2238437" y="3801443"/>
              <a:ext cx="913422"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n-GB" dirty="0"/>
                <a:t>y</a:t>
              </a:r>
              <a:r>
                <a:rPr lang="es" dirty="0"/>
                <a:t> (nm)</a:t>
              </a:r>
              <a:endParaRPr dirty="0"/>
            </a:p>
          </p:txBody>
        </p:sp>
      </p:grpSp>
      <p:sp>
        <p:nvSpPr>
          <p:cNvPr id="270" name="Google Shape;27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26</a:t>
            </a:fld>
            <a:endParaRPr/>
          </a:p>
        </p:txBody>
      </p:sp>
      <p:pic>
        <p:nvPicPr>
          <p:cNvPr id="2" name="Google Shape;272;p26">
            <a:extLst>
              <a:ext uri="{FF2B5EF4-FFF2-40B4-BE49-F238E27FC236}">
                <a16:creationId xmlns:a16="http://schemas.microsoft.com/office/drawing/2014/main" id="{70E14E88-97EB-A7F5-2521-466F9D77644B}"/>
              </a:ext>
            </a:extLst>
          </p:cNvPr>
          <p:cNvPicPr preferRelativeResize="0">
            <a:picLocks noChangeAspect="1"/>
          </p:cNvPicPr>
          <p:nvPr/>
        </p:nvPicPr>
        <p:blipFill rotWithShape="1">
          <a:blip r:embed="rId4">
            <a:alphaModFix/>
          </a:blip>
          <a:srcRect l="28299" t="18026" r="28033" b="17569"/>
          <a:stretch/>
        </p:blipFill>
        <p:spPr>
          <a:xfrm>
            <a:off x="-3127" y="1657444"/>
            <a:ext cx="2462736" cy="2200705"/>
          </a:xfrm>
          <a:prstGeom prst="rect">
            <a:avLst/>
          </a:prstGeom>
          <a:noFill/>
          <a:ln>
            <a:noFill/>
          </a:ln>
        </p:spPr>
      </p:pic>
      <p:sp>
        <p:nvSpPr>
          <p:cNvPr id="16" name="TextBox 15">
            <a:extLst>
              <a:ext uri="{FF2B5EF4-FFF2-40B4-BE49-F238E27FC236}">
                <a16:creationId xmlns:a16="http://schemas.microsoft.com/office/drawing/2014/main" id="{BB1B9885-2EB8-639F-0DCC-2EF770672080}"/>
              </a:ext>
            </a:extLst>
          </p:cNvPr>
          <p:cNvSpPr txBox="1"/>
          <p:nvPr/>
        </p:nvSpPr>
        <p:spPr>
          <a:xfrm>
            <a:off x="3868095" y="2791004"/>
            <a:ext cx="394660" cy="523220"/>
          </a:xfrm>
          <a:prstGeom prst="rect">
            <a:avLst/>
          </a:prstGeom>
          <a:noFill/>
        </p:spPr>
        <p:txBody>
          <a:bodyPr wrap="none" rtlCol="0">
            <a:spAutoFit/>
          </a:bodyPr>
          <a:lstStyle/>
          <a:p>
            <a:r>
              <a:rPr lang="en-US" sz="2800" dirty="0">
                <a:solidFill>
                  <a:srgbClr val="E53A38"/>
                </a:solidFill>
              </a:rPr>
              <a:t>+</a:t>
            </a:r>
          </a:p>
        </p:txBody>
      </p:sp>
      <p:sp>
        <p:nvSpPr>
          <p:cNvPr id="24" name="Rectangle 23">
            <a:extLst>
              <a:ext uri="{FF2B5EF4-FFF2-40B4-BE49-F238E27FC236}">
                <a16:creationId xmlns:a16="http://schemas.microsoft.com/office/drawing/2014/main" id="{4FD44206-2BE4-5C94-504A-615D6189A8A8}"/>
              </a:ext>
            </a:extLst>
          </p:cNvPr>
          <p:cNvSpPr/>
          <p:nvPr/>
        </p:nvSpPr>
        <p:spPr>
          <a:xfrm>
            <a:off x="8382657" y="1018805"/>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239FECAC-604F-B254-A6E5-17E424640CD9}"/>
              </a:ext>
            </a:extLst>
          </p:cNvPr>
          <p:cNvGrpSpPr/>
          <p:nvPr/>
        </p:nvGrpSpPr>
        <p:grpSpPr>
          <a:xfrm>
            <a:off x="2588545" y="745234"/>
            <a:ext cx="3031848" cy="2196902"/>
            <a:chOff x="2482498" y="649130"/>
            <a:chExt cx="3031848" cy="2196902"/>
          </a:xfrm>
        </p:grpSpPr>
        <p:grpSp>
          <p:nvGrpSpPr>
            <p:cNvPr id="48" name="Group 47">
              <a:extLst>
                <a:ext uri="{FF2B5EF4-FFF2-40B4-BE49-F238E27FC236}">
                  <a16:creationId xmlns:a16="http://schemas.microsoft.com/office/drawing/2014/main" id="{70942F69-76CB-9EB6-15AA-DADAC56F8330}"/>
                </a:ext>
              </a:extLst>
            </p:cNvPr>
            <p:cNvGrpSpPr/>
            <p:nvPr/>
          </p:nvGrpSpPr>
          <p:grpSpPr>
            <a:xfrm>
              <a:off x="2566935" y="649130"/>
              <a:ext cx="2947411" cy="2189589"/>
              <a:chOff x="2496716" y="456268"/>
              <a:chExt cx="2947411" cy="2189589"/>
            </a:xfrm>
          </p:grpSpPr>
          <p:pic>
            <p:nvPicPr>
              <p:cNvPr id="3" name="Google Shape;279;p27">
                <a:extLst>
                  <a:ext uri="{FF2B5EF4-FFF2-40B4-BE49-F238E27FC236}">
                    <a16:creationId xmlns:a16="http://schemas.microsoft.com/office/drawing/2014/main" id="{95F7F068-52A4-6905-1DCA-453A8F2729D6}"/>
                  </a:ext>
                </a:extLst>
              </p:cNvPr>
              <p:cNvPicPr preferRelativeResize="0">
                <a:picLocks noChangeAspect="1"/>
              </p:cNvPicPr>
              <p:nvPr/>
            </p:nvPicPr>
            <p:blipFill rotWithShape="1">
              <a:blip r:embed="rId3">
                <a:alphaModFix/>
              </a:blip>
              <a:srcRect l="15937" t="12429" r="55145" b="45351"/>
              <a:stretch/>
            </p:blipFill>
            <p:spPr>
              <a:xfrm>
                <a:off x="2496716" y="456268"/>
                <a:ext cx="2688210" cy="2131200"/>
              </a:xfrm>
              <a:prstGeom prst="rect">
                <a:avLst/>
              </a:prstGeom>
              <a:noFill/>
              <a:ln>
                <a:noFill/>
              </a:ln>
            </p:spPr>
          </p:pic>
          <p:sp>
            <p:nvSpPr>
              <p:cNvPr id="6" name="Google Shape;282;p27">
                <a:extLst>
                  <a:ext uri="{FF2B5EF4-FFF2-40B4-BE49-F238E27FC236}">
                    <a16:creationId xmlns:a16="http://schemas.microsoft.com/office/drawing/2014/main" id="{9EE20A9B-522D-5353-E09A-DF8A2919147D}"/>
                  </a:ext>
                </a:extLst>
              </p:cNvPr>
              <p:cNvSpPr txBox="1"/>
              <p:nvPr/>
            </p:nvSpPr>
            <p:spPr>
              <a:xfrm rot="5400000">
                <a:off x="4207588" y="1409319"/>
                <a:ext cx="2134553" cy="33852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000" dirty="0">
                    <a:solidFill>
                      <a:schemeClr val="dk1"/>
                    </a:solidFill>
                    <a:latin typeface="Avenir Next" panose="020B0503020202020204" pitchFamily="34" charset="0"/>
                  </a:rPr>
                  <a:t>Potential</a:t>
                </a:r>
                <a:endParaRPr sz="1600" dirty="0">
                  <a:latin typeface="Avenir Next" panose="020B0503020202020204" pitchFamily="34" charset="0"/>
                </a:endParaRPr>
              </a:p>
            </p:txBody>
          </p:sp>
          <p:sp>
            <p:nvSpPr>
              <p:cNvPr id="22" name="Rectangle 21">
                <a:extLst>
                  <a:ext uri="{FF2B5EF4-FFF2-40B4-BE49-F238E27FC236}">
                    <a16:creationId xmlns:a16="http://schemas.microsoft.com/office/drawing/2014/main" id="{9CBADCCB-8581-0466-89BF-B06DFBA33967}"/>
                  </a:ext>
                </a:extLst>
              </p:cNvPr>
              <p:cNvSpPr/>
              <p:nvPr/>
            </p:nvSpPr>
            <p:spPr>
              <a:xfrm>
                <a:off x="4987461" y="725405"/>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Google Shape;287;p27">
              <a:extLst>
                <a:ext uri="{FF2B5EF4-FFF2-40B4-BE49-F238E27FC236}">
                  <a16:creationId xmlns:a16="http://schemas.microsoft.com/office/drawing/2014/main" id="{18872A69-ADB3-1D39-E796-181A3A7A1506}"/>
                </a:ext>
              </a:extLst>
            </p:cNvPr>
            <p:cNvSpPr txBox="1"/>
            <p:nvPr/>
          </p:nvSpPr>
          <p:spPr>
            <a:xfrm rot="16200000">
              <a:off x="2195049" y="1574878"/>
              <a:ext cx="913422"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n-GB" dirty="0"/>
                <a:t>y</a:t>
              </a:r>
              <a:r>
                <a:rPr lang="es" dirty="0"/>
                <a:t> (nm)</a:t>
              </a:r>
              <a:endParaRPr dirty="0"/>
            </a:p>
          </p:txBody>
        </p:sp>
        <p:sp>
          <p:nvSpPr>
            <p:cNvPr id="15" name="Google Shape;287;p27">
              <a:extLst>
                <a:ext uri="{FF2B5EF4-FFF2-40B4-BE49-F238E27FC236}">
                  <a16:creationId xmlns:a16="http://schemas.microsoft.com/office/drawing/2014/main" id="{3BFB2775-224D-EE68-E66A-170D3B364806}"/>
                </a:ext>
              </a:extLst>
            </p:cNvPr>
            <p:cNvSpPr txBox="1"/>
            <p:nvPr/>
          </p:nvSpPr>
          <p:spPr>
            <a:xfrm>
              <a:off x="3169662" y="2507508"/>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x (nm)</a:t>
              </a:r>
              <a:endParaRPr dirty="0"/>
            </a:p>
          </p:txBody>
        </p:sp>
      </p:grpSp>
      <p:sp>
        <p:nvSpPr>
          <p:cNvPr id="27" name="TextBox 26">
            <a:extLst>
              <a:ext uri="{FF2B5EF4-FFF2-40B4-BE49-F238E27FC236}">
                <a16:creationId xmlns:a16="http://schemas.microsoft.com/office/drawing/2014/main" id="{CBA7733C-1A9E-912F-DB0B-9C5922FD59A2}"/>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Learning disorder in semiconductor devices</a:t>
            </a:r>
            <a:endParaRPr sz="2003" dirty="0">
              <a:latin typeface="+mj-lt"/>
            </a:endParaRPr>
          </a:p>
        </p:txBody>
      </p:sp>
      <p:pic>
        <p:nvPicPr>
          <p:cNvPr id="28" name="Google Shape;294;p28">
            <a:extLst>
              <a:ext uri="{FF2B5EF4-FFF2-40B4-BE49-F238E27FC236}">
                <a16:creationId xmlns:a16="http://schemas.microsoft.com/office/drawing/2014/main" id="{9C0A0D71-46ED-02D0-5625-7108A1D1AE46}"/>
              </a:ext>
            </a:extLst>
          </p:cNvPr>
          <p:cNvPicPr preferRelativeResize="0"/>
          <p:nvPr/>
        </p:nvPicPr>
        <p:blipFill rotWithShape="1">
          <a:blip r:embed="rId5">
            <a:alphaModFix/>
          </a:blip>
          <a:srcRect l="59963" t="18244" r="10513" b="38321"/>
          <a:stretch/>
        </p:blipFill>
        <p:spPr>
          <a:xfrm>
            <a:off x="6403030" y="987280"/>
            <a:ext cx="2343778" cy="1803724"/>
          </a:xfrm>
          <a:prstGeom prst="rect">
            <a:avLst/>
          </a:prstGeom>
          <a:noFill/>
          <a:ln>
            <a:noFill/>
          </a:ln>
        </p:spPr>
      </p:pic>
      <p:sp>
        <p:nvSpPr>
          <p:cNvPr id="32" name="Right Arrow 31">
            <a:extLst>
              <a:ext uri="{FF2B5EF4-FFF2-40B4-BE49-F238E27FC236}">
                <a16:creationId xmlns:a16="http://schemas.microsoft.com/office/drawing/2014/main" id="{7F78823A-E8AB-A1BB-E355-8EC7FC3C9A38}"/>
              </a:ext>
            </a:extLst>
          </p:cNvPr>
          <p:cNvSpPr/>
          <p:nvPr/>
        </p:nvSpPr>
        <p:spPr>
          <a:xfrm>
            <a:off x="5813817" y="1570469"/>
            <a:ext cx="567294" cy="523220"/>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DF66A9D3-FB05-CF68-DE64-685700C9A756}"/>
              </a:ext>
            </a:extLst>
          </p:cNvPr>
          <p:cNvSpPr/>
          <p:nvPr/>
        </p:nvSpPr>
        <p:spPr>
          <a:xfrm>
            <a:off x="5766575" y="1524743"/>
            <a:ext cx="652102" cy="602592"/>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69D1793C-8C32-9C5D-0150-AF02AD46F081}"/>
              </a:ext>
            </a:extLst>
          </p:cNvPr>
          <p:cNvCxnSpPr/>
          <p:nvPr/>
        </p:nvCxnSpPr>
        <p:spPr>
          <a:xfrm flipH="1">
            <a:off x="5813817" y="1383532"/>
            <a:ext cx="567294" cy="9134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29ABFDC-105C-B05C-BCEF-27BF4D3D719B}"/>
              </a:ext>
            </a:extLst>
          </p:cNvPr>
          <p:cNvCxnSpPr>
            <a:cxnSpLocks/>
          </p:cNvCxnSpPr>
          <p:nvPr/>
        </p:nvCxnSpPr>
        <p:spPr>
          <a:xfrm>
            <a:off x="5943695" y="1383532"/>
            <a:ext cx="399068" cy="9134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1D3BDEB-7747-94D0-72DD-A1DD4329E3F0}"/>
              </a:ext>
            </a:extLst>
          </p:cNvPr>
          <p:cNvSpPr txBox="1"/>
          <p:nvPr/>
        </p:nvSpPr>
        <p:spPr>
          <a:xfrm>
            <a:off x="2861615" y="781557"/>
            <a:ext cx="2494594" cy="307777"/>
          </a:xfrm>
          <a:prstGeom prst="rect">
            <a:avLst/>
          </a:prstGeom>
          <a:noFill/>
        </p:spPr>
        <p:txBody>
          <a:bodyPr wrap="none" rtlCol="0">
            <a:spAutoFit/>
          </a:bodyPr>
          <a:lstStyle/>
          <a:p>
            <a:r>
              <a:rPr lang="en-US" dirty="0"/>
              <a:t>Electrical potential simulation</a:t>
            </a:r>
          </a:p>
        </p:txBody>
      </p:sp>
      <p:sp>
        <p:nvSpPr>
          <p:cNvPr id="45" name="TextBox 44">
            <a:extLst>
              <a:ext uri="{FF2B5EF4-FFF2-40B4-BE49-F238E27FC236}">
                <a16:creationId xmlns:a16="http://schemas.microsoft.com/office/drawing/2014/main" id="{ACE90C37-5142-0B55-B5EF-D3F25F51B40D}"/>
              </a:ext>
            </a:extLst>
          </p:cNvPr>
          <p:cNvSpPr txBox="1"/>
          <p:nvPr/>
        </p:nvSpPr>
        <p:spPr>
          <a:xfrm>
            <a:off x="6418677" y="781557"/>
            <a:ext cx="1923925" cy="307777"/>
          </a:xfrm>
          <a:prstGeom prst="rect">
            <a:avLst/>
          </a:prstGeom>
          <a:noFill/>
        </p:spPr>
        <p:txBody>
          <a:bodyPr wrap="none" rtlCol="0">
            <a:spAutoFit/>
          </a:bodyPr>
          <a:lstStyle/>
          <a:p>
            <a:r>
              <a:rPr lang="en-US" dirty="0"/>
              <a:t>Current measurement</a:t>
            </a:r>
          </a:p>
        </p:txBody>
      </p:sp>
      <p:sp>
        <p:nvSpPr>
          <p:cNvPr id="46" name="Rectangle 45">
            <a:extLst>
              <a:ext uri="{FF2B5EF4-FFF2-40B4-BE49-F238E27FC236}">
                <a16:creationId xmlns:a16="http://schemas.microsoft.com/office/drawing/2014/main" id="{68AB537E-1A2F-C574-70CB-E2DB0631B5AA}"/>
              </a:ext>
            </a:extLst>
          </p:cNvPr>
          <p:cNvSpPr/>
          <p:nvPr/>
        </p:nvSpPr>
        <p:spPr>
          <a:xfrm>
            <a:off x="248976" y="3496258"/>
            <a:ext cx="351099" cy="252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D048A49-FE01-21D9-54B2-6FF69259DF40}"/>
              </a:ext>
            </a:extLst>
          </p:cNvPr>
          <p:cNvSpPr/>
          <p:nvPr/>
        </p:nvSpPr>
        <p:spPr>
          <a:xfrm>
            <a:off x="825728" y="3535131"/>
            <a:ext cx="351099" cy="252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882B68A-9DAF-DC4F-AB0D-759327C2403C}"/>
              </a:ext>
            </a:extLst>
          </p:cNvPr>
          <p:cNvSpPr txBox="1"/>
          <p:nvPr/>
        </p:nvSpPr>
        <p:spPr>
          <a:xfrm rot="962273">
            <a:off x="1501163" y="2199090"/>
            <a:ext cx="756938" cy="261610"/>
          </a:xfrm>
          <a:prstGeom prst="rect">
            <a:avLst/>
          </a:prstGeom>
          <a:noFill/>
        </p:spPr>
        <p:txBody>
          <a:bodyPr wrap="none" rtlCol="0">
            <a:spAutoFit/>
          </a:bodyPr>
          <a:lstStyle/>
          <a:p>
            <a:r>
              <a:rPr lang="en-US" sz="1100" dirty="0">
                <a:solidFill>
                  <a:srgbClr val="B6B3FF"/>
                </a:solidFill>
              </a:rPr>
              <a:t>electrons</a:t>
            </a:r>
          </a:p>
        </p:txBody>
      </p:sp>
    </p:spTree>
    <p:extLst>
      <p:ext uri="{BB962C8B-B14F-4D97-AF65-F5344CB8AC3E}">
        <p14:creationId xmlns:p14="http://schemas.microsoft.com/office/powerpoint/2010/main" val="251155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85000" lnSpcReduction="10000"/>
          </a:bodyPr>
          <a:lstStyle/>
          <a:p>
            <a:fld id="{86CB4B4D-7CA3-9044-876B-883B54F8677D}" type="slidenum">
              <a:rPr/>
              <a:t>27</a:t>
            </a:fld>
            <a:endParaRPr/>
          </a:p>
        </p:txBody>
      </p:sp>
      <p:grpSp>
        <p:nvGrpSpPr>
          <p:cNvPr id="908" name="Group"/>
          <p:cNvGrpSpPr/>
          <p:nvPr/>
        </p:nvGrpSpPr>
        <p:grpSpPr>
          <a:xfrm>
            <a:off x="145869" y="1906365"/>
            <a:ext cx="3485467" cy="2030903"/>
            <a:chOff x="0" y="0"/>
            <a:chExt cx="6612704" cy="3853074"/>
          </a:xfrm>
        </p:grpSpPr>
        <p:pic>
          <p:nvPicPr>
            <p:cNvPr id="906" name="Screenshot 2022-06-16 at 08.44.15.png" descr="Screenshot 2022-06-16 at 08.44.15.png"/>
            <p:cNvPicPr>
              <a:picLocks noChangeAspect="1"/>
            </p:cNvPicPr>
            <p:nvPr/>
          </p:nvPicPr>
          <p:blipFill>
            <a:blip r:embed="rId2"/>
            <a:srcRect t="3554" b="54462"/>
            <a:stretch>
              <a:fillRect/>
            </a:stretch>
          </p:blipFill>
          <p:spPr>
            <a:xfrm>
              <a:off x="921162" y="318906"/>
              <a:ext cx="5691543" cy="3534169"/>
            </a:xfrm>
            <a:prstGeom prst="rect">
              <a:avLst/>
            </a:prstGeom>
            <a:ln w="3175" cap="flat">
              <a:noFill/>
              <a:miter lim="400000"/>
            </a:ln>
            <a:effectLst/>
          </p:spPr>
        </p:pic>
        <p:sp>
          <p:nvSpPr>
            <p:cNvPr id="907" name="Square"/>
            <p:cNvSpPr/>
            <p:nvPr/>
          </p:nvSpPr>
          <p:spPr>
            <a:xfrm>
              <a:off x="0" y="0"/>
              <a:ext cx="1270000" cy="1270000"/>
            </a:xfrm>
            <a:prstGeom prst="rect">
              <a:avLst/>
            </a:prstGeom>
            <a:solidFill>
              <a:srgbClr val="FFFFFF"/>
            </a:solidFill>
            <a:ln w="12700" cap="flat">
              <a:noFill/>
              <a:miter lim="400000"/>
            </a:ln>
            <a:effectLst/>
          </p:spPr>
          <p:txBody>
            <a:bodyPr wrap="square" lIns="13381" tIns="13381" rIns="13381" bIns="13381" numCol="1" anchor="ctr">
              <a:noAutofit/>
            </a:bodyPr>
            <a:lstStyle/>
            <a:p>
              <a:pPr>
                <a:defRPr sz="3200"/>
              </a:pPr>
              <a:endParaRPr sz="1687"/>
            </a:p>
          </p:txBody>
        </p:sp>
      </p:grpSp>
      <p:pic>
        <p:nvPicPr>
          <p:cNvPr id="909" name="Screenshot 2022-06-16 at 08.44.15.png" descr="Screenshot 2022-06-16 at 08.44.15.png"/>
          <p:cNvPicPr>
            <a:picLocks noChangeAspect="1"/>
          </p:cNvPicPr>
          <p:nvPr/>
        </p:nvPicPr>
        <p:blipFill>
          <a:blip r:embed="rId2"/>
          <a:srcRect t="48122"/>
          <a:stretch>
            <a:fillRect/>
          </a:stretch>
        </p:blipFill>
        <p:spPr>
          <a:xfrm>
            <a:off x="3836272" y="1307450"/>
            <a:ext cx="4527583" cy="3474000"/>
          </a:xfrm>
          <a:prstGeom prst="rect">
            <a:avLst/>
          </a:prstGeom>
          <a:ln w="3175">
            <a:miter lim="400000"/>
          </a:ln>
        </p:spPr>
      </p:pic>
      <p:sp>
        <p:nvSpPr>
          <p:cNvPr id="910" name="Posterior samples"/>
          <p:cNvSpPr txBox="1"/>
          <p:nvPr/>
        </p:nvSpPr>
        <p:spPr>
          <a:xfrm>
            <a:off x="5455250" y="906118"/>
            <a:ext cx="1607359" cy="26949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3" tIns="26763" rIns="26763" bIns="26763" anchor="ctr">
            <a:spAutoFit/>
          </a:bodyPr>
          <a:lstStyle>
            <a:lvl1pPr>
              <a:defRPr>
                <a:latin typeface="Avenir Next Regular"/>
                <a:ea typeface="Avenir Next Regular"/>
                <a:cs typeface="Avenir Next Regular"/>
                <a:sym typeface="Avenir Next Regular"/>
              </a:defRPr>
            </a:lvl1pPr>
          </a:lstStyle>
          <a:p>
            <a:r>
              <a:rPr b="1" dirty="0">
                <a:latin typeface="+mn-lt"/>
              </a:rPr>
              <a:t>Posterior samples</a:t>
            </a:r>
          </a:p>
        </p:txBody>
      </p:sp>
      <p:sp>
        <p:nvSpPr>
          <p:cNvPr id="911" name="True disorder"/>
          <p:cNvSpPr txBox="1"/>
          <p:nvPr/>
        </p:nvSpPr>
        <p:spPr>
          <a:xfrm>
            <a:off x="1708617" y="1636873"/>
            <a:ext cx="1208211" cy="26949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3" tIns="26763" rIns="26763" bIns="26763" anchor="ctr">
            <a:spAutoFit/>
          </a:bodyPr>
          <a:lstStyle>
            <a:lvl1pPr>
              <a:defRPr>
                <a:latin typeface="Avenir Next Regular"/>
                <a:ea typeface="Avenir Next Regular"/>
                <a:cs typeface="Avenir Next Regular"/>
                <a:sym typeface="Avenir Next Regular"/>
              </a:defRPr>
            </a:lvl1pPr>
          </a:lstStyle>
          <a:p>
            <a:r>
              <a:rPr b="1" dirty="0">
                <a:latin typeface="+mn-lt"/>
              </a:rPr>
              <a:t>True disorder</a:t>
            </a:r>
          </a:p>
        </p:txBody>
      </p:sp>
      <p:sp>
        <p:nvSpPr>
          <p:cNvPr id="2" name="TextBox 1">
            <a:extLst>
              <a:ext uri="{FF2B5EF4-FFF2-40B4-BE49-F238E27FC236}">
                <a16:creationId xmlns:a16="http://schemas.microsoft.com/office/drawing/2014/main" id="{9D02CBBB-AFE4-C652-00B4-F76603437633}"/>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Learning disorder in semiconductor devices</a:t>
            </a:r>
            <a:endParaRPr sz="2003" dirty="0">
              <a:latin typeface="+mj-lt"/>
            </a:endParaRPr>
          </a:p>
        </p:txBody>
      </p:sp>
    </p:spTree>
    <p:extLst>
      <p:ext uri="{BB962C8B-B14F-4D97-AF65-F5344CB8AC3E}">
        <p14:creationId xmlns:p14="http://schemas.microsoft.com/office/powerpoint/2010/main" val="141425197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28</a:t>
            </a:fld>
            <a:endParaRPr/>
          </a:p>
        </p:txBody>
      </p:sp>
      <p:pic>
        <p:nvPicPr>
          <p:cNvPr id="294" name="Google Shape;294;p28"/>
          <p:cNvPicPr preferRelativeResize="0"/>
          <p:nvPr/>
        </p:nvPicPr>
        <p:blipFill rotWithShape="1">
          <a:blip r:embed="rId3">
            <a:alphaModFix/>
          </a:blip>
          <a:srcRect l="8671" t="18244" r="10513" b="32001"/>
          <a:stretch/>
        </p:blipFill>
        <p:spPr>
          <a:xfrm>
            <a:off x="1232626" y="1193975"/>
            <a:ext cx="6678748" cy="2313026"/>
          </a:xfrm>
          <a:prstGeom prst="rect">
            <a:avLst/>
          </a:prstGeom>
          <a:noFill/>
          <a:ln>
            <a:noFill/>
          </a:ln>
        </p:spPr>
      </p:pic>
      <p:sp>
        <p:nvSpPr>
          <p:cNvPr id="295" name="Google Shape;295;p28"/>
          <p:cNvSpPr/>
          <p:nvPr/>
        </p:nvSpPr>
        <p:spPr>
          <a:xfrm>
            <a:off x="2402677" y="3514133"/>
            <a:ext cx="4296600" cy="713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txBox="1">
            <a:spLocks noGrp="1"/>
          </p:cNvSpPr>
          <p:nvPr>
            <p:ph type="subTitle" idx="1"/>
          </p:nvPr>
        </p:nvSpPr>
        <p:spPr>
          <a:xfrm>
            <a:off x="1902300" y="3568522"/>
            <a:ext cx="5339400" cy="1449000"/>
          </a:xfrm>
          <a:prstGeom prst="rect">
            <a:avLst/>
          </a:prstGeom>
        </p:spPr>
        <p:txBody>
          <a:bodyPr spcFirstLastPara="1" wrap="square" lIns="91425" tIns="91425" rIns="91425" bIns="91425" anchor="t" anchorCtr="0">
            <a:noAutofit/>
          </a:bodyPr>
          <a:lstStyle/>
          <a:p>
            <a:pPr marL="0" marR="0" lvl="0" indent="0" algn="ctr" rtl="0">
              <a:lnSpc>
                <a:spcPct val="80000"/>
              </a:lnSpc>
              <a:spcBef>
                <a:spcPts val="0"/>
              </a:spcBef>
              <a:spcAft>
                <a:spcPts val="0"/>
              </a:spcAft>
              <a:buNone/>
            </a:pPr>
            <a:r>
              <a:rPr lang="es" sz="1400" b="1" dirty="0">
                <a:solidFill>
                  <a:schemeClr val="dk1"/>
                </a:solidFill>
              </a:rPr>
              <a:t>67% </a:t>
            </a:r>
            <a:r>
              <a:rPr lang="es" sz="1400" dirty="0">
                <a:solidFill>
                  <a:schemeClr val="dk1"/>
                </a:solidFill>
              </a:rPr>
              <a:t>of instances using posterior samples</a:t>
            </a:r>
            <a:r>
              <a:rPr lang="es" sz="1400" b="1" dirty="0">
                <a:solidFill>
                  <a:schemeClr val="dk1"/>
                </a:solidFill>
              </a:rPr>
              <a:t> </a:t>
            </a:r>
            <a:endParaRPr sz="1400" b="1" dirty="0">
              <a:solidFill>
                <a:schemeClr val="dk1"/>
              </a:solidFill>
            </a:endParaRPr>
          </a:p>
          <a:p>
            <a:pPr marL="0" marR="0" lvl="0" indent="0" algn="ctr" rtl="0">
              <a:lnSpc>
                <a:spcPct val="80000"/>
              </a:lnSpc>
              <a:spcBef>
                <a:spcPts val="0"/>
              </a:spcBef>
              <a:spcAft>
                <a:spcPts val="0"/>
              </a:spcAft>
              <a:buNone/>
            </a:pPr>
            <a:endParaRPr sz="1400" b="1" dirty="0">
              <a:solidFill>
                <a:schemeClr val="dk1"/>
              </a:solidFill>
            </a:endParaRPr>
          </a:p>
          <a:p>
            <a:pPr marL="0" marR="0" lvl="0" indent="0" algn="ctr" rtl="0">
              <a:lnSpc>
                <a:spcPct val="80000"/>
              </a:lnSpc>
              <a:spcBef>
                <a:spcPts val="0"/>
              </a:spcBef>
              <a:spcAft>
                <a:spcPts val="0"/>
              </a:spcAft>
              <a:buNone/>
            </a:pPr>
            <a:endParaRPr sz="2600" dirty="0">
              <a:solidFill>
                <a:srgbClr val="1E1919"/>
              </a:solidFill>
              <a:highlight>
                <a:srgbClr val="FFFFFF"/>
              </a:highlight>
              <a:latin typeface="Roboto"/>
              <a:ea typeface="Roboto"/>
              <a:cs typeface="Roboto"/>
              <a:sym typeface="Roboto"/>
            </a:endParaRPr>
          </a:p>
          <a:p>
            <a:pPr marL="0" marR="0" lvl="0" indent="0" algn="ctr" rtl="0">
              <a:lnSpc>
                <a:spcPct val="80000"/>
              </a:lnSpc>
              <a:spcBef>
                <a:spcPts val="0"/>
              </a:spcBef>
              <a:spcAft>
                <a:spcPts val="0"/>
              </a:spcAft>
              <a:buNone/>
            </a:pPr>
            <a:endParaRPr sz="1400" b="1" dirty="0">
              <a:solidFill>
                <a:schemeClr val="dk1"/>
              </a:solidFill>
            </a:endParaRPr>
          </a:p>
          <a:p>
            <a:pPr marL="0" marR="0" lvl="0" indent="0" algn="ctr" rtl="0">
              <a:lnSpc>
                <a:spcPct val="80000"/>
              </a:lnSpc>
              <a:spcBef>
                <a:spcPts val="0"/>
              </a:spcBef>
              <a:spcAft>
                <a:spcPts val="0"/>
              </a:spcAft>
              <a:buNone/>
            </a:pPr>
            <a:endParaRPr sz="1800" b="1" dirty="0">
              <a:solidFill>
                <a:schemeClr val="dk1"/>
              </a:solidFill>
            </a:endParaRPr>
          </a:p>
        </p:txBody>
      </p:sp>
      <p:sp>
        <p:nvSpPr>
          <p:cNvPr id="298" name="Google Shape;298;p28"/>
          <p:cNvSpPr txBox="1"/>
          <p:nvPr/>
        </p:nvSpPr>
        <p:spPr>
          <a:xfrm>
            <a:off x="2666701" y="3808800"/>
            <a:ext cx="3810600" cy="3570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b="1">
                <a:solidFill>
                  <a:schemeClr val="dk1"/>
                </a:solidFill>
              </a:rPr>
              <a:t>28% </a:t>
            </a:r>
            <a:r>
              <a:rPr lang="es">
                <a:solidFill>
                  <a:schemeClr val="dk1"/>
                </a:solidFill>
              </a:rPr>
              <a:t>of instances using random disorders</a:t>
            </a:r>
            <a:endParaRPr>
              <a:solidFill>
                <a:schemeClr val="dk1"/>
              </a:solidFill>
            </a:endParaRPr>
          </a:p>
        </p:txBody>
      </p:sp>
      <p:sp>
        <p:nvSpPr>
          <p:cNvPr id="2" name="TextBox 1">
            <a:extLst>
              <a:ext uri="{FF2B5EF4-FFF2-40B4-BE49-F238E27FC236}">
                <a16:creationId xmlns:a16="http://schemas.microsoft.com/office/drawing/2014/main" id="{CFD5A7E8-DFB5-8830-5A37-D0A798ABE617}"/>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Learning disorder in semiconductor devices</a:t>
            </a:r>
            <a:endParaRPr sz="2003" dirty="0">
              <a:latin typeface="+mj-lt"/>
            </a:endParaRPr>
          </a:p>
        </p:txBody>
      </p:sp>
      <p:sp>
        <p:nvSpPr>
          <p:cNvPr id="3" name="Google Shape;297;p28">
            <a:extLst>
              <a:ext uri="{FF2B5EF4-FFF2-40B4-BE49-F238E27FC236}">
                <a16:creationId xmlns:a16="http://schemas.microsoft.com/office/drawing/2014/main" id="{8AF831D2-332B-049B-0D5B-ACFDEAA3D098}"/>
              </a:ext>
            </a:extLst>
          </p:cNvPr>
          <p:cNvSpPr txBox="1"/>
          <p:nvPr/>
        </p:nvSpPr>
        <p:spPr>
          <a:xfrm>
            <a:off x="3238072" y="4360932"/>
            <a:ext cx="4961882" cy="523190"/>
          </a:xfrm>
          <a:prstGeom prst="rect">
            <a:avLst/>
          </a:prstGeom>
          <a:noFill/>
          <a:ln>
            <a:noFill/>
          </a:ln>
        </p:spPr>
        <p:txBody>
          <a:bodyPr spcFirstLastPara="1" wrap="square" lIns="91425" tIns="91425" rIns="91425" bIns="91425" anchor="t" anchorCtr="0">
            <a:spAutoFit/>
          </a:bodyPr>
          <a:lstStyle/>
          <a:p>
            <a:pPr algn="r"/>
            <a:r>
              <a:rPr lang="es" sz="1100" i="1" dirty="0">
                <a:latin typeface="+mj-lt"/>
              </a:rPr>
              <a:t>Craig et al. </a:t>
            </a:r>
            <a:r>
              <a:rPr lang="en-GB" sz="1100" i="1" dirty="0">
                <a:latin typeface="+mj-lt"/>
              </a:rPr>
              <a:t>Bridging the reality gap. </a:t>
            </a:r>
            <a:r>
              <a:rPr lang="en-GB" sz="1100" i="1" dirty="0"/>
              <a:t>Phys. </a:t>
            </a:r>
            <a:r>
              <a:rPr lang="en-GB" sz="1100" i="1" dirty="0">
                <a:latin typeface="+mj-lt"/>
              </a:rPr>
              <a:t>Rev. X 14, 011001 (2024)</a:t>
            </a:r>
          </a:p>
          <a:p>
            <a:pPr algn="r"/>
            <a:endParaRPr sz="1100" i="1" dirty="0">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7412E-5492-C002-7E3F-EFF8C9C2816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FD155F-5BAF-BEA4-0981-5020805C0A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29</a:t>
            </a:fld>
            <a:endParaRPr lang="es"/>
          </a:p>
        </p:txBody>
      </p:sp>
      <p:grpSp>
        <p:nvGrpSpPr>
          <p:cNvPr id="21" name="Group 20">
            <a:extLst>
              <a:ext uri="{FF2B5EF4-FFF2-40B4-BE49-F238E27FC236}">
                <a16:creationId xmlns:a16="http://schemas.microsoft.com/office/drawing/2014/main" id="{BD4D6E3A-60E7-1339-6933-3948897F87AE}"/>
              </a:ext>
            </a:extLst>
          </p:cNvPr>
          <p:cNvGrpSpPr/>
          <p:nvPr/>
        </p:nvGrpSpPr>
        <p:grpSpPr>
          <a:xfrm>
            <a:off x="6316387" y="471573"/>
            <a:ext cx="2430421" cy="1980000"/>
            <a:chOff x="2525886" y="2872275"/>
            <a:chExt cx="3015651" cy="2202001"/>
          </a:xfrm>
        </p:grpSpPr>
        <p:grpSp>
          <p:nvGrpSpPr>
            <p:cNvPr id="22" name="Group 21">
              <a:extLst>
                <a:ext uri="{FF2B5EF4-FFF2-40B4-BE49-F238E27FC236}">
                  <a16:creationId xmlns:a16="http://schemas.microsoft.com/office/drawing/2014/main" id="{E585B0F2-2A2C-8CE9-BD21-30AA37DBF763}"/>
                </a:ext>
              </a:extLst>
            </p:cNvPr>
            <p:cNvGrpSpPr/>
            <p:nvPr/>
          </p:nvGrpSpPr>
          <p:grpSpPr>
            <a:xfrm>
              <a:off x="2531198" y="2872275"/>
              <a:ext cx="3010339" cy="2165706"/>
              <a:chOff x="2445728" y="2849017"/>
              <a:chExt cx="3010339" cy="2165706"/>
            </a:xfrm>
          </p:grpSpPr>
          <p:pic>
            <p:nvPicPr>
              <p:cNvPr id="25" name="Google Shape;281;p27">
                <a:extLst>
                  <a:ext uri="{FF2B5EF4-FFF2-40B4-BE49-F238E27FC236}">
                    <a16:creationId xmlns:a16="http://schemas.microsoft.com/office/drawing/2014/main" id="{775A5A86-F853-916B-DA2B-7D59378DD7BC}"/>
                  </a:ext>
                </a:extLst>
              </p:cNvPr>
              <p:cNvPicPr preferRelativeResize="0">
                <a:picLocks noChangeAspect="1"/>
              </p:cNvPicPr>
              <p:nvPr/>
            </p:nvPicPr>
            <p:blipFill rotWithShape="1">
              <a:blip r:embed="rId2">
                <a:alphaModFix/>
              </a:blip>
              <a:srcRect l="48235" t="12429" r="22427" b="45351"/>
              <a:stretch/>
            </p:blipFill>
            <p:spPr>
              <a:xfrm>
                <a:off x="2445728" y="2849017"/>
                <a:ext cx="2731588" cy="2134553"/>
              </a:xfrm>
              <a:prstGeom prst="rect">
                <a:avLst/>
              </a:prstGeom>
              <a:noFill/>
              <a:ln>
                <a:noFill/>
              </a:ln>
            </p:spPr>
          </p:pic>
          <p:sp>
            <p:nvSpPr>
              <p:cNvPr id="26" name="Google Shape;283;p27">
                <a:extLst>
                  <a:ext uri="{FF2B5EF4-FFF2-40B4-BE49-F238E27FC236}">
                    <a16:creationId xmlns:a16="http://schemas.microsoft.com/office/drawing/2014/main" id="{9049096A-DAAE-2C7B-2BD3-9453DD7BC10E}"/>
                  </a:ext>
                </a:extLst>
              </p:cNvPr>
              <p:cNvSpPr txBox="1"/>
              <p:nvPr/>
            </p:nvSpPr>
            <p:spPr>
              <a:xfrm rot="5400000">
                <a:off x="4219528" y="3778185"/>
                <a:ext cx="2134553" cy="33852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lgn="ctr">
                  <a:buNone/>
                  <a:defRPr sz="1000">
                    <a:solidFill>
                      <a:schemeClr val="dk1"/>
                    </a:solidFill>
                    <a:latin typeface="Avenir Next" panose="020B0503020202020204" pitchFamily="34" charset="0"/>
                  </a:defRPr>
                </a:lvl1pPr>
              </a:lstStyle>
              <a:p>
                <a:r>
                  <a:rPr lang="es" dirty="0"/>
                  <a:t>Potential</a:t>
                </a:r>
                <a:endParaRPr dirty="0"/>
              </a:p>
            </p:txBody>
          </p:sp>
          <p:sp>
            <p:nvSpPr>
              <p:cNvPr id="27" name="Rectangle 26">
                <a:extLst>
                  <a:ext uri="{FF2B5EF4-FFF2-40B4-BE49-F238E27FC236}">
                    <a16:creationId xmlns:a16="http://schemas.microsoft.com/office/drawing/2014/main" id="{17B38411-F4D0-0448-4E0C-B0F76B06E94A}"/>
                  </a:ext>
                </a:extLst>
              </p:cNvPr>
              <p:cNvSpPr/>
              <p:nvPr/>
            </p:nvSpPr>
            <p:spPr>
              <a:xfrm>
                <a:off x="4995881" y="3119902"/>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Google Shape;287;p27">
              <a:extLst>
                <a:ext uri="{FF2B5EF4-FFF2-40B4-BE49-F238E27FC236}">
                  <a16:creationId xmlns:a16="http://schemas.microsoft.com/office/drawing/2014/main" id="{73D3ACBD-7686-21FB-60C0-436B5B658AB8}"/>
                </a:ext>
              </a:extLst>
            </p:cNvPr>
            <p:cNvSpPr txBox="1"/>
            <p:nvPr/>
          </p:nvSpPr>
          <p:spPr>
            <a:xfrm>
              <a:off x="3271353" y="4735752"/>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x (nm)</a:t>
              </a:r>
              <a:endParaRPr dirty="0"/>
            </a:p>
          </p:txBody>
        </p:sp>
        <p:sp>
          <p:nvSpPr>
            <p:cNvPr id="24" name="Google Shape;287;p27">
              <a:extLst>
                <a:ext uri="{FF2B5EF4-FFF2-40B4-BE49-F238E27FC236}">
                  <a16:creationId xmlns:a16="http://schemas.microsoft.com/office/drawing/2014/main" id="{ACE2E4A9-0E62-2962-470E-B13C2AFBC40C}"/>
                </a:ext>
              </a:extLst>
            </p:cNvPr>
            <p:cNvSpPr txBox="1"/>
            <p:nvPr/>
          </p:nvSpPr>
          <p:spPr>
            <a:xfrm rot="16200000">
              <a:off x="2238437" y="3801443"/>
              <a:ext cx="913422"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n-GB" dirty="0"/>
                <a:t>y</a:t>
              </a:r>
              <a:r>
                <a:rPr lang="es" dirty="0"/>
                <a:t> (nm)</a:t>
              </a:r>
              <a:endParaRPr dirty="0"/>
            </a:p>
          </p:txBody>
        </p:sp>
      </p:grpSp>
      <p:pic>
        <p:nvPicPr>
          <p:cNvPr id="30" name="Google Shape;231;p23">
            <a:extLst>
              <a:ext uri="{FF2B5EF4-FFF2-40B4-BE49-F238E27FC236}">
                <a16:creationId xmlns:a16="http://schemas.microsoft.com/office/drawing/2014/main" id="{715309D7-F440-7D09-7346-CE84879524C5}"/>
              </a:ext>
            </a:extLst>
          </p:cNvPr>
          <p:cNvPicPr preferRelativeResize="0"/>
          <p:nvPr/>
        </p:nvPicPr>
        <p:blipFill rotWithShape="1">
          <a:blip r:embed="rId3">
            <a:alphaModFix/>
          </a:blip>
          <a:srcRect l="22375" t="60423" r="58351" b="5568"/>
          <a:stretch/>
        </p:blipFill>
        <p:spPr>
          <a:xfrm>
            <a:off x="1322710" y="3453322"/>
            <a:ext cx="1630265" cy="1620000"/>
          </a:xfrm>
          <a:prstGeom prst="rect">
            <a:avLst/>
          </a:prstGeom>
          <a:noFill/>
          <a:ln>
            <a:noFill/>
          </a:ln>
        </p:spPr>
      </p:pic>
      <p:pic>
        <p:nvPicPr>
          <p:cNvPr id="1028" name="Picture 4" descr="Photo of silicon wafer">
            <a:extLst>
              <a:ext uri="{FF2B5EF4-FFF2-40B4-BE49-F238E27FC236}">
                <a16:creationId xmlns:a16="http://schemas.microsoft.com/office/drawing/2014/main" id="{B90BCA9B-9FF1-A313-D8C3-FB1095708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5" y="1194798"/>
            <a:ext cx="2656253" cy="177083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8E87FE79-8F4C-B1B2-7B48-0B13565D5DB4}"/>
              </a:ext>
            </a:extLst>
          </p:cNvPr>
          <p:cNvCxnSpPr>
            <a:cxnSpLocks/>
          </p:cNvCxnSpPr>
          <p:nvPr/>
        </p:nvCxnSpPr>
        <p:spPr>
          <a:xfrm>
            <a:off x="1866452" y="2002092"/>
            <a:ext cx="2092733" cy="40010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3526934-9FEE-F7FF-3B31-CC676CB3E1D8}"/>
              </a:ext>
            </a:extLst>
          </p:cNvPr>
          <p:cNvSpPr txBox="1"/>
          <p:nvPr/>
        </p:nvSpPr>
        <p:spPr>
          <a:xfrm>
            <a:off x="428573" y="2999457"/>
            <a:ext cx="752129" cy="246221"/>
          </a:xfrm>
          <a:prstGeom prst="rect">
            <a:avLst/>
          </a:prstGeom>
          <a:noFill/>
        </p:spPr>
        <p:txBody>
          <a:bodyPr wrap="none" rtlCol="0">
            <a:spAutoFit/>
          </a:bodyPr>
          <a:lstStyle/>
          <a:p>
            <a:r>
              <a:rPr lang="en-US" sz="1000" dirty="0"/>
              <a:t>CEA LETI</a:t>
            </a:r>
          </a:p>
        </p:txBody>
      </p:sp>
      <p:cxnSp>
        <p:nvCxnSpPr>
          <p:cNvPr id="37" name="Straight Arrow Connector 36">
            <a:extLst>
              <a:ext uri="{FF2B5EF4-FFF2-40B4-BE49-F238E27FC236}">
                <a16:creationId xmlns:a16="http://schemas.microsoft.com/office/drawing/2014/main" id="{09928813-577B-5ABA-F68F-5654AD50D2E1}"/>
              </a:ext>
            </a:extLst>
          </p:cNvPr>
          <p:cNvCxnSpPr>
            <a:cxnSpLocks/>
          </p:cNvCxnSpPr>
          <p:nvPr/>
        </p:nvCxnSpPr>
        <p:spPr>
          <a:xfrm flipV="1">
            <a:off x="1866452" y="1470282"/>
            <a:ext cx="4050361" cy="460716"/>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FD55D92-A33F-1FFB-7CC0-92F3B92C0ECB}"/>
              </a:ext>
            </a:extLst>
          </p:cNvPr>
          <p:cNvCxnSpPr>
            <a:cxnSpLocks/>
          </p:cNvCxnSpPr>
          <p:nvPr/>
        </p:nvCxnSpPr>
        <p:spPr>
          <a:xfrm>
            <a:off x="1689463" y="2023027"/>
            <a:ext cx="448379" cy="129115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3C70018-C4FF-4721-9F96-FCEF52F42FE8}"/>
              </a:ext>
            </a:extLst>
          </p:cNvPr>
          <p:cNvGrpSpPr/>
          <p:nvPr/>
        </p:nvGrpSpPr>
        <p:grpSpPr>
          <a:xfrm>
            <a:off x="3298327" y="3141408"/>
            <a:ext cx="2430421" cy="2002092"/>
            <a:chOff x="2525886" y="2872275"/>
            <a:chExt cx="3015651" cy="2202001"/>
          </a:xfrm>
        </p:grpSpPr>
        <p:grpSp>
          <p:nvGrpSpPr>
            <p:cNvPr id="8" name="Group 7">
              <a:extLst>
                <a:ext uri="{FF2B5EF4-FFF2-40B4-BE49-F238E27FC236}">
                  <a16:creationId xmlns:a16="http://schemas.microsoft.com/office/drawing/2014/main" id="{1F2A1673-C33C-76BC-D8E8-23645E88CE5A}"/>
                </a:ext>
              </a:extLst>
            </p:cNvPr>
            <p:cNvGrpSpPr/>
            <p:nvPr/>
          </p:nvGrpSpPr>
          <p:grpSpPr>
            <a:xfrm>
              <a:off x="2531198" y="2872275"/>
              <a:ext cx="3010339" cy="2165706"/>
              <a:chOff x="2445728" y="2849017"/>
              <a:chExt cx="3010339" cy="2165706"/>
            </a:xfrm>
          </p:grpSpPr>
          <p:pic>
            <p:nvPicPr>
              <p:cNvPr id="11" name="Google Shape;281;p27">
                <a:extLst>
                  <a:ext uri="{FF2B5EF4-FFF2-40B4-BE49-F238E27FC236}">
                    <a16:creationId xmlns:a16="http://schemas.microsoft.com/office/drawing/2014/main" id="{62A6BBF9-B598-1299-C050-DF7A7EFE48FA}"/>
                  </a:ext>
                </a:extLst>
              </p:cNvPr>
              <p:cNvPicPr preferRelativeResize="0">
                <a:picLocks noChangeAspect="1"/>
              </p:cNvPicPr>
              <p:nvPr/>
            </p:nvPicPr>
            <p:blipFill rotWithShape="1">
              <a:blip r:embed="rId2">
                <a:alphaModFix/>
              </a:blip>
              <a:srcRect l="48235" t="12429" r="22427" b="45351"/>
              <a:stretch/>
            </p:blipFill>
            <p:spPr>
              <a:xfrm>
                <a:off x="2445728" y="2849017"/>
                <a:ext cx="2731588" cy="2134553"/>
              </a:xfrm>
              <a:prstGeom prst="rect">
                <a:avLst/>
              </a:prstGeom>
              <a:noFill/>
              <a:ln>
                <a:noFill/>
              </a:ln>
            </p:spPr>
          </p:pic>
          <p:sp>
            <p:nvSpPr>
              <p:cNvPr id="12" name="Google Shape;283;p27">
                <a:extLst>
                  <a:ext uri="{FF2B5EF4-FFF2-40B4-BE49-F238E27FC236}">
                    <a16:creationId xmlns:a16="http://schemas.microsoft.com/office/drawing/2014/main" id="{6381C6AA-8AC0-8015-885E-2F7768BDCFD9}"/>
                  </a:ext>
                </a:extLst>
              </p:cNvPr>
              <p:cNvSpPr txBox="1"/>
              <p:nvPr/>
            </p:nvSpPr>
            <p:spPr>
              <a:xfrm rot="5400000">
                <a:off x="4219528" y="3778185"/>
                <a:ext cx="2134553" cy="33852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lgn="ctr">
                  <a:buNone/>
                  <a:defRPr sz="1000">
                    <a:solidFill>
                      <a:schemeClr val="dk1"/>
                    </a:solidFill>
                    <a:latin typeface="Avenir Next" panose="020B0503020202020204" pitchFamily="34" charset="0"/>
                  </a:defRPr>
                </a:lvl1pPr>
              </a:lstStyle>
              <a:p>
                <a:r>
                  <a:rPr lang="es" dirty="0"/>
                  <a:t>Potential</a:t>
                </a:r>
                <a:endParaRPr dirty="0"/>
              </a:p>
            </p:txBody>
          </p:sp>
          <p:sp>
            <p:nvSpPr>
              <p:cNvPr id="13" name="Rectangle 12">
                <a:extLst>
                  <a:ext uri="{FF2B5EF4-FFF2-40B4-BE49-F238E27FC236}">
                    <a16:creationId xmlns:a16="http://schemas.microsoft.com/office/drawing/2014/main" id="{399D6B49-E552-D4C2-2787-33131904BDE9}"/>
                  </a:ext>
                </a:extLst>
              </p:cNvPr>
              <p:cNvSpPr/>
              <p:nvPr/>
            </p:nvSpPr>
            <p:spPr>
              <a:xfrm>
                <a:off x="4995881" y="3119902"/>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oogle Shape;287;p27">
              <a:extLst>
                <a:ext uri="{FF2B5EF4-FFF2-40B4-BE49-F238E27FC236}">
                  <a16:creationId xmlns:a16="http://schemas.microsoft.com/office/drawing/2014/main" id="{C3EDB977-2F13-D0C9-98E8-350210A6E6BA}"/>
                </a:ext>
              </a:extLst>
            </p:cNvPr>
            <p:cNvSpPr txBox="1"/>
            <p:nvPr/>
          </p:nvSpPr>
          <p:spPr>
            <a:xfrm>
              <a:off x="3271353" y="4735752"/>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x (nm)</a:t>
              </a:r>
              <a:endParaRPr dirty="0"/>
            </a:p>
          </p:txBody>
        </p:sp>
        <p:sp>
          <p:nvSpPr>
            <p:cNvPr id="10" name="Google Shape;287;p27">
              <a:extLst>
                <a:ext uri="{FF2B5EF4-FFF2-40B4-BE49-F238E27FC236}">
                  <a16:creationId xmlns:a16="http://schemas.microsoft.com/office/drawing/2014/main" id="{1D0D85BB-67FD-F263-3AE8-B345F1BE31A7}"/>
                </a:ext>
              </a:extLst>
            </p:cNvPr>
            <p:cNvSpPr txBox="1"/>
            <p:nvPr/>
          </p:nvSpPr>
          <p:spPr>
            <a:xfrm rot="16200000">
              <a:off x="2238437" y="3801443"/>
              <a:ext cx="913422"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n-GB" dirty="0"/>
                <a:t>y</a:t>
              </a:r>
              <a:r>
                <a:rPr lang="es" dirty="0"/>
                <a:t> (nm)</a:t>
              </a:r>
              <a:endParaRPr dirty="0"/>
            </a:p>
          </p:txBody>
        </p:sp>
      </p:grpSp>
      <p:cxnSp>
        <p:nvCxnSpPr>
          <p:cNvPr id="17" name="Straight Arrow Connector 16">
            <a:extLst>
              <a:ext uri="{FF2B5EF4-FFF2-40B4-BE49-F238E27FC236}">
                <a16:creationId xmlns:a16="http://schemas.microsoft.com/office/drawing/2014/main" id="{42A6E964-E3FA-05AE-2513-0803C92436BA}"/>
              </a:ext>
            </a:extLst>
          </p:cNvPr>
          <p:cNvCxnSpPr>
            <a:cxnSpLocks/>
          </p:cNvCxnSpPr>
          <p:nvPr/>
        </p:nvCxnSpPr>
        <p:spPr>
          <a:xfrm>
            <a:off x="1793966" y="2023027"/>
            <a:ext cx="1589754" cy="124102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1" name="Google Shape;231;p23">
            <a:extLst>
              <a:ext uri="{FF2B5EF4-FFF2-40B4-BE49-F238E27FC236}">
                <a16:creationId xmlns:a16="http://schemas.microsoft.com/office/drawing/2014/main" id="{1ECBE12E-9E41-E3F7-608E-D4B75C307D17}"/>
              </a:ext>
            </a:extLst>
          </p:cNvPr>
          <p:cNvPicPr preferRelativeResize="0"/>
          <p:nvPr/>
        </p:nvPicPr>
        <p:blipFill rotWithShape="1">
          <a:blip r:embed="rId3">
            <a:alphaModFix/>
          </a:blip>
          <a:srcRect l="61999" t="60423" r="18727" b="5568"/>
          <a:stretch/>
        </p:blipFill>
        <p:spPr>
          <a:xfrm>
            <a:off x="4231368" y="1808656"/>
            <a:ext cx="1630265" cy="1620000"/>
          </a:xfrm>
          <a:prstGeom prst="rect">
            <a:avLst/>
          </a:prstGeom>
          <a:noFill/>
          <a:ln>
            <a:noFill/>
          </a:ln>
        </p:spPr>
      </p:pic>
      <p:pic>
        <p:nvPicPr>
          <p:cNvPr id="1041" name="Picture 1040" descr="A picture containing blur&#10;&#10;Description automatically generated">
            <a:extLst>
              <a:ext uri="{FF2B5EF4-FFF2-40B4-BE49-F238E27FC236}">
                <a16:creationId xmlns:a16="http://schemas.microsoft.com/office/drawing/2014/main" id="{A911654F-03BA-53E3-875D-490BC68FE10D}"/>
              </a:ext>
            </a:extLst>
          </p:cNvPr>
          <p:cNvPicPr>
            <a:picLocks/>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606307" y="856029"/>
            <a:ext cx="1749600" cy="1238400"/>
          </a:xfrm>
          <a:prstGeom prst="rect">
            <a:avLst/>
          </a:prstGeom>
        </p:spPr>
      </p:pic>
      <p:sp>
        <p:nvSpPr>
          <p:cNvPr id="2" name="TextBox 1">
            <a:extLst>
              <a:ext uri="{FF2B5EF4-FFF2-40B4-BE49-F238E27FC236}">
                <a16:creationId xmlns:a16="http://schemas.microsoft.com/office/drawing/2014/main" id="{E0534ECA-6F9C-1763-1037-C68614E2D505}"/>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Quantifying device variability at wafer scales</a:t>
            </a:r>
            <a:endParaRPr sz="2003" dirty="0">
              <a:latin typeface="+mj-lt"/>
            </a:endParaRPr>
          </a:p>
        </p:txBody>
      </p:sp>
    </p:spTree>
    <p:extLst>
      <p:ext uri="{BB962C8B-B14F-4D97-AF65-F5344CB8AC3E}">
        <p14:creationId xmlns:p14="http://schemas.microsoft.com/office/powerpoint/2010/main" val="124553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8F0F8B2B-5255-0A69-FE22-4ABCB292E6D6}"/>
              </a:ext>
            </a:extLst>
          </p:cNvPr>
          <p:cNvPicPr>
            <a:picLocks noChangeAspect="1"/>
          </p:cNvPicPr>
          <p:nvPr/>
        </p:nvPicPr>
        <p:blipFill rotWithShape="1">
          <a:blip r:embed="rId3"/>
          <a:srcRect b="34373"/>
          <a:stretch/>
        </p:blipFill>
        <p:spPr>
          <a:xfrm>
            <a:off x="552090" y="1282890"/>
            <a:ext cx="3962164" cy="2702092"/>
          </a:xfrm>
          <a:prstGeom prst="rect">
            <a:avLst/>
          </a:prstGeom>
        </p:spPr>
      </p:pic>
      <p:sp>
        <p:nvSpPr>
          <p:cNvPr id="11" name="Rounded Rectangle 10">
            <a:extLst>
              <a:ext uri="{FF2B5EF4-FFF2-40B4-BE49-F238E27FC236}">
                <a16:creationId xmlns:a16="http://schemas.microsoft.com/office/drawing/2014/main" id="{548502D4-E280-3439-E493-879C94B127D3}"/>
              </a:ext>
            </a:extLst>
          </p:cNvPr>
          <p:cNvSpPr/>
          <p:nvPr/>
        </p:nvSpPr>
        <p:spPr>
          <a:xfrm>
            <a:off x="470266" y="1139104"/>
            <a:ext cx="4043988" cy="135853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0A6BD18-A4AE-2AB4-6679-20BC5BDFF307}"/>
              </a:ext>
            </a:extLst>
          </p:cNvPr>
          <p:cNvSpPr/>
          <p:nvPr/>
        </p:nvSpPr>
        <p:spPr>
          <a:xfrm>
            <a:off x="470266" y="2626445"/>
            <a:ext cx="4043988" cy="135853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2">
            <a:extLst>
              <a:ext uri="{FF2B5EF4-FFF2-40B4-BE49-F238E27FC236}">
                <a16:creationId xmlns:a16="http://schemas.microsoft.com/office/drawing/2014/main" id="{B026E39A-22A4-907D-DB69-6923CDD8B2B3}"/>
              </a:ext>
            </a:extLst>
          </p:cNvPr>
          <p:cNvSpPr txBox="1"/>
          <p:nvPr/>
        </p:nvSpPr>
        <p:spPr>
          <a:xfrm>
            <a:off x="4821340" y="1726823"/>
            <a:ext cx="4287827" cy="63877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1600" dirty="0">
                <a:latin typeface="+mj-lt"/>
              </a:rPr>
              <a:t>Machine Learning WITH quantum devices</a:t>
            </a:r>
          </a:p>
          <a:p>
            <a:pPr algn="ctr"/>
            <a:endParaRPr lang="en-GB" sz="600" dirty="0">
              <a:latin typeface="+mj-lt"/>
            </a:endParaRPr>
          </a:p>
          <a:p>
            <a:pPr algn="ctr"/>
            <a:r>
              <a:rPr lang="en-GB" sz="1600" dirty="0">
                <a:latin typeface="+mj-lt"/>
              </a:rPr>
              <a:t>(QML) </a:t>
            </a:r>
            <a:endParaRPr sz="1600" dirty="0">
              <a:latin typeface="+mj-lt"/>
            </a:endParaRPr>
          </a:p>
        </p:txBody>
      </p:sp>
      <p:sp>
        <p:nvSpPr>
          <p:cNvPr id="19" name="TextBox 12">
            <a:extLst>
              <a:ext uri="{FF2B5EF4-FFF2-40B4-BE49-F238E27FC236}">
                <a16:creationId xmlns:a16="http://schemas.microsoft.com/office/drawing/2014/main" id="{42E3B740-55A5-1108-023C-6E680DC13683}"/>
              </a:ext>
            </a:extLst>
          </p:cNvPr>
          <p:cNvSpPr txBox="1"/>
          <p:nvPr/>
        </p:nvSpPr>
        <p:spPr>
          <a:xfrm>
            <a:off x="4786505" y="3221740"/>
            <a:ext cx="4357495" cy="3002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1600" dirty="0">
                <a:latin typeface="+mj-lt"/>
              </a:rPr>
              <a:t>Machine Learning FOR quantum devices</a:t>
            </a:r>
          </a:p>
        </p:txBody>
      </p:sp>
      <p:sp>
        <p:nvSpPr>
          <p:cNvPr id="21" name="Rounded Rectangle 20">
            <a:extLst>
              <a:ext uri="{FF2B5EF4-FFF2-40B4-BE49-F238E27FC236}">
                <a16:creationId xmlns:a16="http://schemas.microsoft.com/office/drawing/2014/main" id="{8EB93255-1812-106D-A9FA-E80F60E7A281}"/>
              </a:ext>
            </a:extLst>
          </p:cNvPr>
          <p:cNvSpPr/>
          <p:nvPr/>
        </p:nvSpPr>
        <p:spPr>
          <a:xfrm>
            <a:off x="470266" y="2629578"/>
            <a:ext cx="4043988" cy="1358537"/>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51543B-6128-D233-8ECA-33D8B6CEEFB5}"/>
              </a:ext>
            </a:extLst>
          </p:cNvPr>
          <p:cNvSpPr/>
          <p:nvPr/>
        </p:nvSpPr>
        <p:spPr>
          <a:xfrm>
            <a:off x="659174" y="2719991"/>
            <a:ext cx="175847" cy="1171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C47306A-E38A-409D-5BA5-E15E3AC94510}"/>
              </a:ext>
            </a:extLst>
          </p:cNvPr>
          <p:cNvSpPr/>
          <p:nvPr/>
        </p:nvSpPr>
        <p:spPr>
          <a:xfrm>
            <a:off x="1936990" y="2786127"/>
            <a:ext cx="175847" cy="1171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B83C9B-D690-A152-30DC-32BE1D7C4351}"/>
              </a:ext>
            </a:extLst>
          </p:cNvPr>
          <p:cNvSpPr/>
          <p:nvPr/>
        </p:nvSpPr>
        <p:spPr>
          <a:xfrm rot="5400000">
            <a:off x="1156617" y="2249403"/>
            <a:ext cx="175847" cy="1171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89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images of different lines&#10;&#10;Description automatically generated with medium confidence">
            <a:extLst>
              <a:ext uri="{FF2B5EF4-FFF2-40B4-BE49-F238E27FC236}">
                <a16:creationId xmlns:a16="http://schemas.microsoft.com/office/drawing/2014/main" id="{4611A652-579C-E471-E259-63BFD6350820}"/>
              </a:ext>
            </a:extLst>
          </p:cNvPr>
          <p:cNvPicPr>
            <a:picLocks noChangeAspect="1"/>
          </p:cNvPicPr>
          <p:nvPr/>
        </p:nvPicPr>
        <p:blipFill rotWithShape="1">
          <a:blip r:embed="rId4"/>
          <a:srcRect t="50000"/>
          <a:stretch/>
        </p:blipFill>
        <p:spPr>
          <a:xfrm>
            <a:off x="463834" y="2877097"/>
            <a:ext cx="3907619" cy="1977390"/>
          </a:xfrm>
          <a:prstGeom prst="rect">
            <a:avLst/>
          </a:prstGeom>
        </p:spPr>
      </p:pic>
      <p:sp>
        <p:nvSpPr>
          <p:cNvPr id="3" name="Slide Number Placeholder 2">
            <a:extLst>
              <a:ext uri="{FF2B5EF4-FFF2-40B4-BE49-F238E27FC236}">
                <a16:creationId xmlns:a16="http://schemas.microsoft.com/office/drawing/2014/main" id="{BC02A292-1836-A191-0E93-E0DA38AB9D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30</a:t>
            </a:fld>
            <a:endParaRPr lang="es"/>
          </a:p>
        </p:txBody>
      </p:sp>
      <p:pic>
        <p:nvPicPr>
          <p:cNvPr id="5" name="Picture 4" descr="A collage of images of different lines&#10;&#10;Description automatically generated with medium confidence">
            <a:extLst>
              <a:ext uri="{FF2B5EF4-FFF2-40B4-BE49-F238E27FC236}">
                <a16:creationId xmlns:a16="http://schemas.microsoft.com/office/drawing/2014/main" id="{A3E7B645-DEB9-E337-0548-EDFD7C3B20F8}"/>
              </a:ext>
            </a:extLst>
          </p:cNvPr>
          <p:cNvPicPr>
            <a:picLocks noChangeAspect="1"/>
          </p:cNvPicPr>
          <p:nvPr/>
        </p:nvPicPr>
        <p:blipFill rotWithShape="1">
          <a:blip r:embed="rId4"/>
          <a:srcRect b="50157"/>
          <a:stretch/>
        </p:blipFill>
        <p:spPr>
          <a:xfrm>
            <a:off x="451003" y="708437"/>
            <a:ext cx="3907619" cy="1971153"/>
          </a:xfrm>
          <a:prstGeom prst="rect">
            <a:avLst/>
          </a:prstGeom>
        </p:spPr>
      </p:pic>
      <p:pic>
        <p:nvPicPr>
          <p:cNvPr id="6" name="output">
            <a:hlinkClick r:id="" action="ppaction://media"/>
            <a:extLst>
              <a:ext uri="{FF2B5EF4-FFF2-40B4-BE49-F238E27FC236}">
                <a16:creationId xmlns:a16="http://schemas.microsoft.com/office/drawing/2014/main" id="{68FEFE5A-0BB9-1798-8213-978177B896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0711"/>
          <a:stretch/>
        </p:blipFill>
        <p:spPr>
          <a:xfrm>
            <a:off x="4562289" y="1881136"/>
            <a:ext cx="4527643" cy="2449656"/>
          </a:xfrm>
          <a:prstGeom prst="rect">
            <a:avLst/>
          </a:prstGeom>
        </p:spPr>
      </p:pic>
      <p:sp>
        <p:nvSpPr>
          <p:cNvPr id="9" name="TextBox 8">
            <a:extLst>
              <a:ext uri="{FF2B5EF4-FFF2-40B4-BE49-F238E27FC236}">
                <a16:creationId xmlns:a16="http://schemas.microsoft.com/office/drawing/2014/main" id="{34F6F88A-F5E5-3801-9F6B-B80BD323A37C}"/>
              </a:ext>
            </a:extLst>
          </p:cNvPr>
          <p:cNvSpPr txBox="1"/>
          <p:nvPr/>
        </p:nvSpPr>
        <p:spPr>
          <a:xfrm>
            <a:off x="214447" y="108840"/>
            <a:ext cx="8288350" cy="36222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Digital twins</a:t>
            </a:r>
            <a:endParaRPr sz="2003" dirty="0">
              <a:latin typeface="+mj-lt"/>
            </a:endParaRPr>
          </a:p>
        </p:txBody>
      </p:sp>
      <p:sp>
        <p:nvSpPr>
          <p:cNvPr id="10" name="Rectangle 9">
            <a:extLst>
              <a:ext uri="{FF2B5EF4-FFF2-40B4-BE49-F238E27FC236}">
                <a16:creationId xmlns:a16="http://schemas.microsoft.com/office/drawing/2014/main" id="{DB982DA3-31FA-B021-1BC0-FE02362C3EAD}"/>
              </a:ext>
            </a:extLst>
          </p:cNvPr>
          <p:cNvSpPr/>
          <p:nvPr/>
        </p:nvSpPr>
        <p:spPr>
          <a:xfrm>
            <a:off x="574766" y="708437"/>
            <a:ext cx="191588" cy="232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E477E5-E2FE-38FE-407A-D375134979BE}"/>
              </a:ext>
            </a:extLst>
          </p:cNvPr>
          <p:cNvSpPr/>
          <p:nvPr/>
        </p:nvSpPr>
        <p:spPr>
          <a:xfrm>
            <a:off x="531223" y="2878036"/>
            <a:ext cx="191588" cy="232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61F906-423D-D81C-C142-77700724AA03}"/>
              </a:ext>
            </a:extLst>
          </p:cNvPr>
          <p:cNvSpPr/>
          <p:nvPr/>
        </p:nvSpPr>
        <p:spPr>
          <a:xfrm>
            <a:off x="2415363" y="694831"/>
            <a:ext cx="191588" cy="232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CBC49D-EF6D-F434-C043-DD93A1AC0675}"/>
              </a:ext>
            </a:extLst>
          </p:cNvPr>
          <p:cNvSpPr/>
          <p:nvPr/>
        </p:nvSpPr>
        <p:spPr>
          <a:xfrm>
            <a:off x="2461994" y="2873875"/>
            <a:ext cx="191588" cy="232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5B8B7737-39B2-D3A2-E9F5-86F1901254FD}"/>
              </a:ext>
            </a:extLst>
          </p:cNvPr>
          <p:cNvSpPr/>
          <p:nvPr/>
        </p:nvSpPr>
        <p:spPr>
          <a:xfrm>
            <a:off x="531223" y="708437"/>
            <a:ext cx="3861542" cy="197115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FBAF364-7303-E458-23FB-9AD36DF70FBD}"/>
              </a:ext>
            </a:extLst>
          </p:cNvPr>
          <p:cNvSpPr/>
          <p:nvPr/>
        </p:nvSpPr>
        <p:spPr>
          <a:xfrm>
            <a:off x="509911" y="2781462"/>
            <a:ext cx="3861542" cy="197115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2;p20">
            <a:extLst>
              <a:ext uri="{FF2B5EF4-FFF2-40B4-BE49-F238E27FC236}">
                <a16:creationId xmlns:a16="http://schemas.microsoft.com/office/drawing/2014/main" id="{341689FC-9839-D1CF-48E3-A8A3E08A5184}"/>
              </a:ext>
            </a:extLst>
          </p:cNvPr>
          <p:cNvSpPr txBox="1"/>
          <p:nvPr/>
        </p:nvSpPr>
        <p:spPr>
          <a:xfrm>
            <a:off x="214447" y="4773165"/>
            <a:ext cx="6809799" cy="353913"/>
          </a:xfrm>
          <a:prstGeom prst="rect">
            <a:avLst/>
          </a:prstGeom>
          <a:noFill/>
          <a:ln>
            <a:noFill/>
          </a:ln>
        </p:spPr>
        <p:txBody>
          <a:bodyPr spcFirstLastPara="1" wrap="square" lIns="91425" tIns="91425" rIns="91425" bIns="91425" anchor="t" anchorCtr="0">
            <a:spAutoFit/>
          </a:bodyPr>
          <a:lstStyle/>
          <a:p>
            <a:pPr algn="ctr"/>
            <a:r>
              <a:rPr lang="es" sz="1000" dirty="0">
                <a:solidFill>
                  <a:schemeClr val="dk1"/>
                </a:solidFill>
              </a:rPr>
              <a:t>Straaten et al. </a:t>
            </a:r>
            <a:r>
              <a:rPr lang="en-GB" sz="1100" dirty="0" err="1"/>
              <a:t>QArray</a:t>
            </a:r>
            <a:r>
              <a:rPr lang="en-GB" sz="1100" dirty="0"/>
              <a:t>: a GPU-accelerated constant capacitance model simulator</a:t>
            </a:r>
            <a:r>
              <a:rPr lang="es" sz="1000" dirty="0">
                <a:solidFill>
                  <a:schemeClr val="dk1"/>
                </a:solidFill>
              </a:rPr>
              <a:t>, </a:t>
            </a:r>
            <a:r>
              <a:rPr lang="en-GB" sz="1000" dirty="0"/>
              <a:t>arXiv:2404.04994</a:t>
            </a:r>
            <a:endParaRPr lang="en-US" sz="1000" dirty="0"/>
          </a:p>
        </p:txBody>
      </p:sp>
      <p:sp>
        <p:nvSpPr>
          <p:cNvPr id="19" name="Rectangle 18">
            <a:extLst>
              <a:ext uri="{FF2B5EF4-FFF2-40B4-BE49-F238E27FC236}">
                <a16:creationId xmlns:a16="http://schemas.microsoft.com/office/drawing/2014/main" id="{F210D5E2-C39C-2075-2BA3-18E556C5261F}"/>
              </a:ext>
            </a:extLst>
          </p:cNvPr>
          <p:cNvSpPr/>
          <p:nvPr/>
        </p:nvSpPr>
        <p:spPr>
          <a:xfrm>
            <a:off x="4572000" y="1791507"/>
            <a:ext cx="4527643" cy="25392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1AEE2A-EE9E-22AB-45F4-5AADA9672404}"/>
              </a:ext>
            </a:extLst>
          </p:cNvPr>
          <p:cNvSpPr/>
          <p:nvPr/>
        </p:nvSpPr>
        <p:spPr>
          <a:xfrm>
            <a:off x="7404153" y="727446"/>
            <a:ext cx="209191" cy="1339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oogle Shape;231;p23">
            <a:extLst>
              <a:ext uri="{FF2B5EF4-FFF2-40B4-BE49-F238E27FC236}">
                <a16:creationId xmlns:a16="http://schemas.microsoft.com/office/drawing/2014/main" id="{457310E4-B057-756A-F343-C27649B8C304}"/>
              </a:ext>
            </a:extLst>
          </p:cNvPr>
          <p:cNvPicPr preferRelativeResize="0"/>
          <p:nvPr/>
        </p:nvPicPr>
        <p:blipFill rotWithShape="1">
          <a:blip r:embed="rId6">
            <a:alphaModFix/>
          </a:blip>
          <a:srcRect l="62119" t="24811" r="15709" b="42941"/>
          <a:stretch/>
        </p:blipFill>
        <p:spPr>
          <a:xfrm>
            <a:off x="6798282" y="398505"/>
            <a:ext cx="1674176" cy="1226789"/>
          </a:xfrm>
          <a:prstGeom prst="rect">
            <a:avLst/>
          </a:prstGeom>
          <a:noFill/>
          <a:ln>
            <a:noFill/>
          </a:ln>
        </p:spPr>
      </p:pic>
      <p:pic>
        <p:nvPicPr>
          <p:cNvPr id="21" name="Picture 20">
            <a:extLst>
              <a:ext uri="{FF2B5EF4-FFF2-40B4-BE49-F238E27FC236}">
                <a16:creationId xmlns:a16="http://schemas.microsoft.com/office/drawing/2014/main" id="{10472D4E-CED5-1991-CC3C-515F2F79599C}"/>
              </a:ext>
            </a:extLst>
          </p:cNvPr>
          <p:cNvPicPr>
            <a:picLocks noChangeAspect="1"/>
          </p:cNvPicPr>
          <p:nvPr/>
        </p:nvPicPr>
        <p:blipFill>
          <a:blip r:embed="rId7"/>
          <a:stretch>
            <a:fillRect/>
          </a:stretch>
        </p:blipFill>
        <p:spPr>
          <a:xfrm>
            <a:off x="4843879" y="409544"/>
            <a:ext cx="1694760" cy="1204709"/>
          </a:xfrm>
          <a:prstGeom prst="rect">
            <a:avLst/>
          </a:prstGeom>
        </p:spPr>
      </p:pic>
      <p:sp>
        <p:nvSpPr>
          <p:cNvPr id="14" name="Rectangle 13">
            <a:extLst>
              <a:ext uri="{FF2B5EF4-FFF2-40B4-BE49-F238E27FC236}">
                <a16:creationId xmlns:a16="http://schemas.microsoft.com/office/drawing/2014/main" id="{C6F07120-788A-DDAD-B113-1E152315A640}"/>
              </a:ext>
            </a:extLst>
          </p:cNvPr>
          <p:cNvSpPr/>
          <p:nvPr/>
        </p:nvSpPr>
        <p:spPr>
          <a:xfrm>
            <a:off x="4559034" y="338054"/>
            <a:ext cx="4527643" cy="3487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1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bldLst>
      <p:bldP spid="19"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31</a:t>
            </a:fld>
            <a:endParaRPr/>
          </a:p>
        </p:txBody>
      </p:sp>
      <p:pic>
        <p:nvPicPr>
          <p:cNvPr id="409" name="Google Shape;409;p35"/>
          <p:cNvPicPr preferRelativeResize="0"/>
          <p:nvPr/>
        </p:nvPicPr>
        <p:blipFill rotWithShape="1">
          <a:blip r:embed="rId3">
            <a:alphaModFix/>
          </a:blip>
          <a:srcRect t="7439" b="14987"/>
          <a:stretch/>
        </p:blipFill>
        <p:spPr>
          <a:xfrm>
            <a:off x="743325" y="1080900"/>
            <a:ext cx="7657349" cy="3337200"/>
          </a:xfrm>
          <a:prstGeom prst="rect">
            <a:avLst/>
          </a:prstGeom>
          <a:noFill/>
          <a:ln>
            <a:noFill/>
          </a:ln>
        </p:spPr>
      </p:pic>
      <p:pic>
        <p:nvPicPr>
          <p:cNvPr id="410" name="Google Shape;410;p35"/>
          <p:cNvPicPr preferRelativeResize="0"/>
          <p:nvPr/>
        </p:nvPicPr>
        <p:blipFill rotWithShape="1">
          <a:blip r:embed="rId3">
            <a:alphaModFix/>
          </a:blip>
          <a:srcRect t="89097" r="21789"/>
          <a:stretch/>
        </p:blipFill>
        <p:spPr>
          <a:xfrm>
            <a:off x="2902775" y="405925"/>
            <a:ext cx="5643576" cy="439200"/>
          </a:xfrm>
          <a:prstGeom prst="rect">
            <a:avLst/>
          </a:prstGeom>
          <a:noFill/>
          <a:ln>
            <a:noFill/>
          </a:ln>
        </p:spPr>
      </p:pic>
      <p:sp>
        <p:nvSpPr>
          <p:cNvPr id="3" name="TextBox 2">
            <a:extLst>
              <a:ext uri="{FF2B5EF4-FFF2-40B4-BE49-F238E27FC236}">
                <a16:creationId xmlns:a16="http://schemas.microsoft.com/office/drawing/2014/main" id="{61B78920-0810-556E-0B4F-D377EC97EC2D}"/>
              </a:ext>
            </a:extLst>
          </p:cNvPr>
          <p:cNvSpPr txBox="1"/>
          <p:nvPr/>
        </p:nvSpPr>
        <p:spPr>
          <a:xfrm>
            <a:off x="743325" y="4293885"/>
            <a:ext cx="4572000" cy="369332"/>
          </a:xfrm>
          <a:prstGeom prst="rect">
            <a:avLst/>
          </a:prstGeom>
          <a:noFill/>
        </p:spPr>
        <p:txBody>
          <a:bodyPr wrap="square">
            <a:spAutoFit/>
          </a:bodyPr>
          <a:lstStyle/>
          <a:p>
            <a:pPr lvl="0"/>
            <a:r>
              <a:rPr lang="en-GB" sz="900" b="1" dirty="0">
                <a:solidFill>
                  <a:schemeClr val="dk1"/>
                </a:solidFill>
              </a:rPr>
              <a:t>Prof Michael Osborne and Prof Jakob Foerster </a:t>
            </a:r>
            <a:r>
              <a:rPr lang="en-GB" sz="900" dirty="0">
                <a:solidFill>
                  <a:schemeClr val="dk1"/>
                </a:solidFill>
              </a:rPr>
              <a:t>(University of Oxford)</a:t>
            </a:r>
            <a:endParaRPr lang="en-GB" sz="900" b="1" dirty="0">
              <a:solidFill>
                <a:schemeClr val="dk1"/>
              </a:solidFill>
            </a:endParaRPr>
          </a:p>
          <a:p>
            <a:pPr>
              <a:buClr>
                <a:schemeClr val="dk1"/>
              </a:buClr>
              <a:buSzPts val="1100"/>
            </a:pPr>
            <a:r>
              <a:rPr lang="en-GB" sz="900" b="1" dirty="0">
                <a:solidFill>
                  <a:schemeClr val="dk1"/>
                </a:solidFill>
              </a:rPr>
              <a:t>Prof Dino </a:t>
            </a:r>
            <a:r>
              <a:rPr lang="en-GB" sz="900" b="1" dirty="0" err="1">
                <a:solidFill>
                  <a:schemeClr val="dk1"/>
                </a:solidFill>
              </a:rPr>
              <a:t>Sejdinovic</a:t>
            </a:r>
            <a:r>
              <a:rPr lang="en-GB" sz="900" b="1" dirty="0">
                <a:solidFill>
                  <a:schemeClr val="dk1"/>
                </a:solidFill>
              </a:rPr>
              <a:t> </a:t>
            </a:r>
            <a:r>
              <a:rPr lang="en-GB" sz="900" dirty="0">
                <a:solidFill>
                  <a:schemeClr val="dk1"/>
                </a:solidFill>
              </a:rPr>
              <a:t>(University of Adelaide)</a:t>
            </a:r>
          </a:p>
        </p:txBody>
      </p:sp>
      <p:sp>
        <p:nvSpPr>
          <p:cNvPr id="2" name="TextBox 1">
            <a:extLst>
              <a:ext uri="{FF2B5EF4-FFF2-40B4-BE49-F238E27FC236}">
                <a16:creationId xmlns:a16="http://schemas.microsoft.com/office/drawing/2014/main" id="{88C52105-B457-D159-F326-58560BD63F2F}"/>
              </a:ext>
            </a:extLst>
          </p:cNvPr>
          <p:cNvSpPr txBox="1"/>
          <p:nvPr/>
        </p:nvSpPr>
        <p:spPr>
          <a:xfrm>
            <a:off x="4572000" y="3715393"/>
            <a:ext cx="4572000" cy="223138"/>
          </a:xfrm>
          <a:prstGeom prst="rect">
            <a:avLst/>
          </a:prstGeom>
          <a:noFill/>
        </p:spPr>
        <p:txBody>
          <a:bodyPr wrap="square">
            <a:spAutoFit/>
          </a:bodyPr>
          <a:lstStyle/>
          <a:p>
            <a:pPr lvl="0"/>
            <a:r>
              <a:rPr lang="en-GB" sz="850" b="1" dirty="0">
                <a:solidFill>
                  <a:schemeClr val="dk1"/>
                </a:solidFill>
              </a:rPr>
              <a:t>M. </a:t>
            </a:r>
            <a:r>
              <a:rPr lang="en-GB" sz="850" b="1" dirty="0" err="1">
                <a:solidFill>
                  <a:schemeClr val="dk1"/>
                </a:solidFill>
              </a:rPr>
              <a:t>Carballido</a:t>
            </a:r>
            <a:r>
              <a:rPr lang="en-GB" sz="850" b="1" dirty="0">
                <a:solidFill>
                  <a:schemeClr val="dk1"/>
                </a:solidFill>
              </a:rPr>
              <a:t> </a:t>
            </a:r>
            <a:r>
              <a:rPr lang="en-GB" sz="850" dirty="0">
                <a:solidFill>
                  <a:schemeClr val="dk1"/>
                </a:solidFill>
              </a:rPr>
              <a:t>(University of Basel)</a:t>
            </a:r>
          </a:p>
        </p:txBody>
      </p:sp>
      <p:sp>
        <p:nvSpPr>
          <p:cNvPr id="6" name="TextBox 5">
            <a:extLst>
              <a:ext uri="{FF2B5EF4-FFF2-40B4-BE49-F238E27FC236}">
                <a16:creationId xmlns:a16="http://schemas.microsoft.com/office/drawing/2014/main" id="{71FFC748-6BF0-8186-68EE-6899C2A5411F}"/>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Our network</a:t>
            </a:r>
            <a:endParaRPr sz="2003" dirty="0">
              <a:latin typeface="+mj-lt"/>
            </a:endParaRPr>
          </a:p>
        </p:txBody>
      </p:sp>
      <p:sp>
        <p:nvSpPr>
          <p:cNvPr id="4" name="Rectangle 3">
            <a:extLst>
              <a:ext uri="{FF2B5EF4-FFF2-40B4-BE49-F238E27FC236}">
                <a16:creationId xmlns:a16="http://schemas.microsoft.com/office/drawing/2014/main" id="{5C3EC90F-1C8A-91D6-3EDF-59D3661B8C26}"/>
              </a:ext>
            </a:extLst>
          </p:cNvPr>
          <p:cNvSpPr/>
          <p:nvPr/>
        </p:nvSpPr>
        <p:spPr>
          <a:xfrm>
            <a:off x="6776815" y="2076628"/>
            <a:ext cx="581114" cy="136733"/>
          </a:xfrm>
          <a:prstGeom prst="rect">
            <a:avLst/>
          </a:prstGeom>
          <a:solidFill>
            <a:srgbClr val="93C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3EBB75-03BD-FFC2-4865-E4B9F0355335}"/>
              </a:ext>
            </a:extLst>
          </p:cNvPr>
          <p:cNvSpPr/>
          <p:nvPr/>
        </p:nvSpPr>
        <p:spPr>
          <a:xfrm>
            <a:off x="7357929" y="2075159"/>
            <a:ext cx="675118" cy="136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792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0D4923-9E2D-CD1E-11F3-4374656D8AFE}"/>
              </a:ext>
            </a:extLst>
          </p:cNvPr>
          <p:cNvSpPr>
            <a:spLocks noGrp="1"/>
          </p:cNvSpPr>
          <p:nvPr>
            <p:ph type="sldNum" sz="quarter" idx="2"/>
          </p:nvPr>
        </p:nvSpPr>
        <p:spPr/>
        <p:txBody>
          <a:bodyPr/>
          <a:lstStyle/>
          <a:p>
            <a:fld id="{86CB4B4D-7CA3-9044-876B-883B54F8677D}" type="slidenum">
              <a:rPr lang="en-GB" smtClean="0"/>
              <a:t>32</a:t>
            </a:fld>
            <a:endParaRPr lang="en-GB"/>
          </a:p>
        </p:txBody>
      </p:sp>
      <p:pic>
        <p:nvPicPr>
          <p:cNvPr id="4" name="Picture 3">
            <a:extLst>
              <a:ext uri="{FF2B5EF4-FFF2-40B4-BE49-F238E27FC236}">
                <a16:creationId xmlns:a16="http://schemas.microsoft.com/office/drawing/2014/main" id="{E02F36F4-480D-9D7A-6CED-4E5F7B334041}"/>
              </a:ext>
            </a:extLst>
          </p:cNvPr>
          <p:cNvPicPr>
            <a:picLocks noChangeAspect="1"/>
          </p:cNvPicPr>
          <p:nvPr/>
        </p:nvPicPr>
        <p:blipFill>
          <a:blip r:embed="rId2"/>
          <a:stretch>
            <a:fillRect/>
          </a:stretch>
        </p:blipFill>
        <p:spPr>
          <a:xfrm>
            <a:off x="1034087" y="0"/>
            <a:ext cx="7075826" cy="5143500"/>
          </a:xfrm>
          <a:prstGeom prst="rect">
            <a:avLst/>
          </a:prstGeom>
        </p:spPr>
      </p:pic>
    </p:spTree>
    <p:extLst>
      <p:ext uri="{BB962C8B-B14F-4D97-AF65-F5344CB8AC3E}">
        <p14:creationId xmlns:p14="http://schemas.microsoft.com/office/powerpoint/2010/main" val="288831114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8" name="Google Shape;44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33</a:t>
            </a:fld>
            <a:endParaRPr/>
          </a:p>
        </p:txBody>
      </p:sp>
      <p:sp>
        <p:nvSpPr>
          <p:cNvPr id="449" name="Google Shape;449;p38"/>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1800" b="1" dirty="0">
                <a:solidFill>
                  <a:schemeClr val="dk1"/>
                </a:solidFill>
              </a:rPr>
              <a:t>Quantum thermodynamics</a:t>
            </a:r>
            <a:endParaRPr sz="1800" b="1" dirty="0">
              <a:solidFill>
                <a:schemeClr val="dk1"/>
              </a:solidFill>
            </a:endParaRPr>
          </a:p>
          <a:p>
            <a:pPr marL="0" marR="0" lvl="0" indent="0" algn="ctr" rtl="0">
              <a:lnSpc>
                <a:spcPct val="80000"/>
              </a:lnSpc>
              <a:spcBef>
                <a:spcPts val="0"/>
              </a:spcBef>
              <a:spcAft>
                <a:spcPts val="0"/>
              </a:spcAft>
              <a:buNone/>
            </a:pPr>
            <a:endParaRPr sz="2200" b="1" dirty="0">
              <a:solidFill>
                <a:schemeClr val="dk1"/>
              </a:solidFill>
            </a:endParaRPr>
          </a:p>
        </p:txBody>
      </p:sp>
      <p:grpSp>
        <p:nvGrpSpPr>
          <p:cNvPr id="3" name="Group 2">
            <a:extLst>
              <a:ext uri="{FF2B5EF4-FFF2-40B4-BE49-F238E27FC236}">
                <a16:creationId xmlns:a16="http://schemas.microsoft.com/office/drawing/2014/main" id="{660429AF-5A7A-C6B6-EB09-D3E806AC5B9B}"/>
              </a:ext>
            </a:extLst>
          </p:cNvPr>
          <p:cNvGrpSpPr/>
          <p:nvPr/>
        </p:nvGrpSpPr>
        <p:grpSpPr>
          <a:xfrm>
            <a:off x="3761654" y="583317"/>
            <a:ext cx="3802800" cy="3700800"/>
            <a:chOff x="4481250" y="901675"/>
            <a:chExt cx="3802800" cy="3700800"/>
          </a:xfrm>
        </p:grpSpPr>
        <p:sp>
          <p:nvSpPr>
            <p:cNvPr id="446" name="Google Shape;446;p38"/>
            <p:cNvSpPr/>
            <p:nvPr/>
          </p:nvSpPr>
          <p:spPr>
            <a:xfrm>
              <a:off x="4481250" y="901675"/>
              <a:ext cx="3802800" cy="37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51" name="Google Shape;451;p38"/>
            <p:cNvPicPr preferRelativeResize="0"/>
            <p:nvPr/>
          </p:nvPicPr>
          <p:blipFill rotWithShape="1">
            <a:blip r:embed="rId3">
              <a:alphaModFix/>
            </a:blip>
            <a:srcRect l="53853" t="10995" b="6516"/>
            <a:stretch/>
          </p:blipFill>
          <p:spPr>
            <a:xfrm>
              <a:off x="4741074" y="1102187"/>
              <a:ext cx="3283174" cy="3301425"/>
            </a:xfrm>
            <a:prstGeom prst="rect">
              <a:avLst/>
            </a:prstGeom>
            <a:noFill/>
            <a:ln>
              <a:noFill/>
            </a:ln>
          </p:spPr>
        </p:pic>
      </p:grpSp>
      <p:sp>
        <p:nvSpPr>
          <p:cNvPr id="452" name="Google Shape;452;p38"/>
          <p:cNvSpPr txBox="1"/>
          <p:nvPr/>
        </p:nvSpPr>
        <p:spPr>
          <a:xfrm>
            <a:off x="608741" y="3334613"/>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000" i="1" dirty="0"/>
              <a:t>Pearson et al. Phys. Rev. X 11, 021029 (2021)</a:t>
            </a:r>
            <a:endParaRPr sz="1000" i="1" dirty="0"/>
          </a:p>
        </p:txBody>
      </p:sp>
      <p:pic>
        <p:nvPicPr>
          <p:cNvPr id="453" name="Google Shape;453;p38"/>
          <p:cNvPicPr preferRelativeResize="0"/>
          <p:nvPr/>
        </p:nvPicPr>
        <p:blipFill rotWithShape="1">
          <a:blip r:embed="rId4">
            <a:alphaModFix/>
          </a:blip>
          <a:srcRect l="23440" t="72047" r="47706" b="6280"/>
          <a:stretch/>
        </p:blipFill>
        <p:spPr>
          <a:xfrm>
            <a:off x="501960" y="2191843"/>
            <a:ext cx="2703343" cy="1115522"/>
          </a:xfrm>
          <a:prstGeom prst="rect">
            <a:avLst/>
          </a:prstGeom>
          <a:noFill/>
          <a:ln>
            <a:noFill/>
          </a:ln>
        </p:spPr>
      </p:pic>
      <p:grpSp>
        <p:nvGrpSpPr>
          <p:cNvPr id="2" name="Group 1">
            <a:extLst>
              <a:ext uri="{FF2B5EF4-FFF2-40B4-BE49-F238E27FC236}">
                <a16:creationId xmlns:a16="http://schemas.microsoft.com/office/drawing/2014/main" id="{9A0A8AB3-1D93-F5CC-9172-1BF38A38E19C}"/>
              </a:ext>
            </a:extLst>
          </p:cNvPr>
          <p:cNvGrpSpPr/>
          <p:nvPr/>
        </p:nvGrpSpPr>
        <p:grpSpPr>
          <a:xfrm>
            <a:off x="4775581" y="2233217"/>
            <a:ext cx="3802800" cy="2626800"/>
            <a:chOff x="399875" y="901675"/>
            <a:chExt cx="3802800" cy="2626800"/>
          </a:xfrm>
        </p:grpSpPr>
        <p:sp>
          <p:nvSpPr>
            <p:cNvPr id="447" name="Google Shape;447;p38"/>
            <p:cNvSpPr/>
            <p:nvPr/>
          </p:nvSpPr>
          <p:spPr>
            <a:xfrm>
              <a:off x="399875" y="901675"/>
              <a:ext cx="3802800" cy="262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50;p38"/>
            <p:cNvPicPr preferRelativeResize="0"/>
            <p:nvPr/>
          </p:nvPicPr>
          <p:blipFill rotWithShape="1">
            <a:blip r:embed="rId3">
              <a:alphaModFix/>
            </a:blip>
            <a:srcRect l="2978" t="15002" r="47454" b="27886"/>
            <a:stretch/>
          </p:blipFill>
          <p:spPr>
            <a:xfrm>
              <a:off x="552788" y="1102175"/>
              <a:ext cx="3434225" cy="2225799"/>
            </a:xfrm>
            <a:prstGeom prst="rect">
              <a:avLst/>
            </a:prstGeom>
            <a:noFill/>
            <a:ln>
              <a:noFill/>
            </a:ln>
          </p:spPr>
        </p:pic>
      </p:grpSp>
      <p:sp>
        <p:nvSpPr>
          <p:cNvPr id="4" name="Google Shape;452;p38">
            <a:extLst>
              <a:ext uri="{FF2B5EF4-FFF2-40B4-BE49-F238E27FC236}">
                <a16:creationId xmlns:a16="http://schemas.microsoft.com/office/drawing/2014/main" id="{A8FEFEF9-4795-3871-6800-D1BE23F15F91}"/>
              </a:ext>
            </a:extLst>
          </p:cNvPr>
          <p:cNvSpPr txBox="1"/>
          <p:nvPr/>
        </p:nvSpPr>
        <p:spPr>
          <a:xfrm>
            <a:off x="367875" y="771401"/>
            <a:ext cx="30000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i="1" dirty="0"/>
              <a:t>Alexia Aufféves</a:t>
            </a:r>
          </a:p>
          <a:p>
            <a:pPr marL="0" lvl="0" indent="0" algn="ctr" rtl="0">
              <a:spcBef>
                <a:spcPts val="0"/>
              </a:spcBef>
              <a:spcAft>
                <a:spcPts val="0"/>
              </a:spcAft>
              <a:buNone/>
            </a:pPr>
            <a:r>
              <a:rPr lang="es" sz="1200" i="1" dirty="0"/>
              <a:t>Janet Anders</a:t>
            </a:r>
          </a:p>
          <a:p>
            <a:pPr marL="0" lvl="0" indent="0" algn="ctr" rtl="0">
              <a:spcBef>
                <a:spcPts val="0"/>
              </a:spcBef>
              <a:spcAft>
                <a:spcPts val="0"/>
              </a:spcAft>
              <a:buNone/>
            </a:pPr>
            <a:r>
              <a:rPr lang="es" sz="1200" i="1" dirty="0"/>
              <a:t>Juan Parrondo</a:t>
            </a:r>
          </a:p>
          <a:p>
            <a:pPr marL="0" lvl="0" indent="0" algn="ctr" rtl="0">
              <a:spcBef>
                <a:spcPts val="0"/>
              </a:spcBef>
              <a:spcAft>
                <a:spcPts val="0"/>
              </a:spcAft>
              <a:buNone/>
            </a:pPr>
            <a:r>
              <a:rPr lang="es" sz="1200" i="1" dirty="0"/>
              <a:t>Marcus Huber</a:t>
            </a:r>
          </a:p>
          <a:p>
            <a:pPr algn="ctr"/>
            <a:r>
              <a:rPr lang="en-GB" sz="1200" i="1" dirty="0" err="1"/>
              <a:t>András</a:t>
            </a:r>
            <a:r>
              <a:rPr lang="en-GB" sz="1200" i="1" dirty="0"/>
              <a:t> </a:t>
            </a:r>
            <a:r>
              <a:rPr lang="en-GB" sz="1200" i="1" dirty="0" err="1"/>
              <a:t>Pályi</a:t>
            </a:r>
            <a:endParaRPr lang="en-GB" sz="1200" i="1" dirty="0"/>
          </a:p>
          <a:p>
            <a:pPr marL="0" lvl="0" indent="0" algn="ctr" rtl="0">
              <a:spcBef>
                <a:spcPts val="0"/>
              </a:spcBef>
              <a:spcAft>
                <a:spcPts val="0"/>
              </a:spcAft>
              <a:buNone/>
            </a:pPr>
            <a:endParaRPr sz="1000" i="1" dirty="0"/>
          </a:p>
        </p:txBody>
      </p:sp>
    </p:spTree>
    <p:extLst>
      <p:ext uri="{BB962C8B-B14F-4D97-AF65-F5344CB8AC3E}">
        <p14:creationId xmlns:p14="http://schemas.microsoft.com/office/powerpoint/2010/main" val="3043985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8F0F8B2B-5255-0A69-FE22-4ABCB292E6D6}"/>
              </a:ext>
            </a:extLst>
          </p:cNvPr>
          <p:cNvPicPr>
            <a:picLocks noChangeAspect="1"/>
          </p:cNvPicPr>
          <p:nvPr/>
        </p:nvPicPr>
        <p:blipFill rotWithShape="1">
          <a:blip r:embed="rId3"/>
          <a:srcRect t="32632" b="34373"/>
          <a:stretch/>
        </p:blipFill>
        <p:spPr>
          <a:xfrm>
            <a:off x="552090" y="263002"/>
            <a:ext cx="3979263" cy="1364400"/>
          </a:xfrm>
          <a:prstGeom prst="rect">
            <a:avLst/>
          </a:prstGeom>
        </p:spPr>
      </p:pic>
      <p:sp>
        <p:nvSpPr>
          <p:cNvPr id="12" name="Rounded Rectangle 11">
            <a:extLst>
              <a:ext uri="{FF2B5EF4-FFF2-40B4-BE49-F238E27FC236}">
                <a16:creationId xmlns:a16="http://schemas.microsoft.com/office/drawing/2014/main" id="{40A6BD18-A4AE-2AB4-6679-20BC5BDFF307}"/>
              </a:ext>
            </a:extLst>
          </p:cNvPr>
          <p:cNvSpPr/>
          <p:nvPr/>
        </p:nvSpPr>
        <p:spPr>
          <a:xfrm>
            <a:off x="256187" y="1975855"/>
            <a:ext cx="1926306" cy="28346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2">
            <a:extLst>
              <a:ext uri="{FF2B5EF4-FFF2-40B4-BE49-F238E27FC236}">
                <a16:creationId xmlns:a16="http://schemas.microsoft.com/office/drawing/2014/main" id="{42E3B740-55A5-1108-023C-6E680DC13683}"/>
              </a:ext>
            </a:extLst>
          </p:cNvPr>
          <p:cNvSpPr txBox="1"/>
          <p:nvPr/>
        </p:nvSpPr>
        <p:spPr>
          <a:xfrm>
            <a:off x="4786505" y="858299"/>
            <a:ext cx="4357495" cy="3002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1600" dirty="0">
                <a:latin typeface="+mj-lt"/>
              </a:rPr>
              <a:t>Machine Learning FOR quantum devices</a:t>
            </a:r>
          </a:p>
        </p:txBody>
      </p:sp>
      <p:sp>
        <p:nvSpPr>
          <p:cNvPr id="21" name="Rounded Rectangle 20">
            <a:extLst>
              <a:ext uri="{FF2B5EF4-FFF2-40B4-BE49-F238E27FC236}">
                <a16:creationId xmlns:a16="http://schemas.microsoft.com/office/drawing/2014/main" id="{8EB93255-1812-106D-A9FA-E80F60E7A281}"/>
              </a:ext>
            </a:extLst>
          </p:cNvPr>
          <p:cNvSpPr/>
          <p:nvPr/>
        </p:nvSpPr>
        <p:spPr>
          <a:xfrm>
            <a:off x="552090" y="325519"/>
            <a:ext cx="4043988" cy="1358537"/>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F99C5EC-1B0D-35F9-9992-8BE38F3C4835}"/>
              </a:ext>
            </a:extLst>
          </p:cNvPr>
          <p:cNvSpPr/>
          <p:nvPr/>
        </p:nvSpPr>
        <p:spPr>
          <a:xfrm>
            <a:off x="2292376" y="1975856"/>
            <a:ext cx="4095999" cy="28346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8" name="Group 17">
            <a:extLst>
              <a:ext uri="{FF2B5EF4-FFF2-40B4-BE49-F238E27FC236}">
                <a16:creationId xmlns:a16="http://schemas.microsoft.com/office/drawing/2014/main" id="{3D4B4951-2273-30B9-61DC-14775F215FBB}"/>
              </a:ext>
            </a:extLst>
          </p:cNvPr>
          <p:cNvGrpSpPr/>
          <p:nvPr/>
        </p:nvGrpSpPr>
        <p:grpSpPr>
          <a:xfrm>
            <a:off x="2325411" y="2543318"/>
            <a:ext cx="2276289" cy="2157371"/>
            <a:chOff x="6129157" y="2201657"/>
            <a:chExt cx="2798712" cy="2532732"/>
          </a:xfrm>
        </p:grpSpPr>
        <p:grpSp>
          <p:nvGrpSpPr>
            <p:cNvPr id="20" name="Group 19">
              <a:extLst>
                <a:ext uri="{FF2B5EF4-FFF2-40B4-BE49-F238E27FC236}">
                  <a16:creationId xmlns:a16="http://schemas.microsoft.com/office/drawing/2014/main" id="{DD478B32-71BB-90CD-4C86-4D9D9ED57397}"/>
                </a:ext>
              </a:extLst>
            </p:cNvPr>
            <p:cNvGrpSpPr/>
            <p:nvPr/>
          </p:nvGrpSpPr>
          <p:grpSpPr>
            <a:xfrm>
              <a:off x="6226316" y="2201657"/>
              <a:ext cx="2494167" cy="2532732"/>
              <a:chOff x="6287818" y="21677"/>
              <a:chExt cx="2494167" cy="2532732"/>
            </a:xfrm>
          </p:grpSpPr>
          <p:grpSp>
            <p:nvGrpSpPr>
              <p:cNvPr id="23" name="Group 22">
                <a:extLst>
                  <a:ext uri="{FF2B5EF4-FFF2-40B4-BE49-F238E27FC236}">
                    <a16:creationId xmlns:a16="http://schemas.microsoft.com/office/drawing/2014/main" id="{524F7D2C-71E4-21BD-D9F8-5C000AECD6F1}"/>
                  </a:ext>
                </a:extLst>
              </p:cNvPr>
              <p:cNvGrpSpPr/>
              <p:nvPr/>
            </p:nvGrpSpPr>
            <p:grpSpPr>
              <a:xfrm>
                <a:off x="6287818" y="21677"/>
                <a:ext cx="2494167" cy="2532732"/>
                <a:chOff x="1384708" y="852366"/>
                <a:chExt cx="3379572" cy="3893278"/>
              </a:xfrm>
            </p:grpSpPr>
            <p:pic>
              <p:nvPicPr>
                <p:cNvPr id="25" name="Picture 24">
                  <a:extLst>
                    <a:ext uri="{FF2B5EF4-FFF2-40B4-BE49-F238E27FC236}">
                      <a16:creationId xmlns:a16="http://schemas.microsoft.com/office/drawing/2014/main" id="{B9C9A877-7C08-CB99-53BA-D6EBAC40BDBE}"/>
                    </a:ext>
                  </a:extLst>
                </p:cNvPr>
                <p:cNvPicPr>
                  <a:picLocks noChangeAspect="1"/>
                </p:cNvPicPr>
                <p:nvPr/>
              </p:nvPicPr>
              <p:blipFill rotWithShape="1">
                <a:blip r:embed="rId4"/>
                <a:srcRect l="81468" t="-1900" r="-1398" b="48420"/>
                <a:stretch/>
              </p:blipFill>
              <p:spPr>
                <a:xfrm>
                  <a:off x="1584960" y="852366"/>
                  <a:ext cx="2987040" cy="3438767"/>
                </a:xfrm>
                <a:prstGeom prst="rect">
                  <a:avLst/>
                </a:prstGeom>
                <a:ln>
                  <a:noFill/>
                </a:ln>
              </p:spPr>
            </p:pic>
            <p:sp>
              <p:nvSpPr>
                <p:cNvPr id="26" name="TextBox 25">
                  <a:extLst>
                    <a:ext uri="{FF2B5EF4-FFF2-40B4-BE49-F238E27FC236}">
                      <a16:creationId xmlns:a16="http://schemas.microsoft.com/office/drawing/2014/main" id="{92ECA8FC-7979-7D8A-DEB1-CBDE15407225}"/>
                    </a:ext>
                  </a:extLst>
                </p:cNvPr>
                <p:cNvSpPr txBox="1"/>
                <p:nvPr/>
              </p:nvSpPr>
              <p:spPr>
                <a:xfrm rot="1078241">
                  <a:off x="1384708" y="3814959"/>
                  <a:ext cx="1740820" cy="416569"/>
                </a:xfrm>
                <a:prstGeom prst="rect">
                  <a:avLst/>
                </a:prstGeom>
                <a:solidFill>
                  <a:schemeClr val="bg1"/>
                </a:solidFill>
                <a:ln>
                  <a:noFill/>
                </a:ln>
              </p:spPr>
              <p:txBody>
                <a:bodyPr wrap="square" rtlCol="0">
                  <a:spAutoFit/>
                </a:bodyPr>
                <a:lstStyle/>
                <a:p>
                  <a:pPr algn="ctr"/>
                  <a:r>
                    <a:rPr lang="en-US" sz="900" dirty="0"/>
                    <a:t>Gate voltage 1</a:t>
                  </a:r>
                </a:p>
              </p:txBody>
            </p:sp>
            <p:sp>
              <p:nvSpPr>
                <p:cNvPr id="27" name="TextBox 26">
                  <a:extLst>
                    <a:ext uri="{FF2B5EF4-FFF2-40B4-BE49-F238E27FC236}">
                      <a16:creationId xmlns:a16="http://schemas.microsoft.com/office/drawing/2014/main" id="{8BD40103-D49C-2D6E-968F-0B69F8254487}"/>
                    </a:ext>
                  </a:extLst>
                </p:cNvPr>
                <p:cNvSpPr txBox="1"/>
                <p:nvPr/>
              </p:nvSpPr>
              <p:spPr>
                <a:xfrm rot="5400000">
                  <a:off x="3510878" y="2095632"/>
                  <a:ext cx="2122245" cy="384559"/>
                </a:xfrm>
                <a:prstGeom prst="rect">
                  <a:avLst/>
                </a:prstGeom>
                <a:solidFill>
                  <a:schemeClr val="bg1"/>
                </a:solidFill>
                <a:ln>
                  <a:noFill/>
                </a:ln>
              </p:spPr>
              <p:txBody>
                <a:bodyPr wrap="square" rtlCol="0">
                  <a:spAutoFit/>
                </a:bodyPr>
                <a:lstStyle/>
                <a:p>
                  <a:pPr algn="ctr"/>
                  <a:r>
                    <a:rPr lang="en-US" sz="900" dirty="0"/>
                    <a:t>Gate voltage 3</a:t>
                  </a:r>
                </a:p>
              </p:txBody>
            </p:sp>
            <p:sp>
              <p:nvSpPr>
                <p:cNvPr id="28" name="Rectangle 27">
                  <a:extLst>
                    <a:ext uri="{FF2B5EF4-FFF2-40B4-BE49-F238E27FC236}">
                      <a16:creationId xmlns:a16="http://schemas.microsoft.com/office/drawing/2014/main" id="{5D3AB65E-9FFB-9248-1D69-505950F1FCC6}"/>
                    </a:ext>
                  </a:extLst>
                </p:cNvPr>
                <p:cNvSpPr/>
                <p:nvPr/>
              </p:nvSpPr>
              <p:spPr>
                <a:xfrm>
                  <a:off x="2057400" y="3605238"/>
                  <a:ext cx="419100" cy="319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90CCF5-5120-65A8-1233-DEB6E7D22505}"/>
                    </a:ext>
                  </a:extLst>
                </p:cNvPr>
                <p:cNvSpPr/>
                <p:nvPr/>
              </p:nvSpPr>
              <p:spPr>
                <a:xfrm rot="19568049">
                  <a:off x="3537041" y="3414338"/>
                  <a:ext cx="528778" cy="352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2D6732-5304-A210-E193-2DE208CC3FA9}"/>
                    </a:ext>
                  </a:extLst>
                </p:cNvPr>
                <p:cNvSpPr/>
                <p:nvPr/>
              </p:nvSpPr>
              <p:spPr>
                <a:xfrm rot="16548422">
                  <a:off x="3944858" y="2318964"/>
                  <a:ext cx="535898" cy="3520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2D63F30-0F3B-74F3-5410-3444AA742A22}"/>
                    </a:ext>
                  </a:extLst>
                </p:cNvPr>
                <p:cNvSpPr txBox="1"/>
                <p:nvPr/>
              </p:nvSpPr>
              <p:spPr>
                <a:xfrm rot="18870731">
                  <a:off x="3010940" y="3711389"/>
                  <a:ext cx="1683951" cy="384559"/>
                </a:xfrm>
                <a:prstGeom prst="rect">
                  <a:avLst/>
                </a:prstGeom>
                <a:solidFill>
                  <a:schemeClr val="bg1"/>
                </a:solidFill>
                <a:ln>
                  <a:noFill/>
                </a:ln>
              </p:spPr>
              <p:txBody>
                <a:bodyPr wrap="square" rtlCol="0">
                  <a:spAutoFit/>
                </a:bodyPr>
                <a:lstStyle/>
                <a:p>
                  <a:pPr algn="ctr"/>
                  <a:r>
                    <a:rPr lang="en-US" sz="900" dirty="0"/>
                    <a:t>Gate voltage 2</a:t>
                  </a:r>
                </a:p>
              </p:txBody>
            </p:sp>
          </p:grpSp>
          <p:sp>
            <p:nvSpPr>
              <p:cNvPr id="24" name="Rectangle 23">
                <a:extLst>
                  <a:ext uri="{FF2B5EF4-FFF2-40B4-BE49-F238E27FC236}">
                    <a16:creationId xmlns:a16="http://schemas.microsoft.com/office/drawing/2014/main" id="{064C3CED-CDFD-414A-165D-2E488F11CDD7}"/>
                  </a:ext>
                </a:extLst>
              </p:cNvPr>
              <p:cNvSpPr/>
              <p:nvPr/>
            </p:nvSpPr>
            <p:spPr>
              <a:xfrm>
                <a:off x="6544254" y="33163"/>
                <a:ext cx="191588" cy="232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680FD58F-B005-ECA1-6F12-948B5A704EDB}"/>
                </a:ext>
              </a:extLst>
            </p:cNvPr>
            <p:cNvSpPr/>
            <p:nvPr/>
          </p:nvSpPr>
          <p:spPr>
            <a:xfrm>
              <a:off x="6129157" y="2332644"/>
              <a:ext cx="2798712" cy="23056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83DC3AC-DA3F-1CF4-308A-A50AD339286A}"/>
              </a:ext>
            </a:extLst>
          </p:cNvPr>
          <p:cNvSpPr txBox="1"/>
          <p:nvPr/>
        </p:nvSpPr>
        <p:spPr>
          <a:xfrm>
            <a:off x="694140" y="2084929"/>
            <a:ext cx="1040670" cy="307777"/>
          </a:xfrm>
          <a:prstGeom prst="rect">
            <a:avLst/>
          </a:prstGeom>
          <a:noFill/>
        </p:spPr>
        <p:txBody>
          <a:bodyPr wrap="none" rtlCol="0">
            <a:spAutoFit/>
          </a:bodyPr>
          <a:lstStyle/>
          <a:p>
            <a:r>
              <a:rPr lang="en-US" dirty="0">
                <a:solidFill>
                  <a:srgbClr val="163466"/>
                </a:solidFill>
              </a:rPr>
              <a:t>Autotuning</a:t>
            </a:r>
          </a:p>
        </p:txBody>
      </p:sp>
      <p:sp>
        <p:nvSpPr>
          <p:cNvPr id="35" name="TextBox 34">
            <a:extLst>
              <a:ext uri="{FF2B5EF4-FFF2-40B4-BE49-F238E27FC236}">
                <a16:creationId xmlns:a16="http://schemas.microsoft.com/office/drawing/2014/main" id="{CFCD0995-B3D2-1278-1594-54EB75E37628}"/>
              </a:ext>
            </a:extLst>
          </p:cNvPr>
          <p:cNvSpPr txBox="1"/>
          <p:nvPr/>
        </p:nvSpPr>
        <p:spPr>
          <a:xfrm>
            <a:off x="3596421" y="2081188"/>
            <a:ext cx="1487908" cy="307777"/>
          </a:xfrm>
          <a:prstGeom prst="rect">
            <a:avLst/>
          </a:prstGeom>
          <a:noFill/>
        </p:spPr>
        <p:txBody>
          <a:bodyPr wrap="none" rtlCol="0">
            <a:spAutoFit/>
          </a:bodyPr>
          <a:lstStyle/>
          <a:p>
            <a:r>
              <a:rPr lang="en-US" dirty="0">
                <a:solidFill>
                  <a:srgbClr val="163466"/>
                </a:solidFill>
              </a:rPr>
              <a:t>Characterisation</a:t>
            </a:r>
          </a:p>
        </p:txBody>
      </p:sp>
      <p:sp>
        <p:nvSpPr>
          <p:cNvPr id="36" name="Rounded Rectangle 35">
            <a:extLst>
              <a:ext uri="{FF2B5EF4-FFF2-40B4-BE49-F238E27FC236}">
                <a16:creationId xmlns:a16="http://schemas.microsoft.com/office/drawing/2014/main" id="{5EBC1FCE-1858-019D-B92D-95A34239E985}"/>
              </a:ext>
            </a:extLst>
          </p:cNvPr>
          <p:cNvSpPr/>
          <p:nvPr/>
        </p:nvSpPr>
        <p:spPr>
          <a:xfrm>
            <a:off x="6484219" y="1975854"/>
            <a:ext cx="2276289" cy="28346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TextBox 36">
            <a:extLst>
              <a:ext uri="{FF2B5EF4-FFF2-40B4-BE49-F238E27FC236}">
                <a16:creationId xmlns:a16="http://schemas.microsoft.com/office/drawing/2014/main" id="{25BE27F9-B364-03F1-85EE-ED3C39188CB8}"/>
              </a:ext>
            </a:extLst>
          </p:cNvPr>
          <p:cNvSpPr txBox="1"/>
          <p:nvPr/>
        </p:nvSpPr>
        <p:spPr>
          <a:xfrm>
            <a:off x="6976994" y="2098016"/>
            <a:ext cx="1290738" cy="307777"/>
          </a:xfrm>
          <a:prstGeom prst="rect">
            <a:avLst/>
          </a:prstGeom>
          <a:noFill/>
        </p:spPr>
        <p:txBody>
          <a:bodyPr wrap="none" rtlCol="0">
            <a:spAutoFit/>
          </a:bodyPr>
          <a:lstStyle/>
          <a:p>
            <a:r>
              <a:rPr lang="en-US" dirty="0">
                <a:solidFill>
                  <a:srgbClr val="163466"/>
                </a:solidFill>
              </a:rPr>
              <a:t>Digital twining</a:t>
            </a:r>
          </a:p>
        </p:txBody>
      </p:sp>
      <p:grpSp>
        <p:nvGrpSpPr>
          <p:cNvPr id="40" name="Group 39">
            <a:extLst>
              <a:ext uri="{FF2B5EF4-FFF2-40B4-BE49-F238E27FC236}">
                <a16:creationId xmlns:a16="http://schemas.microsoft.com/office/drawing/2014/main" id="{53875CFD-69A8-AB28-07C9-D272F7982721}"/>
              </a:ext>
            </a:extLst>
          </p:cNvPr>
          <p:cNvGrpSpPr/>
          <p:nvPr/>
        </p:nvGrpSpPr>
        <p:grpSpPr>
          <a:xfrm>
            <a:off x="6778629" y="2685021"/>
            <a:ext cx="1687468" cy="1501120"/>
            <a:chOff x="6109563" y="2812748"/>
            <a:chExt cx="2096156" cy="1971153"/>
          </a:xfrm>
        </p:grpSpPr>
        <p:pic>
          <p:nvPicPr>
            <p:cNvPr id="38" name="Picture 37" descr="A collage of images of different lines&#10;&#10;Description automatically generated with medium confidence">
              <a:extLst>
                <a:ext uri="{FF2B5EF4-FFF2-40B4-BE49-F238E27FC236}">
                  <a16:creationId xmlns:a16="http://schemas.microsoft.com/office/drawing/2014/main" id="{D70C6E45-0511-7F2D-7039-75BD0518990F}"/>
                </a:ext>
              </a:extLst>
            </p:cNvPr>
            <p:cNvPicPr>
              <a:picLocks noChangeAspect="1"/>
            </p:cNvPicPr>
            <p:nvPr/>
          </p:nvPicPr>
          <p:blipFill rotWithShape="1">
            <a:blip r:embed="rId5"/>
            <a:srcRect l="50704" b="50157"/>
            <a:stretch/>
          </p:blipFill>
          <p:spPr>
            <a:xfrm>
              <a:off x="6279413" y="2812748"/>
              <a:ext cx="1926306" cy="1971153"/>
            </a:xfrm>
            <a:prstGeom prst="rect">
              <a:avLst/>
            </a:prstGeom>
          </p:spPr>
        </p:pic>
        <p:sp>
          <p:nvSpPr>
            <p:cNvPr id="39" name="Rectangle 38">
              <a:extLst>
                <a:ext uri="{FF2B5EF4-FFF2-40B4-BE49-F238E27FC236}">
                  <a16:creationId xmlns:a16="http://schemas.microsoft.com/office/drawing/2014/main" id="{0EFD5023-0836-DCE3-3619-5BD711019229}"/>
                </a:ext>
              </a:extLst>
            </p:cNvPr>
            <p:cNvSpPr/>
            <p:nvPr/>
          </p:nvSpPr>
          <p:spPr>
            <a:xfrm>
              <a:off x="6109563" y="2812748"/>
              <a:ext cx="321399" cy="28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6B2789B5-AE63-F2FD-F1DE-8FC14384BCB5}"/>
              </a:ext>
            </a:extLst>
          </p:cNvPr>
          <p:cNvGrpSpPr/>
          <p:nvPr/>
        </p:nvGrpSpPr>
        <p:grpSpPr>
          <a:xfrm>
            <a:off x="4509965" y="2751536"/>
            <a:ext cx="2086858" cy="1619417"/>
            <a:chOff x="5770987" y="-231794"/>
            <a:chExt cx="1870022" cy="1472403"/>
          </a:xfrm>
        </p:grpSpPr>
        <p:pic>
          <p:nvPicPr>
            <p:cNvPr id="41" name="Google Shape;272;p26">
              <a:extLst>
                <a:ext uri="{FF2B5EF4-FFF2-40B4-BE49-F238E27FC236}">
                  <a16:creationId xmlns:a16="http://schemas.microsoft.com/office/drawing/2014/main" id="{E1CEE6BE-83B5-11B9-9DA2-0CCF1787A3B4}"/>
                </a:ext>
              </a:extLst>
            </p:cNvPr>
            <p:cNvPicPr preferRelativeResize="0">
              <a:picLocks noChangeAspect="1"/>
            </p:cNvPicPr>
            <p:nvPr/>
          </p:nvPicPr>
          <p:blipFill rotWithShape="1">
            <a:blip r:embed="rId6">
              <a:alphaModFix/>
            </a:blip>
            <a:srcRect l="28299" t="18026" r="28033" b="17569"/>
            <a:stretch/>
          </p:blipFill>
          <p:spPr>
            <a:xfrm>
              <a:off x="5770987" y="-231794"/>
              <a:ext cx="1647717" cy="1472403"/>
            </a:xfrm>
            <a:prstGeom prst="rect">
              <a:avLst/>
            </a:prstGeom>
            <a:noFill/>
            <a:ln>
              <a:noFill/>
            </a:ln>
          </p:spPr>
        </p:pic>
        <p:sp>
          <p:nvSpPr>
            <p:cNvPr id="42" name="TextBox 41">
              <a:extLst>
                <a:ext uri="{FF2B5EF4-FFF2-40B4-BE49-F238E27FC236}">
                  <a16:creationId xmlns:a16="http://schemas.microsoft.com/office/drawing/2014/main" id="{FB75F5C3-F3B1-F6B4-E96C-CA6DBBA0F0A5}"/>
                </a:ext>
              </a:extLst>
            </p:cNvPr>
            <p:cNvSpPr txBox="1"/>
            <p:nvPr/>
          </p:nvSpPr>
          <p:spPr>
            <a:xfrm rot="962273">
              <a:off x="6815863" y="155279"/>
              <a:ext cx="825146" cy="215444"/>
            </a:xfrm>
            <a:prstGeom prst="rect">
              <a:avLst/>
            </a:prstGeom>
            <a:noFill/>
          </p:spPr>
          <p:txBody>
            <a:bodyPr wrap="square" rtlCol="0">
              <a:spAutoFit/>
            </a:bodyPr>
            <a:lstStyle/>
            <a:p>
              <a:r>
                <a:rPr lang="en-US" sz="800" dirty="0">
                  <a:solidFill>
                    <a:srgbClr val="B6B3FF"/>
                  </a:solidFill>
                </a:rPr>
                <a:t>electrons</a:t>
              </a:r>
            </a:p>
          </p:txBody>
        </p:sp>
      </p:grpSp>
      <p:pic>
        <p:nvPicPr>
          <p:cNvPr id="44" name="Picture 43" descr="A diagram of a graph&#10;&#10;Description automatically generated with medium confidence">
            <a:extLst>
              <a:ext uri="{FF2B5EF4-FFF2-40B4-BE49-F238E27FC236}">
                <a16:creationId xmlns:a16="http://schemas.microsoft.com/office/drawing/2014/main" id="{C86D11B1-D68E-2F16-32CB-991B067B6E55}"/>
              </a:ext>
            </a:extLst>
          </p:cNvPr>
          <p:cNvPicPr>
            <a:picLocks noChangeAspect="1"/>
          </p:cNvPicPr>
          <p:nvPr/>
        </p:nvPicPr>
        <p:blipFill>
          <a:blip r:embed="rId7"/>
          <a:stretch>
            <a:fillRect/>
          </a:stretch>
        </p:blipFill>
        <p:spPr>
          <a:xfrm>
            <a:off x="324781" y="2750794"/>
            <a:ext cx="1779388" cy="1338478"/>
          </a:xfrm>
          <a:prstGeom prst="rect">
            <a:avLst/>
          </a:prstGeom>
        </p:spPr>
      </p:pic>
      <p:sp>
        <p:nvSpPr>
          <p:cNvPr id="45" name="Rectangle 44">
            <a:extLst>
              <a:ext uri="{FF2B5EF4-FFF2-40B4-BE49-F238E27FC236}">
                <a16:creationId xmlns:a16="http://schemas.microsoft.com/office/drawing/2014/main" id="{64BDBAFA-C237-88DA-A308-DE3A0BF3A3E8}"/>
              </a:ext>
            </a:extLst>
          </p:cNvPr>
          <p:cNvSpPr/>
          <p:nvPr/>
        </p:nvSpPr>
        <p:spPr>
          <a:xfrm>
            <a:off x="650506" y="446324"/>
            <a:ext cx="175847" cy="1171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D40675C-B41B-193F-8BCF-0B28A6C05F59}"/>
              </a:ext>
            </a:extLst>
          </p:cNvPr>
          <p:cNvSpPr/>
          <p:nvPr/>
        </p:nvSpPr>
        <p:spPr>
          <a:xfrm>
            <a:off x="1928322" y="431871"/>
            <a:ext cx="175847" cy="1171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BB0BCF9-21B4-F2BE-C0ED-90FE3064B1B6}"/>
              </a:ext>
            </a:extLst>
          </p:cNvPr>
          <p:cNvSpPr/>
          <p:nvPr/>
        </p:nvSpPr>
        <p:spPr>
          <a:xfrm rot="5400000">
            <a:off x="1289414" y="-90015"/>
            <a:ext cx="175847" cy="1171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47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 name="Rectangle"/>
          <p:cNvSpPr/>
          <p:nvPr/>
        </p:nvSpPr>
        <p:spPr>
          <a:xfrm>
            <a:off x="6085576" y="1705853"/>
            <a:ext cx="2921879" cy="2619442"/>
          </a:xfrm>
          <a:prstGeom prst="rect">
            <a:avLst/>
          </a:prstGeom>
          <a:solidFill>
            <a:srgbClr val="E5E5E5"/>
          </a:solidFill>
          <a:ln w="12700">
            <a:miter lim="400000"/>
          </a:ln>
        </p:spPr>
        <p:txBody>
          <a:bodyPr lIns="13381" tIns="13381" rIns="13381" bIns="13381" anchor="ctr"/>
          <a:lstStyle/>
          <a:p>
            <a:pPr>
              <a:defRPr sz="3200"/>
            </a:pPr>
            <a:endParaRPr sz="1687"/>
          </a:p>
        </p:txBody>
      </p:sp>
      <p:sp>
        <p:nvSpPr>
          <p:cNvPr id="1709" name="TextBox 12"/>
          <p:cNvSpPr txBox="1"/>
          <p:nvPr/>
        </p:nvSpPr>
        <p:spPr>
          <a:xfrm>
            <a:off x="271096" y="301510"/>
            <a:ext cx="8774616" cy="3622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51" tIns="26751" rIns="26751" bIns="26751" anchor="ctr">
            <a:spAutoFit/>
          </a:bodyPr>
          <a:lstStyle>
            <a:lvl1pPr algn="l" defTabSz="583908">
              <a:defRPr sz="3800" b="1"/>
            </a:lvl1pPr>
          </a:lstStyle>
          <a:p>
            <a:r>
              <a:rPr sz="2003" dirty="0"/>
              <a:t>The group and our </a:t>
            </a:r>
            <a:r>
              <a:rPr lang="en-GB" sz="2003" dirty="0"/>
              <a:t>ML </a:t>
            </a:r>
            <a:r>
              <a:rPr sz="2003" dirty="0"/>
              <a:t>collaborators</a:t>
            </a:r>
          </a:p>
        </p:txBody>
      </p:sp>
      <p:sp>
        <p:nvSpPr>
          <p:cNvPr id="1710" name="D.M. Zumbühl (University of Basel)…"/>
          <p:cNvSpPr txBox="1"/>
          <p:nvPr/>
        </p:nvSpPr>
        <p:spPr>
          <a:xfrm>
            <a:off x="6197013" y="1750844"/>
            <a:ext cx="2699004" cy="251671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anchor="ctr">
            <a:spAutoFit/>
          </a:bodyPr>
          <a:lstStyle/>
          <a:p>
            <a:pPr defTabSz="240990">
              <a:lnSpc>
                <a:spcPct val="110000"/>
              </a:lnSpc>
              <a:defRPr sz="2500">
                <a:latin typeface="Avenir Next Regular"/>
                <a:ea typeface="Avenir Next Regular"/>
                <a:cs typeface="Avenir Next Regular"/>
                <a:sym typeface="Avenir Next Regular"/>
              </a:defRPr>
            </a:pPr>
            <a:r>
              <a:rPr sz="1318" b="1" dirty="0"/>
              <a:t>D.M. </a:t>
            </a:r>
            <a:r>
              <a:rPr sz="1318" b="1" dirty="0" err="1"/>
              <a:t>Zumbühl</a:t>
            </a:r>
            <a:r>
              <a:rPr sz="1318" b="1" dirty="0"/>
              <a:t> </a:t>
            </a:r>
            <a:r>
              <a:rPr sz="1318" dirty="0"/>
              <a:t>(University of Basel)</a:t>
            </a:r>
            <a:endParaRPr lang="en-GB" sz="1318" dirty="0"/>
          </a:p>
          <a:p>
            <a:pPr defTabSz="240990">
              <a:lnSpc>
                <a:spcPct val="110000"/>
              </a:lnSpc>
              <a:defRPr sz="2500">
                <a:latin typeface="Avenir Next Regular"/>
                <a:ea typeface="Avenir Next Regular"/>
                <a:cs typeface="Avenir Next Regular"/>
                <a:sym typeface="Avenir Next Regular"/>
              </a:defRPr>
            </a:pPr>
            <a:r>
              <a:rPr lang="en-GB" sz="1400" b="1" dirty="0">
                <a:solidFill>
                  <a:schemeClr val="dk1"/>
                </a:solidFill>
              </a:rPr>
              <a:t>M. </a:t>
            </a:r>
            <a:r>
              <a:rPr lang="en-GB" sz="1400" b="1" dirty="0" err="1">
                <a:solidFill>
                  <a:schemeClr val="dk1"/>
                </a:solidFill>
              </a:rPr>
              <a:t>Carballido</a:t>
            </a:r>
            <a:r>
              <a:rPr lang="en-GB" sz="1400" b="1" dirty="0">
                <a:solidFill>
                  <a:schemeClr val="dk1"/>
                </a:solidFill>
              </a:rPr>
              <a:t> </a:t>
            </a:r>
            <a:r>
              <a:rPr lang="en-GB" sz="1400" dirty="0">
                <a:solidFill>
                  <a:schemeClr val="dk1"/>
                </a:solidFill>
              </a:rPr>
              <a:t>(University of Basel)</a:t>
            </a:r>
            <a:endParaRPr sz="1318" dirty="0"/>
          </a:p>
          <a:p>
            <a:pPr defTabSz="240990">
              <a:lnSpc>
                <a:spcPct val="110000"/>
              </a:lnSpc>
              <a:defRPr sz="2500">
                <a:latin typeface="Avenir Next Regular"/>
                <a:ea typeface="Avenir Next Regular"/>
                <a:cs typeface="Avenir Next Regular"/>
                <a:sym typeface="Avenir Next Regular"/>
              </a:defRPr>
            </a:pPr>
            <a:r>
              <a:rPr sz="1318" b="1" dirty="0"/>
              <a:t>L.C. </a:t>
            </a:r>
            <a:r>
              <a:rPr sz="1318" b="1" dirty="0" err="1"/>
              <a:t>Camenzind</a:t>
            </a:r>
            <a:r>
              <a:rPr sz="1318" b="1" dirty="0"/>
              <a:t> </a:t>
            </a:r>
            <a:r>
              <a:rPr sz="1318" dirty="0"/>
              <a:t>(</a:t>
            </a:r>
            <a:r>
              <a:rPr lang="en-GB" sz="1318" dirty="0"/>
              <a:t>RIKEN</a:t>
            </a:r>
            <a:r>
              <a:rPr sz="1318" dirty="0"/>
              <a:t>)</a:t>
            </a:r>
          </a:p>
          <a:p>
            <a:pPr defTabSz="240990">
              <a:lnSpc>
                <a:spcPct val="110000"/>
              </a:lnSpc>
              <a:defRPr sz="2500">
                <a:latin typeface="Avenir Next Regular"/>
                <a:ea typeface="Avenir Next Regular"/>
                <a:cs typeface="Avenir Next Regular"/>
                <a:sym typeface="Avenir Next Regular"/>
              </a:defRPr>
            </a:pPr>
            <a:r>
              <a:rPr sz="1318" b="1" dirty="0"/>
              <a:t>G. </a:t>
            </a:r>
            <a:r>
              <a:rPr sz="1318" b="1" dirty="0" err="1"/>
              <a:t>Katsaros</a:t>
            </a:r>
            <a:r>
              <a:rPr sz="1318" dirty="0"/>
              <a:t> (IST Austria)</a:t>
            </a:r>
          </a:p>
          <a:p>
            <a:pPr defTabSz="240990">
              <a:lnSpc>
                <a:spcPct val="110000"/>
              </a:lnSpc>
              <a:defRPr sz="2500">
                <a:latin typeface="Avenir Next Regular"/>
                <a:ea typeface="Avenir Next Regular"/>
                <a:cs typeface="Avenir Next Regular"/>
                <a:sym typeface="Avenir Next Regular"/>
              </a:defRPr>
            </a:pPr>
            <a:r>
              <a:rPr sz="1318" b="1" dirty="0"/>
              <a:t>M. Osborne</a:t>
            </a:r>
            <a:r>
              <a:rPr sz="1318" dirty="0"/>
              <a:t> (Oxford)</a:t>
            </a:r>
          </a:p>
          <a:p>
            <a:pPr defTabSz="240990">
              <a:lnSpc>
                <a:spcPct val="110000"/>
              </a:lnSpc>
              <a:defRPr sz="2500">
                <a:latin typeface="Avenir Next Regular"/>
                <a:ea typeface="Avenir Next Regular"/>
                <a:cs typeface="Avenir Next Regular"/>
                <a:sym typeface="Avenir Next Regular"/>
              </a:defRPr>
            </a:pPr>
            <a:r>
              <a:rPr sz="1318" b="1" dirty="0"/>
              <a:t>A. Chatterjee</a:t>
            </a:r>
            <a:r>
              <a:rPr sz="1318" dirty="0"/>
              <a:t> (NBI)</a:t>
            </a:r>
          </a:p>
          <a:p>
            <a:pPr defTabSz="240990">
              <a:lnSpc>
                <a:spcPct val="110000"/>
              </a:lnSpc>
              <a:defRPr sz="2500">
                <a:latin typeface="Avenir Next Regular"/>
                <a:ea typeface="Avenir Next Regular"/>
                <a:cs typeface="Avenir Next Regular"/>
                <a:sym typeface="Avenir Next Regular"/>
              </a:defRPr>
            </a:pPr>
            <a:r>
              <a:rPr sz="1318" b="1" dirty="0"/>
              <a:t>F. </a:t>
            </a:r>
            <a:r>
              <a:rPr sz="1318" b="1" dirty="0" err="1"/>
              <a:t>Kuemmeth</a:t>
            </a:r>
            <a:r>
              <a:rPr sz="1318" dirty="0"/>
              <a:t> (NBI)</a:t>
            </a:r>
            <a:endParaRPr lang="en-GB" sz="1318" dirty="0"/>
          </a:p>
          <a:p>
            <a:pPr defTabSz="240990">
              <a:lnSpc>
                <a:spcPct val="110000"/>
              </a:lnSpc>
              <a:defRPr sz="2500">
                <a:latin typeface="Avenir Next Regular"/>
                <a:ea typeface="Avenir Next Regular"/>
                <a:cs typeface="Avenir Next Regular"/>
                <a:sym typeface="Avenir Next Regular"/>
              </a:defRPr>
            </a:pPr>
            <a:r>
              <a:rPr lang="en-GB" sz="1318" b="1" dirty="0"/>
              <a:t>A. Morello </a:t>
            </a:r>
            <a:r>
              <a:rPr lang="en-GB" sz="1318" dirty="0"/>
              <a:t>(UNSW)</a:t>
            </a:r>
          </a:p>
          <a:p>
            <a:pPr defTabSz="240990">
              <a:lnSpc>
                <a:spcPct val="110000"/>
              </a:lnSpc>
              <a:defRPr sz="2500">
                <a:latin typeface="Avenir Next Regular"/>
                <a:ea typeface="Avenir Next Regular"/>
                <a:cs typeface="Avenir Next Regular"/>
                <a:sym typeface="Avenir Next Regular"/>
              </a:defRPr>
            </a:pPr>
            <a:r>
              <a:rPr lang="en-GB" sz="1318" b="1" dirty="0">
                <a:latin typeface="Avenir Next Regular"/>
              </a:rPr>
              <a:t>N. </a:t>
            </a:r>
            <a:r>
              <a:rPr lang="en-GB" sz="1318" b="1" dirty="0" err="1">
                <a:latin typeface="Avenir Next Regular"/>
              </a:rPr>
              <a:t>Korda</a:t>
            </a:r>
            <a:r>
              <a:rPr lang="en-GB" sz="1318" b="1" dirty="0">
                <a:latin typeface="Avenir Next Regular"/>
              </a:rPr>
              <a:t> </a:t>
            </a:r>
            <a:r>
              <a:rPr lang="en-GB" sz="1318" dirty="0"/>
              <a:t>(Mind Foundry)</a:t>
            </a:r>
          </a:p>
          <a:p>
            <a:pPr defTabSz="240990">
              <a:lnSpc>
                <a:spcPct val="110000"/>
              </a:lnSpc>
              <a:defRPr sz="2500">
                <a:latin typeface="Avenir Next Regular"/>
                <a:ea typeface="Avenir Next Regular"/>
                <a:cs typeface="Avenir Next Regular"/>
                <a:sym typeface="Avenir Next Regular"/>
              </a:defRPr>
            </a:pPr>
            <a:r>
              <a:rPr lang="en-GB" sz="1318" b="1" dirty="0">
                <a:latin typeface="Avenir Next Regular"/>
              </a:rPr>
              <a:t>E. Gauger </a:t>
            </a:r>
            <a:r>
              <a:rPr lang="en-GB" sz="1318" dirty="0">
                <a:latin typeface="Avenir Next Regular"/>
              </a:rPr>
              <a:t>(HW University)</a:t>
            </a:r>
          </a:p>
          <a:p>
            <a:pPr defTabSz="240990">
              <a:lnSpc>
                <a:spcPct val="110000"/>
              </a:lnSpc>
              <a:defRPr sz="2500">
                <a:latin typeface="Avenir Next Regular"/>
                <a:ea typeface="Avenir Next Regular"/>
                <a:cs typeface="Avenir Next Regular"/>
                <a:sym typeface="Avenir Next Regular"/>
              </a:defRPr>
            </a:pPr>
            <a:r>
              <a:rPr lang="en-GB" sz="1318" b="1" dirty="0">
                <a:latin typeface="Avenir Next Regular"/>
              </a:rPr>
              <a:t>G. Milburn </a:t>
            </a:r>
            <a:r>
              <a:rPr lang="en-GB" sz="1318" dirty="0">
                <a:latin typeface="Avenir Next Regular"/>
              </a:rPr>
              <a:t>(University of Sussex)</a:t>
            </a:r>
          </a:p>
        </p:txBody>
      </p:sp>
      <p:pic>
        <p:nvPicPr>
          <p:cNvPr id="1711" name="Image" descr="Image"/>
          <p:cNvPicPr>
            <a:picLocks noChangeAspect="1"/>
          </p:cNvPicPr>
          <p:nvPr/>
        </p:nvPicPr>
        <p:blipFill>
          <a:blip r:embed="rId3"/>
          <a:stretch>
            <a:fillRect/>
          </a:stretch>
        </p:blipFill>
        <p:spPr>
          <a:xfrm>
            <a:off x="3344727" y="4436974"/>
            <a:ext cx="1413681" cy="583424"/>
          </a:xfrm>
          <a:prstGeom prst="rect">
            <a:avLst/>
          </a:prstGeom>
          <a:ln w="3175">
            <a:miter lim="400000"/>
          </a:ln>
        </p:spPr>
      </p:pic>
      <p:pic>
        <p:nvPicPr>
          <p:cNvPr id="1713" name="Image" descr="Image"/>
          <p:cNvPicPr>
            <a:picLocks noChangeAspect="1"/>
          </p:cNvPicPr>
          <p:nvPr/>
        </p:nvPicPr>
        <p:blipFill>
          <a:blip r:embed="rId4"/>
          <a:srcRect b="43098"/>
          <a:stretch>
            <a:fillRect/>
          </a:stretch>
        </p:blipFill>
        <p:spPr>
          <a:xfrm>
            <a:off x="2114461" y="4381164"/>
            <a:ext cx="1230266" cy="583364"/>
          </a:xfrm>
          <a:prstGeom prst="rect">
            <a:avLst/>
          </a:prstGeom>
          <a:ln w="3175">
            <a:miter lim="400000"/>
          </a:ln>
        </p:spPr>
      </p:pic>
      <p:pic>
        <p:nvPicPr>
          <p:cNvPr id="1714" name="Image" descr="Image"/>
          <p:cNvPicPr>
            <a:picLocks noChangeAspect="1"/>
          </p:cNvPicPr>
          <p:nvPr/>
        </p:nvPicPr>
        <p:blipFill>
          <a:blip r:embed="rId5"/>
          <a:stretch>
            <a:fillRect/>
          </a:stretch>
        </p:blipFill>
        <p:spPr>
          <a:xfrm>
            <a:off x="983019" y="4415606"/>
            <a:ext cx="1028960" cy="514480"/>
          </a:xfrm>
          <a:prstGeom prst="rect">
            <a:avLst/>
          </a:prstGeom>
          <a:ln w="3175">
            <a:miter lim="400000"/>
          </a:ln>
        </p:spPr>
      </p:pic>
      <p:sp>
        <p:nvSpPr>
          <p:cNvPr id="1715" name="Rectangle"/>
          <p:cNvSpPr/>
          <p:nvPr/>
        </p:nvSpPr>
        <p:spPr>
          <a:xfrm>
            <a:off x="550310" y="673056"/>
            <a:ext cx="1345749" cy="201494"/>
          </a:xfrm>
          <a:prstGeom prst="rect">
            <a:avLst/>
          </a:prstGeom>
          <a:solidFill>
            <a:srgbClr val="FFFFFF"/>
          </a:solidFill>
          <a:ln w="12700">
            <a:miter lim="400000"/>
          </a:ln>
        </p:spPr>
        <p:txBody>
          <a:bodyPr lIns="13381" tIns="13381" rIns="13381" bIns="13381" anchor="ctr"/>
          <a:lstStyle/>
          <a:p>
            <a:pPr>
              <a:defRPr sz="3200"/>
            </a:pPr>
            <a:endParaRPr sz="1687"/>
          </a:p>
        </p:txBody>
      </p:sp>
      <p:pic>
        <p:nvPicPr>
          <p:cNvPr id="1716" name="Image" descr="Image"/>
          <p:cNvPicPr>
            <a:picLocks noChangeAspect="1"/>
          </p:cNvPicPr>
          <p:nvPr/>
        </p:nvPicPr>
        <p:blipFill>
          <a:blip r:embed="rId6"/>
          <a:stretch>
            <a:fillRect/>
          </a:stretch>
        </p:blipFill>
        <p:spPr>
          <a:xfrm>
            <a:off x="188524" y="4325295"/>
            <a:ext cx="692013" cy="695103"/>
          </a:xfrm>
          <a:prstGeom prst="rect">
            <a:avLst/>
          </a:prstGeom>
          <a:ln w="3175">
            <a:miter lim="400000"/>
          </a:ln>
        </p:spPr>
      </p:pic>
      <p:pic>
        <p:nvPicPr>
          <p:cNvPr id="1720" name="Image" descr="Image"/>
          <p:cNvPicPr>
            <a:picLocks noChangeAspect="1"/>
          </p:cNvPicPr>
          <p:nvPr/>
        </p:nvPicPr>
        <p:blipFill rotWithShape="1">
          <a:blip r:embed="rId7"/>
          <a:srcRect l="6191"/>
          <a:stretch/>
        </p:blipFill>
        <p:spPr>
          <a:xfrm>
            <a:off x="7661706" y="177759"/>
            <a:ext cx="1345749" cy="1393581"/>
          </a:xfrm>
          <a:prstGeom prst="rect">
            <a:avLst/>
          </a:prstGeom>
          <a:ln w="3175">
            <a:miter lim="400000"/>
          </a:ln>
        </p:spPr>
      </p:pic>
      <p:pic>
        <p:nvPicPr>
          <p:cNvPr id="6" name="Picture 5" descr="A group of people posing for a photo&#10;&#10;Description automatically generated">
            <a:extLst>
              <a:ext uri="{FF2B5EF4-FFF2-40B4-BE49-F238E27FC236}">
                <a16:creationId xmlns:a16="http://schemas.microsoft.com/office/drawing/2014/main" id="{A5B83E47-997D-BCD1-ED4C-844EE93CD4DE}"/>
              </a:ext>
            </a:extLst>
          </p:cNvPr>
          <p:cNvPicPr>
            <a:picLocks noChangeAspect="1"/>
          </p:cNvPicPr>
          <p:nvPr/>
        </p:nvPicPr>
        <p:blipFill>
          <a:blip r:embed="rId8"/>
          <a:stretch>
            <a:fillRect/>
          </a:stretch>
        </p:blipFill>
        <p:spPr>
          <a:xfrm>
            <a:off x="901024" y="1085902"/>
            <a:ext cx="4238625" cy="2825750"/>
          </a:xfrm>
          <a:prstGeom prst="rect">
            <a:avLst/>
          </a:prstGeom>
        </p:spPr>
      </p:pic>
      <p:sp>
        <p:nvSpPr>
          <p:cNvPr id="1719" name="Join us!"/>
          <p:cNvSpPr txBox="1"/>
          <p:nvPr/>
        </p:nvSpPr>
        <p:spPr>
          <a:xfrm>
            <a:off x="4128762" y="3545963"/>
            <a:ext cx="952088" cy="300270"/>
          </a:xfrm>
          <a:prstGeom prst="rect">
            <a:avLst/>
          </a:prstGeom>
          <a:solidFill>
            <a:srgbClr val="A2A3A6"/>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63" tIns="26763" rIns="26763" bIns="26763" anchor="ctr">
            <a:spAutoFit/>
          </a:bodyPr>
          <a:lstStyle>
            <a:lvl1pPr>
              <a:defRPr>
                <a:solidFill>
                  <a:srgbClr val="FFFFFF"/>
                </a:solidFill>
              </a:defRPr>
            </a:lvl1pPr>
          </a:lstStyle>
          <a:p>
            <a:pPr algn="ctr"/>
            <a:r>
              <a:rPr sz="1600" dirty="0"/>
              <a:t>Join us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37"/>
          <p:cNvPicPr preferRelativeResize="0"/>
          <p:nvPr/>
        </p:nvPicPr>
        <p:blipFill>
          <a:blip r:embed="rId3">
            <a:alphaModFix/>
          </a:blip>
          <a:stretch>
            <a:fillRect/>
          </a:stretch>
        </p:blipFill>
        <p:spPr>
          <a:xfrm>
            <a:off x="0" y="0"/>
            <a:ext cx="9144001" cy="5143500"/>
          </a:xfrm>
          <a:prstGeom prst="rect">
            <a:avLst/>
          </a:prstGeom>
          <a:noFill/>
          <a:ln>
            <a:noFill/>
          </a:ln>
        </p:spPr>
      </p:pic>
      <p:sp>
        <p:nvSpPr>
          <p:cNvPr id="440" name="Google Shape;440;p37"/>
          <p:cNvSpPr txBox="1"/>
          <p:nvPr/>
        </p:nvSpPr>
        <p:spPr>
          <a:xfrm>
            <a:off x="3072000" y="2313150"/>
            <a:ext cx="3000000" cy="517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2700" b="1" dirty="0">
                <a:solidFill>
                  <a:schemeClr val="dk1"/>
                </a:solidFill>
              </a:rPr>
              <a:t>Thank you</a:t>
            </a:r>
            <a:endParaRPr sz="3600" dirty="0">
              <a:solidFill>
                <a:srgbClr val="1E1919"/>
              </a:solidFill>
              <a:highlight>
                <a:srgbClr val="FFFFFF"/>
              </a:highlight>
              <a:latin typeface="Roboto"/>
              <a:ea typeface="Roboto"/>
              <a:cs typeface="Roboto"/>
              <a:sym typeface="Roboto"/>
            </a:endParaRPr>
          </a:p>
        </p:txBody>
      </p:sp>
      <p:sp>
        <p:nvSpPr>
          <p:cNvPr id="441" name="Google Shape;441;p37"/>
          <p:cNvSpPr/>
          <p:nvPr/>
        </p:nvSpPr>
        <p:spPr>
          <a:xfrm>
            <a:off x="483250" y="509700"/>
            <a:ext cx="274500" cy="41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341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249"/>
        <p:cNvGrpSpPr/>
        <p:nvPr/>
      </p:nvGrpSpPr>
      <p:grpSpPr>
        <a:xfrm>
          <a:off x="0" y="0"/>
          <a:ext cx="0" cy="0"/>
          <a:chOff x="0" y="0"/>
          <a:chExt cx="0" cy="0"/>
        </a:xfrm>
      </p:grpSpPr>
      <p:sp>
        <p:nvSpPr>
          <p:cNvPr id="251" name="Google Shape;25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37</a:t>
            </a:fld>
            <a:endParaRPr/>
          </a:p>
        </p:txBody>
      </p:sp>
      <p:pic>
        <p:nvPicPr>
          <p:cNvPr id="253" name="Google Shape;253;p25"/>
          <p:cNvPicPr preferRelativeResize="0"/>
          <p:nvPr/>
        </p:nvPicPr>
        <p:blipFill rotWithShape="1">
          <a:blip r:embed="rId3">
            <a:alphaModFix/>
          </a:blip>
          <a:srcRect l="28986" t="19533" r="27699" b="10677"/>
          <a:stretch/>
        </p:blipFill>
        <p:spPr>
          <a:xfrm>
            <a:off x="2273775" y="1144700"/>
            <a:ext cx="3857623" cy="3550775"/>
          </a:xfrm>
          <a:prstGeom prst="rect">
            <a:avLst/>
          </a:prstGeom>
          <a:noFill/>
          <a:ln>
            <a:noFill/>
          </a:ln>
        </p:spPr>
      </p:pic>
      <p:sp>
        <p:nvSpPr>
          <p:cNvPr id="255" name="Google Shape;255;p25"/>
          <p:cNvSpPr txBox="1"/>
          <p:nvPr/>
        </p:nvSpPr>
        <p:spPr>
          <a:xfrm>
            <a:off x="3181275" y="4394700"/>
            <a:ext cx="1908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b="1">
                <a:solidFill>
                  <a:schemeClr val="dk1"/>
                </a:solidFill>
              </a:rPr>
              <a:t>Gate voltage 1</a:t>
            </a:r>
            <a:endParaRPr b="1"/>
          </a:p>
        </p:txBody>
      </p:sp>
      <p:sp>
        <p:nvSpPr>
          <p:cNvPr id="256" name="Google Shape;256;p25"/>
          <p:cNvSpPr txBox="1"/>
          <p:nvPr/>
        </p:nvSpPr>
        <p:spPr>
          <a:xfrm rot="-5400000">
            <a:off x="1292825" y="2656700"/>
            <a:ext cx="1908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b="1">
                <a:solidFill>
                  <a:schemeClr val="dk1"/>
                </a:solidFill>
              </a:rPr>
              <a:t>Gate voltage 2</a:t>
            </a:r>
            <a:endParaRPr b="1"/>
          </a:p>
        </p:txBody>
      </p:sp>
      <p:sp>
        <p:nvSpPr>
          <p:cNvPr id="257" name="Google Shape;257;p25"/>
          <p:cNvSpPr txBox="1"/>
          <p:nvPr/>
        </p:nvSpPr>
        <p:spPr>
          <a:xfrm rot="1214639">
            <a:off x="2125041" y="2856632"/>
            <a:ext cx="1908279" cy="30790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dirty="0">
                <a:solidFill>
                  <a:schemeClr val="dk1"/>
                </a:solidFill>
              </a:rPr>
              <a:t>RF Hypervolume</a:t>
            </a:r>
            <a:endParaRPr sz="1300" dirty="0"/>
          </a:p>
        </p:txBody>
      </p:sp>
      <p:sp>
        <p:nvSpPr>
          <p:cNvPr id="258" name="Google Shape;258;p25"/>
          <p:cNvSpPr txBox="1"/>
          <p:nvPr/>
        </p:nvSpPr>
        <p:spPr>
          <a:xfrm rot="-2864378">
            <a:off x="3105957" y="2097137"/>
            <a:ext cx="1908400" cy="30795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a:solidFill>
                  <a:schemeClr val="dk1"/>
                </a:solidFill>
              </a:rPr>
              <a:t>Exploratory Ramp</a:t>
            </a:r>
            <a:endParaRPr sz="1300"/>
          </a:p>
        </p:txBody>
      </p:sp>
      <p:sp>
        <p:nvSpPr>
          <p:cNvPr id="259" name="Google Shape;259;p25"/>
          <p:cNvSpPr txBox="1"/>
          <p:nvPr/>
        </p:nvSpPr>
        <p:spPr>
          <a:xfrm rot="1621">
            <a:off x="4113007" y="2201934"/>
            <a:ext cx="1908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a:solidFill>
                  <a:schemeClr val="dk1"/>
                </a:solidFill>
              </a:rPr>
              <a:t>Random Walk</a:t>
            </a:r>
            <a:endParaRPr sz="1300"/>
          </a:p>
        </p:txBody>
      </p:sp>
      <p:cxnSp>
        <p:nvCxnSpPr>
          <p:cNvPr id="260" name="Google Shape;260;p25"/>
          <p:cNvCxnSpPr/>
          <p:nvPr/>
        </p:nvCxnSpPr>
        <p:spPr>
          <a:xfrm rot="10800000">
            <a:off x="2524650" y="1654400"/>
            <a:ext cx="51000" cy="0"/>
          </a:xfrm>
          <a:prstGeom prst="straightConnector1">
            <a:avLst/>
          </a:prstGeom>
          <a:noFill/>
          <a:ln w="9525" cap="flat" cmpd="sng">
            <a:solidFill>
              <a:schemeClr val="dk2"/>
            </a:solidFill>
            <a:prstDash val="solid"/>
            <a:round/>
            <a:headEnd type="none" w="med" len="med"/>
            <a:tailEnd type="none" w="med" len="med"/>
          </a:ln>
        </p:spPr>
      </p:cxnSp>
      <p:cxnSp>
        <p:nvCxnSpPr>
          <p:cNvPr id="261" name="Google Shape;261;p25"/>
          <p:cNvCxnSpPr/>
          <p:nvPr/>
        </p:nvCxnSpPr>
        <p:spPr>
          <a:xfrm rot="10800000">
            <a:off x="2524650" y="2818250"/>
            <a:ext cx="51000" cy="0"/>
          </a:xfrm>
          <a:prstGeom prst="straightConnector1">
            <a:avLst/>
          </a:prstGeom>
          <a:noFill/>
          <a:ln w="9525" cap="flat" cmpd="sng">
            <a:solidFill>
              <a:schemeClr val="dk2"/>
            </a:solidFill>
            <a:prstDash val="solid"/>
            <a:round/>
            <a:headEnd type="none" w="med" len="med"/>
            <a:tailEnd type="none" w="med" len="med"/>
          </a:ln>
        </p:spPr>
      </p:cxnSp>
      <p:cxnSp>
        <p:nvCxnSpPr>
          <p:cNvPr id="262" name="Google Shape;262;p25"/>
          <p:cNvCxnSpPr/>
          <p:nvPr/>
        </p:nvCxnSpPr>
        <p:spPr>
          <a:xfrm rot="10800000">
            <a:off x="4135425" y="4331400"/>
            <a:ext cx="0" cy="63300"/>
          </a:xfrm>
          <a:prstGeom prst="straightConnector1">
            <a:avLst/>
          </a:prstGeom>
          <a:noFill/>
          <a:ln w="9525" cap="flat" cmpd="sng">
            <a:solidFill>
              <a:schemeClr val="dk2"/>
            </a:solidFill>
            <a:prstDash val="solid"/>
            <a:round/>
            <a:headEnd type="none" w="med" len="med"/>
            <a:tailEnd type="none" w="med" len="med"/>
          </a:ln>
        </p:spPr>
      </p:cxnSp>
      <p:cxnSp>
        <p:nvCxnSpPr>
          <p:cNvPr id="263" name="Google Shape;263;p25"/>
          <p:cNvCxnSpPr/>
          <p:nvPr/>
        </p:nvCxnSpPr>
        <p:spPr>
          <a:xfrm rot="10800000">
            <a:off x="5683475" y="4331400"/>
            <a:ext cx="0" cy="63300"/>
          </a:xfrm>
          <a:prstGeom prst="straightConnector1">
            <a:avLst/>
          </a:prstGeom>
          <a:noFill/>
          <a:ln w="9525" cap="flat" cmpd="sng">
            <a:solidFill>
              <a:schemeClr val="dk2"/>
            </a:solidFill>
            <a:prstDash val="solid"/>
            <a:round/>
            <a:headEnd type="none" w="med" len="med"/>
            <a:tailEnd type="none" w="med" len="med"/>
          </a:ln>
        </p:spPr>
      </p:cxnSp>
      <p:sp>
        <p:nvSpPr>
          <p:cNvPr id="264" name="Google Shape;264;p25"/>
          <p:cNvSpPr txBox="1"/>
          <p:nvPr/>
        </p:nvSpPr>
        <p:spPr>
          <a:xfrm rot="1621">
            <a:off x="2022707" y="3304134"/>
            <a:ext cx="1908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a:solidFill>
                  <a:schemeClr val="dk1"/>
                </a:solidFill>
              </a:rPr>
              <a:t>Current </a:t>
            </a:r>
            <a:endParaRPr sz="800">
              <a:solidFill>
                <a:schemeClr val="dk1"/>
              </a:solidFill>
            </a:endParaRPr>
          </a:p>
          <a:p>
            <a:pPr marL="0" lvl="0" indent="0" algn="ctr" rtl="0">
              <a:spcBef>
                <a:spcPts val="0"/>
              </a:spcBef>
              <a:spcAft>
                <a:spcPts val="0"/>
              </a:spcAft>
              <a:buNone/>
            </a:pPr>
            <a:r>
              <a:rPr lang="es" sz="800">
                <a:solidFill>
                  <a:schemeClr val="dk1"/>
                </a:solidFill>
              </a:rPr>
              <a:t>Hypersurface</a:t>
            </a:r>
            <a:endParaRPr sz="1300"/>
          </a:p>
        </p:txBody>
      </p:sp>
      <p:sp>
        <p:nvSpPr>
          <p:cNvPr id="265" name="Google Shape;265;p25"/>
          <p:cNvSpPr txBox="1"/>
          <p:nvPr/>
        </p:nvSpPr>
        <p:spPr>
          <a:xfrm>
            <a:off x="5152310" y="4632289"/>
            <a:ext cx="3000000" cy="338524"/>
          </a:xfrm>
          <a:prstGeom prst="rect">
            <a:avLst/>
          </a:prstGeom>
          <a:noFill/>
          <a:ln>
            <a:noFill/>
          </a:ln>
        </p:spPr>
        <p:txBody>
          <a:bodyPr spcFirstLastPara="1" wrap="square" lIns="91425" tIns="91425" rIns="91425" bIns="91425" anchor="t" anchorCtr="0">
            <a:spAutoFit/>
          </a:bodyPr>
          <a:lstStyle/>
          <a:p>
            <a:pPr algn="r"/>
            <a:r>
              <a:rPr lang="es" sz="1000" i="1" dirty="0"/>
              <a:t>van Straaten et al. </a:t>
            </a:r>
            <a:r>
              <a:rPr lang="en-GB" sz="1000" i="1" dirty="0"/>
              <a:t>arXiv:2211.04504</a:t>
            </a:r>
            <a:endParaRPr sz="1000" i="1" dirty="0"/>
          </a:p>
        </p:txBody>
      </p:sp>
      <p:sp>
        <p:nvSpPr>
          <p:cNvPr id="7" name="TextBox 6">
            <a:extLst>
              <a:ext uri="{FF2B5EF4-FFF2-40B4-BE49-F238E27FC236}">
                <a16:creationId xmlns:a16="http://schemas.microsoft.com/office/drawing/2014/main" id="{2FB7EE89-EB4F-FBCC-B2F5-50E38FB150C0}"/>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Leveraging fast measurements</a:t>
            </a:r>
            <a:endParaRPr sz="2003" dirty="0">
              <a:latin typeface="+mj-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lide Number Placeholder 2"/>
          <p:cNvSpPr txBox="1">
            <a:spLocks noGrp="1"/>
          </p:cNvSpPr>
          <p:nvPr>
            <p:ph type="sldNum" sz="quarter" idx="2"/>
          </p:nvPr>
        </p:nvSpPr>
        <p:spPr>
          <a:xfrm>
            <a:off x="8695508" y="4699204"/>
            <a:ext cx="323479" cy="31939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fld id="{86CB4B4D-7CA3-9044-876B-883B54F8677D}" type="slidenum">
              <a:rPr/>
              <a:t>38</a:t>
            </a:fld>
            <a:endParaRPr/>
          </a:p>
        </p:txBody>
      </p:sp>
      <p:pic>
        <p:nvPicPr>
          <p:cNvPr id="917" name="Picture 4" descr="Picture 4"/>
          <p:cNvPicPr>
            <a:picLocks noChangeAspect="1"/>
          </p:cNvPicPr>
          <p:nvPr/>
        </p:nvPicPr>
        <p:blipFill>
          <a:blip r:embed="rId2"/>
          <a:stretch>
            <a:fillRect/>
          </a:stretch>
        </p:blipFill>
        <p:spPr>
          <a:xfrm>
            <a:off x="2582526" y="1244022"/>
            <a:ext cx="2654957" cy="1769971"/>
          </a:xfrm>
          <a:prstGeom prst="rect">
            <a:avLst/>
          </a:prstGeom>
          <a:ln w="3175">
            <a:miter lim="400000"/>
          </a:ln>
        </p:spPr>
      </p:pic>
      <p:sp>
        <p:nvSpPr>
          <p:cNvPr id="926" name="Rectangle 57"/>
          <p:cNvSpPr/>
          <p:nvPr/>
        </p:nvSpPr>
        <p:spPr>
          <a:xfrm>
            <a:off x="7522103" y="1759748"/>
            <a:ext cx="277658" cy="115144"/>
          </a:xfrm>
          <a:prstGeom prst="rect">
            <a:avLst/>
          </a:prstGeom>
          <a:solidFill>
            <a:srgbClr val="FFFFFF"/>
          </a:solidFill>
          <a:ln w="3175">
            <a:miter lim="400000"/>
          </a:ln>
        </p:spPr>
        <p:txBody>
          <a:bodyPr lIns="45697" tIns="45697" rIns="45697" bIns="45697" anchor="ctr"/>
          <a:lstStyle/>
          <a:p>
            <a:pPr defTabSz="913977">
              <a:defRPr sz="2600">
                <a:solidFill>
                  <a:srgbClr val="FFFFFF"/>
                </a:solidFill>
              </a:defRPr>
            </a:pPr>
            <a:endParaRPr sz="1370"/>
          </a:p>
        </p:txBody>
      </p:sp>
      <p:sp>
        <p:nvSpPr>
          <p:cNvPr id="927" name="Rectangle 58"/>
          <p:cNvSpPr/>
          <p:nvPr/>
        </p:nvSpPr>
        <p:spPr>
          <a:xfrm>
            <a:off x="7487837" y="2691693"/>
            <a:ext cx="277658" cy="115144"/>
          </a:xfrm>
          <a:prstGeom prst="rect">
            <a:avLst/>
          </a:prstGeom>
          <a:solidFill>
            <a:srgbClr val="FFFFFF"/>
          </a:solidFill>
          <a:ln w="3175">
            <a:miter lim="400000"/>
          </a:ln>
        </p:spPr>
        <p:txBody>
          <a:bodyPr lIns="45697" tIns="45697" rIns="45697" bIns="45697" anchor="ctr"/>
          <a:lstStyle/>
          <a:p>
            <a:pPr defTabSz="913977">
              <a:defRPr sz="2600">
                <a:solidFill>
                  <a:srgbClr val="FFFFFF"/>
                </a:solidFill>
              </a:defRPr>
            </a:pPr>
            <a:endParaRPr sz="1370"/>
          </a:p>
        </p:txBody>
      </p:sp>
      <p:sp>
        <p:nvSpPr>
          <p:cNvPr id="928" name="Rectangle 59"/>
          <p:cNvSpPr/>
          <p:nvPr/>
        </p:nvSpPr>
        <p:spPr>
          <a:xfrm>
            <a:off x="7550558" y="3634314"/>
            <a:ext cx="277658" cy="115144"/>
          </a:xfrm>
          <a:prstGeom prst="rect">
            <a:avLst/>
          </a:prstGeom>
          <a:solidFill>
            <a:srgbClr val="FFFFFF"/>
          </a:solidFill>
          <a:ln w="3175">
            <a:miter lim="400000"/>
          </a:ln>
        </p:spPr>
        <p:txBody>
          <a:bodyPr lIns="45697" tIns="45697" rIns="45697" bIns="45697" anchor="ctr"/>
          <a:lstStyle/>
          <a:p>
            <a:pPr defTabSz="913977">
              <a:defRPr sz="2600">
                <a:solidFill>
                  <a:srgbClr val="FFFFFF"/>
                </a:solidFill>
              </a:defRPr>
            </a:pPr>
            <a:endParaRPr sz="1370"/>
          </a:p>
        </p:txBody>
      </p:sp>
      <p:pic>
        <p:nvPicPr>
          <p:cNvPr id="929" name="Google Shape;231;p23" descr="Google Shape;231;p23"/>
          <p:cNvPicPr>
            <a:picLocks noChangeAspect="1"/>
          </p:cNvPicPr>
          <p:nvPr/>
        </p:nvPicPr>
        <p:blipFill>
          <a:blip r:embed="rId3"/>
          <a:srcRect l="61999" t="60423" r="18726" b="5568"/>
          <a:stretch>
            <a:fillRect/>
          </a:stretch>
        </p:blipFill>
        <p:spPr>
          <a:xfrm>
            <a:off x="2896388" y="3264131"/>
            <a:ext cx="1670015" cy="1659499"/>
          </a:xfrm>
          <a:prstGeom prst="rect">
            <a:avLst/>
          </a:prstGeom>
          <a:ln w="3175">
            <a:miter lim="400000"/>
          </a:ln>
        </p:spPr>
      </p:pic>
      <p:grpSp>
        <p:nvGrpSpPr>
          <p:cNvPr id="936" name="Group 20"/>
          <p:cNvGrpSpPr/>
          <p:nvPr/>
        </p:nvGrpSpPr>
        <p:grpSpPr>
          <a:xfrm>
            <a:off x="4970536" y="3135811"/>
            <a:ext cx="2108205" cy="2071093"/>
            <a:chOff x="-153228" y="0"/>
            <a:chExt cx="3999733" cy="3929322"/>
          </a:xfrm>
        </p:grpSpPr>
        <p:grpSp>
          <p:nvGrpSpPr>
            <p:cNvPr id="933" name="Group 21"/>
            <p:cNvGrpSpPr/>
            <p:nvPr/>
          </p:nvGrpSpPr>
          <p:grpSpPr>
            <a:xfrm>
              <a:off x="6619" y="0"/>
              <a:ext cx="3839886" cy="3929322"/>
              <a:chOff x="0" y="0"/>
              <a:chExt cx="3839885" cy="3929321"/>
            </a:xfrm>
          </p:grpSpPr>
          <p:pic>
            <p:nvPicPr>
              <p:cNvPr id="930" name="Google Shape;281;p27" descr="Google Shape;281;p27"/>
              <p:cNvPicPr>
                <a:picLocks noChangeAspect="1"/>
              </p:cNvPicPr>
              <p:nvPr/>
            </p:nvPicPr>
            <p:blipFill>
              <a:blip r:embed="rId4"/>
              <a:srcRect l="48234" t="12428" r="22427" b="45351"/>
              <a:stretch>
                <a:fillRect/>
              </a:stretch>
            </p:blipFill>
            <p:spPr>
              <a:xfrm>
                <a:off x="0" y="0"/>
                <a:ext cx="3403883" cy="2967657"/>
              </a:xfrm>
              <a:prstGeom prst="rect">
                <a:avLst/>
              </a:prstGeom>
              <a:ln w="3175" cap="flat">
                <a:noFill/>
                <a:miter lim="400000"/>
              </a:ln>
              <a:effectLst/>
            </p:spPr>
          </p:pic>
          <p:sp>
            <p:nvSpPr>
              <p:cNvPr id="931" name="Google Shape;283;p27"/>
              <p:cNvSpPr txBox="1"/>
              <p:nvPr/>
            </p:nvSpPr>
            <p:spPr>
              <a:xfrm rot="5400000">
                <a:off x="2077242" y="2166677"/>
                <a:ext cx="2967658" cy="55762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88" tIns="48188" rIns="48188" bIns="48188" numCol="1" anchor="t">
                <a:noAutofit/>
              </a:bodyPr>
              <a:lstStyle>
                <a:lvl1pPr defTabSz="914400">
                  <a:defRPr sz="1800">
                    <a:latin typeface="Avenir Next Regular"/>
                    <a:ea typeface="Avenir Next Regular"/>
                    <a:cs typeface="Avenir Next Regular"/>
                    <a:sym typeface="Avenir Next Regular"/>
                  </a:defRPr>
                </a:lvl1pPr>
              </a:lstStyle>
              <a:p>
                <a:r>
                  <a:rPr sz="949" dirty="0"/>
                  <a:t>Potential</a:t>
                </a:r>
              </a:p>
            </p:txBody>
          </p:sp>
          <p:sp>
            <p:nvSpPr>
              <p:cNvPr id="932" name="Rectangle 26"/>
              <p:cNvSpPr/>
              <p:nvPr/>
            </p:nvSpPr>
            <p:spPr>
              <a:xfrm>
                <a:off x="3177793" y="376609"/>
                <a:ext cx="383279" cy="208443"/>
              </a:xfrm>
              <a:prstGeom prst="rect">
                <a:avLst/>
              </a:prstGeom>
              <a:solidFill>
                <a:srgbClr val="FFFFFF"/>
              </a:solidFill>
              <a:ln w="3175" cap="flat">
                <a:noFill/>
                <a:miter lim="400000"/>
              </a:ln>
              <a:effectLst/>
            </p:spPr>
            <p:txBody>
              <a:bodyPr wrap="square" lIns="24098" tIns="24098" rIns="24098" bIns="24098" numCol="1" anchor="ctr">
                <a:noAutofit/>
              </a:bodyPr>
              <a:lstStyle/>
              <a:p>
                <a:pPr defTabSz="481980">
                  <a:defRPr sz="1400">
                    <a:solidFill>
                      <a:srgbClr val="FFFFFF"/>
                    </a:solidFill>
                  </a:defRPr>
                </a:pPr>
                <a:endParaRPr sz="738"/>
              </a:p>
            </p:txBody>
          </p:sp>
        </p:grpSp>
        <p:sp>
          <p:nvSpPr>
            <p:cNvPr id="934" name="Google Shape;287;p27"/>
            <p:cNvSpPr txBox="1"/>
            <p:nvPr/>
          </p:nvSpPr>
          <p:spPr>
            <a:xfrm>
              <a:off x="928940" y="2590781"/>
              <a:ext cx="1774045" cy="557629"/>
            </a:xfrm>
            <a:prstGeom prst="rect">
              <a:avLst/>
            </a:prstGeom>
            <a:solidFill>
              <a:srgbClr val="FFFFFF"/>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88" tIns="48188" rIns="48188" bIns="48188" numCol="1" anchor="t">
              <a:noAutofit/>
            </a:bodyPr>
            <a:lstStyle>
              <a:lvl1pPr defTabSz="914400">
                <a:defRPr sz="1800">
                  <a:latin typeface="Avenir Next Regular"/>
                  <a:ea typeface="Avenir Next Regular"/>
                  <a:cs typeface="Avenir Next Regular"/>
                  <a:sym typeface="Avenir Next Regular"/>
                </a:defRPr>
              </a:lvl1pPr>
            </a:lstStyle>
            <a:p>
              <a:r>
                <a:rPr sz="949"/>
                <a:t>x (nm)</a:t>
              </a:r>
            </a:p>
          </p:txBody>
        </p:sp>
        <p:sp>
          <p:nvSpPr>
            <p:cNvPr id="935" name="Google Shape;287;p27"/>
            <p:cNvSpPr txBox="1"/>
            <p:nvPr/>
          </p:nvSpPr>
          <p:spPr>
            <a:xfrm rot="16200000">
              <a:off x="-509376" y="1226670"/>
              <a:ext cx="1269925" cy="557629"/>
            </a:xfrm>
            <a:prstGeom prst="rect">
              <a:avLst/>
            </a:prstGeom>
            <a:solidFill>
              <a:srgbClr val="FFFFFF"/>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88" tIns="48188" rIns="48188" bIns="48188" numCol="1" anchor="t">
              <a:noAutofit/>
            </a:bodyPr>
            <a:lstStyle/>
            <a:p>
              <a:pPr defTabSz="481980">
                <a:defRPr sz="1800">
                  <a:latin typeface="Avenir Next Regular"/>
                  <a:ea typeface="Avenir Next Regular"/>
                  <a:cs typeface="Avenir Next Regular"/>
                  <a:sym typeface="Avenir Next Regular"/>
                </a:defRPr>
              </a:pPr>
              <a:r>
                <a:rPr sz="949"/>
                <a:t>y (nm)</a:t>
              </a:r>
            </a:p>
          </p:txBody>
        </p:sp>
      </p:grpSp>
      <p:sp>
        <p:nvSpPr>
          <p:cNvPr id="9" name="Rectangle 8">
            <a:extLst>
              <a:ext uri="{FF2B5EF4-FFF2-40B4-BE49-F238E27FC236}">
                <a16:creationId xmlns:a16="http://schemas.microsoft.com/office/drawing/2014/main" id="{4FBE23C9-DE0A-A106-D584-47E400C61BA1}"/>
              </a:ext>
            </a:extLst>
          </p:cNvPr>
          <p:cNvSpPr>
            <a:spLocks/>
          </p:cNvSpPr>
          <p:nvPr/>
        </p:nvSpPr>
        <p:spPr>
          <a:xfrm>
            <a:off x="7523544" y="1759352"/>
            <a:ext cx="277793" cy="1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9B1C7B-4445-9367-DE78-A9960AD25DBA}"/>
              </a:ext>
            </a:extLst>
          </p:cNvPr>
          <p:cNvSpPr>
            <a:spLocks/>
          </p:cNvSpPr>
          <p:nvPr/>
        </p:nvSpPr>
        <p:spPr>
          <a:xfrm>
            <a:off x="7489261" y="2691752"/>
            <a:ext cx="277793" cy="1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7663D2-AFD1-8792-65E4-EC84866E4293}"/>
              </a:ext>
            </a:extLst>
          </p:cNvPr>
          <p:cNvSpPr>
            <a:spLocks/>
          </p:cNvSpPr>
          <p:nvPr/>
        </p:nvSpPr>
        <p:spPr>
          <a:xfrm>
            <a:off x="7552013" y="3634833"/>
            <a:ext cx="277793" cy="1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5F75833-B1F8-B7D6-422B-041A38788289}"/>
              </a:ext>
            </a:extLst>
          </p:cNvPr>
          <p:cNvSpPr txBox="1"/>
          <p:nvPr/>
        </p:nvSpPr>
        <p:spPr>
          <a:xfrm>
            <a:off x="2510956" y="3048009"/>
            <a:ext cx="752129" cy="246221"/>
          </a:xfrm>
          <a:prstGeom prst="rect">
            <a:avLst/>
          </a:prstGeom>
          <a:noFill/>
        </p:spPr>
        <p:txBody>
          <a:bodyPr wrap="none" rtlCol="0">
            <a:spAutoFit/>
          </a:bodyPr>
          <a:lstStyle/>
          <a:p>
            <a:r>
              <a:rPr lang="en-US" sz="1000" dirty="0"/>
              <a:t>CEA LETI</a:t>
            </a:r>
          </a:p>
        </p:txBody>
      </p:sp>
      <p:cxnSp>
        <p:nvCxnSpPr>
          <p:cNvPr id="13" name="Straight Arrow Connector 12">
            <a:extLst>
              <a:ext uri="{FF2B5EF4-FFF2-40B4-BE49-F238E27FC236}">
                <a16:creationId xmlns:a16="http://schemas.microsoft.com/office/drawing/2014/main" id="{21C868E8-2203-8F72-E4B4-5059B4EA7789}"/>
              </a:ext>
            </a:extLst>
          </p:cNvPr>
          <p:cNvCxnSpPr>
            <a:cxnSpLocks/>
          </p:cNvCxnSpPr>
          <p:nvPr/>
        </p:nvCxnSpPr>
        <p:spPr>
          <a:xfrm>
            <a:off x="3771846" y="2071579"/>
            <a:ext cx="448379" cy="129115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4E43DF-2A91-995F-C598-45E87B8481B5}"/>
              </a:ext>
            </a:extLst>
          </p:cNvPr>
          <p:cNvCxnSpPr>
            <a:cxnSpLocks/>
          </p:cNvCxnSpPr>
          <p:nvPr/>
        </p:nvCxnSpPr>
        <p:spPr>
          <a:xfrm>
            <a:off x="3876349" y="2071579"/>
            <a:ext cx="1589754" cy="124102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176673-9057-14D3-C192-BF53A8C148A5}"/>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Quantifying device variability at wafer scales</a:t>
            </a:r>
            <a:endParaRPr sz="2003" dirty="0">
              <a:latin typeface="+mj-lt"/>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2"/>
          <p:cNvPicPr preferRelativeResize="0"/>
          <p:nvPr/>
        </p:nvPicPr>
        <p:blipFill>
          <a:blip r:embed="rId3">
            <a:alphaModFix/>
          </a:blip>
          <a:stretch>
            <a:fillRect/>
          </a:stretch>
        </p:blipFill>
        <p:spPr>
          <a:xfrm>
            <a:off x="293525" y="610225"/>
            <a:ext cx="3618975" cy="162600"/>
          </a:xfrm>
          <a:prstGeom prst="rect">
            <a:avLst/>
          </a:prstGeom>
          <a:noFill/>
          <a:ln>
            <a:noFill/>
          </a:ln>
        </p:spPr>
      </p:pic>
      <p:sp>
        <p:nvSpPr>
          <p:cNvPr id="360" name="Google Shape;36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39</a:t>
            </a:fld>
            <a:endParaRPr/>
          </a:p>
        </p:txBody>
      </p:sp>
      <p:sp>
        <p:nvSpPr>
          <p:cNvPr id="361" name="Google Shape;361;p32"/>
          <p:cNvSpPr txBox="1">
            <a:spLocks noGrp="1"/>
          </p:cNvSpPr>
          <p:nvPr>
            <p:ph type="subTitle" idx="1"/>
          </p:nvPr>
        </p:nvSpPr>
        <p:spPr>
          <a:xfrm>
            <a:off x="255525" y="405925"/>
            <a:ext cx="40491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1800" b="1">
                <a:solidFill>
                  <a:schemeClr val="dk1"/>
                </a:solidFill>
              </a:rPr>
              <a:t>Step 5: Find Pauli spin blockade</a:t>
            </a:r>
            <a:endParaRPr sz="18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p:txBody>
      </p:sp>
      <p:pic>
        <p:nvPicPr>
          <p:cNvPr id="363" name="Google Shape;363;p32"/>
          <p:cNvPicPr preferRelativeResize="0"/>
          <p:nvPr/>
        </p:nvPicPr>
        <p:blipFill rotWithShape="1">
          <a:blip r:embed="rId4">
            <a:alphaModFix/>
          </a:blip>
          <a:srcRect l="18365" t="15318" r="21657"/>
          <a:stretch/>
        </p:blipFill>
        <p:spPr>
          <a:xfrm>
            <a:off x="255525" y="1205173"/>
            <a:ext cx="5015352" cy="3848400"/>
          </a:xfrm>
          <a:prstGeom prst="rect">
            <a:avLst/>
          </a:prstGeom>
          <a:noFill/>
          <a:ln>
            <a:noFill/>
          </a:ln>
        </p:spPr>
      </p:pic>
      <p:pic>
        <p:nvPicPr>
          <p:cNvPr id="364" name="Google Shape;364;p32"/>
          <p:cNvPicPr preferRelativeResize="0"/>
          <p:nvPr/>
        </p:nvPicPr>
        <p:blipFill rotWithShape="1">
          <a:blip r:embed="rId4">
            <a:alphaModFix/>
          </a:blip>
          <a:srcRect l="77193" b="60525"/>
          <a:stretch/>
        </p:blipFill>
        <p:spPr>
          <a:xfrm>
            <a:off x="5469725" y="772825"/>
            <a:ext cx="1947576" cy="1833500"/>
          </a:xfrm>
          <a:prstGeom prst="rect">
            <a:avLst/>
          </a:prstGeom>
          <a:noFill/>
          <a:ln>
            <a:noFill/>
          </a:ln>
        </p:spPr>
      </p:pic>
      <p:pic>
        <p:nvPicPr>
          <p:cNvPr id="2" name="Screenshot 2022-06-12 at 14.26.20.png" descr="Screenshot 2022-06-12 at 14.26.20.png">
            <a:extLst>
              <a:ext uri="{FF2B5EF4-FFF2-40B4-BE49-F238E27FC236}">
                <a16:creationId xmlns:a16="http://schemas.microsoft.com/office/drawing/2014/main" id="{2D59FABC-F400-6487-52D6-A1A3876C4690}"/>
              </a:ext>
            </a:extLst>
          </p:cNvPr>
          <p:cNvPicPr>
            <a:picLocks noChangeAspect="1"/>
          </p:cNvPicPr>
          <p:nvPr/>
        </p:nvPicPr>
        <p:blipFill>
          <a:blip r:embed="rId5"/>
          <a:stretch>
            <a:fillRect/>
          </a:stretch>
        </p:blipFill>
        <p:spPr>
          <a:xfrm>
            <a:off x="3678790" y="2759003"/>
            <a:ext cx="731991" cy="371996"/>
          </a:xfrm>
          <a:prstGeom prst="rect">
            <a:avLst/>
          </a:prstGeom>
          <a:ln w="3175">
            <a:miter lim="400000"/>
          </a:ln>
        </p:spPr>
      </p:pic>
    </p:spTree>
    <p:extLst>
      <p:ext uri="{BB962C8B-B14F-4D97-AF65-F5344CB8AC3E}">
        <p14:creationId xmlns:p14="http://schemas.microsoft.com/office/powerpoint/2010/main" val="321382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e an image of two scientists working on a quantum computer dilution refrigerator. The scene is set in a modern laboratory environment. The refrigerator has a cylindrical shape with multiple metallic layers and an array of gold and copper-colored cables and tubes, reminiscent of state-of-the-art quantum computing technology. One scientist is standing on a stepladder, inspecting the upper section with a digital tablet in hand, while the other is at the base, adjusting some of the lower components with a tool. Both are wearing lab coats and protective eyewear, deeply focused on their task. The background is filled with diagrams and schematics related to quantum mechanics and computing.">
            <a:extLst>
              <a:ext uri="{FF2B5EF4-FFF2-40B4-BE49-F238E27FC236}">
                <a16:creationId xmlns:a16="http://schemas.microsoft.com/office/drawing/2014/main" id="{0E877AD6-813E-0440-8D8A-E8190A90D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552" y="676941"/>
            <a:ext cx="2390310" cy="4184010"/>
          </a:xfrm>
          <a:prstGeom prst="rect">
            <a:avLst/>
          </a:prstGeom>
          <a:noFill/>
          <a:extLst>
            <a:ext uri="{909E8E84-426E-40DD-AFC4-6F175D3DCCD1}">
              <a14:hiddenFill xmlns:a14="http://schemas.microsoft.com/office/drawing/2010/main">
                <a:solidFill>
                  <a:srgbClr val="FFFFFF"/>
                </a:solidFill>
              </a14:hiddenFill>
            </a:ext>
          </a:extLst>
        </p:spPr>
      </p:pic>
      <p:sp>
        <p:nvSpPr>
          <p:cNvPr id="1297" name="TextBox 12"/>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sz="2003" dirty="0">
                <a:latin typeface="+mj-lt"/>
              </a:rPr>
              <a:t>A quantum device lab</a:t>
            </a:r>
          </a:p>
        </p:txBody>
      </p:sp>
      <p:sp>
        <p:nvSpPr>
          <p:cNvPr id="1298" name="TextBox 56"/>
          <p:cNvSpPr txBox="1"/>
          <p:nvPr/>
        </p:nvSpPr>
        <p:spPr>
          <a:xfrm>
            <a:off x="3049813" y="2260070"/>
            <a:ext cx="722473" cy="297292"/>
          </a:xfrm>
          <a:prstGeom prst="rect">
            <a:avLst/>
          </a:prstGeom>
          <a:solidFill>
            <a:srgbClr val="0000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49" tIns="26749" rIns="26749" bIns="26749" anchor="ctr">
            <a:spAutoFit/>
          </a:bodyPr>
          <a:lstStyle>
            <a:lvl1pPr algn="l" defTabSz="1733973">
              <a:defRPr sz="3000">
                <a:solidFill>
                  <a:srgbClr val="FFFFFF"/>
                </a:solidFill>
                <a:latin typeface="Avenir Next Regular"/>
                <a:ea typeface="Avenir Next Regular"/>
                <a:cs typeface="Avenir Next Regular"/>
                <a:sym typeface="Avenir Next Regular"/>
              </a:defRPr>
            </a:lvl1pPr>
          </a:lstStyle>
          <a:p>
            <a:r>
              <a:rPr sz="1581"/>
              <a:t>Human</a:t>
            </a:r>
          </a:p>
        </p:txBody>
      </p:sp>
      <p:sp>
        <p:nvSpPr>
          <p:cNvPr id="1302" name="TextBox 16"/>
          <p:cNvSpPr txBox="1"/>
          <p:nvPr/>
        </p:nvSpPr>
        <p:spPr>
          <a:xfrm>
            <a:off x="5054033" y="2239877"/>
            <a:ext cx="722473" cy="297292"/>
          </a:xfrm>
          <a:prstGeom prst="rect">
            <a:avLst/>
          </a:prstGeom>
          <a:solidFill>
            <a:srgbClr val="0000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49" tIns="26749" rIns="26749" bIns="26749" anchor="ctr">
            <a:spAutoFit/>
          </a:bodyPr>
          <a:lstStyle>
            <a:lvl1pPr algn="l" defTabSz="1733973">
              <a:defRPr sz="3000">
                <a:solidFill>
                  <a:srgbClr val="FFFFFF"/>
                </a:solidFill>
                <a:latin typeface="Avenir Next Regular"/>
                <a:ea typeface="Avenir Next Regular"/>
                <a:cs typeface="Avenir Next Regular"/>
                <a:sym typeface="Avenir Next Regular"/>
              </a:defRPr>
            </a:lvl1pPr>
          </a:lstStyle>
          <a:p>
            <a:r>
              <a:rPr sz="1581" dirty="0"/>
              <a:t>Human</a:t>
            </a:r>
          </a:p>
        </p:txBody>
      </p:sp>
      <p:sp>
        <p:nvSpPr>
          <p:cNvPr id="1304" name="Freeform 6"/>
          <p:cNvSpPr/>
          <p:nvPr/>
        </p:nvSpPr>
        <p:spPr>
          <a:xfrm>
            <a:off x="3886583" y="1403068"/>
            <a:ext cx="694438" cy="1754258"/>
          </a:xfrm>
          <a:custGeom>
            <a:avLst/>
            <a:gdLst/>
            <a:ahLst/>
            <a:cxnLst>
              <a:cxn ang="0">
                <a:pos x="wd2" y="hd2"/>
              </a:cxn>
              <a:cxn ang="5400000">
                <a:pos x="wd2" y="hd2"/>
              </a:cxn>
              <a:cxn ang="10800000">
                <a:pos x="wd2" y="hd2"/>
              </a:cxn>
              <a:cxn ang="16200000">
                <a:pos x="wd2" y="hd2"/>
              </a:cxn>
            </a:cxnLst>
            <a:rect l="0" t="0" r="r" b="b"/>
            <a:pathLst>
              <a:path w="21401" h="21519" extrusionOk="0">
                <a:moveTo>
                  <a:pt x="0" y="20123"/>
                </a:moveTo>
                <a:cubicBezTo>
                  <a:pt x="1806" y="20742"/>
                  <a:pt x="3611" y="21360"/>
                  <a:pt x="5417" y="21480"/>
                </a:cubicBezTo>
                <a:cubicBezTo>
                  <a:pt x="7222" y="21600"/>
                  <a:pt x="8426" y="21454"/>
                  <a:pt x="10833" y="20841"/>
                </a:cubicBezTo>
                <a:cubicBezTo>
                  <a:pt x="13241" y="20229"/>
                  <a:pt x="18123" y="18752"/>
                  <a:pt x="19861" y="17807"/>
                </a:cubicBezTo>
                <a:cubicBezTo>
                  <a:pt x="21600" y="16862"/>
                  <a:pt x="21032" y="18140"/>
                  <a:pt x="21266" y="15172"/>
                </a:cubicBezTo>
                <a:cubicBezTo>
                  <a:pt x="21500" y="12204"/>
                  <a:pt x="21383" y="6102"/>
                  <a:pt x="21266" y="0"/>
                </a:cubicBezTo>
              </a:path>
            </a:pathLst>
          </a:custGeom>
          <a:ln w="12700">
            <a:solidFill>
              <a:srgbClr val="000000"/>
            </a:solidFill>
            <a:miter lim="400000"/>
          </a:ln>
        </p:spPr>
        <p:txBody>
          <a:bodyPr lIns="45697" tIns="45697" rIns="45697" bIns="45697"/>
          <a:lstStyle/>
          <a:p>
            <a:pPr defTabSz="481757">
              <a:defRPr sz="1600"/>
            </a:pPr>
            <a:endParaRPr sz="843"/>
          </a:p>
        </p:txBody>
      </p:sp>
      <p:sp>
        <p:nvSpPr>
          <p:cNvPr id="1307" name="Rectangle 12"/>
          <p:cNvSpPr/>
          <p:nvPr/>
        </p:nvSpPr>
        <p:spPr>
          <a:xfrm>
            <a:off x="3752861" y="937763"/>
            <a:ext cx="1309833" cy="513553"/>
          </a:xfrm>
          <a:prstGeom prst="rect">
            <a:avLst/>
          </a:prstGeom>
          <a:solidFill>
            <a:srgbClr val="000000"/>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74" tIns="13374" rIns="13374" bIns="13374" anchor="ctr">
            <a:spAutoFit/>
          </a:bodyPr>
          <a:lstStyle>
            <a:lvl1pPr algn="l" defTabSz="1733973">
              <a:defRPr sz="3000">
                <a:solidFill>
                  <a:srgbClr val="FFFFFF"/>
                </a:solidFill>
                <a:latin typeface="Avenir Next Regular"/>
                <a:ea typeface="Avenir Next Regular"/>
                <a:cs typeface="Avenir Next Regular"/>
                <a:sym typeface="Avenir Next Regular"/>
              </a:defRPr>
            </a:lvl1pPr>
          </a:lstStyle>
          <a:p>
            <a:pPr algn="ctr"/>
            <a:r>
              <a:rPr sz="1581"/>
              <a:t>Quantum hardware</a:t>
            </a:r>
          </a:p>
        </p:txBody>
      </p:sp>
      <p:sp>
        <p:nvSpPr>
          <p:cNvPr id="1311" name="Slide Number Placeholder 24"/>
          <p:cNvSpPr txBox="1">
            <a:spLocks noGrp="1"/>
          </p:cNvSpPr>
          <p:nvPr>
            <p:ph type="sldNum" sz="quarter" idx="2"/>
          </p:nvPr>
        </p:nvSpPr>
        <p:spPr>
          <a:xfrm>
            <a:off x="8780391" y="4860951"/>
            <a:ext cx="90914" cy="9091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nSpc>
                <a:spcPct val="80000"/>
              </a:lnSpc>
              <a:defRPr sz="264"/>
            </a:lvl1pPr>
          </a:lstStyle>
          <a:p>
            <a:fld id="{86CB4B4D-7CA3-9044-876B-883B54F8677D}" type="slidenum">
              <a:rPr/>
              <a:t>4</a:t>
            </a:fld>
            <a:endParaRPr/>
          </a:p>
        </p:txBody>
      </p:sp>
      <p:pic>
        <p:nvPicPr>
          <p:cNvPr id="3" name="Picture 2" descr="A logo with a rainbow colored circle&#10;&#10;Description automatically generated">
            <a:extLst>
              <a:ext uri="{FF2B5EF4-FFF2-40B4-BE49-F238E27FC236}">
                <a16:creationId xmlns:a16="http://schemas.microsoft.com/office/drawing/2014/main" id="{4122BBC9-3C61-ECAC-688A-452F2EEF6D5B}"/>
              </a:ext>
            </a:extLst>
          </p:cNvPr>
          <p:cNvPicPr>
            <a:picLocks noChangeAspect="1"/>
          </p:cNvPicPr>
          <p:nvPr/>
        </p:nvPicPr>
        <p:blipFill>
          <a:blip r:embed="rId4"/>
          <a:stretch>
            <a:fillRect/>
          </a:stretch>
        </p:blipFill>
        <p:spPr>
          <a:xfrm>
            <a:off x="4844277" y="4729061"/>
            <a:ext cx="850585" cy="297292"/>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33"/>
          <p:cNvPicPr preferRelativeResize="0"/>
          <p:nvPr/>
        </p:nvPicPr>
        <p:blipFill>
          <a:blip r:embed="rId3">
            <a:alphaModFix/>
          </a:blip>
          <a:stretch>
            <a:fillRect/>
          </a:stretch>
        </p:blipFill>
        <p:spPr>
          <a:xfrm>
            <a:off x="293525" y="610225"/>
            <a:ext cx="3618975" cy="162600"/>
          </a:xfrm>
          <a:prstGeom prst="rect">
            <a:avLst/>
          </a:prstGeom>
          <a:noFill/>
          <a:ln>
            <a:noFill/>
          </a:ln>
        </p:spPr>
      </p:pic>
      <p:sp>
        <p:nvSpPr>
          <p:cNvPr id="370" name="Google Shape;37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40</a:t>
            </a:fld>
            <a:endParaRPr/>
          </a:p>
        </p:txBody>
      </p:sp>
      <p:sp>
        <p:nvSpPr>
          <p:cNvPr id="371" name="Google Shape;371;p33"/>
          <p:cNvSpPr txBox="1">
            <a:spLocks noGrp="1"/>
          </p:cNvSpPr>
          <p:nvPr>
            <p:ph type="subTitle" idx="1"/>
          </p:nvPr>
        </p:nvSpPr>
        <p:spPr>
          <a:xfrm>
            <a:off x="255525" y="405925"/>
            <a:ext cx="40491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1800" b="1">
                <a:solidFill>
                  <a:schemeClr val="dk1"/>
                </a:solidFill>
              </a:rPr>
              <a:t>Step 5: Find Pauli spin blockade</a:t>
            </a:r>
            <a:endParaRPr sz="18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p:txBody>
      </p:sp>
      <p:pic>
        <p:nvPicPr>
          <p:cNvPr id="373" name="Google Shape;373;p33"/>
          <p:cNvPicPr preferRelativeResize="0"/>
          <p:nvPr/>
        </p:nvPicPr>
        <p:blipFill rotWithShape="1">
          <a:blip r:embed="rId4">
            <a:alphaModFix/>
          </a:blip>
          <a:srcRect t="24491" b="16062"/>
          <a:stretch/>
        </p:blipFill>
        <p:spPr>
          <a:xfrm>
            <a:off x="524426" y="1347037"/>
            <a:ext cx="8095155" cy="2707001"/>
          </a:xfrm>
          <a:prstGeom prst="rect">
            <a:avLst/>
          </a:prstGeom>
          <a:noFill/>
          <a:ln>
            <a:noFill/>
          </a:ln>
        </p:spPr>
      </p:pic>
      <p:sp>
        <p:nvSpPr>
          <p:cNvPr id="374" name="Google Shape;374;p33"/>
          <p:cNvSpPr txBox="1"/>
          <p:nvPr/>
        </p:nvSpPr>
        <p:spPr>
          <a:xfrm>
            <a:off x="5575475" y="4663217"/>
            <a:ext cx="3568525"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1000" i="1" dirty="0"/>
              <a:t>Schuff et al. </a:t>
            </a:r>
            <a:r>
              <a:rPr lang="en-GB" sz="1000" i="1" dirty="0">
                <a:solidFill>
                  <a:schemeClr val="dk1"/>
                </a:solidFill>
              </a:rPr>
              <a:t>Quantum 7, 1077 (2023)</a:t>
            </a:r>
          </a:p>
          <a:p>
            <a:pPr marL="0" lvl="0" indent="0" algn="r" rtl="0">
              <a:spcBef>
                <a:spcPts val="0"/>
              </a:spcBef>
              <a:spcAft>
                <a:spcPts val="0"/>
              </a:spcAft>
              <a:buNone/>
            </a:pPr>
            <a:endParaRPr sz="1000" i="1" dirty="0"/>
          </a:p>
        </p:txBody>
      </p:sp>
      <p:sp>
        <p:nvSpPr>
          <p:cNvPr id="375" name="Google Shape;375;p33"/>
          <p:cNvSpPr/>
          <p:nvPr/>
        </p:nvSpPr>
        <p:spPr>
          <a:xfrm>
            <a:off x="3261750" y="4202550"/>
            <a:ext cx="2620500" cy="549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txBox="1">
            <a:spLocks noGrp="1"/>
          </p:cNvSpPr>
          <p:nvPr>
            <p:ph type="subTitle" idx="1"/>
          </p:nvPr>
        </p:nvSpPr>
        <p:spPr>
          <a:xfrm>
            <a:off x="3539400" y="4313400"/>
            <a:ext cx="2065200" cy="377263"/>
          </a:xfrm>
          <a:prstGeom prst="rect">
            <a:avLst/>
          </a:prstGeom>
        </p:spPr>
        <p:txBody>
          <a:bodyPr spcFirstLastPara="1" wrap="square" lIns="91425" tIns="91425" rIns="91425" bIns="91425" anchor="t" anchorCtr="0">
            <a:noAutofit/>
          </a:bodyPr>
          <a:lstStyle/>
          <a:p>
            <a:pPr marL="0" marR="0" lvl="0" indent="0" algn="ctr" rtl="0">
              <a:lnSpc>
                <a:spcPct val="80000"/>
              </a:lnSpc>
              <a:spcBef>
                <a:spcPts val="0"/>
              </a:spcBef>
              <a:spcAft>
                <a:spcPts val="0"/>
              </a:spcAft>
              <a:buNone/>
            </a:pPr>
            <a:r>
              <a:rPr lang="es" sz="1400" b="1" dirty="0">
                <a:solidFill>
                  <a:schemeClr val="dk1"/>
                </a:solidFill>
              </a:rPr>
              <a:t>96% accuracy</a:t>
            </a:r>
            <a:endParaRPr sz="1400" b="1" dirty="0">
              <a:solidFill>
                <a:schemeClr val="dk1"/>
              </a:solidFill>
            </a:endParaRPr>
          </a:p>
          <a:p>
            <a:pPr marL="0" marR="0" lvl="0" indent="0" algn="ctr" rtl="0">
              <a:lnSpc>
                <a:spcPct val="80000"/>
              </a:lnSpc>
              <a:spcBef>
                <a:spcPts val="0"/>
              </a:spcBef>
              <a:spcAft>
                <a:spcPts val="0"/>
              </a:spcAft>
              <a:buNone/>
            </a:pPr>
            <a:endParaRPr sz="2600" dirty="0">
              <a:solidFill>
                <a:srgbClr val="1E1919"/>
              </a:solidFill>
              <a:highlight>
                <a:srgbClr val="FFFFFF"/>
              </a:highlight>
              <a:latin typeface="Roboto"/>
              <a:ea typeface="Roboto"/>
              <a:cs typeface="Roboto"/>
              <a:sym typeface="Roboto"/>
            </a:endParaRPr>
          </a:p>
        </p:txBody>
      </p:sp>
      <p:sp>
        <p:nvSpPr>
          <p:cNvPr id="377" name="Google Shape;377;p33"/>
          <p:cNvSpPr txBox="1"/>
          <p:nvPr/>
        </p:nvSpPr>
        <p:spPr>
          <a:xfrm>
            <a:off x="603013" y="10585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solidFill>
                  <a:schemeClr val="dk1"/>
                </a:solidFill>
              </a:rPr>
              <a:t>PSB</a:t>
            </a:r>
            <a:endParaRPr/>
          </a:p>
        </p:txBody>
      </p:sp>
      <p:sp>
        <p:nvSpPr>
          <p:cNvPr id="378" name="Google Shape;378;p33"/>
          <p:cNvSpPr txBox="1"/>
          <p:nvPr/>
        </p:nvSpPr>
        <p:spPr>
          <a:xfrm>
            <a:off x="4848975" y="10585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solidFill>
                  <a:schemeClr val="dk1"/>
                </a:solidFill>
              </a:rPr>
              <a:t>No PSB</a:t>
            </a:r>
            <a:endParaRPr/>
          </a:p>
        </p:txBody>
      </p:sp>
      <p:pic>
        <p:nvPicPr>
          <p:cNvPr id="379" name="Google Shape;379;p33"/>
          <p:cNvPicPr preferRelativeResize="0"/>
          <p:nvPr/>
        </p:nvPicPr>
        <p:blipFill rotWithShape="1">
          <a:blip r:embed="rId4">
            <a:alphaModFix/>
          </a:blip>
          <a:srcRect l="83669" b="74828"/>
          <a:stretch/>
        </p:blipFill>
        <p:spPr>
          <a:xfrm>
            <a:off x="1690969" y="3879825"/>
            <a:ext cx="1529748" cy="1263675"/>
          </a:xfrm>
          <a:prstGeom prst="rect">
            <a:avLst/>
          </a:prstGeom>
          <a:noFill/>
          <a:ln>
            <a:noFill/>
          </a:ln>
        </p:spPr>
      </p:pic>
      <p:grpSp>
        <p:nvGrpSpPr>
          <p:cNvPr id="6" name="Group 5">
            <a:extLst>
              <a:ext uri="{FF2B5EF4-FFF2-40B4-BE49-F238E27FC236}">
                <a16:creationId xmlns:a16="http://schemas.microsoft.com/office/drawing/2014/main" id="{9DF38C6A-0393-FB3D-1801-EC6EE749AB6F}"/>
              </a:ext>
            </a:extLst>
          </p:cNvPr>
          <p:cNvGrpSpPr/>
          <p:nvPr/>
        </p:nvGrpSpPr>
        <p:grpSpPr>
          <a:xfrm>
            <a:off x="581522" y="1428857"/>
            <a:ext cx="8116646" cy="1581115"/>
            <a:chOff x="581522" y="1428857"/>
            <a:chExt cx="8116646" cy="1581115"/>
          </a:xfrm>
        </p:grpSpPr>
        <p:sp>
          <p:nvSpPr>
            <p:cNvPr id="2" name="Rectangle 1">
              <a:extLst>
                <a:ext uri="{FF2B5EF4-FFF2-40B4-BE49-F238E27FC236}">
                  <a16:creationId xmlns:a16="http://schemas.microsoft.com/office/drawing/2014/main" id="{330B4F65-9F94-FA25-67D9-BF57EC72068C}"/>
                </a:ext>
              </a:extLst>
            </p:cNvPr>
            <p:cNvSpPr/>
            <p:nvPr/>
          </p:nvSpPr>
          <p:spPr>
            <a:xfrm>
              <a:off x="603013" y="1458700"/>
              <a:ext cx="3800821" cy="22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B1DDC26-1339-33B7-BA27-A92B85E151FE}"/>
                </a:ext>
              </a:extLst>
            </p:cNvPr>
            <p:cNvSpPr/>
            <p:nvPr/>
          </p:nvSpPr>
          <p:spPr>
            <a:xfrm>
              <a:off x="581522" y="2747698"/>
              <a:ext cx="3800821" cy="22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FF6657-057C-87A8-098A-C8DCCDB491A7}"/>
                </a:ext>
              </a:extLst>
            </p:cNvPr>
            <p:cNvSpPr/>
            <p:nvPr/>
          </p:nvSpPr>
          <p:spPr>
            <a:xfrm>
              <a:off x="4897347" y="1428857"/>
              <a:ext cx="3800821" cy="31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D2A519-A88F-A4CF-979C-B5F337705A1D}"/>
                </a:ext>
              </a:extLst>
            </p:cNvPr>
            <p:cNvSpPr/>
            <p:nvPr/>
          </p:nvSpPr>
          <p:spPr>
            <a:xfrm>
              <a:off x="4858053" y="2692784"/>
              <a:ext cx="3800821" cy="31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754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0" animBg="1"/>
      <p:bldP spid="37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41</a:t>
            </a:fld>
            <a:endParaRPr/>
          </a:p>
        </p:txBody>
      </p:sp>
      <p:sp>
        <p:nvSpPr>
          <p:cNvPr id="222" name="Google Shape;222;p22"/>
          <p:cNvSpPr/>
          <p:nvPr/>
        </p:nvSpPr>
        <p:spPr>
          <a:xfrm>
            <a:off x="2167575" y="1325725"/>
            <a:ext cx="1326300" cy="286200"/>
          </a:xfrm>
          <a:prstGeom prst="roundRect">
            <a:avLst>
              <a:gd name="adj" fmla="val 16667"/>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2"/>
          <p:cNvSpPr txBox="1"/>
          <p:nvPr/>
        </p:nvSpPr>
        <p:spPr>
          <a:xfrm>
            <a:off x="2087625" y="1261075"/>
            <a:ext cx="1486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b="1">
                <a:solidFill>
                  <a:schemeClr val="lt1"/>
                </a:solidFill>
              </a:rPr>
              <a:t>Device 1</a:t>
            </a:r>
            <a:endParaRPr sz="1500" b="1">
              <a:solidFill>
                <a:schemeClr val="lt1"/>
              </a:solidFill>
            </a:endParaRPr>
          </a:p>
        </p:txBody>
      </p:sp>
      <p:sp>
        <p:nvSpPr>
          <p:cNvPr id="224" name="Google Shape;224;p22"/>
          <p:cNvSpPr/>
          <p:nvPr/>
        </p:nvSpPr>
        <p:spPr>
          <a:xfrm>
            <a:off x="5409225" y="1314175"/>
            <a:ext cx="1326300" cy="2862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2"/>
          <p:cNvSpPr txBox="1"/>
          <p:nvPr/>
        </p:nvSpPr>
        <p:spPr>
          <a:xfrm>
            <a:off x="5329275" y="1249525"/>
            <a:ext cx="1486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b="1">
                <a:solidFill>
                  <a:schemeClr val="lt1"/>
                </a:solidFill>
              </a:rPr>
              <a:t>Device 2</a:t>
            </a:r>
            <a:endParaRPr sz="1500" b="1">
              <a:solidFill>
                <a:schemeClr val="lt1"/>
              </a:solidFill>
            </a:endParaRPr>
          </a:p>
        </p:txBody>
      </p:sp>
      <p:pic>
        <p:nvPicPr>
          <p:cNvPr id="226" name="Google Shape;226;p22"/>
          <p:cNvPicPr preferRelativeResize="0"/>
          <p:nvPr/>
        </p:nvPicPr>
        <p:blipFill>
          <a:blip r:embed="rId3">
            <a:alphaModFix/>
          </a:blip>
          <a:stretch>
            <a:fillRect/>
          </a:stretch>
        </p:blipFill>
        <p:spPr>
          <a:xfrm>
            <a:off x="4088575" y="1314177"/>
            <a:ext cx="935385" cy="286200"/>
          </a:xfrm>
          <a:prstGeom prst="rect">
            <a:avLst/>
          </a:prstGeom>
          <a:noFill/>
          <a:ln>
            <a:noFill/>
          </a:ln>
        </p:spPr>
      </p:pic>
      <p:grpSp>
        <p:nvGrpSpPr>
          <p:cNvPr id="2" name="Group 1">
            <a:extLst>
              <a:ext uri="{FF2B5EF4-FFF2-40B4-BE49-F238E27FC236}">
                <a16:creationId xmlns:a16="http://schemas.microsoft.com/office/drawing/2014/main" id="{F8CF6B99-D0FB-4D1E-3B47-74BB0D017BC5}"/>
              </a:ext>
            </a:extLst>
          </p:cNvPr>
          <p:cNvGrpSpPr/>
          <p:nvPr/>
        </p:nvGrpSpPr>
        <p:grpSpPr>
          <a:xfrm>
            <a:off x="3257176" y="2899499"/>
            <a:ext cx="2598181" cy="1964601"/>
            <a:chOff x="3098471" y="3167720"/>
            <a:chExt cx="2598181" cy="1964601"/>
          </a:xfrm>
        </p:grpSpPr>
        <p:pic>
          <p:nvPicPr>
            <p:cNvPr id="5" name="ezgif.com-gif-maker.gif" descr="ezgif.com-gif-maker.gif">
              <a:extLst>
                <a:ext uri="{FF2B5EF4-FFF2-40B4-BE49-F238E27FC236}">
                  <a16:creationId xmlns:a16="http://schemas.microsoft.com/office/drawing/2014/main" id="{BB83C7BA-4390-3E7B-53DD-468A5B0945BB}"/>
                </a:ext>
              </a:extLst>
            </p:cNvPr>
            <p:cNvPicPr>
              <a:picLocks/>
            </p:cNvPicPr>
            <p:nvPr/>
          </p:nvPicPr>
          <p:blipFill>
            <a:blip r:embed="rId4"/>
            <a:stretch>
              <a:fillRect/>
            </a:stretch>
          </p:blipFill>
          <p:spPr>
            <a:xfrm>
              <a:off x="3387311" y="3179868"/>
              <a:ext cx="2262997" cy="1697248"/>
            </a:xfrm>
            <a:prstGeom prst="rect">
              <a:avLst/>
            </a:prstGeom>
            <a:ln w="12700">
              <a:miter lim="400000"/>
            </a:ln>
          </p:spPr>
        </p:pic>
        <p:sp>
          <p:nvSpPr>
            <p:cNvPr id="6" name="Rectangle">
              <a:extLst>
                <a:ext uri="{FF2B5EF4-FFF2-40B4-BE49-F238E27FC236}">
                  <a16:creationId xmlns:a16="http://schemas.microsoft.com/office/drawing/2014/main" id="{FF22D686-99E8-C9A7-BC9E-B5EEAEAF1987}"/>
                </a:ext>
              </a:extLst>
            </p:cNvPr>
            <p:cNvSpPr/>
            <p:nvPr/>
          </p:nvSpPr>
          <p:spPr>
            <a:xfrm>
              <a:off x="3288600" y="3167720"/>
              <a:ext cx="2378940" cy="396246"/>
            </a:xfrm>
            <a:prstGeom prst="rect">
              <a:avLst/>
            </a:prstGeom>
            <a:solidFill>
              <a:srgbClr val="FFFFFF"/>
            </a:solidFill>
            <a:ln w="12700">
              <a:miter lim="400000"/>
            </a:ln>
          </p:spPr>
          <p:txBody>
            <a:bodyPr lIns="13381" tIns="13381" rIns="13381" bIns="13381" anchor="ctr"/>
            <a:lstStyle/>
            <a:p>
              <a:pPr>
                <a:defRPr sz="3200"/>
              </a:pPr>
              <a:endParaRPr sz="1687"/>
            </a:p>
          </p:txBody>
        </p:sp>
        <p:sp>
          <p:nvSpPr>
            <p:cNvPr id="7" name="Gate voltage 1">
              <a:extLst>
                <a:ext uri="{FF2B5EF4-FFF2-40B4-BE49-F238E27FC236}">
                  <a16:creationId xmlns:a16="http://schemas.microsoft.com/office/drawing/2014/main" id="{D09751B6-2227-C8B6-44F6-A9D2AA755295}"/>
                </a:ext>
              </a:extLst>
            </p:cNvPr>
            <p:cNvSpPr txBox="1"/>
            <p:nvPr/>
          </p:nvSpPr>
          <p:spPr>
            <a:xfrm>
              <a:off x="4013236" y="4860619"/>
              <a:ext cx="1241838" cy="2717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63" tIns="26763" rIns="26763" bIns="26763" anchor="ctr"/>
            <a:lstStyle>
              <a:lvl1pPr>
                <a:defRPr sz="2200">
                  <a:latin typeface="Avenir Next"/>
                  <a:ea typeface="Avenir Next"/>
                  <a:cs typeface="Avenir Next"/>
                  <a:sym typeface="Avenir Next"/>
                </a:defRPr>
              </a:lvl1pPr>
            </a:lstStyle>
            <a:p>
              <a:r>
                <a:rPr sz="1160">
                  <a:latin typeface="+mj-lt"/>
                </a:rPr>
                <a:t>Gate voltage 1</a:t>
              </a:r>
            </a:p>
          </p:txBody>
        </p:sp>
        <p:sp>
          <p:nvSpPr>
            <p:cNvPr id="8" name="Gate voltage 2">
              <a:extLst>
                <a:ext uri="{FF2B5EF4-FFF2-40B4-BE49-F238E27FC236}">
                  <a16:creationId xmlns:a16="http://schemas.microsoft.com/office/drawing/2014/main" id="{A3A69EA0-46DD-792D-5295-7A170C5D5C6A}"/>
                </a:ext>
              </a:extLst>
            </p:cNvPr>
            <p:cNvSpPr txBox="1"/>
            <p:nvPr/>
          </p:nvSpPr>
          <p:spPr>
            <a:xfrm rot="16200000">
              <a:off x="2613403" y="3954080"/>
              <a:ext cx="1241838" cy="2717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63" tIns="26763" rIns="26763" bIns="26763" anchor="ctr"/>
            <a:lstStyle>
              <a:lvl1pPr>
                <a:defRPr sz="2200">
                  <a:latin typeface="Avenir Next"/>
                  <a:ea typeface="Avenir Next"/>
                  <a:cs typeface="Avenir Next"/>
                  <a:sym typeface="Avenir Next"/>
                </a:defRPr>
              </a:lvl1pPr>
            </a:lstStyle>
            <a:p>
              <a:r>
                <a:rPr sz="1160" dirty="0">
                  <a:latin typeface="+mj-lt"/>
                </a:rPr>
                <a:t>Gate voltage 2</a:t>
              </a:r>
            </a:p>
          </p:txBody>
        </p:sp>
        <p:sp>
          <p:nvSpPr>
            <p:cNvPr id="9" name="Rectangle">
              <a:extLst>
                <a:ext uri="{FF2B5EF4-FFF2-40B4-BE49-F238E27FC236}">
                  <a16:creationId xmlns:a16="http://schemas.microsoft.com/office/drawing/2014/main" id="{BF007442-B5A1-9FC3-E191-994E8DD9F536}"/>
                </a:ext>
              </a:extLst>
            </p:cNvPr>
            <p:cNvSpPr/>
            <p:nvPr/>
          </p:nvSpPr>
          <p:spPr>
            <a:xfrm>
              <a:off x="3388773" y="3539809"/>
              <a:ext cx="2307879" cy="1334890"/>
            </a:xfrm>
            <a:prstGeom prst="rect">
              <a:avLst/>
            </a:prstGeom>
            <a:ln w="12700">
              <a:solidFill>
                <a:srgbClr val="53585F"/>
              </a:solidFill>
              <a:miter lim="400000"/>
            </a:ln>
          </p:spPr>
          <p:txBody>
            <a:bodyPr lIns="13381" tIns="13381" rIns="13381" bIns="13381" anchor="ctr"/>
            <a:lstStyle/>
            <a:p>
              <a:pPr>
                <a:defRPr sz="3200"/>
              </a:pPr>
              <a:endParaRPr sz="1687"/>
            </a:p>
          </p:txBody>
        </p:sp>
      </p:grpSp>
      <p:pic>
        <p:nvPicPr>
          <p:cNvPr id="221" name="Google Shape;221;p22"/>
          <p:cNvPicPr preferRelativeResize="0"/>
          <p:nvPr/>
        </p:nvPicPr>
        <p:blipFill rotWithShape="1">
          <a:blip r:embed="rId5">
            <a:alphaModFix/>
          </a:blip>
          <a:srcRect t="24778" b="35352"/>
          <a:stretch/>
        </p:blipFill>
        <p:spPr>
          <a:xfrm>
            <a:off x="1474275" y="1600375"/>
            <a:ext cx="6471424" cy="1451355"/>
          </a:xfrm>
          <a:prstGeom prst="rect">
            <a:avLst/>
          </a:prstGeom>
          <a:noFill/>
          <a:ln>
            <a:noFill/>
          </a:ln>
        </p:spPr>
      </p:pic>
      <p:pic>
        <p:nvPicPr>
          <p:cNvPr id="12" name="Google Shape;217;p22">
            <a:extLst>
              <a:ext uri="{FF2B5EF4-FFF2-40B4-BE49-F238E27FC236}">
                <a16:creationId xmlns:a16="http://schemas.microsoft.com/office/drawing/2014/main" id="{B43EEAF8-164A-1236-28AA-AFE9ADA88679}"/>
              </a:ext>
            </a:extLst>
          </p:cNvPr>
          <p:cNvPicPr preferRelativeResize="0"/>
          <p:nvPr/>
        </p:nvPicPr>
        <p:blipFill>
          <a:blip r:embed="rId6">
            <a:alphaModFix/>
          </a:blip>
          <a:stretch>
            <a:fillRect/>
          </a:stretch>
        </p:blipFill>
        <p:spPr>
          <a:xfrm>
            <a:off x="332724" y="610225"/>
            <a:ext cx="3292977" cy="193516"/>
          </a:xfrm>
          <a:prstGeom prst="rect">
            <a:avLst/>
          </a:prstGeom>
          <a:noFill/>
          <a:ln>
            <a:noFill/>
          </a:ln>
        </p:spPr>
      </p:pic>
      <p:sp>
        <p:nvSpPr>
          <p:cNvPr id="13" name="Google Shape;219;p22">
            <a:extLst>
              <a:ext uri="{FF2B5EF4-FFF2-40B4-BE49-F238E27FC236}">
                <a16:creationId xmlns:a16="http://schemas.microsoft.com/office/drawing/2014/main" id="{E3F133F3-B89E-1163-1A40-8BAD091B446D}"/>
              </a:ext>
            </a:extLst>
          </p:cNvPr>
          <p:cNvSpPr txBox="1">
            <a:spLocks noGrp="1"/>
          </p:cNvSpPr>
          <p:nvPr>
            <p:ph type="subTitle" idx="1"/>
          </p:nvPr>
        </p:nvSpPr>
        <p:spPr>
          <a:xfrm>
            <a:off x="290676" y="421081"/>
            <a:ext cx="8520600" cy="4155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n-GB" sz="1800" b="1" dirty="0">
                <a:solidFill>
                  <a:schemeClr val="dk1"/>
                </a:solidFill>
              </a:rPr>
              <a:t>Quantifying device variability</a:t>
            </a:r>
            <a:endParaRPr sz="3000" dirty="0">
              <a:solidFill>
                <a:srgbClr val="1E1919"/>
              </a:solidFill>
              <a:highlight>
                <a:srgbClr val="FFFFFF"/>
              </a:highlight>
              <a:latin typeface="Roboto"/>
              <a:ea typeface="Roboto"/>
              <a:cs typeface="Roboto"/>
              <a:sym typeface="Roboto"/>
            </a:endParaRPr>
          </a:p>
          <a:p>
            <a:pPr marL="0" marR="0" lvl="0" indent="0" algn="l" rtl="0">
              <a:lnSpc>
                <a:spcPct val="80000"/>
              </a:lnSpc>
              <a:spcBef>
                <a:spcPts val="0"/>
              </a:spcBef>
              <a:spcAft>
                <a:spcPts val="0"/>
              </a:spcAft>
              <a:buNone/>
            </a:pPr>
            <a:endParaRPr sz="1800" b="1" dirty="0">
              <a:solidFill>
                <a:schemeClr val="dk1"/>
              </a:solidFill>
            </a:endParaRPr>
          </a:p>
          <a:p>
            <a:pPr marL="0" marR="0" lvl="0" indent="0" algn="ctr" rtl="0">
              <a:lnSpc>
                <a:spcPct val="80000"/>
              </a:lnSpc>
              <a:spcBef>
                <a:spcPts val="0"/>
              </a:spcBef>
              <a:spcAft>
                <a:spcPts val="0"/>
              </a:spcAft>
              <a:buNone/>
            </a:pPr>
            <a:endParaRPr sz="2200" b="1" dirty="0">
              <a:solidFill>
                <a:schemeClr val="dk1"/>
              </a:solidFill>
            </a:endParaRPr>
          </a:p>
        </p:txBody>
      </p:sp>
    </p:spTree>
    <p:extLst>
      <p:ext uri="{BB962C8B-B14F-4D97-AF65-F5344CB8AC3E}">
        <p14:creationId xmlns:p14="http://schemas.microsoft.com/office/powerpoint/2010/main" val="1337717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2"/>
          <p:cNvPicPr preferRelativeResize="0"/>
          <p:nvPr/>
        </p:nvPicPr>
        <p:blipFill>
          <a:blip r:embed="rId3">
            <a:alphaModFix/>
          </a:blip>
          <a:stretch>
            <a:fillRect/>
          </a:stretch>
        </p:blipFill>
        <p:spPr>
          <a:xfrm>
            <a:off x="332724" y="610225"/>
            <a:ext cx="3292977" cy="193516"/>
          </a:xfrm>
          <a:prstGeom prst="rect">
            <a:avLst/>
          </a:prstGeom>
          <a:noFill/>
          <a:ln>
            <a:noFill/>
          </a:ln>
        </p:spPr>
      </p:pic>
      <p:sp>
        <p:nvSpPr>
          <p:cNvPr id="218" name="Google Shape;218;p22"/>
          <p:cNvSpPr txBox="1">
            <a:spLocks noGrp="1"/>
          </p:cNvSpPr>
          <p:nvPr>
            <p:ph type="sldNum" idx="12"/>
          </p:nvPr>
        </p:nvSpPr>
        <p:spPr>
          <a:xfrm>
            <a:off x="8515482" y="472241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42</a:t>
            </a:fld>
            <a:endParaRPr/>
          </a:p>
        </p:txBody>
      </p:sp>
      <p:sp>
        <p:nvSpPr>
          <p:cNvPr id="219" name="Google Shape;219;p22"/>
          <p:cNvSpPr txBox="1">
            <a:spLocks noGrp="1"/>
          </p:cNvSpPr>
          <p:nvPr>
            <p:ph type="subTitle" idx="1"/>
          </p:nvPr>
        </p:nvSpPr>
        <p:spPr>
          <a:xfrm>
            <a:off x="290676" y="421081"/>
            <a:ext cx="8520600" cy="4155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n-GB" sz="1800" b="1" dirty="0">
                <a:solidFill>
                  <a:schemeClr val="dk1"/>
                </a:solidFill>
              </a:rPr>
              <a:t>Quantifying device variability</a:t>
            </a:r>
            <a:endParaRPr sz="3000" dirty="0">
              <a:solidFill>
                <a:srgbClr val="1E1919"/>
              </a:solidFill>
              <a:highlight>
                <a:srgbClr val="FFFFFF"/>
              </a:highlight>
              <a:latin typeface="Roboto"/>
              <a:ea typeface="Roboto"/>
              <a:cs typeface="Roboto"/>
              <a:sym typeface="Roboto"/>
            </a:endParaRPr>
          </a:p>
          <a:p>
            <a:pPr marL="0" marR="0" lvl="0" indent="0" algn="l" rtl="0">
              <a:lnSpc>
                <a:spcPct val="80000"/>
              </a:lnSpc>
              <a:spcBef>
                <a:spcPts val="0"/>
              </a:spcBef>
              <a:spcAft>
                <a:spcPts val="0"/>
              </a:spcAft>
              <a:buNone/>
            </a:pPr>
            <a:endParaRPr sz="1800" b="1" dirty="0">
              <a:solidFill>
                <a:schemeClr val="dk1"/>
              </a:solidFill>
            </a:endParaRPr>
          </a:p>
          <a:p>
            <a:pPr marL="0" marR="0" lvl="0" indent="0" algn="ctr" rtl="0">
              <a:lnSpc>
                <a:spcPct val="80000"/>
              </a:lnSpc>
              <a:spcBef>
                <a:spcPts val="0"/>
              </a:spcBef>
              <a:spcAft>
                <a:spcPts val="0"/>
              </a:spcAft>
              <a:buNone/>
            </a:pPr>
            <a:endParaRPr sz="2200" b="1" dirty="0">
              <a:solidFill>
                <a:schemeClr val="dk1"/>
              </a:solidFill>
            </a:endParaRPr>
          </a:p>
        </p:txBody>
      </p:sp>
      <p:grpSp>
        <p:nvGrpSpPr>
          <p:cNvPr id="10" name="Group 9">
            <a:extLst>
              <a:ext uri="{FF2B5EF4-FFF2-40B4-BE49-F238E27FC236}">
                <a16:creationId xmlns:a16="http://schemas.microsoft.com/office/drawing/2014/main" id="{6B734F80-6C93-0F5E-C9AB-CA5955C13CE7}"/>
              </a:ext>
            </a:extLst>
          </p:cNvPr>
          <p:cNvGrpSpPr/>
          <p:nvPr/>
        </p:nvGrpSpPr>
        <p:grpSpPr>
          <a:xfrm>
            <a:off x="1769191" y="1426977"/>
            <a:ext cx="5563569" cy="2435727"/>
            <a:chOff x="4566597" y="3028196"/>
            <a:chExt cx="4278838" cy="1875600"/>
          </a:xfrm>
        </p:grpSpPr>
        <p:pic>
          <p:nvPicPr>
            <p:cNvPr id="3" name="Picture 2">
              <a:extLst>
                <a:ext uri="{FF2B5EF4-FFF2-40B4-BE49-F238E27FC236}">
                  <a16:creationId xmlns:a16="http://schemas.microsoft.com/office/drawing/2014/main" id="{4A216C50-5200-B70B-6937-FFE95F75B4EA}"/>
                </a:ext>
              </a:extLst>
            </p:cNvPr>
            <p:cNvPicPr>
              <a:picLocks noChangeAspect="1"/>
            </p:cNvPicPr>
            <p:nvPr/>
          </p:nvPicPr>
          <p:blipFill rotWithShape="1">
            <a:blip r:embed="rId4"/>
            <a:srcRect l="1" r="938"/>
            <a:stretch/>
          </p:blipFill>
          <p:spPr>
            <a:xfrm>
              <a:off x="6779190" y="3028196"/>
              <a:ext cx="2066245" cy="1875600"/>
            </a:xfrm>
            <a:prstGeom prst="rect">
              <a:avLst/>
            </a:prstGeom>
          </p:spPr>
        </p:pic>
        <p:pic>
          <p:nvPicPr>
            <p:cNvPr id="4" name="Picture 3">
              <a:extLst>
                <a:ext uri="{FF2B5EF4-FFF2-40B4-BE49-F238E27FC236}">
                  <a16:creationId xmlns:a16="http://schemas.microsoft.com/office/drawing/2014/main" id="{A23BA114-7DB0-5F8C-7C2E-4DE8201072E8}"/>
                </a:ext>
              </a:extLst>
            </p:cNvPr>
            <p:cNvPicPr>
              <a:picLocks noChangeAspect="1"/>
            </p:cNvPicPr>
            <p:nvPr/>
          </p:nvPicPr>
          <p:blipFill rotWithShape="1">
            <a:blip r:embed="rId5"/>
            <a:srcRect l="1" r="1"/>
            <a:stretch/>
          </p:blipFill>
          <p:spPr>
            <a:xfrm>
              <a:off x="4566597" y="3036941"/>
              <a:ext cx="2066245" cy="1866855"/>
            </a:xfrm>
            <a:prstGeom prst="rect">
              <a:avLst/>
            </a:prstGeom>
          </p:spPr>
        </p:pic>
      </p:grpSp>
      <p:grpSp>
        <p:nvGrpSpPr>
          <p:cNvPr id="31" name="Group 30">
            <a:extLst>
              <a:ext uri="{FF2B5EF4-FFF2-40B4-BE49-F238E27FC236}">
                <a16:creationId xmlns:a16="http://schemas.microsoft.com/office/drawing/2014/main" id="{AFEDC79C-4135-E30B-FD93-14EE6C5BC270}"/>
              </a:ext>
            </a:extLst>
          </p:cNvPr>
          <p:cNvGrpSpPr/>
          <p:nvPr/>
        </p:nvGrpSpPr>
        <p:grpSpPr>
          <a:xfrm>
            <a:off x="5871401" y="122130"/>
            <a:ext cx="4059349" cy="4315581"/>
            <a:chOff x="7670624" y="1242811"/>
            <a:chExt cx="4059349" cy="4315581"/>
          </a:xfrm>
        </p:grpSpPr>
        <p:pic>
          <p:nvPicPr>
            <p:cNvPr id="27" name="Google Shape;231;p23">
              <a:extLst>
                <a:ext uri="{FF2B5EF4-FFF2-40B4-BE49-F238E27FC236}">
                  <a16:creationId xmlns:a16="http://schemas.microsoft.com/office/drawing/2014/main" id="{B22EE612-B3B5-A781-34BC-3419C5D38454}"/>
                </a:ext>
              </a:extLst>
            </p:cNvPr>
            <p:cNvPicPr preferRelativeResize="0"/>
            <p:nvPr/>
          </p:nvPicPr>
          <p:blipFill rotWithShape="1">
            <a:blip r:embed="rId6">
              <a:alphaModFix/>
            </a:blip>
            <a:srcRect l="61647" t="25105" r="18929" b="44862"/>
            <a:stretch/>
          </p:blipFill>
          <p:spPr>
            <a:xfrm>
              <a:off x="8946029" y="1242811"/>
              <a:ext cx="1643026" cy="1428902"/>
            </a:xfrm>
            <a:prstGeom prst="rect">
              <a:avLst/>
            </a:prstGeom>
            <a:noFill/>
            <a:ln>
              <a:noFill/>
            </a:ln>
          </p:spPr>
        </p:pic>
        <p:sp>
          <p:nvSpPr>
            <p:cNvPr id="30" name="TextBox 29">
              <a:extLst>
                <a:ext uri="{FF2B5EF4-FFF2-40B4-BE49-F238E27FC236}">
                  <a16:creationId xmlns:a16="http://schemas.microsoft.com/office/drawing/2014/main" id="{FC290165-5724-F3DD-5251-E5BD4889E74C}"/>
                </a:ext>
              </a:extLst>
            </p:cNvPr>
            <p:cNvSpPr txBox="1"/>
            <p:nvPr/>
          </p:nvSpPr>
          <p:spPr>
            <a:xfrm>
              <a:off x="7670624" y="5296782"/>
              <a:ext cx="4059349" cy="261610"/>
            </a:xfrm>
            <a:prstGeom prst="rect">
              <a:avLst/>
            </a:prstGeom>
            <a:noFill/>
          </p:spPr>
          <p:txBody>
            <a:bodyPr wrap="square">
              <a:spAutoFit/>
            </a:bodyPr>
            <a:lstStyle/>
            <a:p>
              <a:r>
                <a:rPr lang="es" sz="1100" i="1" dirty="0">
                  <a:solidFill>
                    <a:schemeClr val="dk1"/>
                  </a:solidFill>
                  <a:latin typeface="+mj-lt"/>
                </a:rPr>
                <a:t>Moon et al. Nat. Commun. (2020)</a:t>
              </a:r>
              <a:endParaRPr lang="en-US" sz="1100" dirty="0">
                <a:latin typeface="+mj-lt"/>
              </a:endParaRPr>
            </a:p>
          </p:txBody>
        </p:sp>
      </p:grpSp>
      <p:sp>
        <p:nvSpPr>
          <p:cNvPr id="11" name="TextBox 10">
            <a:extLst>
              <a:ext uri="{FF2B5EF4-FFF2-40B4-BE49-F238E27FC236}">
                <a16:creationId xmlns:a16="http://schemas.microsoft.com/office/drawing/2014/main" id="{D8B97764-6FFA-8C93-60A0-575CC8C58C76}"/>
              </a:ext>
            </a:extLst>
          </p:cNvPr>
          <p:cNvSpPr txBox="1"/>
          <p:nvPr/>
        </p:nvSpPr>
        <p:spPr>
          <a:xfrm>
            <a:off x="7941085" y="1587430"/>
            <a:ext cx="1148794" cy="461665"/>
          </a:xfrm>
          <a:prstGeom prst="rect">
            <a:avLst/>
          </a:prstGeom>
          <a:noFill/>
        </p:spPr>
        <p:txBody>
          <a:bodyPr wrap="square">
            <a:spAutoFit/>
          </a:bodyPr>
          <a:lstStyle/>
          <a:p>
            <a:pPr algn="ctr"/>
            <a:r>
              <a:rPr lang="en-US" sz="1200" dirty="0">
                <a:latin typeface="+mj-lt"/>
              </a:rPr>
              <a:t>(University </a:t>
            </a:r>
          </a:p>
          <a:p>
            <a:pPr algn="ctr"/>
            <a:r>
              <a:rPr lang="en-US" sz="1200" dirty="0">
                <a:latin typeface="+mj-lt"/>
              </a:rPr>
              <a:t>of Basel)</a:t>
            </a:r>
          </a:p>
        </p:txBody>
      </p:sp>
    </p:spTree>
    <p:extLst>
      <p:ext uri="{BB962C8B-B14F-4D97-AF65-F5344CB8AC3E}">
        <p14:creationId xmlns:p14="http://schemas.microsoft.com/office/powerpoint/2010/main" val="3811302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2B6256-87DA-1ACF-7013-1122018E7E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43</a:t>
            </a:fld>
            <a:endParaRPr lang="es"/>
          </a:p>
        </p:txBody>
      </p:sp>
      <p:pic>
        <p:nvPicPr>
          <p:cNvPr id="7" name="Picture 6" descr="A close up of a logo&#10;&#10;Description automatically generated">
            <a:extLst>
              <a:ext uri="{FF2B5EF4-FFF2-40B4-BE49-F238E27FC236}">
                <a16:creationId xmlns:a16="http://schemas.microsoft.com/office/drawing/2014/main" id="{543329E7-E12C-0BD2-6F99-6E6A3D67499E}"/>
              </a:ext>
            </a:extLst>
          </p:cNvPr>
          <p:cNvPicPr>
            <a:picLocks noChangeAspect="1"/>
          </p:cNvPicPr>
          <p:nvPr/>
        </p:nvPicPr>
        <p:blipFill>
          <a:blip r:embed="rId2"/>
          <a:stretch>
            <a:fillRect/>
          </a:stretch>
        </p:blipFill>
        <p:spPr>
          <a:xfrm>
            <a:off x="4877266" y="4572000"/>
            <a:ext cx="1473200" cy="571500"/>
          </a:xfrm>
          <a:prstGeom prst="rect">
            <a:avLst/>
          </a:prstGeom>
        </p:spPr>
      </p:pic>
      <p:sp>
        <p:nvSpPr>
          <p:cNvPr id="9" name="TextBox 12">
            <a:extLst>
              <a:ext uri="{FF2B5EF4-FFF2-40B4-BE49-F238E27FC236}">
                <a16:creationId xmlns:a16="http://schemas.microsoft.com/office/drawing/2014/main" id="{F7160F46-335F-96AB-E571-6B93BD46B504}"/>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t>Machine learning for quantum device control</a:t>
            </a:r>
            <a:endParaRPr sz="2003" dirty="0"/>
          </a:p>
        </p:txBody>
      </p:sp>
      <p:pic>
        <p:nvPicPr>
          <p:cNvPr id="3078" name="Picture 6" descr="Generated by DALL·E">
            <a:extLst>
              <a:ext uri="{FF2B5EF4-FFF2-40B4-BE49-F238E27FC236}">
                <a16:creationId xmlns:a16="http://schemas.microsoft.com/office/drawing/2014/main" id="{0E30539F-EE79-6167-1F41-FE90F7A19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146" y="758680"/>
            <a:ext cx="3813320" cy="381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84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8" descr="Create an image of an abstract landscape with rugged, undulating hills that have a rough, textured appearance, reminiscent of a chaotic sound wave pattern, and with dynamic shadows for a three-dimensional effect. Within this landscape, place multiple transparent spheres with a glass-like texture and refractive qualities: one large sphere embedded in the surface, another the same size on the tallest peak, and several others of equal size scattered throughout the terrain. The spheres should look like they are made of clear glass, casting subtle shadows and refracting the elements around them. The color palette should be muted with desaturated earth tones, creating a subtle and natural aesthetic, while maintaining a clear sky without additional objects or intricate lines.">
            <a:extLst>
              <a:ext uri="{FF2B5EF4-FFF2-40B4-BE49-F238E27FC236}">
                <a16:creationId xmlns:a16="http://schemas.microsoft.com/office/drawing/2014/main" id="{5901CE41-F422-A403-E9C7-1C912A491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301" y="952361"/>
            <a:ext cx="3710856" cy="37108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C459034-C1DE-FCD5-68A1-E0E3009A1B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44</a:t>
            </a:fld>
            <a:endParaRPr lang="es"/>
          </a:p>
        </p:txBody>
      </p:sp>
      <p:sp>
        <p:nvSpPr>
          <p:cNvPr id="4" name="Google Shape;78;p15">
            <a:extLst>
              <a:ext uri="{FF2B5EF4-FFF2-40B4-BE49-F238E27FC236}">
                <a16:creationId xmlns:a16="http://schemas.microsoft.com/office/drawing/2014/main" id="{0E32536D-FFA5-0CE8-6562-08C82FBBEB97}"/>
              </a:ext>
            </a:extLst>
          </p:cNvPr>
          <p:cNvSpPr txBox="1">
            <a:spLocks/>
          </p:cNvSpPr>
          <p:nvPr/>
        </p:nvSpPr>
        <p:spPr>
          <a:xfrm>
            <a:off x="255525" y="405925"/>
            <a:ext cx="8520600"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2000" b="1" dirty="0">
                <a:solidFill>
                  <a:schemeClr val="dk1"/>
                </a:solidFill>
              </a:rPr>
              <a:t>Qubit optimisation and high throughput characterisation</a:t>
            </a:r>
          </a:p>
          <a:p>
            <a:pPr algn="ctr">
              <a:lnSpc>
                <a:spcPct val="80000"/>
              </a:lnSpc>
            </a:pPr>
            <a:endParaRPr lang="en-GB" sz="2200" b="1" dirty="0">
              <a:solidFill>
                <a:schemeClr val="dk1"/>
              </a:solidFill>
            </a:endParaRPr>
          </a:p>
          <a:p>
            <a:pPr algn="ctr">
              <a:lnSpc>
                <a:spcPct val="80000"/>
              </a:lnSpc>
            </a:pPr>
            <a:endParaRPr lang="en-GB" sz="2200" b="1" dirty="0">
              <a:solidFill>
                <a:schemeClr val="dk1"/>
              </a:solidFill>
            </a:endParaRPr>
          </a:p>
        </p:txBody>
      </p:sp>
      <p:sp>
        <p:nvSpPr>
          <p:cNvPr id="8" name="Google Shape;79;p15">
            <a:extLst>
              <a:ext uri="{FF2B5EF4-FFF2-40B4-BE49-F238E27FC236}">
                <a16:creationId xmlns:a16="http://schemas.microsoft.com/office/drawing/2014/main" id="{239D088B-7C2B-2C98-53D1-7730253967A9}"/>
              </a:ext>
            </a:extLst>
          </p:cNvPr>
          <p:cNvSpPr txBox="1"/>
          <p:nvPr/>
        </p:nvSpPr>
        <p:spPr>
          <a:xfrm>
            <a:off x="4045554" y="952361"/>
            <a:ext cx="30000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i="1" dirty="0">
                <a:solidFill>
                  <a:schemeClr val="tx1"/>
                </a:solidFill>
              </a:rPr>
              <a:t>Optimised </a:t>
            </a:r>
          </a:p>
          <a:p>
            <a:pPr marL="0" lvl="0" indent="0" algn="ctr" rtl="0">
              <a:spcBef>
                <a:spcPts val="0"/>
              </a:spcBef>
              <a:spcAft>
                <a:spcPts val="0"/>
              </a:spcAft>
              <a:buNone/>
            </a:pPr>
            <a:r>
              <a:rPr lang="es" b="1" i="1" dirty="0">
                <a:solidFill>
                  <a:schemeClr val="tx1"/>
                </a:solidFill>
              </a:rPr>
              <a:t>qubit?</a:t>
            </a:r>
            <a:endParaRPr b="1" i="1" dirty="0">
              <a:solidFill>
                <a:schemeClr val="tx1"/>
              </a:solidFill>
            </a:endParaRPr>
          </a:p>
        </p:txBody>
      </p:sp>
    </p:spTree>
    <p:extLst>
      <p:ext uri="{BB962C8B-B14F-4D97-AF65-F5344CB8AC3E}">
        <p14:creationId xmlns:p14="http://schemas.microsoft.com/office/powerpoint/2010/main" val="674714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270"/>
        <p:cNvGrpSpPr/>
        <p:nvPr/>
      </p:nvGrpSpPr>
      <p:grpSpPr>
        <a:xfrm>
          <a:off x="0" y="0"/>
          <a:ext cx="0" cy="0"/>
          <a:chOff x="0" y="0"/>
          <a:chExt cx="0" cy="0"/>
        </a:xfrm>
      </p:grpSpPr>
      <p:pic>
        <p:nvPicPr>
          <p:cNvPr id="271" name="Google Shape;271;p48"/>
          <p:cNvPicPr preferRelativeResize="0"/>
          <p:nvPr/>
        </p:nvPicPr>
        <p:blipFill rotWithShape="1">
          <a:blip r:embed="rId3">
            <a:alphaModFix/>
          </a:blip>
          <a:srcRect/>
          <a:stretch/>
        </p:blipFill>
        <p:spPr>
          <a:xfrm>
            <a:off x="0" y="-5"/>
            <a:ext cx="9144000" cy="51435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45"/>
        <p:cNvGrpSpPr/>
        <p:nvPr/>
      </p:nvGrpSpPr>
      <p:grpSpPr>
        <a:xfrm>
          <a:off x="0" y="0"/>
          <a:ext cx="0" cy="0"/>
          <a:chOff x="0" y="0"/>
          <a:chExt cx="0" cy="0"/>
        </a:xfrm>
      </p:grpSpPr>
      <p:sp>
        <p:nvSpPr>
          <p:cNvPr id="146" name="Google Shape;14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46</a:t>
            </a:fld>
            <a:endParaRPr/>
          </a:p>
        </p:txBody>
      </p:sp>
      <p:sp>
        <p:nvSpPr>
          <p:cNvPr id="147" name="Google Shape;147;p19"/>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2000" b="1">
                <a:solidFill>
                  <a:schemeClr val="dk1"/>
                </a:solidFill>
              </a:rPr>
              <a:t>Machine learning for spin qubit tuning</a:t>
            </a:r>
            <a:endParaRPr sz="20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p:txBody>
      </p:sp>
      <p:sp>
        <p:nvSpPr>
          <p:cNvPr id="148" name="Google Shape;148;p19"/>
          <p:cNvSpPr txBox="1"/>
          <p:nvPr/>
        </p:nvSpPr>
        <p:spPr>
          <a:xfrm>
            <a:off x="255525" y="1187738"/>
            <a:ext cx="3932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900" i="1">
                <a:solidFill>
                  <a:srgbClr val="1155CC"/>
                </a:solidFill>
              </a:rPr>
              <a:t>Baart, T. A. et al. Appl. Phys. Lett. </a:t>
            </a:r>
            <a:r>
              <a:rPr lang="es" sz="900" b="1" i="1">
                <a:solidFill>
                  <a:srgbClr val="1155CC"/>
                </a:solidFill>
              </a:rPr>
              <a:t>108</a:t>
            </a:r>
            <a:r>
              <a:rPr lang="es" sz="900" i="1">
                <a:solidFill>
                  <a:srgbClr val="1155CC"/>
                </a:solidFill>
              </a:rPr>
              <a:t> , </a:t>
            </a:r>
            <a:endParaRPr sz="900" i="1">
              <a:solidFill>
                <a:srgbClr val="1155CC"/>
              </a:solidFill>
            </a:endParaRPr>
          </a:p>
          <a:p>
            <a:pPr marL="0" marR="0" lvl="0" indent="0" algn="l" rtl="0">
              <a:lnSpc>
                <a:spcPct val="100000"/>
              </a:lnSpc>
              <a:spcBef>
                <a:spcPts val="0"/>
              </a:spcBef>
              <a:spcAft>
                <a:spcPts val="0"/>
              </a:spcAft>
              <a:buNone/>
            </a:pPr>
            <a:r>
              <a:rPr lang="es" sz="900" i="1">
                <a:solidFill>
                  <a:srgbClr val="1155CC"/>
                </a:solidFill>
              </a:rPr>
              <a:t>213104 (2016) </a:t>
            </a:r>
            <a:endParaRPr sz="900" i="1">
              <a:solidFill>
                <a:srgbClr val="1155CC"/>
              </a:solidFill>
            </a:endParaRPr>
          </a:p>
          <a:p>
            <a:pPr marL="0" marR="0" lvl="0" indent="0" algn="l" rtl="0">
              <a:lnSpc>
                <a:spcPct val="100000"/>
              </a:lnSpc>
              <a:spcBef>
                <a:spcPts val="0"/>
              </a:spcBef>
              <a:spcAft>
                <a:spcPts val="0"/>
              </a:spcAft>
              <a:buNone/>
            </a:pPr>
            <a:r>
              <a:rPr lang="es" sz="900" i="1">
                <a:solidFill>
                  <a:srgbClr val="1155CC"/>
                </a:solidFill>
              </a:rPr>
              <a:t>Darulová, J. et al. Phys. Rev. Appl. </a:t>
            </a:r>
            <a:r>
              <a:rPr lang="es" sz="900" b="1" i="1">
                <a:solidFill>
                  <a:srgbClr val="1155CC"/>
                </a:solidFill>
              </a:rPr>
              <a:t>13</a:t>
            </a:r>
            <a:r>
              <a:rPr lang="es" sz="900" i="1">
                <a:solidFill>
                  <a:srgbClr val="1155CC"/>
                </a:solidFill>
              </a:rPr>
              <a:t> , </a:t>
            </a:r>
            <a:endParaRPr sz="900" i="1">
              <a:solidFill>
                <a:srgbClr val="1155CC"/>
              </a:solidFill>
            </a:endParaRPr>
          </a:p>
          <a:p>
            <a:pPr marL="0" marR="0" lvl="0" indent="0" algn="l" rtl="0">
              <a:lnSpc>
                <a:spcPct val="100000"/>
              </a:lnSpc>
              <a:spcBef>
                <a:spcPts val="0"/>
              </a:spcBef>
              <a:spcAft>
                <a:spcPts val="0"/>
              </a:spcAft>
              <a:buNone/>
            </a:pPr>
            <a:r>
              <a:rPr lang="es" sz="900" i="1">
                <a:solidFill>
                  <a:srgbClr val="1155CC"/>
                </a:solidFill>
              </a:rPr>
              <a:t>054005 (2020)</a:t>
            </a:r>
            <a:endParaRPr sz="900" i="1">
              <a:solidFill>
                <a:srgbClr val="1155CC"/>
              </a:solidFill>
            </a:endParaRPr>
          </a:p>
        </p:txBody>
      </p:sp>
      <p:sp>
        <p:nvSpPr>
          <p:cNvPr id="149" name="Google Shape;149;p19"/>
          <p:cNvSpPr txBox="1"/>
          <p:nvPr/>
        </p:nvSpPr>
        <p:spPr>
          <a:xfrm>
            <a:off x="2986050" y="1187738"/>
            <a:ext cx="3932700" cy="1154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900" i="1" dirty="0">
                <a:solidFill>
                  <a:srgbClr val="980000"/>
                </a:solidFill>
              </a:rPr>
              <a:t>Kalantre, S . S . et al . npj QI </a:t>
            </a:r>
            <a:r>
              <a:rPr lang="es" sz="900" b="1" i="1" dirty="0">
                <a:solidFill>
                  <a:srgbClr val="980000"/>
                </a:solidFill>
              </a:rPr>
              <a:t>5</a:t>
            </a:r>
            <a:r>
              <a:rPr lang="es" sz="900" i="1" dirty="0">
                <a:solidFill>
                  <a:srgbClr val="980000"/>
                </a:solidFill>
              </a:rPr>
              <a:t> , 6 (2019)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Zwolak, J. P. et al. Phys. Rev. Appl. </a:t>
            </a:r>
            <a:r>
              <a:rPr lang="es" sz="900" b="1" i="1" dirty="0">
                <a:solidFill>
                  <a:srgbClr val="980000"/>
                </a:solidFill>
              </a:rPr>
              <a:t>13</a:t>
            </a:r>
            <a:r>
              <a:rPr lang="es" sz="900" i="1" dirty="0">
                <a:solidFill>
                  <a:srgbClr val="980000"/>
                </a:solidFill>
              </a:rPr>
              <a:t> , 034075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(2020)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Durrer, R., et al. Phys. Rev. Appl. </a:t>
            </a:r>
            <a:r>
              <a:rPr lang="es" sz="900" b="1" i="1" dirty="0">
                <a:solidFill>
                  <a:srgbClr val="980000"/>
                </a:solidFill>
              </a:rPr>
              <a:t>13 </a:t>
            </a:r>
            <a:r>
              <a:rPr lang="es" sz="900" i="1" dirty="0">
                <a:solidFill>
                  <a:srgbClr val="980000"/>
                </a:solidFill>
              </a:rPr>
              <a:t>, 054019 (2020)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Chatterjee et al. arXiv:2108.10656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Krause et al. arXiv:2205.01443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Krause et al. Electronics 15, 2327 (2022)</a:t>
            </a:r>
            <a:endParaRPr sz="900" i="1" dirty="0">
              <a:solidFill>
                <a:srgbClr val="980000"/>
              </a:solidFill>
            </a:endParaRPr>
          </a:p>
        </p:txBody>
      </p:sp>
      <p:pic>
        <p:nvPicPr>
          <p:cNvPr id="150" name="Google Shape;150;p19"/>
          <p:cNvPicPr preferRelativeResize="0"/>
          <p:nvPr/>
        </p:nvPicPr>
        <p:blipFill rotWithShape="1">
          <a:blip r:embed="rId3">
            <a:alphaModFix/>
          </a:blip>
          <a:srcRect l="5647" t="33542" r="66350" b="33601"/>
          <a:stretch/>
        </p:blipFill>
        <p:spPr>
          <a:xfrm>
            <a:off x="657350" y="1926649"/>
            <a:ext cx="1886500" cy="1245099"/>
          </a:xfrm>
          <a:prstGeom prst="rect">
            <a:avLst/>
          </a:prstGeom>
          <a:noFill/>
          <a:ln>
            <a:noFill/>
          </a:ln>
        </p:spPr>
      </p:pic>
      <p:pic>
        <p:nvPicPr>
          <p:cNvPr id="151" name="Google Shape;151;p19"/>
          <p:cNvPicPr preferRelativeResize="0"/>
          <p:nvPr/>
        </p:nvPicPr>
        <p:blipFill rotWithShape="1">
          <a:blip r:embed="rId4">
            <a:alphaModFix/>
          </a:blip>
          <a:srcRect l="35944" t="51877" r="40721" b="9376"/>
          <a:stretch/>
        </p:blipFill>
        <p:spPr>
          <a:xfrm>
            <a:off x="3401588" y="2382066"/>
            <a:ext cx="1356723" cy="1267171"/>
          </a:xfrm>
          <a:prstGeom prst="rect">
            <a:avLst/>
          </a:prstGeom>
          <a:noFill/>
          <a:ln>
            <a:noFill/>
          </a:ln>
        </p:spPr>
      </p:pic>
      <p:sp>
        <p:nvSpPr>
          <p:cNvPr id="152" name="Google Shape;152;p19"/>
          <p:cNvSpPr txBox="1"/>
          <p:nvPr/>
        </p:nvSpPr>
        <p:spPr>
          <a:xfrm>
            <a:off x="6264050" y="392425"/>
            <a:ext cx="39327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900" i="1">
                <a:solidFill>
                  <a:srgbClr val="674EA7"/>
                </a:solidFill>
              </a:rPr>
              <a:t>Van Diepen, C . J . et al . Appl . Phys .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Lett . </a:t>
            </a:r>
            <a:r>
              <a:rPr lang="es" sz="900" b="1" i="1">
                <a:solidFill>
                  <a:srgbClr val="674EA7"/>
                </a:solidFill>
              </a:rPr>
              <a:t>113</a:t>
            </a:r>
            <a:r>
              <a:rPr lang="es" sz="900" i="1">
                <a:solidFill>
                  <a:srgbClr val="674EA7"/>
                </a:solidFill>
              </a:rPr>
              <a:t> , 033101 (2018)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Botzem, T. et al. Phys. Rev. Appl. </a:t>
            </a:r>
            <a:r>
              <a:rPr lang="es" sz="900" b="1" i="1">
                <a:solidFill>
                  <a:srgbClr val="674EA7"/>
                </a:solidFill>
              </a:rPr>
              <a:t>10 </a:t>
            </a:r>
            <a:r>
              <a:rPr lang="es" sz="900" i="1">
                <a:solidFill>
                  <a:srgbClr val="674EA7"/>
                </a:solidFill>
              </a:rPr>
              <a:t>,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054026 (2018)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Teske, J . D . et al . Appl . Phys .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Lett .</a:t>
            </a:r>
            <a:r>
              <a:rPr lang="es" sz="900" b="1" i="1">
                <a:solidFill>
                  <a:srgbClr val="674EA7"/>
                </a:solidFill>
              </a:rPr>
              <a:t> 114</a:t>
            </a:r>
            <a:r>
              <a:rPr lang="es" sz="900" i="1">
                <a:solidFill>
                  <a:srgbClr val="674EA7"/>
                </a:solidFill>
              </a:rPr>
              <a:t> , 133102 (2019)</a:t>
            </a:r>
            <a:endParaRPr sz="900" i="1">
              <a:solidFill>
                <a:srgbClr val="674EA7"/>
              </a:solidFill>
            </a:endParaRPr>
          </a:p>
        </p:txBody>
      </p:sp>
      <p:pic>
        <p:nvPicPr>
          <p:cNvPr id="153" name="Google Shape;153;p19"/>
          <p:cNvPicPr preferRelativeResize="0"/>
          <p:nvPr/>
        </p:nvPicPr>
        <p:blipFill rotWithShape="1">
          <a:blip r:embed="rId5">
            <a:alphaModFix/>
          </a:blip>
          <a:srcRect l="73135" t="20340" r="7115" b="42817"/>
          <a:stretch/>
        </p:blipFill>
        <p:spPr>
          <a:xfrm>
            <a:off x="6571802" y="1218274"/>
            <a:ext cx="1356723" cy="1423725"/>
          </a:xfrm>
          <a:prstGeom prst="rect">
            <a:avLst/>
          </a:prstGeom>
          <a:noFill/>
          <a:ln>
            <a:noFill/>
          </a:ln>
        </p:spPr>
      </p:pic>
      <p:sp>
        <p:nvSpPr>
          <p:cNvPr id="154" name="Google Shape;154;p19"/>
          <p:cNvSpPr txBox="1"/>
          <p:nvPr/>
        </p:nvSpPr>
        <p:spPr>
          <a:xfrm>
            <a:off x="6304875" y="3048950"/>
            <a:ext cx="2436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900" i="1">
                <a:solidFill>
                  <a:srgbClr val="666666"/>
                </a:solidFill>
              </a:rPr>
              <a:t>Mills, A. R. et al. Appl. Phys. Lett. </a:t>
            </a:r>
            <a:r>
              <a:rPr lang="es" sz="900" b="1" i="1">
                <a:solidFill>
                  <a:srgbClr val="666666"/>
                </a:solidFill>
              </a:rPr>
              <a:t>115</a:t>
            </a:r>
            <a:r>
              <a:rPr lang="es" sz="900" i="1">
                <a:solidFill>
                  <a:srgbClr val="666666"/>
                </a:solidFill>
              </a:rPr>
              <a:t> , </a:t>
            </a:r>
            <a:endParaRPr sz="900" i="1">
              <a:solidFill>
                <a:srgbClr val="666666"/>
              </a:solidFill>
            </a:endParaRPr>
          </a:p>
          <a:p>
            <a:pPr marL="0" marR="0" lvl="0" indent="0" algn="l" rtl="0">
              <a:lnSpc>
                <a:spcPct val="100000"/>
              </a:lnSpc>
              <a:spcBef>
                <a:spcPts val="0"/>
              </a:spcBef>
              <a:spcAft>
                <a:spcPts val="0"/>
              </a:spcAft>
              <a:buNone/>
            </a:pPr>
            <a:r>
              <a:rPr lang="es" sz="900" i="1">
                <a:solidFill>
                  <a:srgbClr val="666666"/>
                </a:solidFill>
              </a:rPr>
              <a:t>113501 (2019) </a:t>
            </a:r>
            <a:endParaRPr sz="900" i="1">
              <a:solidFill>
                <a:srgbClr val="666666"/>
              </a:solidFill>
            </a:endParaRPr>
          </a:p>
          <a:p>
            <a:pPr marL="0" marR="0" lvl="0" indent="0" algn="l" rtl="0">
              <a:lnSpc>
                <a:spcPct val="100000"/>
              </a:lnSpc>
              <a:spcBef>
                <a:spcPts val="0"/>
              </a:spcBef>
              <a:spcAft>
                <a:spcPts val="0"/>
              </a:spcAft>
              <a:buNone/>
            </a:pPr>
            <a:r>
              <a:rPr lang="es" sz="900" i="1">
                <a:solidFill>
                  <a:srgbClr val="666666"/>
                </a:solidFill>
              </a:rPr>
              <a:t>Volk, C . et al . npj QI . </a:t>
            </a:r>
            <a:r>
              <a:rPr lang="es" sz="900" b="1" i="1">
                <a:solidFill>
                  <a:srgbClr val="666666"/>
                </a:solidFill>
              </a:rPr>
              <a:t>5</a:t>
            </a:r>
            <a:r>
              <a:rPr lang="es" sz="900" i="1">
                <a:solidFill>
                  <a:srgbClr val="666666"/>
                </a:solidFill>
              </a:rPr>
              <a:t> , 29 (2019)</a:t>
            </a:r>
            <a:endParaRPr sz="900" i="1">
              <a:solidFill>
                <a:srgbClr val="666666"/>
              </a:solidFill>
            </a:endParaRPr>
          </a:p>
        </p:txBody>
      </p:sp>
      <p:sp>
        <p:nvSpPr>
          <p:cNvPr id="155" name="Google Shape;155;p19"/>
          <p:cNvSpPr txBox="1"/>
          <p:nvPr/>
        </p:nvSpPr>
        <p:spPr>
          <a:xfrm rot="-5400000">
            <a:off x="-174475" y="2608688"/>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accent1"/>
                </a:solidFill>
              </a:rPr>
              <a:t>Gate Voltage 2</a:t>
            </a:r>
            <a:endParaRPr sz="1300">
              <a:solidFill>
                <a:schemeClr val="accent1"/>
              </a:solidFill>
            </a:endParaRPr>
          </a:p>
        </p:txBody>
      </p:sp>
      <p:sp>
        <p:nvSpPr>
          <p:cNvPr id="156" name="Google Shape;156;p19"/>
          <p:cNvSpPr txBox="1"/>
          <p:nvPr/>
        </p:nvSpPr>
        <p:spPr>
          <a:xfrm>
            <a:off x="562475" y="3246925"/>
            <a:ext cx="117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accent1"/>
                </a:solidFill>
              </a:rPr>
              <a:t>Gate Voltage 1</a:t>
            </a:r>
            <a:endParaRPr sz="1300">
              <a:solidFill>
                <a:schemeClr val="accent1"/>
              </a:solidFill>
            </a:endParaRPr>
          </a:p>
        </p:txBody>
      </p:sp>
      <p:sp>
        <p:nvSpPr>
          <p:cNvPr id="157" name="Google Shape;157;p19"/>
          <p:cNvSpPr txBox="1"/>
          <p:nvPr/>
        </p:nvSpPr>
        <p:spPr>
          <a:xfrm rot="-5400000">
            <a:off x="2572113" y="3068138"/>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rgbClr val="980000"/>
                </a:solidFill>
              </a:rPr>
              <a:t>Gate Voltage 2</a:t>
            </a:r>
            <a:endParaRPr sz="1300">
              <a:solidFill>
                <a:srgbClr val="980000"/>
              </a:solidFill>
            </a:endParaRPr>
          </a:p>
        </p:txBody>
      </p:sp>
      <p:sp>
        <p:nvSpPr>
          <p:cNvPr id="158" name="Google Shape;158;p19"/>
          <p:cNvSpPr txBox="1"/>
          <p:nvPr/>
        </p:nvSpPr>
        <p:spPr>
          <a:xfrm>
            <a:off x="3279938" y="3669275"/>
            <a:ext cx="117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rgbClr val="980000"/>
                </a:solidFill>
              </a:rPr>
              <a:t>Gate Voltage 1</a:t>
            </a:r>
            <a:endParaRPr sz="1300">
              <a:solidFill>
                <a:srgbClr val="980000"/>
              </a:solidFill>
            </a:endParaRPr>
          </a:p>
        </p:txBody>
      </p:sp>
      <p:sp>
        <p:nvSpPr>
          <p:cNvPr id="159" name="Google Shape;159;p19"/>
          <p:cNvSpPr txBox="1"/>
          <p:nvPr/>
        </p:nvSpPr>
        <p:spPr>
          <a:xfrm rot="-5400000">
            <a:off x="5836400" y="2047750"/>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rgbClr val="674EA7"/>
                </a:solidFill>
              </a:rPr>
              <a:t>Gate Voltage 2</a:t>
            </a:r>
            <a:endParaRPr sz="1300">
              <a:solidFill>
                <a:srgbClr val="674EA7"/>
              </a:solidFill>
            </a:endParaRPr>
          </a:p>
        </p:txBody>
      </p:sp>
      <p:sp>
        <p:nvSpPr>
          <p:cNvPr id="160" name="Google Shape;160;p19"/>
          <p:cNvSpPr txBox="1"/>
          <p:nvPr/>
        </p:nvSpPr>
        <p:spPr>
          <a:xfrm>
            <a:off x="6537450" y="2664650"/>
            <a:ext cx="117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rgbClr val="674EA7"/>
                </a:solidFill>
              </a:rPr>
              <a:t>Gate Voltage 1</a:t>
            </a:r>
            <a:endParaRPr sz="1300">
              <a:solidFill>
                <a:srgbClr val="674EA7"/>
              </a:solidFill>
            </a:endParaRPr>
          </a:p>
        </p:txBody>
      </p:sp>
      <p:pic>
        <p:nvPicPr>
          <p:cNvPr id="161" name="Google Shape;161;p19"/>
          <p:cNvPicPr preferRelativeResize="0"/>
          <p:nvPr/>
        </p:nvPicPr>
        <p:blipFill rotWithShape="1">
          <a:blip r:embed="rId6">
            <a:alphaModFix/>
          </a:blip>
          <a:srcRect l="69749" t="73972" r="7930" b="1820"/>
          <a:stretch/>
        </p:blipFill>
        <p:spPr>
          <a:xfrm>
            <a:off x="6431525" y="3606175"/>
            <a:ext cx="2040924" cy="1245099"/>
          </a:xfrm>
          <a:prstGeom prst="rect">
            <a:avLst/>
          </a:prstGeom>
          <a:noFill/>
          <a:ln>
            <a:noFill/>
          </a:ln>
        </p:spPr>
      </p:pic>
      <p:cxnSp>
        <p:nvCxnSpPr>
          <p:cNvPr id="162" name="Google Shape;162;p19"/>
          <p:cNvCxnSpPr/>
          <p:nvPr/>
        </p:nvCxnSpPr>
        <p:spPr>
          <a:xfrm>
            <a:off x="2764950" y="1263350"/>
            <a:ext cx="0" cy="3501600"/>
          </a:xfrm>
          <a:prstGeom prst="straightConnector1">
            <a:avLst/>
          </a:prstGeom>
          <a:noFill/>
          <a:ln w="9525" cap="flat" cmpd="sng">
            <a:solidFill>
              <a:srgbClr val="B7B7B7"/>
            </a:solidFill>
            <a:prstDash val="solid"/>
            <a:round/>
            <a:headEnd type="none" w="med" len="med"/>
            <a:tailEnd type="none" w="med" len="med"/>
          </a:ln>
        </p:spPr>
      </p:cxnSp>
      <p:cxnSp>
        <p:nvCxnSpPr>
          <p:cNvPr id="163" name="Google Shape;163;p19"/>
          <p:cNvCxnSpPr/>
          <p:nvPr/>
        </p:nvCxnSpPr>
        <p:spPr>
          <a:xfrm>
            <a:off x="6017200" y="413250"/>
            <a:ext cx="0" cy="4351800"/>
          </a:xfrm>
          <a:prstGeom prst="straightConnector1">
            <a:avLst/>
          </a:prstGeom>
          <a:noFill/>
          <a:ln w="9525" cap="flat" cmpd="sng">
            <a:solidFill>
              <a:srgbClr val="B7B7B7"/>
            </a:solidFill>
            <a:prstDash val="solid"/>
            <a:round/>
            <a:headEnd type="none" w="med" len="med"/>
            <a:tailEnd type="none" w="med" len="med"/>
          </a:ln>
        </p:spPr>
      </p:cxnSp>
      <p:cxnSp>
        <p:nvCxnSpPr>
          <p:cNvPr id="164" name="Google Shape;164;p19"/>
          <p:cNvCxnSpPr/>
          <p:nvPr/>
        </p:nvCxnSpPr>
        <p:spPr>
          <a:xfrm rot="10800000">
            <a:off x="596575" y="2310800"/>
            <a:ext cx="0" cy="918900"/>
          </a:xfrm>
          <a:prstGeom prst="straightConnector1">
            <a:avLst/>
          </a:prstGeom>
          <a:noFill/>
          <a:ln w="9525" cap="flat" cmpd="sng">
            <a:solidFill>
              <a:schemeClr val="accent1"/>
            </a:solidFill>
            <a:prstDash val="solid"/>
            <a:round/>
            <a:headEnd type="none" w="med" len="med"/>
            <a:tailEnd type="triangle" w="med" len="med"/>
          </a:ln>
        </p:spPr>
      </p:cxnSp>
      <p:cxnSp>
        <p:nvCxnSpPr>
          <p:cNvPr id="165" name="Google Shape;165;p19"/>
          <p:cNvCxnSpPr/>
          <p:nvPr/>
        </p:nvCxnSpPr>
        <p:spPr>
          <a:xfrm>
            <a:off x="595500" y="3229700"/>
            <a:ext cx="910200" cy="0"/>
          </a:xfrm>
          <a:prstGeom prst="straightConnector1">
            <a:avLst/>
          </a:prstGeom>
          <a:noFill/>
          <a:ln w="9525" cap="flat" cmpd="sng">
            <a:solidFill>
              <a:schemeClr val="accent1"/>
            </a:solidFill>
            <a:prstDash val="solid"/>
            <a:round/>
            <a:headEnd type="none" w="med" len="med"/>
            <a:tailEnd type="triangle" w="med" len="med"/>
          </a:ln>
        </p:spPr>
      </p:cxnSp>
      <p:cxnSp>
        <p:nvCxnSpPr>
          <p:cNvPr id="166" name="Google Shape;166;p19"/>
          <p:cNvCxnSpPr/>
          <p:nvPr/>
        </p:nvCxnSpPr>
        <p:spPr>
          <a:xfrm rot="10800000">
            <a:off x="3341100" y="2770250"/>
            <a:ext cx="0" cy="918900"/>
          </a:xfrm>
          <a:prstGeom prst="straightConnector1">
            <a:avLst/>
          </a:prstGeom>
          <a:noFill/>
          <a:ln w="9525" cap="flat" cmpd="sng">
            <a:solidFill>
              <a:srgbClr val="980000"/>
            </a:solidFill>
            <a:prstDash val="solid"/>
            <a:round/>
            <a:headEnd type="none" w="med" len="med"/>
            <a:tailEnd type="triangle" w="med" len="med"/>
          </a:ln>
        </p:spPr>
      </p:cxnSp>
      <p:cxnSp>
        <p:nvCxnSpPr>
          <p:cNvPr id="167" name="Google Shape;167;p19"/>
          <p:cNvCxnSpPr/>
          <p:nvPr/>
        </p:nvCxnSpPr>
        <p:spPr>
          <a:xfrm>
            <a:off x="3340025" y="3689150"/>
            <a:ext cx="910200" cy="0"/>
          </a:xfrm>
          <a:prstGeom prst="straightConnector1">
            <a:avLst/>
          </a:prstGeom>
          <a:noFill/>
          <a:ln w="9525" cap="flat" cmpd="sng">
            <a:solidFill>
              <a:srgbClr val="980000"/>
            </a:solidFill>
            <a:prstDash val="solid"/>
            <a:round/>
            <a:headEnd type="none" w="med" len="med"/>
            <a:tailEnd type="triangle" w="med" len="med"/>
          </a:ln>
        </p:spPr>
      </p:cxnSp>
      <p:cxnSp>
        <p:nvCxnSpPr>
          <p:cNvPr id="168" name="Google Shape;168;p19"/>
          <p:cNvCxnSpPr/>
          <p:nvPr/>
        </p:nvCxnSpPr>
        <p:spPr>
          <a:xfrm rot="10800000">
            <a:off x="6608600" y="1723100"/>
            <a:ext cx="0" cy="918900"/>
          </a:xfrm>
          <a:prstGeom prst="straightConnector1">
            <a:avLst/>
          </a:prstGeom>
          <a:noFill/>
          <a:ln w="9525" cap="flat" cmpd="sng">
            <a:solidFill>
              <a:srgbClr val="674EA7"/>
            </a:solidFill>
            <a:prstDash val="solid"/>
            <a:round/>
            <a:headEnd type="none" w="med" len="med"/>
            <a:tailEnd type="triangle" w="med" len="med"/>
          </a:ln>
        </p:spPr>
      </p:cxnSp>
      <p:cxnSp>
        <p:nvCxnSpPr>
          <p:cNvPr id="169" name="Google Shape;169;p19"/>
          <p:cNvCxnSpPr/>
          <p:nvPr/>
        </p:nvCxnSpPr>
        <p:spPr>
          <a:xfrm>
            <a:off x="6607525" y="2642000"/>
            <a:ext cx="910200" cy="0"/>
          </a:xfrm>
          <a:prstGeom prst="straightConnector1">
            <a:avLst/>
          </a:prstGeom>
          <a:noFill/>
          <a:ln w="9525" cap="flat" cmpd="sng">
            <a:solidFill>
              <a:srgbClr val="674EA7"/>
            </a:solidFill>
            <a:prstDash val="solid"/>
            <a:round/>
            <a:headEnd type="none" w="med" len="med"/>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250DD6-11F7-7502-96D6-51AE240918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47</a:t>
            </a:fld>
            <a:endParaRPr lang="es"/>
          </a:p>
        </p:txBody>
      </p:sp>
      <p:pic>
        <p:nvPicPr>
          <p:cNvPr id="4" name="Picture 3">
            <a:extLst>
              <a:ext uri="{FF2B5EF4-FFF2-40B4-BE49-F238E27FC236}">
                <a16:creationId xmlns:a16="http://schemas.microsoft.com/office/drawing/2014/main" id="{A2FE99FE-2707-6EF1-3438-ED5973510A94}"/>
              </a:ext>
            </a:extLst>
          </p:cNvPr>
          <p:cNvPicPr>
            <a:picLocks noChangeAspect="1"/>
          </p:cNvPicPr>
          <p:nvPr/>
        </p:nvPicPr>
        <p:blipFill>
          <a:blip r:embed="rId2"/>
          <a:stretch>
            <a:fillRect/>
          </a:stretch>
        </p:blipFill>
        <p:spPr>
          <a:xfrm>
            <a:off x="2843764" y="2700356"/>
            <a:ext cx="3461219" cy="1015200"/>
          </a:xfrm>
          <a:prstGeom prst="rect">
            <a:avLst/>
          </a:prstGeom>
        </p:spPr>
      </p:pic>
      <p:sp>
        <p:nvSpPr>
          <p:cNvPr id="5" name="Google Shape;176;p20">
            <a:extLst>
              <a:ext uri="{FF2B5EF4-FFF2-40B4-BE49-F238E27FC236}">
                <a16:creationId xmlns:a16="http://schemas.microsoft.com/office/drawing/2014/main" id="{F16C275D-8AF7-3F89-79FC-0A8A31072908}"/>
              </a:ext>
            </a:extLst>
          </p:cNvPr>
          <p:cNvSpPr txBox="1">
            <a:spLocks/>
          </p:cNvSpPr>
          <p:nvPr/>
        </p:nvSpPr>
        <p:spPr>
          <a:xfrm>
            <a:off x="311699" y="283483"/>
            <a:ext cx="8520600"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1800" b="1" dirty="0">
                <a:solidFill>
                  <a:schemeClr val="dk1"/>
                </a:solidFill>
              </a:rPr>
              <a:t>Deep Learning</a:t>
            </a:r>
            <a:endParaRPr lang="en-GB" sz="2200" b="1" dirty="0">
              <a:solidFill>
                <a:schemeClr val="dk1"/>
              </a:solidFill>
            </a:endParaRPr>
          </a:p>
        </p:txBody>
      </p:sp>
      <p:sp>
        <p:nvSpPr>
          <p:cNvPr id="8" name="TextBox 7">
            <a:extLst>
              <a:ext uri="{FF2B5EF4-FFF2-40B4-BE49-F238E27FC236}">
                <a16:creationId xmlns:a16="http://schemas.microsoft.com/office/drawing/2014/main" id="{1467BD94-5EC9-D5D4-452A-82FB8C682364}"/>
              </a:ext>
            </a:extLst>
          </p:cNvPr>
          <p:cNvSpPr txBox="1"/>
          <p:nvPr/>
        </p:nvSpPr>
        <p:spPr>
          <a:xfrm>
            <a:off x="3847282" y="3971375"/>
            <a:ext cx="1449436" cy="307777"/>
          </a:xfrm>
          <a:prstGeom prst="rect">
            <a:avLst/>
          </a:prstGeom>
          <a:noFill/>
        </p:spPr>
        <p:txBody>
          <a:bodyPr wrap="none" rtlCol="0">
            <a:spAutoFit/>
          </a:bodyPr>
          <a:lstStyle/>
          <a:p>
            <a:r>
              <a:rPr lang="en-US" dirty="0">
                <a:hlinkClick r:id="rId3"/>
              </a:rPr>
              <a:t>Let’s play with it</a:t>
            </a:r>
            <a:endParaRPr lang="en-US" dirty="0"/>
          </a:p>
        </p:txBody>
      </p:sp>
      <p:pic>
        <p:nvPicPr>
          <p:cNvPr id="10" name="Picture 9" descr="A diagram of a network&#10;&#10;Description automatically generated">
            <a:extLst>
              <a:ext uri="{FF2B5EF4-FFF2-40B4-BE49-F238E27FC236}">
                <a16:creationId xmlns:a16="http://schemas.microsoft.com/office/drawing/2014/main" id="{691E931D-826E-1859-D5E0-463671361A3F}"/>
              </a:ext>
            </a:extLst>
          </p:cNvPr>
          <p:cNvPicPr>
            <a:picLocks noChangeAspect="1"/>
          </p:cNvPicPr>
          <p:nvPr/>
        </p:nvPicPr>
        <p:blipFill>
          <a:blip r:embed="rId4"/>
          <a:stretch>
            <a:fillRect/>
          </a:stretch>
        </p:blipFill>
        <p:spPr>
          <a:xfrm>
            <a:off x="2954986" y="973761"/>
            <a:ext cx="3234027" cy="1597989"/>
          </a:xfrm>
          <a:prstGeom prst="rect">
            <a:avLst/>
          </a:prstGeom>
        </p:spPr>
      </p:pic>
      <p:sp>
        <p:nvSpPr>
          <p:cNvPr id="11" name="TextBox 10">
            <a:extLst>
              <a:ext uri="{FF2B5EF4-FFF2-40B4-BE49-F238E27FC236}">
                <a16:creationId xmlns:a16="http://schemas.microsoft.com/office/drawing/2014/main" id="{C58BB2F1-5204-E3C0-97BC-8DE4868EB3BA}"/>
              </a:ext>
            </a:extLst>
          </p:cNvPr>
          <p:cNvSpPr txBox="1"/>
          <p:nvPr/>
        </p:nvSpPr>
        <p:spPr>
          <a:xfrm>
            <a:off x="2852002" y="1305514"/>
            <a:ext cx="274434" cy="307777"/>
          </a:xfrm>
          <a:prstGeom prst="rect">
            <a:avLst/>
          </a:prstGeom>
          <a:noFill/>
        </p:spPr>
        <p:txBody>
          <a:bodyPr wrap="none" rtlCol="0">
            <a:spAutoFit/>
          </a:bodyPr>
          <a:lstStyle/>
          <a:p>
            <a:r>
              <a:rPr lang="en-US" dirty="0"/>
              <a:t>x</a:t>
            </a:r>
          </a:p>
        </p:txBody>
      </p:sp>
      <p:sp>
        <p:nvSpPr>
          <p:cNvPr id="12" name="TextBox 11">
            <a:extLst>
              <a:ext uri="{FF2B5EF4-FFF2-40B4-BE49-F238E27FC236}">
                <a16:creationId xmlns:a16="http://schemas.microsoft.com/office/drawing/2014/main" id="{59AA29FF-9760-2A20-8BF5-9129962835AB}"/>
              </a:ext>
            </a:extLst>
          </p:cNvPr>
          <p:cNvSpPr txBox="1"/>
          <p:nvPr/>
        </p:nvSpPr>
        <p:spPr>
          <a:xfrm>
            <a:off x="5681699" y="1705765"/>
            <a:ext cx="274434" cy="307777"/>
          </a:xfrm>
          <a:prstGeom prst="rect">
            <a:avLst/>
          </a:prstGeom>
          <a:noFill/>
        </p:spPr>
        <p:txBody>
          <a:bodyPr wrap="none" rtlCol="0">
            <a:spAutoFit/>
          </a:bodyPr>
          <a:lstStyle/>
          <a:p>
            <a:r>
              <a:rPr lang="en-US" dirty="0"/>
              <a:t>y</a:t>
            </a:r>
          </a:p>
        </p:txBody>
      </p:sp>
    </p:spTree>
    <p:extLst>
      <p:ext uri="{BB962C8B-B14F-4D97-AF65-F5344CB8AC3E}">
        <p14:creationId xmlns:p14="http://schemas.microsoft.com/office/powerpoint/2010/main" val="3402071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FDE06-D89A-C8CB-D2B5-83B0B1EEC6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48</a:t>
            </a:fld>
            <a:endParaRPr lang="es"/>
          </a:p>
        </p:txBody>
      </p:sp>
      <p:pic>
        <p:nvPicPr>
          <p:cNvPr id="16" name="Picture 15">
            <a:extLst>
              <a:ext uri="{FF2B5EF4-FFF2-40B4-BE49-F238E27FC236}">
                <a16:creationId xmlns:a16="http://schemas.microsoft.com/office/drawing/2014/main" id="{67CF4B94-973C-53F4-2ADA-B8C8C11C239C}"/>
              </a:ext>
            </a:extLst>
          </p:cNvPr>
          <p:cNvPicPr>
            <a:picLocks noChangeAspect="1"/>
          </p:cNvPicPr>
          <p:nvPr/>
        </p:nvPicPr>
        <p:blipFill>
          <a:blip r:embed="rId2"/>
          <a:stretch>
            <a:fillRect/>
          </a:stretch>
        </p:blipFill>
        <p:spPr>
          <a:xfrm>
            <a:off x="1912312" y="891694"/>
            <a:ext cx="5319373" cy="3771523"/>
          </a:xfrm>
          <a:prstGeom prst="rect">
            <a:avLst/>
          </a:prstGeom>
        </p:spPr>
      </p:pic>
      <p:sp>
        <p:nvSpPr>
          <p:cNvPr id="19" name="Google Shape;176;p20">
            <a:extLst>
              <a:ext uri="{FF2B5EF4-FFF2-40B4-BE49-F238E27FC236}">
                <a16:creationId xmlns:a16="http://schemas.microsoft.com/office/drawing/2014/main" id="{A2C3B952-6604-B315-FAB8-34C514894256}"/>
              </a:ext>
            </a:extLst>
          </p:cNvPr>
          <p:cNvSpPr txBox="1">
            <a:spLocks/>
          </p:cNvSpPr>
          <p:nvPr/>
        </p:nvSpPr>
        <p:spPr>
          <a:xfrm>
            <a:off x="311699" y="283483"/>
            <a:ext cx="8520600"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1800" b="1" dirty="0">
                <a:solidFill>
                  <a:schemeClr val="dk1"/>
                </a:solidFill>
              </a:rPr>
              <a:t>Bayesian optimisation</a:t>
            </a:r>
            <a:endParaRPr lang="en-GB" sz="2200" b="1" dirty="0">
              <a:solidFill>
                <a:schemeClr val="dk1"/>
              </a:solidFill>
            </a:endParaRPr>
          </a:p>
        </p:txBody>
      </p:sp>
    </p:spTree>
    <p:extLst>
      <p:ext uri="{BB962C8B-B14F-4D97-AF65-F5344CB8AC3E}">
        <p14:creationId xmlns:p14="http://schemas.microsoft.com/office/powerpoint/2010/main" val="2228119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1" name="Google Shape;24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49</a:t>
            </a:fld>
            <a:endParaRPr/>
          </a:p>
        </p:txBody>
      </p:sp>
      <p:pic>
        <p:nvPicPr>
          <p:cNvPr id="244" name="Google Shape;244;p24"/>
          <p:cNvPicPr preferRelativeResize="0"/>
          <p:nvPr/>
        </p:nvPicPr>
        <p:blipFill rotWithShape="1">
          <a:blip r:embed="rId3">
            <a:alphaModFix/>
          </a:blip>
          <a:srcRect l="15159" t="21861" r="2045" b="5485"/>
          <a:stretch/>
        </p:blipFill>
        <p:spPr>
          <a:xfrm>
            <a:off x="293525" y="1198531"/>
            <a:ext cx="6158899" cy="3039981"/>
          </a:xfrm>
          <a:prstGeom prst="rect">
            <a:avLst/>
          </a:prstGeom>
          <a:noFill/>
          <a:ln>
            <a:noFill/>
          </a:ln>
        </p:spPr>
      </p:pic>
      <p:pic>
        <p:nvPicPr>
          <p:cNvPr id="245" name="Google Shape;245;p24"/>
          <p:cNvPicPr preferRelativeResize="0"/>
          <p:nvPr/>
        </p:nvPicPr>
        <p:blipFill>
          <a:blip r:embed="rId4">
            <a:alphaModFix/>
          </a:blip>
          <a:stretch>
            <a:fillRect/>
          </a:stretch>
        </p:blipFill>
        <p:spPr>
          <a:xfrm>
            <a:off x="0" y="3134175"/>
            <a:ext cx="9144001" cy="2012400"/>
          </a:xfrm>
          <a:prstGeom prst="rect">
            <a:avLst/>
          </a:prstGeom>
          <a:noFill/>
          <a:ln>
            <a:noFill/>
          </a:ln>
        </p:spPr>
      </p:pic>
      <p:pic>
        <p:nvPicPr>
          <p:cNvPr id="10" name="Google Shape;197;p21">
            <a:extLst>
              <a:ext uri="{FF2B5EF4-FFF2-40B4-BE49-F238E27FC236}">
                <a16:creationId xmlns:a16="http://schemas.microsoft.com/office/drawing/2014/main" id="{CBF79A5A-C82F-2527-6E94-D089E3DCDCB4}"/>
              </a:ext>
            </a:extLst>
          </p:cNvPr>
          <p:cNvPicPr preferRelativeResize="0"/>
          <p:nvPr/>
        </p:nvPicPr>
        <p:blipFill>
          <a:blip r:embed="rId5">
            <a:alphaModFix/>
          </a:blip>
          <a:stretch>
            <a:fillRect/>
          </a:stretch>
        </p:blipFill>
        <p:spPr>
          <a:xfrm>
            <a:off x="332725" y="610225"/>
            <a:ext cx="3119174" cy="162600"/>
          </a:xfrm>
          <a:prstGeom prst="rect">
            <a:avLst/>
          </a:prstGeom>
          <a:noFill/>
          <a:ln>
            <a:noFill/>
          </a:ln>
        </p:spPr>
      </p:pic>
      <p:sp>
        <p:nvSpPr>
          <p:cNvPr id="11" name="Google Shape;199;p21">
            <a:extLst>
              <a:ext uri="{FF2B5EF4-FFF2-40B4-BE49-F238E27FC236}">
                <a16:creationId xmlns:a16="http://schemas.microsoft.com/office/drawing/2014/main" id="{DC360AE2-D83B-7F04-F5C6-A7E2995E01FB}"/>
              </a:ext>
            </a:extLst>
          </p:cNvPr>
          <p:cNvSpPr txBox="1">
            <a:spLocks/>
          </p:cNvSpPr>
          <p:nvPr/>
        </p:nvSpPr>
        <p:spPr>
          <a:xfrm>
            <a:off x="255525" y="405925"/>
            <a:ext cx="85206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80000"/>
              </a:lnSpc>
            </a:pPr>
            <a:r>
              <a:rPr lang="en-GB" sz="1800" b="1" dirty="0">
                <a:solidFill>
                  <a:schemeClr val="dk1"/>
                </a:solidFill>
              </a:rPr>
              <a:t>Step 1: Super coarse tuning</a:t>
            </a:r>
          </a:p>
          <a:p>
            <a:pPr marL="0" indent="0">
              <a:lnSpc>
                <a:spcPct val="80000"/>
              </a:lnSpc>
            </a:pPr>
            <a:endParaRPr lang="en-GB" sz="2200" b="1" dirty="0">
              <a:solidFill>
                <a:schemeClr val="dk1"/>
              </a:solidFill>
            </a:endParaRPr>
          </a:p>
        </p:txBody>
      </p:sp>
      <p:grpSp>
        <p:nvGrpSpPr>
          <p:cNvPr id="17" name="Group 16">
            <a:extLst>
              <a:ext uri="{FF2B5EF4-FFF2-40B4-BE49-F238E27FC236}">
                <a16:creationId xmlns:a16="http://schemas.microsoft.com/office/drawing/2014/main" id="{449F8161-715C-4106-B6E5-8BF17C8296FF}"/>
              </a:ext>
            </a:extLst>
          </p:cNvPr>
          <p:cNvGrpSpPr/>
          <p:nvPr/>
        </p:nvGrpSpPr>
        <p:grpSpPr>
          <a:xfrm>
            <a:off x="6490424" y="1466478"/>
            <a:ext cx="1370375" cy="1399743"/>
            <a:chOff x="7773625" y="2628242"/>
            <a:chExt cx="1370375" cy="1399743"/>
          </a:xfrm>
        </p:grpSpPr>
        <p:grpSp>
          <p:nvGrpSpPr>
            <p:cNvPr id="18" name="Google Shape;102;p17">
              <a:extLst>
                <a:ext uri="{FF2B5EF4-FFF2-40B4-BE49-F238E27FC236}">
                  <a16:creationId xmlns:a16="http://schemas.microsoft.com/office/drawing/2014/main" id="{AC0AC687-0D9C-9C04-DB3E-8DC5A72B4C14}"/>
                </a:ext>
              </a:extLst>
            </p:cNvPr>
            <p:cNvGrpSpPr/>
            <p:nvPr/>
          </p:nvGrpSpPr>
          <p:grpSpPr>
            <a:xfrm>
              <a:off x="7773625" y="2628242"/>
              <a:ext cx="1370375" cy="1399743"/>
              <a:chOff x="3403725" y="2606492"/>
              <a:chExt cx="1370375" cy="1399743"/>
            </a:xfrm>
          </p:grpSpPr>
          <p:pic>
            <p:nvPicPr>
              <p:cNvPr id="21" name="Google Shape;103;p17">
                <a:extLst>
                  <a:ext uri="{FF2B5EF4-FFF2-40B4-BE49-F238E27FC236}">
                    <a16:creationId xmlns:a16="http://schemas.microsoft.com/office/drawing/2014/main" id="{42732716-AE0D-6C28-A861-B3AD144000D2}"/>
                  </a:ext>
                </a:extLst>
              </p:cNvPr>
              <p:cNvPicPr preferRelativeResize="0"/>
              <p:nvPr/>
            </p:nvPicPr>
            <p:blipFill rotWithShape="1">
              <a:blip r:embed="rId6">
                <a:alphaModFix/>
              </a:blip>
              <a:srcRect r="77350"/>
              <a:stretch/>
            </p:blipFill>
            <p:spPr>
              <a:xfrm>
                <a:off x="3595700" y="2787648"/>
                <a:ext cx="1140215" cy="1098000"/>
              </a:xfrm>
              <a:prstGeom prst="rect">
                <a:avLst/>
              </a:prstGeom>
              <a:noFill/>
              <a:ln>
                <a:noFill/>
              </a:ln>
            </p:spPr>
          </p:pic>
          <p:sp>
            <p:nvSpPr>
              <p:cNvPr id="22" name="Google Shape;108;p17">
                <a:extLst>
                  <a:ext uri="{FF2B5EF4-FFF2-40B4-BE49-F238E27FC236}">
                    <a16:creationId xmlns:a16="http://schemas.microsoft.com/office/drawing/2014/main" id="{6922019A-BD46-FF17-C0BD-F5050B82AE66}"/>
                  </a:ext>
                </a:extLst>
              </p:cNvPr>
              <p:cNvSpPr txBox="1"/>
              <p:nvPr/>
            </p:nvSpPr>
            <p:spPr>
              <a:xfrm>
                <a:off x="3801119" y="2606492"/>
                <a:ext cx="861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900" dirty="0">
                    <a:solidFill>
                      <a:schemeClr val="dk1"/>
                    </a:solidFill>
                  </a:rPr>
                  <a:t>current </a:t>
                </a:r>
                <a:endParaRPr sz="1300" dirty="0"/>
              </a:p>
            </p:txBody>
          </p:sp>
          <p:sp>
            <p:nvSpPr>
              <p:cNvPr id="23" name="Google Shape;112;p17">
                <a:extLst>
                  <a:ext uri="{FF2B5EF4-FFF2-40B4-BE49-F238E27FC236}">
                    <a16:creationId xmlns:a16="http://schemas.microsoft.com/office/drawing/2014/main" id="{6E33C53F-3BD0-AA6E-02C6-CABBB263F9E6}"/>
                  </a:ext>
                </a:extLst>
              </p:cNvPr>
              <p:cNvSpPr txBox="1"/>
              <p:nvPr/>
            </p:nvSpPr>
            <p:spPr>
              <a:xfrm>
                <a:off x="3595700" y="3683135"/>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dirty="0">
                    <a:solidFill>
                      <a:schemeClr val="dk1"/>
                    </a:solidFill>
                  </a:rPr>
                  <a:t>Gate Voltage 1</a:t>
                </a:r>
                <a:endParaRPr sz="1300" dirty="0"/>
              </a:p>
            </p:txBody>
          </p:sp>
          <p:sp>
            <p:nvSpPr>
              <p:cNvPr id="24" name="Google Shape;116;p17">
                <a:extLst>
                  <a:ext uri="{FF2B5EF4-FFF2-40B4-BE49-F238E27FC236}">
                    <a16:creationId xmlns:a16="http://schemas.microsoft.com/office/drawing/2014/main" id="{E553A960-471D-DB6C-BF32-37D6F215DE69}"/>
                  </a:ext>
                </a:extLst>
              </p:cNvPr>
              <p:cNvSpPr txBox="1"/>
              <p:nvPr/>
            </p:nvSpPr>
            <p:spPr>
              <a:xfrm rot="-5400000">
                <a:off x="2976075" y="3215288"/>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 2</a:t>
                </a:r>
                <a:endParaRPr sz="1300"/>
              </a:p>
            </p:txBody>
          </p:sp>
        </p:grpSp>
        <p:pic>
          <p:nvPicPr>
            <p:cNvPr id="19" name="Google Shape;294;p28">
              <a:extLst>
                <a:ext uri="{FF2B5EF4-FFF2-40B4-BE49-F238E27FC236}">
                  <a16:creationId xmlns:a16="http://schemas.microsoft.com/office/drawing/2014/main" id="{C856092D-AB03-E9DB-0124-FAAD17FDED82}"/>
                </a:ext>
              </a:extLst>
            </p:cNvPr>
            <p:cNvPicPr preferRelativeResize="0"/>
            <p:nvPr/>
          </p:nvPicPr>
          <p:blipFill rotWithShape="1">
            <a:blip r:embed="rId7">
              <a:alphaModFix/>
            </a:blip>
            <a:srcRect l="15270" t="24014" r="68409" b="46651"/>
            <a:stretch/>
          </p:blipFill>
          <p:spPr>
            <a:xfrm>
              <a:off x="8104301" y="2957834"/>
              <a:ext cx="861900" cy="819903"/>
            </a:xfrm>
            <a:prstGeom prst="rect">
              <a:avLst/>
            </a:prstGeom>
            <a:noFill/>
            <a:ln>
              <a:noFill/>
            </a:ln>
          </p:spPr>
        </p:pic>
        <p:pic>
          <p:nvPicPr>
            <p:cNvPr id="20" name="Picture 19">
              <a:extLst>
                <a:ext uri="{FF2B5EF4-FFF2-40B4-BE49-F238E27FC236}">
                  <a16:creationId xmlns:a16="http://schemas.microsoft.com/office/drawing/2014/main" id="{D3017885-5A8A-0419-9819-E68E22E0A6F5}"/>
                </a:ext>
              </a:extLst>
            </p:cNvPr>
            <p:cNvPicPr>
              <a:picLocks noChangeAspect="1"/>
            </p:cNvPicPr>
            <p:nvPr/>
          </p:nvPicPr>
          <p:blipFill>
            <a:blip r:embed="rId8"/>
            <a:stretch>
              <a:fillRect/>
            </a:stretch>
          </p:blipFill>
          <p:spPr>
            <a:xfrm rot="5400000">
              <a:off x="8529225" y="2471378"/>
              <a:ext cx="85331" cy="831977"/>
            </a:xfrm>
            <a:prstGeom prst="rect">
              <a:avLst/>
            </a:prstGeom>
          </p:spPr>
        </p:pic>
      </p:grpSp>
      <p:sp>
        <p:nvSpPr>
          <p:cNvPr id="25" name="TextBox 24">
            <a:extLst>
              <a:ext uri="{FF2B5EF4-FFF2-40B4-BE49-F238E27FC236}">
                <a16:creationId xmlns:a16="http://schemas.microsoft.com/office/drawing/2014/main" id="{F6ECA9D4-B357-9730-212F-81F8169BBC8A}"/>
              </a:ext>
            </a:extLst>
          </p:cNvPr>
          <p:cNvSpPr txBox="1"/>
          <p:nvPr/>
        </p:nvSpPr>
        <p:spPr>
          <a:xfrm>
            <a:off x="6145861" y="1250503"/>
            <a:ext cx="2145139" cy="276999"/>
          </a:xfrm>
          <a:prstGeom prst="rect">
            <a:avLst/>
          </a:prstGeom>
          <a:noFill/>
        </p:spPr>
        <p:txBody>
          <a:bodyPr wrap="none" rtlCol="0">
            <a:spAutoFit/>
          </a:bodyPr>
          <a:lstStyle/>
          <a:p>
            <a:r>
              <a:rPr lang="en-US" sz="1200" dirty="0"/>
              <a:t>How does success look like?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Group 1">
            <a:extLst>
              <a:ext uri="{FF2B5EF4-FFF2-40B4-BE49-F238E27FC236}">
                <a16:creationId xmlns:a16="http://schemas.microsoft.com/office/drawing/2014/main" id="{C3F42590-EB75-46CE-F140-C6B59F12C39F}"/>
              </a:ext>
            </a:extLst>
          </p:cNvPr>
          <p:cNvGrpSpPr/>
          <p:nvPr/>
        </p:nvGrpSpPr>
        <p:grpSpPr>
          <a:xfrm>
            <a:off x="2368875" y="3097675"/>
            <a:ext cx="6372800" cy="1192000"/>
            <a:chOff x="2368875" y="3097675"/>
            <a:chExt cx="6372800" cy="1192000"/>
          </a:xfrm>
        </p:grpSpPr>
        <p:sp>
          <p:nvSpPr>
            <p:cNvPr id="77" name="Google Shape;77;p15"/>
            <p:cNvSpPr/>
            <p:nvPr/>
          </p:nvSpPr>
          <p:spPr>
            <a:xfrm>
              <a:off x="3205725" y="3118525"/>
              <a:ext cx="1326300" cy="604800"/>
            </a:xfrm>
            <a:prstGeom prst="roundRect">
              <a:avLst>
                <a:gd name="adj" fmla="val 16667"/>
              </a:avLst>
            </a:prstGeom>
            <a:solidFill>
              <a:srgbClr val="B5A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txBox="1"/>
            <p:nvPr/>
          </p:nvSpPr>
          <p:spPr>
            <a:xfrm>
              <a:off x="5741675" y="3950975"/>
              <a:ext cx="3000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1000" i="1" dirty="0"/>
                <a:t>N. Ares, Nature Reviews Materials 6,870 (2021)</a:t>
              </a:r>
              <a:endParaRPr sz="1000" i="1" dirty="0"/>
            </a:p>
          </p:txBody>
        </p:sp>
        <p:sp>
          <p:nvSpPr>
            <p:cNvPr id="80" name="Google Shape;80;p15"/>
            <p:cNvSpPr txBox="1"/>
            <p:nvPr/>
          </p:nvSpPr>
          <p:spPr>
            <a:xfrm>
              <a:off x="2368875" y="3097675"/>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b="1" dirty="0">
                  <a:solidFill>
                    <a:schemeClr val="lt1"/>
                  </a:solidFill>
                </a:rPr>
                <a:t>Machine </a:t>
              </a:r>
              <a:endParaRPr sz="1500" b="1" dirty="0">
                <a:solidFill>
                  <a:schemeClr val="lt1"/>
                </a:solidFill>
              </a:endParaRPr>
            </a:p>
            <a:p>
              <a:pPr marL="0" lvl="0" indent="0" algn="ctr" rtl="0">
                <a:spcBef>
                  <a:spcPts val="0"/>
                </a:spcBef>
                <a:spcAft>
                  <a:spcPts val="0"/>
                </a:spcAft>
                <a:buNone/>
              </a:pPr>
              <a:r>
                <a:rPr lang="es" sz="1500" b="1" dirty="0">
                  <a:solidFill>
                    <a:schemeClr val="lt1"/>
                  </a:solidFill>
                </a:rPr>
                <a:t>Learning</a:t>
              </a:r>
              <a:endParaRPr sz="1500" b="1" dirty="0">
                <a:solidFill>
                  <a:schemeClr val="lt1"/>
                </a:solidFill>
              </a:endParaRPr>
            </a:p>
          </p:txBody>
        </p:sp>
        <p:sp>
          <p:nvSpPr>
            <p:cNvPr id="81" name="Google Shape;81;p15"/>
            <p:cNvSpPr/>
            <p:nvPr/>
          </p:nvSpPr>
          <p:spPr>
            <a:xfrm>
              <a:off x="5984575" y="3139375"/>
              <a:ext cx="1326300" cy="604800"/>
            </a:xfrm>
            <a:prstGeom prst="roundRect">
              <a:avLst>
                <a:gd name="adj" fmla="val 16667"/>
              </a:avLst>
            </a:prstGeom>
            <a:solidFill>
              <a:srgbClr val="B5A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txBox="1"/>
            <p:nvPr/>
          </p:nvSpPr>
          <p:spPr>
            <a:xfrm>
              <a:off x="5147725" y="3118525"/>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b="1">
                  <a:solidFill>
                    <a:schemeClr val="lt1"/>
                  </a:solidFill>
                </a:rPr>
                <a:t>Machine </a:t>
              </a:r>
              <a:endParaRPr sz="1500" b="1">
                <a:solidFill>
                  <a:schemeClr val="lt1"/>
                </a:solidFill>
              </a:endParaRPr>
            </a:p>
            <a:p>
              <a:pPr marL="0" lvl="0" indent="0" algn="ctr" rtl="0">
                <a:spcBef>
                  <a:spcPts val="0"/>
                </a:spcBef>
                <a:spcAft>
                  <a:spcPts val="0"/>
                </a:spcAft>
                <a:buNone/>
              </a:pPr>
              <a:r>
                <a:rPr lang="es" sz="1500" b="1">
                  <a:solidFill>
                    <a:schemeClr val="lt1"/>
                  </a:solidFill>
                </a:rPr>
                <a:t>Learning</a:t>
              </a:r>
              <a:endParaRPr sz="1500" b="1">
                <a:solidFill>
                  <a:schemeClr val="lt1"/>
                </a:solidFill>
              </a:endParaRPr>
            </a:p>
          </p:txBody>
        </p:sp>
      </p:grpSp>
      <p:pic>
        <p:nvPicPr>
          <p:cNvPr id="83" name="Google Shape;83;p15"/>
          <p:cNvPicPr preferRelativeResize="0"/>
          <p:nvPr/>
        </p:nvPicPr>
        <p:blipFill>
          <a:blip r:embed="rId3">
            <a:alphaModFix/>
          </a:blip>
          <a:stretch>
            <a:fillRect/>
          </a:stretch>
        </p:blipFill>
        <p:spPr>
          <a:xfrm>
            <a:off x="3043675" y="1794122"/>
            <a:ext cx="5557276" cy="1243441"/>
          </a:xfrm>
          <a:prstGeom prst="rect">
            <a:avLst/>
          </a:prstGeom>
          <a:noFill/>
          <a:ln>
            <a:noFill/>
          </a:ln>
        </p:spPr>
      </p:pic>
      <p:sp>
        <p:nvSpPr>
          <p:cNvPr id="84" name="Google Shape;8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a:t>
            </a:fld>
            <a:endParaRPr/>
          </a:p>
        </p:txBody>
      </p:sp>
      <p:sp>
        <p:nvSpPr>
          <p:cNvPr id="88" name="Google Shape;88;p15"/>
          <p:cNvSpPr txBox="1"/>
          <p:nvPr/>
        </p:nvSpPr>
        <p:spPr>
          <a:xfrm>
            <a:off x="420232" y="2264124"/>
            <a:ext cx="3433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dirty="0">
                <a:solidFill>
                  <a:schemeClr val="dk1"/>
                </a:solidFill>
              </a:rPr>
              <a:t>Semiconductor </a:t>
            </a:r>
            <a:endParaRPr sz="900" dirty="0">
              <a:solidFill>
                <a:schemeClr val="dk1"/>
              </a:solidFill>
            </a:endParaRPr>
          </a:p>
          <a:p>
            <a:pPr marL="0" lvl="0" indent="0" algn="ctr" rtl="0">
              <a:spcBef>
                <a:spcPts val="0"/>
              </a:spcBef>
              <a:spcAft>
                <a:spcPts val="0"/>
              </a:spcAft>
              <a:buNone/>
            </a:pPr>
            <a:r>
              <a:rPr lang="es" sz="900" dirty="0">
                <a:solidFill>
                  <a:schemeClr val="dk1"/>
                </a:solidFill>
              </a:rPr>
              <a:t>devices</a:t>
            </a:r>
            <a:endParaRPr sz="1200" dirty="0"/>
          </a:p>
        </p:txBody>
      </p:sp>
      <p:sp>
        <p:nvSpPr>
          <p:cNvPr id="5" name="TextBox 12">
            <a:extLst>
              <a:ext uri="{FF2B5EF4-FFF2-40B4-BE49-F238E27FC236}">
                <a16:creationId xmlns:a16="http://schemas.microsoft.com/office/drawing/2014/main" id="{BEAACBCF-80B3-2E9C-E01F-B5DA8D46AD1B}"/>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From quantum device to qubit</a:t>
            </a:r>
            <a:endParaRPr sz="2003" dirty="0">
              <a:latin typeface="+mj-lt"/>
            </a:endParaRPr>
          </a:p>
        </p:txBody>
      </p:sp>
      <p:sp>
        <p:nvSpPr>
          <p:cNvPr id="28" name="Rounded Rectangle 27">
            <a:extLst>
              <a:ext uri="{FF2B5EF4-FFF2-40B4-BE49-F238E27FC236}">
                <a16:creationId xmlns:a16="http://schemas.microsoft.com/office/drawing/2014/main" id="{AEFBA13A-078C-73E1-3A8A-5E1C5A46F48F}"/>
              </a:ext>
            </a:extLst>
          </p:cNvPr>
          <p:cNvSpPr/>
          <p:nvPr/>
        </p:nvSpPr>
        <p:spPr>
          <a:xfrm>
            <a:off x="596796" y="1435465"/>
            <a:ext cx="2242277" cy="1412279"/>
          </a:xfrm>
          <a:prstGeom prst="roundRect">
            <a:avLst>
              <a:gd name="adj" fmla="val 2788"/>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1F0C68B2-6334-123C-38C0-9E656AC7BD3C}"/>
              </a:ext>
            </a:extLst>
          </p:cNvPr>
          <p:cNvCxnSpPr/>
          <p:nvPr/>
        </p:nvCxnSpPr>
        <p:spPr>
          <a:xfrm>
            <a:off x="762629" y="1895659"/>
            <a:ext cx="1972762" cy="0"/>
          </a:xfrm>
          <a:prstGeom prst="line">
            <a:avLst/>
          </a:prstGeom>
        </p:spPr>
        <p:style>
          <a:lnRef idx="1">
            <a:schemeClr val="dk1"/>
          </a:lnRef>
          <a:fillRef idx="0">
            <a:schemeClr val="dk1"/>
          </a:fillRef>
          <a:effectRef idx="0">
            <a:schemeClr val="dk1"/>
          </a:effectRef>
          <a:fontRef idx="minor">
            <a:schemeClr val="tx1"/>
          </a:fontRef>
        </p:style>
      </p:cxnSp>
      <p:sp>
        <p:nvSpPr>
          <p:cNvPr id="31" name="Google Shape;86;p15">
            <a:extLst>
              <a:ext uri="{FF2B5EF4-FFF2-40B4-BE49-F238E27FC236}">
                <a16:creationId xmlns:a16="http://schemas.microsoft.com/office/drawing/2014/main" id="{1B5CC7C3-FF6A-3BD2-8FFA-A41F9AC00DAE}"/>
              </a:ext>
            </a:extLst>
          </p:cNvPr>
          <p:cNvSpPr txBox="1"/>
          <p:nvPr/>
        </p:nvSpPr>
        <p:spPr>
          <a:xfrm>
            <a:off x="662943" y="1473614"/>
            <a:ext cx="2104711" cy="400079"/>
          </a:xfrm>
          <a:prstGeom prst="rect">
            <a:avLst/>
          </a:prstGeom>
          <a:solidFill>
            <a:schemeClr val="bg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b="1" dirty="0">
                <a:solidFill>
                  <a:schemeClr val="dk1"/>
                </a:solidFill>
              </a:rPr>
              <a:t>Quantum devices</a:t>
            </a:r>
            <a:endParaRPr b="1" dirty="0">
              <a:solidFill>
                <a:schemeClr val="dk1"/>
              </a:solidFill>
            </a:endParaRPr>
          </a:p>
        </p:txBody>
      </p:sp>
      <p:pic>
        <p:nvPicPr>
          <p:cNvPr id="4" name="Picture 3">
            <a:extLst>
              <a:ext uri="{FF2B5EF4-FFF2-40B4-BE49-F238E27FC236}">
                <a16:creationId xmlns:a16="http://schemas.microsoft.com/office/drawing/2014/main" id="{A3B30814-5937-B3F5-77AA-921AF7F3EA6C}"/>
              </a:ext>
            </a:extLst>
          </p:cNvPr>
          <p:cNvPicPr>
            <a:picLocks noChangeAspect="1"/>
          </p:cNvPicPr>
          <p:nvPr/>
        </p:nvPicPr>
        <p:blipFill rotWithShape="1">
          <a:blip r:embed="rId4"/>
          <a:srcRect l="9787" t="10437" r="74919" b="70872"/>
          <a:stretch/>
        </p:blipFill>
        <p:spPr>
          <a:xfrm>
            <a:off x="682063" y="2066691"/>
            <a:ext cx="783269" cy="657397"/>
          </a:xfrm>
          <a:prstGeom prst="rect">
            <a:avLst/>
          </a:prstGeom>
        </p:spPr>
      </p:pic>
      <p:pic>
        <p:nvPicPr>
          <p:cNvPr id="26" name="Picture 25">
            <a:extLst>
              <a:ext uri="{FF2B5EF4-FFF2-40B4-BE49-F238E27FC236}">
                <a16:creationId xmlns:a16="http://schemas.microsoft.com/office/drawing/2014/main" id="{006BE945-447D-15D7-FEE2-13B48322A7B9}"/>
              </a:ext>
            </a:extLst>
          </p:cNvPr>
          <p:cNvPicPr>
            <a:picLocks noChangeAspect="1"/>
          </p:cNvPicPr>
          <p:nvPr/>
        </p:nvPicPr>
        <p:blipFill rotWithShape="1">
          <a:blip r:embed="rId4"/>
          <a:srcRect l="9787" t="75574" r="74919" b="5238"/>
          <a:stretch/>
        </p:blipFill>
        <p:spPr>
          <a:xfrm>
            <a:off x="1354716" y="2071405"/>
            <a:ext cx="783269" cy="674906"/>
          </a:xfrm>
          <a:prstGeom prst="rect">
            <a:avLst/>
          </a:prstGeom>
        </p:spPr>
      </p:pic>
      <p:grpSp>
        <p:nvGrpSpPr>
          <p:cNvPr id="3" name="Group 2">
            <a:extLst>
              <a:ext uri="{FF2B5EF4-FFF2-40B4-BE49-F238E27FC236}">
                <a16:creationId xmlns:a16="http://schemas.microsoft.com/office/drawing/2014/main" id="{C0B30A8B-32E3-E460-0399-9648D5072730}"/>
              </a:ext>
            </a:extLst>
          </p:cNvPr>
          <p:cNvGrpSpPr/>
          <p:nvPr/>
        </p:nvGrpSpPr>
        <p:grpSpPr>
          <a:xfrm>
            <a:off x="2137944" y="2067299"/>
            <a:ext cx="597447" cy="591564"/>
            <a:chOff x="1978949" y="1884993"/>
            <a:chExt cx="597447" cy="591564"/>
          </a:xfrm>
        </p:grpSpPr>
        <p:sp>
          <p:nvSpPr>
            <p:cNvPr id="6" name="Oval 5">
              <a:extLst>
                <a:ext uri="{FF2B5EF4-FFF2-40B4-BE49-F238E27FC236}">
                  <a16:creationId xmlns:a16="http://schemas.microsoft.com/office/drawing/2014/main" id="{90F7217C-CB66-DA1E-B97C-BC9BBF676266}"/>
                </a:ext>
              </a:extLst>
            </p:cNvPr>
            <p:cNvSpPr/>
            <p:nvPr/>
          </p:nvSpPr>
          <p:spPr>
            <a:xfrm>
              <a:off x="1978949" y="1884993"/>
              <a:ext cx="597447" cy="591564"/>
            </a:xfrm>
            <a:prstGeom prst="ellipse">
              <a:avLst/>
            </a:prstGeom>
            <a:gradFill flip="none" rotWithShape="1">
              <a:gsLst>
                <a:gs pos="0">
                  <a:schemeClr val="accent3">
                    <a:lumMod val="5000"/>
                    <a:lumOff val="95000"/>
                  </a:schemeClr>
                </a:gs>
                <a:gs pos="0">
                  <a:schemeClr val="accent3">
                    <a:lumMod val="45000"/>
                    <a:lumOff val="55000"/>
                  </a:schemeClr>
                </a:gs>
                <a:gs pos="2000">
                  <a:schemeClr val="bg1">
                    <a:lumMod val="50000"/>
                  </a:schemeClr>
                </a:gs>
                <a:gs pos="96000">
                  <a:schemeClr val="bg2"/>
                </a:gs>
                <a:gs pos="96000">
                  <a:schemeClr val="accent3">
                    <a:lumMod val="30000"/>
                    <a:lumOff val="70000"/>
                  </a:schemeClr>
                </a:gs>
                <a:gs pos="43000">
                  <a:schemeClr val="accent3">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B68A378-E7AA-A74D-A0B1-5B0B44B756ED}"/>
                </a:ext>
              </a:extLst>
            </p:cNvPr>
            <p:cNvPicPr>
              <a:picLocks noChangeAspect="1"/>
            </p:cNvPicPr>
            <p:nvPr/>
          </p:nvPicPr>
          <p:blipFill rotWithShape="1">
            <a:blip r:embed="rId4"/>
            <a:srcRect l="13420" t="47651" r="79697" b="43411"/>
            <a:stretch/>
          </p:blipFill>
          <p:spPr>
            <a:xfrm>
              <a:off x="2101605" y="2021144"/>
              <a:ext cx="352425" cy="31432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B3AA9-7DD3-E962-8A52-651EA2A56C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50</a:t>
            </a:fld>
            <a:endParaRPr lang="es"/>
          </a:p>
        </p:txBody>
      </p:sp>
      <p:sp>
        <p:nvSpPr>
          <p:cNvPr id="13" name="Google Shape;265;p25">
            <a:extLst>
              <a:ext uri="{FF2B5EF4-FFF2-40B4-BE49-F238E27FC236}">
                <a16:creationId xmlns:a16="http://schemas.microsoft.com/office/drawing/2014/main" id="{56B3F41A-44B0-841B-AF29-175166D2D481}"/>
              </a:ext>
            </a:extLst>
          </p:cNvPr>
          <p:cNvSpPr txBox="1"/>
          <p:nvPr/>
        </p:nvSpPr>
        <p:spPr>
          <a:xfrm>
            <a:off x="5152310" y="4765291"/>
            <a:ext cx="3000000" cy="338524"/>
          </a:xfrm>
          <a:prstGeom prst="rect">
            <a:avLst/>
          </a:prstGeom>
          <a:noFill/>
          <a:ln>
            <a:noFill/>
          </a:ln>
        </p:spPr>
        <p:txBody>
          <a:bodyPr spcFirstLastPara="1" wrap="square" lIns="91425" tIns="91425" rIns="91425" bIns="91425" anchor="t" anchorCtr="0">
            <a:spAutoFit/>
          </a:bodyPr>
          <a:lstStyle/>
          <a:p>
            <a:pPr algn="r"/>
            <a:r>
              <a:rPr lang="es" sz="1000" i="1" dirty="0"/>
              <a:t>Hickie et al. </a:t>
            </a:r>
            <a:r>
              <a:rPr lang="en-GB" sz="1000" i="1" dirty="0"/>
              <a:t>arXiv:2310.02135</a:t>
            </a:r>
            <a:endParaRPr sz="1000" i="1" dirty="0"/>
          </a:p>
        </p:txBody>
      </p:sp>
      <p:pic>
        <p:nvPicPr>
          <p:cNvPr id="17" name="Google Shape;250;p25">
            <a:extLst>
              <a:ext uri="{FF2B5EF4-FFF2-40B4-BE49-F238E27FC236}">
                <a16:creationId xmlns:a16="http://schemas.microsoft.com/office/drawing/2014/main" id="{F184FB43-5187-D6DD-FFEC-AD0BEB90B476}"/>
              </a:ext>
            </a:extLst>
          </p:cNvPr>
          <p:cNvPicPr preferRelativeResize="0"/>
          <p:nvPr/>
        </p:nvPicPr>
        <p:blipFill>
          <a:blip r:embed="rId2">
            <a:alphaModFix/>
          </a:blip>
          <a:stretch>
            <a:fillRect/>
          </a:stretch>
        </p:blipFill>
        <p:spPr>
          <a:xfrm>
            <a:off x="332725" y="610224"/>
            <a:ext cx="3293344" cy="167541"/>
          </a:xfrm>
          <a:prstGeom prst="rect">
            <a:avLst/>
          </a:prstGeom>
          <a:noFill/>
          <a:ln>
            <a:noFill/>
          </a:ln>
        </p:spPr>
      </p:pic>
      <p:sp>
        <p:nvSpPr>
          <p:cNvPr id="18" name="Google Shape;254;p25">
            <a:extLst>
              <a:ext uri="{FF2B5EF4-FFF2-40B4-BE49-F238E27FC236}">
                <a16:creationId xmlns:a16="http://schemas.microsoft.com/office/drawing/2014/main" id="{09B6AAA1-40C7-0920-C32B-D8F02EF9A78D}"/>
              </a:ext>
            </a:extLst>
          </p:cNvPr>
          <p:cNvSpPr txBox="1">
            <a:spLocks/>
          </p:cNvSpPr>
          <p:nvPr/>
        </p:nvSpPr>
        <p:spPr>
          <a:xfrm>
            <a:off x="255525" y="405925"/>
            <a:ext cx="8520600"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1800" b="1" dirty="0">
                <a:solidFill>
                  <a:schemeClr val="dk1"/>
                </a:solidFill>
              </a:rPr>
              <a:t>Step 1: Charge sensor tuning</a:t>
            </a:r>
          </a:p>
          <a:p>
            <a:pPr>
              <a:lnSpc>
                <a:spcPct val="80000"/>
              </a:lnSpc>
            </a:pPr>
            <a:endParaRPr lang="en-GB" sz="1800" b="1" dirty="0">
              <a:solidFill>
                <a:schemeClr val="dk1"/>
              </a:solidFill>
            </a:endParaRPr>
          </a:p>
          <a:p>
            <a:pPr>
              <a:lnSpc>
                <a:spcPct val="80000"/>
              </a:lnSpc>
            </a:pPr>
            <a:endParaRPr lang="en-GB" sz="3000" dirty="0">
              <a:solidFill>
                <a:srgbClr val="1E1919"/>
              </a:solidFill>
              <a:highlight>
                <a:srgbClr val="FFFFFF"/>
              </a:highlight>
              <a:latin typeface="Roboto"/>
              <a:ea typeface="Roboto"/>
              <a:cs typeface="Roboto"/>
              <a:sym typeface="Roboto"/>
            </a:endParaRPr>
          </a:p>
          <a:p>
            <a:pPr>
              <a:lnSpc>
                <a:spcPct val="80000"/>
              </a:lnSpc>
            </a:pPr>
            <a:endParaRPr lang="en-GB" sz="1800" b="1" dirty="0">
              <a:solidFill>
                <a:schemeClr val="dk1"/>
              </a:solidFill>
            </a:endParaRPr>
          </a:p>
          <a:p>
            <a:pPr algn="ctr">
              <a:lnSpc>
                <a:spcPct val="80000"/>
              </a:lnSpc>
            </a:pPr>
            <a:endParaRPr lang="en-GB" sz="2200" b="1" dirty="0">
              <a:solidFill>
                <a:schemeClr val="dk1"/>
              </a:solidFill>
            </a:endParaRPr>
          </a:p>
        </p:txBody>
      </p:sp>
      <p:grpSp>
        <p:nvGrpSpPr>
          <p:cNvPr id="22" name="Group 21">
            <a:extLst>
              <a:ext uri="{FF2B5EF4-FFF2-40B4-BE49-F238E27FC236}">
                <a16:creationId xmlns:a16="http://schemas.microsoft.com/office/drawing/2014/main" id="{554D4C2E-5163-7BC0-3591-DF57B103B0F9}"/>
              </a:ext>
            </a:extLst>
          </p:cNvPr>
          <p:cNvGrpSpPr/>
          <p:nvPr/>
        </p:nvGrpSpPr>
        <p:grpSpPr>
          <a:xfrm>
            <a:off x="255525" y="1198525"/>
            <a:ext cx="7773496" cy="3455102"/>
            <a:chOff x="567558" y="1198525"/>
            <a:chExt cx="7773496" cy="3455102"/>
          </a:xfrm>
        </p:grpSpPr>
        <p:pic>
          <p:nvPicPr>
            <p:cNvPr id="10" name="Picture 9" descr="A diagram of a heat wave&#10;&#10;Description automatically generated with medium confidence">
              <a:extLst>
                <a:ext uri="{FF2B5EF4-FFF2-40B4-BE49-F238E27FC236}">
                  <a16:creationId xmlns:a16="http://schemas.microsoft.com/office/drawing/2014/main" id="{90920ADA-229F-B030-DA4D-D10BF1156F92}"/>
                </a:ext>
              </a:extLst>
            </p:cNvPr>
            <p:cNvPicPr>
              <a:picLocks noChangeAspect="1"/>
            </p:cNvPicPr>
            <p:nvPr/>
          </p:nvPicPr>
          <p:blipFill>
            <a:blip r:embed="rId3"/>
            <a:stretch>
              <a:fillRect/>
            </a:stretch>
          </p:blipFill>
          <p:spPr>
            <a:xfrm>
              <a:off x="630622" y="1198525"/>
              <a:ext cx="4531926" cy="3012346"/>
            </a:xfrm>
            <a:prstGeom prst="rect">
              <a:avLst/>
            </a:prstGeom>
          </p:spPr>
        </p:pic>
        <p:pic>
          <p:nvPicPr>
            <p:cNvPr id="12" name="Picture 11">
              <a:extLst>
                <a:ext uri="{FF2B5EF4-FFF2-40B4-BE49-F238E27FC236}">
                  <a16:creationId xmlns:a16="http://schemas.microsoft.com/office/drawing/2014/main" id="{CE6FAAD2-F459-9A51-0391-CEB65CFCC7DD}"/>
                </a:ext>
              </a:extLst>
            </p:cNvPr>
            <p:cNvPicPr>
              <a:picLocks noChangeAspect="1"/>
            </p:cNvPicPr>
            <p:nvPr/>
          </p:nvPicPr>
          <p:blipFill>
            <a:blip r:embed="rId4"/>
            <a:stretch>
              <a:fillRect/>
            </a:stretch>
          </p:blipFill>
          <p:spPr>
            <a:xfrm>
              <a:off x="5066995" y="1701627"/>
              <a:ext cx="2933550" cy="2952000"/>
            </a:xfrm>
            <a:prstGeom prst="rect">
              <a:avLst/>
            </a:prstGeom>
          </p:spPr>
        </p:pic>
        <p:sp>
          <p:nvSpPr>
            <p:cNvPr id="19" name="Rectangle 18">
              <a:extLst>
                <a:ext uri="{FF2B5EF4-FFF2-40B4-BE49-F238E27FC236}">
                  <a16:creationId xmlns:a16="http://schemas.microsoft.com/office/drawing/2014/main" id="{DD644AE6-ECB5-9EAA-A772-720CE8066A31}"/>
                </a:ext>
              </a:extLst>
            </p:cNvPr>
            <p:cNvSpPr/>
            <p:nvPr/>
          </p:nvSpPr>
          <p:spPr>
            <a:xfrm>
              <a:off x="567558" y="1258556"/>
              <a:ext cx="483476" cy="210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CB858A-E8D9-11CB-9A1B-9C9B6E9920C6}"/>
                </a:ext>
              </a:extLst>
            </p:cNvPr>
            <p:cNvSpPr/>
            <p:nvPr/>
          </p:nvSpPr>
          <p:spPr>
            <a:xfrm>
              <a:off x="5139795" y="1701627"/>
              <a:ext cx="483476" cy="210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CDD2FD7-3BB9-F492-98A9-C9887102FEC4}"/>
                </a:ext>
              </a:extLst>
            </p:cNvPr>
            <p:cNvSpPr/>
            <p:nvPr/>
          </p:nvSpPr>
          <p:spPr>
            <a:xfrm>
              <a:off x="7857578" y="1950186"/>
              <a:ext cx="483476" cy="1898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DD13D952-AD63-039F-C1A7-F1DFAC6EE0EE}"/>
              </a:ext>
            </a:extLst>
          </p:cNvPr>
          <p:cNvGrpSpPr/>
          <p:nvPr/>
        </p:nvGrpSpPr>
        <p:grpSpPr>
          <a:xfrm>
            <a:off x="6851347" y="0"/>
            <a:ext cx="2422190" cy="1898998"/>
            <a:chOff x="6636077" y="0"/>
            <a:chExt cx="2422190" cy="1898998"/>
          </a:xfrm>
        </p:grpSpPr>
        <p:pic>
          <p:nvPicPr>
            <p:cNvPr id="24" name="Picture 23">
              <a:extLst>
                <a:ext uri="{FF2B5EF4-FFF2-40B4-BE49-F238E27FC236}">
                  <a16:creationId xmlns:a16="http://schemas.microsoft.com/office/drawing/2014/main" id="{9FE72F01-1F28-653F-9692-9504D4A7641F}"/>
                </a:ext>
              </a:extLst>
            </p:cNvPr>
            <p:cNvPicPr>
              <a:picLocks noChangeAspect="1"/>
            </p:cNvPicPr>
            <p:nvPr/>
          </p:nvPicPr>
          <p:blipFill>
            <a:blip r:embed="rId5"/>
            <a:stretch>
              <a:fillRect/>
            </a:stretch>
          </p:blipFill>
          <p:spPr>
            <a:xfrm>
              <a:off x="6855062" y="0"/>
              <a:ext cx="2110809" cy="1898998"/>
            </a:xfrm>
            <a:prstGeom prst="rect">
              <a:avLst/>
            </a:prstGeom>
          </p:spPr>
        </p:pic>
        <p:sp>
          <p:nvSpPr>
            <p:cNvPr id="25" name="Rectangle 24">
              <a:extLst>
                <a:ext uri="{FF2B5EF4-FFF2-40B4-BE49-F238E27FC236}">
                  <a16:creationId xmlns:a16="http://schemas.microsoft.com/office/drawing/2014/main" id="{12A495DC-E880-AB8D-AEAF-D8C320C2845B}"/>
                </a:ext>
              </a:extLst>
            </p:cNvPr>
            <p:cNvSpPr/>
            <p:nvPr/>
          </p:nvSpPr>
          <p:spPr>
            <a:xfrm>
              <a:off x="6636077" y="8406"/>
              <a:ext cx="483476" cy="210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5AC82C9-A78D-4404-6F60-1DB068727A50}"/>
                </a:ext>
              </a:extLst>
            </p:cNvPr>
            <p:cNvSpPr/>
            <p:nvPr/>
          </p:nvSpPr>
          <p:spPr>
            <a:xfrm>
              <a:off x="8574791" y="42398"/>
              <a:ext cx="483476" cy="210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25567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0" name="Slide Number"/>
          <p:cNvSpPr txBox="1">
            <a:spLocks noGrp="1"/>
          </p:cNvSpPr>
          <p:nvPr>
            <p:ph type="sldNum" sz="quarter" idx="2"/>
          </p:nvPr>
        </p:nvSpPr>
        <p:spPr>
          <a:xfrm>
            <a:off x="8768542" y="4862069"/>
            <a:ext cx="118766" cy="1673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13381" tIns="13381" rIns="13381" bIns="13381" anchor="t" anchorCtr="0">
            <a:normAutofit fontScale="77500" lnSpcReduction="20000"/>
          </a:bodyPr>
          <a:lstStyle/>
          <a:p>
            <a:fld id="{86CB4B4D-7CA3-9044-876B-883B54F8677D}" type="slidenum">
              <a:rPr/>
              <a:t>51</a:t>
            </a:fld>
            <a:endParaRPr/>
          </a:p>
        </p:txBody>
      </p:sp>
      <p:grpSp>
        <p:nvGrpSpPr>
          <p:cNvPr id="2" name="Google Shape;250;p25">
            <a:extLst>
              <a:ext uri="{FF2B5EF4-FFF2-40B4-BE49-F238E27FC236}">
                <a16:creationId xmlns:a16="http://schemas.microsoft.com/office/drawing/2014/main" id="{EA72C2B4-A782-903C-5DC3-72E817EC8502}"/>
              </a:ext>
            </a:extLst>
          </p:cNvPr>
          <p:cNvGrpSpPr/>
          <p:nvPr/>
        </p:nvGrpSpPr>
        <p:grpSpPr>
          <a:xfrm>
            <a:off x="334794" y="632521"/>
            <a:ext cx="2966240" cy="158571"/>
            <a:chOff x="0" y="0"/>
            <a:chExt cx="5627615" cy="300843"/>
          </a:xfrm>
        </p:grpSpPr>
        <p:sp>
          <p:nvSpPr>
            <p:cNvPr id="3" name="Rectangle">
              <a:extLst>
                <a:ext uri="{FF2B5EF4-FFF2-40B4-BE49-F238E27FC236}">
                  <a16:creationId xmlns:a16="http://schemas.microsoft.com/office/drawing/2014/main" id="{8683B6B4-EC59-B7F3-D1B8-4934B3332565}"/>
                </a:ext>
              </a:extLst>
            </p:cNvPr>
            <p:cNvSpPr/>
            <p:nvPr/>
          </p:nvSpPr>
          <p:spPr>
            <a:xfrm>
              <a:off x="0" y="0"/>
              <a:ext cx="5627616" cy="300844"/>
            </a:xfrm>
            <a:prstGeom prst="rect">
              <a:avLst/>
            </a:prstGeom>
            <a:solidFill>
              <a:srgbClr val="FFFFFF"/>
            </a:solidFill>
            <a:ln w="3175" cap="flat">
              <a:noFill/>
              <a:miter lim="400000"/>
            </a:ln>
            <a:effectLst/>
          </p:spPr>
          <p:txBody>
            <a:bodyPr wrap="square" lIns="45697" tIns="45697" rIns="45697" bIns="45697" numCol="1" anchor="ctr">
              <a:noAutofit/>
            </a:bodyPr>
            <a:lstStyle/>
            <a:p>
              <a:pPr defTabSz="913977">
                <a:defRPr sz="2600"/>
              </a:pPr>
              <a:endParaRPr sz="1370"/>
            </a:p>
          </p:txBody>
        </p:sp>
        <p:pic>
          <p:nvPicPr>
            <p:cNvPr id="4" name="image24.png" descr="image24.png">
              <a:extLst>
                <a:ext uri="{FF2B5EF4-FFF2-40B4-BE49-F238E27FC236}">
                  <a16:creationId xmlns:a16="http://schemas.microsoft.com/office/drawing/2014/main" id="{5D41C952-F1DB-9981-9FE6-FD9C594AE853}"/>
                </a:ext>
              </a:extLst>
            </p:cNvPr>
            <p:cNvPicPr>
              <a:picLocks noChangeAspect="1"/>
            </p:cNvPicPr>
            <p:nvPr/>
          </p:nvPicPr>
          <p:blipFill>
            <a:blip r:embed="rId2"/>
            <a:stretch>
              <a:fillRect/>
            </a:stretch>
          </p:blipFill>
          <p:spPr>
            <a:xfrm>
              <a:off x="0" y="0"/>
              <a:ext cx="5627616" cy="300844"/>
            </a:xfrm>
            <a:prstGeom prst="rect">
              <a:avLst/>
            </a:prstGeom>
            <a:ln w="3175" cap="flat">
              <a:noFill/>
              <a:miter lim="400000"/>
            </a:ln>
            <a:effectLst/>
          </p:spPr>
        </p:pic>
      </p:grpSp>
      <p:sp>
        <p:nvSpPr>
          <p:cNvPr id="5" name="Google Shape;254;p25">
            <a:extLst>
              <a:ext uri="{FF2B5EF4-FFF2-40B4-BE49-F238E27FC236}">
                <a16:creationId xmlns:a16="http://schemas.microsoft.com/office/drawing/2014/main" id="{EE05B68B-4F8B-F074-1EEA-038FD13BF3BE}"/>
              </a:ext>
            </a:extLst>
          </p:cNvPr>
          <p:cNvSpPr txBox="1"/>
          <p:nvPr/>
        </p:nvSpPr>
        <p:spPr>
          <a:xfrm>
            <a:off x="257631" y="406982"/>
            <a:ext cx="3257610" cy="141738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80" tIns="91380" rIns="91380" bIns="91380">
            <a:spAutoFit/>
          </a:bodyPr>
          <a:lstStyle/>
          <a:p>
            <a:pPr defTabSz="913977">
              <a:lnSpc>
                <a:spcPct val="80000"/>
              </a:lnSpc>
              <a:defRPr sz="3400" b="1"/>
            </a:pPr>
            <a:r>
              <a:rPr sz="1792" dirty="0"/>
              <a:t>Step 2 and 3: </a:t>
            </a:r>
            <a:r>
              <a:rPr sz="1792" dirty="0" err="1"/>
              <a:t>Characterise</a:t>
            </a:r>
            <a:endParaRPr sz="2741" dirty="0">
              <a:solidFill>
                <a:srgbClr val="595959"/>
              </a:solidFill>
            </a:endParaRPr>
          </a:p>
          <a:p>
            <a:pPr defTabSz="913977">
              <a:lnSpc>
                <a:spcPct val="80000"/>
              </a:lnSpc>
              <a:defRPr sz="3400" b="1"/>
            </a:pPr>
            <a:endParaRPr sz="2741" dirty="0">
              <a:solidFill>
                <a:srgbClr val="595959"/>
              </a:solidFill>
            </a:endParaRPr>
          </a:p>
          <a:p>
            <a:pPr defTabSz="913977">
              <a:lnSpc>
                <a:spcPct val="80000"/>
              </a:lnSpc>
              <a:defRPr sz="5600">
                <a:solidFill>
                  <a:srgbClr val="1E1919"/>
                </a:solidFill>
                <a:latin typeface="Roboto"/>
                <a:ea typeface="Roboto"/>
                <a:cs typeface="Roboto"/>
                <a:sym typeface="Roboto"/>
              </a:defRPr>
            </a:pPr>
            <a:endParaRPr sz="2741" dirty="0">
              <a:solidFill>
                <a:srgbClr val="595959"/>
              </a:solidFill>
            </a:endParaRPr>
          </a:p>
          <a:p>
            <a:pPr defTabSz="913977">
              <a:lnSpc>
                <a:spcPct val="80000"/>
              </a:lnSpc>
              <a:defRPr sz="3400" b="1"/>
            </a:pPr>
            <a:endParaRPr sz="2741" dirty="0">
              <a:solidFill>
                <a:srgbClr val="595959"/>
              </a:solidFill>
            </a:endParaRPr>
          </a:p>
        </p:txBody>
      </p:sp>
      <p:pic>
        <p:nvPicPr>
          <p:cNvPr id="6" name="figure_2.pdf" descr="figure_2.pdf">
            <a:extLst>
              <a:ext uri="{FF2B5EF4-FFF2-40B4-BE49-F238E27FC236}">
                <a16:creationId xmlns:a16="http://schemas.microsoft.com/office/drawing/2014/main" id="{B9964461-FBD7-AACA-8EDB-B1BCE3E58522}"/>
              </a:ext>
            </a:extLst>
          </p:cNvPr>
          <p:cNvPicPr>
            <a:picLocks noChangeAspect="1"/>
          </p:cNvPicPr>
          <p:nvPr/>
        </p:nvPicPr>
        <p:blipFill>
          <a:blip r:embed="rId3"/>
          <a:stretch>
            <a:fillRect/>
          </a:stretch>
        </p:blipFill>
        <p:spPr>
          <a:xfrm>
            <a:off x="1746664" y="869239"/>
            <a:ext cx="6997474" cy="4160167"/>
          </a:xfrm>
          <a:prstGeom prst="rect">
            <a:avLst/>
          </a:prstGeom>
          <a:ln w="3175">
            <a:miter lim="400000"/>
          </a:ln>
        </p:spPr>
      </p:pic>
      <p:sp>
        <p:nvSpPr>
          <p:cNvPr id="7" name="Rectangle">
            <a:extLst>
              <a:ext uri="{FF2B5EF4-FFF2-40B4-BE49-F238E27FC236}">
                <a16:creationId xmlns:a16="http://schemas.microsoft.com/office/drawing/2014/main" id="{E869AA42-A329-C07F-1D5D-E11BBB15BAED}"/>
              </a:ext>
            </a:extLst>
          </p:cNvPr>
          <p:cNvSpPr/>
          <p:nvPr/>
        </p:nvSpPr>
        <p:spPr>
          <a:xfrm>
            <a:off x="1909676" y="2436104"/>
            <a:ext cx="1714152" cy="292380"/>
          </a:xfrm>
          <a:prstGeom prst="rect">
            <a:avLst/>
          </a:prstGeom>
          <a:solidFill>
            <a:schemeClr val="accent2">
              <a:hueOff val="-2473792"/>
              <a:satOff val="-50209"/>
              <a:lumOff val="23543"/>
              <a:alpha val="24916"/>
            </a:schemeClr>
          </a:solidFill>
          <a:ln w="12700">
            <a:solidFill>
              <a:srgbClr val="000000">
                <a:alpha val="24916"/>
              </a:srgbClr>
            </a:solidFill>
            <a:miter lim="400000"/>
          </a:ln>
        </p:spPr>
        <p:txBody>
          <a:bodyPr lIns="13381" tIns="13381" rIns="13381" bIns="13381" anchor="ctr"/>
          <a:lstStyle/>
          <a:p>
            <a:pPr>
              <a:defRPr sz="3200">
                <a:solidFill>
                  <a:schemeClr val="accent3">
                    <a:satOff val="18648"/>
                    <a:lumOff val="5971"/>
                  </a:schemeClr>
                </a:solidFill>
              </a:defRPr>
            </a:pPr>
            <a:endParaRPr sz="1687"/>
          </a:p>
        </p:txBody>
      </p:sp>
      <p:sp>
        <p:nvSpPr>
          <p:cNvPr id="8" name="Rectangle">
            <a:extLst>
              <a:ext uri="{FF2B5EF4-FFF2-40B4-BE49-F238E27FC236}">
                <a16:creationId xmlns:a16="http://schemas.microsoft.com/office/drawing/2014/main" id="{02EA1670-8CA5-D2BF-A170-6BE4236AA05E}"/>
              </a:ext>
            </a:extLst>
          </p:cNvPr>
          <p:cNvSpPr/>
          <p:nvPr/>
        </p:nvSpPr>
        <p:spPr>
          <a:xfrm>
            <a:off x="3799572" y="2422716"/>
            <a:ext cx="1714152" cy="292380"/>
          </a:xfrm>
          <a:prstGeom prst="rect">
            <a:avLst/>
          </a:prstGeom>
          <a:solidFill>
            <a:schemeClr val="accent2">
              <a:hueOff val="-2473792"/>
              <a:satOff val="-50209"/>
              <a:lumOff val="23543"/>
              <a:alpha val="24916"/>
            </a:schemeClr>
          </a:solidFill>
          <a:ln w="12700">
            <a:solidFill>
              <a:srgbClr val="000000">
                <a:alpha val="24916"/>
              </a:srgbClr>
            </a:solidFill>
            <a:miter lim="400000"/>
          </a:ln>
        </p:spPr>
        <p:txBody>
          <a:bodyPr lIns="13381" tIns="13381" rIns="13381" bIns="13381" anchor="ctr"/>
          <a:lstStyle/>
          <a:p>
            <a:pPr>
              <a:defRPr sz="3200">
                <a:solidFill>
                  <a:schemeClr val="accent3">
                    <a:satOff val="18648"/>
                    <a:lumOff val="5971"/>
                  </a:schemeClr>
                </a:solidFill>
              </a:defRPr>
            </a:pPr>
            <a:endParaRPr sz="1687"/>
          </a:p>
        </p:txBody>
      </p:sp>
      <p:sp>
        <p:nvSpPr>
          <p:cNvPr id="9" name="Rectangle">
            <a:extLst>
              <a:ext uri="{FF2B5EF4-FFF2-40B4-BE49-F238E27FC236}">
                <a16:creationId xmlns:a16="http://schemas.microsoft.com/office/drawing/2014/main" id="{B4611F57-E813-F474-9CB1-CCAE668170CF}"/>
              </a:ext>
            </a:extLst>
          </p:cNvPr>
          <p:cNvSpPr/>
          <p:nvPr/>
        </p:nvSpPr>
        <p:spPr>
          <a:xfrm>
            <a:off x="3799572" y="4430177"/>
            <a:ext cx="1647846" cy="211307"/>
          </a:xfrm>
          <a:prstGeom prst="rect">
            <a:avLst/>
          </a:prstGeom>
          <a:solidFill>
            <a:schemeClr val="accent2">
              <a:hueOff val="-2473792"/>
              <a:satOff val="-50209"/>
              <a:lumOff val="23543"/>
              <a:alpha val="24916"/>
            </a:schemeClr>
          </a:solidFill>
          <a:ln w="12700">
            <a:solidFill>
              <a:srgbClr val="000000">
                <a:alpha val="24916"/>
              </a:srgbClr>
            </a:solidFill>
            <a:miter lim="400000"/>
          </a:ln>
        </p:spPr>
        <p:txBody>
          <a:bodyPr lIns="13381" tIns="13381" rIns="13381" bIns="13381" anchor="ctr"/>
          <a:lstStyle/>
          <a:p>
            <a:pPr>
              <a:defRPr sz="3200">
                <a:solidFill>
                  <a:schemeClr val="accent3">
                    <a:satOff val="18648"/>
                    <a:lumOff val="5971"/>
                  </a:schemeClr>
                </a:solidFill>
              </a:defRPr>
            </a:pPr>
            <a:endParaRPr sz="1687"/>
          </a:p>
        </p:txBody>
      </p:sp>
      <p:grpSp>
        <p:nvGrpSpPr>
          <p:cNvPr id="10" name="Group">
            <a:extLst>
              <a:ext uri="{FF2B5EF4-FFF2-40B4-BE49-F238E27FC236}">
                <a16:creationId xmlns:a16="http://schemas.microsoft.com/office/drawing/2014/main" id="{23823DDE-7897-057E-EEC0-70C3EF8DB8FD}"/>
              </a:ext>
            </a:extLst>
          </p:cNvPr>
          <p:cNvGrpSpPr/>
          <p:nvPr/>
        </p:nvGrpSpPr>
        <p:grpSpPr>
          <a:xfrm>
            <a:off x="256692" y="3053068"/>
            <a:ext cx="1643208" cy="1326557"/>
            <a:chOff x="0" y="0"/>
            <a:chExt cx="3117528" cy="2516772"/>
          </a:xfrm>
        </p:grpSpPr>
        <p:pic>
          <p:nvPicPr>
            <p:cNvPr id="11" name="figure_2.pdf" descr="figure_2.pdf">
              <a:extLst>
                <a:ext uri="{FF2B5EF4-FFF2-40B4-BE49-F238E27FC236}">
                  <a16:creationId xmlns:a16="http://schemas.microsoft.com/office/drawing/2014/main" id="{9BC8AD5A-E396-4BBC-7F9C-D1439F9BB443}"/>
                </a:ext>
              </a:extLst>
            </p:cNvPr>
            <p:cNvPicPr>
              <a:picLocks noChangeAspect="1"/>
            </p:cNvPicPr>
            <p:nvPr/>
          </p:nvPicPr>
          <p:blipFill>
            <a:blip r:embed="rId3"/>
            <a:srcRect l="30007" t="5889" r="46509" b="62223"/>
            <a:stretch>
              <a:fillRect/>
            </a:stretch>
          </p:blipFill>
          <p:spPr>
            <a:xfrm>
              <a:off x="0" y="0"/>
              <a:ext cx="3117529" cy="2516773"/>
            </a:xfrm>
            <a:prstGeom prst="rect">
              <a:avLst/>
            </a:prstGeom>
            <a:ln w="3175" cap="flat">
              <a:noFill/>
              <a:miter lim="400000"/>
            </a:ln>
            <a:effectLst/>
          </p:spPr>
        </p:pic>
        <p:sp>
          <p:nvSpPr>
            <p:cNvPr id="12" name="Rectangle">
              <a:extLst>
                <a:ext uri="{FF2B5EF4-FFF2-40B4-BE49-F238E27FC236}">
                  <a16:creationId xmlns:a16="http://schemas.microsoft.com/office/drawing/2014/main" id="{E5521B6C-22D0-EE9B-022C-DC6C82AD6700}"/>
                </a:ext>
              </a:extLst>
            </p:cNvPr>
            <p:cNvSpPr/>
            <p:nvPr/>
          </p:nvSpPr>
          <p:spPr>
            <a:xfrm>
              <a:off x="472925" y="138056"/>
              <a:ext cx="1022086" cy="1999678"/>
            </a:xfrm>
            <a:prstGeom prst="rect">
              <a:avLst/>
            </a:prstGeom>
            <a:noFill/>
            <a:ln w="38100" cap="flat">
              <a:solidFill>
                <a:schemeClr val="accent4">
                  <a:hueOff val="384618"/>
                  <a:satOff val="3869"/>
                  <a:lumOff val="5802"/>
                </a:schemeClr>
              </a:solidFill>
              <a:prstDash val="solid"/>
              <a:miter lim="400000"/>
            </a:ln>
            <a:effectLst/>
          </p:spPr>
          <p:txBody>
            <a:bodyPr wrap="square" lIns="13381" tIns="13381" rIns="13381" bIns="13381" numCol="1" anchor="ctr">
              <a:noAutofit/>
            </a:bodyPr>
            <a:lstStyle/>
            <a:p>
              <a:pPr>
                <a:defRPr sz="3200"/>
              </a:pPr>
              <a:endParaRPr sz="1687"/>
            </a:p>
          </p:txBody>
        </p:sp>
        <p:sp>
          <p:nvSpPr>
            <p:cNvPr id="13" name="Rectangle">
              <a:extLst>
                <a:ext uri="{FF2B5EF4-FFF2-40B4-BE49-F238E27FC236}">
                  <a16:creationId xmlns:a16="http://schemas.microsoft.com/office/drawing/2014/main" id="{8008C9A8-286E-2346-D438-783325C327B2}"/>
                </a:ext>
              </a:extLst>
            </p:cNvPr>
            <p:cNvSpPr/>
            <p:nvPr/>
          </p:nvSpPr>
          <p:spPr>
            <a:xfrm>
              <a:off x="1503565" y="138056"/>
              <a:ext cx="1022086" cy="1999678"/>
            </a:xfrm>
            <a:prstGeom prst="rect">
              <a:avLst/>
            </a:prstGeom>
            <a:noFill/>
            <a:ln w="38100" cap="flat">
              <a:solidFill>
                <a:schemeClr val="accent4">
                  <a:hueOff val="384618"/>
                  <a:satOff val="3869"/>
                  <a:lumOff val="5802"/>
                </a:schemeClr>
              </a:solidFill>
              <a:prstDash val="solid"/>
              <a:miter lim="400000"/>
            </a:ln>
            <a:effectLst/>
          </p:spPr>
          <p:txBody>
            <a:bodyPr wrap="square" lIns="13381" tIns="13381" rIns="13381" bIns="13381" numCol="1" anchor="ctr">
              <a:noAutofit/>
            </a:bodyPr>
            <a:lstStyle/>
            <a:p>
              <a:pPr>
                <a:defRPr sz="3200"/>
              </a:pPr>
              <a:endParaRPr sz="1687"/>
            </a:p>
          </p:txBody>
        </p:sp>
        <p:sp>
          <p:nvSpPr>
            <p:cNvPr id="14" name="Rectangle">
              <a:extLst>
                <a:ext uri="{FF2B5EF4-FFF2-40B4-BE49-F238E27FC236}">
                  <a16:creationId xmlns:a16="http://schemas.microsoft.com/office/drawing/2014/main" id="{31957943-A308-0C7D-4353-6442CB7FAE92}"/>
                </a:ext>
              </a:extLst>
            </p:cNvPr>
            <p:cNvSpPr/>
            <p:nvPr/>
          </p:nvSpPr>
          <p:spPr>
            <a:xfrm rot="16200000">
              <a:off x="989541" y="-383754"/>
              <a:ext cx="1022086" cy="2060738"/>
            </a:xfrm>
            <a:prstGeom prst="rect">
              <a:avLst/>
            </a:prstGeom>
            <a:noFill/>
            <a:ln w="38100" cap="flat">
              <a:solidFill>
                <a:schemeClr val="accent4">
                  <a:hueOff val="384618"/>
                  <a:satOff val="3869"/>
                  <a:lumOff val="5802"/>
                </a:schemeClr>
              </a:solidFill>
              <a:prstDash val="solid"/>
              <a:miter lim="400000"/>
            </a:ln>
            <a:effectLst/>
          </p:spPr>
          <p:txBody>
            <a:bodyPr wrap="square" lIns="13381" tIns="13381" rIns="13381" bIns="13381" numCol="1" anchor="ctr">
              <a:noAutofit/>
            </a:bodyPr>
            <a:lstStyle/>
            <a:p>
              <a:pPr>
                <a:defRPr sz="3200"/>
              </a:pPr>
              <a:endParaRPr sz="1687"/>
            </a:p>
          </p:txBody>
        </p:sp>
        <p:sp>
          <p:nvSpPr>
            <p:cNvPr id="15" name="Rectangle">
              <a:extLst>
                <a:ext uri="{FF2B5EF4-FFF2-40B4-BE49-F238E27FC236}">
                  <a16:creationId xmlns:a16="http://schemas.microsoft.com/office/drawing/2014/main" id="{72EE5D77-A2D5-3F8C-1FEA-14C404158744}"/>
                </a:ext>
              </a:extLst>
            </p:cNvPr>
            <p:cNvSpPr/>
            <p:nvPr/>
          </p:nvSpPr>
          <p:spPr>
            <a:xfrm rot="16200000">
              <a:off x="989541" y="621550"/>
              <a:ext cx="1022086" cy="1032690"/>
            </a:xfrm>
            <a:prstGeom prst="rect">
              <a:avLst/>
            </a:prstGeom>
            <a:noFill/>
            <a:ln w="38100" cap="flat">
              <a:solidFill>
                <a:schemeClr val="accent4">
                  <a:hueOff val="384618"/>
                  <a:satOff val="3869"/>
                  <a:lumOff val="5802"/>
                </a:schemeClr>
              </a:solidFill>
              <a:prstDash val="solid"/>
              <a:miter lim="400000"/>
            </a:ln>
            <a:effectLst/>
          </p:spPr>
          <p:txBody>
            <a:bodyPr wrap="square" lIns="13381" tIns="13381" rIns="13381" bIns="13381" numCol="1" anchor="ctr">
              <a:noAutofit/>
            </a:bodyPr>
            <a:lstStyle/>
            <a:p>
              <a:pPr>
                <a:defRPr sz="3200"/>
              </a:pPr>
              <a:endParaRPr sz="1687"/>
            </a:p>
          </p:txBody>
        </p:sp>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3">
            <a:alphaModFix/>
          </a:blip>
          <a:srcRect t="-4750" b="4750"/>
          <a:stretch/>
        </p:blipFill>
        <p:spPr>
          <a:xfrm>
            <a:off x="964188" y="417800"/>
            <a:ext cx="7545313" cy="4244224"/>
          </a:xfrm>
          <a:prstGeom prst="rect">
            <a:avLst/>
          </a:prstGeom>
          <a:noFill/>
          <a:ln>
            <a:noFill/>
          </a:ln>
        </p:spPr>
      </p:pic>
      <p:sp>
        <p:nvSpPr>
          <p:cNvPr id="175" name="Google Shape;17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52</a:t>
            </a:fld>
            <a:endParaRPr/>
          </a:p>
        </p:txBody>
      </p:sp>
      <p:sp>
        <p:nvSpPr>
          <p:cNvPr id="176" name="Google Shape;176;p20"/>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1800" b="1" dirty="0">
                <a:solidFill>
                  <a:schemeClr val="dk1"/>
                </a:solidFill>
              </a:rPr>
              <a:t>Automating quantum device tuning</a:t>
            </a:r>
            <a:endParaRPr sz="2200" b="1" dirty="0">
              <a:solidFill>
                <a:schemeClr val="dk1"/>
              </a:solidFill>
            </a:endParaRPr>
          </a:p>
        </p:txBody>
      </p:sp>
      <p:sp>
        <p:nvSpPr>
          <p:cNvPr id="177" name="Google Shape;177;p20"/>
          <p:cNvSpPr txBox="1"/>
          <p:nvPr/>
        </p:nvSpPr>
        <p:spPr>
          <a:xfrm>
            <a:off x="5088900" y="44027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i="1">
                <a:solidFill>
                  <a:srgbClr val="999999"/>
                </a:solidFill>
              </a:rPr>
              <a:t>https://github.com/oxquantum-repo/</a:t>
            </a:r>
            <a:endParaRPr sz="1200" i="1">
              <a:solidFill>
                <a:srgbClr val="999999"/>
              </a:solidFill>
            </a:endParaRPr>
          </a:p>
        </p:txBody>
      </p:sp>
      <p:sp>
        <p:nvSpPr>
          <p:cNvPr id="178" name="Google Shape;178;p20"/>
          <p:cNvSpPr txBox="1"/>
          <p:nvPr/>
        </p:nvSpPr>
        <p:spPr>
          <a:xfrm>
            <a:off x="360675" y="868050"/>
            <a:ext cx="1615200" cy="6864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dirty="0">
                <a:solidFill>
                  <a:schemeClr val="dk1"/>
                </a:solidFill>
              </a:rPr>
              <a:t>Semiconductor </a:t>
            </a:r>
            <a:endParaRPr sz="1100" b="1" dirty="0">
              <a:solidFill>
                <a:schemeClr val="dk1"/>
              </a:solidFill>
            </a:endParaRPr>
          </a:p>
          <a:p>
            <a:pPr marL="0" marR="0" lvl="0" indent="0" algn="ctr" rtl="0">
              <a:lnSpc>
                <a:spcPct val="80000"/>
              </a:lnSpc>
              <a:spcBef>
                <a:spcPts val="0"/>
              </a:spcBef>
              <a:spcAft>
                <a:spcPts val="0"/>
              </a:spcAft>
              <a:buNone/>
            </a:pPr>
            <a:r>
              <a:rPr lang="en-GB" sz="1100" b="1" dirty="0">
                <a:solidFill>
                  <a:schemeClr val="dk1"/>
                </a:solidFill>
              </a:rPr>
              <a:t>chip</a:t>
            </a:r>
            <a:endParaRPr sz="1100" b="1" dirty="0">
              <a:solidFill>
                <a:schemeClr val="dk1"/>
              </a:solidFill>
            </a:endParaRPr>
          </a:p>
          <a:p>
            <a:pPr marL="0" lvl="0" indent="0" algn="ctr" rtl="0">
              <a:spcBef>
                <a:spcPts val="0"/>
              </a:spcBef>
              <a:spcAft>
                <a:spcPts val="0"/>
              </a:spcAft>
              <a:buNone/>
            </a:pPr>
            <a:endParaRPr sz="1500" b="1" dirty="0">
              <a:solidFill>
                <a:srgbClr val="1E1919"/>
              </a:solidFill>
              <a:highlight>
                <a:srgbClr val="FFFFFF"/>
              </a:highlight>
              <a:latin typeface="Times New Roman"/>
              <a:ea typeface="Times New Roman"/>
              <a:cs typeface="Times New Roman"/>
              <a:sym typeface="Times New Roman"/>
            </a:endParaRPr>
          </a:p>
        </p:txBody>
      </p:sp>
      <p:sp>
        <p:nvSpPr>
          <p:cNvPr id="179" name="Google Shape;179;p20"/>
          <p:cNvSpPr txBox="1"/>
          <p:nvPr/>
        </p:nvSpPr>
        <p:spPr>
          <a:xfrm>
            <a:off x="6102148" y="868050"/>
            <a:ext cx="613800" cy="5511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a:solidFill>
                  <a:schemeClr val="dk1"/>
                </a:solidFill>
              </a:rPr>
              <a:t>Qubit</a:t>
            </a:r>
            <a:endParaRPr sz="1100" b="1">
              <a:solidFill>
                <a:schemeClr val="dk1"/>
              </a:solidFill>
            </a:endParaRPr>
          </a:p>
          <a:p>
            <a:pPr marL="0" lvl="0" indent="0" algn="l" rtl="0">
              <a:spcBef>
                <a:spcPts val="0"/>
              </a:spcBef>
              <a:spcAft>
                <a:spcPts val="0"/>
              </a:spcAft>
              <a:buNone/>
            </a:pPr>
            <a:endParaRPr sz="1500" b="1">
              <a:solidFill>
                <a:srgbClr val="1E1919"/>
              </a:solidFill>
              <a:highlight>
                <a:srgbClr val="FFFFFF"/>
              </a:highlight>
              <a:latin typeface="Times New Roman"/>
              <a:ea typeface="Times New Roman"/>
              <a:cs typeface="Times New Roman"/>
              <a:sym typeface="Times New Roman"/>
            </a:endParaRPr>
          </a:p>
        </p:txBody>
      </p:sp>
      <p:sp>
        <p:nvSpPr>
          <p:cNvPr id="180" name="Google Shape;180;p20"/>
          <p:cNvSpPr txBox="1"/>
          <p:nvPr/>
        </p:nvSpPr>
        <p:spPr>
          <a:xfrm>
            <a:off x="7402779" y="868052"/>
            <a:ext cx="1507500" cy="6864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a:solidFill>
                  <a:schemeClr val="dk1"/>
                </a:solidFill>
              </a:rPr>
              <a:t>Optimised </a:t>
            </a:r>
            <a:endParaRPr sz="1100" b="1">
              <a:solidFill>
                <a:schemeClr val="dk1"/>
              </a:solidFill>
            </a:endParaRPr>
          </a:p>
          <a:p>
            <a:pPr marL="0" marR="0" lvl="0" indent="0" algn="ctr" rtl="0">
              <a:lnSpc>
                <a:spcPct val="80000"/>
              </a:lnSpc>
              <a:spcBef>
                <a:spcPts val="0"/>
              </a:spcBef>
              <a:spcAft>
                <a:spcPts val="0"/>
              </a:spcAft>
              <a:buNone/>
            </a:pPr>
            <a:r>
              <a:rPr lang="es" sz="1100" b="1">
                <a:solidFill>
                  <a:schemeClr val="dk1"/>
                </a:solidFill>
              </a:rPr>
              <a:t>qubit</a:t>
            </a:r>
            <a:endParaRPr sz="1100" b="1">
              <a:solidFill>
                <a:schemeClr val="dk1"/>
              </a:solidFill>
            </a:endParaRPr>
          </a:p>
          <a:p>
            <a:pPr marL="0" lvl="0" indent="0" algn="ctr" rtl="0">
              <a:spcBef>
                <a:spcPts val="0"/>
              </a:spcBef>
              <a:spcAft>
                <a:spcPts val="0"/>
              </a:spcAft>
              <a:buNone/>
            </a:pPr>
            <a:endParaRPr sz="1500" b="1">
              <a:solidFill>
                <a:srgbClr val="1E1919"/>
              </a:solidFill>
              <a:highlight>
                <a:srgbClr val="FFFFFF"/>
              </a:highlight>
              <a:latin typeface="Times New Roman"/>
              <a:ea typeface="Times New Roman"/>
              <a:cs typeface="Times New Roman"/>
              <a:sym typeface="Times New Roman"/>
            </a:endParaRPr>
          </a:p>
        </p:txBody>
      </p:sp>
      <p:sp>
        <p:nvSpPr>
          <p:cNvPr id="184" name="Google Shape;184;p20"/>
          <p:cNvSpPr txBox="1"/>
          <p:nvPr/>
        </p:nvSpPr>
        <p:spPr>
          <a:xfrm>
            <a:off x="6058430" y="1814898"/>
            <a:ext cx="830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a:solidFill>
                  <a:schemeClr val="dk1"/>
                </a:solidFill>
              </a:rPr>
              <a:t>Step 5: </a:t>
            </a:r>
            <a:endParaRPr sz="800" b="1">
              <a:solidFill>
                <a:schemeClr val="dk1"/>
              </a:solidFill>
            </a:endParaRPr>
          </a:p>
          <a:p>
            <a:pPr marL="0" lvl="0" indent="0" algn="ctr" rtl="0">
              <a:spcBef>
                <a:spcPts val="0"/>
              </a:spcBef>
              <a:spcAft>
                <a:spcPts val="0"/>
              </a:spcAft>
              <a:buNone/>
            </a:pPr>
            <a:r>
              <a:rPr lang="es" sz="800" b="1">
                <a:solidFill>
                  <a:schemeClr val="dk1"/>
                </a:solidFill>
              </a:rPr>
              <a:t>Find optimal</a:t>
            </a:r>
            <a:endParaRPr sz="800" b="1">
              <a:solidFill>
                <a:schemeClr val="dk1"/>
              </a:solidFill>
            </a:endParaRPr>
          </a:p>
        </p:txBody>
      </p:sp>
      <p:sp>
        <p:nvSpPr>
          <p:cNvPr id="185" name="Google Shape;185;p20"/>
          <p:cNvSpPr txBox="1"/>
          <p:nvPr/>
        </p:nvSpPr>
        <p:spPr>
          <a:xfrm>
            <a:off x="287334" y="2343244"/>
            <a:ext cx="2937900" cy="455479"/>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dirty="0">
                <a:solidFill>
                  <a:schemeClr val="dk1"/>
                </a:solidFill>
              </a:rPr>
              <a:t>No </a:t>
            </a:r>
            <a:r>
              <a:rPr lang="en-GB" sz="1100" b="1" dirty="0">
                <a:solidFill>
                  <a:schemeClr val="dk1"/>
                </a:solidFill>
              </a:rPr>
              <a:t>D</a:t>
            </a:r>
            <a:r>
              <a:rPr lang="es" sz="1100" b="1" dirty="0">
                <a:solidFill>
                  <a:schemeClr val="dk1"/>
                </a:solidFill>
              </a:rPr>
              <a:t>eep</a:t>
            </a:r>
          </a:p>
          <a:p>
            <a:pPr marL="0" marR="0" lvl="0" indent="0" algn="ctr" rtl="0">
              <a:lnSpc>
                <a:spcPct val="80000"/>
              </a:lnSpc>
              <a:spcBef>
                <a:spcPts val="0"/>
              </a:spcBef>
              <a:spcAft>
                <a:spcPts val="0"/>
              </a:spcAft>
              <a:buNone/>
            </a:pPr>
            <a:r>
              <a:rPr lang="es" sz="1100" b="1" dirty="0">
                <a:solidFill>
                  <a:schemeClr val="dk1"/>
                </a:solidFill>
              </a:rPr>
              <a:t>learning</a:t>
            </a:r>
            <a:endParaRPr sz="1100" b="1" dirty="0">
              <a:solidFill>
                <a:schemeClr val="dk1"/>
              </a:solidFill>
            </a:endParaRPr>
          </a:p>
        </p:txBody>
      </p:sp>
      <p:sp>
        <p:nvSpPr>
          <p:cNvPr id="186" name="Google Shape;186;p20"/>
          <p:cNvSpPr txBox="1"/>
          <p:nvPr/>
        </p:nvSpPr>
        <p:spPr>
          <a:xfrm>
            <a:off x="228600" y="4018596"/>
            <a:ext cx="2937900" cy="4557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a:solidFill>
                  <a:schemeClr val="dk1"/>
                </a:solidFill>
              </a:rPr>
              <a:t>Deep </a:t>
            </a:r>
            <a:endParaRPr sz="1100" b="1">
              <a:solidFill>
                <a:schemeClr val="dk1"/>
              </a:solidFill>
            </a:endParaRPr>
          </a:p>
          <a:p>
            <a:pPr marL="0" marR="0" lvl="0" indent="0" algn="ctr" rtl="0">
              <a:lnSpc>
                <a:spcPct val="80000"/>
              </a:lnSpc>
              <a:spcBef>
                <a:spcPts val="0"/>
              </a:spcBef>
              <a:spcAft>
                <a:spcPts val="0"/>
              </a:spcAft>
              <a:buNone/>
            </a:pPr>
            <a:r>
              <a:rPr lang="es" sz="1100" b="1">
                <a:solidFill>
                  <a:schemeClr val="dk1"/>
                </a:solidFill>
              </a:rPr>
              <a:t>learning</a:t>
            </a:r>
            <a:endParaRPr sz="1100" b="1">
              <a:solidFill>
                <a:schemeClr val="dk1"/>
              </a:solidFill>
            </a:endParaRPr>
          </a:p>
        </p:txBody>
      </p:sp>
      <p:sp>
        <p:nvSpPr>
          <p:cNvPr id="188" name="Google Shape;188;p20"/>
          <p:cNvSpPr txBox="1"/>
          <p:nvPr/>
        </p:nvSpPr>
        <p:spPr>
          <a:xfrm>
            <a:off x="3073960" y="3719740"/>
            <a:ext cx="10428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800" i="1" dirty="0">
                <a:solidFill>
                  <a:schemeClr val="dk1"/>
                </a:solidFill>
              </a:rPr>
              <a:t>Lennon et al. </a:t>
            </a:r>
            <a:endParaRPr sz="800" i="1" dirty="0">
              <a:solidFill>
                <a:schemeClr val="dk1"/>
              </a:solidFill>
            </a:endParaRPr>
          </a:p>
          <a:p>
            <a:pPr marL="0" marR="0" lvl="0" indent="0" algn="ctr" rtl="0">
              <a:lnSpc>
                <a:spcPct val="100000"/>
              </a:lnSpc>
              <a:spcBef>
                <a:spcPts val="0"/>
              </a:spcBef>
              <a:spcAft>
                <a:spcPts val="0"/>
              </a:spcAft>
              <a:buNone/>
            </a:pPr>
            <a:r>
              <a:rPr lang="es" sz="800" i="1" dirty="0">
                <a:solidFill>
                  <a:schemeClr val="dk1"/>
                </a:solidFill>
              </a:rPr>
              <a:t>npj QI (2019)</a:t>
            </a:r>
            <a:endParaRPr sz="800" i="1" dirty="0">
              <a:solidFill>
                <a:schemeClr val="dk1"/>
              </a:solidFill>
            </a:endParaRPr>
          </a:p>
        </p:txBody>
      </p:sp>
      <p:sp>
        <p:nvSpPr>
          <p:cNvPr id="189" name="Google Shape;189;p20"/>
          <p:cNvSpPr txBox="1"/>
          <p:nvPr/>
        </p:nvSpPr>
        <p:spPr>
          <a:xfrm>
            <a:off x="3902963" y="4030889"/>
            <a:ext cx="1042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800" i="1">
                <a:solidFill>
                  <a:schemeClr val="dk1"/>
                </a:solidFill>
              </a:rPr>
              <a:t>Nguyen et al. </a:t>
            </a:r>
            <a:endParaRPr sz="800" i="1">
              <a:solidFill>
                <a:schemeClr val="dk1"/>
              </a:solidFill>
            </a:endParaRPr>
          </a:p>
          <a:p>
            <a:pPr marL="0" marR="0" lvl="0" indent="0" algn="l" rtl="0">
              <a:lnSpc>
                <a:spcPct val="100000"/>
              </a:lnSpc>
              <a:spcBef>
                <a:spcPts val="0"/>
              </a:spcBef>
              <a:spcAft>
                <a:spcPts val="0"/>
              </a:spcAft>
              <a:buNone/>
            </a:pPr>
            <a:r>
              <a:rPr lang="es" sz="800" i="1">
                <a:solidFill>
                  <a:schemeClr val="dk1"/>
                </a:solidFill>
              </a:rPr>
              <a:t>npj QI (2021)</a:t>
            </a:r>
            <a:endParaRPr sz="800" i="1">
              <a:solidFill>
                <a:schemeClr val="dk1"/>
              </a:solidFill>
            </a:endParaRPr>
          </a:p>
        </p:txBody>
      </p:sp>
      <p:sp>
        <p:nvSpPr>
          <p:cNvPr id="190" name="Google Shape;190;p20"/>
          <p:cNvSpPr txBox="1"/>
          <p:nvPr/>
        </p:nvSpPr>
        <p:spPr>
          <a:xfrm>
            <a:off x="4478425" y="4030889"/>
            <a:ext cx="10428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800" i="1">
                <a:solidFill>
                  <a:schemeClr val="dk1"/>
                </a:solidFill>
              </a:rPr>
              <a:t>van Esbroeck </a:t>
            </a:r>
            <a:endParaRPr sz="800" i="1">
              <a:solidFill>
                <a:schemeClr val="dk1"/>
              </a:solidFill>
            </a:endParaRPr>
          </a:p>
          <a:p>
            <a:pPr marL="0" marR="0" lvl="0" indent="0" algn="ctr" rtl="0">
              <a:lnSpc>
                <a:spcPct val="100000"/>
              </a:lnSpc>
              <a:spcBef>
                <a:spcPts val="0"/>
              </a:spcBef>
              <a:spcAft>
                <a:spcPts val="0"/>
              </a:spcAft>
              <a:buNone/>
            </a:pPr>
            <a:r>
              <a:rPr lang="es" sz="800" i="1">
                <a:solidFill>
                  <a:schemeClr val="dk1"/>
                </a:solidFill>
              </a:rPr>
              <a:t>et al. NJP </a:t>
            </a:r>
            <a:endParaRPr sz="800" i="1">
              <a:solidFill>
                <a:schemeClr val="dk1"/>
              </a:solidFill>
            </a:endParaRPr>
          </a:p>
          <a:p>
            <a:pPr marL="0" marR="0" lvl="0" indent="0" algn="ctr" rtl="0">
              <a:lnSpc>
                <a:spcPct val="100000"/>
              </a:lnSpc>
              <a:spcBef>
                <a:spcPts val="0"/>
              </a:spcBef>
              <a:spcAft>
                <a:spcPts val="0"/>
              </a:spcAft>
              <a:buNone/>
            </a:pPr>
            <a:r>
              <a:rPr lang="es" sz="800" i="1">
                <a:solidFill>
                  <a:schemeClr val="dk1"/>
                </a:solidFill>
              </a:rPr>
              <a:t>(2020)</a:t>
            </a:r>
            <a:endParaRPr sz="800" i="1">
              <a:solidFill>
                <a:schemeClr val="dk1"/>
              </a:solidFill>
            </a:endParaRPr>
          </a:p>
        </p:txBody>
      </p:sp>
      <p:sp>
        <p:nvSpPr>
          <p:cNvPr id="191" name="Google Shape;191;p20"/>
          <p:cNvSpPr txBox="1"/>
          <p:nvPr/>
        </p:nvSpPr>
        <p:spPr>
          <a:xfrm>
            <a:off x="5167902" y="4030889"/>
            <a:ext cx="10428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800" i="1" dirty="0">
                <a:solidFill>
                  <a:schemeClr val="dk1"/>
                </a:solidFill>
              </a:rPr>
              <a:t>Schuff et al.  </a:t>
            </a:r>
            <a:endParaRPr sz="800" i="1" dirty="0">
              <a:solidFill>
                <a:schemeClr val="dk1"/>
              </a:solidFill>
            </a:endParaRPr>
          </a:p>
          <a:p>
            <a:pPr marL="0" marR="0" lvl="0" indent="0" algn="ctr" rtl="0">
              <a:lnSpc>
                <a:spcPct val="100000"/>
              </a:lnSpc>
              <a:spcBef>
                <a:spcPts val="0"/>
              </a:spcBef>
              <a:spcAft>
                <a:spcPts val="0"/>
              </a:spcAft>
              <a:buNone/>
            </a:pPr>
            <a:r>
              <a:rPr lang="en-GB" sz="800" i="1" dirty="0">
                <a:solidFill>
                  <a:schemeClr val="dk1"/>
                </a:solidFill>
              </a:rPr>
              <a:t>Quantum 7, </a:t>
            </a:r>
          </a:p>
          <a:p>
            <a:pPr marL="0" marR="0" lvl="0" indent="0" algn="ctr" rtl="0">
              <a:lnSpc>
                <a:spcPct val="100000"/>
              </a:lnSpc>
              <a:spcBef>
                <a:spcPts val="0"/>
              </a:spcBef>
              <a:spcAft>
                <a:spcPts val="0"/>
              </a:spcAft>
              <a:buNone/>
            </a:pPr>
            <a:r>
              <a:rPr lang="en-GB" sz="800" i="1" dirty="0">
                <a:solidFill>
                  <a:schemeClr val="dk1"/>
                </a:solidFill>
              </a:rPr>
              <a:t>1077 (2023)</a:t>
            </a:r>
            <a:endParaRPr sz="800" i="1" dirty="0">
              <a:solidFill>
                <a:schemeClr val="dk1"/>
              </a:solidFill>
            </a:endParaRPr>
          </a:p>
        </p:txBody>
      </p:sp>
      <p:sp>
        <p:nvSpPr>
          <p:cNvPr id="192" name="Google Shape;192;p20"/>
          <p:cNvSpPr txBox="1"/>
          <p:nvPr/>
        </p:nvSpPr>
        <p:spPr>
          <a:xfrm>
            <a:off x="6176646" y="3738425"/>
            <a:ext cx="46309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i="1" dirty="0">
                <a:solidFill>
                  <a:schemeClr val="dk1"/>
                </a:solidFill>
              </a:rPr>
              <a:t>soon…</a:t>
            </a:r>
            <a:endParaRPr dirty="0"/>
          </a:p>
        </p:txBody>
      </p:sp>
      <p:sp>
        <p:nvSpPr>
          <p:cNvPr id="2" name="Rounded Rectangle 1">
            <a:extLst>
              <a:ext uri="{FF2B5EF4-FFF2-40B4-BE49-F238E27FC236}">
                <a16:creationId xmlns:a16="http://schemas.microsoft.com/office/drawing/2014/main" id="{D73297F6-2035-1B03-98C7-FF36FE684FFD}"/>
              </a:ext>
            </a:extLst>
          </p:cNvPr>
          <p:cNvSpPr/>
          <p:nvPr/>
        </p:nvSpPr>
        <p:spPr>
          <a:xfrm>
            <a:off x="2364451" y="1856552"/>
            <a:ext cx="860783" cy="337264"/>
          </a:xfrm>
          <a:prstGeom prst="roundRect">
            <a:avLst/>
          </a:prstGeom>
          <a:solidFill>
            <a:srgbClr val="DE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Google Shape;181;p20"/>
          <p:cNvSpPr txBox="1"/>
          <p:nvPr/>
        </p:nvSpPr>
        <p:spPr>
          <a:xfrm>
            <a:off x="2394530" y="1809466"/>
            <a:ext cx="830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Step 1: </a:t>
            </a:r>
            <a:endParaRPr sz="800" b="1" dirty="0">
              <a:solidFill>
                <a:schemeClr val="dk1"/>
              </a:solidFill>
            </a:endParaRPr>
          </a:p>
          <a:p>
            <a:pPr marL="0" lvl="0" indent="0" algn="ctr" rtl="0">
              <a:spcBef>
                <a:spcPts val="0"/>
              </a:spcBef>
              <a:spcAft>
                <a:spcPts val="0"/>
              </a:spcAft>
              <a:buNone/>
            </a:pPr>
            <a:r>
              <a:rPr lang="es" sz="800" b="1" dirty="0">
                <a:solidFill>
                  <a:schemeClr val="dk1"/>
                </a:solidFill>
              </a:rPr>
              <a:t>Tune</a:t>
            </a:r>
            <a:endParaRPr sz="800" b="1" dirty="0">
              <a:solidFill>
                <a:schemeClr val="dk1"/>
              </a:solidFill>
            </a:endParaRPr>
          </a:p>
        </p:txBody>
      </p:sp>
      <p:sp>
        <p:nvSpPr>
          <p:cNvPr id="3" name="Google Shape;79;p15">
            <a:extLst>
              <a:ext uri="{FF2B5EF4-FFF2-40B4-BE49-F238E27FC236}">
                <a16:creationId xmlns:a16="http://schemas.microsoft.com/office/drawing/2014/main" id="{BF65815B-F491-DBA4-E87C-47589724E878}"/>
              </a:ext>
            </a:extLst>
          </p:cNvPr>
          <p:cNvSpPr txBox="1"/>
          <p:nvPr/>
        </p:nvSpPr>
        <p:spPr>
          <a:xfrm>
            <a:off x="5306692" y="4708103"/>
            <a:ext cx="3000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1000" i="1" dirty="0"/>
              <a:t>N. Ares, Nature Reviews Materials 6,870 (2021)</a:t>
            </a:r>
            <a:endParaRPr sz="1000" i="1" dirty="0"/>
          </a:p>
        </p:txBody>
      </p:sp>
      <p:sp>
        <p:nvSpPr>
          <p:cNvPr id="5" name="Rounded Rectangle 4">
            <a:extLst>
              <a:ext uri="{FF2B5EF4-FFF2-40B4-BE49-F238E27FC236}">
                <a16:creationId xmlns:a16="http://schemas.microsoft.com/office/drawing/2014/main" id="{D032F713-BCF8-2004-5A27-7575CA588748}"/>
              </a:ext>
            </a:extLst>
          </p:cNvPr>
          <p:cNvSpPr/>
          <p:nvPr/>
        </p:nvSpPr>
        <p:spPr>
          <a:xfrm>
            <a:off x="4690606" y="1856552"/>
            <a:ext cx="637736" cy="337264"/>
          </a:xfrm>
          <a:prstGeom prst="round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82;p20">
            <a:extLst>
              <a:ext uri="{FF2B5EF4-FFF2-40B4-BE49-F238E27FC236}">
                <a16:creationId xmlns:a16="http://schemas.microsoft.com/office/drawing/2014/main" id="{225911FD-3A23-B67E-C240-9EC049E9513D}"/>
              </a:ext>
            </a:extLst>
          </p:cNvPr>
          <p:cNvSpPr txBox="1"/>
          <p:nvPr/>
        </p:nvSpPr>
        <p:spPr>
          <a:xfrm>
            <a:off x="3289554" y="1806365"/>
            <a:ext cx="130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Step 2 and 3:</a:t>
            </a:r>
            <a:endParaRPr sz="800" b="1" dirty="0">
              <a:solidFill>
                <a:schemeClr val="dk1"/>
              </a:solidFill>
            </a:endParaRPr>
          </a:p>
          <a:p>
            <a:pPr marL="0" lvl="0" indent="0" algn="ctr" rtl="0">
              <a:spcBef>
                <a:spcPts val="0"/>
              </a:spcBef>
              <a:spcAft>
                <a:spcPts val="0"/>
              </a:spcAft>
              <a:buNone/>
            </a:pPr>
            <a:r>
              <a:rPr lang="es" sz="800" b="1" dirty="0">
                <a:solidFill>
                  <a:schemeClr val="dk1"/>
                </a:solidFill>
              </a:rPr>
              <a:t>Characterise</a:t>
            </a:r>
            <a:endParaRPr sz="800" b="1" dirty="0">
              <a:solidFill>
                <a:schemeClr val="dk1"/>
              </a:solidFill>
            </a:endParaRPr>
          </a:p>
        </p:txBody>
      </p:sp>
      <p:sp>
        <p:nvSpPr>
          <p:cNvPr id="183" name="Google Shape;183;p20"/>
          <p:cNvSpPr txBox="1"/>
          <p:nvPr/>
        </p:nvSpPr>
        <p:spPr>
          <a:xfrm>
            <a:off x="4700844" y="1814898"/>
            <a:ext cx="621998"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Step 4: </a:t>
            </a:r>
            <a:endParaRPr sz="800" b="1" dirty="0">
              <a:solidFill>
                <a:schemeClr val="dk1"/>
              </a:solidFill>
            </a:endParaRPr>
          </a:p>
          <a:p>
            <a:pPr marL="0" lvl="0" indent="0" algn="ctr" rtl="0">
              <a:spcBef>
                <a:spcPts val="0"/>
              </a:spcBef>
              <a:spcAft>
                <a:spcPts val="0"/>
              </a:spcAft>
              <a:buNone/>
            </a:pPr>
            <a:r>
              <a:rPr lang="es" sz="800" b="1" dirty="0">
                <a:solidFill>
                  <a:schemeClr val="dk1"/>
                </a:solidFill>
              </a:rPr>
              <a:t>Refine</a:t>
            </a:r>
            <a:endParaRPr sz="800" b="1" dirty="0">
              <a:solidFill>
                <a:schemeClr val="dk1"/>
              </a:solidFill>
            </a:endParaRPr>
          </a:p>
        </p:txBody>
      </p:sp>
      <p:sp>
        <p:nvSpPr>
          <p:cNvPr id="6" name="Google Shape;187;p20">
            <a:extLst>
              <a:ext uri="{FF2B5EF4-FFF2-40B4-BE49-F238E27FC236}">
                <a16:creationId xmlns:a16="http://schemas.microsoft.com/office/drawing/2014/main" id="{158246D5-098D-762D-B119-4ABCCAB5E408}"/>
              </a:ext>
            </a:extLst>
          </p:cNvPr>
          <p:cNvSpPr txBox="1"/>
          <p:nvPr/>
        </p:nvSpPr>
        <p:spPr>
          <a:xfrm>
            <a:off x="1964221" y="2750700"/>
            <a:ext cx="1303200" cy="1415742"/>
          </a:xfrm>
          <a:prstGeom prst="rect">
            <a:avLst/>
          </a:prstGeom>
          <a:noFill/>
          <a:ln>
            <a:noFill/>
          </a:ln>
        </p:spPr>
        <p:txBody>
          <a:bodyPr spcFirstLastPara="1" wrap="square" lIns="91425" tIns="91425" rIns="91425" bIns="91425" anchor="t" anchorCtr="0">
            <a:spAutoFit/>
          </a:bodyPr>
          <a:lstStyle/>
          <a:p>
            <a:pPr algn="ctr"/>
            <a:r>
              <a:rPr lang="es" sz="800" i="1" dirty="0">
                <a:solidFill>
                  <a:schemeClr val="dk1"/>
                </a:solidFill>
              </a:rPr>
              <a:t> </a:t>
            </a:r>
            <a:r>
              <a:rPr lang="en-GB" sz="800" i="1" dirty="0"/>
              <a:t>- van </a:t>
            </a:r>
            <a:r>
              <a:rPr lang="en-GB" sz="800" i="1" dirty="0" err="1"/>
              <a:t>Straaten</a:t>
            </a:r>
            <a:r>
              <a:rPr lang="en-GB" sz="800" i="1" dirty="0"/>
              <a:t> et al. arXiv:2211.04504</a:t>
            </a:r>
            <a:endParaRPr lang="es" sz="800" i="1" dirty="0">
              <a:solidFill>
                <a:schemeClr val="dk1"/>
              </a:solidFill>
            </a:endParaRPr>
          </a:p>
          <a:p>
            <a:pPr marR="0" lvl="0" algn="ctr" rtl="0">
              <a:lnSpc>
                <a:spcPct val="100000"/>
              </a:lnSpc>
              <a:spcBef>
                <a:spcPts val="0"/>
              </a:spcBef>
              <a:spcAft>
                <a:spcPts val="0"/>
              </a:spcAft>
            </a:pPr>
            <a:r>
              <a:rPr lang="es" sz="800" i="1" dirty="0">
                <a:solidFill>
                  <a:schemeClr val="dk1"/>
                </a:solidFill>
              </a:rPr>
              <a:t>- Severin et al. arXiv:2107.12975 </a:t>
            </a:r>
            <a:endParaRPr sz="800" i="1" dirty="0">
              <a:solidFill>
                <a:schemeClr val="dk1"/>
              </a:solidFill>
            </a:endParaRPr>
          </a:p>
          <a:p>
            <a:pPr algn="ctr"/>
            <a:r>
              <a:rPr lang="es" sz="800" i="1" dirty="0">
                <a:solidFill>
                  <a:schemeClr val="dk1"/>
                </a:solidFill>
              </a:rPr>
              <a:t>- Craig et al. </a:t>
            </a:r>
            <a:r>
              <a:rPr lang="en-GB" sz="800" i="1" dirty="0">
                <a:latin typeface="+mj-lt"/>
              </a:rPr>
              <a:t>Phys. Rev. X 14, 011001 (2024)</a:t>
            </a:r>
            <a:endParaRPr sz="800" i="1" dirty="0">
              <a:solidFill>
                <a:schemeClr val="dk1"/>
              </a:solidFill>
            </a:endParaRPr>
          </a:p>
          <a:p>
            <a:pPr marR="0" lvl="0" algn="ctr" rtl="0">
              <a:lnSpc>
                <a:spcPct val="100000"/>
              </a:lnSpc>
              <a:spcBef>
                <a:spcPts val="0"/>
              </a:spcBef>
              <a:spcAft>
                <a:spcPts val="0"/>
              </a:spcAft>
            </a:pPr>
            <a:r>
              <a:rPr lang="es" sz="800" i="1" dirty="0">
                <a:solidFill>
                  <a:schemeClr val="dk1"/>
                </a:solidFill>
              </a:rPr>
              <a:t>- Moon et al. Nat. Commun. (2020)</a:t>
            </a:r>
          </a:p>
          <a:p>
            <a:pPr marL="171450" marR="0" lvl="0" indent="-171450" algn="ctr" rtl="0">
              <a:lnSpc>
                <a:spcPct val="100000"/>
              </a:lnSpc>
              <a:spcBef>
                <a:spcPts val="0"/>
              </a:spcBef>
              <a:spcAft>
                <a:spcPts val="0"/>
              </a:spcAft>
              <a:buFontTx/>
              <a:buChar char="-"/>
            </a:pPr>
            <a:endParaRPr lang="es" sz="800" i="1" dirty="0">
              <a:solidFill>
                <a:schemeClr val="dk1"/>
              </a:solidFill>
            </a:endParaRPr>
          </a:p>
          <a:p>
            <a:pPr marL="171450" marR="0" lvl="0" indent="-171450" algn="ctr" rtl="0">
              <a:lnSpc>
                <a:spcPct val="100000"/>
              </a:lnSpc>
              <a:spcBef>
                <a:spcPts val="0"/>
              </a:spcBef>
              <a:spcAft>
                <a:spcPts val="0"/>
              </a:spcAft>
              <a:buFontTx/>
              <a:buChar char="-"/>
            </a:pPr>
            <a:endParaRPr sz="800" i="1" dirty="0">
              <a:solidFill>
                <a:schemeClr val="dk1"/>
              </a:solidFill>
            </a:endParaRPr>
          </a:p>
        </p:txBody>
      </p:sp>
    </p:spTree>
    <p:extLst>
      <p:ext uri="{BB962C8B-B14F-4D97-AF65-F5344CB8AC3E}">
        <p14:creationId xmlns:p14="http://schemas.microsoft.com/office/powerpoint/2010/main" val="2788700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pic>
        <p:nvPicPr>
          <p:cNvPr id="326" name="Google Shape;326;p30"/>
          <p:cNvPicPr preferRelativeResize="0"/>
          <p:nvPr/>
        </p:nvPicPr>
        <p:blipFill>
          <a:blip r:embed="rId3">
            <a:alphaModFix/>
          </a:blip>
          <a:stretch>
            <a:fillRect/>
          </a:stretch>
        </p:blipFill>
        <p:spPr>
          <a:xfrm>
            <a:off x="293525" y="610225"/>
            <a:ext cx="2246876" cy="162600"/>
          </a:xfrm>
          <a:prstGeom prst="rect">
            <a:avLst/>
          </a:prstGeom>
          <a:noFill/>
          <a:ln>
            <a:noFill/>
          </a:ln>
        </p:spPr>
      </p:pic>
      <p:sp>
        <p:nvSpPr>
          <p:cNvPr id="327" name="Google Shape;32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53</a:t>
            </a:fld>
            <a:endParaRPr/>
          </a:p>
        </p:txBody>
      </p:sp>
      <p:sp>
        <p:nvSpPr>
          <p:cNvPr id="329" name="Google Shape;329;p30"/>
          <p:cNvSpPr txBox="1">
            <a:spLocks noGrp="1"/>
          </p:cNvSpPr>
          <p:nvPr>
            <p:ph type="subTitle" idx="1"/>
          </p:nvPr>
        </p:nvSpPr>
        <p:spPr>
          <a:xfrm>
            <a:off x="255525" y="405925"/>
            <a:ext cx="28887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1800" b="1">
                <a:solidFill>
                  <a:schemeClr val="dk1"/>
                </a:solidFill>
              </a:rPr>
              <a:t>Step 4: Fine tuning</a:t>
            </a:r>
            <a:endParaRPr sz="18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p:txBody>
      </p:sp>
      <p:pic>
        <p:nvPicPr>
          <p:cNvPr id="330" name="Google Shape;330;p30"/>
          <p:cNvPicPr preferRelativeResize="0"/>
          <p:nvPr/>
        </p:nvPicPr>
        <p:blipFill rotWithShape="1">
          <a:blip r:embed="rId4">
            <a:alphaModFix/>
          </a:blip>
          <a:srcRect t="14975" r="6279" b="41380"/>
          <a:stretch/>
        </p:blipFill>
        <p:spPr>
          <a:xfrm>
            <a:off x="337125" y="1003650"/>
            <a:ext cx="7300777" cy="1912270"/>
          </a:xfrm>
          <a:prstGeom prst="rect">
            <a:avLst/>
          </a:prstGeom>
          <a:noFill/>
          <a:ln>
            <a:noFill/>
          </a:ln>
        </p:spPr>
      </p:pic>
      <p:sp>
        <p:nvSpPr>
          <p:cNvPr id="331" name="Google Shape;331;p30"/>
          <p:cNvSpPr txBox="1"/>
          <p:nvPr/>
        </p:nvSpPr>
        <p:spPr>
          <a:xfrm>
            <a:off x="5065390" y="4451839"/>
            <a:ext cx="3000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1000" i="1"/>
              <a:t>van Esbroeck et al. NJP 22, 095003 (2020)</a:t>
            </a:r>
            <a:endParaRPr sz="1000" i="1"/>
          </a:p>
        </p:txBody>
      </p:sp>
      <p:pic>
        <p:nvPicPr>
          <p:cNvPr id="3" name="Screenshot 2019-08-29 at 09.37.32.png" descr="Screenshot 2019-08-29 at 09.37.32.png">
            <a:extLst>
              <a:ext uri="{FF2B5EF4-FFF2-40B4-BE49-F238E27FC236}">
                <a16:creationId xmlns:a16="http://schemas.microsoft.com/office/drawing/2014/main" id="{ADCDC223-258B-1756-6D8A-B16983F55CF3}"/>
              </a:ext>
            </a:extLst>
          </p:cNvPr>
          <p:cNvPicPr>
            <a:picLocks noChangeAspect="1"/>
          </p:cNvPicPr>
          <p:nvPr/>
        </p:nvPicPr>
        <p:blipFill>
          <a:blip r:embed="rId5"/>
          <a:srcRect l="708" r="83203" b="4946"/>
          <a:stretch>
            <a:fillRect/>
          </a:stretch>
        </p:blipFill>
        <p:spPr>
          <a:xfrm rot="10800000">
            <a:off x="4965250" y="1301891"/>
            <a:ext cx="794496" cy="798625"/>
          </a:xfrm>
          <a:prstGeom prst="rect">
            <a:avLst/>
          </a:prstGeom>
          <a:ln w="3175">
            <a:miter lim="400000"/>
          </a:ln>
        </p:spPr>
      </p:pic>
      <p:pic>
        <p:nvPicPr>
          <p:cNvPr id="4" name="Screenshot 2019-08-29 at 09.37.32.png" descr="Screenshot 2019-08-29 at 09.37.32.png">
            <a:extLst>
              <a:ext uri="{FF2B5EF4-FFF2-40B4-BE49-F238E27FC236}">
                <a16:creationId xmlns:a16="http://schemas.microsoft.com/office/drawing/2014/main" id="{01824CAD-DCCE-922C-EAF8-A4F25C82912F}"/>
              </a:ext>
            </a:extLst>
          </p:cNvPr>
          <p:cNvPicPr>
            <a:picLocks noChangeAspect="1"/>
          </p:cNvPicPr>
          <p:nvPr/>
        </p:nvPicPr>
        <p:blipFill>
          <a:blip r:embed="rId5"/>
          <a:srcRect l="18662" r="65372" b="4814"/>
          <a:stretch>
            <a:fillRect/>
          </a:stretch>
        </p:blipFill>
        <p:spPr>
          <a:xfrm rot="10800000">
            <a:off x="4968774" y="1301260"/>
            <a:ext cx="788411" cy="799730"/>
          </a:xfrm>
          <a:prstGeom prst="rect">
            <a:avLst/>
          </a:prstGeom>
          <a:ln w="3175">
            <a:miter lim="400000"/>
          </a:ln>
        </p:spPr>
      </p:pic>
      <p:pic>
        <p:nvPicPr>
          <p:cNvPr id="5" name="Screenshot 2019-08-29 at 09.37.32.png" descr="Screenshot 2019-08-29 at 09.37.32.png">
            <a:extLst>
              <a:ext uri="{FF2B5EF4-FFF2-40B4-BE49-F238E27FC236}">
                <a16:creationId xmlns:a16="http://schemas.microsoft.com/office/drawing/2014/main" id="{DCF96A9F-58B6-9490-6B96-AC89CA632CB0}"/>
              </a:ext>
            </a:extLst>
          </p:cNvPr>
          <p:cNvPicPr>
            <a:picLocks noChangeAspect="1"/>
          </p:cNvPicPr>
          <p:nvPr/>
        </p:nvPicPr>
        <p:blipFill>
          <a:blip r:embed="rId5"/>
          <a:srcRect l="34553" r="49432" b="5808"/>
          <a:stretch>
            <a:fillRect/>
          </a:stretch>
        </p:blipFill>
        <p:spPr>
          <a:xfrm rot="10800000">
            <a:off x="4967439" y="1306128"/>
            <a:ext cx="790801" cy="791375"/>
          </a:xfrm>
          <a:prstGeom prst="rect">
            <a:avLst/>
          </a:prstGeom>
          <a:ln w="3175">
            <a:miter lim="400000"/>
          </a:ln>
        </p:spPr>
      </p:pic>
      <p:pic>
        <p:nvPicPr>
          <p:cNvPr id="6" name="Screenshot 2019-08-29 at 09.37.32.png" descr="Screenshot 2019-08-29 at 09.37.32.png">
            <a:extLst>
              <a:ext uri="{FF2B5EF4-FFF2-40B4-BE49-F238E27FC236}">
                <a16:creationId xmlns:a16="http://schemas.microsoft.com/office/drawing/2014/main" id="{486E53B8-D2C0-BDB3-A7BE-773E1AA64306}"/>
              </a:ext>
            </a:extLst>
          </p:cNvPr>
          <p:cNvPicPr>
            <a:picLocks noChangeAspect="1"/>
          </p:cNvPicPr>
          <p:nvPr/>
        </p:nvPicPr>
        <p:blipFill>
          <a:blip r:embed="rId5"/>
          <a:srcRect l="50549" r="33437" b="6167"/>
          <a:stretch>
            <a:fillRect/>
          </a:stretch>
        </p:blipFill>
        <p:spPr>
          <a:xfrm rot="10800000">
            <a:off x="4967359" y="1307880"/>
            <a:ext cx="790780" cy="788361"/>
          </a:xfrm>
          <a:prstGeom prst="rect">
            <a:avLst/>
          </a:prstGeom>
          <a:ln w="3175">
            <a:miter lim="400000"/>
          </a:ln>
        </p:spPr>
      </p:pic>
      <p:pic>
        <p:nvPicPr>
          <p:cNvPr id="7" name="Screenshot 2019-08-29 at 09.37.32.png" descr="Screenshot 2019-08-29 at 09.37.32.png">
            <a:extLst>
              <a:ext uri="{FF2B5EF4-FFF2-40B4-BE49-F238E27FC236}">
                <a16:creationId xmlns:a16="http://schemas.microsoft.com/office/drawing/2014/main" id="{9130868D-7128-9CB6-603A-01B4F3C2BFB1}"/>
              </a:ext>
            </a:extLst>
          </p:cNvPr>
          <p:cNvPicPr>
            <a:picLocks noChangeAspect="1"/>
          </p:cNvPicPr>
          <p:nvPr/>
        </p:nvPicPr>
        <p:blipFill>
          <a:blip r:embed="rId5"/>
          <a:srcRect l="66501" r="17535" b="4981"/>
          <a:stretch>
            <a:fillRect/>
          </a:stretch>
        </p:blipFill>
        <p:spPr>
          <a:xfrm rot="10800000">
            <a:off x="4968811" y="1302069"/>
            <a:ext cx="788290" cy="798323"/>
          </a:xfrm>
          <a:prstGeom prst="rect">
            <a:avLst/>
          </a:prstGeom>
          <a:ln w="3175">
            <a:miter lim="400000"/>
          </a:ln>
        </p:spPr>
      </p:pic>
      <p:pic>
        <p:nvPicPr>
          <p:cNvPr id="8" name="Screenshot 2019-08-29 at 09.37.32.png" descr="Screenshot 2019-08-29 at 09.37.32.png">
            <a:extLst>
              <a:ext uri="{FF2B5EF4-FFF2-40B4-BE49-F238E27FC236}">
                <a16:creationId xmlns:a16="http://schemas.microsoft.com/office/drawing/2014/main" id="{97EA3147-2861-1379-C9DF-E8316625F328}"/>
              </a:ext>
            </a:extLst>
          </p:cNvPr>
          <p:cNvPicPr>
            <a:picLocks noChangeAspect="1"/>
          </p:cNvPicPr>
          <p:nvPr/>
        </p:nvPicPr>
        <p:blipFill>
          <a:blip r:embed="rId5"/>
          <a:srcRect l="82389" r="1637" b="4981"/>
          <a:stretch>
            <a:fillRect/>
          </a:stretch>
        </p:blipFill>
        <p:spPr>
          <a:xfrm rot="10800000">
            <a:off x="4968561" y="1302069"/>
            <a:ext cx="788772" cy="798324"/>
          </a:xfrm>
          <a:prstGeom prst="rect">
            <a:avLst/>
          </a:prstGeom>
          <a:ln w="3175">
            <a:miter lim="400000"/>
          </a:ln>
        </p:spPr>
      </p:pic>
      <p:pic>
        <p:nvPicPr>
          <p:cNvPr id="10" name="Google Shape;330;p30">
            <a:extLst>
              <a:ext uri="{FF2B5EF4-FFF2-40B4-BE49-F238E27FC236}">
                <a16:creationId xmlns:a16="http://schemas.microsoft.com/office/drawing/2014/main" id="{8A1B318B-8F75-45E8-5F23-A9EB8EC5EAE2}"/>
              </a:ext>
            </a:extLst>
          </p:cNvPr>
          <p:cNvPicPr preferRelativeResize="0"/>
          <p:nvPr/>
        </p:nvPicPr>
        <p:blipFill rotWithShape="1">
          <a:blip r:embed="rId4">
            <a:alphaModFix/>
          </a:blip>
          <a:srcRect t="57884" r="6279" b="5249"/>
          <a:stretch/>
        </p:blipFill>
        <p:spPr>
          <a:xfrm>
            <a:off x="487680" y="2734444"/>
            <a:ext cx="7650480" cy="16773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iterate>
                                    <p:tmAbs val="0"/>
                                  </p:iterate>
                                  <p:childTnLst>
                                    <p:set>
                                      <p:cBhvr>
                                        <p:cTn id="9" fill="hold"/>
                                        <p:tgtEl>
                                          <p:spTgt spid="5"/>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iterate>
                                    <p:tmAbs val="0"/>
                                  </p:iterate>
                                  <p:childTnLst>
                                    <p:set>
                                      <p:cBhvr>
                                        <p:cTn id="12" fill="hold"/>
                                        <p:tgtEl>
                                          <p:spTgt spid="6"/>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iterate>
                                    <p:tmAbs val="0"/>
                                  </p:iterate>
                                  <p:childTnLst>
                                    <p:set>
                                      <p:cBhvr>
                                        <p:cTn id="15" fill="hold"/>
                                        <p:tgtEl>
                                          <p:spTgt spid="7"/>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iterate>
                                    <p:tmAbs val="0"/>
                                  </p:iterate>
                                  <p:childTnLst>
                                    <p:set>
                                      <p:cBhvr>
                                        <p:cTn id="18" fill="hold"/>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p:bldP spid="4" grpId="0" animBg="1" advAuto="0"/>
      <p:bldP spid="5" grpId="0" animBg="1" advAuto="0"/>
      <p:bldP spid="6" grpId="0" animBg="1" advAuto="0"/>
      <p:bldP spid="7" grpId="0" animBg="1" advAuto="0"/>
      <p:bldP spid="8"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2B7A-BEDC-B46B-C048-7D5B89DD8E3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E8B7096-276A-4E69-49E3-EBAE5F4691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54</a:t>
            </a:fld>
            <a:endParaRPr lang="es"/>
          </a:p>
        </p:txBody>
      </p:sp>
      <p:pic>
        <p:nvPicPr>
          <p:cNvPr id="4" name="Picture 12" descr="Enhancing the previous abstract representation of a difficult-to-navigate optimization landscape by adding several Bloch spheres at various points on the landscape. These spheres should be strategically placed at different heights and locations, symbolizing quantum states at specific points in the optimization process. Each Bloch sphere should be distinct and clearly visible, with axes marked on them to indicate different quantum states. The landscape retains its complex terrain with steep hills, deep valleys, and rugged, uneven surfaces, with the addition of these scientific elements adding to the metaphorical depth of the image.">
            <a:extLst>
              <a:ext uri="{FF2B5EF4-FFF2-40B4-BE49-F238E27FC236}">
                <a16:creationId xmlns:a16="http://schemas.microsoft.com/office/drawing/2014/main" id="{74E38D48-2A8D-9FDB-0E31-F93B577C5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977" y="878917"/>
            <a:ext cx="3981100" cy="39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F80D483-67BC-68E4-AA07-732A08D8D04A}"/>
              </a:ext>
            </a:extLst>
          </p:cNvPr>
          <p:cNvPicPr>
            <a:picLocks noChangeAspect="1"/>
          </p:cNvPicPr>
          <p:nvPr/>
        </p:nvPicPr>
        <p:blipFill>
          <a:blip r:embed="rId3"/>
          <a:stretch>
            <a:fillRect/>
          </a:stretch>
        </p:blipFill>
        <p:spPr>
          <a:xfrm>
            <a:off x="4092483" y="1058667"/>
            <a:ext cx="3621600" cy="3621600"/>
          </a:xfrm>
          <a:prstGeom prst="rect">
            <a:avLst/>
          </a:prstGeom>
        </p:spPr>
      </p:pic>
      <p:pic>
        <p:nvPicPr>
          <p:cNvPr id="6146" name="Picture 2" descr="Create an image of an abstract landscape with rugged, undulating hills that have a rough, textured appearance, similar to a chaotic sound wave pattern. The hills should be covered in dynamic shadows for a three-dimensional effect. Place multiple transparent spheres with a glass-like texture, all of identical size, evenly distributed throughout the landscape. The spheres should reflect and refract the surrounding terrain while casting subtle shadows. The overall color palette should be muted, consisting of desaturated earth tones to give a natural and subtle appearance. The sky is to be clear, free of additional objects or complex patterns.">
            <a:extLst>
              <a:ext uri="{FF2B5EF4-FFF2-40B4-BE49-F238E27FC236}">
                <a16:creationId xmlns:a16="http://schemas.microsoft.com/office/drawing/2014/main" id="{BA75CF6F-A8BC-0EBE-CB7F-A25E8A71DB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34" t="13200" r="8434" b="-7843"/>
          <a:stretch/>
        </p:blipFill>
        <p:spPr bwMode="auto">
          <a:xfrm>
            <a:off x="-212189" y="1095632"/>
            <a:ext cx="4276982" cy="40478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reate an image of an abstract landscape with rugged, undulating hills that have a rough, textured appearance, reminiscent of a chaotic sound wave pattern, and with dynamic shadows for a three-dimensional effect. Within this landscape, place multiple transparent spheres with a glass-like texture and refractive qualities: one large sphere embedded in the surface, another the same size on the tallest peak, and several others of equal size scattered throughout the terrain. The spheres should look like they are made of clear glass, casting subtle shadows and refracting the elements around them. The color palette should be muted with desaturated earth tones, creating a subtle and natural aesthetic, while maintaining a clear sky without additional objects or intricate lines.">
            <a:extLst>
              <a:ext uri="{FF2B5EF4-FFF2-40B4-BE49-F238E27FC236}">
                <a16:creationId xmlns:a16="http://schemas.microsoft.com/office/drawing/2014/main" id="{24A00EFC-9A57-BBCE-5F49-3A401AC0B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5301" y="952361"/>
            <a:ext cx="3710856" cy="371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342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4" name="Line"/>
          <p:cNvSpPr/>
          <p:nvPr/>
        </p:nvSpPr>
        <p:spPr>
          <a:xfrm>
            <a:off x="1253016" y="1437826"/>
            <a:ext cx="2463812" cy="1"/>
          </a:xfrm>
          <a:prstGeom prst="line">
            <a:avLst/>
          </a:prstGeom>
          <a:ln w="101600">
            <a:solidFill>
              <a:srgbClr val="7030A0"/>
            </a:solidFill>
            <a:miter lim="400000"/>
            <a:tailEnd type="triangle"/>
          </a:ln>
        </p:spPr>
        <p:txBody>
          <a:bodyPr lIns="0" tIns="0" rIns="0" bIns="0"/>
          <a:lstStyle/>
          <a:p>
            <a:pPr>
              <a:defRPr sz="3200"/>
            </a:pPr>
            <a:endParaRPr sz="1687"/>
          </a:p>
        </p:txBody>
      </p:sp>
      <p:pic>
        <p:nvPicPr>
          <p:cNvPr id="2165" name="Screenshot 2019-09-04 at 18.01.45.png" descr="Screenshot 2019-09-04 at 18.01.45.png"/>
          <p:cNvPicPr>
            <a:picLocks noChangeAspect="1"/>
          </p:cNvPicPr>
          <p:nvPr/>
        </p:nvPicPr>
        <p:blipFill>
          <a:blip r:embed="rId3"/>
          <a:stretch>
            <a:fillRect/>
          </a:stretch>
        </p:blipFill>
        <p:spPr>
          <a:xfrm>
            <a:off x="1422324" y="1923675"/>
            <a:ext cx="6561793" cy="3365674"/>
          </a:xfrm>
          <a:prstGeom prst="rect">
            <a:avLst/>
          </a:prstGeom>
          <a:ln w="3175">
            <a:miter lim="400000"/>
          </a:ln>
        </p:spPr>
      </p:pic>
      <p:grpSp>
        <p:nvGrpSpPr>
          <p:cNvPr id="2168" name="Group"/>
          <p:cNvGrpSpPr/>
          <p:nvPr/>
        </p:nvGrpSpPr>
        <p:grpSpPr>
          <a:xfrm>
            <a:off x="223238" y="898832"/>
            <a:ext cx="2897899" cy="1078699"/>
            <a:chOff x="978161" y="0"/>
            <a:chExt cx="5497957" cy="2046530"/>
          </a:xfrm>
        </p:grpSpPr>
        <p:pic>
          <p:nvPicPr>
            <p:cNvPr id="2166" name="Untitled-1.pdf" descr="Untitled-1.pdf"/>
            <p:cNvPicPr>
              <a:picLocks noChangeAspect="1"/>
            </p:cNvPicPr>
            <p:nvPr/>
          </p:nvPicPr>
          <p:blipFill>
            <a:blip r:embed="rId4"/>
            <a:srcRect t="35298" r="47897" b="59085"/>
            <a:stretch>
              <a:fillRect/>
            </a:stretch>
          </p:blipFill>
          <p:spPr>
            <a:xfrm>
              <a:off x="978161" y="0"/>
              <a:ext cx="5497957" cy="2046530"/>
            </a:xfrm>
            <a:prstGeom prst="rect">
              <a:avLst/>
            </a:prstGeom>
            <a:ln w="3175" cap="flat">
              <a:noFill/>
              <a:miter lim="400000"/>
            </a:ln>
            <a:effectLst/>
          </p:spPr>
        </p:pic>
        <p:sp>
          <p:nvSpPr>
            <p:cNvPr id="2167" name="Encoder"/>
            <p:cNvSpPr txBox="1"/>
            <p:nvPr/>
          </p:nvSpPr>
          <p:spPr>
            <a:xfrm>
              <a:off x="4124087" y="837397"/>
              <a:ext cx="1601881" cy="56967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numCol="1" anchor="ctr">
              <a:spAutoFit/>
            </a:bodyPr>
            <a:lstStyle>
              <a:lvl1pPr>
                <a:defRPr>
                  <a:latin typeface="Avenir Next Regular"/>
                  <a:ea typeface="Avenir Next Regular"/>
                  <a:cs typeface="Avenir Next Regular"/>
                  <a:sym typeface="Avenir Next Regular"/>
                </a:defRPr>
              </a:lvl1pPr>
            </a:lstStyle>
            <a:p>
              <a:r>
                <a:rPr sz="1600" dirty="0"/>
                <a:t>Encoder</a:t>
              </a:r>
            </a:p>
          </p:txBody>
        </p:sp>
      </p:grpSp>
      <p:sp>
        <p:nvSpPr>
          <p:cNvPr id="2169" name="Rectangle"/>
          <p:cNvSpPr/>
          <p:nvPr/>
        </p:nvSpPr>
        <p:spPr>
          <a:xfrm>
            <a:off x="2902479" y="1923675"/>
            <a:ext cx="3320229" cy="288538"/>
          </a:xfrm>
          <a:prstGeom prst="rect">
            <a:avLst/>
          </a:prstGeom>
          <a:solidFill>
            <a:srgbClr val="FFFFFF"/>
          </a:solidFill>
          <a:ln w="12700">
            <a:miter lim="400000"/>
          </a:ln>
        </p:spPr>
        <p:txBody>
          <a:bodyPr lIns="13381" tIns="13381" rIns="13381" bIns="13381" anchor="ctr"/>
          <a:lstStyle/>
          <a:p>
            <a:pPr>
              <a:defRPr sz="3200"/>
            </a:pPr>
            <a:endParaRPr sz="1687"/>
          </a:p>
        </p:txBody>
      </p:sp>
      <p:sp>
        <p:nvSpPr>
          <p:cNvPr id="2170" name="latent vector"/>
          <p:cNvSpPr txBox="1"/>
          <p:nvPr/>
        </p:nvSpPr>
        <p:spPr>
          <a:xfrm>
            <a:off x="3964710" y="1275574"/>
            <a:ext cx="1216226" cy="3002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anchor="ctr">
            <a:spAutoFit/>
          </a:bodyPr>
          <a:lstStyle>
            <a:lvl1pPr>
              <a:defRPr>
                <a:latin typeface="Avenir Next Regular"/>
                <a:ea typeface="Avenir Next Regular"/>
                <a:cs typeface="Avenir Next Regular"/>
                <a:sym typeface="Avenir Next Regular"/>
              </a:defRPr>
            </a:lvl1pPr>
          </a:lstStyle>
          <a:p>
            <a:r>
              <a:rPr sz="1600" dirty="0"/>
              <a:t>latent vector</a:t>
            </a:r>
          </a:p>
        </p:txBody>
      </p:sp>
      <p:sp>
        <p:nvSpPr>
          <p:cNvPr id="2171" name="Line"/>
          <p:cNvSpPr/>
          <p:nvPr/>
        </p:nvSpPr>
        <p:spPr>
          <a:xfrm>
            <a:off x="4562947" y="1565236"/>
            <a:ext cx="1" cy="649142"/>
          </a:xfrm>
          <a:prstGeom prst="line">
            <a:avLst/>
          </a:prstGeom>
          <a:ln w="101600">
            <a:solidFill>
              <a:srgbClr val="7030A0"/>
            </a:solidFill>
            <a:miter lim="400000"/>
            <a:tailEnd type="triangle"/>
          </a:ln>
        </p:spPr>
        <p:txBody>
          <a:bodyPr lIns="0" tIns="0" rIns="0" bIns="0"/>
          <a:lstStyle/>
          <a:p>
            <a:pPr>
              <a:defRPr sz="3200"/>
            </a:pPr>
            <a:endParaRPr sz="1687"/>
          </a:p>
        </p:txBody>
      </p:sp>
      <p:pic>
        <p:nvPicPr>
          <p:cNvPr id="2172" name="Screenshot 2019-08-29 at 09.37.32.png" descr="Screenshot 2019-08-29 at 09.37.32.png"/>
          <p:cNvPicPr>
            <a:picLocks noChangeAspect="1"/>
          </p:cNvPicPr>
          <p:nvPr/>
        </p:nvPicPr>
        <p:blipFill>
          <a:blip r:embed="rId5"/>
          <a:srcRect l="708" r="83203" b="4946"/>
          <a:stretch>
            <a:fillRect/>
          </a:stretch>
        </p:blipFill>
        <p:spPr>
          <a:xfrm rot="10800000">
            <a:off x="228827" y="755541"/>
            <a:ext cx="930513" cy="935349"/>
          </a:xfrm>
          <a:prstGeom prst="rect">
            <a:avLst/>
          </a:prstGeom>
          <a:ln w="3175">
            <a:miter lim="400000"/>
          </a:ln>
        </p:spPr>
      </p:pic>
      <p:sp>
        <p:nvSpPr>
          <p:cNvPr id="2173" name="score"/>
          <p:cNvSpPr txBox="1"/>
          <p:nvPr/>
        </p:nvSpPr>
        <p:spPr>
          <a:xfrm>
            <a:off x="5366858" y="1288050"/>
            <a:ext cx="563804" cy="3002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anchor="ctr">
            <a:spAutoFit/>
          </a:bodyPr>
          <a:lstStyle>
            <a:lvl1pPr>
              <a:defRPr>
                <a:latin typeface="Avenir Next Regular"/>
                <a:ea typeface="Avenir Next Regular"/>
                <a:cs typeface="Avenir Next Regular"/>
                <a:sym typeface="Avenir Next Regular"/>
              </a:defRPr>
            </a:lvl1pPr>
          </a:lstStyle>
          <a:p>
            <a:r>
              <a:rPr sz="1600"/>
              <a:t>score</a:t>
            </a:r>
          </a:p>
        </p:txBody>
      </p:sp>
      <p:sp>
        <p:nvSpPr>
          <p:cNvPr id="2174" name="Line"/>
          <p:cNvSpPr/>
          <p:nvPr/>
        </p:nvSpPr>
        <p:spPr>
          <a:xfrm flipV="1">
            <a:off x="5694108" y="1569823"/>
            <a:ext cx="1" cy="652126"/>
          </a:xfrm>
          <a:prstGeom prst="line">
            <a:avLst/>
          </a:prstGeom>
          <a:ln w="101600">
            <a:solidFill>
              <a:srgbClr val="7030A0"/>
            </a:solidFill>
            <a:miter lim="400000"/>
            <a:tailEnd type="triangle"/>
          </a:ln>
        </p:spPr>
        <p:txBody>
          <a:bodyPr lIns="0" tIns="0" rIns="0" bIns="0"/>
          <a:lstStyle/>
          <a:p>
            <a:pPr>
              <a:defRPr sz="3200"/>
            </a:pPr>
            <a:endParaRPr sz="1687"/>
          </a:p>
        </p:txBody>
      </p:sp>
      <p:sp>
        <p:nvSpPr>
          <p:cNvPr id="2175" name="Line"/>
          <p:cNvSpPr/>
          <p:nvPr/>
        </p:nvSpPr>
        <p:spPr>
          <a:xfrm>
            <a:off x="6133447" y="1437826"/>
            <a:ext cx="659502" cy="1"/>
          </a:xfrm>
          <a:prstGeom prst="line">
            <a:avLst/>
          </a:prstGeom>
          <a:ln w="101600">
            <a:solidFill>
              <a:srgbClr val="7030A0"/>
            </a:solidFill>
            <a:miter lim="400000"/>
            <a:tailEnd type="triangle"/>
          </a:ln>
        </p:spPr>
        <p:txBody>
          <a:bodyPr lIns="0" tIns="0" rIns="0" bIns="0"/>
          <a:lstStyle/>
          <a:p>
            <a:pPr>
              <a:defRPr sz="3200"/>
            </a:pPr>
            <a:endParaRPr sz="1687"/>
          </a:p>
        </p:txBody>
      </p:sp>
      <p:pic>
        <p:nvPicPr>
          <p:cNvPr id="2176" name="Screenshot 2019-09-04 at 18.01.45.png" descr="Screenshot 2019-09-04 at 18.01.45.png"/>
          <p:cNvPicPr>
            <a:picLocks noChangeAspect="1"/>
          </p:cNvPicPr>
          <p:nvPr/>
        </p:nvPicPr>
        <p:blipFill>
          <a:blip r:embed="rId3"/>
          <a:srcRect l="4230" t="33860" r="79258" b="33860"/>
          <a:stretch>
            <a:fillRect/>
          </a:stretch>
        </p:blipFill>
        <p:spPr>
          <a:xfrm rot="10800000">
            <a:off x="1710519" y="3063224"/>
            <a:ext cx="1083419" cy="1086438"/>
          </a:xfrm>
          <a:prstGeom prst="rect">
            <a:avLst/>
          </a:prstGeom>
          <a:ln w="3175">
            <a:miter lim="400000"/>
          </a:ln>
        </p:spPr>
      </p:pic>
      <p:pic>
        <p:nvPicPr>
          <p:cNvPr id="2177" name="Screenshot 2019-09-04 at 18.01.45.png" descr="Screenshot 2019-09-04 at 18.01.45.png"/>
          <p:cNvPicPr>
            <a:picLocks noChangeAspect="1"/>
          </p:cNvPicPr>
          <p:nvPr/>
        </p:nvPicPr>
        <p:blipFill>
          <a:blip r:embed="rId3"/>
          <a:srcRect l="76646" t="7231" r="6144" b="60308"/>
          <a:stretch>
            <a:fillRect/>
          </a:stretch>
        </p:blipFill>
        <p:spPr>
          <a:xfrm rot="10800000">
            <a:off x="6481463" y="2150387"/>
            <a:ext cx="1129216" cy="1092520"/>
          </a:xfrm>
          <a:prstGeom prst="rect">
            <a:avLst/>
          </a:prstGeom>
          <a:ln w="3175">
            <a:miter lim="400000"/>
          </a:ln>
        </p:spPr>
      </p:pic>
      <p:pic>
        <p:nvPicPr>
          <p:cNvPr id="2178" name="Screenshot 2019-09-04 at 18.01.45.png" descr="Screenshot 2019-09-04 at 18.01.45.png"/>
          <p:cNvPicPr>
            <a:picLocks noChangeAspect="1"/>
          </p:cNvPicPr>
          <p:nvPr/>
        </p:nvPicPr>
        <p:blipFill>
          <a:blip r:embed="rId3"/>
          <a:srcRect l="76678" t="57017" r="6203" b="9736"/>
          <a:stretch>
            <a:fillRect/>
          </a:stretch>
        </p:blipFill>
        <p:spPr>
          <a:xfrm rot="10800000">
            <a:off x="6484418" y="3833462"/>
            <a:ext cx="1123228" cy="1118938"/>
          </a:xfrm>
          <a:prstGeom prst="rect">
            <a:avLst/>
          </a:prstGeom>
          <a:ln w="3175">
            <a:miter lim="400000"/>
          </a:ln>
        </p:spPr>
      </p:pic>
      <p:grpSp>
        <p:nvGrpSpPr>
          <p:cNvPr id="2183" name="Group"/>
          <p:cNvGrpSpPr/>
          <p:nvPr/>
        </p:nvGrpSpPr>
        <p:grpSpPr>
          <a:xfrm>
            <a:off x="6965581" y="1037957"/>
            <a:ext cx="2006035" cy="828636"/>
            <a:chOff x="0" y="0"/>
            <a:chExt cx="3805892" cy="1572104"/>
          </a:xfrm>
        </p:grpSpPr>
        <p:pic>
          <p:nvPicPr>
            <p:cNvPr id="2179" name="Image" descr="Image"/>
            <p:cNvPicPr>
              <a:picLocks noChangeAspect="1"/>
            </p:cNvPicPr>
            <p:nvPr/>
          </p:nvPicPr>
          <p:blipFill>
            <a:blip r:embed="rId6"/>
            <a:srcRect l="19660" t="16522" r="48936" b="45927"/>
            <a:stretch>
              <a:fillRect/>
            </a:stretch>
          </p:blipFill>
          <p:spPr>
            <a:xfrm>
              <a:off x="2707357" y="645307"/>
              <a:ext cx="1032940" cy="925167"/>
            </a:xfrm>
            <a:prstGeom prst="rect">
              <a:avLst/>
            </a:prstGeom>
            <a:ln w="3175" cap="flat">
              <a:noFill/>
              <a:miter lim="400000"/>
            </a:ln>
            <a:effectLst/>
          </p:spPr>
        </p:pic>
        <p:pic>
          <p:nvPicPr>
            <p:cNvPr id="2180" name="Image" descr="Image"/>
            <p:cNvPicPr>
              <a:picLocks noChangeAspect="1"/>
            </p:cNvPicPr>
            <p:nvPr/>
          </p:nvPicPr>
          <p:blipFill>
            <a:blip r:embed="rId6"/>
            <a:srcRect l="19660" t="16522" r="49435" b="45796"/>
            <a:stretch>
              <a:fillRect/>
            </a:stretch>
          </p:blipFill>
          <p:spPr>
            <a:xfrm>
              <a:off x="0" y="643720"/>
              <a:ext cx="1016533" cy="928385"/>
            </a:xfrm>
            <a:prstGeom prst="rect">
              <a:avLst/>
            </a:prstGeom>
            <a:ln w="3175" cap="flat">
              <a:noFill/>
              <a:miter lim="400000"/>
            </a:ln>
            <a:effectLst/>
          </p:spPr>
        </p:pic>
        <p:pic>
          <p:nvPicPr>
            <p:cNvPr id="2181" name="Image" descr="Image"/>
            <p:cNvPicPr>
              <a:picLocks noChangeAspect="1"/>
            </p:cNvPicPr>
            <p:nvPr/>
          </p:nvPicPr>
          <p:blipFill>
            <a:blip r:embed="rId6"/>
            <a:srcRect l="19660" t="16522" r="49435" b="45796"/>
            <a:stretch>
              <a:fillRect/>
            </a:stretch>
          </p:blipFill>
          <p:spPr>
            <a:xfrm>
              <a:off x="1353678" y="643720"/>
              <a:ext cx="1016534" cy="928385"/>
            </a:xfrm>
            <a:prstGeom prst="rect">
              <a:avLst/>
            </a:prstGeom>
            <a:ln w="3175" cap="flat">
              <a:noFill/>
              <a:miter lim="400000"/>
            </a:ln>
            <a:effectLst/>
          </p:spPr>
        </p:pic>
        <p:sp>
          <p:nvSpPr>
            <p:cNvPr id="2182" name="other gate voltages"/>
            <p:cNvSpPr txBox="1"/>
            <p:nvPr/>
          </p:nvSpPr>
          <p:spPr>
            <a:xfrm>
              <a:off x="230102" y="0"/>
              <a:ext cx="3575791" cy="60584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63" tIns="26763" rIns="26763" bIns="26763" numCol="1" anchor="ctr">
              <a:noAutofit/>
            </a:bodyPr>
            <a:lstStyle>
              <a:lvl1pPr>
                <a:defRPr sz="2800">
                  <a:latin typeface="Avenir Next Regular"/>
                  <a:ea typeface="Avenir Next Regular"/>
                  <a:cs typeface="Avenir Next Regular"/>
                  <a:sym typeface="Avenir Next Regular"/>
                </a:defRPr>
              </a:lvl1pPr>
            </a:lstStyle>
            <a:p>
              <a:r>
                <a:rPr sz="1476"/>
                <a:t>other gate voltages</a:t>
              </a:r>
            </a:p>
          </p:txBody>
        </p:sp>
      </p:grpSp>
      <p:sp>
        <p:nvSpPr>
          <p:cNvPr id="2184" name="Line"/>
          <p:cNvSpPr/>
          <p:nvPr/>
        </p:nvSpPr>
        <p:spPr>
          <a:xfrm flipH="1">
            <a:off x="2694426" y="2531103"/>
            <a:ext cx="2454868" cy="1097163"/>
          </a:xfrm>
          <a:prstGeom prst="line">
            <a:avLst/>
          </a:prstGeom>
          <a:ln w="47625">
            <a:solidFill>
              <a:srgbClr val="7030A0"/>
            </a:solidFill>
            <a:miter lim="400000"/>
            <a:tailEnd type="triangle"/>
          </a:ln>
        </p:spPr>
        <p:txBody>
          <a:bodyPr lIns="0" tIns="0" rIns="0" bIns="0"/>
          <a:lstStyle/>
          <a:p>
            <a:pPr>
              <a:defRPr sz="3200"/>
            </a:pPr>
            <a:endParaRPr sz="1687"/>
          </a:p>
        </p:txBody>
      </p:sp>
      <p:sp>
        <p:nvSpPr>
          <p:cNvPr id="2185" name="Line"/>
          <p:cNvSpPr/>
          <p:nvPr/>
        </p:nvSpPr>
        <p:spPr>
          <a:xfrm>
            <a:off x="4348079" y="3842510"/>
            <a:ext cx="2200861" cy="551717"/>
          </a:xfrm>
          <a:prstGeom prst="line">
            <a:avLst/>
          </a:prstGeom>
          <a:ln w="47625">
            <a:solidFill>
              <a:srgbClr val="7030A0"/>
            </a:solidFill>
            <a:miter lim="400000"/>
            <a:tailEnd type="triangle"/>
          </a:ln>
        </p:spPr>
        <p:txBody>
          <a:bodyPr lIns="0" tIns="0" rIns="0" bIns="0"/>
          <a:lstStyle/>
          <a:p>
            <a:pPr>
              <a:defRPr sz="3200"/>
            </a:pPr>
            <a:endParaRPr sz="1687"/>
          </a:p>
        </p:txBody>
      </p:sp>
      <p:sp>
        <p:nvSpPr>
          <p:cNvPr id="2186" name="Line"/>
          <p:cNvSpPr/>
          <p:nvPr/>
        </p:nvSpPr>
        <p:spPr>
          <a:xfrm>
            <a:off x="5050690" y="2373721"/>
            <a:ext cx="1556340" cy="387491"/>
          </a:xfrm>
          <a:prstGeom prst="line">
            <a:avLst/>
          </a:prstGeom>
          <a:ln w="47625">
            <a:solidFill>
              <a:srgbClr val="7030A0"/>
            </a:solidFill>
            <a:miter lim="400000"/>
            <a:tailEnd type="triangle"/>
          </a:ln>
        </p:spPr>
        <p:txBody>
          <a:bodyPr lIns="0" tIns="0" rIns="0" bIns="0"/>
          <a:lstStyle/>
          <a:p>
            <a:pPr>
              <a:defRPr sz="3200"/>
            </a:pPr>
            <a:endParaRPr sz="1687"/>
          </a:p>
        </p:txBody>
      </p:sp>
      <p:sp>
        <p:nvSpPr>
          <p:cNvPr id="2187" name="Line"/>
          <p:cNvSpPr/>
          <p:nvPr/>
        </p:nvSpPr>
        <p:spPr>
          <a:xfrm>
            <a:off x="5063349" y="2306415"/>
            <a:ext cx="101478" cy="253156"/>
          </a:xfrm>
          <a:prstGeom prst="line">
            <a:avLst/>
          </a:prstGeom>
          <a:ln w="38100">
            <a:solidFill>
              <a:srgbClr val="000000"/>
            </a:solidFill>
            <a:miter lim="400000"/>
            <a:headEnd type="triangle"/>
            <a:tailEnd type="triangle"/>
          </a:ln>
        </p:spPr>
        <p:txBody>
          <a:bodyPr lIns="0" tIns="0" rIns="0" bIns="0"/>
          <a:lstStyle/>
          <a:p>
            <a:pPr>
              <a:defRPr sz="3200"/>
            </a:pPr>
            <a:endParaRPr sz="1687"/>
          </a:p>
        </p:txBody>
      </p:sp>
      <p:sp>
        <p:nvSpPr>
          <p:cNvPr id="2188" name="Line"/>
          <p:cNvSpPr/>
          <p:nvPr/>
        </p:nvSpPr>
        <p:spPr>
          <a:xfrm flipH="1">
            <a:off x="4350713" y="2497633"/>
            <a:ext cx="818382" cy="1392304"/>
          </a:xfrm>
          <a:prstGeom prst="line">
            <a:avLst/>
          </a:prstGeom>
          <a:ln w="38100">
            <a:solidFill>
              <a:srgbClr val="000000"/>
            </a:solidFill>
            <a:miter lim="400000"/>
            <a:headEnd type="triangle"/>
            <a:tailEnd type="triangle"/>
          </a:ln>
        </p:spPr>
        <p:txBody>
          <a:bodyPr lIns="0" tIns="0" rIns="0" bIns="0"/>
          <a:lstStyle/>
          <a:p>
            <a:pPr>
              <a:defRPr sz="3200"/>
            </a:pPr>
            <a:endParaRPr sz="1687"/>
          </a:p>
        </p:txBody>
      </p:sp>
      <p:grpSp>
        <p:nvGrpSpPr>
          <p:cNvPr id="2191" name="Group"/>
          <p:cNvGrpSpPr/>
          <p:nvPr/>
        </p:nvGrpSpPr>
        <p:grpSpPr>
          <a:xfrm>
            <a:off x="1202433" y="873783"/>
            <a:ext cx="6561789" cy="160644"/>
            <a:chOff x="-243626" y="12700"/>
            <a:chExt cx="12449172" cy="304776"/>
          </a:xfrm>
        </p:grpSpPr>
        <p:sp>
          <p:nvSpPr>
            <p:cNvPr id="2189" name="Line"/>
            <p:cNvSpPr/>
            <p:nvPr/>
          </p:nvSpPr>
          <p:spPr>
            <a:xfrm flipV="1">
              <a:off x="12154695" y="12700"/>
              <a:ext cx="1" cy="304776"/>
            </a:xfrm>
            <a:prstGeom prst="line">
              <a:avLst/>
            </a:prstGeom>
            <a:noFill/>
            <a:ln w="101600" cap="flat">
              <a:solidFill>
                <a:srgbClr val="7030A0"/>
              </a:solidFill>
              <a:prstDash val="solid"/>
              <a:miter lim="400000"/>
            </a:ln>
            <a:effectLst/>
          </p:spPr>
          <p:txBody>
            <a:bodyPr wrap="square" lIns="0" tIns="0" rIns="0" bIns="0" numCol="1" anchor="t">
              <a:noAutofit/>
            </a:bodyPr>
            <a:lstStyle/>
            <a:p>
              <a:pPr>
                <a:defRPr sz="3200"/>
              </a:pPr>
              <a:endParaRPr sz="1687"/>
            </a:p>
          </p:txBody>
        </p:sp>
        <p:sp>
          <p:nvSpPr>
            <p:cNvPr id="2190" name="Line"/>
            <p:cNvSpPr/>
            <p:nvPr/>
          </p:nvSpPr>
          <p:spPr>
            <a:xfrm flipH="1">
              <a:off x="-243626" y="28921"/>
              <a:ext cx="12449172" cy="8186"/>
            </a:xfrm>
            <a:prstGeom prst="line">
              <a:avLst/>
            </a:prstGeom>
            <a:noFill/>
            <a:ln w="101600" cap="flat">
              <a:solidFill>
                <a:srgbClr val="7030A0"/>
              </a:solidFill>
              <a:prstDash val="solid"/>
              <a:miter lim="400000"/>
              <a:tailEnd type="triangle" w="med" len="med"/>
            </a:ln>
            <a:effectLst/>
          </p:spPr>
          <p:txBody>
            <a:bodyPr wrap="square" lIns="0" tIns="0" rIns="0" bIns="0" numCol="1" anchor="t">
              <a:noAutofit/>
            </a:bodyPr>
            <a:lstStyle/>
            <a:p>
              <a:pPr>
                <a:defRPr sz="3200"/>
              </a:pPr>
              <a:endParaRPr sz="1687" dirty="0"/>
            </a:p>
          </p:txBody>
        </p:sp>
      </p:grpSp>
      <p:pic>
        <p:nvPicPr>
          <p:cNvPr id="2192" name="Picture1.png" descr="Picture1.png"/>
          <p:cNvPicPr>
            <a:picLocks noChangeAspect="1"/>
          </p:cNvPicPr>
          <p:nvPr/>
        </p:nvPicPr>
        <p:blipFill>
          <a:blip r:embed="rId7"/>
          <a:srcRect l="28231" t="22118" r="62368" b="68212"/>
          <a:stretch>
            <a:fillRect/>
          </a:stretch>
        </p:blipFill>
        <p:spPr>
          <a:xfrm>
            <a:off x="48350" y="62468"/>
            <a:ext cx="651283" cy="617193"/>
          </a:xfrm>
          <a:prstGeom prst="rect">
            <a:avLst/>
          </a:prstGeom>
          <a:ln w="3175">
            <a:miter lim="400000"/>
          </a:ln>
        </p:spPr>
      </p:pic>
      <p:sp>
        <p:nvSpPr>
          <p:cNvPr id="2193" name="Slide Number"/>
          <p:cNvSpPr txBox="1">
            <a:spLocks noGrp="1"/>
          </p:cNvSpPr>
          <p:nvPr>
            <p:ph type="sldNum" sz="quarter" idx="2"/>
          </p:nvPr>
        </p:nvSpPr>
        <p:spPr>
          <a:xfrm>
            <a:off x="8770912" y="4862069"/>
            <a:ext cx="114027" cy="1606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13381" tIns="13381" rIns="13381" bIns="13381" anchor="t" anchorCtr="0">
            <a:normAutofit fontScale="70000" lnSpcReduction="20000"/>
          </a:bodyPr>
          <a:lstStyle>
            <a:lvl1pPr>
              <a:defRPr sz="896"/>
            </a:lvl1pPr>
          </a:lstStyle>
          <a:p>
            <a:fld id="{86CB4B4D-7CA3-9044-876B-883B54F8677D}" type="slidenum">
              <a:rPr/>
              <a:t>55</a:t>
            </a:fld>
            <a:endParaRPr/>
          </a:p>
        </p:txBody>
      </p:sp>
      <p:sp>
        <p:nvSpPr>
          <p:cNvPr id="2194" name="TextBox 12"/>
          <p:cNvSpPr txBox="1"/>
          <p:nvPr/>
        </p:nvSpPr>
        <p:spPr>
          <a:xfrm>
            <a:off x="737998" y="181815"/>
            <a:ext cx="5411975" cy="37840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51" tIns="26751" rIns="26751" bIns="26751" anchor="ctr">
            <a:spAutoFit/>
          </a:bodyPr>
          <a:lstStyle>
            <a:lvl1pPr algn="l" defTabSz="583908">
              <a:defRPr sz="4000" b="1">
                <a:latin typeface="Avenir Next Regular"/>
                <a:ea typeface="Avenir Next Regular"/>
                <a:cs typeface="Avenir Next Regular"/>
                <a:sym typeface="Avenir Next Regular"/>
              </a:defRPr>
            </a:lvl1pPr>
          </a:lstStyle>
          <a:p>
            <a:r>
              <a:rPr sz="2108"/>
              <a:t>Step 4: Fine tuning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17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21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218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21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 grpId="0" animBg="1" advAuto="0"/>
      <p:bldP spid="2174" grpId="0" animBg="1" advAuto="0"/>
      <p:bldP spid="2175" grpId="0" animBg="1" advAuto="0"/>
      <p:bldP spid="2183" grpId="0" animBg="1" advAuto="0"/>
      <p:bldP spid="2187" grpId="0" animBg="1" advAuto="0"/>
      <p:bldP spid="2188" grpId="0" animBg="1" advAuto="0"/>
      <p:bldP spid="2191"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38E789-F2CA-6B36-E02F-66A26C6C62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56</a:t>
            </a:fld>
            <a:endParaRPr lang="es"/>
          </a:p>
        </p:txBody>
      </p:sp>
      <p:pic>
        <p:nvPicPr>
          <p:cNvPr id="1028" name="Picture 4" descr="Photo of silicon wafer">
            <a:extLst>
              <a:ext uri="{FF2B5EF4-FFF2-40B4-BE49-F238E27FC236}">
                <a16:creationId xmlns:a16="http://schemas.microsoft.com/office/drawing/2014/main" id="{ED2FEBDD-3193-4BAC-78E8-02F43350D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55" y="1194798"/>
            <a:ext cx="2656253" cy="17708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404D957-BAF2-8529-E095-E56AFDC1DB85}"/>
              </a:ext>
            </a:extLst>
          </p:cNvPr>
          <p:cNvSpPr txBox="1"/>
          <p:nvPr/>
        </p:nvSpPr>
        <p:spPr>
          <a:xfrm>
            <a:off x="428573" y="2999457"/>
            <a:ext cx="752129" cy="246221"/>
          </a:xfrm>
          <a:prstGeom prst="rect">
            <a:avLst/>
          </a:prstGeom>
          <a:noFill/>
        </p:spPr>
        <p:txBody>
          <a:bodyPr wrap="none" rtlCol="0">
            <a:spAutoFit/>
          </a:bodyPr>
          <a:lstStyle/>
          <a:p>
            <a:r>
              <a:rPr lang="en-US" sz="1000" dirty="0"/>
              <a:t>CEA LETI</a:t>
            </a:r>
          </a:p>
        </p:txBody>
      </p:sp>
      <p:cxnSp>
        <p:nvCxnSpPr>
          <p:cNvPr id="46" name="Straight Arrow Connector 45">
            <a:extLst>
              <a:ext uri="{FF2B5EF4-FFF2-40B4-BE49-F238E27FC236}">
                <a16:creationId xmlns:a16="http://schemas.microsoft.com/office/drawing/2014/main" id="{F96E7565-9EC8-A401-0B6F-8C7D560F99F4}"/>
              </a:ext>
            </a:extLst>
          </p:cNvPr>
          <p:cNvCxnSpPr>
            <a:cxnSpLocks/>
          </p:cNvCxnSpPr>
          <p:nvPr/>
        </p:nvCxnSpPr>
        <p:spPr>
          <a:xfrm>
            <a:off x="1689463" y="2023027"/>
            <a:ext cx="448379" cy="129115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9" name="Google Shape;217;p22">
            <a:extLst>
              <a:ext uri="{FF2B5EF4-FFF2-40B4-BE49-F238E27FC236}">
                <a16:creationId xmlns:a16="http://schemas.microsoft.com/office/drawing/2014/main" id="{B0B91CF1-DB23-4213-8C98-F798B87E69C6}"/>
              </a:ext>
            </a:extLst>
          </p:cNvPr>
          <p:cNvPicPr preferRelativeResize="0">
            <a:picLocks/>
          </p:cNvPicPr>
          <p:nvPr/>
        </p:nvPicPr>
        <p:blipFill>
          <a:blip r:embed="rId3">
            <a:alphaModFix/>
          </a:blip>
          <a:stretch>
            <a:fillRect/>
          </a:stretch>
        </p:blipFill>
        <p:spPr>
          <a:xfrm>
            <a:off x="332723" y="610225"/>
            <a:ext cx="4860000" cy="193516"/>
          </a:xfrm>
          <a:prstGeom prst="rect">
            <a:avLst/>
          </a:prstGeom>
          <a:noFill/>
          <a:ln>
            <a:noFill/>
          </a:ln>
        </p:spPr>
      </p:pic>
      <p:sp>
        <p:nvSpPr>
          <p:cNvPr id="50" name="Google Shape;219;p22">
            <a:extLst>
              <a:ext uri="{FF2B5EF4-FFF2-40B4-BE49-F238E27FC236}">
                <a16:creationId xmlns:a16="http://schemas.microsoft.com/office/drawing/2014/main" id="{9A49ABED-8E75-5D08-D2EE-3181CBDEEE11}"/>
              </a:ext>
            </a:extLst>
          </p:cNvPr>
          <p:cNvSpPr txBox="1">
            <a:spLocks/>
          </p:cNvSpPr>
          <p:nvPr/>
        </p:nvSpPr>
        <p:spPr>
          <a:xfrm>
            <a:off x="249681" y="404501"/>
            <a:ext cx="8520600" cy="4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1800" b="1" dirty="0">
                <a:solidFill>
                  <a:schemeClr val="dk1"/>
                </a:solidFill>
              </a:rPr>
              <a:t>Quantifying device variability at wafer scales</a:t>
            </a:r>
            <a:endParaRPr lang="en-GB" sz="3000" dirty="0">
              <a:solidFill>
                <a:srgbClr val="1E1919"/>
              </a:solidFill>
              <a:highlight>
                <a:srgbClr val="FFFFFF"/>
              </a:highlight>
              <a:latin typeface="Roboto"/>
              <a:ea typeface="Roboto"/>
              <a:cs typeface="Roboto"/>
              <a:sym typeface="Roboto"/>
            </a:endParaRPr>
          </a:p>
          <a:p>
            <a:pPr>
              <a:lnSpc>
                <a:spcPct val="80000"/>
              </a:lnSpc>
            </a:pPr>
            <a:endParaRPr lang="en-GB" sz="1800" b="1" dirty="0">
              <a:solidFill>
                <a:schemeClr val="dk1"/>
              </a:solidFill>
            </a:endParaRPr>
          </a:p>
          <a:p>
            <a:pPr algn="ctr">
              <a:lnSpc>
                <a:spcPct val="80000"/>
              </a:lnSpc>
            </a:pPr>
            <a:endParaRPr lang="en-GB" sz="2200" b="1" dirty="0">
              <a:solidFill>
                <a:schemeClr val="dk1"/>
              </a:solidFill>
            </a:endParaRPr>
          </a:p>
        </p:txBody>
      </p:sp>
      <p:cxnSp>
        <p:nvCxnSpPr>
          <p:cNvPr id="17" name="Straight Arrow Connector 16">
            <a:extLst>
              <a:ext uri="{FF2B5EF4-FFF2-40B4-BE49-F238E27FC236}">
                <a16:creationId xmlns:a16="http://schemas.microsoft.com/office/drawing/2014/main" id="{9F191FC8-7688-7A67-CA49-FAD31A61B2C6}"/>
              </a:ext>
            </a:extLst>
          </p:cNvPr>
          <p:cNvCxnSpPr>
            <a:cxnSpLocks/>
          </p:cNvCxnSpPr>
          <p:nvPr/>
        </p:nvCxnSpPr>
        <p:spPr>
          <a:xfrm>
            <a:off x="1793966" y="2023027"/>
            <a:ext cx="1589754" cy="124102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976BE342-FDC3-07E5-3D6B-B3958095D53D}"/>
              </a:ext>
            </a:extLst>
          </p:cNvPr>
          <p:cNvGrpSpPr/>
          <p:nvPr/>
        </p:nvGrpSpPr>
        <p:grpSpPr>
          <a:xfrm>
            <a:off x="183462" y="3314178"/>
            <a:ext cx="2256792" cy="1780211"/>
            <a:chOff x="3853315" y="2181397"/>
            <a:chExt cx="2256792" cy="1780211"/>
          </a:xfrm>
        </p:grpSpPr>
        <p:grpSp>
          <p:nvGrpSpPr>
            <p:cNvPr id="43" name="Group 42">
              <a:extLst>
                <a:ext uri="{FF2B5EF4-FFF2-40B4-BE49-F238E27FC236}">
                  <a16:creationId xmlns:a16="http://schemas.microsoft.com/office/drawing/2014/main" id="{137CD751-1B41-4A16-B5D0-6F0B7DB0E83D}"/>
                </a:ext>
              </a:extLst>
            </p:cNvPr>
            <p:cNvGrpSpPr/>
            <p:nvPr/>
          </p:nvGrpSpPr>
          <p:grpSpPr>
            <a:xfrm>
              <a:off x="4085845" y="2181397"/>
              <a:ext cx="2024262" cy="1780211"/>
              <a:chOff x="4085845" y="2181397"/>
              <a:chExt cx="2024262" cy="1780211"/>
            </a:xfrm>
          </p:grpSpPr>
          <p:pic>
            <p:nvPicPr>
              <p:cNvPr id="45" name="Picture 44">
                <a:extLst>
                  <a:ext uri="{FF2B5EF4-FFF2-40B4-BE49-F238E27FC236}">
                    <a16:creationId xmlns:a16="http://schemas.microsoft.com/office/drawing/2014/main" id="{7CFAD87A-4D1E-7517-FCFD-D1C99BFCCD54}"/>
                  </a:ext>
                </a:extLst>
              </p:cNvPr>
              <p:cNvPicPr>
                <a:picLocks noChangeAspect="1"/>
              </p:cNvPicPr>
              <p:nvPr/>
            </p:nvPicPr>
            <p:blipFill rotWithShape="1">
              <a:blip r:embed="rId4"/>
              <a:srcRect l="12193" t="7772" r="8741" b="10543"/>
              <a:stretch/>
            </p:blipFill>
            <p:spPr>
              <a:xfrm>
                <a:off x="4085845" y="2181397"/>
                <a:ext cx="2024262" cy="1568472"/>
              </a:xfrm>
              <a:prstGeom prst="rect">
                <a:avLst/>
              </a:prstGeom>
            </p:spPr>
          </p:pic>
          <p:sp>
            <p:nvSpPr>
              <p:cNvPr id="47" name="Gate voltage 1">
                <a:extLst>
                  <a:ext uri="{FF2B5EF4-FFF2-40B4-BE49-F238E27FC236}">
                    <a16:creationId xmlns:a16="http://schemas.microsoft.com/office/drawing/2014/main" id="{87CBF7AA-8031-6F26-9DF6-28DB545845F0}"/>
                  </a:ext>
                </a:extLst>
              </p:cNvPr>
              <p:cNvSpPr txBox="1"/>
              <p:nvPr/>
            </p:nvSpPr>
            <p:spPr>
              <a:xfrm>
                <a:off x="4629920" y="3749869"/>
                <a:ext cx="1125605" cy="211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200">
                    <a:latin typeface="Avenir Next"/>
                    <a:ea typeface="Avenir Next"/>
                    <a:cs typeface="Avenir Next"/>
                    <a:sym typeface="Avenir Next"/>
                  </a:defRPr>
                </a:lvl1pPr>
              </a:lstStyle>
              <a:p>
                <a:r>
                  <a:rPr sz="1160" dirty="0">
                    <a:latin typeface="Avenir Next" panose="020B0503020202020204" pitchFamily="34" charset="0"/>
                  </a:rPr>
                  <a:t>Gate voltage</a:t>
                </a:r>
              </a:p>
            </p:txBody>
          </p:sp>
        </p:grpSp>
        <p:sp>
          <p:nvSpPr>
            <p:cNvPr id="44" name="Gate voltage 1">
              <a:extLst>
                <a:ext uri="{FF2B5EF4-FFF2-40B4-BE49-F238E27FC236}">
                  <a16:creationId xmlns:a16="http://schemas.microsoft.com/office/drawing/2014/main" id="{8C4F524C-8536-0E00-F217-CC16605D39F2}"/>
                </a:ext>
              </a:extLst>
            </p:cNvPr>
            <p:cNvSpPr txBox="1"/>
            <p:nvPr/>
          </p:nvSpPr>
          <p:spPr>
            <a:xfrm rot="16200000">
              <a:off x="3396382" y="2659077"/>
              <a:ext cx="1125605" cy="211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200">
                  <a:latin typeface="Avenir Next"/>
                  <a:ea typeface="Avenir Next"/>
                  <a:cs typeface="Avenir Next"/>
                  <a:sym typeface="Avenir Next"/>
                </a:defRPr>
              </a:lvl1pPr>
            </a:lstStyle>
            <a:p>
              <a:r>
                <a:rPr lang="en-GB" sz="1160" dirty="0">
                  <a:latin typeface="Avenir Next" panose="020B0503020202020204" pitchFamily="34" charset="0"/>
                </a:rPr>
                <a:t>Current</a:t>
              </a:r>
              <a:endParaRPr sz="1160" dirty="0">
                <a:latin typeface="Avenir Next" panose="020B0503020202020204" pitchFamily="34" charset="0"/>
              </a:endParaRPr>
            </a:p>
          </p:txBody>
        </p:sp>
      </p:grpSp>
      <p:grpSp>
        <p:nvGrpSpPr>
          <p:cNvPr id="48" name="Group 47">
            <a:extLst>
              <a:ext uri="{FF2B5EF4-FFF2-40B4-BE49-F238E27FC236}">
                <a16:creationId xmlns:a16="http://schemas.microsoft.com/office/drawing/2014/main" id="{55239A13-D189-A8CA-2359-B75021CE1327}"/>
              </a:ext>
            </a:extLst>
          </p:cNvPr>
          <p:cNvGrpSpPr/>
          <p:nvPr/>
        </p:nvGrpSpPr>
        <p:grpSpPr>
          <a:xfrm>
            <a:off x="2634353" y="3330373"/>
            <a:ext cx="2304472" cy="1797209"/>
            <a:chOff x="6167986" y="416622"/>
            <a:chExt cx="2304472" cy="1797209"/>
          </a:xfrm>
        </p:grpSpPr>
        <p:pic>
          <p:nvPicPr>
            <p:cNvPr id="51" name="Picture 50">
              <a:extLst>
                <a:ext uri="{FF2B5EF4-FFF2-40B4-BE49-F238E27FC236}">
                  <a16:creationId xmlns:a16="http://schemas.microsoft.com/office/drawing/2014/main" id="{43BB3EA1-E99A-F009-E6F3-911FB7C6C62A}"/>
                </a:ext>
              </a:extLst>
            </p:cNvPr>
            <p:cNvPicPr>
              <a:picLocks noChangeAspect="1"/>
            </p:cNvPicPr>
            <p:nvPr/>
          </p:nvPicPr>
          <p:blipFill rotWithShape="1">
            <a:blip r:embed="rId5"/>
            <a:srcRect l="11773" t="9956" r="7339" b="9212"/>
            <a:stretch/>
          </p:blipFill>
          <p:spPr>
            <a:xfrm>
              <a:off x="6379725" y="455502"/>
              <a:ext cx="2092733" cy="1568472"/>
            </a:xfrm>
            <a:prstGeom prst="rect">
              <a:avLst/>
            </a:prstGeom>
          </p:spPr>
        </p:pic>
        <p:sp>
          <p:nvSpPr>
            <p:cNvPr id="52" name="Gate voltage 1">
              <a:extLst>
                <a:ext uri="{FF2B5EF4-FFF2-40B4-BE49-F238E27FC236}">
                  <a16:creationId xmlns:a16="http://schemas.microsoft.com/office/drawing/2014/main" id="{D6F396BF-5DA6-640A-44B5-F0F0FF268539}"/>
                </a:ext>
              </a:extLst>
            </p:cNvPr>
            <p:cNvSpPr txBox="1"/>
            <p:nvPr/>
          </p:nvSpPr>
          <p:spPr>
            <a:xfrm>
              <a:off x="6932505" y="2002092"/>
              <a:ext cx="1125605" cy="211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200">
                  <a:latin typeface="Avenir Next"/>
                  <a:ea typeface="Avenir Next"/>
                  <a:cs typeface="Avenir Next"/>
                  <a:sym typeface="Avenir Next"/>
                </a:defRPr>
              </a:lvl1pPr>
            </a:lstStyle>
            <a:p>
              <a:r>
                <a:rPr sz="1160" dirty="0">
                  <a:latin typeface="Avenir Next" panose="020B0503020202020204" pitchFamily="34" charset="0"/>
                </a:rPr>
                <a:t>Gate voltage</a:t>
              </a:r>
            </a:p>
          </p:txBody>
        </p:sp>
        <p:sp>
          <p:nvSpPr>
            <p:cNvPr id="53" name="Gate voltage 1">
              <a:extLst>
                <a:ext uri="{FF2B5EF4-FFF2-40B4-BE49-F238E27FC236}">
                  <a16:creationId xmlns:a16="http://schemas.microsoft.com/office/drawing/2014/main" id="{490729D4-904C-699C-A2A6-D1272FE6C69E}"/>
                </a:ext>
              </a:extLst>
            </p:cNvPr>
            <p:cNvSpPr txBox="1"/>
            <p:nvPr/>
          </p:nvSpPr>
          <p:spPr>
            <a:xfrm rot="16200000">
              <a:off x="5711053" y="873555"/>
              <a:ext cx="1125605" cy="211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63" tIns="26763" rIns="26763" bIns="26763" anchor="ctr"/>
            <a:lstStyle>
              <a:lvl1pPr>
                <a:defRPr sz="2200">
                  <a:latin typeface="Avenir Next"/>
                  <a:ea typeface="Avenir Next"/>
                  <a:cs typeface="Avenir Next"/>
                  <a:sym typeface="Avenir Next"/>
                </a:defRPr>
              </a:lvl1pPr>
            </a:lstStyle>
            <a:p>
              <a:r>
                <a:rPr lang="en-GB" sz="1160" dirty="0">
                  <a:latin typeface="Avenir Next" panose="020B0503020202020204" pitchFamily="34" charset="0"/>
                </a:rPr>
                <a:t>Current</a:t>
              </a:r>
              <a:endParaRPr sz="1160" dirty="0">
                <a:latin typeface="Avenir Next" panose="020B0503020202020204" pitchFamily="34" charset="0"/>
              </a:endParaRPr>
            </a:p>
          </p:txBody>
        </p:sp>
      </p:grpSp>
      <p:grpSp>
        <p:nvGrpSpPr>
          <p:cNvPr id="57" name="Group 56">
            <a:extLst>
              <a:ext uri="{FF2B5EF4-FFF2-40B4-BE49-F238E27FC236}">
                <a16:creationId xmlns:a16="http://schemas.microsoft.com/office/drawing/2014/main" id="{C09F4C64-6A12-3060-D92A-CBC6B26B237A}"/>
              </a:ext>
            </a:extLst>
          </p:cNvPr>
          <p:cNvGrpSpPr/>
          <p:nvPr/>
        </p:nvGrpSpPr>
        <p:grpSpPr>
          <a:xfrm>
            <a:off x="5342537" y="946119"/>
            <a:ext cx="3490341" cy="3913898"/>
            <a:chOff x="5228582" y="926364"/>
            <a:chExt cx="3490341" cy="3913898"/>
          </a:xfrm>
        </p:grpSpPr>
        <p:pic>
          <p:nvPicPr>
            <p:cNvPr id="5122" name="Picture 2" descr="figure 1">
              <a:extLst>
                <a:ext uri="{FF2B5EF4-FFF2-40B4-BE49-F238E27FC236}">
                  <a16:creationId xmlns:a16="http://schemas.microsoft.com/office/drawing/2014/main" id="{5295D3CA-6F2B-B6D0-1FAA-6B4827D9AB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63"/>
            <a:stretch/>
          </p:blipFill>
          <p:spPr bwMode="auto">
            <a:xfrm>
              <a:off x="5228582" y="926364"/>
              <a:ext cx="3377640" cy="363048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BC195FAF-3EB2-2CE0-0639-759245E35A61}"/>
                </a:ext>
              </a:extLst>
            </p:cNvPr>
            <p:cNvSpPr txBox="1"/>
            <p:nvPr/>
          </p:nvSpPr>
          <p:spPr>
            <a:xfrm>
              <a:off x="6471192" y="4578652"/>
              <a:ext cx="2247731" cy="261610"/>
            </a:xfrm>
            <a:prstGeom prst="rect">
              <a:avLst/>
            </a:prstGeom>
            <a:noFill/>
          </p:spPr>
          <p:txBody>
            <a:bodyPr wrap="none" rtlCol="0">
              <a:spAutoFit/>
            </a:bodyPr>
            <a:lstStyle/>
            <a:p>
              <a:r>
                <a:rPr lang="en-US" sz="1100" dirty="0" err="1"/>
                <a:t>Bavdaz</a:t>
              </a:r>
              <a:r>
                <a:rPr lang="en-US" sz="1100" dirty="0"/>
                <a:t> et al. </a:t>
              </a:r>
              <a:r>
                <a:rPr lang="en-US" sz="1100" dirty="0" err="1"/>
                <a:t>npj</a:t>
              </a:r>
              <a:r>
                <a:rPr lang="en-US" sz="1100" dirty="0"/>
                <a:t> QI 8, 86 (2022)</a:t>
              </a:r>
            </a:p>
          </p:txBody>
        </p:sp>
      </p:grpSp>
      <p:sp>
        <p:nvSpPr>
          <p:cNvPr id="58" name="Rectangle 57">
            <a:extLst>
              <a:ext uri="{FF2B5EF4-FFF2-40B4-BE49-F238E27FC236}">
                <a16:creationId xmlns:a16="http://schemas.microsoft.com/office/drawing/2014/main" id="{1E9A2699-2B9A-1774-D26A-39851003D331}"/>
              </a:ext>
            </a:extLst>
          </p:cNvPr>
          <p:cNvSpPr>
            <a:spLocks/>
          </p:cNvSpPr>
          <p:nvPr/>
        </p:nvSpPr>
        <p:spPr>
          <a:xfrm>
            <a:off x="7523544" y="1759352"/>
            <a:ext cx="277793" cy="1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44862F6-0A59-92DA-844B-493E42C0807D}"/>
              </a:ext>
            </a:extLst>
          </p:cNvPr>
          <p:cNvSpPr>
            <a:spLocks/>
          </p:cNvSpPr>
          <p:nvPr/>
        </p:nvSpPr>
        <p:spPr>
          <a:xfrm>
            <a:off x="7489261" y="2691752"/>
            <a:ext cx="277793" cy="1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837A457-B439-750E-2DAB-365BD8B75FAC}"/>
              </a:ext>
            </a:extLst>
          </p:cNvPr>
          <p:cNvSpPr>
            <a:spLocks/>
          </p:cNvSpPr>
          <p:nvPr/>
        </p:nvSpPr>
        <p:spPr>
          <a:xfrm>
            <a:off x="7552013" y="3634833"/>
            <a:ext cx="277793" cy="1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5474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10000"/>
          </a:bodyPr>
          <a:lstStyle/>
          <a:p>
            <a:fld id="{86CB4B4D-7CA3-9044-876B-883B54F8677D}" type="slidenum">
              <a:rPr/>
              <a:t>57</a:t>
            </a:fld>
            <a:endParaRPr/>
          </a:p>
        </p:txBody>
      </p:sp>
      <p:pic>
        <p:nvPicPr>
          <p:cNvPr id="1086" name="Screenshot 2023-06-08 at 13.28.49.png" descr="Screenshot 2023-06-08 at 13.28.49.png"/>
          <p:cNvPicPr>
            <a:picLocks noChangeAspect="1"/>
          </p:cNvPicPr>
          <p:nvPr/>
        </p:nvPicPr>
        <p:blipFill>
          <a:blip r:embed="rId2"/>
          <a:srcRect b="73224"/>
          <a:stretch>
            <a:fillRect/>
          </a:stretch>
        </p:blipFill>
        <p:spPr>
          <a:xfrm>
            <a:off x="398579" y="84740"/>
            <a:ext cx="7611075" cy="688275"/>
          </a:xfrm>
          <a:prstGeom prst="rect">
            <a:avLst/>
          </a:prstGeom>
          <a:ln w="3175">
            <a:miter lim="400000"/>
          </a:ln>
        </p:spPr>
      </p:pic>
      <p:pic>
        <p:nvPicPr>
          <p:cNvPr id="1087" name="Screenshot 2023-06-08 at 13.28.49.png" descr="Screenshot 2023-06-08 at 13.28.49.png"/>
          <p:cNvPicPr>
            <a:picLocks noChangeAspect="1"/>
          </p:cNvPicPr>
          <p:nvPr/>
        </p:nvPicPr>
        <p:blipFill>
          <a:blip r:embed="rId2"/>
          <a:srcRect l="22083" t="39583"/>
          <a:stretch>
            <a:fillRect/>
          </a:stretch>
        </p:blipFill>
        <p:spPr>
          <a:xfrm>
            <a:off x="393401" y="866316"/>
            <a:ext cx="5930304" cy="1552994"/>
          </a:xfrm>
          <a:prstGeom prst="rect">
            <a:avLst/>
          </a:prstGeom>
          <a:ln w="3175">
            <a:miter lim="400000"/>
          </a:ln>
        </p:spPr>
      </p:pic>
      <p:sp>
        <p:nvSpPr>
          <p:cNvPr id="1088" name="Rectangle"/>
          <p:cNvSpPr/>
          <p:nvPr/>
        </p:nvSpPr>
        <p:spPr>
          <a:xfrm>
            <a:off x="5165063" y="1168666"/>
            <a:ext cx="350934" cy="225562"/>
          </a:xfrm>
          <a:prstGeom prst="rect">
            <a:avLst/>
          </a:prstGeom>
          <a:solidFill>
            <a:srgbClr val="FFFFFF"/>
          </a:solidFill>
          <a:ln w="12700">
            <a:miter lim="400000"/>
          </a:ln>
        </p:spPr>
        <p:txBody>
          <a:bodyPr lIns="13381" tIns="13381" rIns="13381" bIns="13381" anchor="ctr"/>
          <a:lstStyle/>
          <a:p>
            <a:pPr>
              <a:defRPr sz="3200"/>
            </a:pPr>
            <a:endParaRPr sz="1687"/>
          </a:p>
        </p:txBody>
      </p:sp>
      <p:pic>
        <p:nvPicPr>
          <p:cNvPr id="2" name="Picture 1">
            <a:extLst>
              <a:ext uri="{FF2B5EF4-FFF2-40B4-BE49-F238E27FC236}">
                <a16:creationId xmlns:a16="http://schemas.microsoft.com/office/drawing/2014/main" id="{68713624-6CC7-1082-E6BD-07BD98345085}"/>
              </a:ext>
            </a:extLst>
          </p:cNvPr>
          <p:cNvPicPr>
            <a:picLocks noChangeAspect="1"/>
          </p:cNvPicPr>
          <p:nvPr/>
        </p:nvPicPr>
        <p:blipFill rotWithShape="1">
          <a:blip r:embed="rId3"/>
          <a:srcRect t="1473" b="-1"/>
          <a:stretch/>
        </p:blipFill>
        <p:spPr>
          <a:xfrm>
            <a:off x="3014981" y="2064563"/>
            <a:ext cx="4124747" cy="2798624"/>
          </a:xfrm>
          <a:prstGeom prst="rect">
            <a:avLst/>
          </a:prstGeom>
        </p:spPr>
      </p:pic>
      <p:grpSp>
        <p:nvGrpSpPr>
          <p:cNvPr id="3" name="Group 2">
            <a:extLst>
              <a:ext uri="{FF2B5EF4-FFF2-40B4-BE49-F238E27FC236}">
                <a16:creationId xmlns:a16="http://schemas.microsoft.com/office/drawing/2014/main" id="{AFA0D9E2-5C48-BFAB-8C83-A1CB0A488E9F}"/>
              </a:ext>
            </a:extLst>
          </p:cNvPr>
          <p:cNvGrpSpPr/>
          <p:nvPr/>
        </p:nvGrpSpPr>
        <p:grpSpPr>
          <a:xfrm>
            <a:off x="393401" y="2281129"/>
            <a:ext cx="2582378" cy="2323652"/>
            <a:chOff x="1068441" y="2339565"/>
            <a:chExt cx="2582378" cy="2323652"/>
          </a:xfrm>
        </p:grpSpPr>
        <p:pic>
          <p:nvPicPr>
            <p:cNvPr id="4" name="Picture 3">
              <a:extLst>
                <a:ext uri="{FF2B5EF4-FFF2-40B4-BE49-F238E27FC236}">
                  <a16:creationId xmlns:a16="http://schemas.microsoft.com/office/drawing/2014/main" id="{17E0E24B-D5EA-3A43-4811-C7842761121F}"/>
                </a:ext>
              </a:extLst>
            </p:cNvPr>
            <p:cNvPicPr>
              <a:picLocks noChangeAspect="1"/>
            </p:cNvPicPr>
            <p:nvPr/>
          </p:nvPicPr>
          <p:blipFill>
            <a:blip r:embed="rId4"/>
            <a:stretch>
              <a:fillRect/>
            </a:stretch>
          </p:blipFill>
          <p:spPr>
            <a:xfrm>
              <a:off x="1068441" y="2339565"/>
              <a:ext cx="2582378" cy="2323652"/>
            </a:xfrm>
            <a:prstGeom prst="rect">
              <a:avLst/>
            </a:prstGeom>
          </p:spPr>
        </p:pic>
        <p:sp>
          <p:nvSpPr>
            <p:cNvPr id="5" name="Rectangle 4">
              <a:extLst>
                <a:ext uri="{FF2B5EF4-FFF2-40B4-BE49-F238E27FC236}">
                  <a16:creationId xmlns:a16="http://schemas.microsoft.com/office/drawing/2014/main" id="{35337A70-4690-6C40-C76E-9ABA60D8A9C9}"/>
                </a:ext>
              </a:extLst>
            </p:cNvPr>
            <p:cNvSpPr/>
            <p:nvPr/>
          </p:nvSpPr>
          <p:spPr>
            <a:xfrm>
              <a:off x="1452282" y="2339565"/>
              <a:ext cx="268942" cy="13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8C6421-2372-68FA-6764-E27CC6BDA811}"/>
                </a:ext>
              </a:extLst>
            </p:cNvPr>
            <p:cNvSpPr/>
            <p:nvPr/>
          </p:nvSpPr>
          <p:spPr>
            <a:xfrm>
              <a:off x="1260118" y="3366697"/>
              <a:ext cx="268942" cy="13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64AB2F-CBB2-8550-E4C8-8CC9014D3C95}"/>
                </a:ext>
              </a:extLst>
            </p:cNvPr>
            <p:cNvSpPr/>
            <p:nvPr/>
          </p:nvSpPr>
          <p:spPr>
            <a:xfrm>
              <a:off x="2359630" y="3423287"/>
              <a:ext cx="268942" cy="13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216"/>
        <p:cNvGrpSpPr/>
        <p:nvPr/>
      </p:nvGrpSpPr>
      <p:grpSpPr>
        <a:xfrm>
          <a:off x="0" y="0"/>
          <a:ext cx="0" cy="0"/>
          <a:chOff x="0" y="0"/>
          <a:chExt cx="0" cy="0"/>
        </a:xfrm>
      </p:grpSpPr>
      <p:pic>
        <p:nvPicPr>
          <p:cNvPr id="217" name="Google Shape;217;p22"/>
          <p:cNvPicPr preferRelativeResize="0"/>
          <p:nvPr/>
        </p:nvPicPr>
        <p:blipFill>
          <a:blip r:embed="rId3">
            <a:alphaModFix/>
          </a:blip>
          <a:stretch>
            <a:fillRect/>
          </a:stretch>
        </p:blipFill>
        <p:spPr>
          <a:xfrm>
            <a:off x="332724" y="610225"/>
            <a:ext cx="3292977" cy="193516"/>
          </a:xfrm>
          <a:prstGeom prst="rect">
            <a:avLst/>
          </a:prstGeom>
          <a:noFill/>
          <a:ln>
            <a:noFill/>
          </a:ln>
        </p:spPr>
      </p:pic>
      <p:sp>
        <p:nvSpPr>
          <p:cNvPr id="218" name="Google Shape;218;p22"/>
          <p:cNvSpPr txBox="1">
            <a:spLocks noGrp="1"/>
          </p:cNvSpPr>
          <p:nvPr>
            <p:ph type="sldNum" idx="12"/>
          </p:nvPr>
        </p:nvSpPr>
        <p:spPr>
          <a:xfrm>
            <a:off x="8515482" y="472241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58</a:t>
            </a:fld>
            <a:endParaRPr/>
          </a:p>
        </p:txBody>
      </p:sp>
      <p:sp>
        <p:nvSpPr>
          <p:cNvPr id="219" name="Google Shape;219;p22"/>
          <p:cNvSpPr txBox="1">
            <a:spLocks noGrp="1"/>
          </p:cNvSpPr>
          <p:nvPr>
            <p:ph type="subTitle" idx="1"/>
          </p:nvPr>
        </p:nvSpPr>
        <p:spPr>
          <a:xfrm>
            <a:off x="290676" y="421081"/>
            <a:ext cx="8520600" cy="4155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n-GB" sz="1800" b="1" dirty="0">
                <a:solidFill>
                  <a:schemeClr val="dk1"/>
                </a:solidFill>
              </a:rPr>
              <a:t>Quantifying device variability</a:t>
            </a:r>
            <a:endParaRPr sz="3000" dirty="0">
              <a:solidFill>
                <a:srgbClr val="1E1919"/>
              </a:solidFill>
              <a:highlight>
                <a:srgbClr val="FFFFFF"/>
              </a:highlight>
              <a:latin typeface="Roboto"/>
              <a:ea typeface="Roboto"/>
              <a:cs typeface="Roboto"/>
              <a:sym typeface="Roboto"/>
            </a:endParaRPr>
          </a:p>
          <a:p>
            <a:pPr marL="0" marR="0" lvl="0" indent="0" algn="l" rtl="0">
              <a:lnSpc>
                <a:spcPct val="80000"/>
              </a:lnSpc>
              <a:spcBef>
                <a:spcPts val="0"/>
              </a:spcBef>
              <a:spcAft>
                <a:spcPts val="0"/>
              </a:spcAft>
              <a:buNone/>
            </a:pPr>
            <a:endParaRPr sz="1800" b="1" dirty="0">
              <a:solidFill>
                <a:schemeClr val="dk1"/>
              </a:solidFill>
            </a:endParaRPr>
          </a:p>
          <a:p>
            <a:pPr marL="0" marR="0" lvl="0" indent="0" algn="ctr" rtl="0">
              <a:lnSpc>
                <a:spcPct val="80000"/>
              </a:lnSpc>
              <a:spcBef>
                <a:spcPts val="0"/>
              </a:spcBef>
              <a:spcAft>
                <a:spcPts val="0"/>
              </a:spcAft>
              <a:buNone/>
            </a:pPr>
            <a:endParaRPr sz="2200" b="1" dirty="0">
              <a:solidFill>
                <a:schemeClr val="dk1"/>
              </a:solidFill>
            </a:endParaRPr>
          </a:p>
        </p:txBody>
      </p:sp>
      <p:grpSp>
        <p:nvGrpSpPr>
          <p:cNvPr id="2" name="Group 1">
            <a:extLst>
              <a:ext uri="{FF2B5EF4-FFF2-40B4-BE49-F238E27FC236}">
                <a16:creationId xmlns:a16="http://schemas.microsoft.com/office/drawing/2014/main" id="{F8CF6B99-D0FB-4D1E-3B47-74BB0D017BC5}"/>
              </a:ext>
            </a:extLst>
          </p:cNvPr>
          <p:cNvGrpSpPr/>
          <p:nvPr/>
        </p:nvGrpSpPr>
        <p:grpSpPr>
          <a:xfrm>
            <a:off x="4452866" y="-514223"/>
            <a:ext cx="2364128" cy="1940483"/>
            <a:chOff x="3088398" y="2715828"/>
            <a:chExt cx="2608254" cy="2490015"/>
          </a:xfrm>
        </p:grpSpPr>
        <p:pic>
          <p:nvPicPr>
            <p:cNvPr id="5" name="ezgif.com-gif-maker.gif" descr="ezgif.com-gif-maker.gif">
              <a:extLst>
                <a:ext uri="{FF2B5EF4-FFF2-40B4-BE49-F238E27FC236}">
                  <a16:creationId xmlns:a16="http://schemas.microsoft.com/office/drawing/2014/main" id="{BB83C7BA-4390-3E7B-53DD-468A5B0945BB}"/>
                </a:ext>
              </a:extLst>
            </p:cNvPr>
            <p:cNvPicPr>
              <a:picLocks/>
            </p:cNvPicPr>
            <p:nvPr/>
          </p:nvPicPr>
          <p:blipFill>
            <a:blip r:embed="rId4"/>
            <a:stretch>
              <a:fillRect/>
            </a:stretch>
          </p:blipFill>
          <p:spPr>
            <a:xfrm>
              <a:off x="3387311" y="3179868"/>
              <a:ext cx="2262997" cy="1697248"/>
            </a:xfrm>
            <a:prstGeom prst="rect">
              <a:avLst/>
            </a:prstGeom>
            <a:ln w="12700">
              <a:miter lim="400000"/>
            </a:ln>
          </p:spPr>
        </p:pic>
        <p:sp>
          <p:nvSpPr>
            <p:cNvPr id="6" name="Rectangle">
              <a:extLst>
                <a:ext uri="{FF2B5EF4-FFF2-40B4-BE49-F238E27FC236}">
                  <a16:creationId xmlns:a16="http://schemas.microsoft.com/office/drawing/2014/main" id="{FF22D686-99E8-C9A7-BC9E-B5EEAEAF1987}"/>
                </a:ext>
              </a:extLst>
            </p:cNvPr>
            <p:cNvSpPr/>
            <p:nvPr/>
          </p:nvSpPr>
          <p:spPr>
            <a:xfrm>
              <a:off x="3288600" y="3167720"/>
              <a:ext cx="2378940" cy="396246"/>
            </a:xfrm>
            <a:prstGeom prst="rect">
              <a:avLst/>
            </a:prstGeom>
            <a:solidFill>
              <a:srgbClr val="FFFFFF"/>
            </a:solidFill>
            <a:ln w="12700">
              <a:miter lim="400000"/>
            </a:ln>
          </p:spPr>
          <p:txBody>
            <a:bodyPr lIns="13381" tIns="13381" rIns="13381" bIns="13381" anchor="ctr"/>
            <a:lstStyle/>
            <a:p>
              <a:pPr>
                <a:defRPr sz="3200"/>
              </a:pPr>
              <a:endParaRPr sz="1687"/>
            </a:p>
          </p:txBody>
        </p:sp>
        <p:sp>
          <p:nvSpPr>
            <p:cNvPr id="7" name="Gate voltage 1">
              <a:extLst>
                <a:ext uri="{FF2B5EF4-FFF2-40B4-BE49-F238E27FC236}">
                  <a16:creationId xmlns:a16="http://schemas.microsoft.com/office/drawing/2014/main" id="{D09751B6-2227-C8B6-44F6-A9D2AA755295}"/>
                </a:ext>
              </a:extLst>
            </p:cNvPr>
            <p:cNvSpPr txBox="1"/>
            <p:nvPr/>
          </p:nvSpPr>
          <p:spPr>
            <a:xfrm>
              <a:off x="3953089" y="4934141"/>
              <a:ext cx="1241838" cy="2717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63" tIns="26763" rIns="26763" bIns="26763" anchor="ctr"/>
            <a:lstStyle>
              <a:lvl1pPr>
                <a:defRPr sz="2200">
                  <a:latin typeface="Avenir Next"/>
                  <a:ea typeface="Avenir Next"/>
                  <a:cs typeface="Avenir Next"/>
                  <a:sym typeface="Avenir Next"/>
                </a:defRPr>
              </a:lvl1pPr>
            </a:lstStyle>
            <a:p>
              <a:r>
                <a:rPr sz="1160" dirty="0">
                  <a:latin typeface="Avenir Next" panose="020B0503020202020204" pitchFamily="34" charset="0"/>
                </a:rPr>
                <a:t>Gate voltage 1</a:t>
              </a:r>
            </a:p>
          </p:txBody>
        </p:sp>
        <p:sp>
          <p:nvSpPr>
            <p:cNvPr id="8" name="Gate voltage 2">
              <a:extLst>
                <a:ext uri="{FF2B5EF4-FFF2-40B4-BE49-F238E27FC236}">
                  <a16:creationId xmlns:a16="http://schemas.microsoft.com/office/drawing/2014/main" id="{A3A69EA0-46DD-792D-5295-7A170C5D5C6A}"/>
                </a:ext>
              </a:extLst>
            </p:cNvPr>
            <p:cNvSpPr txBox="1"/>
            <p:nvPr/>
          </p:nvSpPr>
          <p:spPr>
            <a:xfrm rot="16200000">
              <a:off x="2125420" y="3678806"/>
              <a:ext cx="2214796" cy="28884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63" tIns="26763" rIns="26763" bIns="26763" anchor="ctr"/>
            <a:lstStyle>
              <a:lvl1pPr>
                <a:defRPr sz="2200">
                  <a:latin typeface="Avenir Next"/>
                  <a:ea typeface="Avenir Next"/>
                  <a:cs typeface="Avenir Next"/>
                  <a:sym typeface="Avenir Next"/>
                </a:defRPr>
              </a:lvl1pPr>
            </a:lstStyle>
            <a:p>
              <a:r>
                <a:rPr sz="1200" dirty="0">
                  <a:latin typeface="Avenir Next" panose="020B0503020202020204" pitchFamily="34" charset="0"/>
                </a:rPr>
                <a:t>Gate voltage 2</a:t>
              </a:r>
            </a:p>
          </p:txBody>
        </p:sp>
        <p:sp>
          <p:nvSpPr>
            <p:cNvPr id="9" name="Rectangle">
              <a:extLst>
                <a:ext uri="{FF2B5EF4-FFF2-40B4-BE49-F238E27FC236}">
                  <a16:creationId xmlns:a16="http://schemas.microsoft.com/office/drawing/2014/main" id="{BF007442-B5A1-9FC3-E191-994E8DD9F536}"/>
                </a:ext>
              </a:extLst>
            </p:cNvPr>
            <p:cNvSpPr/>
            <p:nvPr/>
          </p:nvSpPr>
          <p:spPr>
            <a:xfrm>
              <a:off x="3388773" y="3539809"/>
              <a:ext cx="2307879" cy="1334890"/>
            </a:xfrm>
            <a:prstGeom prst="rect">
              <a:avLst/>
            </a:prstGeom>
            <a:ln w="12700">
              <a:solidFill>
                <a:srgbClr val="53585F"/>
              </a:solidFill>
              <a:miter lim="400000"/>
            </a:ln>
          </p:spPr>
          <p:txBody>
            <a:bodyPr lIns="13381" tIns="13381" rIns="13381" bIns="13381" anchor="ctr"/>
            <a:lstStyle/>
            <a:p>
              <a:pPr>
                <a:defRPr sz="3200"/>
              </a:pPr>
              <a:endParaRPr sz="1687"/>
            </a:p>
          </p:txBody>
        </p:sp>
      </p:grpSp>
      <p:grpSp>
        <p:nvGrpSpPr>
          <p:cNvPr id="26" name="Group 25">
            <a:extLst>
              <a:ext uri="{FF2B5EF4-FFF2-40B4-BE49-F238E27FC236}">
                <a16:creationId xmlns:a16="http://schemas.microsoft.com/office/drawing/2014/main" id="{F6800A1A-3220-FAE1-368F-E8E1CC6CCE73}"/>
              </a:ext>
            </a:extLst>
          </p:cNvPr>
          <p:cNvGrpSpPr/>
          <p:nvPr/>
        </p:nvGrpSpPr>
        <p:grpSpPr>
          <a:xfrm>
            <a:off x="2830204" y="1361610"/>
            <a:ext cx="6471424" cy="1802205"/>
            <a:chOff x="2832110" y="1210673"/>
            <a:chExt cx="6471424" cy="1802205"/>
          </a:xfrm>
        </p:grpSpPr>
        <p:sp>
          <p:nvSpPr>
            <p:cNvPr id="222" name="Google Shape;222;p22"/>
            <p:cNvSpPr/>
            <p:nvPr/>
          </p:nvSpPr>
          <p:spPr>
            <a:xfrm>
              <a:off x="3525410" y="1286873"/>
              <a:ext cx="1326300" cy="286200"/>
            </a:xfrm>
            <a:prstGeom prst="roundRect">
              <a:avLst>
                <a:gd name="adj" fmla="val 16667"/>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2"/>
            <p:cNvSpPr txBox="1"/>
            <p:nvPr/>
          </p:nvSpPr>
          <p:spPr>
            <a:xfrm>
              <a:off x="3445460" y="1222223"/>
              <a:ext cx="1486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b="1">
                  <a:solidFill>
                    <a:schemeClr val="lt1"/>
                  </a:solidFill>
                </a:rPr>
                <a:t>Device 1</a:t>
              </a:r>
              <a:endParaRPr sz="1500" b="1">
                <a:solidFill>
                  <a:schemeClr val="lt1"/>
                </a:solidFill>
              </a:endParaRPr>
            </a:p>
          </p:txBody>
        </p:sp>
        <p:sp>
          <p:nvSpPr>
            <p:cNvPr id="224" name="Google Shape;224;p22"/>
            <p:cNvSpPr/>
            <p:nvPr/>
          </p:nvSpPr>
          <p:spPr>
            <a:xfrm>
              <a:off x="6767060" y="1275323"/>
              <a:ext cx="1326300" cy="286200"/>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2"/>
            <p:cNvSpPr txBox="1"/>
            <p:nvPr/>
          </p:nvSpPr>
          <p:spPr>
            <a:xfrm>
              <a:off x="6687110" y="1210673"/>
              <a:ext cx="1486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b="1">
                  <a:solidFill>
                    <a:schemeClr val="lt1"/>
                  </a:solidFill>
                </a:rPr>
                <a:t>Device 2</a:t>
              </a:r>
              <a:endParaRPr sz="1500" b="1">
                <a:solidFill>
                  <a:schemeClr val="lt1"/>
                </a:solidFill>
              </a:endParaRPr>
            </a:p>
          </p:txBody>
        </p:sp>
        <p:pic>
          <p:nvPicPr>
            <p:cNvPr id="226" name="Google Shape;226;p22"/>
            <p:cNvPicPr preferRelativeResize="0"/>
            <p:nvPr/>
          </p:nvPicPr>
          <p:blipFill>
            <a:blip r:embed="rId5">
              <a:alphaModFix/>
            </a:blip>
            <a:stretch>
              <a:fillRect/>
            </a:stretch>
          </p:blipFill>
          <p:spPr>
            <a:xfrm>
              <a:off x="5446410" y="1434820"/>
              <a:ext cx="935385" cy="286200"/>
            </a:xfrm>
            <a:prstGeom prst="rect">
              <a:avLst/>
            </a:prstGeom>
            <a:noFill/>
            <a:ln>
              <a:noFill/>
            </a:ln>
          </p:spPr>
        </p:pic>
        <p:pic>
          <p:nvPicPr>
            <p:cNvPr id="221" name="Google Shape;221;p22"/>
            <p:cNvPicPr preferRelativeResize="0"/>
            <p:nvPr/>
          </p:nvPicPr>
          <p:blipFill rotWithShape="1">
            <a:blip r:embed="rId6">
              <a:alphaModFix/>
            </a:blip>
            <a:srcRect t="24778" b="35352"/>
            <a:stretch/>
          </p:blipFill>
          <p:spPr>
            <a:xfrm>
              <a:off x="2832110" y="1561523"/>
              <a:ext cx="6471424" cy="1451355"/>
            </a:xfrm>
            <a:prstGeom prst="rect">
              <a:avLst/>
            </a:prstGeom>
            <a:noFill/>
            <a:ln>
              <a:noFill/>
            </a:ln>
          </p:spPr>
        </p:pic>
      </p:grpSp>
      <p:grpSp>
        <p:nvGrpSpPr>
          <p:cNvPr id="10" name="Group 9">
            <a:extLst>
              <a:ext uri="{FF2B5EF4-FFF2-40B4-BE49-F238E27FC236}">
                <a16:creationId xmlns:a16="http://schemas.microsoft.com/office/drawing/2014/main" id="{6B734F80-6C93-0F5E-C9AB-CA5955C13CE7}"/>
              </a:ext>
            </a:extLst>
          </p:cNvPr>
          <p:cNvGrpSpPr/>
          <p:nvPr/>
        </p:nvGrpSpPr>
        <p:grpSpPr>
          <a:xfrm>
            <a:off x="5225251" y="3290518"/>
            <a:ext cx="3535948" cy="1875600"/>
            <a:chOff x="5309487" y="3028196"/>
            <a:chExt cx="3535948" cy="1875600"/>
          </a:xfrm>
        </p:grpSpPr>
        <p:pic>
          <p:nvPicPr>
            <p:cNvPr id="3" name="Picture 2">
              <a:extLst>
                <a:ext uri="{FF2B5EF4-FFF2-40B4-BE49-F238E27FC236}">
                  <a16:creationId xmlns:a16="http://schemas.microsoft.com/office/drawing/2014/main" id="{4A216C50-5200-B70B-6937-FFE95F75B4EA}"/>
                </a:ext>
              </a:extLst>
            </p:cNvPr>
            <p:cNvPicPr>
              <a:picLocks noChangeAspect="1"/>
            </p:cNvPicPr>
            <p:nvPr/>
          </p:nvPicPr>
          <p:blipFill rotWithShape="1">
            <a:blip r:embed="rId7"/>
            <a:srcRect l="1" r="938"/>
            <a:stretch/>
          </p:blipFill>
          <p:spPr>
            <a:xfrm>
              <a:off x="6779190" y="3028196"/>
              <a:ext cx="2066245" cy="1875600"/>
            </a:xfrm>
            <a:prstGeom prst="rect">
              <a:avLst/>
            </a:prstGeom>
          </p:spPr>
        </p:pic>
        <p:pic>
          <p:nvPicPr>
            <p:cNvPr id="4" name="Picture 3">
              <a:extLst>
                <a:ext uri="{FF2B5EF4-FFF2-40B4-BE49-F238E27FC236}">
                  <a16:creationId xmlns:a16="http://schemas.microsoft.com/office/drawing/2014/main" id="{A23BA114-7DB0-5F8C-7C2E-4DE8201072E8}"/>
                </a:ext>
              </a:extLst>
            </p:cNvPr>
            <p:cNvPicPr>
              <a:picLocks noChangeAspect="1"/>
            </p:cNvPicPr>
            <p:nvPr/>
          </p:nvPicPr>
          <p:blipFill rotWithShape="1">
            <a:blip r:embed="rId8"/>
            <a:srcRect r="16690"/>
            <a:stretch/>
          </p:blipFill>
          <p:spPr>
            <a:xfrm>
              <a:off x="5309487" y="3032568"/>
              <a:ext cx="1721397" cy="1866855"/>
            </a:xfrm>
            <a:prstGeom prst="rect">
              <a:avLst/>
            </a:prstGeom>
          </p:spPr>
        </p:pic>
      </p:grpSp>
      <p:pic>
        <p:nvPicPr>
          <p:cNvPr id="22" name="Picture 21">
            <a:extLst>
              <a:ext uri="{FF2B5EF4-FFF2-40B4-BE49-F238E27FC236}">
                <a16:creationId xmlns:a16="http://schemas.microsoft.com/office/drawing/2014/main" id="{472E2B03-1A64-609C-6392-C08591D87425}"/>
              </a:ext>
            </a:extLst>
          </p:cNvPr>
          <p:cNvPicPr>
            <a:picLocks noChangeAspect="1"/>
          </p:cNvPicPr>
          <p:nvPr/>
        </p:nvPicPr>
        <p:blipFill>
          <a:blip r:embed="rId9"/>
          <a:stretch>
            <a:fillRect/>
          </a:stretch>
        </p:blipFill>
        <p:spPr>
          <a:xfrm>
            <a:off x="230552" y="2702623"/>
            <a:ext cx="2513447" cy="2357672"/>
          </a:xfrm>
          <a:prstGeom prst="rect">
            <a:avLst/>
          </a:prstGeom>
        </p:spPr>
      </p:pic>
      <p:pic>
        <p:nvPicPr>
          <p:cNvPr id="23" name="Picture 22">
            <a:extLst>
              <a:ext uri="{FF2B5EF4-FFF2-40B4-BE49-F238E27FC236}">
                <a16:creationId xmlns:a16="http://schemas.microsoft.com/office/drawing/2014/main" id="{6AF7E2A6-8FF2-56BE-0FD1-377602875A24}"/>
              </a:ext>
            </a:extLst>
          </p:cNvPr>
          <p:cNvPicPr>
            <a:picLocks noChangeAspect="1"/>
          </p:cNvPicPr>
          <p:nvPr/>
        </p:nvPicPr>
        <p:blipFill>
          <a:blip r:embed="rId10"/>
          <a:stretch>
            <a:fillRect/>
          </a:stretch>
        </p:blipFill>
        <p:spPr>
          <a:xfrm>
            <a:off x="-42543" y="1286873"/>
            <a:ext cx="2567978" cy="1217461"/>
          </a:xfrm>
          <a:prstGeom prst="rect">
            <a:avLst/>
          </a:prstGeom>
        </p:spPr>
      </p:pic>
      <p:sp>
        <p:nvSpPr>
          <p:cNvPr id="24" name="TextBox 23">
            <a:extLst>
              <a:ext uri="{FF2B5EF4-FFF2-40B4-BE49-F238E27FC236}">
                <a16:creationId xmlns:a16="http://schemas.microsoft.com/office/drawing/2014/main" id="{14CAB380-9401-F65A-F064-0734DA9D637E}"/>
              </a:ext>
            </a:extLst>
          </p:cNvPr>
          <p:cNvSpPr txBox="1"/>
          <p:nvPr/>
        </p:nvSpPr>
        <p:spPr>
          <a:xfrm>
            <a:off x="1770675" y="3060125"/>
            <a:ext cx="522794" cy="307777"/>
          </a:xfrm>
          <a:prstGeom prst="rect">
            <a:avLst/>
          </a:prstGeom>
          <a:noFill/>
        </p:spPr>
        <p:txBody>
          <a:bodyPr wrap="square" rtlCol="0">
            <a:spAutoFit/>
          </a:bodyPr>
          <a:lstStyle/>
          <a:p>
            <a:r>
              <a:rPr lang="en-US" dirty="0"/>
              <a:t>ON</a:t>
            </a:r>
          </a:p>
        </p:txBody>
      </p:sp>
      <p:sp>
        <p:nvSpPr>
          <p:cNvPr id="25" name="TextBox 24">
            <a:extLst>
              <a:ext uri="{FF2B5EF4-FFF2-40B4-BE49-F238E27FC236}">
                <a16:creationId xmlns:a16="http://schemas.microsoft.com/office/drawing/2014/main" id="{CEE39D63-C18C-16CA-F3BE-1C2F859F7A98}"/>
              </a:ext>
            </a:extLst>
          </p:cNvPr>
          <p:cNvSpPr txBox="1"/>
          <p:nvPr/>
        </p:nvSpPr>
        <p:spPr>
          <a:xfrm>
            <a:off x="332724" y="3881459"/>
            <a:ext cx="650734" cy="307777"/>
          </a:xfrm>
          <a:prstGeom prst="rect">
            <a:avLst/>
          </a:prstGeom>
          <a:noFill/>
        </p:spPr>
        <p:txBody>
          <a:bodyPr wrap="square" rtlCol="0">
            <a:spAutoFit/>
          </a:bodyPr>
          <a:lstStyle/>
          <a:p>
            <a:r>
              <a:rPr lang="en-US" dirty="0"/>
              <a:t>OFF</a:t>
            </a:r>
          </a:p>
        </p:txBody>
      </p:sp>
      <p:grpSp>
        <p:nvGrpSpPr>
          <p:cNvPr id="31" name="Group 30">
            <a:extLst>
              <a:ext uri="{FF2B5EF4-FFF2-40B4-BE49-F238E27FC236}">
                <a16:creationId xmlns:a16="http://schemas.microsoft.com/office/drawing/2014/main" id="{AFEDC79C-4135-E30B-FD93-14EE6C5BC270}"/>
              </a:ext>
            </a:extLst>
          </p:cNvPr>
          <p:cNvGrpSpPr/>
          <p:nvPr/>
        </p:nvGrpSpPr>
        <p:grpSpPr>
          <a:xfrm>
            <a:off x="2523581" y="3404730"/>
            <a:ext cx="4059349" cy="1747582"/>
            <a:chOff x="2206328" y="3405528"/>
            <a:chExt cx="4059349" cy="1747582"/>
          </a:xfrm>
        </p:grpSpPr>
        <p:pic>
          <p:nvPicPr>
            <p:cNvPr id="27" name="Google Shape;231;p23">
              <a:extLst>
                <a:ext uri="{FF2B5EF4-FFF2-40B4-BE49-F238E27FC236}">
                  <a16:creationId xmlns:a16="http://schemas.microsoft.com/office/drawing/2014/main" id="{B22EE612-B3B5-A781-34BC-3419C5D38454}"/>
                </a:ext>
              </a:extLst>
            </p:cNvPr>
            <p:cNvPicPr preferRelativeResize="0"/>
            <p:nvPr/>
          </p:nvPicPr>
          <p:blipFill rotWithShape="1">
            <a:blip r:embed="rId11">
              <a:alphaModFix/>
            </a:blip>
            <a:srcRect l="61647" t="25105" r="18929" b="44862"/>
            <a:stretch/>
          </p:blipFill>
          <p:spPr>
            <a:xfrm>
              <a:off x="2940742" y="3405528"/>
              <a:ext cx="1643026" cy="1428902"/>
            </a:xfrm>
            <a:prstGeom prst="rect">
              <a:avLst/>
            </a:prstGeom>
            <a:noFill/>
            <a:ln>
              <a:noFill/>
            </a:ln>
          </p:spPr>
        </p:pic>
        <p:sp>
          <p:nvSpPr>
            <p:cNvPr id="30" name="TextBox 29">
              <a:extLst>
                <a:ext uri="{FF2B5EF4-FFF2-40B4-BE49-F238E27FC236}">
                  <a16:creationId xmlns:a16="http://schemas.microsoft.com/office/drawing/2014/main" id="{FC290165-5724-F3DD-5251-E5BD4889E74C}"/>
                </a:ext>
              </a:extLst>
            </p:cNvPr>
            <p:cNvSpPr txBox="1"/>
            <p:nvPr/>
          </p:nvSpPr>
          <p:spPr>
            <a:xfrm>
              <a:off x="2206328" y="4845333"/>
              <a:ext cx="4059349" cy="307777"/>
            </a:xfrm>
            <a:prstGeom prst="rect">
              <a:avLst/>
            </a:prstGeom>
            <a:noFill/>
          </p:spPr>
          <p:txBody>
            <a:bodyPr wrap="square">
              <a:spAutoFit/>
            </a:bodyPr>
            <a:lstStyle/>
            <a:p>
              <a:r>
                <a:rPr lang="es" sz="1400" i="1" dirty="0">
                  <a:solidFill>
                    <a:schemeClr val="dk1"/>
                  </a:solidFill>
                  <a:latin typeface="Avenir Next" panose="020B0503020202020204" pitchFamily="34" charset="0"/>
                </a:rPr>
                <a:t>Moon et al. Nat. Commun. (2020)</a:t>
              </a:r>
              <a:endParaRPr lang="en-US" dirty="0">
                <a:latin typeface="Avenir Next" panose="020B0503020202020204" pitchFamily="34" charset="0"/>
              </a:endParaRPr>
            </a:p>
          </p:txBody>
        </p:sp>
      </p:grpSp>
    </p:spTree>
    <p:extLst>
      <p:ext uri="{BB962C8B-B14F-4D97-AF65-F5344CB8AC3E}">
        <p14:creationId xmlns:p14="http://schemas.microsoft.com/office/powerpoint/2010/main" val="258647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3">
            <a:alphaModFix/>
          </a:blip>
          <a:srcRect t="-4750" b="4750"/>
          <a:stretch/>
        </p:blipFill>
        <p:spPr>
          <a:xfrm>
            <a:off x="964188" y="417800"/>
            <a:ext cx="7545313" cy="4244224"/>
          </a:xfrm>
          <a:prstGeom prst="rect">
            <a:avLst/>
          </a:prstGeom>
          <a:noFill/>
          <a:ln>
            <a:noFill/>
          </a:ln>
        </p:spPr>
      </p:pic>
      <p:sp>
        <p:nvSpPr>
          <p:cNvPr id="175" name="Google Shape;17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59</a:t>
            </a:fld>
            <a:endParaRPr/>
          </a:p>
        </p:txBody>
      </p:sp>
      <p:sp>
        <p:nvSpPr>
          <p:cNvPr id="176" name="Google Shape;176;p20"/>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1800" b="1">
                <a:solidFill>
                  <a:schemeClr val="dk1"/>
                </a:solidFill>
              </a:rPr>
              <a:t>Where are we at?</a:t>
            </a:r>
            <a:endParaRPr sz="18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p:txBody>
      </p:sp>
      <p:sp>
        <p:nvSpPr>
          <p:cNvPr id="177" name="Google Shape;177;p20"/>
          <p:cNvSpPr txBox="1"/>
          <p:nvPr/>
        </p:nvSpPr>
        <p:spPr>
          <a:xfrm>
            <a:off x="5088900" y="44027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i="1">
                <a:solidFill>
                  <a:srgbClr val="999999"/>
                </a:solidFill>
              </a:rPr>
              <a:t>https://github.com/oxquantum-repo/</a:t>
            </a:r>
            <a:endParaRPr sz="1200" i="1">
              <a:solidFill>
                <a:srgbClr val="999999"/>
              </a:solidFill>
            </a:endParaRPr>
          </a:p>
        </p:txBody>
      </p:sp>
      <p:sp>
        <p:nvSpPr>
          <p:cNvPr id="178" name="Google Shape;178;p20"/>
          <p:cNvSpPr txBox="1"/>
          <p:nvPr/>
        </p:nvSpPr>
        <p:spPr>
          <a:xfrm>
            <a:off x="360675" y="868050"/>
            <a:ext cx="1615200" cy="6864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dirty="0">
                <a:solidFill>
                  <a:schemeClr val="dk1"/>
                </a:solidFill>
              </a:rPr>
              <a:t>Semiconductor </a:t>
            </a:r>
            <a:endParaRPr sz="1100" b="1" dirty="0">
              <a:solidFill>
                <a:schemeClr val="dk1"/>
              </a:solidFill>
            </a:endParaRPr>
          </a:p>
          <a:p>
            <a:pPr marL="0" marR="0" lvl="0" indent="0" algn="ctr" rtl="0">
              <a:lnSpc>
                <a:spcPct val="80000"/>
              </a:lnSpc>
              <a:spcBef>
                <a:spcPts val="0"/>
              </a:spcBef>
              <a:spcAft>
                <a:spcPts val="0"/>
              </a:spcAft>
              <a:buNone/>
            </a:pPr>
            <a:r>
              <a:rPr lang="en-GB" sz="1100" b="1" dirty="0">
                <a:solidFill>
                  <a:schemeClr val="dk1"/>
                </a:solidFill>
              </a:rPr>
              <a:t>chip</a:t>
            </a:r>
            <a:endParaRPr sz="1100" b="1" dirty="0">
              <a:solidFill>
                <a:schemeClr val="dk1"/>
              </a:solidFill>
            </a:endParaRPr>
          </a:p>
          <a:p>
            <a:pPr marL="0" lvl="0" indent="0" algn="ctr" rtl="0">
              <a:spcBef>
                <a:spcPts val="0"/>
              </a:spcBef>
              <a:spcAft>
                <a:spcPts val="0"/>
              </a:spcAft>
              <a:buNone/>
            </a:pPr>
            <a:endParaRPr sz="1500" b="1" dirty="0">
              <a:solidFill>
                <a:srgbClr val="1E1919"/>
              </a:solidFill>
              <a:highlight>
                <a:srgbClr val="FFFFFF"/>
              </a:highlight>
              <a:latin typeface="Times New Roman"/>
              <a:ea typeface="Times New Roman"/>
              <a:cs typeface="Times New Roman"/>
              <a:sym typeface="Times New Roman"/>
            </a:endParaRPr>
          </a:p>
        </p:txBody>
      </p:sp>
      <p:sp>
        <p:nvSpPr>
          <p:cNvPr id="179" name="Google Shape;179;p20"/>
          <p:cNvSpPr txBox="1"/>
          <p:nvPr/>
        </p:nvSpPr>
        <p:spPr>
          <a:xfrm>
            <a:off x="6102148" y="868050"/>
            <a:ext cx="613800" cy="5511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a:solidFill>
                  <a:schemeClr val="dk1"/>
                </a:solidFill>
              </a:rPr>
              <a:t>Qubit</a:t>
            </a:r>
            <a:endParaRPr sz="1100" b="1">
              <a:solidFill>
                <a:schemeClr val="dk1"/>
              </a:solidFill>
            </a:endParaRPr>
          </a:p>
          <a:p>
            <a:pPr marL="0" lvl="0" indent="0" algn="l" rtl="0">
              <a:spcBef>
                <a:spcPts val="0"/>
              </a:spcBef>
              <a:spcAft>
                <a:spcPts val="0"/>
              </a:spcAft>
              <a:buNone/>
            </a:pPr>
            <a:endParaRPr sz="1500" b="1">
              <a:solidFill>
                <a:srgbClr val="1E1919"/>
              </a:solidFill>
              <a:highlight>
                <a:srgbClr val="FFFFFF"/>
              </a:highlight>
              <a:latin typeface="Times New Roman"/>
              <a:ea typeface="Times New Roman"/>
              <a:cs typeface="Times New Roman"/>
              <a:sym typeface="Times New Roman"/>
            </a:endParaRPr>
          </a:p>
        </p:txBody>
      </p:sp>
      <p:sp>
        <p:nvSpPr>
          <p:cNvPr id="180" name="Google Shape;180;p20"/>
          <p:cNvSpPr txBox="1"/>
          <p:nvPr/>
        </p:nvSpPr>
        <p:spPr>
          <a:xfrm>
            <a:off x="7402779" y="868052"/>
            <a:ext cx="1507500" cy="6864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a:solidFill>
                  <a:schemeClr val="dk1"/>
                </a:solidFill>
              </a:rPr>
              <a:t>Optimised </a:t>
            </a:r>
            <a:endParaRPr sz="1100" b="1">
              <a:solidFill>
                <a:schemeClr val="dk1"/>
              </a:solidFill>
            </a:endParaRPr>
          </a:p>
          <a:p>
            <a:pPr marL="0" marR="0" lvl="0" indent="0" algn="ctr" rtl="0">
              <a:lnSpc>
                <a:spcPct val="80000"/>
              </a:lnSpc>
              <a:spcBef>
                <a:spcPts val="0"/>
              </a:spcBef>
              <a:spcAft>
                <a:spcPts val="0"/>
              </a:spcAft>
              <a:buNone/>
            </a:pPr>
            <a:r>
              <a:rPr lang="es" sz="1100" b="1">
                <a:solidFill>
                  <a:schemeClr val="dk1"/>
                </a:solidFill>
              </a:rPr>
              <a:t>qubit</a:t>
            </a:r>
            <a:endParaRPr sz="1100" b="1">
              <a:solidFill>
                <a:schemeClr val="dk1"/>
              </a:solidFill>
            </a:endParaRPr>
          </a:p>
          <a:p>
            <a:pPr marL="0" lvl="0" indent="0" algn="ctr" rtl="0">
              <a:spcBef>
                <a:spcPts val="0"/>
              </a:spcBef>
              <a:spcAft>
                <a:spcPts val="0"/>
              </a:spcAft>
              <a:buNone/>
            </a:pPr>
            <a:endParaRPr sz="1500" b="1">
              <a:solidFill>
                <a:srgbClr val="1E1919"/>
              </a:solidFill>
              <a:highlight>
                <a:srgbClr val="FFFFFF"/>
              </a:highlight>
              <a:latin typeface="Times New Roman"/>
              <a:ea typeface="Times New Roman"/>
              <a:cs typeface="Times New Roman"/>
              <a:sym typeface="Times New Roman"/>
            </a:endParaRPr>
          </a:p>
        </p:txBody>
      </p:sp>
      <p:sp>
        <p:nvSpPr>
          <p:cNvPr id="182" name="Google Shape;182;p20"/>
          <p:cNvSpPr txBox="1"/>
          <p:nvPr/>
        </p:nvSpPr>
        <p:spPr>
          <a:xfrm>
            <a:off x="3267421" y="1814898"/>
            <a:ext cx="130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a:solidFill>
                  <a:schemeClr val="dk1"/>
                </a:solidFill>
              </a:rPr>
              <a:t>Step 2 and 3:</a:t>
            </a:r>
            <a:endParaRPr sz="800" b="1">
              <a:solidFill>
                <a:schemeClr val="dk1"/>
              </a:solidFill>
            </a:endParaRPr>
          </a:p>
          <a:p>
            <a:pPr marL="0" lvl="0" indent="0" algn="ctr" rtl="0">
              <a:spcBef>
                <a:spcPts val="0"/>
              </a:spcBef>
              <a:spcAft>
                <a:spcPts val="0"/>
              </a:spcAft>
              <a:buNone/>
            </a:pPr>
            <a:r>
              <a:rPr lang="es" sz="800" b="1">
                <a:solidFill>
                  <a:schemeClr val="dk1"/>
                </a:solidFill>
              </a:rPr>
              <a:t>Characterise</a:t>
            </a:r>
            <a:endParaRPr sz="800" b="1">
              <a:solidFill>
                <a:schemeClr val="dk1"/>
              </a:solidFill>
            </a:endParaRPr>
          </a:p>
        </p:txBody>
      </p:sp>
      <p:sp>
        <p:nvSpPr>
          <p:cNvPr id="183" name="Google Shape;183;p20"/>
          <p:cNvSpPr txBox="1"/>
          <p:nvPr/>
        </p:nvSpPr>
        <p:spPr>
          <a:xfrm>
            <a:off x="4692892" y="1814898"/>
            <a:ext cx="6138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a:solidFill>
                  <a:schemeClr val="dk1"/>
                </a:solidFill>
              </a:rPr>
              <a:t>Step 4: </a:t>
            </a:r>
            <a:endParaRPr sz="800" b="1">
              <a:solidFill>
                <a:schemeClr val="dk1"/>
              </a:solidFill>
            </a:endParaRPr>
          </a:p>
          <a:p>
            <a:pPr marL="0" lvl="0" indent="0" algn="ctr" rtl="0">
              <a:spcBef>
                <a:spcPts val="0"/>
              </a:spcBef>
              <a:spcAft>
                <a:spcPts val="0"/>
              </a:spcAft>
              <a:buNone/>
            </a:pPr>
            <a:r>
              <a:rPr lang="es" sz="800" b="1">
                <a:solidFill>
                  <a:schemeClr val="dk1"/>
                </a:solidFill>
              </a:rPr>
              <a:t>Refine</a:t>
            </a:r>
            <a:endParaRPr sz="800" b="1">
              <a:solidFill>
                <a:schemeClr val="dk1"/>
              </a:solidFill>
            </a:endParaRPr>
          </a:p>
        </p:txBody>
      </p:sp>
      <p:sp>
        <p:nvSpPr>
          <p:cNvPr id="184" name="Google Shape;184;p20"/>
          <p:cNvSpPr txBox="1"/>
          <p:nvPr/>
        </p:nvSpPr>
        <p:spPr>
          <a:xfrm>
            <a:off x="6058430" y="1814898"/>
            <a:ext cx="830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a:solidFill>
                  <a:schemeClr val="dk1"/>
                </a:solidFill>
              </a:rPr>
              <a:t>Step 5: </a:t>
            </a:r>
            <a:endParaRPr sz="800" b="1">
              <a:solidFill>
                <a:schemeClr val="dk1"/>
              </a:solidFill>
            </a:endParaRPr>
          </a:p>
          <a:p>
            <a:pPr marL="0" lvl="0" indent="0" algn="ctr" rtl="0">
              <a:spcBef>
                <a:spcPts val="0"/>
              </a:spcBef>
              <a:spcAft>
                <a:spcPts val="0"/>
              </a:spcAft>
              <a:buNone/>
            </a:pPr>
            <a:r>
              <a:rPr lang="es" sz="800" b="1">
                <a:solidFill>
                  <a:schemeClr val="dk1"/>
                </a:solidFill>
              </a:rPr>
              <a:t>Find optimal</a:t>
            </a:r>
            <a:endParaRPr sz="800" b="1">
              <a:solidFill>
                <a:schemeClr val="dk1"/>
              </a:solidFill>
            </a:endParaRPr>
          </a:p>
        </p:txBody>
      </p:sp>
      <p:sp>
        <p:nvSpPr>
          <p:cNvPr id="185" name="Google Shape;185;p20"/>
          <p:cNvSpPr txBox="1"/>
          <p:nvPr/>
        </p:nvSpPr>
        <p:spPr>
          <a:xfrm>
            <a:off x="287334" y="2343244"/>
            <a:ext cx="2937900" cy="455479"/>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dirty="0">
                <a:solidFill>
                  <a:schemeClr val="dk1"/>
                </a:solidFill>
              </a:rPr>
              <a:t>No </a:t>
            </a:r>
            <a:r>
              <a:rPr lang="en-GB" sz="1100" b="1" dirty="0">
                <a:solidFill>
                  <a:schemeClr val="dk1"/>
                </a:solidFill>
              </a:rPr>
              <a:t>D</a:t>
            </a:r>
            <a:r>
              <a:rPr lang="es" sz="1100" b="1" dirty="0">
                <a:solidFill>
                  <a:schemeClr val="dk1"/>
                </a:solidFill>
              </a:rPr>
              <a:t>eep</a:t>
            </a:r>
          </a:p>
          <a:p>
            <a:pPr marL="0" marR="0" lvl="0" indent="0" algn="ctr" rtl="0">
              <a:lnSpc>
                <a:spcPct val="80000"/>
              </a:lnSpc>
              <a:spcBef>
                <a:spcPts val="0"/>
              </a:spcBef>
              <a:spcAft>
                <a:spcPts val="0"/>
              </a:spcAft>
              <a:buNone/>
            </a:pPr>
            <a:r>
              <a:rPr lang="es" sz="1100" b="1" dirty="0">
                <a:solidFill>
                  <a:schemeClr val="dk1"/>
                </a:solidFill>
              </a:rPr>
              <a:t>learning</a:t>
            </a:r>
            <a:endParaRPr sz="1100" b="1" dirty="0">
              <a:solidFill>
                <a:schemeClr val="dk1"/>
              </a:solidFill>
            </a:endParaRPr>
          </a:p>
        </p:txBody>
      </p:sp>
      <p:sp>
        <p:nvSpPr>
          <p:cNvPr id="186" name="Google Shape;186;p20"/>
          <p:cNvSpPr txBox="1"/>
          <p:nvPr/>
        </p:nvSpPr>
        <p:spPr>
          <a:xfrm>
            <a:off x="228600" y="4018596"/>
            <a:ext cx="2937900" cy="4557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a:solidFill>
                  <a:schemeClr val="dk1"/>
                </a:solidFill>
              </a:rPr>
              <a:t>Deep </a:t>
            </a:r>
            <a:endParaRPr sz="1100" b="1">
              <a:solidFill>
                <a:schemeClr val="dk1"/>
              </a:solidFill>
            </a:endParaRPr>
          </a:p>
          <a:p>
            <a:pPr marL="0" marR="0" lvl="0" indent="0" algn="ctr" rtl="0">
              <a:lnSpc>
                <a:spcPct val="80000"/>
              </a:lnSpc>
              <a:spcBef>
                <a:spcPts val="0"/>
              </a:spcBef>
              <a:spcAft>
                <a:spcPts val="0"/>
              </a:spcAft>
              <a:buNone/>
            </a:pPr>
            <a:r>
              <a:rPr lang="es" sz="1100" b="1">
                <a:solidFill>
                  <a:schemeClr val="dk1"/>
                </a:solidFill>
              </a:rPr>
              <a:t>learning</a:t>
            </a:r>
            <a:endParaRPr sz="1100" b="1">
              <a:solidFill>
                <a:schemeClr val="dk1"/>
              </a:solidFill>
            </a:endParaRPr>
          </a:p>
        </p:txBody>
      </p:sp>
      <p:sp>
        <p:nvSpPr>
          <p:cNvPr id="188" name="Google Shape;188;p20"/>
          <p:cNvSpPr txBox="1"/>
          <p:nvPr/>
        </p:nvSpPr>
        <p:spPr>
          <a:xfrm>
            <a:off x="3073960" y="3719740"/>
            <a:ext cx="10428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800" i="1" dirty="0">
                <a:solidFill>
                  <a:schemeClr val="dk1"/>
                </a:solidFill>
              </a:rPr>
              <a:t>Lennon et al. </a:t>
            </a:r>
            <a:endParaRPr sz="800" i="1" dirty="0">
              <a:solidFill>
                <a:schemeClr val="dk1"/>
              </a:solidFill>
            </a:endParaRPr>
          </a:p>
          <a:p>
            <a:pPr marL="0" marR="0" lvl="0" indent="0" algn="ctr" rtl="0">
              <a:lnSpc>
                <a:spcPct val="100000"/>
              </a:lnSpc>
              <a:spcBef>
                <a:spcPts val="0"/>
              </a:spcBef>
              <a:spcAft>
                <a:spcPts val="0"/>
              </a:spcAft>
              <a:buNone/>
            </a:pPr>
            <a:r>
              <a:rPr lang="es" sz="800" i="1" dirty="0">
                <a:solidFill>
                  <a:schemeClr val="dk1"/>
                </a:solidFill>
              </a:rPr>
              <a:t>npj QI (2019)</a:t>
            </a:r>
            <a:endParaRPr sz="800" i="1" dirty="0">
              <a:solidFill>
                <a:schemeClr val="dk1"/>
              </a:solidFill>
            </a:endParaRPr>
          </a:p>
        </p:txBody>
      </p:sp>
      <p:sp>
        <p:nvSpPr>
          <p:cNvPr id="189" name="Google Shape;189;p20"/>
          <p:cNvSpPr txBox="1"/>
          <p:nvPr/>
        </p:nvSpPr>
        <p:spPr>
          <a:xfrm>
            <a:off x="3902963" y="4030889"/>
            <a:ext cx="1042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800" i="1">
                <a:solidFill>
                  <a:schemeClr val="dk1"/>
                </a:solidFill>
              </a:rPr>
              <a:t>Nguyen et al. </a:t>
            </a:r>
            <a:endParaRPr sz="800" i="1">
              <a:solidFill>
                <a:schemeClr val="dk1"/>
              </a:solidFill>
            </a:endParaRPr>
          </a:p>
          <a:p>
            <a:pPr marL="0" marR="0" lvl="0" indent="0" algn="l" rtl="0">
              <a:lnSpc>
                <a:spcPct val="100000"/>
              </a:lnSpc>
              <a:spcBef>
                <a:spcPts val="0"/>
              </a:spcBef>
              <a:spcAft>
                <a:spcPts val="0"/>
              </a:spcAft>
              <a:buNone/>
            </a:pPr>
            <a:r>
              <a:rPr lang="es" sz="800" i="1">
                <a:solidFill>
                  <a:schemeClr val="dk1"/>
                </a:solidFill>
              </a:rPr>
              <a:t>npj QI (2021)</a:t>
            </a:r>
            <a:endParaRPr sz="800" i="1">
              <a:solidFill>
                <a:schemeClr val="dk1"/>
              </a:solidFill>
            </a:endParaRPr>
          </a:p>
        </p:txBody>
      </p:sp>
      <p:sp>
        <p:nvSpPr>
          <p:cNvPr id="190" name="Google Shape;190;p20"/>
          <p:cNvSpPr txBox="1"/>
          <p:nvPr/>
        </p:nvSpPr>
        <p:spPr>
          <a:xfrm>
            <a:off x="4478425" y="4030889"/>
            <a:ext cx="10428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800" i="1">
                <a:solidFill>
                  <a:schemeClr val="dk1"/>
                </a:solidFill>
              </a:rPr>
              <a:t>van Esbroeck </a:t>
            </a:r>
            <a:endParaRPr sz="800" i="1">
              <a:solidFill>
                <a:schemeClr val="dk1"/>
              </a:solidFill>
            </a:endParaRPr>
          </a:p>
          <a:p>
            <a:pPr marL="0" marR="0" lvl="0" indent="0" algn="ctr" rtl="0">
              <a:lnSpc>
                <a:spcPct val="100000"/>
              </a:lnSpc>
              <a:spcBef>
                <a:spcPts val="0"/>
              </a:spcBef>
              <a:spcAft>
                <a:spcPts val="0"/>
              </a:spcAft>
              <a:buNone/>
            </a:pPr>
            <a:r>
              <a:rPr lang="es" sz="800" i="1">
                <a:solidFill>
                  <a:schemeClr val="dk1"/>
                </a:solidFill>
              </a:rPr>
              <a:t>et al. NJP </a:t>
            </a:r>
            <a:endParaRPr sz="800" i="1">
              <a:solidFill>
                <a:schemeClr val="dk1"/>
              </a:solidFill>
            </a:endParaRPr>
          </a:p>
          <a:p>
            <a:pPr marL="0" marR="0" lvl="0" indent="0" algn="ctr" rtl="0">
              <a:lnSpc>
                <a:spcPct val="100000"/>
              </a:lnSpc>
              <a:spcBef>
                <a:spcPts val="0"/>
              </a:spcBef>
              <a:spcAft>
                <a:spcPts val="0"/>
              </a:spcAft>
              <a:buNone/>
            </a:pPr>
            <a:r>
              <a:rPr lang="es" sz="800" i="1">
                <a:solidFill>
                  <a:schemeClr val="dk1"/>
                </a:solidFill>
              </a:rPr>
              <a:t>(2020)</a:t>
            </a:r>
            <a:endParaRPr sz="800" i="1">
              <a:solidFill>
                <a:schemeClr val="dk1"/>
              </a:solidFill>
            </a:endParaRPr>
          </a:p>
        </p:txBody>
      </p:sp>
      <p:sp>
        <p:nvSpPr>
          <p:cNvPr id="191" name="Google Shape;191;p20"/>
          <p:cNvSpPr txBox="1"/>
          <p:nvPr/>
        </p:nvSpPr>
        <p:spPr>
          <a:xfrm>
            <a:off x="5167902" y="4030889"/>
            <a:ext cx="10428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800" i="1" dirty="0">
                <a:solidFill>
                  <a:schemeClr val="dk1"/>
                </a:solidFill>
              </a:rPr>
              <a:t>Schuff et al.  </a:t>
            </a:r>
            <a:endParaRPr sz="800" i="1" dirty="0">
              <a:solidFill>
                <a:schemeClr val="dk1"/>
              </a:solidFill>
            </a:endParaRPr>
          </a:p>
          <a:p>
            <a:pPr marL="0" marR="0" lvl="0" indent="0" algn="ctr" rtl="0">
              <a:lnSpc>
                <a:spcPct val="100000"/>
              </a:lnSpc>
              <a:spcBef>
                <a:spcPts val="0"/>
              </a:spcBef>
              <a:spcAft>
                <a:spcPts val="0"/>
              </a:spcAft>
              <a:buNone/>
            </a:pPr>
            <a:r>
              <a:rPr lang="en-GB" sz="800" i="1" dirty="0">
                <a:solidFill>
                  <a:schemeClr val="dk1"/>
                </a:solidFill>
              </a:rPr>
              <a:t>Quantum 7, </a:t>
            </a:r>
          </a:p>
          <a:p>
            <a:pPr marL="0" marR="0" lvl="0" indent="0" algn="ctr" rtl="0">
              <a:lnSpc>
                <a:spcPct val="100000"/>
              </a:lnSpc>
              <a:spcBef>
                <a:spcPts val="0"/>
              </a:spcBef>
              <a:spcAft>
                <a:spcPts val="0"/>
              </a:spcAft>
              <a:buNone/>
            </a:pPr>
            <a:r>
              <a:rPr lang="en-GB" sz="800" i="1" dirty="0">
                <a:solidFill>
                  <a:schemeClr val="dk1"/>
                </a:solidFill>
              </a:rPr>
              <a:t>1077 (2023)</a:t>
            </a:r>
            <a:endParaRPr sz="800" i="1" dirty="0">
              <a:solidFill>
                <a:schemeClr val="dk1"/>
              </a:solidFill>
            </a:endParaRPr>
          </a:p>
        </p:txBody>
      </p:sp>
      <p:sp>
        <p:nvSpPr>
          <p:cNvPr id="192" name="Google Shape;192;p20"/>
          <p:cNvSpPr txBox="1"/>
          <p:nvPr/>
        </p:nvSpPr>
        <p:spPr>
          <a:xfrm>
            <a:off x="6176646" y="3738425"/>
            <a:ext cx="46309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i="1" dirty="0">
                <a:solidFill>
                  <a:schemeClr val="dk1"/>
                </a:solidFill>
              </a:rPr>
              <a:t>soon…</a:t>
            </a:r>
            <a:endParaRPr dirty="0"/>
          </a:p>
        </p:txBody>
      </p:sp>
      <p:sp>
        <p:nvSpPr>
          <p:cNvPr id="2" name="Rounded Rectangle 1">
            <a:extLst>
              <a:ext uri="{FF2B5EF4-FFF2-40B4-BE49-F238E27FC236}">
                <a16:creationId xmlns:a16="http://schemas.microsoft.com/office/drawing/2014/main" id="{D73297F6-2035-1B03-98C7-FF36FE684FFD}"/>
              </a:ext>
            </a:extLst>
          </p:cNvPr>
          <p:cNvSpPr/>
          <p:nvPr/>
        </p:nvSpPr>
        <p:spPr>
          <a:xfrm>
            <a:off x="2364451" y="1856552"/>
            <a:ext cx="860783" cy="337264"/>
          </a:xfrm>
          <a:prstGeom prst="roundRect">
            <a:avLst/>
          </a:prstGeom>
          <a:solidFill>
            <a:srgbClr val="DE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Google Shape;181;p20"/>
          <p:cNvSpPr txBox="1"/>
          <p:nvPr/>
        </p:nvSpPr>
        <p:spPr>
          <a:xfrm>
            <a:off x="2375886" y="1816545"/>
            <a:ext cx="830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Step 1: </a:t>
            </a:r>
            <a:endParaRPr sz="800" b="1" dirty="0">
              <a:solidFill>
                <a:schemeClr val="dk1"/>
              </a:solidFill>
            </a:endParaRPr>
          </a:p>
          <a:p>
            <a:pPr marL="0" lvl="0" indent="0" algn="ctr" rtl="0">
              <a:spcBef>
                <a:spcPts val="0"/>
              </a:spcBef>
              <a:spcAft>
                <a:spcPts val="0"/>
              </a:spcAft>
              <a:buNone/>
            </a:pPr>
            <a:r>
              <a:rPr lang="es" sz="800" b="1" dirty="0">
                <a:solidFill>
                  <a:schemeClr val="dk1"/>
                </a:solidFill>
              </a:rPr>
              <a:t>Tune</a:t>
            </a:r>
            <a:endParaRPr sz="800" b="1" dirty="0">
              <a:solidFill>
                <a:schemeClr val="dk1"/>
              </a:solidFill>
            </a:endParaRPr>
          </a:p>
        </p:txBody>
      </p:sp>
      <p:sp>
        <p:nvSpPr>
          <p:cNvPr id="3" name="Google Shape;79;p15">
            <a:extLst>
              <a:ext uri="{FF2B5EF4-FFF2-40B4-BE49-F238E27FC236}">
                <a16:creationId xmlns:a16="http://schemas.microsoft.com/office/drawing/2014/main" id="{BF65815B-F491-DBA4-E87C-47589724E878}"/>
              </a:ext>
            </a:extLst>
          </p:cNvPr>
          <p:cNvSpPr txBox="1"/>
          <p:nvPr/>
        </p:nvSpPr>
        <p:spPr>
          <a:xfrm>
            <a:off x="5306692" y="4708103"/>
            <a:ext cx="3000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1000" i="1" dirty="0"/>
              <a:t>N. Ares, Nature Reviews Materials 6,870 (2021)</a:t>
            </a:r>
            <a:endParaRPr sz="1000" i="1" dirty="0"/>
          </a:p>
        </p:txBody>
      </p:sp>
      <p:sp>
        <p:nvSpPr>
          <p:cNvPr id="4" name="Google Shape;187;p20">
            <a:extLst>
              <a:ext uri="{FF2B5EF4-FFF2-40B4-BE49-F238E27FC236}">
                <a16:creationId xmlns:a16="http://schemas.microsoft.com/office/drawing/2014/main" id="{8059A2FE-5F43-BF3C-6AE7-436FEF338D34}"/>
              </a:ext>
            </a:extLst>
          </p:cNvPr>
          <p:cNvSpPr txBox="1"/>
          <p:nvPr/>
        </p:nvSpPr>
        <p:spPr>
          <a:xfrm>
            <a:off x="1964221" y="2750700"/>
            <a:ext cx="1303200" cy="1415742"/>
          </a:xfrm>
          <a:prstGeom prst="rect">
            <a:avLst/>
          </a:prstGeom>
          <a:noFill/>
          <a:ln>
            <a:noFill/>
          </a:ln>
        </p:spPr>
        <p:txBody>
          <a:bodyPr spcFirstLastPara="1" wrap="square" lIns="91425" tIns="91425" rIns="91425" bIns="91425" anchor="t" anchorCtr="0">
            <a:spAutoFit/>
          </a:bodyPr>
          <a:lstStyle/>
          <a:p>
            <a:pPr algn="ctr"/>
            <a:r>
              <a:rPr lang="es" sz="800" i="1" dirty="0">
                <a:solidFill>
                  <a:schemeClr val="dk1"/>
                </a:solidFill>
              </a:rPr>
              <a:t> </a:t>
            </a:r>
            <a:r>
              <a:rPr lang="en-GB" sz="800" i="1" dirty="0"/>
              <a:t>- van </a:t>
            </a:r>
            <a:r>
              <a:rPr lang="en-GB" sz="800" i="1" dirty="0" err="1"/>
              <a:t>Straaten</a:t>
            </a:r>
            <a:r>
              <a:rPr lang="en-GB" sz="800" i="1" dirty="0"/>
              <a:t> et al. arXiv:2211.04504</a:t>
            </a:r>
            <a:endParaRPr lang="es" sz="800" i="1" dirty="0">
              <a:solidFill>
                <a:schemeClr val="dk1"/>
              </a:solidFill>
            </a:endParaRPr>
          </a:p>
          <a:p>
            <a:pPr marR="0" lvl="0" algn="ctr" rtl="0">
              <a:lnSpc>
                <a:spcPct val="100000"/>
              </a:lnSpc>
              <a:spcBef>
                <a:spcPts val="0"/>
              </a:spcBef>
              <a:spcAft>
                <a:spcPts val="0"/>
              </a:spcAft>
            </a:pPr>
            <a:r>
              <a:rPr lang="es" sz="800" i="1" dirty="0">
                <a:solidFill>
                  <a:schemeClr val="dk1"/>
                </a:solidFill>
              </a:rPr>
              <a:t>- Severin et al. arXiv:2107.12975 </a:t>
            </a:r>
            <a:endParaRPr sz="800" i="1" dirty="0">
              <a:solidFill>
                <a:schemeClr val="dk1"/>
              </a:solidFill>
            </a:endParaRPr>
          </a:p>
          <a:p>
            <a:pPr algn="ctr"/>
            <a:r>
              <a:rPr lang="es" sz="800" i="1" dirty="0">
                <a:solidFill>
                  <a:schemeClr val="dk1"/>
                </a:solidFill>
              </a:rPr>
              <a:t>- Craig et al. </a:t>
            </a:r>
            <a:r>
              <a:rPr lang="en-GB" sz="800" i="1" dirty="0">
                <a:latin typeface="+mj-lt"/>
              </a:rPr>
              <a:t>Phys. Rev. X 14, 011001 (2024)</a:t>
            </a:r>
            <a:endParaRPr sz="800" i="1" dirty="0">
              <a:solidFill>
                <a:schemeClr val="dk1"/>
              </a:solidFill>
            </a:endParaRPr>
          </a:p>
          <a:p>
            <a:pPr marR="0" lvl="0" algn="ctr" rtl="0">
              <a:lnSpc>
                <a:spcPct val="100000"/>
              </a:lnSpc>
              <a:spcBef>
                <a:spcPts val="0"/>
              </a:spcBef>
              <a:spcAft>
                <a:spcPts val="0"/>
              </a:spcAft>
            </a:pPr>
            <a:r>
              <a:rPr lang="es" sz="800" i="1" dirty="0">
                <a:solidFill>
                  <a:schemeClr val="dk1"/>
                </a:solidFill>
              </a:rPr>
              <a:t>- Moon et al. Nat. Commun. (2020)</a:t>
            </a:r>
          </a:p>
          <a:p>
            <a:pPr marL="171450" marR="0" lvl="0" indent="-171450" algn="ctr" rtl="0">
              <a:lnSpc>
                <a:spcPct val="100000"/>
              </a:lnSpc>
              <a:spcBef>
                <a:spcPts val="0"/>
              </a:spcBef>
              <a:spcAft>
                <a:spcPts val="0"/>
              </a:spcAft>
              <a:buFontTx/>
              <a:buChar char="-"/>
            </a:pPr>
            <a:endParaRPr lang="es" sz="800" i="1" dirty="0">
              <a:solidFill>
                <a:schemeClr val="dk1"/>
              </a:solidFill>
            </a:endParaRPr>
          </a:p>
          <a:p>
            <a:pPr marL="171450" marR="0" lvl="0" indent="-171450" algn="ctr" rtl="0">
              <a:lnSpc>
                <a:spcPct val="100000"/>
              </a:lnSpc>
              <a:spcBef>
                <a:spcPts val="0"/>
              </a:spcBef>
              <a:spcAft>
                <a:spcPts val="0"/>
              </a:spcAft>
              <a:buFontTx/>
              <a:buChar char="-"/>
            </a:pPr>
            <a:endParaRPr sz="800" i="1" dirty="0">
              <a:solidFill>
                <a:schemeClr val="dk1"/>
              </a:solidFill>
            </a:endParaRPr>
          </a:p>
        </p:txBody>
      </p:sp>
    </p:spTree>
    <p:extLst>
      <p:ext uri="{BB962C8B-B14F-4D97-AF65-F5344CB8AC3E}">
        <p14:creationId xmlns:p14="http://schemas.microsoft.com/office/powerpoint/2010/main" val="2872128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3">
            <a:alphaModFix/>
          </a:blip>
          <a:srcRect t="-4750" b="4750"/>
          <a:stretch/>
        </p:blipFill>
        <p:spPr>
          <a:xfrm>
            <a:off x="433960" y="332637"/>
            <a:ext cx="8710040" cy="4810863"/>
          </a:xfrm>
          <a:prstGeom prst="rect">
            <a:avLst/>
          </a:prstGeom>
          <a:noFill/>
          <a:ln>
            <a:noFill/>
          </a:ln>
        </p:spPr>
      </p:pic>
      <p:sp>
        <p:nvSpPr>
          <p:cNvPr id="175" name="Google Shape;17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a:t>
            </a:fld>
            <a:endParaRPr/>
          </a:p>
        </p:txBody>
      </p:sp>
      <p:sp>
        <p:nvSpPr>
          <p:cNvPr id="177" name="Google Shape;177;p20"/>
          <p:cNvSpPr txBox="1"/>
          <p:nvPr/>
        </p:nvSpPr>
        <p:spPr>
          <a:xfrm>
            <a:off x="105827" y="4811272"/>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i="1" dirty="0">
                <a:solidFill>
                  <a:srgbClr val="999999"/>
                </a:solidFill>
              </a:rPr>
              <a:t>https://github.com/oxquantum-repo/</a:t>
            </a:r>
            <a:endParaRPr sz="1200" i="1" dirty="0">
              <a:solidFill>
                <a:srgbClr val="999999"/>
              </a:solidFill>
            </a:endParaRPr>
          </a:p>
        </p:txBody>
      </p:sp>
      <p:sp>
        <p:nvSpPr>
          <p:cNvPr id="178" name="Google Shape;178;p20"/>
          <p:cNvSpPr txBox="1"/>
          <p:nvPr/>
        </p:nvSpPr>
        <p:spPr>
          <a:xfrm>
            <a:off x="764144" y="633668"/>
            <a:ext cx="1922979" cy="55089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dirty="0">
                <a:solidFill>
                  <a:schemeClr val="dk1"/>
                </a:solidFill>
              </a:rPr>
              <a:t>Semiconductor </a:t>
            </a:r>
            <a:r>
              <a:rPr lang="en-GB" sz="1100" b="1" dirty="0">
                <a:solidFill>
                  <a:schemeClr val="dk1"/>
                </a:solidFill>
              </a:rPr>
              <a:t>chip</a:t>
            </a:r>
          </a:p>
          <a:p>
            <a:pPr marL="0" lvl="0" indent="0" algn="ctr" rtl="0">
              <a:spcBef>
                <a:spcPts val="0"/>
              </a:spcBef>
              <a:spcAft>
                <a:spcPts val="0"/>
              </a:spcAft>
              <a:buNone/>
            </a:pPr>
            <a:endParaRPr lang="en-GB" sz="1500" b="1" dirty="0">
              <a:solidFill>
                <a:srgbClr val="1E1919"/>
              </a:solidFill>
              <a:highlight>
                <a:srgbClr val="FFFFFF"/>
              </a:highlight>
              <a:latin typeface="Times New Roman"/>
              <a:ea typeface="Times New Roman"/>
              <a:cs typeface="Times New Roman"/>
              <a:sym typeface="Times New Roman"/>
            </a:endParaRPr>
          </a:p>
        </p:txBody>
      </p:sp>
      <p:sp>
        <p:nvSpPr>
          <p:cNvPr id="179" name="Google Shape;179;p20"/>
          <p:cNvSpPr txBox="1"/>
          <p:nvPr/>
        </p:nvSpPr>
        <p:spPr>
          <a:xfrm>
            <a:off x="5755757" y="612430"/>
            <a:ext cx="613800" cy="5511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dirty="0">
                <a:solidFill>
                  <a:schemeClr val="dk1"/>
                </a:solidFill>
              </a:rPr>
              <a:t>Qubit</a:t>
            </a:r>
            <a:endParaRPr sz="1100" b="1" dirty="0">
              <a:solidFill>
                <a:schemeClr val="dk1"/>
              </a:solidFill>
            </a:endParaRPr>
          </a:p>
          <a:p>
            <a:pPr marL="0" lvl="0" indent="0" algn="l" rtl="0">
              <a:spcBef>
                <a:spcPts val="0"/>
              </a:spcBef>
              <a:spcAft>
                <a:spcPts val="0"/>
              </a:spcAft>
              <a:buNone/>
            </a:pPr>
            <a:endParaRPr sz="1500" b="1" dirty="0">
              <a:solidFill>
                <a:srgbClr val="1E1919"/>
              </a:solidFill>
              <a:highlight>
                <a:srgbClr val="FFFFFF"/>
              </a:highlight>
              <a:latin typeface="Times New Roman"/>
              <a:ea typeface="Times New Roman"/>
              <a:cs typeface="Times New Roman"/>
              <a:sym typeface="Times New Roman"/>
            </a:endParaRPr>
          </a:p>
        </p:txBody>
      </p:sp>
      <p:sp>
        <p:nvSpPr>
          <p:cNvPr id="180" name="Google Shape;180;p20"/>
          <p:cNvSpPr txBox="1"/>
          <p:nvPr/>
        </p:nvSpPr>
        <p:spPr>
          <a:xfrm>
            <a:off x="7219515" y="605156"/>
            <a:ext cx="1507500" cy="6864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dirty="0">
                <a:solidFill>
                  <a:schemeClr val="dk1"/>
                </a:solidFill>
              </a:rPr>
              <a:t>Optimised </a:t>
            </a:r>
            <a:endParaRPr sz="1100" b="1" dirty="0">
              <a:solidFill>
                <a:schemeClr val="dk1"/>
              </a:solidFill>
            </a:endParaRPr>
          </a:p>
          <a:p>
            <a:pPr marL="0" marR="0" lvl="0" indent="0" algn="ctr" rtl="0">
              <a:lnSpc>
                <a:spcPct val="80000"/>
              </a:lnSpc>
              <a:spcBef>
                <a:spcPts val="0"/>
              </a:spcBef>
              <a:spcAft>
                <a:spcPts val="0"/>
              </a:spcAft>
              <a:buNone/>
            </a:pPr>
            <a:r>
              <a:rPr lang="es" sz="1100" b="1" dirty="0">
                <a:solidFill>
                  <a:schemeClr val="dk1"/>
                </a:solidFill>
              </a:rPr>
              <a:t>qubit</a:t>
            </a:r>
            <a:endParaRPr sz="1100" b="1" dirty="0">
              <a:solidFill>
                <a:schemeClr val="dk1"/>
              </a:solidFill>
            </a:endParaRPr>
          </a:p>
          <a:p>
            <a:pPr marL="0" lvl="0" indent="0" algn="ctr" rtl="0">
              <a:spcBef>
                <a:spcPts val="0"/>
              </a:spcBef>
              <a:spcAft>
                <a:spcPts val="0"/>
              </a:spcAft>
              <a:buNone/>
            </a:pPr>
            <a:endParaRPr sz="1500" b="1" dirty="0">
              <a:solidFill>
                <a:srgbClr val="1E1919"/>
              </a:solidFill>
              <a:highlight>
                <a:srgbClr val="FFFFFF"/>
              </a:highlight>
              <a:latin typeface="Times New Roman"/>
              <a:ea typeface="Times New Roman"/>
              <a:cs typeface="Times New Roman"/>
              <a:sym typeface="Times New Roman"/>
            </a:endParaRPr>
          </a:p>
        </p:txBody>
      </p:sp>
      <p:sp>
        <p:nvSpPr>
          <p:cNvPr id="182" name="Google Shape;182;p20"/>
          <p:cNvSpPr txBox="1"/>
          <p:nvPr/>
        </p:nvSpPr>
        <p:spPr>
          <a:xfrm>
            <a:off x="3284799" y="1929104"/>
            <a:ext cx="1303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Stage 2:</a:t>
            </a:r>
            <a:endParaRPr sz="800" b="1" dirty="0">
              <a:solidFill>
                <a:schemeClr val="dk1"/>
              </a:solidFill>
            </a:endParaRPr>
          </a:p>
          <a:p>
            <a:pPr marL="0" lvl="0" indent="0" algn="ctr" rtl="0">
              <a:spcBef>
                <a:spcPts val="0"/>
              </a:spcBef>
              <a:spcAft>
                <a:spcPts val="0"/>
              </a:spcAft>
              <a:buNone/>
            </a:pPr>
            <a:r>
              <a:rPr lang="es" sz="800" b="1" dirty="0">
                <a:solidFill>
                  <a:schemeClr val="dk1"/>
                </a:solidFill>
              </a:rPr>
              <a:t>Tune</a:t>
            </a:r>
            <a:endParaRPr sz="800" b="1" dirty="0">
              <a:solidFill>
                <a:schemeClr val="dk1"/>
              </a:solidFill>
            </a:endParaRPr>
          </a:p>
        </p:txBody>
      </p:sp>
      <p:sp>
        <p:nvSpPr>
          <p:cNvPr id="183" name="Google Shape;183;p20"/>
          <p:cNvSpPr txBox="1"/>
          <p:nvPr/>
        </p:nvSpPr>
        <p:spPr>
          <a:xfrm>
            <a:off x="4775906" y="1932351"/>
            <a:ext cx="66964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Stage 3: </a:t>
            </a:r>
            <a:endParaRPr sz="800" b="1" dirty="0">
              <a:solidFill>
                <a:schemeClr val="dk1"/>
              </a:solidFill>
            </a:endParaRPr>
          </a:p>
          <a:p>
            <a:pPr marL="0" lvl="0" indent="0" algn="ctr" rtl="0">
              <a:spcBef>
                <a:spcPts val="0"/>
              </a:spcBef>
              <a:spcAft>
                <a:spcPts val="0"/>
              </a:spcAft>
              <a:buNone/>
            </a:pPr>
            <a:r>
              <a:rPr lang="es" sz="800" b="1" dirty="0">
                <a:solidFill>
                  <a:schemeClr val="dk1"/>
                </a:solidFill>
              </a:rPr>
              <a:t>F</a:t>
            </a:r>
            <a:r>
              <a:rPr lang="en-GB" sz="800" b="1" dirty="0" err="1">
                <a:solidFill>
                  <a:schemeClr val="dk1"/>
                </a:solidFill>
              </a:rPr>
              <a:t>i</a:t>
            </a:r>
            <a:r>
              <a:rPr lang="es" sz="800" b="1" dirty="0">
                <a:solidFill>
                  <a:schemeClr val="dk1"/>
                </a:solidFill>
              </a:rPr>
              <a:t>nd</a:t>
            </a:r>
            <a:endParaRPr sz="800" b="1" dirty="0">
              <a:solidFill>
                <a:schemeClr val="dk1"/>
              </a:solidFill>
            </a:endParaRPr>
          </a:p>
        </p:txBody>
      </p:sp>
      <p:sp>
        <p:nvSpPr>
          <p:cNvPr id="185" name="Google Shape;185;p20"/>
          <p:cNvSpPr txBox="1"/>
          <p:nvPr/>
        </p:nvSpPr>
        <p:spPr>
          <a:xfrm>
            <a:off x="-419338" y="2841471"/>
            <a:ext cx="2937900" cy="455479"/>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dirty="0">
                <a:solidFill>
                  <a:schemeClr val="dk1"/>
                </a:solidFill>
              </a:rPr>
              <a:t>No </a:t>
            </a:r>
            <a:r>
              <a:rPr lang="en-GB" sz="1100" b="1" dirty="0">
                <a:solidFill>
                  <a:schemeClr val="dk1"/>
                </a:solidFill>
              </a:rPr>
              <a:t>D</a:t>
            </a:r>
            <a:r>
              <a:rPr lang="es" sz="1100" b="1" dirty="0">
                <a:solidFill>
                  <a:schemeClr val="dk1"/>
                </a:solidFill>
              </a:rPr>
              <a:t>eep</a:t>
            </a:r>
          </a:p>
          <a:p>
            <a:pPr marL="0" marR="0" lvl="0" indent="0" algn="ctr" rtl="0">
              <a:lnSpc>
                <a:spcPct val="80000"/>
              </a:lnSpc>
              <a:spcBef>
                <a:spcPts val="0"/>
              </a:spcBef>
              <a:spcAft>
                <a:spcPts val="0"/>
              </a:spcAft>
              <a:buNone/>
            </a:pPr>
            <a:r>
              <a:rPr lang="es" sz="1100" b="1" dirty="0">
                <a:solidFill>
                  <a:schemeClr val="dk1"/>
                </a:solidFill>
              </a:rPr>
              <a:t>learning</a:t>
            </a:r>
            <a:endParaRPr sz="1100" b="1" dirty="0">
              <a:solidFill>
                <a:schemeClr val="dk1"/>
              </a:solidFill>
            </a:endParaRPr>
          </a:p>
        </p:txBody>
      </p:sp>
      <p:sp>
        <p:nvSpPr>
          <p:cNvPr id="186" name="Google Shape;186;p20"/>
          <p:cNvSpPr txBox="1"/>
          <p:nvPr/>
        </p:nvSpPr>
        <p:spPr>
          <a:xfrm>
            <a:off x="-460674" y="4244355"/>
            <a:ext cx="2937900" cy="4557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None/>
            </a:pPr>
            <a:r>
              <a:rPr lang="es" sz="1100" b="1">
                <a:solidFill>
                  <a:schemeClr val="dk1"/>
                </a:solidFill>
              </a:rPr>
              <a:t>Deep </a:t>
            </a:r>
            <a:endParaRPr sz="1100" b="1">
              <a:solidFill>
                <a:schemeClr val="dk1"/>
              </a:solidFill>
            </a:endParaRPr>
          </a:p>
          <a:p>
            <a:pPr marL="0" marR="0" lvl="0" indent="0" algn="ctr" rtl="0">
              <a:lnSpc>
                <a:spcPct val="80000"/>
              </a:lnSpc>
              <a:spcBef>
                <a:spcPts val="0"/>
              </a:spcBef>
              <a:spcAft>
                <a:spcPts val="0"/>
              </a:spcAft>
              <a:buNone/>
            </a:pPr>
            <a:r>
              <a:rPr lang="es" sz="1100" b="1">
                <a:solidFill>
                  <a:schemeClr val="dk1"/>
                </a:solidFill>
              </a:rPr>
              <a:t>learning</a:t>
            </a:r>
            <a:endParaRPr sz="1100" b="1">
              <a:solidFill>
                <a:schemeClr val="dk1"/>
              </a:solidFill>
            </a:endParaRPr>
          </a:p>
        </p:txBody>
      </p:sp>
      <p:sp>
        <p:nvSpPr>
          <p:cNvPr id="187" name="Google Shape;187;p20"/>
          <p:cNvSpPr txBox="1"/>
          <p:nvPr/>
        </p:nvSpPr>
        <p:spPr>
          <a:xfrm>
            <a:off x="1646859" y="3022632"/>
            <a:ext cx="1303200" cy="1508075"/>
          </a:xfrm>
          <a:prstGeom prst="rect">
            <a:avLst/>
          </a:prstGeom>
          <a:noFill/>
          <a:ln>
            <a:noFill/>
          </a:ln>
        </p:spPr>
        <p:txBody>
          <a:bodyPr spcFirstLastPara="1" wrap="square" lIns="91425" tIns="91425" rIns="91425" bIns="91425" anchor="t" anchorCtr="0">
            <a:spAutoFit/>
          </a:bodyPr>
          <a:lstStyle/>
          <a:p>
            <a:pPr algn="ctr"/>
            <a:r>
              <a:rPr lang="es" sz="800" i="1" dirty="0">
                <a:solidFill>
                  <a:schemeClr val="dk1"/>
                </a:solidFill>
              </a:rPr>
              <a:t> </a:t>
            </a:r>
            <a:r>
              <a:rPr lang="en-GB" sz="800" i="1" dirty="0"/>
              <a:t>- van </a:t>
            </a:r>
            <a:r>
              <a:rPr lang="en-GB" sz="800" i="1" dirty="0" err="1"/>
              <a:t>Straaten</a:t>
            </a:r>
            <a:r>
              <a:rPr lang="en-GB" sz="800" i="1" dirty="0"/>
              <a:t> et al. arXiv:2211.04504</a:t>
            </a:r>
          </a:p>
          <a:p>
            <a:pPr algn="ctr"/>
            <a:endParaRPr lang="es" sz="200" i="1" dirty="0">
              <a:solidFill>
                <a:schemeClr val="dk1"/>
              </a:solidFill>
            </a:endParaRPr>
          </a:p>
          <a:p>
            <a:pPr marR="0" lvl="0" algn="ctr" rtl="0">
              <a:lnSpc>
                <a:spcPct val="100000"/>
              </a:lnSpc>
              <a:spcBef>
                <a:spcPts val="0"/>
              </a:spcBef>
              <a:spcAft>
                <a:spcPts val="0"/>
              </a:spcAft>
            </a:pPr>
            <a:r>
              <a:rPr lang="es" sz="800" i="1" dirty="0">
                <a:solidFill>
                  <a:schemeClr val="dk1"/>
                </a:solidFill>
              </a:rPr>
              <a:t>- Severin et al. arXiv:2107.12975 </a:t>
            </a:r>
          </a:p>
          <a:p>
            <a:pPr marR="0" lvl="0" algn="ctr" rtl="0">
              <a:lnSpc>
                <a:spcPct val="100000"/>
              </a:lnSpc>
              <a:spcBef>
                <a:spcPts val="0"/>
              </a:spcBef>
              <a:spcAft>
                <a:spcPts val="0"/>
              </a:spcAft>
            </a:pPr>
            <a:endParaRPr sz="200" i="1" dirty="0">
              <a:solidFill>
                <a:schemeClr val="dk1"/>
              </a:solidFill>
            </a:endParaRPr>
          </a:p>
          <a:p>
            <a:pPr algn="ctr"/>
            <a:r>
              <a:rPr lang="es" sz="800" i="1" dirty="0">
                <a:solidFill>
                  <a:schemeClr val="dk1"/>
                </a:solidFill>
              </a:rPr>
              <a:t>- Craig et al. </a:t>
            </a:r>
            <a:r>
              <a:rPr lang="en-GB" sz="800" i="1" dirty="0">
                <a:latin typeface="+mj-lt"/>
              </a:rPr>
              <a:t>Phys. Rev. X 14, 011001 (2024)</a:t>
            </a:r>
          </a:p>
          <a:p>
            <a:pPr algn="ctr"/>
            <a:endParaRPr sz="200" i="1" dirty="0">
              <a:solidFill>
                <a:schemeClr val="dk1"/>
              </a:solidFill>
            </a:endParaRPr>
          </a:p>
          <a:p>
            <a:pPr marR="0" lvl="0" algn="ctr" rtl="0">
              <a:lnSpc>
                <a:spcPct val="100000"/>
              </a:lnSpc>
              <a:spcBef>
                <a:spcPts val="0"/>
              </a:spcBef>
              <a:spcAft>
                <a:spcPts val="0"/>
              </a:spcAft>
            </a:pPr>
            <a:r>
              <a:rPr lang="es" sz="800" i="1" dirty="0">
                <a:solidFill>
                  <a:schemeClr val="dk1"/>
                </a:solidFill>
              </a:rPr>
              <a:t>- Moon et al. Nat. Commun. (2020)</a:t>
            </a:r>
          </a:p>
          <a:p>
            <a:pPr marL="171450" marR="0" lvl="0" indent="-171450" algn="ctr" rtl="0">
              <a:lnSpc>
                <a:spcPct val="100000"/>
              </a:lnSpc>
              <a:spcBef>
                <a:spcPts val="0"/>
              </a:spcBef>
              <a:spcAft>
                <a:spcPts val="0"/>
              </a:spcAft>
              <a:buFontTx/>
              <a:buChar char="-"/>
            </a:pPr>
            <a:endParaRPr lang="es" sz="800" i="1" dirty="0">
              <a:solidFill>
                <a:schemeClr val="dk1"/>
              </a:solidFill>
            </a:endParaRPr>
          </a:p>
          <a:p>
            <a:pPr marL="171450" marR="0" lvl="0" indent="-171450" algn="ctr" rtl="0">
              <a:lnSpc>
                <a:spcPct val="100000"/>
              </a:lnSpc>
              <a:spcBef>
                <a:spcPts val="0"/>
              </a:spcBef>
              <a:spcAft>
                <a:spcPts val="0"/>
              </a:spcAft>
              <a:buFontTx/>
              <a:buChar char="-"/>
            </a:pPr>
            <a:endParaRPr sz="800" i="1" dirty="0">
              <a:solidFill>
                <a:schemeClr val="dk1"/>
              </a:solidFill>
            </a:endParaRPr>
          </a:p>
        </p:txBody>
      </p:sp>
      <p:sp>
        <p:nvSpPr>
          <p:cNvPr id="188" name="Google Shape;188;p20"/>
          <p:cNvSpPr txBox="1"/>
          <p:nvPr/>
        </p:nvSpPr>
        <p:spPr>
          <a:xfrm>
            <a:off x="2919038" y="4067229"/>
            <a:ext cx="10428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800" i="1" dirty="0">
                <a:solidFill>
                  <a:schemeClr val="dk1"/>
                </a:solidFill>
              </a:rPr>
              <a:t>Lennon et al. </a:t>
            </a:r>
            <a:endParaRPr sz="800" i="1" dirty="0">
              <a:solidFill>
                <a:schemeClr val="dk1"/>
              </a:solidFill>
            </a:endParaRPr>
          </a:p>
          <a:p>
            <a:pPr marL="0" marR="0" lvl="0" indent="0" algn="ctr" rtl="0">
              <a:lnSpc>
                <a:spcPct val="100000"/>
              </a:lnSpc>
              <a:spcBef>
                <a:spcPts val="0"/>
              </a:spcBef>
              <a:spcAft>
                <a:spcPts val="0"/>
              </a:spcAft>
              <a:buNone/>
            </a:pPr>
            <a:r>
              <a:rPr lang="es" sz="800" i="1" dirty="0">
                <a:solidFill>
                  <a:schemeClr val="dk1"/>
                </a:solidFill>
              </a:rPr>
              <a:t>npj QI (2019)</a:t>
            </a:r>
            <a:endParaRPr sz="800" i="1" dirty="0">
              <a:solidFill>
                <a:schemeClr val="dk1"/>
              </a:solidFill>
            </a:endParaRPr>
          </a:p>
        </p:txBody>
      </p:sp>
      <p:sp>
        <p:nvSpPr>
          <p:cNvPr id="189" name="Google Shape;189;p20"/>
          <p:cNvSpPr txBox="1"/>
          <p:nvPr/>
        </p:nvSpPr>
        <p:spPr>
          <a:xfrm>
            <a:off x="3863928" y="4401572"/>
            <a:ext cx="1042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800" i="1" dirty="0">
                <a:solidFill>
                  <a:schemeClr val="dk1"/>
                </a:solidFill>
              </a:rPr>
              <a:t>Nguyen et al. </a:t>
            </a:r>
            <a:endParaRPr sz="800" i="1" dirty="0">
              <a:solidFill>
                <a:schemeClr val="dk1"/>
              </a:solidFill>
            </a:endParaRPr>
          </a:p>
          <a:p>
            <a:pPr marL="0" marR="0" lvl="0" indent="0" algn="l" rtl="0">
              <a:lnSpc>
                <a:spcPct val="100000"/>
              </a:lnSpc>
              <a:spcBef>
                <a:spcPts val="0"/>
              </a:spcBef>
              <a:spcAft>
                <a:spcPts val="0"/>
              </a:spcAft>
              <a:buNone/>
            </a:pPr>
            <a:r>
              <a:rPr lang="es" sz="800" i="1" dirty="0">
                <a:solidFill>
                  <a:schemeClr val="dk1"/>
                </a:solidFill>
              </a:rPr>
              <a:t>npj QI (2021)</a:t>
            </a:r>
            <a:endParaRPr sz="800" i="1" dirty="0">
              <a:solidFill>
                <a:schemeClr val="dk1"/>
              </a:solidFill>
            </a:endParaRPr>
          </a:p>
        </p:txBody>
      </p:sp>
      <p:sp>
        <p:nvSpPr>
          <p:cNvPr id="190" name="Google Shape;190;p20"/>
          <p:cNvSpPr txBox="1"/>
          <p:nvPr/>
        </p:nvSpPr>
        <p:spPr>
          <a:xfrm>
            <a:off x="4547104" y="4433986"/>
            <a:ext cx="10428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800" i="1" dirty="0">
                <a:solidFill>
                  <a:schemeClr val="dk1"/>
                </a:solidFill>
              </a:rPr>
              <a:t>van Esbroeck </a:t>
            </a:r>
            <a:endParaRPr sz="800" i="1" dirty="0">
              <a:solidFill>
                <a:schemeClr val="dk1"/>
              </a:solidFill>
            </a:endParaRPr>
          </a:p>
          <a:p>
            <a:pPr marL="0" marR="0" lvl="0" indent="0" algn="ctr" rtl="0">
              <a:lnSpc>
                <a:spcPct val="100000"/>
              </a:lnSpc>
              <a:spcBef>
                <a:spcPts val="0"/>
              </a:spcBef>
              <a:spcAft>
                <a:spcPts val="0"/>
              </a:spcAft>
              <a:buNone/>
            </a:pPr>
            <a:r>
              <a:rPr lang="es" sz="800" i="1" dirty="0">
                <a:solidFill>
                  <a:schemeClr val="dk1"/>
                </a:solidFill>
              </a:rPr>
              <a:t>et al. NJP </a:t>
            </a:r>
            <a:endParaRPr sz="800" i="1" dirty="0">
              <a:solidFill>
                <a:schemeClr val="dk1"/>
              </a:solidFill>
            </a:endParaRPr>
          </a:p>
          <a:p>
            <a:pPr marL="0" marR="0" lvl="0" indent="0" algn="ctr" rtl="0">
              <a:lnSpc>
                <a:spcPct val="100000"/>
              </a:lnSpc>
              <a:spcBef>
                <a:spcPts val="0"/>
              </a:spcBef>
              <a:spcAft>
                <a:spcPts val="0"/>
              </a:spcAft>
              <a:buNone/>
            </a:pPr>
            <a:r>
              <a:rPr lang="es" sz="800" i="1" dirty="0">
                <a:solidFill>
                  <a:schemeClr val="dk1"/>
                </a:solidFill>
              </a:rPr>
              <a:t>(2020)</a:t>
            </a:r>
            <a:endParaRPr sz="800" i="1" dirty="0">
              <a:solidFill>
                <a:schemeClr val="dk1"/>
              </a:solidFill>
            </a:endParaRPr>
          </a:p>
        </p:txBody>
      </p:sp>
      <p:sp>
        <p:nvSpPr>
          <p:cNvPr id="191" name="Google Shape;191;p20"/>
          <p:cNvSpPr txBox="1"/>
          <p:nvPr/>
        </p:nvSpPr>
        <p:spPr>
          <a:xfrm>
            <a:off x="5349404" y="4431008"/>
            <a:ext cx="10428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sz="800" i="1" dirty="0">
                <a:solidFill>
                  <a:schemeClr val="dk1"/>
                </a:solidFill>
              </a:rPr>
              <a:t>Schuff et al.  </a:t>
            </a:r>
            <a:endParaRPr sz="800" i="1" dirty="0">
              <a:solidFill>
                <a:schemeClr val="dk1"/>
              </a:solidFill>
            </a:endParaRPr>
          </a:p>
          <a:p>
            <a:pPr marL="0" marR="0" lvl="0" indent="0" algn="ctr" rtl="0">
              <a:lnSpc>
                <a:spcPct val="100000"/>
              </a:lnSpc>
              <a:spcBef>
                <a:spcPts val="0"/>
              </a:spcBef>
              <a:spcAft>
                <a:spcPts val="0"/>
              </a:spcAft>
              <a:buNone/>
            </a:pPr>
            <a:r>
              <a:rPr lang="en-GB" sz="800" i="1" dirty="0">
                <a:solidFill>
                  <a:schemeClr val="dk1"/>
                </a:solidFill>
              </a:rPr>
              <a:t>Quantum 7, </a:t>
            </a:r>
          </a:p>
          <a:p>
            <a:pPr marL="0" marR="0" lvl="0" indent="0" algn="ctr" rtl="0">
              <a:lnSpc>
                <a:spcPct val="100000"/>
              </a:lnSpc>
              <a:spcBef>
                <a:spcPts val="0"/>
              </a:spcBef>
              <a:spcAft>
                <a:spcPts val="0"/>
              </a:spcAft>
              <a:buNone/>
            </a:pPr>
            <a:r>
              <a:rPr lang="en-GB" sz="800" i="1" dirty="0">
                <a:solidFill>
                  <a:schemeClr val="dk1"/>
                </a:solidFill>
              </a:rPr>
              <a:t>1077 (2023)</a:t>
            </a:r>
            <a:endParaRPr sz="800" i="1" dirty="0">
              <a:solidFill>
                <a:schemeClr val="dk1"/>
              </a:solidFill>
            </a:endParaRPr>
          </a:p>
        </p:txBody>
      </p:sp>
      <p:sp>
        <p:nvSpPr>
          <p:cNvPr id="192" name="Google Shape;192;p20"/>
          <p:cNvSpPr txBox="1"/>
          <p:nvPr/>
        </p:nvSpPr>
        <p:spPr>
          <a:xfrm>
            <a:off x="6202703" y="4025420"/>
            <a:ext cx="1042799" cy="553968"/>
          </a:xfrm>
          <a:prstGeom prst="rect">
            <a:avLst/>
          </a:prstGeom>
          <a:noFill/>
          <a:ln>
            <a:noFill/>
          </a:ln>
        </p:spPr>
        <p:txBody>
          <a:bodyPr spcFirstLastPara="1" wrap="square" lIns="91425" tIns="91425" rIns="91425" bIns="91425" anchor="t" anchorCtr="0">
            <a:spAutoFit/>
          </a:bodyPr>
          <a:lstStyle/>
          <a:p>
            <a:pPr algn="ctr"/>
            <a:r>
              <a:rPr lang="es" sz="800" i="1" dirty="0">
                <a:solidFill>
                  <a:schemeClr val="dk1"/>
                </a:solidFill>
              </a:rPr>
              <a:t>Schuff et al.</a:t>
            </a:r>
          </a:p>
          <a:p>
            <a:pPr algn="ctr"/>
            <a:r>
              <a:rPr lang="en-GB" sz="800" dirty="0" err="1"/>
              <a:t>arXiv</a:t>
            </a:r>
            <a:r>
              <a:rPr lang="en-GB" sz="800" dirty="0"/>
              <a:t>:</a:t>
            </a:r>
          </a:p>
          <a:p>
            <a:pPr algn="ctr"/>
            <a:r>
              <a:rPr lang="en-GB" sz="800" dirty="0"/>
              <a:t>2402.03931</a:t>
            </a:r>
            <a:endParaRPr lang="en-US" sz="800" dirty="0"/>
          </a:p>
        </p:txBody>
      </p:sp>
      <p:sp>
        <p:nvSpPr>
          <p:cNvPr id="2" name="Rounded Rectangle 1">
            <a:extLst>
              <a:ext uri="{FF2B5EF4-FFF2-40B4-BE49-F238E27FC236}">
                <a16:creationId xmlns:a16="http://schemas.microsoft.com/office/drawing/2014/main" id="{D73297F6-2035-1B03-98C7-FF36FE684FFD}"/>
              </a:ext>
            </a:extLst>
          </p:cNvPr>
          <p:cNvSpPr/>
          <p:nvPr/>
        </p:nvSpPr>
        <p:spPr>
          <a:xfrm>
            <a:off x="2067286" y="1954138"/>
            <a:ext cx="974479" cy="377974"/>
          </a:xfrm>
          <a:prstGeom prst="roundRect">
            <a:avLst/>
          </a:prstGeom>
          <a:solidFill>
            <a:srgbClr val="DE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Google Shape;181;p20"/>
          <p:cNvSpPr txBox="1"/>
          <p:nvPr/>
        </p:nvSpPr>
        <p:spPr>
          <a:xfrm>
            <a:off x="2103362" y="1929104"/>
            <a:ext cx="830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Stage 1: </a:t>
            </a:r>
            <a:endParaRPr sz="800" b="1" dirty="0">
              <a:solidFill>
                <a:schemeClr val="dk1"/>
              </a:solidFill>
            </a:endParaRPr>
          </a:p>
          <a:p>
            <a:pPr marL="0" lvl="0" indent="0" algn="ctr" rtl="0">
              <a:spcBef>
                <a:spcPts val="0"/>
              </a:spcBef>
              <a:spcAft>
                <a:spcPts val="0"/>
              </a:spcAft>
              <a:buNone/>
            </a:pPr>
            <a:r>
              <a:rPr lang="es" sz="800" b="1" dirty="0">
                <a:solidFill>
                  <a:schemeClr val="dk1"/>
                </a:solidFill>
              </a:rPr>
              <a:t>Define</a:t>
            </a:r>
            <a:endParaRPr sz="800" b="1" dirty="0">
              <a:solidFill>
                <a:schemeClr val="dk1"/>
              </a:solidFill>
            </a:endParaRPr>
          </a:p>
        </p:txBody>
      </p:sp>
      <p:sp>
        <p:nvSpPr>
          <p:cNvPr id="6" name="TextBox 12">
            <a:extLst>
              <a:ext uri="{FF2B5EF4-FFF2-40B4-BE49-F238E27FC236}">
                <a16:creationId xmlns:a16="http://schemas.microsoft.com/office/drawing/2014/main" id="{E54B79A0-97C1-1ED4-FF80-7EA8E043D0FE}"/>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Automating quantum device tuning</a:t>
            </a:r>
            <a:endParaRPr sz="2003" dirty="0">
              <a:latin typeface="+mj-lt"/>
            </a:endParaRPr>
          </a:p>
        </p:txBody>
      </p:sp>
      <p:pic>
        <p:nvPicPr>
          <p:cNvPr id="8" name="Picture 7" descr="A white rectangular object with black lines&#10;&#10;Description automatically generated">
            <a:extLst>
              <a:ext uri="{FF2B5EF4-FFF2-40B4-BE49-F238E27FC236}">
                <a16:creationId xmlns:a16="http://schemas.microsoft.com/office/drawing/2014/main" id="{7C783D3C-4C48-811A-3F19-2668D40F5802}"/>
              </a:ext>
            </a:extLst>
          </p:cNvPr>
          <p:cNvPicPr>
            <a:picLocks noChangeAspect="1"/>
          </p:cNvPicPr>
          <p:nvPr/>
        </p:nvPicPr>
        <p:blipFill rotWithShape="1">
          <a:blip r:embed="rId4"/>
          <a:srcRect t="17416" b="8902"/>
          <a:stretch/>
        </p:blipFill>
        <p:spPr>
          <a:xfrm>
            <a:off x="5508033" y="1975891"/>
            <a:ext cx="1779663" cy="362225"/>
          </a:xfrm>
          <a:prstGeom prst="rect">
            <a:avLst/>
          </a:prstGeom>
        </p:spPr>
      </p:pic>
      <p:sp>
        <p:nvSpPr>
          <p:cNvPr id="184" name="Google Shape;184;p20"/>
          <p:cNvSpPr txBox="1"/>
          <p:nvPr/>
        </p:nvSpPr>
        <p:spPr>
          <a:xfrm>
            <a:off x="5971181" y="1930679"/>
            <a:ext cx="917923"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Stage 4: Readout</a:t>
            </a:r>
            <a:endParaRPr lang="en-GB" sz="800" b="1" dirty="0">
              <a:solidFill>
                <a:schemeClr val="dk1"/>
              </a:solidFill>
            </a:endParaRPr>
          </a:p>
        </p:txBody>
      </p:sp>
    </p:spTree>
    <p:extLst>
      <p:ext uri="{BB962C8B-B14F-4D97-AF65-F5344CB8AC3E}">
        <p14:creationId xmlns:p14="http://schemas.microsoft.com/office/powerpoint/2010/main" val="6745442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38E789-F2CA-6B36-E02F-66A26C6C62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60</a:t>
            </a:fld>
            <a:endParaRPr lang="es"/>
          </a:p>
        </p:txBody>
      </p:sp>
      <p:grpSp>
        <p:nvGrpSpPr>
          <p:cNvPr id="21" name="Group 20">
            <a:extLst>
              <a:ext uri="{FF2B5EF4-FFF2-40B4-BE49-F238E27FC236}">
                <a16:creationId xmlns:a16="http://schemas.microsoft.com/office/drawing/2014/main" id="{C9DBDEEA-1163-9B41-BC09-82F761A40554}"/>
              </a:ext>
            </a:extLst>
          </p:cNvPr>
          <p:cNvGrpSpPr/>
          <p:nvPr/>
        </p:nvGrpSpPr>
        <p:grpSpPr>
          <a:xfrm>
            <a:off x="6316387" y="471573"/>
            <a:ext cx="2430421" cy="1980000"/>
            <a:chOff x="2525886" y="2872275"/>
            <a:chExt cx="3015651" cy="2202001"/>
          </a:xfrm>
        </p:grpSpPr>
        <p:grpSp>
          <p:nvGrpSpPr>
            <p:cNvPr id="22" name="Group 21">
              <a:extLst>
                <a:ext uri="{FF2B5EF4-FFF2-40B4-BE49-F238E27FC236}">
                  <a16:creationId xmlns:a16="http://schemas.microsoft.com/office/drawing/2014/main" id="{031F3D3E-BD8B-A040-C4EE-6DEC74E9BB9F}"/>
                </a:ext>
              </a:extLst>
            </p:cNvPr>
            <p:cNvGrpSpPr/>
            <p:nvPr/>
          </p:nvGrpSpPr>
          <p:grpSpPr>
            <a:xfrm>
              <a:off x="2531198" y="2872275"/>
              <a:ext cx="3010339" cy="2165706"/>
              <a:chOff x="2445728" y="2849017"/>
              <a:chExt cx="3010339" cy="2165706"/>
            </a:xfrm>
          </p:grpSpPr>
          <p:pic>
            <p:nvPicPr>
              <p:cNvPr id="25" name="Google Shape;281;p27">
                <a:extLst>
                  <a:ext uri="{FF2B5EF4-FFF2-40B4-BE49-F238E27FC236}">
                    <a16:creationId xmlns:a16="http://schemas.microsoft.com/office/drawing/2014/main" id="{FB1D7917-56CD-6A41-639D-21CB4C1B9165}"/>
                  </a:ext>
                </a:extLst>
              </p:cNvPr>
              <p:cNvPicPr preferRelativeResize="0">
                <a:picLocks noChangeAspect="1"/>
              </p:cNvPicPr>
              <p:nvPr/>
            </p:nvPicPr>
            <p:blipFill rotWithShape="1">
              <a:blip r:embed="rId2">
                <a:alphaModFix/>
              </a:blip>
              <a:srcRect l="48235" t="12429" r="22427" b="45351"/>
              <a:stretch/>
            </p:blipFill>
            <p:spPr>
              <a:xfrm>
                <a:off x="2445728" y="2849017"/>
                <a:ext cx="2731588" cy="2134553"/>
              </a:xfrm>
              <a:prstGeom prst="rect">
                <a:avLst/>
              </a:prstGeom>
              <a:noFill/>
              <a:ln>
                <a:noFill/>
              </a:ln>
            </p:spPr>
          </p:pic>
          <p:sp>
            <p:nvSpPr>
              <p:cNvPr id="26" name="Google Shape;283;p27">
                <a:extLst>
                  <a:ext uri="{FF2B5EF4-FFF2-40B4-BE49-F238E27FC236}">
                    <a16:creationId xmlns:a16="http://schemas.microsoft.com/office/drawing/2014/main" id="{390F5535-77D2-DC96-3A28-A16E529E4E23}"/>
                  </a:ext>
                </a:extLst>
              </p:cNvPr>
              <p:cNvSpPr txBox="1"/>
              <p:nvPr/>
            </p:nvSpPr>
            <p:spPr>
              <a:xfrm rot="5400000">
                <a:off x="4219528" y="3778185"/>
                <a:ext cx="2134553" cy="33852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lgn="ctr">
                  <a:buNone/>
                  <a:defRPr sz="1000">
                    <a:solidFill>
                      <a:schemeClr val="dk1"/>
                    </a:solidFill>
                    <a:latin typeface="Avenir Next" panose="020B0503020202020204" pitchFamily="34" charset="0"/>
                  </a:defRPr>
                </a:lvl1pPr>
              </a:lstStyle>
              <a:p>
                <a:r>
                  <a:rPr lang="es" dirty="0"/>
                  <a:t>Potential</a:t>
                </a:r>
                <a:endParaRPr dirty="0"/>
              </a:p>
            </p:txBody>
          </p:sp>
          <p:sp>
            <p:nvSpPr>
              <p:cNvPr id="27" name="Rectangle 26">
                <a:extLst>
                  <a:ext uri="{FF2B5EF4-FFF2-40B4-BE49-F238E27FC236}">
                    <a16:creationId xmlns:a16="http://schemas.microsoft.com/office/drawing/2014/main" id="{154FE794-2CB8-EC71-B439-57699B4D4D54}"/>
                  </a:ext>
                </a:extLst>
              </p:cNvPr>
              <p:cNvSpPr/>
              <p:nvPr/>
            </p:nvSpPr>
            <p:spPr>
              <a:xfrm>
                <a:off x="4995881" y="3119902"/>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Google Shape;287;p27">
              <a:extLst>
                <a:ext uri="{FF2B5EF4-FFF2-40B4-BE49-F238E27FC236}">
                  <a16:creationId xmlns:a16="http://schemas.microsoft.com/office/drawing/2014/main" id="{7552991E-5A09-342C-25D1-7F1D06DC5E58}"/>
                </a:ext>
              </a:extLst>
            </p:cNvPr>
            <p:cNvSpPr txBox="1"/>
            <p:nvPr/>
          </p:nvSpPr>
          <p:spPr>
            <a:xfrm>
              <a:off x="3271353" y="4735752"/>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x (nm)</a:t>
              </a:r>
              <a:endParaRPr dirty="0"/>
            </a:p>
          </p:txBody>
        </p:sp>
        <p:sp>
          <p:nvSpPr>
            <p:cNvPr id="24" name="Google Shape;287;p27">
              <a:extLst>
                <a:ext uri="{FF2B5EF4-FFF2-40B4-BE49-F238E27FC236}">
                  <a16:creationId xmlns:a16="http://schemas.microsoft.com/office/drawing/2014/main" id="{0D465F98-D6F6-8B5B-1979-97E647FD445D}"/>
                </a:ext>
              </a:extLst>
            </p:cNvPr>
            <p:cNvSpPr txBox="1"/>
            <p:nvPr/>
          </p:nvSpPr>
          <p:spPr>
            <a:xfrm rot="16200000">
              <a:off x="2238437" y="3801443"/>
              <a:ext cx="913422"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n-GB" dirty="0"/>
                <a:t>y</a:t>
              </a:r>
              <a:r>
                <a:rPr lang="es" dirty="0"/>
                <a:t> (nm)</a:t>
              </a:r>
              <a:endParaRPr dirty="0"/>
            </a:p>
          </p:txBody>
        </p:sp>
      </p:grpSp>
      <p:pic>
        <p:nvPicPr>
          <p:cNvPr id="30" name="Google Shape;231;p23">
            <a:extLst>
              <a:ext uri="{FF2B5EF4-FFF2-40B4-BE49-F238E27FC236}">
                <a16:creationId xmlns:a16="http://schemas.microsoft.com/office/drawing/2014/main" id="{9BEBF7DF-CCBC-3DCA-A919-80AE96AEB367}"/>
              </a:ext>
            </a:extLst>
          </p:cNvPr>
          <p:cNvPicPr preferRelativeResize="0"/>
          <p:nvPr/>
        </p:nvPicPr>
        <p:blipFill rotWithShape="1">
          <a:blip r:embed="rId3">
            <a:alphaModFix/>
          </a:blip>
          <a:srcRect l="22375" t="60423" r="58351" b="5568"/>
          <a:stretch/>
        </p:blipFill>
        <p:spPr>
          <a:xfrm>
            <a:off x="1322710" y="3453322"/>
            <a:ext cx="1630265" cy="1620000"/>
          </a:xfrm>
          <a:prstGeom prst="rect">
            <a:avLst/>
          </a:prstGeom>
          <a:noFill/>
          <a:ln>
            <a:noFill/>
          </a:ln>
        </p:spPr>
      </p:pic>
      <p:pic>
        <p:nvPicPr>
          <p:cNvPr id="1028" name="Picture 4" descr="Photo of silicon wafer">
            <a:extLst>
              <a:ext uri="{FF2B5EF4-FFF2-40B4-BE49-F238E27FC236}">
                <a16:creationId xmlns:a16="http://schemas.microsoft.com/office/drawing/2014/main" id="{ED2FEBDD-3193-4BAC-78E8-02F43350D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5" y="1194798"/>
            <a:ext cx="2656253" cy="177083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557C3A54-E347-162E-7C67-8149546EAEEC}"/>
              </a:ext>
            </a:extLst>
          </p:cNvPr>
          <p:cNvCxnSpPr>
            <a:cxnSpLocks/>
          </p:cNvCxnSpPr>
          <p:nvPr/>
        </p:nvCxnSpPr>
        <p:spPr>
          <a:xfrm>
            <a:off x="1866452" y="2002092"/>
            <a:ext cx="2092733" cy="40010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404D957-BAF2-8529-E095-E56AFDC1DB85}"/>
              </a:ext>
            </a:extLst>
          </p:cNvPr>
          <p:cNvSpPr txBox="1"/>
          <p:nvPr/>
        </p:nvSpPr>
        <p:spPr>
          <a:xfrm>
            <a:off x="428573" y="2999457"/>
            <a:ext cx="752129" cy="246221"/>
          </a:xfrm>
          <a:prstGeom prst="rect">
            <a:avLst/>
          </a:prstGeom>
          <a:noFill/>
        </p:spPr>
        <p:txBody>
          <a:bodyPr wrap="none" rtlCol="0">
            <a:spAutoFit/>
          </a:bodyPr>
          <a:lstStyle/>
          <a:p>
            <a:r>
              <a:rPr lang="en-US" sz="1000" dirty="0"/>
              <a:t>CEA LETI</a:t>
            </a:r>
          </a:p>
        </p:txBody>
      </p:sp>
      <p:cxnSp>
        <p:nvCxnSpPr>
          <p:cNvPr id="37" name="Straight Arrow Connector 36">
            <a:extLst>
              <a:ext uri="{FF2B5EF4-FFF2-40B4-BE49-F238E27FC236}">
                <a16:creationId xmlns:a16="http://schemas.microsoft.com/office/drawing/2014/main" id="{EEFED56D-F1F6-7CDD-BE3A-EA53B900076C}"/>
              </a:ext>
            </a:extLst>
          </p:cNvPr>
          <p:cNvCxnSpPr>
            <a:cxnSpLocks/>
          </p:cNvCxnSpPr>
          <p:nvPr/>
        </p:nvCxnSpPr>
        <p:spPr>
          <a:xfrm flipV="1">
            <a:off x="1866452" y="1470282"/>
            <a:ext cx="4050361" cy="460716"/>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96E7565-9EC8-A401-0B6F-8C7D560F99F4}"/>
              </a:ext>
            </a:extLst>
          </p:cNvPr>
          <p:cNvCxnSpPr>
            <a:cxnSpLocks/>
          </p:cNvCxnSpPr>
          <p:nvPr/>
        </p:nvCxnSpPr>
        <p:spPr>
          <a:xfrm>
            <a:off x="1689463" y="2023027"/>
            <a:ext cx="448379" cy="129115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9" name="Google Shape;217;p22">
            <a:extLst>
              <a:ext uri="{FF2B5EF4-FFF2-40B4-BE49-F238E27FC236}">
                <a16:creationId xmlns:a16="http://schemas.microsoft.com/office/drawing/2014/main" id="{B0B91CF1-DB23-4213-8C98-F798B87E69C6}"/>
              </a:ext>
            </a:extLst>
          </p:cNvPr>
          <p:cNvPicPr preferRelativeResize="0">
            <a:picLocks/>
          </p:cNvPicPr>
          <p:nvPr/>
        </p:nvPicPr>
        <p:blipFill>
          <a:blip r:embed="rId5">
            <a:alphaModFix/>
          </a:blip>
          <a:stretch>
            <a:fillRect/>
          </a:stretch>
        </p:blipFill>
        <p:spPr>
          <a:xfrm>
            <a:off x="332723" y="610225"/>
            <a:ext cx="4860000" cy="193516"/>
          </a:xfrm>
          <a:prstGeom prst="rect">
            <a:avLst/>
          </a:prstGeom>
          <a:noFill/>
          <a:ln>
            <a:noFill/>
          </a:ln>
        </p:spPr>
      </p:pic>
      <p:sp>
        <p:nvSpPr>
          <p:cNvPr id="50" name="Google Shape;219;p22">
            <a:extLst>
              <a:ext uri="{FF2B5EF4-FFF2-40B4-BE49-F238E27FC236}">
                <a16:creationId xmlns:a16="http://schemas.microsoft.com/office/drawing/2014/main" id="{9A49ABED-8E75-5D08-D2EE-3181CBDEEE11}"/>
              </a:ext>
            </a:extLst>
          </p:cNvPr>
          <p:cNvSpPr txBox="1">
            <a:spLocks/>
          </p:cNvSpPr>
          <p:nvPr/>
        </p:nvSpPr>
        <p:spPr>
          <a:xfrm>
            <a:off x="249681" y="404501"/>
            <a:ext cx="8520600" cy="4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GB" sz="1800" b="1" dirty="0">
                <a:solidFill>
                  <a:schemeClr val="dk1"/>
                </a:solidFill>
              </a:rPr>
              <a:t>Quantifying device variability at wafer scales</a:t>
            </a:r>
            <a:endParaRPr lang="en-GB" sz="3000" dirty="0">
              <a:solidFill>
                <a:srgbClr val="1E1919"/>
              </a:solidFill>
              <a:highlight>
                <a:srgbClr val="FFFFFF"/>
              </a:highlight>
              <a:latin typeface="Roboto"/>
              <a:ea typeface="Roboto"/>
              <a:cs typeface="Roboto"/>
              <a:sym typeface="Roboto"/>
            </a:endParaRPr>
          </a:p>
          <a:p>
            <a:pPr>
              <a:lnSpc>
                <a:spcPct val="80000"/>
              </a:lnSpc>
            </a:pPr>
            <a:endParaRPr lang="en-GB" sz="1800" b="1" dirty="0">
              <a:solidFill>
                <a:schemeClr val="dk1"/>
              </a:solidFill>
            </a:endParaRPr>
          </a:p>
          <a:p>
            <a:pPr algn="ctr">
              <a:lnSpc>
                <a:spcPct val="80000"/>
              </a:lnSpc>
            </a:pPr>
            <a:endParaRPr lang="en-GB" sz="2200" b="1" dirty="0">
              <a:solidFill>
                <a:schemeClr val="dk1"/>
              </a:solidFill>
            </a:endParaRPr>
          </a:p>
        </p:txBody>
      </p:sp>
      <p:grpSp>
        <p:nvGrpSpPr>
          <p:cNvPr id="7" name="Group 6">
            <a:extLst>
              <a:ext uri="{FF2B5EF4-FFF2-40B4-BE49-F238E27FC236}">
                <a16:creationId xmlns:a16="http://schemas.microsoft.com/office/drawing/2014/main" id="{3C641B94-942C-F0B7-4A6C-01DACB7A3A74}"/>
              </a:ext>
            </a:extLst>
          </p:cNvPr>
          <p:cNvGrpSpPr/>
          <p:nvPr/>
        </p:nvGrpSpPr>
        <p:grpSpPr>
          <a:xfrm>
            <a:off x="3298327" y="3141408"/>
            <a:ext cx="2430421" cy="2002092"/>
            <a:chOff x="2525886" y="2872275"/>
            <a:chExt cx="3015651" cy="2202001"/>
          </a:xfrm>
        </p:grpSpPr>
        <p:grpSp>
          <p:nvGrpSpPr>
            <p:cNvPr id="8" name="Group 7">
              <a:extLst>
                <a:ext uri="{FF2B5EF4-FFF2-40B4-BE49-F238E27FC236}">
                  <a16:creationId xmlns:a16="http://schemas.microsoft.com/office/drawing/2014/main" id="{57D75A4C-83E2-549E-A70A-06DB504977E4}"/>
                </a:ext>
              </a:extLst>
            </p:cNvPr>
            <p:cNvGrpSpPr/>
            <p:nvPr/>
          </p:nvGrpSpPr>
          <p:grpSpPr>
            <a:xfrm>
              <a:off x="2531198" y="2872275"/>
              <a:ext cx="3010339" cy="2165706"/>
              <a:chOff x="2445728" y="2849017"/>
              <a:chExt cx="3010339" cy="2165706"/>
            </a:xfrm>
          </p:grpSpPr>
          <p:pic>
            <p:nvPicPr>
              <p:cNvPr id="11" name="Google Shape;281;p27">
                <a:extLst>
                  <a:ext uri="{FF2B5EF4-FFF2-40B4-BE49-F238E27FC236}">
                    <a16:creationId xmlns:a16="http://schemas.microsoft.com/office/drawing/2014/main" id="{7E9C1FD7-71D1-D248-D420-2A73E0241692}"/>
                  </a:ext>
                </a:extLst>
              </p:cNvPr>
              <p:cNvPicPr preferRelativeResize="0">
                <a:picLocks noChangeAspect="1"/>
              </p:cNvPicPr>
              <p:nvPr/>
            </p:nvPicPr>
            <p:blipFill rotWithShape="1">
              <a:blip r:embed="rId2">
                <a:alphaModFix/>
              </a:blip>
              <a:srcRect l="48235" t="12429" r="22427" b="45351"/>
              <a:stretch/>
            </p:blipFill>
            <p:spPr>
              <a:xfrm>
                <a:off x="2445728" y="2849017"/>
                <a:ext cx="2731588" cy="2134553"/>
              </a:xfrm>
              <a:prstGeom prst="rect">
                <a:avLst/>
              </a:prstGeom>
              <a:noFill/>
              <a:ln>
                <a:noFill/>
              </a:ln>
            </p:spPr>
          </p:pic>
          <p:sp>
            <p:nvSpPr>
              <p:cNvPr id="12" name="Google Shape;283;p27">
                <a:extLst>
                  <a:ext uri="{FF2B5EF4-FFF2-40B4-BE49-F238E27FC236}">
                    <a16:creationId xmlns:a16="http://schemas.microsoft.com/office/drawing/2014/main" id="{C0FB3708-E307-880E-CD7A-F6672819DED4}"/>
                  </a:ext>
                </a:extLst>
              </p:cNvPr>
              <p:cNvSpPr txBox="1"/>
              <p:nvPr/>
            </p:nvSpPr>
            <p:spPr>
              <a:xfrm rot="5400000">
                <a:off x="4219528" y="3778185"/>
                <a:ext cx="2134553" cy="33852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lgn="ctr">
                  <a:buNone/>
                  <a:defRPr sz="1000">
                    <a:solidFill>
                      <a:schemeClr val="dk1"/>
                    </a:solidFill>
                    <a:latin typeface="Avenir Next" panose="020B0503020202020204" pitchFamily="34" charset="0"/>
                  </a:defRPr>
                </a:lvl1pPr>
              </a:lstStyle>
              <a:p>
                <a:r>
                  <a:rPr lang="es" dirty="0"/>
                  <a:t>Potential</a:t>
                </a:r>
                <a:endParaRPr dirty="0"/>
              </a:p>
            </p:txBody>
          </p:sp>
          <p:sp>
            <p:nvSpPr>
              <p:cNvPr id="13" name="Rectangle 12">
                <a:extLst>
                  <a:ext uri="{FF2B5EF4-FFF2-40B4-BE49-F238E27FC236}">
                    <a16:creationId xmlns:a16="http://schemas.microsoft.com/office/drawing/2014/main" id="{0A5D1D89-1B4A-308C-35C6-848EC8F6EA37}"/>
                  </a:ext>
                </a:extLst>
              </p:cNvPr>
              <p:cNvSpPr/>
              <p:nvPr/>
            </p:nvSpPr>
            <p:spPr>
              <a:xfrm>
                <a:off x="4995881" y="3119902"/>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oogle Shape;287;p27">
              <a:extLst>
                <a:ext uri="{FF2B5EF4-FFF2-40B4-BE49-F238E27FC236}">
                  <a16:creationId xmlns:a16="http://schemas.microsoft.com/office/drawing/2014/main" id="{EF8092E5-C0D7-B146-CA0B-357B0B561BB0}"/>
                </a:ext>
              </a:extLst>
            </p:cNvPr>
            <p:cNvSpPr txBox="1"/>
            <p:nvPr/>
          </p:nvSpPr>
          <p:spPr>
            <a:xfrm>
              <a:off x="3271353" y="4735752"/>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x (nm)</a:t>
              </a:r>
              <a:endParaRPr dirty="0"/>
            </a:p>
          </p:txBody>
        </p:sp>
        <p:sp>
          <p:nvSpPr>
            <p:cNvPr id="10" name="Google Shape;287;p27">
              <a:extLst>
                <a:ext uri="{FF2B5EF4-FFF2-40B4-BE49-F238E27FC236}">
                  <a16:creationId xmlns:a16="http://schemas.microsoft.com/office/drawing/2014/main" id="{9E572729-47BB-53C5-26F6-0C514E4BF594}"/>
                </a:ext>
              </a:extLst>
            </p:cNvPr>
            <p:cNvSpPr txBox="1"/>
            <p:nvPr/>
          </p:nvSpPr>
          <p:spPr>
            <a:xfrm rot="16200000">
              <a:off x="2238437" y="3801443"/>
              <a:ext cx="913422"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n-GB" dirty="0"/>
                <a:t>y</a:t>
              </a:r>
              <a:r>
                <a:rPr lang="es" dirty="0"/>
                <a:t> (nm)</a:t>
              </a:r>
              <a:endParaRPr dirty="0"/>
            </a:p>
          </p:txBody>
        </p:sp>
      </p:grpSp>
      <p:cxnSp>
        <p:nvCxnSpPr>
          <p:cNvPr id="17" name="Straight Arrow Connector 16">
            <a:extLst>
              <a:ext uri="{FF2B5EF4-FFF2-40B4-BE49-F238E27FC236}">
                <a16:creationId xmlns:a16="http://schemas.microsoft.com/office/drawing/2014/main" id="{9F191FC8-7688-7A67-CA49-FAD31A61B2C6}"/>
              </a:ext>
            </a:extLst>
          </p:cNvPr>
          <p:cNvCxnSpPr>
            <a:cxnSpLocks/>
          </p:cNvCxnSpPr>
          <p:nvPr/>
        </p:nvCxnSpPr>
        <p:spPr>
          <a:xfrm>
            <a:off x="1793966" y="2023027"/>
            <a:ext cx="1589754" cy="124102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1" name="Google Shape;231;p23">
            <a:extLst>
              <a:ext uri="{FF2B5EF4-FFF2-40B4-BE49-F238E27FC236}">
                <a16:creationId xmlns:a16="http://schemas.microsoft.com/office/drawing/2014/main" id="{64FD7BA4-E730-9EFA-0CF7-313B21E3A2B2}"/>
              </a:ext>
            </a:extLst>
          </p:cNvPr>
          <p:cNvPicPr preferRelativeResize="0"/>
          <p:nvPr/>
        </p:nvPicPr>
        <p:blipFill rotWithShape="1">
          <a:blip r:embed="rId3">
            <a:alphaModFix/>
          </a:blip>
          <a:srcRect l="61999" t="60423" r="18727" b="5568"/>
          <a:stretch/>
        </p:blipFill>
        <p:spPr>
          <a:xfrm>
            <a:off x="4231368" y="1808656"/>
            <a:ext cx="1630265" cy="1620000"/>
          </a:xfrm>
          <a:prstGeom prst="rect">
            <a:avLst/>
          </a:prstGeom>
          <a:noFill/>
          <a:ln>
            <a:noFill/>
          </a:ln>
        </p:spPr>
      </p:pic>
      <p:pic>
        <p:nvPicPr>
          <p:cNvPr id="1041" name="Picture 1040" descr="A picture containing blur&#10;&#10;Description automatically generated">
            <a:extLst>
              <a:ext uri="{FF2B5EF4-FFF2-40B4-BE49-F238E27FC236}">
                <a16:creationId xmlns:a16="http://schemas.microsoft.com/office/drawing/2014/main" id="{A284E6F5-6FDA-775F-98C4-EC9B437F1715}"/>
              </a:ext>
            </a:extLst>
          </p:cNvPr>
          <p:cNvPicPr>
            <a:picLocks/>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606307" y="856029"/>
            <a:ext cx="1749600" cy="1238400"/>
          </a:xfrm>
          <a:prstGeom prst="rect">
            <a:avLst/>
          </a:prstGeom>
        </p:spPr>
      </p:pic>
    </p:spTree>
    <p:extLst>
      <p:ext uri="{BB962C8B-B14F-4D97-AF65-F5344CB8AC3E}">
        <p14:creationId xmlns:p14="http://schemas.microsoft.com/office/powerpoint/2010/main" val="3473133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1" name="Picture 17" descr="Picture 17"/>
          <p:cNvPicPr>
            <a:picLocks noChangeAspect="1"/>
          </p:cNvPicPr>
          <p:nvPr/>
        </p:nvPicPr>
        <p:blipFill>
          <a:blip r:embed="rId2"/>
          <a:stretch>
            <a:fillRect/>
          </a:stretch>
        </p:blipFill>
        <p:spPr>
          <a:xfrm>
            <a:off x="1087798" y="772914"/>
            <a:ext cx="3146179" cy="4197137"/>
          </a:xfrm>
          <a:prstGeom prst="rect">
            <a:avLst/>
          </a:prstGeom>
          <a:ln w="3175">
            <a:miter lim="400000"/>
          </a:ln>
        </p:spPr>
      </p:pic>
      <p:sp>
        <p:nvSpPr>
          <p:cNvPr id="562" name="TextBox 12"/>
          <p:cNvSpPr txBox="1"/>
          <p:nvPr/>
        </p:nvSpPr>
        <p:spPr>
          <a:xfrm>
            <a:off x="212319" y="99633"/>
            <a:ext cx="8292397" cy="37840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51" tIns="26751" rIns="26751" bIns="26751" anchor="ctr">
            <a:spAutoFit/>
          </a:bodyPr>
          <a:lstStyle>
            <a:lvl1pPr algn="l" defTabSz="583908">
              <a:defRPr sz="4000" b="1">
                <a:latin typeface="Avenir Next Regular"/>
                <a:ea typeface="Avenir Next Regular"/>
                <a:cs typeface="Avenir Next Regular"/>
                <a:sym typeface="Avenir Next Regular"/>
              </a:defRPr>
            </a:lvl1pPr>
          </a:lstStyle>
          <a:p>
            <a:r>
              <a:rPr sz="2108"/>
              <a:t>A quantum device lab</a:t>
            </a:r>
          </a:p>
        </p:txBody>
      </p:sp>
      <p:sp>
        <p:nvSpPr>
          <p:cNvPr id="563" name="TextBox 56"/>
          <p:cNvSpPr txBox="1"/>
          <p:nvPr/>
        </p:nvSpPr>
        <p:spPr>
          <a:xfrm>
            <a:off x="1286085" y="2211791"/>
            <a:ext cx="765780" cy="313670"/>
          </a:xfrm>
          <a:prstGeom prst="rect">
            <a:avLst/>
          </a:prstGeom>
          <a:solidFill>
            <a:srgbClr val="0000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2" tIns="26762" rIns="26762" bIns="26762" anchor="ctr">
            <a:spAutoFit/>
          </a:bodyPr>
          <a:lstStyle>
            <a:lvl1pPr>
              <a:defRPr sz="3200">
                <a:solidFill>
                  <a:srgbClr val="FFFFFF"/>
                </a:solidFill>
                <a:latin typeface="Avenir Next Regular"/>
                <a:ea typeface="Avenir Next Regular"/>
                <a:cs typeface="Avenir Next Regular"/>
                <a:sym typeface="Avenir Next Regular"/>
              </a:defRPr>
            </a:lvl1pPr>
          </a:lstStyle>
          <a:p>
            <a:r>
              <a:rPr sz="1687"/>
              <a:t>Human</a:t>
            </a:r>
          </a:p>
        </p:txBody>
      </p:sp>
      <p:sp>
        <p:nvSpPr>
          <p:cNvPr id="564" name="Folded Corner 93"/>
          <p:cNvSpPr/>
          <p:nvPr/>
        </p:nvSpPr>
        <p:spPr>
          <a:xfrm>
            <a:off x="4756602" y="799256"/>
            <a:ext cx="3619160" cy="1025401"/>
          </a:xfrm>
          <a:custGeom>
            <a:avLst/>
            <a:gdLst/>
            <a:ahLst/>
            <a:cxnLst>
              <a:cxn ang="0">
                <a:pos x="wd2" y="hd2"/>
              </a:cxn>
              <a:cxn ang="5400000">
                <a:pos x="wd2" y="hd2"/>
              </a:cxn>
              <a:cxn ang="10800000">
                <a:pos x="wd2" y="hd2"/>
              </a:cxn>
              <a:cxn ang="16200000">
                <a:pos x="wd2" y="hd2"/>
              </a:cxn>
            </a:cxnLst>
            <a:rect l="0" t="0" r="r" b="b"/>
            <a:pathLst>
              <a:path w="21600" h="21600" extrusionOk="0">
                <a:moveTo>
                  <a:pt x="20580" y="21600"/>
                </a:moveTo>
                <a:lnTo>
                  <a:pt x="20784" y="18720"/>
                </a:lnTo>
                <a:lnTo>
                  <a:pt x="21600" y="18000"/>
                </a:lnTo>
                <a:lnTo>
                  <a:pt x="20580" y="21600"/>
                </a:lnTo>
                <a:lnTo>
                  <a:pt x="0" y="21600"/>
                </a:lnTo>
                <a:lnTo>
                  <a:pt x="0" y="0"/>
                </a:lnTo>
                <a:lnTo>
                  <a:pt x="21600" y="0"/>
                </a:lnTo>
                <a:lnTo>
                  <a:pt x="21600" y="18000"/>
                </a:lnTo>
              </a:path>
            </a:pathLst>
          </a:custGeom>
          <a:ln w="12700">
            <a:solidFill>
              <a:srgbClr val="000000"/>
            </a:solidFill>
            <a:miter lim="400000"/>
          </a:ln>
        </p:spPr>
        <p:txBody>
          <a:bodyPr lIns="13381" tIns="13381" rIns="13381" bIns="13381" anchor="ctr"/>
          <a:lstStyle/>
          <a:p>
            <a:pPr>
              <a:defRPr sz="3200"/>
            </a:pPr>
            <a:endParaRPr sz="1687"/>
          </a:p>
        </p:txBody>
      </p:sp>
      <p:sp>
        <p:nvSpPr>
          <p:cNvPr id="565" name="TextBox 94"/>
          <p:cNvSpPr txBox="1"/>
          <p:nvPr/>
        </p:nvSpPr>
        <p:spPr>
          <a:xfrm>
            <a:off x="7038705" y="560137"/>
            <a:ext cx="1224239" cy="2811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2" tIns="26762" rIns="26762" bIns="26762" anchor="ctr">
            <a:spAutoFit/>
          </a:bodyPr>
          <a:lstStyle>
            <a:lvl1pPr>
              <a:defRPr sz="2800" b="1">
                <a:latin typeface="Avenir Next Regular"/>
                <a:ea typeface="Avenir Next Regular"/>
                <a:cs typeface="Avenir Next Regular"/>
                <a:sym typeface="Avenir Next Regular"/>
              </a:defRPr>
            </a:lvl1pPr>
          </a:lstStyle>
          <a:p>
            <a:r>
              <a:rPr sz="1476"/>
              <a:t>Human’s  loop </a:t>
            </a:r>
          </a:p>
        </p:txBody>
      </p:sp>
      <p:sp>
        <p:nvSpPr>
          <p:cNvPr id="566" name="TextBox 99"/>
          <p:cNvSpPr txBox="1"/>
          <p:nvPr/>
        </p:nvSpPr>
        <p:spPr>
          <a:xfrm>
            <a:off x="4919713" y="797264"/>
            <a:ext cx="3405926" cy="102739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2" tIns="26762" rIns="26762" bIns="26762" anchor="ctr">
            <a:spAutoFit/>
          </a:bodyPr>
          <a:lstStyle/>
          <a:p>
            <a:pPr algn="l">
              <a:defRPr sz="2000">
                <a:solidFill>
                  <a:srgbClr val="002060"/>
                </a:solidFill>
                <a:latin typeface="Andale Mono"/>
                <a:ea typeface="Andale Mono"/>
                <a:cs typeface="Andale Mono"/>
                <a:sym typeface="Andale Mono"/>
              </a:defRPr>
            </a:pPr>
            <a:r>
              <a:rPr sz="1054"/>
              <a:t>while human not satisfied with the result</a:t>
            </a:r>
          </a:p>
          <a:p>
            <a:pPr algn="l">
              <a:defRPr sz="2000">
                <a:latin typeface="Andale Mono"/>
                <a:ea typeface="Andale Mono"/>
                <a:cs typeface="Andale Mono"/>
                <a:sym typeface="Andale Mono"/>
              </a:defRPr>
            </a:pPr>
            <a:r>
              <a:rPr sz="1054"/>
              <a:t>  	fix parameters</a:t>
            </a:r>
          </a:p>
          <a:p>
            <a:pPr algn="l">
              <a:defRPr sz="2000">
                <a:latin typeface="Andale Mono"/>
                <a:ea typeface="Andale Mono"/>
                <a:cs typeface="Andale Mono"/>
                <a:sym typeface="Andale Mono"/>
              </a:defRPr>
            </a:pPr>
            <a:r>
              <a:rPr sz="1054"/>
              <a:t>	measure</a:t>
            </a:r>
          </a:p>
          <a:p>
            <a:pPr algn="l">
              <a:defRPr sz="2000">
                <a:latin typeface="Andale Mono"/>
                <a:ea typeface="Andale Mono"/>
                <a:cs typeface="Andale Mono"/>
                <a:sym typeface="Andale Mono"/>
              </a:defRPr>
            </a:pPr>
            <a:r>
              <a:rPr sz="1054"/>
              <a:t>	evaluate measurement</a:t>
            </a:r>
          </a:p>
          <a:p>
            <a:pPr algn="l">
              <a:defRPr sz="2000">
                <a:solidFill>
                  <a:srgbClr val="002060"/>
                </a:solidFill>
                <a:latin typeface="Andale Mono"/>
                <a:ea typeface="Andale Mono"/>
                <a:cs typeface="Andale Mono"/>
                <a:sym typeface="Andale Mono"/>
              </a:defRPr>
            </a:pPr>
            <a:r>
              <a:rPr sz="1054"/>
              <a:t>else:</a:t>
            </a:r>
          </a:p>
          <a:p>
            <a:pPr algn="l">
              <a:defRPr sz="2000">
                <a:latin typeface="Andale Mono"/>
                <a:ea typeface="Andale Mono"/>
                <a:cs typeface="Andale Mono"/>
                <a:sym typeface="Andale Mono"/>
              </a:defRPr>
            </a:pPr>
            <a:r>
              <a:rPr sz="1054"/>
              <a:t>	go for coffee</a:t>
            </a:r>
          </a:p>
        </p:txBody>
      </p:sp>
      <p:sp>
        <p:nvSpPr>
          <p:cNvPr id="567" name="TextBox 16"/>
          <p:cNvSpPr txBox="1"/>
          <p:nvPr/>
        </p:nvSpPr>
        <p:spPr>
          <a:xfrm>
            <a:off x="3209600" y="1968991"/>
            <a:ext cx="765780" cy="313670"/>
          </a:xfrm>
          <a:prstGeom prst="rect">
            <a:avLst/>
          </a:prstGeom>
          <a:solidFill>
            <a:srgbClr val="0000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2" tIns="26762" rIns="26762" bIns="26762" anchor="ctr">
            <a:spAutoFit/>
          </a:bodyPr>
          <a:lstStyle>
            <a:lvl1pPr>
              <a:defRPr sz="3200">
                <a:solidFill>
                  <a:srgbClr val="FFFFFF"/>
                </a:solidFill>
                <a:latin typeface="Avenir Next Regular"/>
                <a:ea typeface="Avenir Next Regular"/>
                <a:cs typeface="Avenir Next Regular"/>
                <a:sym typeface="Avenir Next Regular"/>
              </a:defRPr>
            </a:lvl1pPr>
          </a:lstStyle>
          <a:p>
            <a:r>
              <a:rPr sz="1687"/>
              <a:t>Human</a:t>
            </a:r>
          </a:p>
        </p:txBody>
      </p:sp>
      <p:pic>
        <p:nvPicPr>
          <p:cNvPr id="568" name="Picture 4" descr="Picture 4"/>
          <p:cNvPicPr>
            <a:picLocks noChangeAspect="1"/>
          </p:cNvPicPr>
          <p:nvPr/>
        </p:nvPicPr>
        <p:blipFill>
          <a:blip r:embed="rId3"/>
          <a:stretch>
            <a:fillRect/>
          </a:stretch>
        </p:blipFill>
        <p:spPr>
          <a:xfrm rot="5400000">
            <a:off x="2216321" y="2208865"/>
            <a:ext cx="553036" cy="206245"/>
          </a:xfrm>
          <a:prstGeom prst="rect">
            <a:avLst/>
          </a:prstGeom>
          <a:ln w="3175">
            <a:miter lim="400000"/>
          </a:ln>
          <a:effectLst>
            <a:outerShdw blurRad="50800" dist="38100" dir="5400000" rotWithShape="0">
              <a:srgbClr val="000000">
                <a:alpha val="40000"/>
              </a:srgbClr>
            </a:outerShdw>
          </a:effectLst>
        </p:spPr>
      </p:pic>
      <p:sp>
        <p:nvSpPr>
          <p:cNvPr id="569" name="Freeform 6"/>
          <p:cNvSpPr/>
          <p:nvPr/>
        </p:nvSpPr>
        <p:spPr>
          <a:xfrm>
            <a:off x="2123263" y="1362488"/>
            <a:ext cx="694774" cy="1755151"/>
          </a:xfrm>
          <a:custGeom>
            <a:avLst/>
            <a:gdLst/>
            <a:ahLst/>
            <a:cxnLst>
              <a:cxn ang="0">
                <a:pos x="wd2" y="hd2"/>
              </a:cxn>
              <a:cxn ang="5400000">
                <a:pos x="wd2" y="hd2"/>
              </a:cxn>
              <a:cxn ang="10800000">
                <a:pos x="wd2" y="hd2"/>
              </a:cxn>
              <a:cxn ang="16200000">
                <a:pos x="wd2" y="hd2"/>
              </a:cxn>
            </a:cxnLst>
            <a:rect l="0" t="0" r="r" b="b"/>
            <a:pathLst>
              <a:path w="21401" h="21519" extrusionOk="0">
                <a:moveTo>
                  <a:pt x="0" y="20123"/>
                </a:moveTo>
                <a:cubicBezTo>
                  <a:pt x="1806" y="20742"/>
                  <a:pt x="3611" y="21360"/>
                  <a:pt x="5417" y="21480"/>
                </a:cubicBezTo>
                <a:cubicBezTo>
                  <a:pt x="7222" y="21600"/>
                  <a:pt x="8426" y="21454"/>
                  <a:pt x="10833" y="20841"/>
                </a:cubicBezTo>
                <a:cubicBezTo>
                  <a:pt x="13241" y="20229"/>
                  <a:pt x="18123" y="18752"/>
                  <a:pt x="19861" y="17807"/>
                </a:cubicBezTo>
                <a:cubicBezTo>
                  <a:pt x="21600" y="16862"/>
                  <a:pt x="21032" y="18140"/>
                  <a:pt x="21266" y="15172"/>
                </a:cubicBezTo>
                <a:cubicBezTo>
                  <a:pt x="21500" y="12204"/>
                  <a:pt x="21383" y="6102"/>
                  <a:pt x="21266" y="0"/>
                </a:cubicBezTo>
              </a:path>
            </a:pathLst>
          </a:custGeom>
          <a:ln w="12700">
            <a:solidFill>
              <a:srgbClr val="000000"/>
            </a:solidFill>
            <a:miter lim="400000"/>
          </a:ln>
        </p:spPr>
        <p:txBody>
          <a:bodyPr lIns="13381" tIns="13381" rIns="13381" bIns="13381"/>
          <a:lstStyle/>
          <a:p>
            <a:pPr defTabSz="481980">
              <a:defRPr sz="1800"/>
            </a:pPr>
            <a:endParaRPr sz="949"/>
          </a:p>
        </p:txBody>
      </p:sp>
      <p:sp>
        <p:nvSpPr>
          <p:cNvPr id="570" name="Freeform 10"/>
          <p:cNvSpPr/>
          <p:nvPr/>
        </p:nvSpPr>
        <p:spPr>
          <a:xfrm>
            <a:off x="1936796" y="1393607"/>
            <a:ext cx="830341" cy="1836762"/>
          </a:xfrm>
          <a:custGeom>
            <a:avLst/>
            <a:gdLst/>
            <a:ahLst/>
            <a:cxnLst>
              <a:cxn ang="0">
                <a:pos x="wd2" y="hd2"/>
              </a:cxn>
              <a:cxn ang="5400000">
                <a:pos x="wd2" y="hd2"/>
              </a:cxn>
              <a:cxn ang="10800000">
                <a:pos x="wd2" y="hd2"/>
              </a:cxn>
              <a:cxn ang="16200000">
                <a:pos x="wd2" y="hd2"/>
              </a:cxn>
            </a:cxnLst>
            <a:rect l="0" t="0" r="r" b="b"/>
            <a:pathLst>
              <a:path w="21252" h="21491" extrusionOk="0">
                <a:moveTo>
                  <a:pt x="0" y="19633"/>
                </a:moveTo>
                <a:cubicBezTo>
                  <a:pt x="1503" y="20443"/>
                  <a:pt x="3006" y="21252"/>
                  <a:pt x="5243" y="21409"/>
                </a:cubicBezTo>
                <a:cubicBezTo>
                  <a:pt x="7480" y="21565"/>
                  <a:pt x="10905" y="21600"/>
                  <a:pt x="13421" y="20573"/>
                </a:cubicBezTo>
                <a:cubicBezTo>
                  <a:pt x="15938" y="19546"/>
                  <a:pt x="19083" y="18676"/>
                  <a:pt x="20342" y="15247"/>
                </a:cubicBezTo>
                <a:cubicBezTo>
                  <a:pt x="21600" y="11818"/>
                  <a:pt x="21285" y="5909"/>
                  <a:pt x="20971" y="0"/>
                </a:cubicBezTo>
              </a:path>
            </a:pathLst>
          </a:custGeom>
          <a:ln w="76200">
            <a:solidFill>
              <a:srgbClr val="FF0000"/>
            </a:solidFill>
            <a:miter lim="400000"/>
          </a:ln>
          <a:effectLst>
            <a:outerShdw blurRad="50800" dist="38100" dir="5400000" rotWithShape="0">
              <a:srgbClr val="000000">
                <a:alpha val="40000"/>
              </a:srgbClr>
            </a:outerShdw>
          </a:effectLst>
        </p:spPr>
        <p:txBody>
          <a:bodyPr lIns="13381" tIns="13381" rIns="13381" bIns="13381"/>
          <a:lstStyle/>
          <a:p>
            <a:pPr defTabSz="481980">
              <a:defRPr sz="1800"/>
            </a:pPr>
            <a:endParaRPr sz="949"/>
          </a:p>
        </p:txBody>
      </p:sp>
      <p:sp>
        <p:nvSpPr>
          <p:cNvPr id="571" name="Freeform 14"/>
          <p:cNvSpPr/>
          <p:nvPr/>
        </p:nvSpPr>
        <p:spPr>
          <a:xfrm>
            <a:off x="2123263" y="1391144"/>
            <a:ext cx="537625" cy="1749393"/>
          </a:xfrm>
          <a:custGeom>
            <a:avLst/>
            <a:gdLst/>
            <a:ahLst/>
            <a:cxnLst>
              <a:cxn ang="0">
                <a:pos x="wd2" y="hd2"/>
              </a:cxn>
              <a:cxn ang="5400000">
                <a:pos x="wd2" y="hd2"/>
              </a:cxn>
              <a:cxn ang="10800000">
                <a:pos x="wd2" y="hd2"/>
              </a:cxn>
              <a:cxn ang="16200000">
                <a:pos x="wd2" y="hd2"/>
              </a:cxn>
            </a:cxnLst>
            <a:rect l="0" t="0" r="r" b="b"/>
            <a:pathLst>
              <a:path w="21245" h="21582" extrusionOk="0">
                <a:moveTo>
                  <a:pt x="0" y="19710"/>
                </a:moveTo>
                <a:cubicBezTo>
                  <a:pt x="2057" y="20637"/>
                  <a:pt x="4114" y="21563"/>
                  <a:pt x="6857" y="21582"/>
                </a:cubicBezTo>
                <a:cubicBezTo>
                  <a:pt x="9600" y="21600"/>
                  <a:pt x="14114" y="20866"/>
                  <a:pt x="16457" y="19820"/>
                </a:cubicBezTo>
                <a:cubicBezTo>
                  <a:pt x="18800" y="18774"/>
                  <a:pt x="20229" y="18609"/>
                  <a:pt x="20914" y="15305"/>
                </a:cubicBezTo>
                <a:cubicBezTo>
                  <a:pt x="21600" y="12002"/>
                  <a:pt x="21086" y="6001"/>
                  <a:pt x="20571" y="0"/>
                </a:cubicBezTo>
              </a:path>
            </a:pathLst>
          </a:custGeom>
          <a:ln w="76200">
            <a:solidFill>
              <a:srgbClr val="0119FB"/>
            </a:solidFill>
            <a:miter lim="400000"/>
          </a:ln>
          <a:effectLst>
            <a:outerShdw blurRad="50800" dist="38100" dir="5400000" rotWithShape="0">
              <a:srgbClr val="000000">
                <a:alpha val="40000"/>
              </a:srgbClr>
            </a:outerShdw>
          </a:effectLst>
        </p:spPr>
        <p:txBody>
          <a:bodyPr lIns="13381" tIns="13381" rIns="13381" bIns="13381"/>
          <a:lstStyle/>
          <a:p>
            <a:pPr defTabSz="481980">
              <a:defRPr sz="1800"/>
            </a:pPr>
            <a:endParaRPr sz="949"/>
          </a:p>
        </p:txBody>
      </p:sp>
      <p:sp>
        <p:nvSpPr>
          <p:cNvPr id="572" name="Rectangle 12"/>
          <p:cNvSpPr/>
          <p:nvPr/>
        </p:nvSpPr>
        <p:spPr>
          <a:xfrm>
            <a:off x="2614812" y="914252"/>
            <a:ext cx="1310472" cy="546268"/>
          </a:xfrm>
          <a:prstGeom prst="rect">
            <a:avLst/>
          </a:prstGeom>
          <a:solidFill>
            <a:srgbClr val="000000"/>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381" tIns="13381" rIns="13381" bIns="13381" anchor="ctr">
            <a:spAutoFit/>
          </a:bodyPr>
          <a:lstStyle>
            <a:lvl1pPr>
              <a:defRPr sz="3200">
                <a:solidFill>
                  <a:srgbClr val="FFFFFF"/>
                </a:solidFill>
                <a:latin typeface="Avenir Next Regular"/>
                <a:ea typeface="Avenir Next Regular"/>
                <a:cs typeface="Avenir Next Regular"/>
                <a:sym typeface="Avenir Next Regular"/>
              </a:defRPr>
            </a:lvl1pPr>
          </a:lstStyle>
          <a:p>
            <a:r>
              <a:rPr sz="1687"/>
              <a:t>Quantum hardware</a:t>
            </a:r>
          </a:p>
        </p:txBody>
      </p:sp>
      <p:pic>
        <p:nvPicPr>
          <p:cNvPr id="573" name="Picture 15" descr="Picture 15"/>
          <p:cNvPicPr>
            <a:picLocks noChangeAspect="1"/>
          </p:cNvPicPr>
          <p:nvPr/>
        </p:nvPicPr>
        <p:blipFill>
          <a:blip r:embed="rId4"/>
          <a:stretch>
            <a:fillRect/>
          </a:stretch>
        </p:blipFill>
        <p:spPr>
          <a:xfrm rot="16200000">
            <a:off x="2634706" y="2217784"/>
            <a:ext cx="581692" cy="216932"/>
          </a:xfrm>
          <a:prstGeom prst="rect">
            <a:avLst/>
          </a:prstGeom>
          <a:ln w="3175">
            <a:miter lim="400000"/>
          </a:ln>
          <a:effectLst>
            <a:outerShdw blurRad="50800" dist="38100" dir="5400000" rotWithShape="0">
              <a:srgbClr val="000000">
                <a:alpha val="40000"/>
              </a:srgbClr>
            </a:outerShdw>
          </a:effectLst>
        </p:spPr>
      </p:pic>
      <p:sp>
        <p:nvSpPr>
          <p:cNvPr id="574" name="Straight Arrow Connector 19"/>
          <p:cNvSpPr/>
          <p:nvPr/>
        </p:nvSpPr>
        <p:spPr>
          <a:xfrm flipV="1">
            <a:off x="2921361" y="1968348"/>
            <a:ext cx="1" cy="124543"/>
          </a:xfrm>
          <a:prstGeom prst="line">
            <a:avLst/>
          </a:prstGeom>
          <a:ln w="41275">
            <a:solidFill>
              <a:srgbClr val="FF0000"/>
            </a:solidFill>
            <a:miter lim="400000"/>
            <a:tailEnd type="triangle"/>
          </a:ln>
        </p:spPr>
        <p:txBody>
          <a:bodyPr lIns="24097" tIns="24097" rIns="24097" bIns="24097"/>
          <a:lstStyle/>
          <a:p>
            <a:endParaRPr sz="738"/>
          </a:p>
        </p:txBody>
      </p:sp>
      <p:sp>
        <p:nvSpPr>
          <p:cNvPr id="575" name="Straight Arrow Connector 33"/>
          <p:cNvSpPr/>
          <p:nvPr/>
        </p:nvSpPr>
        <p:spPr>
          <a:xfrm>
            <a:off x="2492838" y="2526234"/>
            <a:ext cx="1" cy="124543"/>
          </a:xfrm>
          <a:prstGeom prst="line">
            <a:avLst/>
          </a:prstGeom>
          <a:ln w="41275">
            <a:solidFill>
              <a:srgbClr val="0119FB"/>
            </a:solidFill>
            <a:miter lim="400000"/>
            <a:tailEnd type="triangle"/>
          </a:ln>
        </p:spPr>
        <p:txBody>
          <a:bodyPr lIns="24097" tIns="24097" rIns="24097" bIns="24097"/>
          <a:lstStyle/>
          <a:p>
            <a:endParaRPr sz="738"/>
          </a:p>
        </p:txBody>
      </p:sp>
      <p:sp>
        <p:nvSpPr>
          <p:cNvPr id="576" name="Slide Number Placeholder 24"/>
          <p:cNvSpPr txBox="1">
            <a:spLocks noGrp="1"/>
          </p:cNvSpPr>
          <p:nvPr>
            <p:ph type="sldNum" sz="quarter" idx="2"/>
          </p:nvPr>
        </p:nvSpPr>
        <p:spPr>
          <a:xfrm>
            <a:off x="8781074" y="4862069"/>
            <a:ext cx="93703" cy="1673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40000" lnSpcReduction="20000"/>
          </a:bodyPr>
          <a:lstStyle/>
          <a:p>
            <a:fld id="{86CB4B4D-7CA3-9044-876B-883B54F8677D}" type="slidenum">
              <a:rPr/>
              <a:t>61</a:t>
            </a:fld>
            <a:endParaRPr/>
          </a:p>
        </p:txBody>
      </p:sp>
      <p:grpSp>
        <p:nvGrpSpPr>
          <p:cNvPr id="584" name="Group"/>
          <p:cNvGrpSpPr/>
          <p:nvPr/>
        </p:nvGrpSpPr>
        <p:grpSpPr>
          <a:xfrm>
            <a:off x="5133115" y="1956962"/>
            <a:ext cx="2824958" cy="1467578"/>
            <a:chOff x="0" y="0"/>
            <a:chExt cx="5359573" cy="2784320"/>
          </a:xfrm>
        </p:grpSpPr>
        <p:sp>
          <p:nvSpPr>
            <p:cNvPr id="577" name="Rectangle 60"/>
            <p:cNvSpPr/>
            <p:nvPr/>
          </p:nvSpPr>
          <p:spPr>
            <a:xfrm>
              <a:off x="0" y="0"/>
              <a:ext cx="5359573" cy="2738173"/>
            </a:xfrm>
            <a:prstGeom prst="rect">
              <a:avLst/>
            </a:prstGeom>
            <a:solidFill>
              <a:srgbClr val="F2F2F2"/>
            </a:solidFill>
            <a:ln w="3175" cap="flat">
              <a:noFill/>
              <a:miter lim="400000"/>
            </a:ln>
            <a:effectLst/>
          </p:spPr>
          <p:txBody>
            <a:bodyPr wrap="square" lIns="13381" tIns="13381" rIns="13381" bIns="13381" numCol="1" anchor="ctr">
              <a:noAutofit/>
            </a:bodyPr>
            <a:lstStyle/>
            <a:p>
              <a:pPr>
                <a:defRPr sz="3200"/>
              </a:pPr>
              <a:endParaRPr sz="1687"/>
            </a:p>
          </p:txBody>
        </p:sp>
        <p:sp>
          <p:nvSpPr>
            <p:cNvPr id="578" name="TextBox 61"/>
            <p:cNvSpPr txBox="1"/>
            <p:nvPr/>
          </p:nvSpPr>
          <p:spPr>
            <a:xfrm>
              <a:off x="1737852" y="1188944"/>
              <a:ext cx="1890794" cy="71808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2" tIns="26762" rIns="26762" bIns="26762" numCol="1" anchor="ctr">
              <a:spAutoFit/>
            </a:bodyPr>
            <a:lstStyle/>
            <a:p>
              <a:pPr>
                <a:defRPr sz="2000">
                  <a:latin typeface="Avenir Next Regular"/>
                  <a:ea typeface="Avenir Next Regular"/>
                  <a:cs typeface="Avenir Next Regular"/>
                  <a:sym typeface="Avenir Next Regular"/>
                </a:defRPr>
              </a:pPr>
              <a:r>
                <a:rPr sz="1054"/>
                <a:t>Semiconductor</a:t>
              </a:r>
            </a:p>
            <a:p>
              <a:pPr>
                <a:defRPr sz="2000">
                  <a:latin typeface="Avenir Next Regular"/>
                  <a:ea typeface="Avenir Next Regular"/>
                  <a:cs typeface="Avenir Next Regular"/>
                  <a:sym typeface="Avenir Next Regular"/>
                </a:defRPr>
              </a:pPr>
              <a:r>
                <a:rPr sz="1054"/>
                <a:t> chips</a:t>
              </a:r>
            </a:p>
          </p:txBody>
        </p:sp>
        <p:sp>
          <p:nvSpPr>
            <p:cNvPr id="579" name="TextBox 62"/>
            <p:cNvSpPr txBox="1"/>
            <p:nvPr/>
          </p:nvSpPr>
          <p:spPr>
            <a:xfrm>
              <a:off x="3191815" y="2066233"/>
              <a:ext cx="2131055" cy="71808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2" tIns="26762" rIns="26762" bIns="26762" numCol="1" anchor="ctr">
              <a:spAutoFit/>
            </a:bodyPr>
            <a:lstStyle/>
            <a:p>
              <a:pPr>
                <a:defRPr sz="2000">
                  <a:latin typeface="Avenir Next Regular"/>
                  <a:ea typeface="Avenir Next Regular"/>
                  <a:cs typeface="Avenir Next Regular"/>
                  <a:sym typeface="Avenir Next Regular"/>
                </a:defRPr>
              </a:pPr>
              <a:r>
                <a:rPr sz="1054"/>
                <a:t>Superconducting</a:t>
              </a:r>
            </a:p>
            <a:p>
              <a:pPr>
                <a:defRPr sz="2000">
                  <a:latin typeface="Avenir Next Regular"/>
                  <a:ea typeface="Avenir Next Regular"/>
                  <a:cs typeface="Avenir Next Regular"/>
                  <a:sym typeface="Avenir Next Regular"/>
                </a:defRPr>
              </a:pPr>
              <a:r>
                <a:rPr sz="1054"/>
                <a:t> chips</a:t>
              </a:r>
            </a:p>
          </p:txBody>
        </p:sp>
        <p:sp>
          <p:nvSpPr>
            <p:cNvPr id="580" name="TextBox 63"/>
            <p:cNvSpPr txBox="1"/>
            <p:nvPr/>
          </p:nvSpPr>
          <p:spPr>
            <a:xfrm>
              <a:off x="437111" y="2220119"/>
              <a:ext cx="1127441" cy="41031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2" tIns="26762" rIns="26762" bIns="26762" numCol="1" anchor="ctr">
              <a:spAutoFit/>
            </a:bodyPr>
            <a:lstStyle>
              <a:lvl1pPr>
                <a:defRPr sz="2000">
                  <a:latin typeface="Avenir Next Regular"/>
                  <a:ea typeface="Avenir Next Regular"/>
                  <a:cs typeface="Avenir Next Regular"/>
                  <a:sym typeface="Avenir Next Regular"/>
                </a:defRPr>
              </a:lvl1pPr>
            </a:lstStyle>
            <a:p>
              <a:r>
                <a:rPr sz="1054"/>
                <a:t>Ion traps</a:t>
              </a:r>
            </a:p>
          </p:txBody>
        </p:sp>
        <p:pic>
          <p:nvPicPr>
            <p:cNvPr id="581" name="Picture 64" descr="Picture 64"/>
            <p:cNvPicPr>
              <a:picLocks noChangeAspect="1"/>
            </p:cNvPicPr>
            <p:nvPr/>
          </p:nvPicPr>
          <p:blipFill>
            <a:blip r:embed="rId5"/>
            <a:stretch>
              <a:fillRect/>
            </a:stretch>
          </p:blipFill>
          <p:spPr>
            <a:xfrm>
              <a:off x="3349150" y="567961"/>
              <a:ext cx="1802115" cy="1793653"/>
            </a:xfrm>
            <a:prstGeom prst="rect">
              <a:avLst/>
            </a:prstGeom>
            <a:ln w="3175" cap="flat">
              <a:noFill/>
              <a:miter lim="400000"/>
            </a:ln>
            <a:effectLst/>
          </p:spPr>
        </p:pic>
        <p:pic>
          <p:nvPicPr>
            <p:cNvPr id="582" name="Picture 65" descr="Picture 65"/>
            <p:cNvPicPr>
              <a:picLocks noChangeAspect="1"/>
            </p:cNvPicPr>
            <p:nvPr/>
          </p:nvPicPr>
          <p:blipFill>
            <a:blip r:embed="rId6"/>
            <a:stretch>
              <a:fillRect/>
            </a:stretch>
          </p:blipFill>
          <p:spPr>
            <a:xfrm>
              <a:off x="2034398" y="38851"/>
              <a:ext cx="1290778" cy="1290778"/>
            </a:xfrm>
            <a:prstGeom prst="rect">
              <a:avLst/>
            </a:prstGeom>
            <a:ln w="3175" cap="flat">
              <a:noFill/>
              <a:miter lim="400000"/>
            </a:ln>
            <a:effectLst/>
          </p:spPr>
        </p:pic>
        <p:pic>
          <p:nvPicPr>
            <p:cNvPr id="583" name="Picture 66" descr="Picture 66"/>
            <p:cNvPicPr>
              <a:picLocks noChangeAspect="1"/>
            </p:cNvPicPr>
            <p:nvPr/>
          </p:nvPicPr>
          <p:blipFill>
            <a:blip r:embed="rId7"/>
            <a:stretch>
              <a:fillRect/>
            </a:stretch>
          </p:blipFill>
          <p:spPr>
            <a:xfrm>
              <a:off x="400914" y="949204"/>
              <a:ext cx="1197566" cy="1197566"/>
            </a:xfrm>
            <a:prstGeom prst="rect">
              <a:avLst/>
            </a:prstGeom>
            <a:ln w="3175" cap="flat">
              <a:noFill/>
              <a:miter lim="400000"/>
            </a:ln>
            <a:effectLst/>
          </p:spPr>
        </p:pic>
      </p:grpSp>
      <p:sp>
        <p:nvSpPr>
          <p:cNvPr id="585" name="Rounded Rectangle 58"/>
          <p:cNvSpPr/>
          <p:nvPr/>
        </p:nvSpPr>
        <p:spPr>
          <a:xfrm>
            <a:off x="4578489" y="3642082"/>
            <a:ext cx="3856383" cy="1091006"/>
          </a:xfrm>
          <a:prstGeom prst="roundRect">
            <a:avLst>
              <a:gd name="adj" fmla="val 19677"/>
            </a:avLst>
          </a:prstGeom>
          <a:solidFill>
            <a:srgbClr val="F2F2F2"/>
          </a:solidFill>
          <a:ln w="3175">
            <a:miter lim="400000"/>
          </a:ln>
        </p:spPr>
        <p:txBody>
          <a:bodyPr lIns="13381" tIns="13381" rIns="13381" bIns="13381" anchor="ctr"/>
          <a:lstStyle/>
          <a:p>
            <a:pPr>
              <a:defRPr sz="3200"/>
            </a:pPr>
            <a:endParaRPr sz="1687"/>
          </a:p>
        </p:txBody>
      </p:sp>
      <p:sp>
        <p:nvSpPr>
          <p:cNvPr id="586" name="TextBox 59"/>
          <p:cNvSpPr txBox="1"/>
          <p:nvPr/>
        </p:nvSpPr>
        <p:spPr>
          <a:xfrm>
            <a:off x="4793669" y="3699378"/>
            <a:ext cx="3951452" cy="97641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62" tIns="26762" rIns="26762" bIns="26762" anchor="ctr">
            <a:spAutoFit/>
          </a:bodyPr>
          <a:lstStyle/>
          <a:p>
            <a:pPr marL="301238" indent="-301238">
              <a:lnSpc>
                <a:spcPct val="150000"/>
              </a:lnSpc>
              <a:buSzPct val="100000"/>
              <a:buFont typeface="Arial"/>
              <a:buChar char="•"/>
              <a:defRPr sz="2600">
                <a:latin typeface="Avenir Next Regular"/>
                <a:ea typeface="Avenir Next Regular"/>
                <a:cs typeface="Avenir Next Regular"/>
                <a:sym typeface="Avenir Next Regular"/>
              </a:defRPr>
            </a:pPr>
            <a:r>
              <a:rPr sz="1370"/>
              <a:t>Big parameter space</a:t>
            </a:r>
          </a:p>
          <a:p>
            <a:pPr marL="301238" indent="-301238">
              <a:lnSpc>
                <a:spcPct val="150000"/>
              </a:lnSpc>
              <a:buSzPct val="100000"/>
              <a:buFont typeface="Arial"/>
              <a:buChar char="•"/>
              <a:defRPr sz="2600">
                <a:latin typeface="Avenir Next Regular"/>
                <a:ea typeface="Avenir Next Regular"/>
                <a:cs typeface="Avenir Next Regular"/>
                <a:sym typeface="Avenir Next Regular"/>
              </a:defRPr>
            </a:pPr>
            <a:r>
              <a:rPr sz="1370"/>
              <a:t>Big variability between devices</a:t>
            </a:r>
          </a:p>
          <a:p>
            <a:pPr marL="301238" indent="-301238">
              <a:lnSpc>
                <a:spcPct val="150000"/>
              </a:lnSpc>
              <a:buSzPct val="100000"/>
              <a:buFont typeface="Arial"/>
              <a:buChar char="•"/>
              <a:defRPr sz="2600">
                <a:latin typeface="Avenir Next Regular"/>
                <a:ea typeface="Avenir Next Regular"/>
                <a:cs typeface="Avenir Next Regular"/>
                <a:sym typeface="Avenir Next Regular"/>
              </a:defRPr>
            </a:pPr>
            <a:r>
              <a:rPr sz="1370"/>
              <a:t>Error thresholds &gt;99%</a:t>
            </a:r>
          </a:p>
        </p:txBody>
      </p:sp>
      <p:grpSp>
        <p:nvGrpSpPr>
          <p:cNvPr id="590" name="Group"/>
          <p:cNvGrpSpPr/>
          <p:nvPr/>
        </p:nvGrpSpPr>
        <p:grpSpPr>
          <a:xfrm>
            <a:off x="4508601" y="3642083"/>
            <a:ext cx="3856384" cy="1091006"/>
            <a:chOff x="0" y="0"/>
            <a:chExt cx="7316415" cy="2069879"/>
          </a:xfrm>
        </p:grpSpPr>
        <p:sp>
          <p:nvSpPr>
            <p:cNvPr id="588" name="Rounded Rectangle 58"/>
            <p:cNvSpPr/>
            <p:nvPr/>
          </p:nvSpPr>
          <p:spPr>
            <a:xfrm>
              <a:off x="0" y="0"/>
              <a:ext cx="7316415" cy="2069879"/>
            </a:xfrm>
            <a:prstGeom prst="roundRect">
              <a:avLst>
                <a:gd name="adj" fmla="val 19677"/>
              </a:avLst>
            </a:prstGeom>
            <a:solidFill>
              <a:srgbClr val="F2F2F2"/>
            </a:solidFill>
            <a:ln w="3175" cap="flat">
              <a:noFill/>
              <a:miter lim="400000"/>
            </a:ln>
            <a:effectLst/>
          </p:spPr>
          <p:txBody>
            <a:bodyPr wrap="square" lIns="13381" tIns="13381" rIns="13381" bIns="13381" numCol="1" anchor="ctr">
              <a:noAutofit/>
            </a:bodyPr>
            <a:lstStyle/>
            <a:p>
              <a:pPr>
                <a:defRPr sz="3200"/>
              </a:pPr>
              <a:endParaRPr sz="1687"/>
            </a:p>
          </p:txBody>
        </p:sp>
        <p:sp>
          <p:nvSpPr>
            <p:cNvPr id="589" name="TextBox 24"/>
            <p:cNvSpPr txBox="1"/>
            <p:nvPr/>
          </p:nvSpPr>
          <p:spPr>
            <a:xfrm>
              <a:off x="237703" y="183700"/>
              <a:ext cx="6910687" cy="170247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62" tIns="26762" rIns="26762" bIns="26762" numCol="1" anchor="ctr">
              <a:spAutoFit/>
            </a:bodyPr>
            <a:lstStyle/>
            <a:p>
              <a:pPr marL="301238" indent="-301238">
                <a:buSzPct val="100000"/>
                <a:buFont typeface="Arial"/>
                <a:buChar char="•"/>
                <a:defRPr sz="2600">
                  <a:latin typeface="Avenir Next Regular"/>
                  <a:ea typeface="Avenir Next Regular"/>
                  <a:cs typeface="Avenir Next Regular"/>
                  <a:sym typeface="Avenir Next Regular"/>
                </a:defRPr>
              </a:pPr>
              <a:r>
                <a:rPr sz="1370"/>
                <a:t>Small data sets</a:t>
              </a:r>
            </a:p>
            <a:p>
              <a:pPr marL="301238" indent="-301238">
                <a:buSzPct val="100000"/>
                <a:buFont typeface="Arial"/>
                <a:buChar char="•"/>
                <a:defRPr sz="2600">
                  <a:latin typeface="Avenir Next Regular"/>
                  <a:ea typeface="Avenir Next Regular"/>
                  <a:cs typeface="Avenir Next Regular"/>
                  <a:sym typeface="Avenir Next Regular"/>
                </a:defRPr>
              </a:pPr>
              <a:r>
                <a:rPr sz="1370"/>
                <a:t>Big variability between devices</a:t>
              </a:r>
            </a:p>
            <a:p>
              <a:pPr marL="301238" indent="-301238">
                <a:buSzPct val="100000"/>
                <a:buFont typeface="Arial"/>
                <a:buChar char="•"/>
                <a:defRPr sz="2600">
                  <a:latin typeface="Avenir Next Regular"/>
                  <a:ea typeface="Avenir Next Regular"/>
                  <a:cs typeface="Avenir Next Regular"/>
                  <a:sym typeface="Avenir Next Regular"/>
                </a:defRPr>
              </a:pPr>
              <a:r>
                <a:rPr sz="1370"/>
                <a:t>Flat optimisation landscapes</a:t>
              </a:r>
            </a:p>
            <a:p>
              <a:pPr marL="301238" indent="-301238">
                <a:buSzPct val="100000"/>
                <a:buFont typeface="Arial"/>
                <a:buChar char="•"/>
                <a:defRPr sz="2600">
                  <a:latin typeface="Avenir Next Regular"/>
                  <a:ea typeface="Avenir Next Regular"/>
                  <a:cs typeface="Avenir Next Regular"/>
                  <a:sym typeface="Avenir Next Regular"/>
                </a:defRPr>
              </a:pPr>
              <a:r>
                <a:rPr sz="1370"/>
                <a:t>Noisy data and (in some cases) hysteretic</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76"/>
        <p:cNvGrpSpPr/>
        <p:nvPr/>
      </p:nvGrpSpPr>
      <p:grpSpPr>
        <a:xfrm>
          <a:off x="0" y="0"/>
          <a:ext cx="0" cy="0"/>
          <a:chOff x="0" y="0"/>
          <a:chExt cx="0" cy="0"/>
        </a:xfrm>
      </p:grpSpPr>
      <p:sp>
        <p:nvSpPr>
          <p:cNvPr id="78" name="Google Shape;78;p15"/>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2000" b="1">
                <a:solidFill>
                  <a:schemeClr val="dk1"/>
                </a:solidFill>
              </a:rPr>
              <a:t>From quantum chip to qubit</a:t>
            </a:r>
            <a:endParaRPr sz="20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p:txBody>
      </p:sp>
      <p:grpSp>
        <p:nvGrpSpPr>
          <p:cNvPr id="2" name="Group 1">
            <a:extLst>
              <a:ext uri="{FF2B5EF4-FFF2-40B4-BE49-F238E27FC236}">
                <a16:creationId xmlns:a16="http://schemas.microsoft.com/office/drawing/2014/main" id="{C3F42590-EB75-46CE-F140-C6B59F12C39F}"/>
              </a:ext>
            </a:extLst>
          </p:cNvPr>
          <p:cNvGrpSpPr/>
          <p:nvPr/>
        </p:nvGrpSpPr>
        <p:grpSpPr>
          <a:xfrm>
            <a:off x="2368875" y="3097675"/>
            <a:ext cx="5905302" cy="1250060"/>
            <a:chOff x="2368875" y="3097675"/>
            <a:chExt cx="5905302" cy="1250060"/>
          </a:xfrm>
        </p:grpSpPr>
        <p:sp>
          <p:nvSpPr>
            <p:cNvPr id="77" name="Google Shape;77;p15"/>
            <p:cNvSpPr/>
            <p:nvPr/>
          </p:nvSpPr>
          <p:spPr>
            <a:xfrm>
              <a:off x="3205725" y="3118525"/>
              <a:ext cx="1326300" cy="604800"/>
            </a:xfrm>
            <a:prstGeom prst="roundRect">
              <a:avLst>
                <a:gd name="adj" fmla="val 16667"/>
              </a:avLst>
            </a:prstGeom>
            <a:solidFill>
              <a:srgbClr val="B5A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txBox="1"/>
            <p:nvPr/>
          </p:nvSpPr>
          <p:spPr>
            <a:xfrm>
              <a:off x="5274177" y="4009035"/>
              <a:ext cx="3000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1000" i="1" dirty="0"/>
                <a:t>N. Ares, Nature Reviews Materials 6,870 (2021)</a:t>
              </a:r>
              <a:endParaRPr sz="1000" i="1" dirty="0"/>
            </a:p>
          </p:txBody>
        </p:sp>
        <p:sp>
          <p:nvSpPr>
            <p:cNvPr id="80" name="Google Shape;80;p15"/>
            <p:cNvSpPr txBox="1"/>
            <p:nvPr/>
          </p:nvSpPr>
          <p:spPr>
            <a:xfrm>
              <a:off x="2368875" y="3097675"/>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b="1" dirty="0">
                  <a:solidFill>
                    <a:schemeClr val="lt1"/>
                  </a:solidFill>
                </a:rPr>
                <a:t>Machine </a:t>
              </a:r>
              <a:endParaRPr sz="1500" b="1" dirty="0">
                <a:solidFill>
                  <a:schemeClr val="lt1"/>
                </a:solidFill>
              </a:endParaRPr>
            </a:p>
            <a:p>
              <a:pPr marL="0" lvl="0" indent="0" algn="ctr" rtl="0">
                <a:spcBef>
                  <a:spcPts val="0"/>
                </a:spcBef>
                <a:spcAft>
                  <a:spcPts val="0"/>
                </a:spcAft>
                <a:buNone/>
              </a:pPr>
              <a:r>
                <a:rPr lang="es" sz="1500" b="1" dirty="0">
                  <a:solidFill>
                    <a:schemeClr val="lt1"/>
                  </a:solidFill>
                </a:rPr>
                <a:t>Learning</a:t>
              </a:r>
              <a:endParaRPr sz="1500" b="1" dirty="0">
                <a:solidFill>
                  <a:schemeClr val="lt1"/>
                </a:solidFill>
              </a:endParaRPr>
            </a:p>
          </p:txBody>
        </p:sp>
        <p:sp>
          <p:nvSpPr>
            <p:cNvPr id="81" name="Google Shape;81;p15"/>
            <p:cNvSpPr/>
            <p:nvPr/>
          </p:nvSpPr>
          <p:spPr>
            <a:xfrm>
              <a:off x="5984575" y="3139375"/>
              <a:ext cx="1326300" cy="604800"/>
            </a:xfrm>
            <a:prstGeom prst="roundRect">
              <a:avLst>
                <a:gd name="adj" fmla="val 16667"/>
              </a:avLst>
            </a:prstGeom>
            <a:solidFill>
              <a:srgbClr val="B5A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txBox="1"/>
            <p:nvPr/>
          </p:nvSpPr>
          <p:spPr>
            <a:xfrm>
              <a:off x="5147725" y="3118525"/>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b="1">
                  <a:solidFill>
                    <a:schemeClr val="lt1"/>
                  </a:solidFill>
                </a:rPr>
                <a:t>Machine </a:t>
              </a:r>
              <a:endParaRPr sz="1500" b="1">
                <a:solidFill>
                  <a:schemeClr val="lt1"/>
                </a:solidFill>
              </a:endParaRPr>
            </a:p>
            <a:p>
              <a:pPr marL="0" lvl="0" indent="0" algn="ctr" rtl="0">
                <a:spcBef>
                  <a:spcPts val="0"/>
                </a:spcBef>
                <a:spcAft>
                  <a:spcPts val="0"/>
                </a:spcAft>
                <a:buNone/>
              </a:pPr>
              <a:r>
                <a:rPr lang="es" sz="1500" b="1">
                  <a:solidFill>
                    <a:schemeClr val="lt1"/>
                  </a:solidFill>
                </a:rPr>
                <a:t>Learning</a:t>
              </a:r>
              <a:endParaRPr sz="1500" b="1">
                <a:solidFill>
                  <a:schemeClr val="lt1"/>
                </a:solidFill>
              </a:endParaRPr>
            </a:p>
          </p:txBody>
        </p:sp>
      </p:grpSp>
      <p:pic>
        <p:nvPicPr>
          <p:cNvPr id="83" name="Google Shape;83;p15"/>
          <p:cNvPicPr preferRelativeResize="0"/>
          <p:nvPr/>
        </p:nvPicPr>
        <p:blipFill>
          <a:blip r:embed="rId3">
            <a:alphaModFix/>
          </a:blip>
          <a:stretch>
            <a:fillRect/>
          </a:stretch>
        </p:blipFill>
        <p:spPr>
          <a:xfrm>
            <a:off x="3043675" y="1794122"/>
            <a:ext cx="5557276" cy="1243441"/>
          </a:xfrm>
          <a:prstGeom prst="rect">
            <a:avLst/>
          </a:prstGeom>
          <a:noFill/>
          <a:ln>
            <a:noFill/>
          </a:ln>
        </p:spPr>
      </p:pic>
      <p:sp>
        <p:nvSpPr>
          <p:cNvPr id="84" name="Google Shape;8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62</a:t>
            </a:fld>
            <a:endParaRPr/>
          </a:p>
        </p:txBody>
      </p:sp>
      <p:pic>
        <p:nvPicPr>
          <p:cNvPr id="85" name="Google Shape;85;p15"/>
          <p:cNvPicPr preferRelativeResize="0"/>
          <p:nvPr/>
        </p:nvPicPr>
        <p:blipFill>
          <a:blip r:embed="rId4">
            <a:alphaModFix/>
          </a:blip>
          <a:stretch>
            <a:fillRect/>
          </a:stretch>
        </p:blipFill>
        <p:spPr>
          <a:xfrm>
            <a:off x="392544" y="1402450"/>
            <a:ext cx="2362162" cy="2994000"/>
          </a:xfrm>
          <a:prstGeom prst="rect">
            <a:avLst/>
          </a:prstGeom>
          <a:noFill/>
          <a:ln>
            <a:noFill/>
          </a:ln>
        </p:spPr>
      </p:pic>
      <p:sp>
        <p:nvSpPr>
          <p:cNvPr id="86" name="Google Shape;86;p15"/>
          <p:cNvSpPr txBox="1"/>
          <p:nvPr/>
        </p:nvSpPr>
        <p:spPr>
          <a:xfrm>
            <a:off x="-143000" y="1525846"/>
            <a:ext cx="34332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b="1" dirty="0">
                <a:solidFill>
                  <a:schemeClr val="dk1"/>
                </a:solidFill>
              </a:rPr>
              <a:t>Quantum devices</a:t>
            </a:r>
            <a:endParaRPr b="1" dirty="0">
              <a:solidFill>
                <a:schemeClr val="dk1"/>
              </a:solidFill>
            </a:endParaRPr>
          </a:p>
          <a:p>
            <a:pPr marL="0" lvl="0" indent="0" algn="ctr" rtl="0">
              <a:spcBef>
                <a:spcPts val="0"/>
              </a:spcBef>
              <a:spcAft>
                <a:spcPts val="0"/>
              </a:spcAft>
              <a:buNone/>
            </a:pPr>
            <a:endParaRPr sz="1900" dirty="0">
              <a:solidFill>
                <a:srgbClr val="1E1919"/>
              </a:solidFill>
              <a:highlight>
                <a:srgbClr val="FFFFFF"/>
              </a:highlight>
              <a:latin typeface="Times New Roman"/>
              <a:ea typeface="Times New Roman"/>
              <a:cs typeface="Times New Roman"/>
              <a:sym typeface="Times New Roman"/>
            </a:endParaRPr>
          </a:p>
        </p:txBody>
      </p:sp>
      <p:sp>
        <p:nvSpPr>
          <p:cNvPr id="87" name="Google Shape;87;p15"/>
          <p:cNvSpPr txBox="1"/>
          <p:nvPr/>
        </p:nvSpPr>
        <p:spPr>
          <a:xfrm>
            <a:off x="622257" y="3191994"/>
            <a:ext cx="893100" cy="65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900">
                <a:solidFill>
                  <a:schemeClr val="dk1"/>
                </a:solidFill>
              </a:rPr>
              <a:t>Ion traps</a:t>
            </a:r>
            <a:endParaRPr sz="1500">
              <a:solidFill>
                <a:srgbClr val="1E1919"/>
              </a:solidFill>
              <a:highlight>
                <a:srgbClr val="FFFFFF"/>
              </a:highlight>
              <a:latin typeface="Roboto"/>
              <a:ea typeface="Roboto"/>
              <a:cs typeface="Roboto"/>
              <a:sym typeface="Roboto"/>
            </a:endParaRPr>
          </a:p>
          <a:p>
            <a:pPr marL="0" lvl="0" indent="0" algn="ctr" rtl="0">
              <a:spcBef>
                <a:spcPts val="0"/>
              </a:spcBef>
              <a:spcAft>
                <a:spcPts val="0"/>
              </a:spcAft>
              <a:buNone/>
            </a:pPr>
            <a:endParaRPr sz="1500">
              <a:solidFill>
                <a:srgbClr val="1E1919"/>
              </a:solidFill>
              <a:highlight>
                <a:srgbClr val="FFFFFF"/>
              </a:highlight>
              <a:latin typeface="Roboto"/>
              <a:ea typeface="Roboto"/>
              <a:cs typeface="Roboto"/>
              <a:sym typeface="Roboto"/>
            </a:endParaRPr>
          </a:p>
        </p:txBody>
      </p:sp>
      <p:sp>
        <p:nvSpPr>
          <p:cNvPr id="88" name="Google Shape;88;p15"/>
          <p:cNvSpPr txBox="1"/>
          <p:nvPr/>
        </p:nvSpPr>
        <p:spPr>
          <a:xfrm>
            <a:off x="431855" y="2419374"/>
            <a:ext cx="3433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dirty="0">
                <a:solidFill>
                  <a:schemeClr val="dk1"/>
                </a:solidFill>
              </a:rPr>
              <a:t>Semiconductor </a:t>
            </a:r>
            <a:endParaRPr sz="900" dirty="0">
              <a:solidFill>
                <a:schemeClr val="dk1"/>
              </a:solidFill>
            </a:endParaRPr>
          </a:p>
          <a:p>
            <a:pPr marL="0" lvl="0" indent="0" algn="ctr" rtl="0">
              <a:spcBef>
                <a:spcPts val="0"/>
              </a:spcBef>
              <a:spcAft>
                <a:spcPts val="0"/>
              </a:spcAft>
              <a:buNone/>
            </a:pPr>
            <a:r>
              <a:rPr lang="es" sz="900" dirty="0">
                <a:solidFill>
                  <a:schemeClr val="dk1"/>
                </a:solidFill>
              </a:rPr>
              <a:t>devices</a:t>
            </a:r>
            <a:endParaRPr sz="1200" dirty="0"/>
          </a:p>
        </p:txBody>
      </p:sp>
      <p:sp>
        <p:nvSpPr>
          <p:cNvPr id="89" name="Google Shape;89;p15"/>
          <p:cNvSpPr txBox="1"/>
          <p:nvPr/>
        </p:nvSpPr>
        <p:spPr>
          <a:xfrm>
            <a:off x="-647874" y="1916348"/>
            <a:ext cx="3433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dirty="0">
                <a:solidFill>
                  <a:schemeClr val="dk1"/>
                </a:solidFill>
              </a:rPr>
              <a:t>Superconducting</a:t>
            </a:r>
            <a:endParaRPr sz="900" dirty="0">
              <a:solidFill>
                <a:schemeClr val="dk1"/>
              </a:solidFill>
            </a:endParaRPr>
          </a:p>
          <a:p>
            <a:pPr marL="0" lvl="0" indent="0" algn="ctr" rtl="0">
              <a:spcBef>
                <a:spcPts val="0"/>
              </a:spcBef>
              <a:spcAft>
                <a:spcPts val="0"/>
              </a:spcAft>
              <a:buNone/>
            </a:pPr>
            <a:r>
              <a:rPr lang="es" sz="900" dirty="0">
                <a:solidFill>
                  <a:schemeClr val="dk1"/>
                </a:solidFill>
              </a:rPr>
              <a:t>devices</a:t>
            </a:r>
            <a:endParaRPr sz="12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270"/>
        <p:cNvGrpSpPr/>
        <p:nvPr/>
      </p:nvGrpSpPr>
      <p:grpSpPr>
        <a:xfrm>
          <a:off x="0" y="0"/>
          <a:ext cx="0" cy="0"/>
          <a:chOff x="0" y="0"/>
          <a:chExt cx="0" cy="0"/>
        </a:xfrm>
      </p:grpSpPr>
      <p:pic>
        <p:nvPicPr>
          <p:cNvPr id="271" name="Google Shape;271;p48"/>
          <p:cNvPicPr preferRelativeResize="0"/>
          <p:nvPr/>
        </p:nvPicPr>
        <p:blipFill rotWithShape="1">
          <a:blip r:embed="rId3">
            <a:alphaModFix/>
          </a:blip>
          <a:srcRect/>
          <a:stretch/>
        </p:blipFill>
        <p:spPr>
          <a:xfrm>
            <a:off x="0" y="-5"/>
            <a:ext cx="9144000" cy="514350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64</a:t>
            </a:fld>
            <a:endParaRPr/>
          </a:p>
        </p:txBody>
      </p:sp>
      <p:grpSp>
        <p:nvGrpSpPr>
          <p:cNvPr id="8" name="Group 7">
            <a:extLst>
              <a:ext uri="{FF2B5EF4-FFF2-40B4-BE49-F238E27FC236}">
                <a16:creationId xmlns:a16="http://schemas.microsoft.com/office/drawing/2014/main" id="{A5540EEF-A6B3-6DA4-AD8D-8CF02D3C2780}"/>
              </a:ext>
            </a:extLst>
          </p:cNvPr>
          <p:cNvGrpSpPr/>
          <p:nvPr/>
        </p:nvGrpSpPr>
        <p:grpSpPr>
          <a:xfrm>
            <a:off x="1292775" y="201878"/>
            <a:ext cx="6623763" cy="1598066"/>
            <a:chOff x="1436808" y="1772717"/>
            <a:chExt cx="6623763" cy="1598066"/>
          </a:xfrm>
        </p:grpSpPr>
        <p:pic>
          <p:nvPicPr>
            <p:cNvPr id="3" name="Picture 2">
              <a:extLst>
                <a:ext uri="{FF2B5EF4-FFF2-40B4-BE49-F238E27FC236}">
                  <a16:creationId xmlns:a16="http://schemas.microsoft.com/office/drawing/2014/main" id="{0363A182-03FC-9F18-FC4B-2AFAA11727C7}"/>
                </a:ext>
              </a:extLst>
            </p:cNvPr>
            <p:cNvPicPr>
              <a:picLocks noChangeAspect="1"/>
            </p:cNvPicPr>
            <p:nvPr/>
          </p:nvPicPr>
          <p:blipFill>
            <a:blip r:embed="rId3"/>
            <a:stretch>
              <a:fillRect/>
            </a:stretch>
          </p:blipFill>
          <p:spPr>
            <a:xfrm>
              <a:off x="1436808" y="1772717"/>
              <a:ext cx="6623763" cy="1598066"/>
            </a:xfrm>
            <a:prstGeom prst="rect">
              <a:avLst/>
            </a:prstGeom>
          </p:spPr>
        </p:pic>
        <p:sp>
          <p:nvSpPr>
            <p:cNvPr id="7" name="Rectangle 6">
              <a:extLst>
                <a:ext uri="{FF2B5EF4-FFF2-40B4-BE49-F238E27FC236}">
                  <a16:creationId xmlns:a16="http://schemas.microsoft.com/office/drawing/2014/main" id="{667760FA-130E-0235-359B-C73A4397B924}"/>
                </a:ext>
              </a:extLst>
            </p:cNvPr>
            <p:cNvSpPr/>
            <p:nvPr/>
          </p:nvSpPr>
          <p:spPr>
            <a:xfrm>
              <a:off x="7379746" y="1772717"/>
              <a:ext cx="680825" cy="368055"/>
            </a:xfrm>
            <a:prstGeom prst="rect">
              <a:avLst/>
            </a:prstGeom>
            <a:solidFill>
              <a:srgbClr val="B3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2DFCA029-34AF-3BE5-2E8E-AD73CA861F01}"/>
              </a:ext>
            </a:extLst>
          </p:cNvPr>
          <p:cNvPicPr>
            <a:picLocks noChangeAspect="1"/>
          </p:cNvPicPr>
          <p:nvPr/>
        </p:nvPicPr>
        <p:blipFill rotWithShape="1">
          <a:blip r:embed="rId4"/>
          <a:srcRect t="1473" b="-1"/>
          <a:stretch/>
        </p:blipFill>
        <p:spPr>
          <a:xfrm>
            <a:off x="3722678" y="1864593"/>
            <a:ext cx="4124747" cy="2798624"/>
          </a:xfrm>
          <a:prstGeom prst="rect">
            <a:avLst/>
          </a:prstGeom>
        </p:spPr>
      </p:pic>
      <p:grpSp>
        <p:nvGrpSpPr>
          <p:cNvPr id="24" name="Group 23">
            <a:extLst>
              <a:ext uri="{FF2B5EF4-FFF2-40B4-BE49-F238E27FC236}">
                <a16:creationId xmlns:a16="http://schemas.microsoft.com/office/drawing/2014/main" id="{D775D26C-EB1A-3700-2336-05D45BCFC2A8}"/>
              </a:ext>
            </a:extLst>
          </p:cNvPr>
          <p:cNvGrpSpPr/>
          <p:nvPr/>
        </p:nvGrpSpPr>
        <p:grpSpPr>
          <a:xfrm>
            <a:off x="789402" y="1864592"/>
            <a:ext cx="3069021" cy="3020501"/>
            <a:chOff x="1068441" y="2339565"/>
            <a:chExt cx="2582378" cy="2323652"/>
          </a:xfrm>
        </p:grpSpPr>
        <p:pic>
          <p:nvPicPr>
            <p:cNvPr id="20" name="Picture 19">
              <a:extLst>
                <a:ext uri="{FF2B5EF4-FFF2-40B4-BE49-F238E27FC236}">
                  <a16:creationId xmlns:a16="http://schemas.microsoft.com/office/drawing/2014/main" id="{F947C242-088A-D3E5-BC5E-A16599AA9836}"/>
                </a:ext>
              </a:extLst>
            </p:cNvPr>
            <p:cNvPicPr>
              <a:picLocks noChangeAspect="1"/>
            </p:cNvPicPr>
            <p:nvPr/>
          </p:nvPicPr>
          <p:blipFill>
            <a:blip r:embed="rId5"/>
            <a:stretch>
              <a:fillRect/>
            </a:stretch>
          </p:blipFill>
          <p:spPr>
            <a:xfrm>
              <a:off x="1068441" y="2339565"/>
              <a:ext cx="2582378" cy="2323652"/>
            </a:xfrm>
            <a:prstGeom prst="rect">
              <a:avLst/>
            </a:prstGeom>
          </p:spPr>
        </p:pic>
        <p:sp>
          <p:nvSpPr>
            <p:cNvPr id="21" name="Rectangle 20">
              <a:extLst>
                <a:ext uri="{FF2B5EF4-FFF2-40B4-BE49-F238E27FC236}">
                  <a16:creationId xmlns:a16="http://schemas.microsoft.com/office/drawing/2014/main" id="{7559C0A3-67A1-72B5-6634-377B38C35741}"/>
                </a:ext>
              </a:extLst>
            </p:cNvPr>
            <p:cNvSpPr/>
            <p:nvPr/>
          </p:nvSpPr>
          <p:spPr>
            <a:xfrm>
              <a:off x="1452282" y="2339565"/>
              <a:ext cx="268942" cy="13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3495F3-1EDD-8D0F-6B6B-313198102E7D}"/>
                </a:ext>
              </a:extLst>
            </p:cNvPr>
            <p:cNvSpPr/>
            <p:nvPr/>
          </p:nvSpPr>
          <p:spPr>
            <a:xfrm>
              <a:off x="1260118" y="3366697"/>
              <a:ext cx="268942" cy="13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6B0340-C331-C0FE-FB41-21C7A42381C9}"/>
                </a:ext>
              </a:extLst>
            </p:cNvPr>
            <p:cNvSpPr/>
            <p:nvPr/>
          </p:nvSpPr>
          <p:spPr>
            <a:xfrm>
              <a:off x="2359630" y="3423287"/>
              <a:ext cx="268942" cy="13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1943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65</a:t>
            </a:fld>
            <a:endParaRPr/>
          </a:p>
        </p:txBody>
      </p:sp>
      <p:pic>
        <p:nvPicPr>
          <p:cNvPr id="294" name="Google Shape;294;p28"/>
          <p:cNvPicPr preferRelativeResize="0"/>
          <p:nvPr/>
        </p:nvPicPr>
        <p:blipFill rotWithShape="1">
          <a:blip r:embed="rId3">
            <a:alphaModFix/>
          </a:blip>
          <a:srcRect l="8671" t="18244" r="10513" b="32001"/>
          <a:stretch/>
        </p:blipFill>
        <p:spPr>
          <a:xfrm>
            <a:off x="1003575" y="1034925"/>
            <a:ext cx="6678748" cy="2313026"/>
          </a:xfrm>
          <a:prstGeom prst="rect">
            <a:avLst/>
          </a:prstGeom>
          <a:noFill/>
          <a:ln>
            <a:noFill/>
          </a:ln>
        </p:spPr>
      </p:pic>
      <p:sp>
        <p:nvSpPr>
          <p:cNvPr id="295" name="Google Shape;295;p28"/>
          <p:cNvSpPr/>
          <p:nvPr/>
        </p:nvSpPr>
        <p:spPr>
          <a:xfrm>
            <a:off x="2211100" y="3347950"/>
            <a:ext cx="4296600" cy="713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txBox="1">
            <a:spLocks noGrp="1"/>
          </p:cNvSpPr>
          <p:nvPr>
            <p:ph type="subTitle" idx="1"/>
          </p:nvPr>
        </p:nvSpPr>
        <p:spPr>
          <a:xfrm>
            <a:off x="1689700" y="3414338"/>
            <a:ext cx="5339400" cy="1449000"/>
          </a:xfrm>
          <a:prstGeom prst="rect">
            <a:avLst/>
          </a:prstGeom>
        </p:spPr>
        <p:txBody>
          <a:bodyPr spcFirstLastPara="1" wrap="square" lIns="91425" tIns="91425" rIns="91425" bIns="91425" anchor="t" anchorCtr="0">
            <a:noAutofit/>
          </a:bodyPr>
          <a:lstStyle/>
          <a:p>
            <a:pPr marL="0" marR="0" lvl="0" indent="0" algn="ctr" rtl="0">
              <a:lnSpc>
                <a:spcPct val="80000"/>
              </a:lnSpc>
              <a:spcBef>
                <a:spcPts val="0"/>
              </a:spcBef>
              <a:spcAft>
                <a:spcPts val="0"/>
              </a:spcAft>
              <a:buNone/>
            </a:pPr>
            <a:r>
              <a:rPr lang="es" sz="1400" b="1">
                <a:solidFill>
                  <a:schemeClr val="dk1"/>
                </a:solidFill>
              </a:rPr>
              <a:t>67% </a:t>
            </a:r>
            <a:r>
              <a:rPr lang="es" sz="1400">
                <a:solidFill>
                  <a:schemeClr val="dk1"/>
                </a:solidFill>
              </a:rPr>
              <a:t>of instances using posterior samples</a:t>
            </a:r>
            <a:r>
              <a:rPr lang="es" sz="1400" b="1">
                <a:solidFill>
                  <a:schemeClr val="dk1"/>
                </a:solidFill>
              </a:rPr>
              <a:t> </a:t>
            </a:r>
            <a:endParaRPr sz="1400" b="1">
              <a:solidFill>
                <a:schemeClr val="dk1"/>
              </a:solidFill>
            </a:endParaRPr>
          </a:p>
          <a:p>
            <a:pPr marL="0" marR="0" lvl="0" indent="0" algn="ctr" rtl="0">
              <a:lnSpc>
                <a:spcPct val="80000"/>
              </a:lnSpc>
              <a:spcBef>
                <a:spcPts val="0"/>
              </a:spcBef>
              <a:spcAft>
                <a:spcPts val="0"/>
              </a:spcAft>
              <a:buNone/>
            </a:pPr>
            <a:endParaRPr sz="1400" b="1">
              <a:solidFill>
                <a:schemeClr val="dk1"/>
              </a:solidFill>
            </a:endParaRPr>
          </a:p>
          <a:p>
            <a:pPr marL="0" marR="0" lvl="0" indent="0" algn="ctr" rtl="0">
              <a:lnSpc>
                <a:spcPct val="80000"/>
              </a:lnSpc>
              <a:spcBef>
                <a:spcPts val="0"/>
              </a:spcBef>
              <a:spcAft>
                <a:spcPts val="0"/>
              </a:spcAft>
              <a:buNone/>
            </a:pPr>
            <a:endParaRPr sz="2600">
              <a:solidFill>
                <a:srgbClr val="1E1919"/>
              </a:solidFill>
              <a:highlight>
                <a:srgbClr val="FFFFFF"/>
              </a:highlight>
              <a:latin typeface="Roboto"/>
              <a:ea typeface="Roboto"/>
              <a:cs typeface="Roboto"/>
              <a:sym typeface="Roboto"/>
            </a:endParaRPr>
          </a:p>
          <a:p>
            <a:pPr marL="0" marR="0" lvl="0" indent="0" algn="ctr" rtl="0">
              <a:lnSpc>
                <a:spcPct val="80000"/>
              </a:lnSpc>
              <a:spcBef>
                <a:spcPts val="0"/>
              </a:spcBef>
              <a:spcAft>
                <a:spcPts val="0"/>
              </a:spcAft>
              <a:buNone/>
            </a:pPr>
            <a:endParaRPr sz="1400" b="1">
              <a:solidFill>
                <a:schemeClr val="dk1"/>
              </a:solidFill>
            </a:endParaRPr>
          </a:p>
          <a:p>
            <a:pPr marL="0" marR="0" lvl="0" indent="0" algn="ctr" rtl="0">
              <a:lnSpc>
                <a:spcPct val="80000"/>
              </a:lnSpc>
              <a:spcBef>
                <a:spcPts val="0"/>
              </a:spcBef>
              <a:spcAft>
                <a:spcPts val="0"/>
              </a:spcAft>
              <a:buNone/>
            </a:pPr>
            <a:endParaRPr sz="1800" b="1">
              <a:solidFill>
                <a:schemeClr val="dk1"/>
              </a:solidFill>
            </a:endParaRPr>
          </a:p>
        </p:txBody>
      </p:sp>
      <p:sp>
        <p:nvSpPr>
          <p:cNvPr id="298" name="Google Shape;298;p28"/>
          <p:cNvSpPr txBox="1"/>
          <p:nvPr/>
        </p:nvSpPr>
        <p:spPr>
          <a:xfrm>
            <a:off x="2437650" y="3649750"/>
            <a:ext cx="3810600" cy="3570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b="1">
                <a:solidFill>
                  <a:schemeClr val="dk1"/>
                </a:solidFill>
              </a:rPr>
              <a:t>28% </a:t>
            </a:r>
            <a:r>
              <a:rPr lang="es">
                <a:solidFill>
                  <a:schemeClr val="dk1"/>
                </a:solidFill>
              </a:rPr>
              <a:t>of instances using random disorders</a:t>
            </a:r>
            <a:endParaRPr>
              <a:solidFill>
                <a:schemeClr val="dk1"/>
              </a:solidFill>
            </a:endParaRPr>
          </a:p>
        </p:txBody>
      </p:sp>
      <p:pic>
        <p:nvPicPr>
          <p:cNvPr id="4" name="Google Shape;250;p25">
            <a:extLst>
              <a:ext uri="{FF2B5EF4-FFF2-40B4-BE49-F238E27FC236}">
                <a16:creationId xmlns:a16="http://schemas.microsoft.com/office/drawing/2014/main" id="{B2429F9C-7A38-74C4-0C22-8BBAB80E1577}"/>
              </a:ext>
            </a:extLst>
          </p:cNvPr>
          <p:cNvPicPr preferRelativeResize="0"/>
          <p:nvPr/>
        </p:nvPicPr>
        <p:blipFill>
          <a:blip r:embed="rId4">
            <a:alphaModFix/>
          </a:blip>
          <a:stretch>
            <a:fillRect/>
          </a:stretch>
        </p:blipFill>
        <p:spPr>
          <a:xfrm>
            <a:off x="332725" y="610225"/>
            <a:ext cx="4363454" cy="179997"/>
          </a:xfrm>
          <a:prstGeom prst="rect">
            <a:avLst/>
          </a:prstGeom>
          <a:noFill/>
          <a:ln>
            <a:noFill/>
          </a:ln>
        </p:spPr>
      </p:pic>
      <p:sp>
        <p:nvSpPr>
          <p:cNvPr id="5" name="Google Shape;254;p25">
            <a:extLst>
              <a:ext uri="{FF2B5EF4-FFF2-40B4-BE49-F238E27FC236}">
                <a16:creationId xmlns:a16="http://schemas.microsoft.com/office/drawing/2014/main" id="{67486030-D50B-AFA2-4E1D-7EC58F7B5BAB}"/>
              </a:ext>
            </a:extLst>
          </p:cNvPr>
          <p:cNvSpPr txBox="1">
            <a:spLocks/>
          </p:cNvSpPr>
          <p:nvPr/>
        </p:nvSpPr>
        <p:spPr>
          <a:xfrm>
            <a:off x="255525" y="405925"/>
            <a:ext cx="85206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80000"/>
              </a:lnSpc>
            </a:pPr>
            <a:r>
              <a:rPr lang="en-GB" sz="1800" b="1" dirty="0">
                <a:solidFill>
                  <a:schemeClr val="dk1"/>
                </a:solidFill>
              </a:rPr>
              <a:t>Step 1: Super coarse tuning, model led</a:t>
            </a:r>
          </a:p>
          <a:p>
            <a:pPr marL="0" indent="0" algn="l">
              <a:lnSpc>
                <a:spcPct val="80000"/>
              </a:lnSpc>
            </a:pPr>
            <a:endParaRPr lang="en-GB" sz="1800" b="1" dirty="0">
              <a:solidFill>
                <a:schemeClr val="dk1"/>
              </a:solidFill>
            </a:endParaRPr>
          </a:p>
          <a:p>
            <a:pPr marL="0" indent="0" algn="l">
              <a:lnSpc>
                <a:spcPct val="80000"/>
              </a:lnSpc>
            </a:pPr>
            <a:endParaRPr lang="en-GB" sz="3000" dirty="0">
              <a:solidFill>
                <a:srgbClr val="1E1919"/>
              </a:solidFill>
              <a:highlight>
                <a:srgbClr val="FFFFFF"/>
              </a:highlight>
              <a:latin typeface="Roboto"/>
              <a:ea typeface="Roboto"/>
              <a:cs typeface="Roboto"/>
              <a:sym typeface="Roboto"/>
            </a:endParaRPr>
          </a:p>
          <a:p>
            <a:pPr marL="0" indent="0" algn="l">
              <a:lnSpc>
                <a:spcPct val="80000"/>
              </a:lnSpc>
            </a:pPr>
            <a:endParaRPr lang="en-GB" sz="1800" b="1" dirty="0">
              <a:solidFill>
                <a:schemeClr val="dk1"/>
              </a:solidFill>
            </a:endParaRPr>
          </a:p>
          <a:p>
            <a:pPr marL="0" indent="0">
              <a:lnSpc>
                <a:spcPct val="80000"/>
              </a:lnSpc>
            </a:pPr>
            <a:endParaRPr lang="en-GB" sz="2200" b="1" dirty="0">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52" name="Group 51">
            <a:extLst>
              <a:ext uri="{FF2B5EF4-FFF2-40B4-BE49-F238E27FC236}">
                <a16:creationId xmlns:a16="http://schemas.microsoft.com/office/drawing/2014/main" id="{4DD56FA7-CFB1-66E9-830B-EE9A962A5C73}"/>
              </a:ext>
            </a:extLst>
          </p:cNvPr>
          <p:cNvGrpSpPr/>
          <p:nvPr/>
        </p:nvGrpSpPr>
        <p:grpSpPr>
          <a:xfrm>
            <a:off x="2589370" y="3008913"/>
            <a:ext cx="4622536" cy="2169220"/>
            <a:chOff x="2589370" y="3008913"/>
            <a:chExt cx="4622536" cy="2169220"/>
          </a:xfrm>
        </p:grpSpPr>
        <p:grpSp>
          <p:nvGrpSpPr>
            <p:cNvPr id="57" name="Group 56">
              <a:extLst>
                <a:ext uri="{FF2B5EF4-FFF2-40B4-BE49-F238E27FC236}">
                  <a16:creationId xmlns:a16="http://schemas.microsoft.com/office/drawing/2014/main" id="{A3866B04-CF68-3A3C-423F-EC79C07E8054}"/>
                </a:ext>
              </a:extLst>
            </p:cNvPr>
            <p:cNvGrpSpPr/>
            <p:nvPr/>
          </p:nvGrpSpPr>
          <p:grpSpPr>
            <a:xfrm>
              <a:off x="2589370" y="3008913"/>
              <a:ext cx="4622536" cy="2169220"/>
              <a:chOff x="2589370" y="3008913"/>
              <a:chExt cx="4622536" cy="2169220"/>
            </a:xfrm>
          </p:grpSpPr>
          <p:pic>
            <p:nvPicPr>
              <p:cNvPr id="48" name="Picture 7" descr="Chart, line chart&#10;&#10;Description automatically generated">
                <a:extLst>
                  <a:ext uri="{FF2B5EF4-FFF2-40B4-BE49-F238E27FC236}">
                    <a16:creationId xmlns:a16="http://schemas.microsoft.com/office/drawing/2014/main" id="{1B8D8CB5-6378-B363-04CD-269E8B83323C}"/>
                  </a:ext>
                </a:extLst>
              </p:cNvPr>
              <p:cNvPicPr>
                <a:picLocks noChangeAspect="1"/>
              </p:cNvPicPr>
              <p:nvPr/>
            </p:nvPicPr>
            <p:blipFill>
              <a:blip r:embed="rId3"/>
              <a:stretch>
                <a:fillRect/>
              </a:stretch>
            </p:blipFill>
            <p:spPr>
              <a:xfrm>
                <a:off x="2589370" y="3008913"/>
                <a:ext cx="2850095" cy="2136322"/>
              </a:xfrm>
              <a:prstGeom prst="rect">
                <a:avLst/>
              </a:prstGeom>
            </p:spPr>
          </p:pic>
          <p:sp>
            <p:nvSpPr>
              <p:cNvPr id="39" name="Hypersurface evaluation…">
                <a:extLst>
                  <a:ext uri="{FF2B5EF4-FFF2-40B4-BE49-F238E27FC236}">
                    <a16:creationId xmlns:a16="http://schemas.microsoft.com/office/drawing/2014/main" id="{95B02029-4457-CC68-354B-6FBD47984D93}"/>
                  </a:ext>
                </a:extLst>
              </p:cNvPr>
              <p:cNvSpPr txBox="1"/>
              <p:nvPr/>
            </p:nvSpPr>
            <p:spPr>
              <a:xfrm>
                <a:off x="5418599" y="4299282"/>
                <a:ext cx="1793307" cy="56188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numCol="1" anchor="ctr">
                <a:spAutoFit/>
              </a:bodyPr>
              <a:lstStyle/>
              <a:p>
                <a:pPr algn="l">
                  <a:defRPr sz="2500">
                    <a:solidFill>
                      <a:srgbClr val="FFFFFF"/>
                    </a:solidFill>
                    <a:latin typeface="Avenir Next"/>
                    <a:ea typeface="Avenir Next"/>
                    <a:cs typeface="Avenir Next"/>
                    <a:sym typeface="Avenir Next"/>
                  </a:defRPr>
                </a:pPr>
                <a:r>
                  <a:rPr sz="1100" dirty="0">
                    <a:solidFill>
                      <a:schemeClr val="tx1"/>
                    </a:solidFill>
                    <a:latin typeface="+mj-lt"/>
                  </a:rPr>
                  <a:t>Hypersurface evaluation</a:t>
                </a:r>
              </a:p>
              <a:p>
                <a:pPr algn="l">
                  <a:defRPr sz="2500">
                    <a:solidFill>
                      <a:srgbClr val="FFFFFF"/>
                    </a:solidFill>
                    <a:latin typeface="Avenir Next"/>
                    <a:ea typeface="Avenir Next"/>
                    <a:cs typeface="Avenir Next"/>
                    <a:sym typeface="Avenir Next"/>
                  </a:defRPr>
                </a:pPr>
                <a:r>
                  <a:rPr sz="1100" dirty="0">
                    <a:solidFill>
                      <a:schemeClr val="tx1"/>
                    </a:solidFill>
                    <a:latin typeface="+mj-lt"/>
                  </a:rPr>
                  <a:t>Real hypersurface</a:t>
                </a:r>
              </a:p>
              <a:p>
                <a:pPr>
                  <a:defRPr sz="2500">
                    <a:solidFill>
                      <a:srgbClr val="FFFFFF"/>
                    </a:solidFill>
                    <a:latin typeface="Avenir Next"/>
                    <a:ea typeface="Avenir Next"/>
                    <a:cs typeface="Avenir Next"/>
                    <a:sym typeface="Avenir Next"/>
                  </a:defRPr>
                </a:pPr>
                <a:r>
                  <a:rPr sz="1100" dirty="0">
                    <a:solidFill>
                      <a:schemeClr val="tx1"/>
                    </a:solidFill>
                    <a:latin typeface="+mj-lt"/>
                  </a:rPr>
                  <a:t>Prediction (with uncertainty)</a:t>
                </a:r>
              </a:p>
            </p:txBody>
          </p:sp>
          <p:sp>
            <p:nvSpPr>
              <p:cNvPr id="46" name="Gate voltage">
                <a:extLst>
                  <a:ext uri="{FF2B5EF4-FFF2-40B4-BE49-F238E27FC236}">
                    <a16:creationId xmlns:a16="http://schemas.microsoft.com/office/drawing/2014/main" id="{CD5037F1-EA3A-3EF1-4F0A-E031161518F9}"/>
                  </a:ext>
                </a:extLst>
              </p:cNvPr>
              <p:cNvSpPr txBox="1"/>
              <p:nvPr/>
            </p:nvSpPr>
            <p:spPr>
              <a:xfrm>
                <a:off x="3750439" y="4985585"/>
                <a:ext cx="1370126" cy="19254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63" tIns="26763" rIns="26763" bIns="26763" anchor="ctr">
                <a:spAutoFit/>
              </a:bodyPr>
              <a:lstStyle>
                <a:lvl1pPr>
                  <a:defRPr>
                    <a:solidFill>
                      <a:srgbClr val="FFFFFF"/>
                    </a:solidFill>
                    <a:latin typeface="Avenir Next"/>
                    <a:ea typeface="Avenir Next"/>
                    <a:cs typeface="Avenir Next"/>
                    <a:sym typeface="Avenir Next"/>
                  </a:defRPr>
                </a:lvl1pPr>
              </a:lstStyle>
              <a:p>
                <a:r>
                  <a:rPr sz="900" dirty="0">
                    <a:solidFill>
                      <a:schemeClr val="tx1"/>
                    </a:solidFill>
                  </a:rPr>
                  <a:t>Gate voltage</a:t>
                </a:r>
              </a:p>
            </p:txBody>
          </p:sp>
          <p:sp>
            <p:nvSpPr>
              <p:cNvPr id="51" name="Oval 50">
                <a:extLst>
                  <a:ext uri="{FF2B5EF4-FFF2-40B4-BE49-F238E27FC236}">
                    <a16:creationId xmlns:a16="http://schemas.microsoft.com/office/drawing/2014/main" id="{D7BB1FB0-F29B-3147-4D9F-70A2815EC477}"/>
                  </a:ext>
                </a:extLst>
              </p:cNvPr>
              <p:cNvSpPr/>
              <p:nvPr/>
            </p:nvSpPr>
            <p:spPr>
              <a:xfrm>
                <a:off x="5309432" y="4368800"/>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29C9CBB5-74C5-2E2F-FCDD-191602827F48}"/>
                  </a:ext>
                </a:extLst>
              </p:cNvPr>
              <p:cNvCxnSpPr>
                <a:cxnSpLocks/>
              </p:cNvCxnSpPr>
              <p:nvPr/>
            </p:nvCxnSpPr>
            <p:spPr>
              <a:xfrm>
                <a:off x="5218078" y="4737575"/>
                <a:ext cx="200521" cy="0"/>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5" name="Hypersurface">
                <a:extLst>
                  <a:ext uri="{FF2B5EF4-FFF2-40B4-BE49-F238E27FC236}">
                    <a16:creationId xmlns:a16="http://schemas.microsoft.com/office/drawing/2014/main" id="{F67BD9A1-DBDD-7E3E-CDC4-997B5F6592E7}"/>
                  </a:ext>
                </a:extLst>
              </p:cNvPr>
              <p:cNvSpPr txBox="1"/>
              <p:nvPr/>
            </p:nvSpPr>
            <p:spPr>
              <a:xfrm rot="16200000">
                <a:off x="2302175" y="4035216"/>
                <a:ext cx="897641" cy="19254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63" tIns="26763" rIns="26763" bIns="26763" anchor="ctr">
                <a:spAutoFit/>
              </a:bodyPr>
              <a:lstStyle>
                <a:lvl1pPr>
                  <a:defRPr>
                    <a:solidFill>
                      <a:srgbClr val="FFFFFF"/>
                    </a:solidFill>
                    <a:latin typeface="Avenir Next"/>
                    <a:ea typeface="Avenir Next"/>
                    <a:cs typeface="Avenir Next"/>
                    <a:sym typeface="Avenir Next"/>
                  </a:defRPr>
                </a:lvl1pPr>
              </a:lstStyle>
              <a:p>
                <a:r>
                  <a:rPr sz="900" dirty="0">
                    <a:solidFill>
                      <a:schemeClr val="tx1"/>
                    </a:solidFill>
                  </a:rPr>
                  <a:t>Hypersurface</a:t>
                </a:r>
              </a:p>
            </p:txBody>
          </p:sp>
          <p:cxnSp>
            <p:nvCxnSpPr>
              <p:cNvPr id="54" name="Straight Connector 53">
                <a:extLst>
                  <a:ext uri="{FF2B5EF4-FFF2-40B4-BE49-F238E27FC236}">
                    <a16:creationId xmlns:a16="http://schemas.microsoft.com/office/drawing/2014/main" id="{E99F8B9A-1C8A-4704-BE0D-7697AFBF23AD}"/>
                  </a:ext>
                </a:extLst>
              </p:cNvPr>
              <p:cNvCxnSpPr>
                <a:cxnSpLocks/>
              </p:cNvCxnSpPr>
              <p:nvPr/>
            </p:nvCxnSpPr>
            <p:spPr>
              <a:xfrm flipV="1">
                <a:off x="5218078" y="4737575"/>
                <a:ext cx="200521" cy="1"/>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2703F0E2-5CB6-568D-2E4A-2BD12D15C2B1}"/>
                </a:ext>
              </a:extLst>
            </p:cNvPr>
            <p:cNvSpPr/>
            <p:nvPr/>
          </p:nvSpPr>
          <p:spPr>
            <a:xfrm>
              <a:off x="2804627" y="3269943"/>
              <a:ext cx="117214" cy="165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29B9508-A841-1727-940D-6E87E8A0217E}"/>
                </a:ext>
              </a:extLst>
            </p:cNvPr>
            <p:cNvSpPr/>
            <p:nvPr/>
          </p:nvSpPr>
          <p:spPr>
            <a:xfrm>
              <a:off x="2807541" y="4920184"/>
              <a:ext cx="2375812" cy="98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D2D672A-5845-C61A-34F4-1D0E13289CFE}"/>
                </a:ext>
              </a:extLst>
            </p:cNvPr>
            <p:cNvCxnSpPr>
              <a:cxnSpLocks/>
            </p:cNvCxnSpPr>
            <p:nvPr/>
          </p:nvCxnSpPr>
          <p:spPr>
            <a:xfrm>
              <a:off x="5218078" y="4592470"/>
              <a:ext cx="187324" cy="0"/>
            </a:xfrm>
            <a:prstGeom prst="line">
              <a:avLst/>
            </a:prstGeom>
            <a:ln>
              <a:solidFill>
                <a:srgbClr val="2B6D9E"/>
              </a:solidFill>
            </a:ln>
          </p:spPr>
          <p:style>
            <a:lnRef idx="1">
              <a:schemeClr val="accent1"/>
            </a:lnRef>
            <a:fillRef idx="0">
              <a:schemeClr val="accent1"/>
            </a:fillRef>
            <a:effectRef idx="0">
              <a:schemeClr val="accent1"/>
            </a:effectRef>
            <a:fontRef idx="minor">
              <a:schemeClr val="tx1"/>
            </a:fontRef>
          </p:style>
        </p:cxnSp>
      </p:grpSp>
      <p:pic>
        <p:nvPicPr>
          <p:cNvPr id="197" name="Google Shape;197;p21"/>
          <p:cNvPicPr preferRelativeResize="0"/>
          <p:nvPr/>
        </p:nvPicPr>
        <p:blipFill>
          <a:blip r:embed="rId4">
            <a:alphaModFix/>
          </a:blip>
          <a:stretch>
            <a:fillRect/>
          </a:stretch>
        </p:blipFill>
        <p:spPr>
          <a:xfrm>
            <a:off x="332725" y="610225"/>
            <a:ext cx="3119174" cy="162600"/>
          </a:xfrm>
          <a:prstGeom prst="rect">
            <a:avLst/>
          </a:prstGeom>
          <a:noFill/>
          <a:ln>
            <a:noFill/>
          </a:ln>
        </p:spPr>
      </p:pic>
      <p:sp>
        <p:nvSpPr>
          <p:cNvPr id="198" name="Google Shape;19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66</a:t>
            </a:fld>
            <a:endParaRPr/>
          </a:p>
        </p:txBody>
      </p:sp>
      <p:sp>
        <p:nvSpPr>
          <p:cNvPr id="199" name="Google Shape;199;p21"/>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1800" b="1">
                <a:solidFill>
                  <a:schemeClr val="dk1"/>
                </a:solidFill>
              </a:rPr>
              <a:t>Step 1: Super coarse tuning</a:t>
            </a:r>
            <a:endParaRPr sz="18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p:txBody>
      </p:sp>
      <p:pic>
        <p:nvPicPr>
          <p:cNvPr id="201" name="Google Shape;201;p21"/>
          <p:cNvPicPr preferRelativeResize="0"/>
          <p:nvPr/>
        </p:nvPicPr>
        <p:blipFill rotWithShape="1">
          <a:blip r:embed="rId5">
            <a:alphaModFix/>
          </a:blip>
          <a:srcRect r="78421"/>
          <a:stretch/>
        </p:blipFill>
        <p:spPr>
          <a:xfrm>
            <a:off x="7889125" y="144438"/>
            <a:ext cx="1086274" cy="1094175"/>
          </a:xfrm>
          <a:prstGeom prst="rect">
            <a:avLst/>
          </a:prstGeom>
          <a:noFill/>
          <a:ln>
            <a:noFill/>
          </a:ln>
        </p:spPr>
      </p:pic>
      <p:grpSp>
        <p:nvGrpSpPr>
          <p:cNvPr id="2" name="Group">
            <a:extLst>
              <a:ext uri="{FF2B5EF4-FFF2-40B4-BE49-F238E27FC236}">
                <a16:creationId xmlns:a16="http://schemas.microsoft.com/office/drawing/2014/main" id="{EB37B69F-1D38-8D7C-9432-66947C0303B9}"/>
              </a:ext>
            </a:extLst>
          </p:cNvPr>
          <p:cNvGrpSpPr/>
          <p:nvPr/>
        </p:nvGrpSpPr>
        <p:grpSpPr>
          <a:xfrm>
            <a:off x="-539272" y="2136893"/>
            <a:ext cx="3156826" cy="2729528"/>
            <a:chOff x="7525" y="0"/>
            <a:chExt cx="5989200" cy="5178520"/>
          </a:xfrm>
        </p:grpSpPr>
        <p:pic>
          <p:nvPicPr>
            <p:cNvPr id="3" name="3D_Hypersurface.png" descr="3D_Hypersurface.png">
              <a:extLst>
                <a:ext uri="{FF2B5EF4-FFF2-40B4-BE49-F238E27FC236}">
                  <a16:creationId xmlns:a16="http://schemas.microsoft.com/office/drawing/2014/main" id="{800A4AAF-372B-BC78-56D1-234AE554F800}"/>
                </a:ext>
              </a:extLst>
            </p:cNvPr>
            <p:cNvPicPr>
              <a:picLocks noChangeAspect="1"/>
            </p:cNvPicPr>
            <p:nvPr/>
          </p:nvPicPr>
          <p:blipFill>
            <a:blip r:embed="rId6"/>
            <a:srcRect t="9040" b="2873"/>
            <a:stretch>
              <a:fillRect/>
            </a:stretch>
          </p:blipFill>
          <p:spPr>
            <a:xfrm>
              <a:off x="589461" y="0"/>
              <a:ext cx="5407264" cy="4705324"/>
            </a:xfrm>
            <a:prstGeom prst="rect">
              <a:avLst/>
            </a:prstGeom>
            <a:ln w="3175" cap="flat">
              <a:noFill/>
              <a:miter lim="400000"/>
            </a:ln>
            <a:effectLst/>
          </p:spPr>
        </p:pic>
        <p:grpSp>
          <p:nvGrpSpPr>
            <p:cNvPr id="4" name="Gate voltage 1">
              <a:extLst>
                <a:ext uri="{FF2B5EF4-FFF2-40B4-BE49-F238E27FC236}">
                  <a16:creationId xmlns:a16="http://schemas.microsoft.com/office/drawing/2014/main" id="{46BC6DDF-76B3-B992-8960-B6CF3607935B}"/>
                </a:ext>
              </a:extLst>
            </p:cNvPr>
            <p:cNvGrpSpPr/>
            <p:nvPr/>
          </p:nvGrpSpPr>
          <p:grpSpPr>
            <a:xfrm>
              <a:off x="7525" y="4006628"/>
              <a:ext cx="5705139" cy="905843"/>
              <a:chOff x="7525" y="532349"/>
              <a:chExt cx="5705138" cy="905843"/>
            </a:xfrm>
          </p:grpSpPr>
          <p:sp>
            <p:nvSpPr>
              <p:cNvPr id="11" name="Rectangle">
                <a:extLst>
                  <a:ext uri="{FF2B5EF4-FFF2-40B4-BE49-F238E27FC236}">
                    <a16:creationId xmlns:a16="http://schemas.microsoft.com/office/drawing/2014/main" id="{23A86512-6D71-D583-A434-67078E316783}"/>
                  </a:ext>
                </a:extLst>
              </p:cNvPr>
              <p:cNvSpPr/>
              <p:nvPr/>
            </p:nvSpPr>
            <p:spPr>
              <a:xfrm rot="840000">
                <a:off x="7525" y="532349"/>
                <a:ext cx="4476124" cy="611812"/>
              </a:xfrm>
              <a:prstGeom prst="rect">
                <a:avLst/>
              </a:prstGeom>
              <a:solidFill>
                <a:srgbClr val="FFFFFF"/>
              </a:solidFill>
              <a:ln w="3175" cap="flat">
                <a:noFill/>
                <a:miter lim="400000"/>
              </a:ln>
              <a:effectLst/>
            </p:spPr>
            <p:txBody>
              <a:bodyPr wrap="square" lIns="13381" tIns="13381" rIns="13381" bIns="13381" numCol="1" anchor="ctr">
                <a:noAutofit/>
              </a:bodyPr>
              <a:lstStyle/>
              <a:p>
                <a:pPr>
                  <a:defRPr sz="2100"/>
                </a:pPr>
                <a:endParaRPr sz="1107"/>
              </a:p>
            </p:txBody>
          </p:sp>
          <p:sp>
            <p:nvSpPr>
              <p:cNvPr id="12" name="Gate voltage 1">
                <a:extLst>
                  <a:ext uri="{FF2B5EF4-FFF2-40B4-BE49-F238E27FC236}">
                    <a16:creationId xmlns:a16="http://schemas.microsoft.com/office/drawing/2014/main" id="{61D83832-1061-9FC0-1869-EFDBF288B667}"/>
                  </a:ext>
                </a:extLst>
              </p:cNvPr>
              <p:cNvSpPr txBox="1"/>
              <p:nvPr/>
            </p:nvSpPr>
            <p:spPr>
              <a:xfrm rot="1001275">
                <a:off x="1236538" y="1002163"/>
                <a:ext cx="4476125" cy="43602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62" tIns="26762" rIns="26762" bIns="26762" numCol="1" anchor="ctr">
                <a:noAutofit/>
              </a:bodyPr>
              <a:lstStyle>
                <a:lvl1pPr>
                  <a:defRPr sz="2100">
                    <a:latin typeface="Avenir Next"/>
                    <a:ea typeface="Avenir Next"/>
                    <a:cs typeface="Avenir Next"/>
                    <a:sym typeface="Avenir Next"/>
                  </a:defRPr>
                </a:lvl1pPr>
              </a:lstStyle>
              <a:p>
                <a:r>
                  <a:rPr sz="1107" dirty="0">
                    <a:latin typeface="+mj-lt"/>
                  </a:rPr>
                  <a:t>Gate voltage 1</a:t>
                </a:r>
              </a:p>
            </p:txBody>
          </p:sp>
        </p:grpSp>
        <p:grpSp>
          <p:nvGrpSpPr>
            <p:cNvPr id="5" name="Gate voltage 3">
              <a:extLst>
                <a:ext uri="{FF2B5EF4-FFF2-40B4-BE49-F238E27FC236}">
                  <a16:creationId xmlns:a16="http://schemas.microsoft.com/office/drawing/2014/main" id="{814A09C4-E735-7C2F-7DC1-67BD6BCC51A7}"/>
                </a:ext>
              </a:extLst>
            </p:cNvPr>
            <p:cNvGrpSpPr/>
            <p:nvPr/>
          </p:nvGrpSpPr>
          <p:grpSpPr>
            <a:xfrm>
              <a:off x="4270660" y="2764397"/>
              <a:ext cx="885487" cy="2414123"/>
              <a:chOff x="796056" y="-24460"/>
              <a:chExt cx="885487" cy="2414121"/>
            </a:xfrm>
          </p:grpSpPr>
          <p:sp>
            <p:nvSpPr>
              <p:cNvPr id="9" name="Rectangle">
                <a:extLst>
                  <a:ext uri="{FF2B5EF4-FFF2-40B4-BE49-F238E27FC236}">
                    <a16:creationId xmlns:a16="http://schemas.microsoft.com/office/drawing/2014/main" id="{E6A61286-C652-B258-D77A-6895E46E2A83}"/>
                  </a:ext>
                </a:extLst>
              </p:cNvPr>
              <p:cNvSpPr/>
              <p:nvPr/>
            </p:nvSpPr>
            <p:spPr>
              <a:xfrm rot="18791021">
                <a:off x="-58754" y="830350"/>
                <a:ext cx="2414121" cy="704502"/>
              </a:xfrm>
              <a:prstGeom prst="rect">
                <a:avLst/>
              </a:prstGeom>
              <a:solidFill>
                <a:srgbClr val="FFFFFF"/>
              </a:solidFill>
              <a:ln w="3175" cap="flat">
                <a:noFill/>
                <a:miter lim="400000"/>
              </a:ln>
              <a:effectLst/>
            </p:spPr>
            <p:txBody>
              <a:bodyPr wrap="square" lIns="13381" tIns="13381" rIns="13381" bIns="13381" numCol="1" anchor="ctr">
                <a:noAutofit/>
              </a:bodyPr>
              <a:lstStyle/>
              <a:p>
                <a:pPr>
                  <a:defRPr sz="2100"/>
                </a:pPr>
                <a:endParaRPr sz="1107"/>
              </a:p>
            </p:txBody>
          </p:sp>
          <p:sp>
            <p:nvSpPr>
              <p:cNvPr id="10" name="Gate voltage 3">
                <a:extLst>
                  <a:ext uri="{FF2B5EF4-FFF2-40B4-BE49-F238E27FC236}">
                    <a16:creationId xmlns:a16="http://schemas.microsoft.com/office/drawing/2014/main" id="{1E733C22-6659-9695-31D9-AB0BD031CDB8}"/>
                  </a:ext>
                </a:extLst>
              </p:cNvPr>
              <p:cNvSpPr txBox="1"/>
              <p:nvPr/>
            </p:nvSpPr>
            <p:spPr>
              <a:xfrm rot="18791021">
                <a:off x="165875" y="643387"/>
                <a:ext cx="2147395" cy="88394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62" tIns="26762" rIns="26762" bIns="26762" numCol="1" anchor="ctr">
                <a:noAutofit/>
              </a:bodyPr>
              <a:lstStyle>
                <a:lvl1pPr>
                  <a:defRPr sz="2100">
                    <a:latin typeface="Avenir Next"/>
                    <a:ea typeface="Avenir Next"/>
                    <a:cs typeface="Avenir Next"/>
                    <a:sym typeface="Avenir Next"/>
                  </a:defRPr>
                </a:lvl1pPr>
              </a:lstStyle>
              <a:p>
                <a:r>
                  <a:rPr sz="1107" dirty="0">
                    <a:latin typeface="+mj-lt"/>
                  </a:rPr>
                  <a:t>Gate voltage 3</a:t>
                </a:r>
              </a:p>
            </p:txBody>
          </p:sp>
        </p:grpSp>
        <p:grpSp>
          <p:nvGrpSpPr>
            <p:cNvPr id="6" name="Gate voltage 2">
              <a:extLst>
                <a:ext uri="{FF2B5EF4-FFF2-40B4-BE49-F238E27FC236}">
                  <a16:creationId xmlns:a16="http://schemas.microsoft.com/office/drawing/2014/main" id="{6B567668-B04E-4A48-4C6D-425308FCD301}"/>
                </a:ext>
              </a:extLst>
            </p:cNvPr>
            <p:cNvGrpSpPr/>
            <p:nvPr/>
          </p:nvGrpSpPr>
          <p:grpSpPr>
            <a:xfrm>
              <a:off x="5099093" y="582647"/>
              <a:ext cx="822898" cy="2441386"/>
              <a:chOff x="0" y="0"/>
              <a:chExt cx="822896" cy="2441385"/>
            </a:xfrm>
          </p:grpSpPr>
          <p:sp>
            <p:nvSpPr>
              <p:cNvPr id="7" name="Rectangle">
                <a:extLst>
                  <a:ext uri="{FF2B5EF4-FFF2-40B4-BE49-F238E27FC236}">
                    <a16:creationId xmlns:a16="http://schemas.microsoft.com/office/drawing/2014/main" id="{332C16CE-E883-67BC-E4A4-C5ED634691E3}"/>
                  </a:ext>
                </a:extLst>
              </p:cNvPr>
              <p:cNvSpPr/>
              <p:nvPr/>
            </p:nvSpPr>
            <p:spPr>
              <a:xfrm rot="5460000">
                <a:off x="-802618" y="830373"/>
                <a:ext cx="2428133" cy="780640"/>
              </a:xfrm>
              <a:prstGeom prst="rect">
                <a:avLst/>
              </a:prstGeom>
              <a:solidFill>
                <a:srgbClr val="FFFFFF"/>
              </a:solidFill>
              <a:ln w="3175" cap="flat">
                <a:noFill/>
                <a:miter lim="400000"/>
              </a:ln>
              <a:effectLst/>
            </p:spPr>
            <p:txBody>
              <a:bodyPr wrap="square" lIns="13381" tIns="13381" rIns="13381" bIns="13381" numCol="1" anchor="ctr">
                <a:noAutofit/>
              </a:bodyPr>
              <a:lstStyle/>
              <a:p>
                <a:pPr>
                  <a:defRPr sz="2100"/>
                </a:pPr>
                <a:endParaRPr sz="1107"/>
              </a:p>
            </p:txBody>
          </p:sp>
          <p:sp>
            <p:nvSpPr>
              <p:cNvPr id="8" name="Gate voltage 2">
                <a:extLst>
                  <a:ext uri="{FF2B5EF4-FFF2-40B4-BE49-F238E27FC236}">
                    <a16:creationId xmlns:a16="http://schemas.microsoft.com/office/drawing/2014/main" id="{3D3D7E53-9255-C61C-933E-513039F8CD25}"/>
                  </a:ext>
                </a:extLst>
              </p:cNvPr>
              <p:cNvSpPr txBox="1"/>
              <p:nvPr/>
            </p:nvSpPr>
            <p:spPr>
              <a:xfrm rot="5460000">
                <a:off x="-802618" y="1012809"/>
                <a:ext cx="2428133" cy="41576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62" tIns="26762" rIns="26762" bIns="26762" numCol="1" anchor="ctr">
                <a:noAutofit/>
              </a:bodyPr>
              <a:lstStyle>
                <a:lvl1pPr>
                  <a:defRPr sz="2100">
                    <a:latin typeface="Avenir Next"/>
                    <a:ea typeface="Avenir Next"/>
                    <a:cs typeface="Avenir Next"/>
                    <a:sym typeface="Avenir Next"/>
                  </a:defRPr>
                </a:lvl1pPr>
              </a:lstStyle>
              <a:p>
                <a:r>
                  <a:rPr sz="1107" dirty="0">
                    <a:latin typeface="+mj-lt"/>
                  </a:rPr>
                  <a:t>Gate voltage 2</a:t>
                </a:r>
              </a:p>
            </p:txBody>
          </p:sp>
        </p:grpSp>
      </p:grpSp>
      <p:sp>
        <p:nvSpPr>
          <p:cNvPr id="13" name="Connection Line">
            <a:extLst>
              <a:ext uri="{FF2B5EF4-FFF2-40B4-BE49-F238E27FC236}">
                <a16:creationId xmlns:a16="http://schemas.microsoft.com/office/drawing/2014/main" id="{F47EAF4F-BA52-0798-8AAB-D589F10EA96A}"/>
              </a:ext>
            </a:extLst>
          </p:cNvPr>
          <p:cNvSpPr/>
          <p:nvPr/>
        </p:nvSpPr>
        <p:spPr>
          <a:xfrm>
            <a:off x="623591" y="2448420"/>
            <a:ext cx="413567" cy="1046791"/>
          </a:xfrm>
          <a:custGeom>
            <a:avLst/>
            <a:gdLst/>
            <a:ahLst/>
            <a:cxnLst>
              <a:cxn ang="0">
                <a:pos x="wd2" y="hd2"/>
              </a:cxn>
              <a:cxn ang="5400000">
                <a:pos x="wd2" y="hd2"/>
              </a:cxn>
              <a:cxn ang="10800000">
                <a:pos x="wd2" y="hd2"/>
              </a:cxn>
              <a:cxn ang="16200000">
                <a:pos x="wd2" y="hd2"/>
              </a:cxn>
            </a:cxnLst>
            <a:rect l="0" t="0" r="r" b="b"/>
            <a:pathLst>
              <a:path w="16758" h="21600" extrusionOk="0">
                <a:moveTo>
                  <a:pt x="16758" y="21600"/>
                </a:moveTo>
                <a:cubicBezTo>
                  <a:pt x="-1509" y="16193"/>
                  <a:pt x="-4842" y="8993"/>
                  <a:pt x="6760" y="0"/>
                </a:cubicBezTo>
              </a:path>
            </a:pathLst>
          </a:custGeom>
          <a:ln w="28575">
            <a:solidFill>
              <a:srgbClr val="FF0000"/>
            </a:solidFill>
            <a:miter lim="400000"/>
          </a:ln>
        </p:spPr>
        <p:txBody>
          <a:bodyPr/>
          <a:lstStyle/>
          <a:p>
            <a:endParaRPr sz="738"/>
          </a:p>
        </p:txBody>
      </p:sp>
      <p:sp>
        <p:nvSpPr>
          <p:cNvPr id="14" name="Circle">
            <a:extLst>
              <a:ext uri="{FF2B5EF4-FFF2-40B4-BE49-F238E27FC236}">
                <a16:creationId xmlns:a16="http://schemas.microsoft.com/office/drawing/2014/main" id="{F0CB452B-B1A2-1F21-51B4-CD4650D5C900}"/>
              </a:ext>
            </a:extLst>
          </p:cNvPr>
          <p:cNvSpPr/>
          <p:nvPr/>
        </p:nvSpPr>
        <p:spPr>
          <a:xfrm>
            <a:off x="887520" y="2531922"/>
            <a:ext cx="80315" cy="81129"/>
          </a:xfrm>
          <a:prstGeom prst="ellipse">
            <a:avLst/>
          </a:prstGeom>
          <a:solidFill>
            <a:srgbClr val="469663"/>
          </a:solidFill>
          <a:ln w="63500">
            <a:solidFill>
              <a:srgbClr val="469663"/>
            </a:solidFill>
          </a:ln>
        </p:spPr>
        <p:txBody>
          <a:bodyPr lIns="13381" tIns="13381" rIns="13381" bIns="13381" anchor="ctr"/>
          <a:lstStyle/>
          <a:p>
            <a:endParaRPr sz="738"/>
          </a:p>
        </p:txBody>
      </p:sp>
      <p:sp>
        <p:nvSpPr>
          <p:cNvPr id="15" name="Circle">
            <a:extLst>
              <a:ext uri="{FF2B5EF4-FFF2-40B4-BE49-F238E27FC236}">
                <a16:creationId xmlns:a16="http://schemas.microsoft.com/office/drawing/2014/main" id="{E5CD5B74-E39E-63D5-BCBC-D7D5AFB66964}"/>
              </a:ext>
            </a:extLst>
          </p:cNvPr>
          <p:cNvSpPr/>
          <p:nvPr/>
        </p:nvSpPr>
        <p:spPr>
          <a:xfrm>
            <a:off x="598825" y="2679085"/>
            <a:ext cx="80315" cy="81129"/>
          </a:xfrm>
          <a:prstGeom prst="ellipse">
            <a:avLst/>
          </a:prstGeom>
          <a:solidFill>
            <a:srgbClr val="469663"/>
          </a:solidFill>
          <a:ln w="63500">
            <a:solidFill>
              <a:srgbClr val="469663"/>
            </a:solidFill>
          </a:ln>
        </p:spPr>
        <p:txBody>
          <a:bodyPr lIns="13381" tIns="13381" rIns="13381" bIns="13381" anchor="ctr"/>
          <a:lstStyle/>
          <a:p>
            <a:endParaRPr sz="738"/>
          </a:p>
        </p:txBody>
      </p:sp>
      <p:sp>
        <p:nvSpPr>
          <p:cNvPr id="16" name="Circle">
            <a:extLst>
              <a:ext uri="{FF2B5EF4-FFF2-40B4-BE49-F238E27FC236}">
                <a16:creationId xmlns:a16="http://schemas.microsoft.com/office/drawing/2014/main" id="{3A9F1109-BBD0-A706-7A53-C76170C42ADF}"/>
              </a:ext>
            </a:extLst>
          </p:cNvPr>
          <p:cNvSpPr/>
          <p:nvPr/>
        </p:nvSpPr>
        <p:spPr>
          <a:xfrm>
            <a:off x="845092" y="3253960"/>
            <a:ext cx="80314" cy="81129"/>
          </a:xfrm>
          <a:prstGeom prst="ellipse">
            <a:avLst/>
          </a:prstGeom>
          <a:solidFill>
            <a:srgbClr val="469663"/>
          </a:solidFill>
          <a:ln w="63500">
            <a:solidFill>
              <a:srgbClr val="469663"/>
            </a:solidFill>
          </a:ln>
        </p:spPr>
        <p:txBody>
          <a:bodyPr lIns="13381" tIns="13381" rIns="13381" bIns="13381" anchor="ctr"/>
          <a:lstStyle/>
          <a:p>
            <a:endParaRPr sz="738"/>
          </a:p>
        </p:txBody>
      </p:sp>
      <p:sp>
        <p:nvSpPr>
          <p:cNvPr id="17" name="Circle">
            <a:extLst>
              <a:ext uri="{FF2B5EF4-FFF2-40B4-BE49-F238E27FC236}">
                <a16:creationId xmlns:a16="http://schemas.microsoft.com/office/drawing/2014/main" id="{E46C8B4F-6146-410F-E22A-811A293BC611}"/>
              </a:ext>
            </a:extLst>
          </p:cNvPr>
          <p:cNvSpPr/>
          <p:nvPr/>
        </p:nvSpPr>
        <p:spPr>
          <a:xfrm>
            <a:off x="519158" y="2986511"/>
            <a:ext cx="80315" cy="81129"/>
          </a:xfrm>
          <a:prstGeom prst="ellipse">
            <a:avLst/>
          </a:prstGeom>
          <a:solidFill>
            <a:srgbClr val="000000"/>
          </a:solidFill>
          <a:ln w="63500">
            <a:solidFill>
              <a:srgbClr val="000000"/>
            </a:solidFill>
          </a:ln>
        </p:spPr>
        <p:txBody>
          <a:bodyPr lIns="13381" tIns="13381" rIns="13381" bIns="13381" anchor="ctr"/>
          <a:lstStyle/>
          <a:p>
            <a:endParaRPr sz="738"/>
          </a:p>
        </p:txBody>
      </p:sp>
      <p:sp>
        <p:nvSpPr>
          <p:cNvPr id="18" name="Connection Line">
            <a:extLst>
              <a:ext uri="{FF2B5EF4-FFF2-40B4-BE49-F238E27FC236}">
                <a16:creationId xmlns:a16="http://schemas.microsoft.com/office/drawing/2014/main" id="{A2C3814D-767F-6EB7-7BA3-6EF0BCBC5F4F}"/>
              </a:ext>
            </a:extLst>
          </p:cNvPr>
          <p:cNvSpPr/>
          <p:nvPr/>
        </p:nvSpPr>
        <p:spPr>
          <a:xfrm>
            <a:off x="646317" y="2520053"/>
            <a:ext cx="366914" cy="735097"/>
          </a:xfrm>
          <a:custGeom>
            <a:avLst/>
            <a:gdLst/>
            <a:ahLst/>
            <a:cxnLst>
              <a:cxn ang="0">
                <a:pos x="wd2" y="hd2"/>
              </a:cxn>
              <a:cxn ang="5400000">
                <a:pos x="wd2" y="hd2"/>
              </a:cxn>
              <a:cxn ang="10800000">
                <a:pos x="wd2" y="hd2"/>
              </a:cxn>
              <a:cxn ang="16200000">
                <a:pos x="wd2" y="hd2"/>
              </a:cxn>
            </a:cxnLst>
            <a:rect l="0" t="0" r="r" b="b"/>
            <a:pathLst>
              <a:path w="16484" h="21600" extrusionOk="0">
                <a:moveTo>
                  <a:pt x="16484" y="21600"/>
                </a:moveTo>
                <a:cubicBezTo>
                  <a:pt x="-2610" y="16870"/>
                  <a:pt x="-5116" y="9670"/>
                  <a:pt x="8966" y="0"/>
                </a:cubicBezTo>
              </a:path>
            </a:pathLst>
          </a:custGeom>
          <a:ln w="28575">
            <a:solidFill>
              <a:srgbClr val="2C541A"/>
            </a:solidFill>
          </a:ln>
        </p:spPr>
        <p:txBody>
          <a:bodyPr/>
          <a:lstStyle/>
          <a:p>
            <a:endParaRPr sz="738"/>
          </a:p>
        </p:txBody>
      </p:sp>
      <p:pic>
        <p:nvPicPr>
          <p:cNvPr id="202" name="Google Shape;202;p21"/>
          <p:cNvPicPr preferRelativeResize="0"/>
          <p:nvPr/>
        </p:nvPicPr>
        <p:blipFill>
          <a:blip r:embed="rId7">
            <a:alphaModFix/>
          </a:blip>
          <a:stretch>
            <a:fillRect/>
          </a:stretch>
        </p:blipFill>
        <p:spPr>
          <a:xfrm>
            <a:off x="3952227" y="1210722"/>
            <a:ext cx="5065099" cy="2509350"/>
          </a:xfrm>
          <a:prstGeom prst="rect">
            <a:avLst/>
          </a:prstGeom>
          <a:noFill/>
          <a:ln>
            <a:noFill/>
          </a:ln>
        </p:spPr>
      </p:pic>
      <p:sp>
        <p:nvSpPr>
          <p:cNvPr id="203" name="Google Shape;203;p21"/>
          <p:cNvSpPr txBox="1"/>
          <p:nvPr/>
        </p:nvSpPr>
        <p:spPr>
          <a:xfrm>
            <a:off x="3920853" y="1625372"/>
            <a:ext cx="1301700" cy="4557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100" b="1">
                <a:solidFill>
                  <a:schemeClr val="dk1"/>
                </a:solidFill>
              </a:rPr>
              <a:t>Initial</a:t>
            </a:r>
            <a:endParaRPr sz="1100" b="1">
              <a:solidFill>
                <a:schemeClr val="dk1"/>
              </a:solidFill>
            </a:endParaRPr>
          </a:p>
          <a:p>
            <a:pPr marL="0" lvl="0" indent="0" algn="ctr" rtl="0">
              <a:lnSpc>
                <a:spcPct val="80000"/>
              </a:lnSpc>
              <a:spcBef>
                <a:spcPts val="0"/>
              </a:spcBef>
              <a:spcAft>
                <a:spcPts val="0"/>
              </a:spcAft>
              <a:buClr>
                <a:schemeClr val="dk1"/>
              </a:buClr>
              <a:buSzPts val="1100"/>
              <a:buFont typeface="Arial"/>
              <a:buNone/>
            </a:pPr>
            <a:r>
              <a:rPr lang="es" sz="1100" b="1">
                <a:solidFill>
                  <a:schemeClr val="dk1"/>
                </a:solidFill>
              </a:rPr>
              <a:t>observations</a:t>
            </a:r>
            <a:endParaRPr sz="1100" b="1">
              <a:solidFill>
                <a:schemeClr val="dk1"/>
              </a:solidFill>
            </a:endParaRPr>
          </a:p>
        </p:txBody>
      </p:sp>
      <p:sp>
        <p:nvSpPr>
          <p:cNvPr id="204" name="Google Shape;204;p21"/>
          <p:cNvSpPr txBox="1"/>
          <p:nvPr/>
        </p:nvSpPr>
        <p:spPr>
          <a:xfrm>
            <a:off x="4567228" y="1416022"/>
            <a:ext cx="1301700" cy="283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800" b="1" dirty="0">
                <a:solidFill>
                  <a:schemeClr val="dk1"/>
                </a:solidFill>
              </a:rPr>
              <a:t> REAL TIME</a:t>
            </a:r>
            <a:endParaRPr sz="800" b="1" dirty="0">
              <a:solidFill>
                <a:schemeClr val="dk1"/>
              </a:solidFill>
            </a:endParaRPr>
          </a:p>
        </p:txBody>
      </p:sp>
      <p:sp>
        <p:nvSpPr>
          <p:cNvPr id="205" name="Google Shape;205;p21"/>
          <p:cNvSpPr txBox="1"/>
          <p:nvPr/>
        </p:nvSpPr>
        <p:spPr>
          <a:xfrm>
            <a:off x="7032653" y="3269847"/>
            <a:ext cx="1301700" cy="283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800" b="1">
                <a:solidFill>
                  <a:schemeClr val="dk1"/>
                </a:solidFill>
              </a:rPr>
              <a:t> REAL TIME</a:t>
            </a:r>
            <a:endParaRPr sz="800" b="1">
              <a:solidFill>
                <a:schemeClr val="dk1"/>
              </a:solidFill>
            </a:endParaRPr>
          </a:p>
        </p:txBody>
      </p:sp>
      <p:sp>
        <p:nvSpPr>
          <p:cNvPr id="206" name="Google Shape;206;p21"/>
          <p:cNvSpPr txBox="1"/>
          <p:nvPr/>
        </p:nvSpPr>
        <p:spPr>
          <a:xfrm>
            <a:off x="5183353" y="2874322"/>
            <a:ext cx="1301700" cy="3201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100" b="1">
                <a:solidFill>
                  <a:schemeClr val="dk1"/>
                </a:solidFill>
              </a:rPr>
              <a:t>Model</a:t>
            </a:r>
            <a:endParaRPr sz="1100" b="1">
              <a:solidFill>
                <a:schemeClr val="dk1"/>
              </a:solidFill>
            </a:endParaRPr>
          </a:p>
        </p:txBody>
      </p:sp>
      <p:sp>
        <p:nvSpPr>
          <p:cNvPr id="207" name="Google Shape;207;p21"/>
          <p:cNvSpPr txBox="1"/>
          <p:nvPr/>
        </p:nvSpPr>
        <p:spPr>
          <a:xfrm>
            <a:off x="6253003" y="1595747"/>
            <a:ext cx="1301700" cy="5910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100" b="1" dirty="0">
                <a:solidFill>
                  <a:schemeClr val="dk1"/>
                </a:solidFill>
              </a:rPr>
              <a:t>Choose promising locations</a:t>
            </a:r>
            <a:endParaRPr sz="1100" b="1" dirty="0">
              <a:solidFill>
                <a:schemeClr val="dk1"/>
              </a:solidFill>
            </a:endParaRPr>
          </a:p>
        </p:txBody>
      </p:sp>
      <p:sp>
        <p:nvSpPr>
          <p:cNvPr id="208" name="Google Shape;208;p21"/>
          <p:cNvSpPr txBox="1"/>
          <p:nvPr/>
        </p:nvSpPr>
        <p:spPr>
          <a:xfrm>
            <a:off x="7715628" y="2785922"/>
            <a:ext cx="1301700" cy="5910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100" b="1">
                <a:solidFill>
                  <a:schemeClr val="dk1"/>
                </a:solidFill>
              </a:rPr>
              <a:t>Investigate candidate locations</a:t>
            </a:r>
            <a:endParaRPr sz="1100" b="1">
              <a:solidFill>
                <a:schemeClr val="dk1"/>
              </a:solidFill>
            </a:endParaRPr>
          </a:p>
        </p:txBody>
      </p:sp>
      <p:sp>
        <p:nvSpPr>
          <p:cNvPr id="209" name="Google Shape;209;p21"/>
          <p:cNvSpPr txBox="1"/>
          <p:nvPr/>
        </p:nvSpPr>
        <p:spPr>
          <a:xfrm>
            <a:off x="4435502" y="1216822"/>
            <a:ext cx="272400" cy="406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800" b="1">
                <a:solidFill>
                  <a:srgbClr val="B5AEC8"/>
                </a:solidFill>
              </a:rPr>
              <a:t>i</a:t>
            </a:r>
            <a:endParaRPr>
              <a:solidFill>
                <a:srgbClr val="B5AEC8"/>
              </a:solidFill>
            </a:endParaRPr>
          </a:p>
        </p:txBody>
      </p:sp>
      <p:sp>
        <p:nvSpPr>
          <p:cNvPr id="210" name="Google Shape;210;p21"/>
          <p:cNvSpPr txBox="1"/>
          <p:nvPr/>
        </p:nvSpPr>
        <p:spPr>
          <a:xfrm>
            <a:off x="5659102" y="2534072"/>
            <a:ext cx="386700" cy="406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800" b="1">
                <a:solidFill>
                  <a:srgbClr val="E6B8AF"/>
                </a:solidFill>
              </a:rPr>
              <a:t>ii</a:t>
            </a:r>
            <a:endParaRPr>
              <a:solidFill>
                <a:srgbClr val="E6B8AF"/>
              </a:solidFill>
            </a:endParaRPr>
          </a:p>
        </p:txBody>
      </p:sp>
      <p:sp>
        <p:nvSpPr>
          <p:cNvPr id="211" name="Google Shape;211;p21"/>
          <p:cNvSpPr txBox="1"/>
          <p:nvPr/>
        </p:nvSpPr>
        <p:spPr>
          <a:xfrm>
            <a:off x="6706027" y="1216822"/>
            <a:ext cx="386700" cy="406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800" b="1">
                <a:solidFill>
                  <a:srgbClr val="E6B8AF"/>
                </a:solidFill>
              </a:rPr>
              <a:t>iii</a:t>
            </a:r>
            <a:endParaRPr>
              <a:solidFill>
                <a:srgbClr val="E6B8AF"/>
              </a:solidFill>
            </a:endParaRPr>
          </a:p>
        </p:txBody>
      </p:sp>
      <p:sp>
        <p:nvSpPr>
          <p:cNvPr id="212" name="Google Shape;212;p21"/>
          <p:cNvSpPr txBox="1"/>
          <p:nvPr/>
        </p:nvSpPr>
        <p:spPr>
          <a:xfrm>
            <a:off x="8173127" y="2515172"/>
            <a:ext cx="386700" cy="406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800" b="1">
                <a:solidFill>
                  <a:srgbClr val="E6B8AF"/>
                </a:solidFill>
              </a:rPr>
              <a:t>iv</a:t>
            </a:r>
            <a:endParaRPr>
              <a:solidFill>
                <a:srgbClr val="E6B8AF"/>
              </a:solidFill>
            </a:endParaRPr>
          </a:p>
        </p:txBody>
      </p:sp>
      <p:grpSp>
        <p:nvGrpSpPr>
          <p:cNvPr id="44" name="Group 43">
            <a:extLst>
              <a:ext uri="{FF2B5EF4-FFF2-40B4-BE49-F238E27FC236}">
                <a16:creationId xmlns:a16="http://schemas.microsoft.com/office/drawing/2014/main" id="{C28D8D09-D9B4-A9E2-25D0-DDAAE494F76E}"/>
              </a:ext>
            </a:extLst>
          </p:cNvPr>
          <p:cNvGrpSpPr/>
          <p:nvPr/>
        </p:nvGrpSpPr>
        <p:grpSpPr>
          <a:xfrm>
            <a:off x="1418081" y="437622"/>
            <a:ext cx="3558088" cy="1875860"/>
            <a:chOff x="-39460" y="3328297"/>
            <a:chExt cx="3558088" cy="1875860"/>
          </a:xfrm>
        </p:grpSpPr>
        <p:pic>
          <p:nvPicPr>
            <p:cNvPr id="41" name="Picture 40">
              <a:extLst>
                <a:ext uri="{FF2B5EF4-FFF2-40B4-BE49-F238E27FC236}">
                  <a16:creationId xmlns:a16="http://schemas.microsoft.com/office/drawing/2014/main" id="{351E1F14-FDCD-A1C8-003F-1C101EC74DA7}"/>
                </a:ext>
              </a:extLst>
            </p:cNvPr>
            <p:cNvPicPr>
              <a:picLocks noChangeAspect="1"/>
            </p:cNvPicPr>
            <p:nvPr/>
          </p:nvPicPr>
          <p:blipFill rotWithShape="1">
            <a:blip r:embed="rId8"/>
            <a:srcRect r="78612"/>
            <a:stretch/>
          </p:blipFill>
          <p:spPr>
            <a:xfrm>
              <a:off x="300884" y="3328297"/>
              <a:ext cx="1898607" cy="1298767"/>
            </a:xfrm>
            <a:prstGeom prst="rect">
              <a:avLst/>
            </a:prstGeom>
          </p:spPr>
        </p:pic>
        <p:sp>
          <p:nvSpPr>
            <p:cNvPr id="33" name="Google Shape;127;p17">
              <a:extLst>
                <a:ext uri="{FF2B5EF4-FFF2-40B4-BE49-F238E27FC236}">
                  <a16:creationId xmlns:a16="http://schemas.microsoft.com/office/drawing/2014/main" id="{709C497D-C292-E4F6-ED2C-48BFD06EF861}"/>
                </a:ext>
              </a:extLst>
            </p:cNvPr>
            <p:cNvSpPr txBox="1"/>
            <p:nvPr/>
          </p:nvSpPr>
          <p:spPr>
            <a:xfrm>
              <a:off x="518628" y="3881457"/>
              <a:ext cx="300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dirty="0">
                  <a:solidFill>
                    <a:schemeClr val="dk1"/>
                  </a:solidFill>
                </a:rPr>
                <a:t>A</a:t>
              </a:r>
              <a:endParaRPr sz="1900" dirty="0">
                <a:solidFill>
                  <a:schemeClr val="dk1"/>
                </a:solidFill>
              </a:endParaRPr>
            </a:p>
          </p:txBody>
        </p:sp>
        <p:sp>
          <p:nvSpPr>
            <p:cNvPr id="34" name="Google Shape;128;p17">
              <a:extLst>
                <a:ext uri="{FF2B5EF4-FFF2-40B4-BE49-F238E27FC236}">
                  <a16:creationId xmlns:a16="http://schemas.microsoft.com/office/drawing/2014/main" id="{FBDACD77-D267-5137-62EF-D52F74E87AF5}"/>
                </a:ext>
              </a:extLst>
            </p:cNvPr>
            <p:cNvSpPr txBox="1"/>
            <p:nvPr/>
          </p:nvSpPr>
          <p:spPr>
            <a:xfrm>
              <a:off x="-39460" y="4168628"/>
              <a:ext cx="593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Bias </a:t>
              </a:r>
              <a:endParaRPr sz="900">
                <a:solidFill>
                  <a:schemeClr val="dk1"/>
                </a:solidFill>
              </a:endParaRPr>
            </a:p>
            <a:p>
              <a:pPr marL="0" lvl="0" indent="0" algn="ctr" rtl="0">
                <a:spcBef>
                  <a:spcPts val="0"/>
                </a:spcBef>
                <a:spcAft>
                  <a:spcPts val="0"/>
                </a:spcAft>
                <a:buNone/>
              </a:pPr>
              <a:r>
                <a:rPr lang="es" sz="900">
                  <a:solidFill>
                    <a:schemeClr val="dk1"/>
                  </a:solidFill>
                </a:rPr>
                <a:t>voltage</a:t>
              </a:r>
              <a:endParaRPr/>
            </a:p>
          </p:txBody>
        </p:sp>
        <p:pic>
          <p:nvPicPr>
            <p:cNvPr id="35" name="Google Shape;129;p17">
              <a:extLst>
                <a:ext uri="{FF2B5EF4-FFF2-40B4-BE49-F238E27FC236}">
                  <a16:creationId xmlns:a16="http://schemas.microsoft.com/office/drawing/2014/main" id="{6F238C8E-9417-88F9-6FF4-05051BAE772C}"/>
                </a:ext>
              </a:extLst>
            </p:cNvPr>
            <p:cNvPicPr preferRelativeResize="0"/>
            <p:nvPr/>
          </p:nvPicPr>
          <p:blipFill rotWithShape="1">
            <a:blip r:embed="rId9">
              <a:alphaModFix/>
            </a:blip>
            <a:srcRect l="9484" t="42688" r="79962" b="49233"/>
            <a:stretch/>
          </p:blipFill>
          <p:spPr>
            <a:xfrm>
              <a:off x="763328" y="4161032"/>
              <a:ext cx="964925" cy="415500"/>
            </a:xfrm>
            <a:prstGeom prst="rect">
              <a:avLst/>
            </a:prstGeom>
            <a:noFill/>
            <a:ln>
              <a:noFill/>
            </a:ln>
          </p:spPr>
        </p:pic>
        <p:pic>
          <p:nvPicPr>
            <p:cNvPr id="36" name="Google Shape;130;p17">
              <a:extLst>
                <a:ext uri="{FF2B5EF4-FFF2-40B4-BE49-F238E27FC236}">
                  <a16:creationId xmlns:a16="http://schemas.microsoft.com/office/drawing/2014/main" id="{DC716227-D3FD-8489-C9AB-AC3B8C4A04D3}"/>
                </a:ext>
              </a:extLst>
            </p:cNvPr>
            <p:cNvPicPr preferRelativeResize="0"/>
            <p:nvPr/>
          </p:nvPicPr>
          <p:blipFill>
            <a:blip r:embed="rId10">
              <a:alphaModFix/>
            </a:blip>
            <a:stretch>
              <a:fillRect/>
            </a:stretch>
          </p:blipFill>
          <p:spPr>
            <a:xfrm>
              <a:off x="692707" y="4604190"/>
              <a:ext cx="816325" cy="249525"/>
            </a:xfrm>
            <a:prstGeom prst="rect">
              <a:avLst/>
            </a:prstGeom>
            <a:noFill/>
            <a:ln>
              <a:noFill/>
            </a:ln>
          </p:spPr>
        </p:pic>
        <p:sp>
          <p:nvSpPr>
            <p:cNvPr id="37" name="Google Shape;131;p17">
              <a:extLst>
                <a:ext uri="{FF2B5EF4-FFF2-40B4-BE49-F238E27FC236}">
                  <a16:creationId xmlns:a16="http://schemas.microsoft.com/office/drawing/2014/main" id="{268510E2-3DCA-56C4-AC3B-918DB2C087DE}"/>
                </a:ext>
              </a:extLst>
            </p:cNvPr>
            <p:cNvSpPr txBox="1"/>
            <p:nvPr/>
          </p:nvSpPr>
          <p:spPr>
            <a:xfrm>
              <a:off x="425059" y="4881057"/>
              <a:ext cx="1908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dirty="0">
                  <a:solidFill>
                    <a:schemeClr val="dk1"/>
                  </a:solidFill>
                </a:rPr>
                <a:t>Gate voltages 1, 2, 3</a:t>
              </a:r>
              <a:endParaRPr dirty="0"/>
            </a:p>
          </p:txBody>
        </p:sp>
        <p:pic>
          <p:nvPicPr>
            <p:cNvPr id="38" name="Google Shape;132;p17">
              <a:extLst>
                <a:ext uri="{FF2B5EF4-FFF2-40B4-BE49-F238E27FC236}">
                  <a16:creationId xmlns:a16="http://schemas.microsoft.com/office/drawing/2014/main" id="{72E70926-879D-3B21-0440-FBDB6613AC60}"/>
                </a:ext>
              </a:extLst>
            </p:cNvPr>
            <p:cNvPicPr preferRelativeResize="0"/>
            <p:nvPr/>
          </p:nvPicPr>
          <p:blipFill rotWithShape="1">
            <a:blip r:embed="rId11">
              <a:alphaModFix/>
            </a:blip>
            <a:srcRect l="10424" t="35547" r="79903" b="58170"/>
            <a:stretch/>
          </p:blipFill>
          <p:spPr>
            <a:xfrm>
              <a:off x="877866" y="3816132"/>
              <a:ext cx="884449" cy="320400"/>
            </a:xfrm>
            <a:prstGeom prst="rect">
              <a:avLst/>
            </a:prstGeom>
            <a:noFill/>
            <a:ln>
              <a:noFill/>
            </a:ln>
          </p:spPr>
        </p:pic>
        <p:pic>
          <p:nvPicPr>
            <p:cNvPr id="42" name="Google Shape;130;p17">
              <a:extLst>
                <a:ext uri="{FF2B5EF4-FFF2-40B4-BE49-F238E27FC236}">
                  <a16:creationId xmlns:a16="http://schemas.microsoft.com/office/drawing/2014/main" id="{62BCA0EC-DF16-4A79-784F-03C892A5F620}"/>
                </a:ext>
              </a:extLst>
            </p:cNvPr>
            <p:cNvPicPr preferRelativeResize="0"/>
            <p:nvPr/>
          </p:nvPicPr>
          <p:blipFill rotWithShape="1">
            <a:blip r:embed="rId10">
              <a:alphaModFix/>
            </a:blip>
            <a:srcRect r="52321" b="-39696"/>
            <a:stretch/>
          </p:blipFill>
          <p:spPr>
            <a:xfrm>
              <a:off x="1642608" y="4592563"/>
              <a:ext cx="389218" cy="348578"/>
            </a:xfrm>
            <a:prstGeom prst="rect">
              <a:avLst/>
            </a:prstGeom>
            <a:noFill/>
            <a:ln>
              <a:noFill/>
            </a:ln>
          </p:spPr>
        </p:pic>
      </p:grpSp>
      <p:sp>
        <p:nvSpPr>
          <p:cNvPr id="53" name="TextBox 52">
            <a:extLst>
              <a:ext uri="{FF2B5EF4-FFF2-40B4-BE49-F238E27FC236}">
                <a16:creationId xmlns:a16="http://schemas.microsoft.com/office/drawing/2014/main" id="{7C4819B1-374B-256D-3BA1-17818391F712}"/>
              </a:ext>
            </a:extLst>
          </p:cNvPr>
          <p:cNvSpPr txBox="1"/>
          <p:nvPr/>
        </p:nvSpPr>
        <p:spPr>
          <a:xfrm>
            <a:off x="1209182" y="2520053"/>
            <a:ext cx="522794" cy="307777"/>
          </a:xfrm>
          <a:prstGeom prst="rect">
            <a:avLst/>
          </a:prstGeom>
          <a:noFill/>
        </p:spPr>
        <p:txBody>
          <a:bodyPr wrap="square" rtlCol="0">
            <a:spAutoFit/>
          </a:bodyPr>
          <a:lstStyle/>
          <a:p>
            <a:r>
              <a:rPr lang="en-US" dirty="0"/>
              <a:t>ON</a:t>
            </a:r>
          </a:p>
        </p:txBody>
      </p:sp>
      <p:sp>
        <p:nvSpPr>
          <p:cNvPr id="55" name="TextBox 54">
            <a:extLst>
              <a:ext uri="{FF2B5EF4-FFF2-40B4-BE49-F238E27FC236}">
                <a16:creationId xmlns:a16="http://schemas.microsoft.com/office/drawing/2014/main" id="{E9DC3AEF-9235-2970-8452-9C3D63276D32}"/>
              </a:ext>
            </a:extLst>
          </p:cNvPr>
          <p:cNvSpPr txBox="1"/>
          <p:nvPr/>
        </p:nvSpPr>
        <p:spPr>
          <a:xfrm>
            <a:off x="273458" y="3481110"/>
            <a:ext cx="650734" cy="307777"/>
          </a:xfrm>
          <a:prstGeom prst="rect">
            <a:avLst/>
          </a:prstGeom>
          <a:noFill/>
        </p:spPr>
        <p:txBody>
          <a:bodyPr wrap="square" rtlCol="0">
            <a:spAutoFit/>
          </a:bodyPr>
          <a:lstStyle/>
          <a:p>
            <a:r>
              <a:rPr lang="en-US" dirty="0"/>
              <a:t>OFF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1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p:tmAbs val="0"/>
                                  </p:iterate>
                                  <p:childTnLst>
                                    <p:set>
                                      <p:cBhvr>
                                        <p:cTn id="36" fill="hold"/>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P spid="15" grpId="0" animBg="1" advAuto="0"/>
      <p:bldP spid="16" grpId="0" animBg="1" advAuto="0"/>
      <p:bldP spid="17" grpId="0" animBg="1" advAuto="0"/>
      <p:bldP spid="18" grpId="0" animBg="1" advAuto="0"/>
      <p:bldP spid="203" grpId="0"/>
      <p:bldP spid="204" grpId="0"/>
      <p:bldP spid="205" grpId="0"/>
      <p:bldP spid="206" grpId="0"/>
      <p:bldP spid="207" grpId="0"/>
      <p:bldP spid="208" grpId="0"/>
      <p:bldP spid="209" grpId="0"/>
      <p:bldP spid="210" grpId="0"/>
      <p:bldP spid="211" grpId="0"/>
      <p:bldP spid="2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2000" b="1" dirty="0">
                <a:solidFill>
                  <a:schemeClr val="dk1"/>
                </a:solidFill>
              </a:rPr>
              <a:t>Spin qubit tuning</a:t>
            </a:r>
            <a:endParaRPr sz="2400" b="1" dirty="0">
              <a:solidFill>
                <a:schemeClr val="dk1"/>
              </a:solidFill>
            </a:endParaRPr>
          </a:p>
          <a:p>
            <a:pPr marL="0" marR="0" lvl="0" indent="0" algn="ctr" rtl="0">
              <a:lnSpc>
                <a:spcPct val="80000"/>
              </a:lnSpc>
              <a:spcBef>
                <a:spcPts val="0"/>
              </a:spcBef>
              <a:spcAft>
                <a:spcPts val="0"/>
              </a:spcAft>
              <a:buNone/>
            </a:pPr>
            <a:endParaRPr sz="2200" b="1" dirty="0">
              <a:solidFill>
                <a:schemeClr val="dk1"/>
              </a:solidFill>
            </a:endParaRPr>
          </a:p>
        </p:txBody>
      </p:sp>
      <p:sp>
        <p:nvSpPr>
          <p:cNvPr id="101" name="Google Shape;10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67</a:t>
            </a:fld>
            <a:endParaRPr/>
          </a:p>
        </p:txBody>
      </p:sp>
      <p:grpSp>
        <p:nvGrpSpPr>
          <p:cNvPr id="102" name="Google Shape;102;p17"/>
          <p:cNvGrpSpPr/>
          <p:nvPr/>
        </p:nvGrpSpPr>
        <p:grpSpPr>
          <a:xfrm>
            <a:off x="2350900" y="3050530"/>
            <a:ext cx="5226000" cy="1574600"/>
            <a:chOff x="3403725" y="2537400"/>
            <a:chExt cx="5226000" cy="1574600"/>
          </a:xfrm>
        </p:grpSpPr>
        <p:pic>
          <p:nvPicPr>
            <p:cNvPr id="103" name="Google Shape;103;p17"/>
            <p:cNvPicPr preferRelativeResize="0"/>
            <p:nvPr/>
          </p:nvPicPr>
          <p:blipFill>
            <a:blip r:embed="rId3">
              <a:alphaModFix/>
            </a:blip>
            <a:stretch>
              <a:fillRect/>
            </a:stretch>
          </p:blipFill>
          <p:spPr>
            <a:xfrm>
              <a:off x="3595700" y="2787649"/>
              <a:ext cx="5034023" cy="1094175"/>
            </a:xfrm>
            <a:prstGeom prst="rect">
              <a:avLst/>
            </a:prstGeom>
            <a:noFill/>
            <a:ln>
              <a:noFill/>
            </a:ln>
          </p:spPr>
        </p:pic>
        <p:pic>
          <p:nvPicPr>
            <p:cNvPr id="104" name="Google Shape;104;p17"/>
            <p:cNvPicPr preferRelativeResize="0"/>
            <p:nvPr/>
          </p:nvPicPr>
          <p:blipFill>
            <a:blip r:embed="rId4">
              <a:alphaModFix/>
            </a:blip>
            <a:stretch>
              <a:fillRect/>
            </a:stretch>
          </p:blipFill>
          <p:spPr>
            <a:xfrm>
              <a:off x="4091756" y="2787650"/>
              <a:ext cx="532324" cy="62875"/>
            </a:xfrm>
            <a:prstGeom prst="rect">
              <a:avLst/>
            </a:prstGeom>
            <a:noFill/>
            <a:ln>
              <a:noFill/>
            </a:ln>
          </p:spPr>
        </p:pic>
        <p:pic>
          <p:nvPicPr>
            <p:cNvPr id="105" name="Google Shape;105;p17"/>
            <p:cNvPicPr preferRelativeResize="0"/>
            <p:nvPr/>
          </p:nvPicPr>
          <p:blipFill>
            <a:blip r:embed="rId5">
              <a:alphaModFix/>
            </a:blip>
            <a:stretch>
              <a:fillRect/>
            </a:stretch>
          </p:blipFill>
          <p:spPr>
            <a:xfrm>
              <a:off x="7940126" y="2813225"/>
              <a:ext cx="532324" cy="62875"/>
            </a:xfrm>
            <a:prstGeom prst="rect">
              <a:avLst/>
            </a:prstGeom>
            <a:noFill/>
            <a:ln>
              <a:noFill/>
            </a:ln>
          </p:spPr>
        </p:pic>
        <p:pic>
          <p:nvPicPr>
            <p:cNvPr id="106" name="Google Shape;106;p17"/>
            <p:cNvPicPr preferRelativeResize="0"/>
            <p:nvPr/>
          </p:nvPicPr>
          <p:blipFill>
            <a:blip r:embed="rId6">
              <a:alphaModFix/>
            </a:blip>
            <a:stretch>
              <a:fillRect/>
            </a:stretch>
          </p:blipFill>
          <p:spPr>
            <a:xfrm>
              <a:off x="5390159" y="2787650"/>
              <a:ext cx="532324" cy="62875"/>
            </a:xfrm>
            <a:prstGeom prst="rect">
              <a:avLst/>
            </a:prstGeom>
            <a:noFill/>
            <a:ln>
              <a:noFill/>
            </a:ln>
          </p:spPr>
        </p:pic>
        <p:pic>
          <p:nvPicPr>
            <p:cNvPr id="107" name="Google Shape;107;p17"/>
            <p:cNvPicPr preferRelativeResize="0"/>
            <p:nvPr/>
          </p:nvPicPr>
          <p:blipFill>
            <a:blip r:embed="rId7">
              <a:alphaModFix/>
            </a:blip>
            <a:stretch>
              <a:fillRect/>
            </a:stretch>
          </p:blipFill>
          <p:spPr>
            <a:xfrm>
              <a:off x="6688555" y="2813225"/>
              <a:ext cx="532324" cy="62875"/>
            </a:xfrm>
            <a:prstGeom prst="rect">
              <a:avLst/>
            </a:prstGeom>
            <a:noFill/>
            <a:ln>
              <a:noFill/>
            </a:ln>
          </p:spPr>
        </p:pic>
        <p:sp>
          <p:nvSpPr>
            <p:cNvPr id="108" name="Google Shape;108;p17"/>
            <p:cNvSpPr txBox="1"/>
            <p:nvPr/>
          </p:nvSpPr>
          <p:spPr>
            <a:xfrm>
              <a:off x="3837125" y="2537400"/>
              <a:ext cx="861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900">
                  <a:solidFill>
                    <a:schemeClr val="dk1"/>
                  </a:solidFill>
                </a:rPr>
                <a:t>current </a:t>
              </a:r>
              <a:endParaRPr sz="1300"/>
            </a:p>
          </p:txBody>
        </p:sp>
        <p:sp>
          <p:nvSpPr>
            <p:cNvPr id="109" name="Google Shape;109;p17"/>
            <p:cNvSpPr txBox="1"/>
            <p:nvPr/>
          </p:nvSpPr>
          <p:spPr>
            <a:xfrm>
              <a:off x="5139050" y="2537400"/>
              <a:ext cx="861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900" dirty="0">
                  <a:solidFill>
                    <a:schemeClr val="dk1"/>
                  </a:solidFill>
                </a:rPr>
                <a:t>current </a:t>
              </a:r>
              <a:endParaRPr sz="1300" dirty="0"/>
            </a:p>
          </p:txBody>
        </p:sp>
        <p:sp>
          <p:nvSpPr>
            <p:cNvPr id="110" name="Google Shape;110;p17"/>
            <p:cNvSpPr txBox="1"/>
            <p:nvPr/>
          </p:nvSpPr>
          <p:spPr>
            <a:xfrm>
              <a:off x="6440975" y="2554575"/>
              <a:ext cx="861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900">
                  <a:solidFill>
                    <a:schemeClr val="dk1"/>
                  </a:solidFill>
                </a:rPr>
                <a:t>current </a:t>
              </a:r>
              <a:endParaRPr sz="1300"/>
            </a:p>
          </p:txBody>
        </p:sp>
        <p:sp>
          <p:nvSpPr>
            <p:cNvPr id="111" name="Google Shape;111;p17"/>
            <p:cNvSpPr txBox="1"/>
            <p:nvPr/>
          </p:nvSpPr>
          <p:spPr>
            <a:xfrm>
              <a:off x="7683900" y="2554575"/>
              <a:ext cx="861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900">
                  <a:solidFill>
                    <a:schemeClr val="dk1"/>
                  </a:solidFill>
                </a:rPr>
                <a:t>current </a:t>
              </a:r>
              <a:endParaRPr sz="1300"/>
            </a:p>
          </p:txBody>
        </p:sp>
        <p:sp>
          <p:nvSpPr>
            <p:cNvPr id="112" name="Google Shape;112;p17"/>
            <p:cNvSpPr txBox="1"/>
            <p:nvPr/>
          </p:nvSpPr>
          <p:spPr>
            <a:xfrm>
              <a:off x="3595700" y="3788900"/>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 1</a:t>
              </a:r>
              <a:endParaRPr sz="1300"/>
            </a:p>
          </p:txBody>
        </p:sp>
        <p:sp>
          <p:nvSpPr>
            <p:cNvPr id="113" name="Google Shape;113;p17"/>
            <p:cNvSpPr txBox="1"/>
            <p:nvPr/>
          </p:nvSpPr>
          <p:spPr>
            <a:xfrm>
              <a:off x="4882650" y="3788900"/>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 1</a:t>
              </a:r>
              <a:endParaRPr sz="1300"/>
            </a:p>
          </p:txBody>
        </p:sp>
        <p:sp>
          <p:nvSpPr>
            <p:cNvPr id="114" name="Google Shape;114;p17"/>
            <p:cNvSpPr txBox="1"/>
            <p:nvPr/>
          </p:nvSpPr>
          <p:spPr>
            <a:xfrm>
              <a:off x="6169600" y="3788900"/>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 1</a:t>
              </a:r>
              <a:endParaRPr sz="1300"/>
            </a:p>
          </p:txBody>
        </p:sp>
        <p:sp>
          <p:nvSpPr>
            <p:cNvPr id="115" name="Google Shape;115;p17"/>
            <p:cNvSpPr txBox="1"/>
            <p:nvPr/>
          </p:nvSpPr>
          <p:spPr>
            <a:xfrm>
              <a:off x="7451325" y="3788900"/>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Time</a:t>
              </a:r>
              <a:endParaRPr sz="1300"/>
            </a:p>
          </p:txBody>
        </p:sp>
        <p:sp>
          <p:nvSpPr>
            <p:cNvPr id="116" name="Google Shape;116;p17"/>
            <p:cNvSpPr txBox="1"/>
            <p:nvPr/>
          </p:nvSpPr>
          <p:spPr>
            <a:xfrm rot="-5400000">
              <a:off x="2976075" y="3215288"/>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 2</a:t>
              </a:r>
              <a:endParaRPr sz="1300"/>
            </a:p>
          </p:txBody>
        </p:sp>
        <p:sp>
          <p:nvSpPr>
            <p:cNvPr id="117" name="Google Shape;117;p17"/>
            <p:cNvSpPr txBox="1"/>
            <p:nvPr/>
          </p:nvSpPr>
          <p:spPr>
            <a:xfrm rot="-5400000">
              <a:off x="4292350" y="3173188"/>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 2</a:t>
              </a:r>
              <a:endParaRPr sz="1300"/>
            </a:p>
          </p:txBody>
        </p:sp>
        <p:sp>
          <p:nvSpPr>
            <p:cNvPr id="118" name="Google Shape;118;p17"/>
            <p:cNvSpPr txBox="1"/>
            <p:nvPr/>
          </p:nvSpPr>
          <p:spPr>
            <a:xfrm rot="-5400000">
              <a:off x="5592513" y="3173175"/>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 2</a:t>
              </a:r>
              <a:endParaRPr sz="1300"/>
            </a:p>
          </p:txBody>
        </p:sp>
        <p:sp>
          <p:nvSpPr>
            <p:cNvPr id="119" name="Google Shape;119;p17"/>
            <p:cNvSpPr txBox="1"/>
            <p:nvPr/>
          </p:nvSpPr>
          <p:spPr>
            <a:xfrm rot="-5400000">
              <a:off x="6904188" y="3173200"/>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Frequency</a:t>
              </a:r>
              <a:endParaRPr sz="1300"/>
            </a:p>
          </p:txBody>
        </p:sp>
      </p:grpSp>
      <p:sp>
        <p:nvSpPr>
          <p:cNvPr id="120" name="Google Shape;120;p17"/>
          <p:cNvSpPr txBox="1"/>
          <p:nvPr/>
        </p:nvSpPr>
        <p:spPr>
          <a:xfrm>
            <a:off x="289875" y="1396150"/>
            <a:ext cx="3000000" cy="6342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None/>
            </a:pPr>
            <a:r>
              <a:rPr lang="es" b="1" dirty="0">
                <a:solidFill>
                  <a:schemeClr val="dk1"/>
                </a:solidFill>
              </a:rPr>
              <a:t>Semiconductor device</a:t>
            </a:r>
            <a:endParaRPr b="1" dirty="0">
              <a:solidFill>
                <a:schemeClr val="dk1"/>
              </a:solidFill>
            </a:endParaRPr>
          </a:p>
          <a:p>
            <a:pPr marL="0" lvl="0" indent="0" algn="l" rtl="0">
              <a:spcBef>
                <a:spcPts val="0"/>
              </a:spcBef>
              <a:spcAft>
                <a:spcPts val="0"/>
              </a:spcAft>
              <a:buNone/>
            </a:pPr>
            <a:endParaRPr sz="1800" b="1" dirty="0">
              <a:solidFill>
                <a:srgbClr val="1E1919"/>
              </a:solidFill>
              <a:highlight>
                <a:srgbClr val="FFFFFF"/>
              </a:highlight>
              <a:latin typeface="Times New Roman"/>
              <a:ea typeface="Times New Roman"/>
              <a:cs typeface="Times New Roman"/>
              <a:sym typeface="Times New Roman"/>
            </a:endParaRPr>
          </a:p>
        </p:txBody>
      </p:sp>
      <p:pic>
        <p:nvPicPr>
          <p:cNvPr id="121" name="Google Shape;121;p17"/>
          <p:cNvPicPr preferRelativeResize="0"/>
          <p:nvPr/>
        </p:nvPicPr>
        <p:blipFill>
          <a:blip r:embed="rId8">
            <a:alphaModFix/>
          </a:blip>
          <a:stretch>
            <a:fillRect/>
          </a:stretch>
        </p:blipFill>
        <p:spPr>
          <a:xfrm>
            <a:off x="459650" y="1546204"/>
            <a:ext cx="8417152" cy="1221995"/>
          </a:xfrm>
          <a:prstGeom prst="rect">
            <a:avLst/>
          </a:prstGeom>
          <a:noFill/>
          <a:ln>
            <a:noFill/>
          </a:ln>
        </p:spPr>
      </p:pic>
      <p:pic>
        <p:nvPicPr>
          <p:cNvPr id="122" name="Google Shape;122;p17"/>
          <p:cNvPicPr preferRelativeResize="0"/>
          <p:nvPr/>
        </p:nvPicPr>
        <p:blipFill rotWithShape="1">
          <a:blip r:embed="rId9">
            <a:alphaModFix/>
          </a:blip>
          <a:srcRect l="34411" t="82902" r="55715"/>
          <a:stretch/>
        </p:blipFill>
        <p:spPr>
          <a:xfrm>
            <a:off x="8232542" y="1546200"/>
            <a:ext cx="542038" cy="211673"/>
          </a:xfrm>
          <a:prstGeom prst="rect">
            <a:avLst/>
          </a:prstGeom>
          <a:noFill/>
          <a:ln>
            <a:noFill/>
          </a:ln>
        </p:spPr>
      </p:pic>
      <p:sp>
        <p:nvSpPr>
          <p:cNvPr id="123" name="Google Shape;123;p17"/>
          <p:cNvSpPr txBox="1"/>
          <p:nvPr/>
        </p:nvSpPr>
        <p:spPr>
          <a:xfrm>
            <a:off x="3024177" y="2752956"/>
            <a:ext cx="663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b="1" i="1" dirty="0">
                <a:solidFill>
                  <a:schemeClr val="dk1"/>
                </a:solidFill>
              </a:rPr>
              <a:t>Step 1</a:t>
            </a:r>
            <a:endParaRPr b="1" i="1" dirty="0"/>
          </a:p>
        </p:txBody>
      </p:sp>
      <p:sp>
        <p:nvSpPr>
          <p:cNvPr id="124" name="Google Shape;124;p17"/>
          <p:cNvSpPr txBox="1"/>
          <p:nvPr/>
        </p:nvSpPr>
        <p:spPr>
          <a:xfrm>
            <a:off x="4086225" y="2770863"/>
            <a:ext cx="861900"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b="1" i="1" dirty="0">
                <a:solidFill>
                  <a:schemeClr val="dk1"/>
                </a:solidFill>
              </a:rPr>
              <a:t>Step 2 and 3</a:t>
            </a:r>
            <a:endParaRPr b="1" i="1" dirty="0"/>
          </a:p>
        </p:txBody>
      </p:sp>
      <p:sp>
        <p:nvSpPr>
          <p:cNvPr id="125" name="Google Shape;125;p17"/>
          <p:cNvSpPr txBox="1"/>
          <p:nvPr/>
        </p:nvSpPr>
        <p:spPr>
          <a:xfrm>
            <a:off x="5661516" y="2759500"/>
            <a:ext cx="663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b="1" i="1" dirty="0">
                <a:solidFill>
                  <a:schemeClr val="dk1"/>
                </a:solidFill>
              </a:rPr>
              <a:t>Step 4</a:t>
            </a:r>
            <a:endParaRPr b="1" i="1" dirty="0"/>
          </a:p>
        </p:txBody>
      </p:sp>
      <p:sp>
        <p:nvSpPr>
          <p:cNvPr id="126" name="Google Shape;126;p17"/>
          <p:cNvSpPr txBox="1"/>
          <p:nvPr/>
        </p:nvSpPr>
        <p:spPr>
          <a:xfrm>
            <a:off x="6847428" y="2766665"/>
            <a:ext cx="663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b="1" i="1" dirty="0">
                <a:solidFill>
                  <a:schemeClr val="dk1"/>
                </a:solidFill>
              </a:rPr>
              <a:t>Step 5</a:t>
            </a:r>
            <a:endParaRPr b="1" i="1" dirty="0"/>
          </a:p>
        </p:txBody>
      </p:sp>
      <p:sp>
        <p:nvSpPr>
          <p:cNvPr id="127" name="Google Shape;127;p17"/>
          <p:cNvSpPr txBox="1"/>
          <p:nvPr/>
        </p:nvSpPr>
        <p:spPr>
          <a:xfrm>
            <a:off x="578550" y="2060975"/>
            <a:ext cx="300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500" dirty="0">
                <a:solidFill>
                  <a:schemeClr val="dk1"/>
                </a:solidFill>
              </a:rPr>
              <a:t>A</a:t>
            </a:r>
            <a:endParaRPr sz="1900" dirty="0">
              <a:solidFill>
                <a:schemeClr val="dk1"/>
              </a:solidFill>
            </a:endParaRPr>
          </a:p>
        </p:txBody>
      </p:sp>
      <p:sp>
        <p:nvSpPr>
          <p:cNvPr id="128" name="Google Shape;128;p17"/>
          <p:cNvSpPr txBox="1"/>
          <p:nvPr/>
        </p:nvSpPr>
        <p:spPr>
          <a:xfrm>
            <a:off x="185400" y="2317450"/>
            <a:ext cx="593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Bias </a:t>
            </a:r>
            <a:endParaRPr sz="900">
              <a:solidFill>
                <a:schemeClr val="dk1"/>
              </a:solidFill>
            </a:endParaRPr>
          </a:p>
          <a:p>
            <a:pPr marL="0" lvl="0" indent="0" algn="ctr" rtl="0">
              <a:spcBef>
                <a:spcPts val="0"/>
              </a:spcBef>
              <a:spcAft>
                <a:spcPts val="0"/>
              </a:spcAft>
              <a:buNone/>
            </a:pPr>
            <a:r>
              <a:rPr lang="es" sz="900">
                <a:solidFill>
                  <a:schemeClr val="dk1"/>
                </a:solidFill>
              </a:rPr>
              <a:t>voltage</a:t>
            </a:r>
            <a:endParaRPr/>
          </a:p>
        </p:txBody>
      </p:sp>
      <p:pic>
        <p:nvPicPr>
          <p:cNvPr id="129" name="Google Shape;129;p17"/>
          <p:cNvPicPr preferRelativeResize="0"/>
          <p:nvPr/>
        </p:nvPicPr>
        <p:blipFill rotWithShape="1">
          <a:blip r:embed="rId10">
            <a:alphaModFix/>
          </a:blip>
          <a:srcRect l="9484" t="42688" r="79962" b="49233"/>
          <a:stretch/>
        </p:blipFill>
        <p:spPr>
          <a:xfrm>
            <a:off x="823250" y="2340550"/>
            <a:ext cx="964925" cy="415500"/>
          </a:xfrm>
          <a:prstGeom prst="rect">
            <a:avLst/>
          </a:prstGeom>
          <a:noFill/>
          <a:ln>
            <a:noFill/>
          </a:ln>
        </p:spPr>
      </p:pic>
      <p:pic>
        <p:nvPicPr>
          <p:cNvPr id="130" name="Google Shape;130;p17"/>
          <p:cNvPicPr preferRelativeResize="0"/>
          <p:nvPr/>
        </p:nvPicPr>
        <p:blipFill>
          <a:blip r:embed="rId11">
            <a:alphaModFix/>
          </a:blip>
          <a:stretch>
            <a:fillRect/>
          </a:stretch>
        </p:blipFill>
        <p:spPr>
          <a:xfrm>
            <a:off x="971849" y="2768200"/>
            <a:ext cx="816325" cy="249525"/>
          </a:xfrm>
          <a:prstGeom prst="rect">
            <a:avLst/>
          </a:prstGeom>
          <a:noFill/>
          <a:ln>
            <a:noFill/>
          </a:ln>
        </p:spPr>
      </p:pic>
      <p:sp>
        <p:nvSpPr>
          <p:cNvPr id="131" name="Google Shape;131;p17"/>
          <p:cNvSpPr txBox="1"/>
          <p:nvPr/>
        </p:nvSpPr>
        <p:spPr>
          <a:xfrm>
            <a:off x="442600" y="3078550"/>
            <a:ext cx="1908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voltages 1 and 2</a:t>
            </a:r>
            <a:endParaRPr/>
          </a:p>
        </p:txBody>
      </p:sp>
      <p:pic>
        <p:nvPicPr>
          <p:cNvPr id="132" name="Google Shape;132;p17"/>
          <p:cNvPicPr preferRelativeResize="0"/>
          <p:nvPr/>
        </p:nvPicPr>
        <p:blipFill rotWithShape="1">
          <a:blip r:embed="rId12">
            <a:alphaModFix/>
          </a:blip>
          <a:srcRect l="10424" t="35547" r="79903" b="58170"/>
          <a:stretch/>
        </p:blipFill>
        <p:spPr>
          <a:xfrm>
            <a:off x="937788" y="1995650"/>
            <a:ext cx="884449" cy="323099"/>
          </a:xfrm>
          <a:prstGeom prst="rect">
            <a:avLst/>
          </a:prstGeom>
          <a:noFill/>
          <a:ln>
            <a:noFill/>
          </a:ln>
        </p:spPr>
      </p:pic>
      <p:sp>
        <p:nvSpPr>
          <p:cNvPr id="2" name="TextBox 1">
            <a:extLst>
              <a:ext uri="{FF2B5EF4-FFF2-40B4-BE49-F238E27FC236}">
                <a16:creationId xmlns:a16="http://schemas.microsoft.com/office/drawing/2014/main" id="{E1DF369B-AFF8-26BA-B393-6E2D0007E9E1}"/>
              </a:ext>
            </a:extLst>
          </p:cNvPr>
          <p:cNvSpPr txBox="1"/>
          <p:nvPr/>
        </p:nvSpPr>
        <p:spPr>
          <a:xfrm>
            <a:off x="6363000" y="2104871"/>
            <a:ext cx="484428" cy="307777"/>
          </a:xfrm>
          <a:prstGeom prst="rect">
            <a:avLst/>
          </a:prstGeom>
          <a:noFill/>
        </p:spPr>
        <p:txBody>
          <a:bodyPr wrap="none" rtlCol="0">
            <a:spAutoFit/>
          </a:bodyPr>
          <a:lstStyle/>
          <a:p>
            <a:r>
              <a:rPr lang="en-US" sz="900" i="1" dirty="0">
                <a:solidFill>
                  <a:schemeClr val="bg1">
                    <a:lumMod val="50000"/>
                  </a:schemeClr>
                </a:solidFill>
              </a:rPr>
              <a:t>Rabi</a:t>
            </a:r>
            <a:r>
              <a:rPr lang="en-US" dirty="0">
                <a:solidFill>
                  <a:schemeClr val="bg1">
                    <a:lumMod val="50000"/>
                  </a:schemeClr>
                </a:solidFill>
              </a:rPr>
              <a:t> </a:t>
            </a:r>
          </a:p>
        </p:txBody>
      </p:sp>
      <p:sp>
        <p:nvSpPr>
          <p:cNvPr id="3" name="TextBox 2">
            <a:extLst>
              <a:ext uri="{FF2B5EF4-FFF2-40B4-BE49-F238E27FC236}">
                <a16:creationId xmlns:a16="http://schemas.microsoft.com/office/drawing/2014/main" id="{87458E31-C082-BF5F-82D7-7792687A5DE9}"/>
              </a:ext>
            </a:extLst>
          </p:cNvPr>
          <p:cNvSpPr txBox="1"/>
          <p:nvPr/>
        </p:nvSpPr>
        <p:spPr>
          <a:xfrm>
            <a:off x="7281113" y="2035621"/>
            <a:ext cx="522899" cy="446276"/>
          </a:xfrm>
          <a:prstGeom prst="rect">
            <a:avLst/>
          </a:prstGeom>
          <a:noFill/>
        </p:spPr>
        <p:txBody>
          <a:bodyPr wrap="none" rtlCol="0">
            <a:spAutoFit/>
          </a:bodyPr>
          <a:lstStyle/>
          <a:p>
            <a:pPr algn="ctr"/>
            <a:r>
              <a:rPr lang="en-US" sz="900" i="1" dirty="0">
                <a:solidFill>
                  <a:schemeClr val="bg1">
                    <a:lumMod val="50000"/>
                  </a:schemeClr>
                </a:solidFill>
              </a:rPr>
              <a:t>Freq </a:t>
            </a:r>
          </a:p>
          <a:p>
            <a:pPr algn="ctr"/>
            <a:r>
              <a:rPr lang="en-US" sz="900" i="1" dirty="0">
                <a:solidFill>
                  <a:schemeClr val="bg1">
                    <a:lumMod val="50000"/>
                  </a:schemeClr>
                </a:solidFill>
              </a:rPr>
              <a:t>tuned</a:t>
            </a:r>
            <a:r>
              <a:rPr lang="en-US" dirty="0">
                <a:solidFill>
                  <a:schemeClr val="bg1">
                    <a:lumMod val="50000"/>
                  </a:schemeClr>
                </a:solidFill>
              </a:rPr>
              <a:t> </a:t>
            </a:r>
          </a:p>
        </p:txBody>
      </p:sp>
      <p:sp>
        <p:nvSpPr>
          <p:cNvPr id="4" name="TextBox 3">
            <a:extLst>
              <a:ext uri="{FF2B5EF4-FFF2-40B4-BE49-F238E27FC236}">
                <a16:creationId xmlns:a16="http://schemas.microsoft.com/office/drawing/2014/main" id="{0A6BB37C-7448-028A-F04A-ABBBE083BBBA}"/>
              </a:ext>
            </a:extLst>
          </p:cNvPr>
          <p:cNvSpPr txBox="1"/>
          <p:nvPr/>
        </p:nvSpPr>
        <p:spPr>
          <a:xfrm>
            <a:off x="5403336" y="2045587"/>
            <a:ext cx="522899" cy="446276"/>
          </a:xfrm>
          <a:prstGeom prst="rect">
            <a:avLst/>
          </a:prstGeom>
          <a:noFill/>
        </p:spPr>
        <p:txBody>
          <a:bodyPr wrap="none" rtlCol="0">
            <a:spAutoFit/>
          </a:bodyPr>
          <a:lstStyle/>
          <a:p>
            <a:pPr algn="ctr"/>
            <a:r>
              <a:rPr lang="en-US" sz="900" i="1" dirty="0">
                <a:solidFill>
                  <a:schemeClr val="bg1">
                    <a:lumMod val="50000"/>
                  </a:schemeClr>
                </a:solidFill>
              </a:rPr>
              <a:t>PSB</a:t>
            </a:r>
          </a:p>
          <a:p>
            <a:pPr algn="ctr"/>
            <a:r>
              <a:rPr lang="en-US" sz="900" i="1" dirty="0">
                <a:solidFill>
                  <a:schemeClr val="bg1">
                    <a:lumMod val="50000"/>
                  </a:schemeClr>
                </a:solidFill>
              </a:rPr>
              <a:t>found</a:t>
            </a:r>
            <a:r>
              <a:rPr lang="en-US" dirty="0">
                <a:solidFill>
                  <a:schemeClr val="bg1">
                    <a:lumMod val="50000"/>
                  </a:schemeClr>
                </a:solidFill>
              </a:rPr>
              <a:t> </a:t>
            </a:r>
          </a:p>
        </p:txBody>
      </p:sp>
      <p:sp>
        <p:nvSpPr>
          <p:cNvPr id="5" name="TextBox 4">
            <a:extLst>
              <a:ext uri="{FF2B5EF4-FFF2-40B4-BE49-F238E27FC236}">
                <a16:creationId xmlns:a16="http://schemas.microsoft.com/office/drawing/2014/main" id="{548F13AD-EE82-F77B-DF44-49F5FEB891B8}"/>
              </a:ext>
            </a:extLst>
          </p:cNvPr>
          <p:cNvSpPr txBox="1"/>
          <p:nvPr/>
        </p:nvSpPr>
        <p:spPr>
          <a:xfrm>
            <a:off x="4386716" y="2084059"/>
            <a:ext cx="652743" cy="369332"/>
          </a:xfrm>
          <a:prstGeom prst="rect">
            <a:avLst/>
          </a:prstGeom>
          <a:noFill/>
        </p:spPr>
        <p:txBody>
          <a:bodyPr wrap="none" rtlCol="0">
            <a:spAutoFit/>
          </a:bodyPr>
          <a:lstStyle/>
          <a:p>
            <a:pPr algn="ctr"/>
            <a:r>
              <a:rPr lang="en-US" sz="900" i="1" dirty="0">
                <a:solidFill>
                  <a:schemeClr val="bg1">
                    <a:lumMod val="50000"/>
                  </a:schemeClr>
                </a:solidFill>
              </a:rPr>
              <a:t>Charge </a:t>
            </a:r>
          </a:p>
          <a:p>
            <a:pPr algn="ctr"/>
            <a:r>
              <a:rPr lang="en-US" sz="900" i="1" dirty="0">
                <a:solidFill>
                  <a:schemeClr val="bg1">
                    <a:lumMod val="50000"/>
                  </a:schemeClr>
                </a:solidFill>
              </a:rPr>
              <a:t>transition</a:t>
            </a:r>
            <a:endParaRPr lang="en-US" dirty="0">
              <a:solidFill>
                <a:schemeClr val="bg1">
                  <a:lumMod val="50000"/>
                </a:schemeClr>
              </a:solidFill>
            </a:endParaRPr>
          </a:p>
        </p:txBody>
      </p:sp>
      <p:sp>
        <p:nvSpPr>
          <p:cNvPr id="6" name="TextBox 5">
            <a:extLst>
              <a:ext uri="{FF2B5EF4-FFF2-40B4-BE49-F238E27FC236}">
                <a16:creationId xmlns:a16="http://schemas.microsoft.com/office/drawing/2014/main" id="{F5E8B9B7-87E8-0FE8-D8D9-19C356A0C05D}"/>
              </a:ext>
            </a:extLst>
          </p:cNvPr>
          <p:cNvSpPr txBox="1"/>
          <p:nvPr/>
        </p:nvSpPr>
        <p:spPr>
          <a:xfrm>
            <a:off x="2527558" y="2143343"/>
            <a:ext cx="620683" cy="230832"/>
          </a:xfrm>
          <a:prstGeom prst="rect">
            <a:avLst/>
          </a:prstGeom>
          <a:noFill/>
        </p:spPr>
        <p:txBody>
          <a:bodyPr wrap="none" rtlCol="0">
            <a:spAutoFit/>
          </a:bodyPr>
          <a:lstStyle/>
          <a:p>
            <a:pPr algn="ctr"/>
            <a:r>
              <a:rPr lang="en-US" sz="900" i="1" dirty="0">
                <a:solidFill>
                  <a:schemeClr val="bg1">
                    <a:lumMod val="50000"/>
                  </a:schemeClr>
                </a:solidFill>
              </a:rPr>
              <a:t>ON/OFF</a:t>
            </a:r>
            <a:endParaRPr lang="en-US" dirty="0">
              <a:solidFill>
                <a:schemeClr val="bg1">
                  <a:lumMod val="50000"/>
                </a:schemeClr>
              </a:solidFill>
            </a:endParaRPr>
          </a:p>
        </p:txBody>
      </p:sp>
      <p:sp>
        <p:nvSpPr>
          <p:cNvPr id="7" name="TextBox 6">
            <a:extLst>
              <a:ext uri="{FF2B5EF4-FFF2-40B4-BE49-F238E27FC236}">
                <a16:creationId xmlns:a16="http://schemas.microsoft.com/office/drawing/2014/main" id="{4D77FAE8-532C-367F-744C-CA292202E9BA}"/>
              </a:ext>
            </a:extLst>
          </p:cNvPr>
          <p:cNvSpPr txBox="1"/>
          <p:nvPr/>
        </p:nvSpPr>
        <p:spPr>
          <a:xfrm>
            <a:off x="3479947" y="2058546"/>
            <a:ext cx="601447" cy="369332"/>
          </a:xfrm>
          <a:prstGeom prst="rect">
            <a:avLst/>
          </a:prstGeom>
          <a:noFill/>
        </p:spPr>
        <p:txBody>
          <a:bodyPr wrap="none" rtlCol="0">
            <a:spAutoFit/>
          </a:bodyPr>
          <a:lstStyle/>
          <a:p>
            <a:pPr algn="ctr"/>
            <a:r>
              <a:rPr lang="en-US" sz="900" i="1" dirty="0">
                <a:solidFill>
                  <a:schemeClr val="bg1">
                    <a:lumMod val="50000"/>
                  </a:schemeClr>
                </a:solidFill>
              </a:rPr>
              <a:t>SET </a:t>
            </a:r>
          </a:p>
          <a:p>
            <a:pPr algn="ctr"/>
            <a:r>
              <a:rPr lang="en-US" sz="900" i="1" dirty="0">
                <a:solidFill>
                  <a:schemeClr val="bg1">
                    <a:lumMod val="50000"/>
                  </a:schemeClr>
                </a:solidFill>
              </a:rPr>
              <a:t>features</a:t>
            </a:r>
            <a:endParaRPr lang="en-US" dirty="0">
              <a:solidFill>
                <a:schemeClr val="bg1">
                  <a:lumMod val="50000"/>
                </a:schemeClr>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145"/>
        <p:cNvGrpSpPr/>
        <p:nvPr/>
      </p:nvGrpSpPr>
      <p:grpSpPr>
        <a:xfrm>
          <a:off x="0" y="0"/>
          <a:ext cx="0" cy="0"/>
          <a:chOff x="0" y="0"/>
          <a:chExt cx="0" cy="0"/>
        </a:xfrm>
      </p:grpSpPr>
      <p:sp>
        <p:nvSpPr>
          <p:cNvPr id="146" name="Google Shape;14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68</a:t>
            </a:fld>
            <a:endParaRPr/>
          </a:p>
        </p:txBody>
      </p:sp>
      <p:sp>
        <p:nvSpPr>
          <p:cNvPr id="147" name="Google Shape;147;p19"/>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2000" b="1">
                <a:solidFill>
                  <a:schemeClr val="dk1"/>
                </a:solidFill>
              </a:rPr>
              <a:t>Machine learning for spin qubit tuning</a:t>
            </a:r>
            <a:endParaRPr sz="20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p:txBody>
      </p:sp>
      <p:sp>
        <p:nvSpPr>
          <p:cNvPr id="148" name="Google Shape;148;p19"/>
          <p:cNvSpPr txBox="1"/>
          <p:nvPr/>
        </p:nvSpPr>
        <p:spPr>
          <a:xfrm>
            <a:off x="255525" y="1187738"/>
            <a:ext cx="3932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900" i="1">
                <a:solidFill>
                  <a:srgbClr val="1155CC"/>
                </a:solidFill>
              </a:rPr>
              <a:t>Baart, T. A. et al. Appl. Phys. Lett. </a:t>
            </a:r>
            <a:r>
              <a:rPr lang="es" sz="900" b="1" i="1">
                <a:solidFill>
                  <a:srgbClr val="1155CC"/>
                </a:solidFill>
              </a:rPr>
              <a:t>108</a:t>
            </a:r>
            <a:r>
              <a:rPr lang="es" sz="900" i="1">
                <a:solidFill>
                  <a:srgbClr val="1155CC"/>
                </a:solidFill>
              </a:rPr>
              <a:t> , </a:t>
            </a:r>
            <a:endParaRPr sz="900" i="1">
              <a:solidFill>
                <a:srgbClr val="1155CC"/>
              </a:solidFill>
            </a:endParaRPr>
          </a:p>
          <a:p>
            <a:pPr marL="0" marR="0" lvl="0" indent="0" algn="l" rtl="0">
              <a:lnSpc>
                <a:spcPct val="100000"/>
              </a:lnSpc>
              <a:spcBef>
                <a:spcPts val="0"/>
              </a:spcBef>
              <a:spcAft>
                <a:spcPts val="0"/>
              </a:spcAft>
              <a:buNone/>
            </a:pPr>
            <a:r>
              <a:rPr lang="es" sz="900" i="1">
                <a:solidFill>
                  <a:srgbClr val="1155CC"/>
                </a:solidFill>
              </a:rPr>
              <a:t>213104 (2016) </a:t>
            </a:r>
            <a:endParaRPr sz="900" i="1">
              <a:solidFill>
                <a:srgbClr val="1155CC"/>
              </a:solidFill>
            </a:endParaRPr>
          </a:p>
          <a:p>
            <a:pPr marL="0" marR="0" lvl="0" indent="0" algn="l" rtl="0">
              <a:lnSpc>
                <a:spcPct val="100000"/>
              </a:lnSpc>
              <a:spcBef>
                <a:spcPts val="0"/>
              </a:spcBef>
              <a:spcAft>
                <a:spcPts val="0"/>
              </a:spcAft>
              <a:buNone/>
            </a:pPr>
            <a:r>
              <a:rPr lang="es" sz="900" i="1">
                <a:solidFill>
                  <a:srgbClr val="1155CC"/>
                </a:solidFill>
              </a:rPr>
              <a:t>Darulová, J. et al. Phys. Rev. Appl. </a:t>
            </a:r>
            <a:r>
              <a:rPr lang="es" sz="900" b="1" i="1">
                <a:solidFill>
                  <a:srgbClr val="1155CC"/>
                </a:solidFill>
              </a:rPr>
              <a:t>13</a:t>
            </a:r>
            <a:r>
              <a:rPr lang="es" sz="900" i="1">
                <a:solidFill>
                  <a:srgbClr val="1155CC"/>
                </a:solidFill>
              </a:rPr>
              <a:t> , </a:t>
            </a:r>
            <a:endParaRPr sz="900" i="1">
              <a:solidFill>
                <a:srgbClr val="1155CC"/>
              </a:solidFill>
            </a:endParaRPr>
          </a:p>
          <a:p>
            <a:pPr marL="0" marR="0" lvl="0" indent="0" algn="l" rtl="0">
              <a:lnSpc>
                <a:spcPct val="100000"/>
              </a:lnSpc>
              <a:spcBef>
                <a:spcPts val="0"/>
              </a:spcBef>
              <a:spcAft>
                <a:spcPts val="0"/>
              </a:spcAft>
              <a:buNone/>
            </a:pPr>
            <a:r>
              <a:rPr lang="es" sz="900" i="1">
                <a:solidFill>
                  <a:srgbClr val="1155CC"/>
                </a:solidFill>
              </a:rPr>
              <a:t>054005 (2020)</a:t>
            </a:r>
            <a:endParaRPr sz="900" i="1">
              <a:solidFill>
                <a:srgbClr val="1155CC"/>
              </a:solidFill>
            </a:endParaRPr>
          </a:p>
        </p:txBody>
      </p:sp>
      <p:sp>
        <p:nvSpPr>
          <p:cNvPr id="149" name="Google Shape;149;p19"/>
          <p:cNvSpPr txBox="1"/>
          <p:nvPr/>
        </p:nvSpPr>
        <p:spPr>
          <a:xfrm>
            <a:off x="2986050" y="1187738"/>
            <a:ext cx="3932700" cy="1154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900" i="1" dirty="0">
                <a:solidFill>
                  <a:srgbClr val="980000"/>
                </a:solidFill>
              </a:rPr>
              <a:t>Kalantre, S . S . et al . npj QI </a:t>
            </a:r>
            <a:r>
              <a:rPr lang="es" sz="900" b="1" i="1" dirty="0">
                <a:solidFill>
                  <a:srgbClr val="980000"/>
                </a:solidFill>
              </a:rPr>
              <a:t>5</a:t>
            </a:r>
            <a:r>
              <a:rPr lang="es" sz="900" i="1" dirty="0">
                <a:solidFill>
                  <a:srgbClr val="980000"/>
                </a:solidFill>
              </a:rPr>
              <a:t> , 6 (2019)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Zwolak, J. P. et al. Phys. Rev. Appl. </a:t>
            </a:r>
            <a:r>
              <a:rPr lang="es" sz="900" b="1" i="1" dirty="0">
                <a:solidFill>
                  <a:srgbClr val="980000"/>
                </a:solidFill>
              </a:rPr>
              <a:t>13</a:t>
            </a:r>
            <a:r>
              <a:rPr lang="es" sz="900" i="1" dirty="0">
                <a:solidFill>
                  <a:srgbClr val="980000"/>
                </a:solidFill>
              </a:rPr>
              <a:t> , 034075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(2020)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Durrer, R., et al. Phys. Rev. Appl. </a:t>
            </a:r>
            <a:r>
              <a:rPr lang="es" sz="900" b="1" i="1" dirty="0">
                <a:solidFill>
                  <a:srgbClr val="980000"/>
                </a:solidFill>
              </a:rPr>
              <a:t>13 </a:t>
            </a:r>
            <a:r>
              <a:rPr lang="es" sz="900" i="1" dirty="0">
                <a:solidFill>
                  <a:srgbClr val="980000"/>
                </a:solidFill>
              </a:rPr>
              <a:t>, 054019 (2020)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Chatterjee et al. arXiv:2108.10656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Krause et al. arXiv:2205.01443 </a:t>
            </a:r>
            <a:endParaRPr sz="900" i="1" dirty="0">
              <a:solidFill>
                <a:srgbClr val="980000"/>
              </a:solidFill>
            </a:endParaRPr>
          </a:p>
          <a:p>
            <a:pPr marL="0" marR="0" lvl="0" indent="0" algn="l" rtl="0">
              <a:lnSpc>
                <a:spcPct val="100000"/>
              </a:lnSpc>
              <a:spcBef>
                <a:spcPts val="0"/>
              </a:spcBef>
              <a:spcAft>
                <a:spcPts val="0"/>
              </a:spcAft>
              <a:buNone/>
            </a:pPr>
            <a:r>
              <a:rPr lang="es" sz="900" i="1" dirty="0">
                <a:solidFill>
                  <a:srgbClr val="980000"/>
                </a:solidFill>
              </a:rPr>
              <a:t>Krause et al. Electronics 15, 2327 (2022)</a:t>
            </a:r>
            <a:endParaRPr sz="900" i="1" dirty="0">
              <a:solidFill>
                <a:srgbClr val="980000"/>
              </a:solidFill>
            </a:endParaRPr>
          </a:p>
        </p:txBody>
      </p:sp>
      <p:pic>
        <p:nvPicPr>
          <p:cNvPr id="150" name="Google Shape;150;p19"/>
          <p:cNvPicPr preferRelativeResize="0"/>
          <p:nvPr/>
        </p:nvPicPr>
        <p:blipFill rotWithShape="1">
          <a:blip r:embed="rId3">
            <a:alphaModFix/>
          </a:blip>
          <a:srcRect l="5647" t="33542" r="66350" b="33601"/>
          <a:stretch/>
        </p:blipFill>
        <p:spPr>
          <a:xfrm>
            <a:off x="657350" y="1926649"/>
            <a:ext cx="1886500" cy="1245099"/>
          </a:xfrm>
          <a:prstGeom prst="rect">
            <a:avLst/>
          </a:prstGeom>
          <a:noFill/>
          <a:ln>
            <a:noFill/>
          </a:ln>
        </p:spPr>
      </p:pic>
      <p:pic>
        <p:nvPicPr>
          <p:cNvPr id="151" name="Google Shape;151;p19"/>
          <p:cNvPicPr preferRelativeResize="0"/>
          <p:nvPr/>
        </p:nvPicPr>
        <p:blipFill rotWithShape="1">
          <a:blip r:embed="rId4">
            <a:alphaModFix/>
          </a:blip>
          <a:srcRect l="35944" t="51877" r="40721" b="9376"/>
          <a:stretch/>
        </p:blipFill>
        <p:spPr>
          <a:xfrm>
            <a:off x="3401588" y="2382066"/>
            <a:ext cx="1356723" cy="1267171"/>
          </a:xfrm>
          <a:prstGeom prst="rect">
            <a:avLst/>
          </a:prstGeom>
          <a:noFill/>
          <a:ln>
            <a:noFill/>
          </a:ln>
        </p:spPr>
      </p:pic>
      <p:sp>
        <p:nvSpPr>
          <p:cNvPr id="152" name="Google Shape;152;p19"/>
          <p:cNvSpPr txBox="1"/>
          <p:nvPr/>
        </p:nvSpPr>
        <p:spPr>
          <a:xfrm>
            <a:off x="6264050" y="392425"/>
            <a:ext cx="39327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900" i="1">
                <a:solidFill>
                  <a:srgbClr val="674EA7"/>
                </a:solidFill>
              </a:rPr>
              <a:t>Van Diepen, C . J . et al . Appl . Phys .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Lett . </a:t>
            </a:r>
            <a:r>
              <a:rPr lang="es" sz="900" b="1" i="1">
                <a:solidFill>
                  <a:srgbClr val="674EA7"/>
                </a:solidFill>
              </a:rPr>
              <a:t>113</a:t>
            </a:r>
            <a:r>
              <a:rPr lang="es" sz="900" i="1">
                <a:solidFill>
                  <a:srgbClr val="674EA7"/>
                </a:solidFill>
              </a:rPr>
              <a:t> , 033101 (2018)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Botzem, T. et al. Phys. Rev. Appl. </a:t>
            </a:r>
            <a:r>
              <a:rPr lang="es" sz="900" b="1" i="1">
                <a:solidFill>
                  <a:srgbClr val="674EA7"/>
                </a:solidFill>
              </a:rPr>
              <a:t>10 </a:t>
            </a:r>
            <a:r>
              <a:rPr lang="es" sz="900" i="1">
                <a:solidFill>
                  <a:srgbClr val="674EA7"/>
                </a:solidFill>
              </a:rPr>
              <a:t>,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054026 (2018)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Teske, J . D . et al . Appl . Phys . </a:t>
            </a:r>
            <a:endParaRPr sz="900" i="1">
              <a:solidFill>
                <a:srgbClr val="674EA7"/>
              </a:solidFill>
            </a:endParaRPr>
          </a:p>
          <a:p>
            <a:pPr marL="0" marR="0" lvl="0" indent="0" algn="l" rtl="0">
              <a:lnSpc>
                <a:spcPct val="100000"/>
              </a:lnSpc>
              <a:spcBef>
                <a:spcPts val="0"/>
              </a:spcBef>
              <a:spcAft>
                <a:spcPts val="0"/>
              </a:spcAft>
              <a:buNone/>
            </a:pPr>
            <a:r>
              <a:rPr lang="es" sz="900" i="1">
                <a:solidFill>
                  <a:srgbClr val="674EA7"/>
                </a:solidFill>
              </a:rPr>
              <a:t>Lett .</a:t>
            </a:r>
            <a:r>
              <a:rPr lang="es" sz="900" b="1" i="1">
                <a:solidFill>
                  <a:srgbClr val="674EA7"/>
                </a:solidFill>
              </a:rPr>
              <a:t> 114</a:t>
            </a:r>
            <a:r>
              <a:rPr lang="es" sz="900" i="1">
                <a:solidFill>
                  <a:srgbClr val="674EA7"/>
                </a:solidFill>
              </a:rPr>
              <a:t> , 133102 (2019)</a:t>
            </a:r>
            <a:endParaRPr sz="900" i="1">
              <a:solidFill>
                <a:srgbClr val="674EA7"/>
              </a:solidFill>
            </a:endParaRPr>
          </a:p>
        </p:txBody>
      </p:sp>
      <p:pic>
        <p:nvPicPr>
          <p:cNvPr id="153" name="Google Shape;153;p19"/>
          <p:cNvPicPr preferRelativeResize="0"/>
          <p:nvPr/>
        </p:nvPicPr>
        <p:blipFill rotWithShape="1">
          <a:blip r:embed="rId5">
            <a:alphaModFix/>
          </a:blip>
          <a:srcRect l="73135" t="20340" r="7115" b="42817"/>
          <a:stretch/>
        </p:blipFill>
        <p:spPr>
          <a:xfrm>
            <a:off x="6571802" y="1218274"/>
            <a:ext cx="1356723" cy="1423725"/>
          </a:xfrm>
          <a:prstGeom prst="rect">
            <a:avLst/>
          </a:prstGeom>
          <a:noFill/>
          <a:ln>
            <a:noFill/>
          </a:ln>
        </p:spPr>
      </p:pic>
      <p:sp>
        <p:nvSpPr>
          <p:cNvPr id="154" name="Google Shape;154;p19"/>
          <p:cNvSpPr txBox="1"/>
          <p:nvPr/>
        </p:nvSpPr>
        <p:spPr>
          <a:xfrm>
            <a:off x="6304875" y="3048950"/>
            <a:ext cx="2436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 sz="900" i="1">
                <a:solidFill>
                  <a:srgbClr val="666666"/>
                </a:solidFill>
              </a:rPr>
              <a:t>Mills, A. R. et al. Appl. Phys. Lett. </a:t>
            </a:r>
            <a:r>
              <a:rPr lang="es" sz="900" b="1" i="1">
                <a:solidFill>
                  <a:srgbClr val="666666"/>
                </a:solidFill>
              </a:rPr>
              <a:t>115</a:t>
            </a:r>
            <a:r>
              <a:rPr lang="es" sz="900" i="1">
                <a:solidFill>
                  <a:srgbClr val="666666"/>
                </a:solidFill>
              </a:rPr>
              <a:t> , </a:t>
            </a:r>
            <a:endParaRPr sz="900" i="1">
              <a:solidFill>
                <a:srgbClr val="666666"/>
              </a:solidFill>
            </a:endParaRPr>
          </a:p>
          <a:p>
            <a:pPr marL="0" marR="0" lvl="0" indent="0" algn="l" rtl="0">
              <a:lnSpc>
                <a:spcPct val="100000"/>
              </a:lnSpc>
              <a:spcBef>
                <a:spcPts val="0"/>
              </a:spcBef>
              <a:spcAft>
                <a:spcPts val="0"/>
              </a:spcAft>
              <a:buNone/>
            </a:pPr>
            <a:r>
              <a:rPr lang="es" sz="900" i="1">
                <a:solidFill>
                  <a:srgbClr val="666666"/>
                </a:solidFill>
              </a:rPr>
              <a:t>113501 (2019) </a:t>
            </a:r>
            <a:endParaRPr sz="900" i="1">
              <a:solidFill>
                <a:srgbClr val="666666"/>
              </a:solidFill>
            </a:endParaRPr>
          </a:p>
          <a:p>
            <a:pPr marL="0" marR="0" lvl="0" indent="0" algn="l" rtl="0">
              <a:lnSpc>
                <a:spcPct val="100000"/>
              </a:lnSpc>
              <a:spcBef>
                <a:spcPts val="0"/>
              </a:spcBef>
              <a:spcAft>
                <a:spcPts val="0"/>
              </a:spcAft>
              <a:buNone/>
            </a:pPr>
            <a:r>
              <a:rPr lang="es" sz="900" i="1">
                <a:solidFill>
                  <a:srgbClr val="666666"/>
                </a:solidFill>
              </a:rPr>
              <a:t>Volk, C . et al . npj QI . </a:t>
            </a:r>
            <a:r>
              <a:rPr lang="es" sz="900" b="1" i="1">
                <a:solidFill>
                  <a:srgbClr val="666666"/>
                </a:solidFill>
              </a:rPr>
              <a:t>5</a:t>
            </a:r>
            <a:r>
              <a:rPr lang="es" sz="900" i="1">
                <a:solidFill>
                  <a:srgbClr val="666666"/>
                </a:solidFill>
              </a:rPr>
              <a:t> , 29 (2019)</a:t>
            </a:r>
            <a:endParaRPr sz="900" i="1">
              <a:solidFill>
                <a:srgbClr val="666666"/>
              </a:solidFill>
            </a:endParaRPr>
          </a:p>
        </p:txBody>
      </p:sp>
      <p:sp>
        <p:nvSpPr>
          <p:cNvPr id="155" name="Google Shape;155;p19"/>
          <p:cNvSpPr txBox="1"/>
          <p:nvPr/>
        </p:nvSpPr>
        <p:spPr>
          <a:xfrm rot="-5400000">
            <a:off x="-174475" y="2608688"/>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accent1"/>
                </a:solidFill>
              </a:rPr>
              <a:t>Gate Voltage 2</a:t>
            </a:r>
            <a:endParaRPr sz="1300">
              <a:solidFill>
                <a:schemeClr val="accent1"/>
              </a:solidFill>
            </a:endParaRPr>
          </a:p>
        </p:txBody>
      </p:sp>
      <p:sp>
        <p:nvSpPr>
          <p:cNvPr id="156" name="Google Shape;156;p19"/>
          <p:cNvSpPr txBox="1"/>
          <p:nvPr/>
        </p:nvSpPr>
        <p:spPr>
          <a:xfrm>
            <a:off x="562475" y="3246925"/>
            <a:ext cx="117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chemeClr val="accent1"/>
                </a:solidFill>
              </a:rPr>
              <a:t>Gate Voltage 1</a:t>
            </a:r>
            <a:endParaRPr sz="1300">
              <a:solidFill>
                <a:schemeClr val="accent1"/>
              </a:solidFill>
            </a:endParaRPr>
          </a:p>
        </p:txBody>
      </p:sp>
      <p:sp>
        <p:nvSpPr>
          <p:cNvPr id="157" name="Google Shape;157;p19"/>
          <p:cNvSpPr txBox="1"/>
          <p:nvPr/>
        </p:nvSpPr>
        <p:spPr>
          <a:xfrm rot="-5400000">
            <a:off x="2572113" y="3068138"/>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rgbClr val="980000"/>
                </a:solidFill>
              </a:rPr>
              <a:t>Gate Voltage 2</a:t>
            </a:r>
            <a:endParaRPr sz="1300">
              <a:solidFill>
                <a:srgbClr val="980000"/>
              </a:solidFill>
            </a:endParaRPr>
          </a:p>
        </p:txBody>
      </p:sp>
      <p:sp>
        <p:nvSpPr>
          <p:cNvPr id="158" name="Google Shape;158;p19"/>
          <p:cNvSpPr txBox="1"/>
          <p:nvPr/>
        </p:nvSpPr>
        <p:spPr>
          <a:xfrm>
            <a:off x="3279938" y="3669275"/>
            <a:ext cx="117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rgbClr val="980000"/>
                </a:solidFill>
              </a:rPr>
              <a:t>Gate Voltage 1</a:t>
            </a:r>
            <a:endParaRPr sz="1300">
              <a:solidFill>
                <a:srgbClr val="980000"/>
              </a:solidFill>
            </a:endParaRPr>
          </a:p>
        </p:txBody>
      </p:sp>
      <p:sp>
        <p:nvSpPr>
          <p:cNvPr id="159" name="Google Shape;159;p19"/>
          <p:cNvSpPr txBox="1"/>
          <p:nvPr/>
        </p:nvSpPr>
        <p:spPr>
          <a:xfrm rot="-5400000">
            <a:off x="5836400" y="2047750"/>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rgbClr val="674EA7"/>
                </a:solidFill>
              </a:rPr>
              <a:t>Gate Voltage 2</a:t>
            </a:r>
            <a:endParaRPr sz="1300">
              <a:solidFill>
                <a:srgbClr val="674EA7"/>
              </a:solidFill>
            </a:endParaRPr>
          </a:p>
        </p:txBody>
      </p:sp>
      <p:sp>
        <p:nvSpPr>
          <p:cNvPr id="160" name="Google Shape;160;p19"/>
          <p:cNvSpPr txBox="1"/>
          <p:nvPr/>
        </p:nvSpPr>
        <p:spPr>
          <a:xfrm>
            <a:off x="6537450" y="2664650"/>
            <a:ext cx="117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a:solidFill>
                  <a:srgbClr val="674EA7"/>
                </a:solidFill>
              </a:rPr>
              <a:t>Gate Voltage 1</a:t>
            </a:r>
            <a:endParaRPr sz="1300">
              <a:solidFill>
                <a:srgbClr val="674EA7"/>
              </a:solidFill>
            </a:endParaRPr>
          </a:p>
        </p:txBody>
      </p:sp>
      <p:pic>
        <p:nvPicPr>
          <p:cNvPr id="161" name="Google Shape;161;p19"/>
          <p:cNvPicPr preferRelativeResize="0"/>
          <p:nvPr/>
        </p:nvPicPr>
        <p:blipFill rotWithShape="1">
          <a:blip r:embed="rId6">
            <a:alphaModFix/>
          </a:blip>
          <a:srcRect l="69749" t="73972" r="7930" b="1820"/>
          <a:stretch/>
        </p:blipFill>
        <p:spPr>
          <a:xfrm>
            <a:off x="6431525" y="3606175"/>
            <a:ext cx="2040924" cy="1245099"/>
          </a:xfrm>
          <a:prstGeom prst="rect">
            <a:avLst/>
          </a:prstGeom>
          <a:noFill/>
          <a:ln>
            <a:noFill/>
          </a:ln>
        </p:spPr>
      </p:pic>
      <p:cxnSp>
        <p:nvCxnSpPr>
          <p:cNvPr id="162" name="Google Shape;162;p19"/>
          <p:cNvCxnSpPr/>
          <p:nvPr/>
        </p:nvCxnSpPr>
        <p:spPr>
          <a:xfrm>
            <a:off x="2764950" y="1263350"/>
            <a:ext cx="0" cy="3501600"/>
          </a:xfrm>
          <a:prstGeom prst="straightConnector1">
            <a:avLst/>
          </a:prstGeom>
          <a:noFill/>
          <a:ln w="9525" cap="flat" cmpd="sng">
            <a:solidFill>
              <a:srgbClr val="B7B7B7"/>
            </a:solidFill>
            <a:prstDash val="solid"/>
            <a:round/>
            <a:headEnd type="none" w="med" len="med"/>
            <a:tailEnd type="none" w="med" len="med"/>
          </a:ln>
        </p:spPr>
      </p:cxnSp>
      <p:cxnSp>
        <p:nvCxnSpPr>
          <p:cNvPr id="163" name="Google Shape;163;p19"/>
          <p:cNvCxnSpPr/>
          <p:nvPr/>
        </p:nvCxnSpPr>
        <p:spPr>
          <a:xfrm>
            <a:off x="6017200" y="413250"/>
            <a:ext cx="0" cy="4351800"/>
          </a:xfrm>
          <a:prstGeom prst="straightConnector1">
            <a:avLst/>
          </a:prstGeom>
          <a:noFill/>
          <a:ln w="9525" cap="flat" cmpd="sng">
            <a:solidFill>
              <a:srgbClr val="B7B7B7"/>
            </a:solidFill>
            <a:prstDash val="solid"/>
            <a:round/>
            <a:headEnd type="none" w="med" len="med"/>
            <a:tailEnd type="none" w="med" len="med"/>
          </a:ln>
        </p:spPr>
      </p:cxnSp>
      <p:cxnSp>
        <p:nvCxnSpPr>
          <p:cNvPr id="164" name="Google Shape;164;p19"/>
          <p:cNvCxnSpPr/>
          <p:nvPr/>
        </p:nvCxnSpPr>
        <p:spPr>
          <a:xfrm rot="10800000">
            <a:off x="596575" y="2310800"/>
            <a:ext cx="0" cy="918900"/>
          </a:xfrm>
          <a:prstGeom prst="straightConnector1">
            <a:avLst/>
          </a:prstGeom>
          <a:noFill/>
          <a:ln w="9525" cap="flat" cmpd="sng">
            <a:solidFill>
              <a:schemeClr val="accent1"/>
            </a:solidFill>
            <a:prstDash val="solid"/>
            <a:round/>
            <a:headEnd type="none" w="med" len="med"/>
            <a:tailEnd type="triangle" w="med" len="med"/>
          </a:ln>
        </p:spPr>
      </p:cxnSp>
      <p:cxnSp>
        <p:nvCxnSpPr>
          <p:cNvPr id="165" name="Google Shape;165;p19"/>
          <p:cNvCxnSpPr/>
          <p:nvPr/>
        </p:nvCxnSpPr>
        <p:spPr>
          <a:xfrm>
            <a:off x="595500" y="3229700"/>
            <a:ext cx="910200" cy="0"/>
          </a:xfrm>
          <a:prstGeom prst="straightConnector1">
            <a:avLst/>
          </a:prstGeom>
          <a:noFill/>
          <a:ln w="9525" cap="flat" cmpd="sng">
            <a:solidFill>
              <a:schemeClr val="accent1"/>
            </a:solidFill>
            <a:prstDash val="solid"/>
            <a:round/>
            <a:headEnd type="none" w="med" len="med"/>
            <a:tailEnd type="triangle" w="med" len="med"/>
          </a:ln>
        </p:spPr>
      </p:cxnSp>
      <p:cxnSp>
        <p:nvCxnSpPr>
          <p:cNvPr id="166" name="Google Shape;166;p19"/>
          <p:cNvCxnSpPr/>
          <p:nvPr/>
        </p:nvCxnSpPr>
        <p:spPr>
          <a:xfrm rot="10800000">
            <a:off x="3341100" y="2770250"/>
            <a:ext cx="0" cy="918900"/>
          </a:xfrm>
          <a:prstGeom prst="straightConnector1">
            <a:avLst/>
          </a:prstGeom>
          <a:noFill/>
          <a:ln w="9525" cap="flat" cmpd="sng">
            <a:solidFill>
              <a:srgbClr val="980000"/>
            </a:solidFill>
            <a:prstDash val="solid"/>
            <a:round/>
            <a:headEnd type="none" w="med" len="med"/>
            <a:tailEnd type="triangle" w="med" len="med"/>
          </a:ln>
        </p:spPr>
      </p:cxnSp>
      <p:cxnSp>
        <p:nvCxnSpPr>
          <p:cNvPr id="167" name="Google Shape;167;p19"/>
          <p:cNvCxnSpPr/>
          <p:nvPr/>
        </p:nvCxnSpPr>
        <p:spPr>
          <a:xfrm>
            <a:off x="3340025" y="3689150"/>
            <a:ext cx="910200" cy="0"/>
          </a:xfrm>
          <a:prstGeom prst="straightConnector1">
            <a:avLst/>
          </a:prstGeom>
          <a:noFill/>
          <a:ln w="9525" cap="flat" cmpd="sng">
            <a:solidFill>
              <a:srgbClr val="980000"/>
            </a:solidFill>
            <a:prstDash val="solid"/>
            <a:round/>
            <a:headEnd type="none" w="med" len="med"/>
            <a:tailEnd type="triangle" w="med" len="med"/>
          </a:ln>
        </p:spPr>
      </p:cxnSp>
      <p:cxnSp>
        <p:nvCxnSpPr>
          <p:cNvPr id="168" name="Google Shape;168;p19"/>
          <p:cNvCxnSpPr/>
          <p:nvPr/>
        </p:nvCxnSpPr>
        <p:spPr>
          <a:xfrm rot="10800000">
            <a:off x="6608600" y="1723100"/>
            <a:ext cx="0" cy="918900"/>
          </a:xfrm>
          <a:prstGeom prst="straightConnector1">
            <a:avLst/>
          </a:prstGeom>
          <a:noFill/>
          <a:ln w="9525" cap="flat" cmpd="sng">
            <a:solidFill>
              <a:srgbClr val="674EA7"/>
            </a:solidFill>
            <a:prstDash val="solid"/>
            <a:round/>
            <a:headEnd type="none" w="med" len="med"/>
            <a:tailEnd type="triangle" w="med" len="med"/>
          </a:ln>
        </p:spPr>
      </p:cxnSp>
      <p:cxnSp>
        <p:nvCxnSpPr>
          <p:cNvPr id="169" name="Google Shape;169;p19"/>
          <p:cNvCxnSpPr/>
          <p:nvPr/>
        </p:nvCxnSpPr>
        <p:spPr>
          <a:xfrm>
            <a:off x="6607525" y="2642000"/>
            <a:ext cx="910200" cy="0"/>
          </a:xfrm>
          <a:prstGeom prst="straightConnector1">
            <a:avLst/>
          </a:prstGeom>
          <a:noFill/>
          <a:ln w="9525" cap="flat" cmpd="sng">
            <a:solidFill>
              <a:srgbClr val="674EA7"/>
            </a:solidFill>
            <a:prstDash val="solid"/>
            <a:round/>
            <a:headEnd type="none" w="med" len="med"/>
            <a:tailEnd type="triangle" w="med" len="med"/>
          </a:ln>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pic>
        <p:nvPicPr>
          <p:cNvPr id="326" name="Google Shape;326;p30"/>
          <p:cNvPicPr preferRelativeResize="0"/>
          <p:nvPr/>
        </p:nvPicPr>
        <p:blipFill>
          <a:blip r:embed="rId3">
            <a:alphaModFix/>
          </a:blip>
          <a:stretch>
            <a:fillRect/>
          </a:stretch>
        </p:blipFill>
        <p:spPr>
          <a:xfrm>
            <a:off x="293525" y="610225"/>
            <a:ext cx="2246876" cy="162600"/>
          </a:xfrm>
          <a:prstGeom prst="rect">
            <a:avLst/>
          </a:prstGeom>
          <a:noFill/>
          <a:ln>
            <a:noFill/>
          </a:ln>
        </p:spPr>
      </p:pic>
      <p:sp>
        <p:nvSpPr>
          <p:cNvPr id="327" name="Google Shape;32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69</a:t>
            </a:fld>
            <a:endParaRPr/>
          </a:p>
        </p:txBody>
      </p:sp>
      <p:pic>
        <p:nvPicPr>
          <p:cNvPr id="328" name="Google Shape;328;p30"/>
          <p:cNvPicPr preferRelativeResize="0"/>
          <p:nvPr/>
        </p:nvPicPr>
        <p:blipFill rotWithShape="1">
          <a:blip r:embed="rId4">
            <a:alphaModFix/>
          </a:blip>
          <a:srcRect l="52647" r="25773"/>
          <a:stretch/>
        </p:blipFill>
        <p:spPr>
          <a:xfrm>
            <a:off x="7965325" y="144438"/>
            <a:ext cx="1086274" cy="1094175"/>
          </a:xfrm>
          <a:prstGeom prst="rect">
            <a:avLst/>
          </a:prstGeom>
          <a:noFill/>
          <a:ln>
            <a:noFill/>
          </a:ln>
        </p:spPr>
      </p:pic>
      <p:sp>
        <p:nvSpPr>
          <p:cNvPr id="329" name="Google Shape;329;p30"/>
          <p:cNvSpPr txBox="1">
            <a:spLocks noGrp="1"/>
          </p:cNvSpPr>
          <p:nvPr>
            <p:ph type="subTitle" idx="1"/>
          </p:nvPr>
        </p:nvSpPr>
        <p:spPr>
          <a:xfrm>
            <a:off x="255525" y="405925"/>
            <a:ext cx="28887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1800" b="1">
                <a:solidFill>
                  <a:schemeClr val="dk1"/>
                </a:solidFill>
              </a:rPr>
              <a:t>Step 4: Fine tuning</a:t>
            </a:r>
            <a:endParaRPr sz="1800" b="1">
              <a:solidFill>
                <a:schemeClr val="dk1"/>
              </a:solidFill>
            </a:endParaRPr>
          </a:p>
          <a:p>
            <a:pPr marL="0" marR="0" lvl="0" indent="0" algn="ctr" rtl="0">
              <a:lnSpc>
                <a:spcPct val="80000"/>
              </a:lnSpc>
              <a:spcBef>
                <a:spcPts val="0"/>
              </a:spcBef>
              <a:spcAft>
                <a:spcPts val="0"/>
              </a:spcAft>
              <a:buNone/>
            </a:pPr>
            <a:endParaRPr sz="2200" b="1">
              <a:solidFill>
                <a:schemeClr val="dk1"/>
              </a:solidFill>
            </a:endParaRPr>
          </a:p>
        </p:txBody>
      </p:sp>
      <p:pic>
        <p:nvPicPr>
          <p:cNvPr id="330" name="Google Shape;330;p30"/>
          <p:cNvPicPr preferRelativeResize="0"/>
          <p:nvPr/>
        </p:nvPicPr>
        <p:blipFill rotWithShape="1">
          <a:blip r:embed="rId5">
            <a:alphaModFix/>
          </a:blip>
          <a:srcRect t="14975" r="6279" b="41380"/>
          <a:stretch/>
        </p:blipFill>
        <p:spPr>
          <a:xfrm>
            <a:off x="337125" y="1003650"/>
            <a:ext cx="7300777" cy="1912270"/>
          </a:xfrm>
          <a:prstGeom prst="rect">
            <a:avLst/>
          </a:prstGeom>
          <a:noFill/>
          <a:ln>
            <a:noFill/>
          </a:ln>
        </p:spPr>
      </p:pic>
      <p:sp>
        <p:nvSpPr>
          <p:cNvPr id="331" name="Google Shape;331;p30"/>
          <p:cNvSpPr txBox="1"/>
          <p:nvPr/>
        </p:nvSpPr>
        <p:spPr>
          <a:xfrm>
            <a:off x="5065390" y="4451839"/>
            <a:ext cx="3000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1000" i="1"/>
              <a:t>van Esbroeck et al. NJP 22, 095003 (2020)</a:t>
            </a:r>
            <a:endParaRPr sz="1000" i="1"/>
          </a:p>
        </p:txBody>
      </p:sp>
      <p:pic>
        <p:nvPicPr>
          <p:cNvPr id="3" name="Screenshot 2019-08-29 at 09.37.32.png" descr="Screenshot 2019-08-29 at 09.37.32.png">
            <a:extLst>
              <a:ext uri="{FF2B5EF4-FFF2-40B4-BE49-F238E27FC236}">
                <a16:creationId xmlns:a16="http://schemas.microsoft.com/office/drawing/2014/main" id="{ADCDC223-258B-1756-6D8A-B16983F55CF3}"/>
              </a:ext>
            </a:extLst>
          </p:cNvPr>
          <p:cNvPicPr>
            <a:picLocks noChangeAspect="1"/>
          </p:cNvPicPr>
          <p:nvPr/>
        </p:nvPicPr>
        <p:blipFill>
          <a:blip r:embed="rId6"/>
          <a:srcRect l="708" r="83203" b="4946"/>
          <a:stretch>
            <a:fillRect/>
          </a:stretch>
        </p:blipFill>
        <p:spPr>
          <a:xfrm rot="10800000">
            <a:off x="4965250" y="1301891"/>
            <a:ext cx="794496" cy="798625"/>
          </a:xfrm>
          <a:prstGeom prst="rect">
            <a:avLst/>
          </a:prstGeom>
          <a:ln w="3175">
            <a:miter lim="400000"/>
          </a:ln>
        </p:spPr>
      </p:pic>
      <p:pic>
        <p:nvPicPr>
          <p:cNvPr id="4" name="Screenshot 2019-08-29 at 09.37.32.png" descr="Screenshot 2019-08-29 at 09.37.32.png">
            <a:extLst>
              <a:ext uri="{FF2B5EF4-FFF2-40B4-BE49-F238E27FC236}">
                <a16:creationId xmlns:a16="http://schemas.microsoft.com/office/drawing/2014/main" id="{01824CAD-DCCE-922C-EAF8-A4F25C82912F}"/>
              </a:ext>
            </a:extLst>
          </p:cNvPr>
          <p:cNvPicPr>
            <a:picLocks noChangeAspect="1"/>
          </p:cNvPicPr>
          <p:nvPr/>
        </p:nvPicPr>
        <p:blipFill>
          <a:blip r:embed="rId6"/>
          <a:srcRect l="18662" r="65372" b="4814"/>
          <a:stretch>
            <a:fillRect/>
          </a:stretch>
        </p:blipFill>
        <p:spPr>
          <a:xfrm rot="10800000">
            <a:off x="4968774" y="1301260"/>
            <a:ext cx="788411" cy="799730"/>
          </a:xfrm>
          <a:prstGeom prst="rect">
            <a:avLst/>
          </a:prstGeom>
          <a:ln w="3175">
            <a:miter lim="400000"/>
          </a:ln>
        </p:spPr>
      </p:pic>
      <p:pic>
        <p:nvPicPr>
          <p:cNvPr id="5" name="Screenshot 2019-08-29 at 09.37.32.png" descr="Screenshot 2019-08-29 at 09.37.32.png">
            <a:extLst>
              <a:ext uri="{FF2B5EF4-FFF2-40B4-BE49-F238E27FC236}">
                <a16:creationId xmlns:a16="http://schemas.microsoft.com/office/drawing/2014/main" id="{DCF96A9F-58B6-9490-6B96-AC89CA632CB0}"/>
              </a:ext>
            </a:extLst>
          </p:cNvPr>
          <p:cNvPicPr>
            <a:picLocks noChangeAspect="1"/>
          </p:cNvPicPr>
          <p:nvPr/>
        </p:nvPicPr>
        <p:blipFill>
          <a:blip r:embed="rId6"/>
          <a:srcRect l="34553" r="49432" b="5808"/>
          <a:stretch>
            <a:fillRect/>
          </a:stretch>
        </p:blipFill>
        <p:spPr>
          <a:xfrm rot="10800000">
            <a:off x="4967439" y="1306128"/>
            <a:ext cx="790801" cy="791375"/>
          </a:xfrm>
          <a:prstGeom prst="rect">
            <a:avLst/>
          </a:prstGeom>
          <a:ln w="3175">
            <a:miter lim="400000"/>
          </a:ln>
        </p:spPr>
      </p:pic>
      <p:pic>
        <p:nvPicPr>
          <p:cNvPr id="6" name="Screenshot 2019-08-29 at 09.37.32.png" descr="Screenshot 2019-08-29 at 09.37.32.png">
            <a:extLst>
              <a:ext uri="{FF2B5EF4-FFF2-40B4-BE49-F238E27FC236}">
                <a16:creationId xmlns:a16="http://schemas.microsoft.com/office/drawing/2014/main" id="{486E53B8-D2C0-BDB3-A7BE-773E1AA64306}"/>
              </a:ext>
            </a:extLst>
          </p:cNvPr>
          <p:cNvPicPr>
            <a:picLocks noChangeAspect="1"/>
          </p:cNvPicPr>
          <p:nvPr/>
        </p:nvPicPr>
        <p:blipFill>
          <a:blip r:embed="rId6"/>
          <a:srcRect l="50549" r="33437" b="6167"/>
          <a:stretch>
            <a:fillRect/>
          </a:stretch>
        </p:blipFill>
        <p:spPr>
          <a:xfrm rot="10800000">
            <a:off x="4967359" y="1307880"/>
            <a:ext cx="790780" cy="788361"/>
          </a:xfrm>
          <a:prstGeom prst="rect">
            <a:avLst/>
          </a:prstGeom>
          <a:ln w="3175">
            <a:miter lim="400000"/>
          </a:ln>
        </p:spPr>
      </p:pic>
      <p:pic>
        <p:nvPicPr>
          <p:cNvPr id="7" name="Screenshot 2019-08-29 at 09.37.32.png" descr="Screenshot 2019-08-29 at 09.37.32.png">
            <a:extLst>
              <a:ext uri="{FF2B5EF4-FFF2-40B4-BE49-F238E27FC236}">
                <a16:creationId xmlns:a16="http://schemas.microsoft.com/office/drawing/2014/main" id="{9130868D-7128-9CB6-603A-01B4F3C2BFB1}"/>
              </a:ext>
            </a:extLst>
          </p:cNvPr>
          <p:cNvPicPr>
            <a:picLocks noChangeAspect="1"/>
          </p:cNvPicPr>
          <p:nvPr/>
        </p:nvPicPr>
        <p:blipFill>
          <a:blip r:embed="rId6"/>
          <a:srcRect l="66501" r="17535" b="4981"/>
          <a:stretch>
            <a:fillRect/>
          </a:stretch>
        </p:blipFill>
        <p:spPr>
          <a:xfrm rot="10800000">
            <a:off x="4968811" y="1302069"/>
            <a:ext cx="788290" cy="798323"/>
          </a:xfrm>
          <a:prstGeom prst="rect">
            <a:avLst/>
          </a:prstGeom>
          <a:ln w="3175">
            <a:miter lim="400000"/>
          </a:ln>
        </p:spPr>
      </p:pic>
      <p:pic>
        <p:nvPicPr>
          <p:cNvPr id="8" name="Screenshot 2019-08-29 at 09.37.32.png" descr="Screenshot 2019-08-29 at 09.37.32.png">
            <a:extLst>
              <a:ext uri="{FF2B5EF4-FFF2-40B4-BE49-F238E27FC236}">
                <a16:creationId xmlns:a16="http://schemas.microsoft.com/office/drawing/2014/main" id="{97EA3147-2861-1379-C9DF-E8316625F328}"/>
              </a:ext>
            </a:extLst>
          </p:cNvPr>
          <p:cNvPicPr>
            <a:picLocks noChangeAspect="1"/>
          </p:cNvPicPr>
          <p:nvPr/>
        </p:nvPicPr>
        <p:blipFill>
          <a:blip r:embed="rId6"/>
          <a:srcRect l="82389" r="1637" b="4981"/>
          <a:stretch>
            <a:fillRect/>
          </a:stretch>
        </p:blipFill>
        <p:spPr>
          <a:xfrm rot="10800000">
            <a:off x="4968561" y="1302069"/>
            <a:ext cx="788772" cy="798324"/>
          </a:xfrm>
          <a:prstGeom prst="rect">
            <a:avLst/>
          </a:prstGeom>
          <a:ln w="3175">
            <a:miter lim="400000"/>
          </a:ln>
        </p:spPr>
      </p:pic>
      <p:pic>
        <p:nvPicPr>
          <p:cNvPr id="10" name="Google Shape;330;p30">
            <a:extLst>
              <a:ext uri="{FF2B5EF4-FFF2-40B4-BE49-F238E27FC236}">
                <a16:creationId xmlns:a16="http://schemas.microsoft.com/office/drawing/2014/main" id="{8A1B318B-8F75-45E8-5F23-A9EB8EC5EAE2}"/>
              </a:ext>
            </a:extLst>
          </p:cNvPr>
          <p:cNvPicPr preferRelativeResize="0"/>
          <p:nvPr/>
        </p:nvPicPr>
        <p:blipFill rotWithShape="1">
          <a:blip r:embed="rId5">
            <a:alphaModFix/>
          </a:blip>
          <a:srcRect t="57884" r="6279" b="5249"/>
          <a:stretch/>
        </p:blipFill>
        <p:spPr>
          <a:xfrm>
            <a:off x="487680" y="2734444"/>
            <a:ext cx="7650480" cy="16773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iterate>
                                    <p:tmAbs val="0"/>
                                  </p:iterate>
                                  <p:childTnLst>
                                    <p:set>
                                      <p:cBhvr>
                                        <p:cTn id="9" fill="hold"/>
                                        <p:tgtEl>
                                          <p:spTgt spid="5"/>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iterate>
                                    <p:tmAbs val="0"/>
                                  </p:iterate>
                                  <p:childTnLst>
                                    <p:set>
                                      <p:cBhvr>
                                        <p:cTn id="12" fill="hold"/>
                                        <p:tgtEl>
                                          <p:spTgt spid="6"/>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iterate>
                                    <p:tmAbs val="0"/>
                                  </p:iterate>
                                  <p:childTnLst>
                                    <p:set>
                                      <p:cBhvr>
                                        <p:cTn id="15" fill="hold"/>
                                        <p:tgtEl>
                                          <p:spTgt spid="7"/>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iterate>
                                    <p:tmAbs val="0"/>
                                  </p:iterate>
                                  <p:childTnLst>
                                    <p:set>
                                      <p:cBhvr>
                                        <p:cTn id="18" fill="hold"/>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p:bldP spid="4" grpId="0" animBg="1" advAuto="0"/>
      <p:bldP spid="5" grpId="0" animBg="1" advAuto="0"/>
      <p:bldP spid="6" grpId="0" animBg="1" advAuto="0"/>
      <p:bldP spid="7" grpId="0" animBg="1" advAuto="0"/>
      <p:bldP spid="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C44E0C-56DD-6161-3627-73E6007955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7</a:t>
            </a:fld>
            <a:endParaRPr lang="es"/>
          </a:p>
        </p:txBody>
      </p:sp>
      <p:pic>
        <p:nvPicPr>
          <p:cNvPr id="13" name="Picture 12">
            <a:extLst>
              <a:ext uri="{FF2B5EF4-FFF2-40B4-BE49-F238E27FC236}">
                <a16:creationId xmlns:a16="http://schemas.microsoft.com/office/drawing/2014/main" id="{862982EC-758D-53BA-3A1B-C717F4B9E02C}"/>
              </a:ext>
            </a:extLst>
          </p:cNvPr>
          <p:cNvPicPr>
            <a:picLocks noChangeAspect="1"/>
          </p:cNvPicPr>
          <p:nvPr/>
        </p:nvPicPr>
        <p:blipFill rotWithShape="1">
          <a:blip r:embed="rId3"/>
          <a:srcRect l="16384" t="22127" r="75989" b="73504"/>
          <a:stretch/>
        </p:blipFill>
        <p:spPr>
          <a:xfrm>
            <a:off x="2037258" y="2267475"/>
            <a:ext cx="611209" cy="156593"/>
          </a:xfrm>
          <a:prstGeom prst="rect">
            <a:avLst/>
          </a:prstGeom>
        </p:spPr>
      </p:pic>
      <p:sp>
        <p:nvSpPr>
          <p:cNvPr id="18" name="Google Shape;182;p20">
            <a:extLst>
              <a:ext uri="{FF2B5EF4-FFF2-40B4-BE49-F238E27FC236}">
                <a16:creationId xmlns:a16="http://schemas.microsoft.com/office/drawing/2014/main" id="{561FD664-9A37-AAB2-4E68-92502611F20A}"/>
              </a:ext>
            </a:extLst>
          </p:cNvPr>
          <p:cNvSpPr txBox="1"/>
          <p:nvPr/>
        </p:nvSpPr>
        <p:spPr>
          <a:xfrm>
            <a:off x="2998888" y="1899522"/>
            <a:ext cx="13032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00" b="1" dirty="0">
                <a:solidFill>
                  <a:schemeClr val="dk1"/>
                </a:solidFill>
              </a:rPr>
              <a:t>Stage 2:</a:t>
            </a:r>
          </a:p>
          <a:p>
            <a:pPr marL="0" lvl="0" indent="0" algn="ctr" rtl="0">
              <a:spcBef>
                <a:spcPts val="0"/>
              </a:spcBef>
              <a:spcAft>
                <a:spcPts val="0"/>
              </a:spcAft>
              <a:buNone/>
            </a:pPr>
            <a:r>
              <a:rPr lang="en-GB" sz="800" b="1" dirty="0">
                <a:solidFill>
                  <a:schemeClr val="dk1"/>
                </a:solidFill>
              </a:rPr>
              <a:t>Tune</a:t>
            </a:r>
            <a:endParaRPr sz="800" b="1" dirty="0">
              <a:solidFill>
                <a:schemeClr val="dk1"/>
              </a:solidFill>
            </a:endParaRPr>
          </a:p>
        </p:txBody>
      </p:sp>
      <p:sp>
        <p:nvSpPr>
          <p:cNvPr id="19" name="Google Shape;183;p20">
            <a:extLst>
              <a:ext uri="{FF2B5EF4-FFF2-40B4-BE49-F238E27FC236}">
                <a16:creationId xmlns:a16="http://schemas.microsoft.com/office/drawing/2014/main" id="{B0933909-66BA-F7C1-6750-DB3D64770BA5}"/>
              </a:ext>
            </a:extLst>
          </p:cNvPr>
          <p:cNvSpPr txBox="1"/>
          <p:nvPr/>
        </p:nvSpPr>
        <p:spPr>
          <a:xfrm>
            <a:off x="5116343" y="1889701"/>
            <a:ext cx="124894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Stage 3: </a:t>
            </a:r>
            <a:endParaRPr sz="800" b="1" dirty="0">
              <a:solidFill>
                <a:schemeClr val="dk1"/>
              </a:solidFill>
            </a:endParaRPr>
          </a:p>
          <a:p>
            <a:pPr marL="0" lvl="0" indent="0" algn="ctr" rtl="0">
              <a:spcBef>
                <a:spcPts val="0"/>
              </a:spcBef>
              <a:spcAft>
                <a:spcPts val="0"/>
              </a:spcAft>
              <a:buNone/>
            </a:pPr>
            <a:r>
              <a:rPr lang="es" sz="800" b="1" dirty="0">
                <a:solidFill>
                  <a:schemeClr val="dk1"/>
                </a:solidFill>
              </a:rPr>
              <a:t>Find operation point</a:t>
            </a:r>
            <a:endParaRPr sz="800" b="1" dirty="0">
              <a:solidFill>
                <a:schemeClr val="dk1"/>
              </a:solidFill>
            </a:endParaRPr>
          </a:p>
        </p:txBody>
      </p:sp>
      <p:sp>
        <p:nvSpPr>
          <p:cNvPr id="20" name="Google Shape;184;p20">
            <a:extLst>
              <a:ext uri="{FF2B5EF4-FFF2-40B4-BE49-F238E27FC236}">
                <a16:creationId xmlns:a16="http://schemas.microsoft.com/office/drawing/2014/main" id="{7EF6BDFE-C50E-DF32-3C2E-39681E61080F}"/>
              </a:ext>
            </a:extLst>
          </p:cNvPr>
          <p:cNvSpPr txBox="1"/>
          <p:nvPr/>
        </p:nvSpPr>
        <p:spPr>
          <a:xfrm>
            <a:off x="7030159" y="1902394"/>
            <a:ext cx="830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Stage 4: </a:t>
            </a:r>
            <a:endParaRPr sz="800" b="1" dirty="0">
              <a:solidFill>
                <a:schemeClr val="dk1"/>
              </a:solidFill>
            </a:endParaRPr>
          </a:p>
          <a:p>
            <a:pPr marL="0" lvl="0" indent="0" algn="ctr" rtl="0">
              <a:spcBef>
                <a:spcPts val="0"/>
              </a:spcBef>
              <a:spcAft>
                <a:spcPts val="0"/>
              </a:spcAft>
              <a:buNone/>
            </a:pPr>
            <a:r>
              <a:rPr lang="es" sz="800" b="1" dirty="0">
                <a:solidFill>
                  <a:schemeClr val="dk1"/>
                </a:solidFill>
              </a:rPr>
              <a:t>Readout</a:t>
            </a:r>
            <a:endParaRPr sz="800" b="1" dirty="0">
              <a:solidFill>
                <a:schemeClr val="dk1"/>
              </a:solidFill>
            </a:endParaRPr>
          </a:p>
        </p:txBody>
      </p:sp>
      <p:sp>
        <p:nvSpPr>
          <p:cNvPr id="21" name="Google Shape;181;p20">
            <a:extLst>
              <a:ext uri="{FF2B5EF4-FFF2-40B4-BE49-F238E27FC236}">
                <a16:creationId xmlns:a16="http://schemas.microsoft.com/office/drawing/2014/main" id="{639B58E8-5429-46B9-A099-B7C7196CEA3C}"/>
              </a:ext>
            </a:extLst>
          </p:cNvPr>
          <p:cNvSpPr txBox="1"/>
          <p:nvPr/>
        </p:nvSpPr>
        <p:spPr>
          <a:xfrm>
            <a:off x="1885063" y="1903613"/>
            <a:ext cx="830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800" b="1" dirty="0">
                <a:solidFill>
                  <a:schemeClr val="dk1"/>
                </a:solidFill>
              </a:rPr>
              <a:t>Stage 1: </a:t>
            </a:r>
            <a:endParaRPr sz="800" b="1" dirty="0">
              <a:solidFill>
                <a:schemeClr val="dk1"/>
              </a:solidFill>
            </a:endParaRPr>
          </a:p>
          <a:p>
            <a:pPr marL="0" lvl="0" indent="0" algn="ctr" rtl="0">
              <a:spcBef>
                <a:spcPts val="0"/>
              </a:spcBef>
              <a:spcAft>
                <a:spcPts val="0"/>
              </a:spcAft>
              <a:buNone/>
            </a:pPr>
            <a:r>
              <a:rPr lang="es" sz="800" b="1" dirty="0">
                <a:solidFill>
                  <a:schemeClr val="dk1"/>
                </a:solidFill>
              </a:rPr>
              <a:t>Define</a:t>
            </a:r>
            <a:endParaRPr sz="800" b="1" dirty="0">
              <a:solidFill>
                <a:schemeClr val="dk1"/>
              </a:solidFill>
            </a:endParaRPr>
          </a:p>
        </p:txBody>
      </p:sp>
      <p:sp>
        <p:nvSpPr>
          <p:cNvPr id="22" name="Google Shape;192;p20">
            <a:extLst>
              <a:ext uri="{FF2B5EF4-FFF2-40B4-BE49-F238E27FC236}">
                <a16:creationId xmlns:a16="http://schemas.microsoft.com/office/drawing/2014/main" id="{72AC02E1-B5C1-4F30-C9F5-24DDBB368D92}"/>
              </a:ext>
            </a:extLst>
          </p:cNvPr>
          <p:cNvSpPr txBox="1"/>
          <p:nvPr/>
        </p:nvSpPr>
        <p:spPr>
          <a:xfrm>
            <a:off x="3421175" y="4686527"/>
            <a:ext cx="5722825" cy="338524"/>
          </a:xfrm>
          <a:prstGeom prst="rect">
            <a:avLst/>
          </a:prstGeom>
          <a:noFill/>
          <a:ln>
            <a:noFill/>
          </a:ln>
        </p:spPr>
        <p:txBody>
          <a:bodyPr spcFirstLastPara="1" wrap="square" lIns="91425" tIns="91425" rIns="91425" bIns="91425" anchor="t" anchorCtr="0">
            <a:spAutoFit/>
          </a:bodyPr>
          <a:lstStyle/>
          <a:p>
            <a:pPr algn="ctr"/>
            <a:r>
              <a:rPr lang="es" sz="1000" dirty="0">
                <a:solidFill>
                  <a:schemeClr val="dk1"/>
                </a:solidFill>
              </a:rPr>
              <a:t>Schuff et al. Fully automous tuning of a spin qubit, </a:t>
            </a:r>
            <a:r>
              <a:rPr lang="en-GB" sz="1000" dirty="0"/>
              <a:t>arXiv:2402.03931</a:t>
            </a:r>
            <a:endParaRPr lang="en-US" sz="1000" dirty="0"/>
          </a:p>
        </p:txBody>
      </p:sp>
      <p:sp>
        <p:nvSpPr>
          <p:cNvPr id="31" name="Rectangle 30">
            <a:extLst>
              <a:ext uri="{FF2B5EF4-FFF2-40B4-BE49-F238E27FC236}">
                <a16:creationId xmlns:a16="http://schemas.microsoft.com/office/drawing/2014/main" id="{55ED6538-7590-43A8-2BE6-9BEB731F4A85}"/>
              </a:ext>
            </a:extLst>
          </p:cNvPr>
          <p:cNvSpPr/>
          <p:nvPr/>
        </p:nvSpPr>
        <p:spPr>
          <a:xfrm>
            <a:off x="6234976" y="2280622"/>
            <a:ext cx="1162405" cy="1798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A46A049-BFC7-6E81-792B-7727F2E6D07B}"/>
              </a:ext>
            </a:extLst>
          </p:cNvPr>
          <p:cNvPicPr>
            <a:picLocks noChangeAspect="1"/>
          </p:cNvPicPr>
          <p:nvPr/>
        </p:nvPicPr>
        <p:blipFill rotWithShape="1">
          <a:blip r:embed="rId3"/>
          <a:srcRect l="68744" t="28318" r="4692" b="66696"/>
          <a:stretch/>
        </p:blipFill>
        <p:spPr>
          <a:xfrm>
            <a:off x="6186859" y="2223419"/>
            <a:ext cx="2144156" cy="180000"/>
          </a:xfrm>
          <a:prstGeom prst="rect">
            <a:avLst/>
          </a:prstGeom>
        </p:spPr>
      </p:pic>
      <p:pic>
        <p:nvPicPr>
          <p:cNvPr id="28" name="Google Shape;121;p17">
            <a:extLst>
              <a:ext uri="{FF2B5EF4-FFF2-40B4-BE49-F238E27FC236}">
                <a16:creationId xmlns:a16="http://schemas.microsoft.com/office/drawing/2014/main" id="{22AC3DD5-9EBF-0650-61B2-0873EEFBD5C0}"/>
              </a:ext>
            </a:extLst>
          </p:cNvPr>
          <p:cNvPicPr preferRelativeResize="0"/>
          <p:nvPr/>
        </p:nvPicPr>
        <p:blipFill rotWithShape="1">
          <a:blip r:embed="rId4">
            <a:alphaModFix/>
          </a:blip>
          <a:srcRect l="91105"/>
          <a:stretch/>
        </p:blipFill>
        <p:spPr>
          <a:xfrm>
            <a:off x="8058563" y="1616590"/>
            <a:ext cx="748662" cy="1221995"/>
          </a:xfrm>
          <a:prstGeom prst="rect">
            <a:avLst/>
          </a:prstGeom>
          <a:noFill/>
          <a:ln>
            <a:noFill/>
          </a:ln>
        </p:spPr>
      </p:pic>
      <p:sp>
        <p:nvSpPr>
          <p:cNvPr id="33" name="TextBox 32">
            <a:extLst>
              <a:ext uri="{FF2B5EF4-FFF2-40B4-BE49-F238E27FC236}">
                <a16:creationId xmlns:a16="http://schemas.microsoft.com/office/drawing/2014/main" id="{17C082AA-7082-B10B-7DE5-A830C4F44BB5}"/>
              </a:ext>
            </a:extLst>
          </p:cNvPr>
          <p:cNvSpPr txBox="1"/>
          <p:nvPr/>
        </p:nvSpPr>
        <p:spPr>
          <a:xfrm>
            <a:off x="754151" y="1226671"/>
            <a:ext cx="811441" cy="307777"/>
          </a:xfrm>
          <a:prstGeom prst="rect">
            <a:avLst/>
          </a:prstGeom>
          <a:noFill/>
        </p:spPr>
        <p:txBody>
          <a:bodyPr wrap="none" rtlCol="0">
            <a:spAutoFit/>
          </a:bodyPr>
          <a:lstStyle/>
          <a:p>
            <a:r>
              <a:rPr lang="en-US" b="1" dirty="0">
                <a:solidFill>
                  <a:srgbClr val="186299"/>
                </a:solidFill>
              </a:rPr>
              <a:t>Device</a:t>
            </a:r>
            <a:r>
              <a:rPr lang="en-US" b="1" dirty="0"/>
              <a:t> </a:t>
            </a:r>
          </a:p>
        </p:txBody>
      </p:sp>
      <p:sp>
        <p:nvSpPr>
          <p:cNvPr id="34" name="TextBox 33">
            <a:extLst>
              <a:ext uri="{FF2B5EF4-FFF2-40B4-BE49-F238E27FC236}">
                <a16:creationId xmlns:a16="http://schemas.microsoft.com/office/drawing/2014/main" id="{7A5FE332-8E0F-A00B-3D6D-E721E62C70B5}"/>
              </a:ext>
            </a:extLst>
          </p:cNvPr>
          <p:cNvSpPr txBox="1"/>
          <p:nvPr/>
        </p:nvSpPr>
        <p:spPr>
          <a:xfrm>
            <a:off x="8107324" y="1339896"/>
            <a:ext cx="651140" cy="307777"/>
          </a:xfrm>
          <a:prstGeom prst="rect">
            <a:avLst/>
          </a:prstGeom>
          <a:noFill/>
        </p:spPr>
        <p:txBody>
          <a:bodyPr wrap="none" rtlCol="0">
            <a:spAutoFit/>
          </a:bodyPr>
          <a:lstStyle/>
          <a:p>
            <a:r>
              <a:rPr lang="en-US" b="1" dirty="0">
                <a:solidFill>
                  <a:srgbClr val="E767B3"/>
                </a:solidFill>
              </a:rPr>
              <a:t>Qubit</a:t>
            </a:r>
          </a:p>
        </p:txBody>
      </p:sp>
      <p:grpSp>
        <p:nvGrpSpPr>
          <p:cNvPr id="47" name="Group 46">
            <a:extLst>
              <a:ext uri="{FF2B5EF4-FFF2-40B4-BE49-F238E27FC236}">
                <a16:creationId xmlns:a16="http://schemas.microsoft.com/office/drawing/2014/main" id="{FA1B404B-B8C4-E0CC-4536-26DD982FAA41}"/>
              </a:ext>
            </a:extLst>
          </p:cNvPr>
          <p:cNvGrpSpPr/>
          <p:nvPr/>
        </p:nvGrpSpPr>
        <p:grpSpPr>
          <a:xfrm>
            <a:off x="1506702" y="430501"/>
            <a:ext cx="6527313" cy="1422979"/>
            <a:chOff x="336130" y="3338354"/>
            <a:chExt cx="6527313" cy="1422979"/>
          </a:xfrm>
        </p:grpSpPr>
        <p:pic>
          <p:nvPicPr>
            <p:cNvPr id="41" name="Picture 40">
              <a:extLst>
                <a:ext uri="{FF2B5EF4-FFF2-40B4-BE49-F238E27FC236}">
                  <a16:creationId xmlns:a16="http://schemas.microsoft.com/office/drawing/2014/main" id="{AC424F0B-BC45-B464-EDD0-15BBF00303AB}"/>
                </a:ext>
              </a:extLst>
            </p:cNvPr>
            <p:cNvPicPr>
              <a:picLocks noChangeAspect="1"/>
            </p:cNvPicPr>
            <p:nvPr/>
          </p:nvPicPr>
          <p:blipFill rotWithShape="1">
            <a:blip r:embed="rId3"/>
            <a:srcRect l="16384" t="64510" r="2833" b="-2680"/>
            <a:stretch/>
          </p:blipFill>
          <p:spPr>
            <a:xfrm>
              <a:off x="375272" y="3390205"/>
              <a:ext cx="6488171" cy="1371128"/>
            </a:xfrm>
            <a:prstGeom prst="rect">
              <a:avLst/>
            </a:prstGeom>
          </p:spPr>
        </p:pic>
        <p:sp>
          <p:nvSpPr>
            <p:cNvPr id="42" name="Rectangle 41">
              <a:extLst>
                <a:ext uri="{FF2B5EF4-FFF2-40B4-BE49-F238E27FC236}">
                  <a16:creationId xmlns:a16="http://schemas.microsoft.com/office/drawing/2014/main" id="{4351FDFC-6A8D-2D6D-2D86-7F16629FB851}"/>
                </a:ext>
              </a:extLst>
            </p:cNvPr>
            <p:cNvSpPr/>
            <p:nvPr/>
          </p:nvSpPr>
          <p:spPr>
            <a:xfrm>
              <a:off x="963308" y="3367104"/>
              <a:ext cx="391668" cy="254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C64F970-A2B5-2DF9-1A27-13A901AB0B49}"/>
                </a:ext>
              </a:extLst>
            </p:cNvPr>
            <p:cNvSpPr/>
            <p:nvPr/>
          </p:nvSpPr>
          <p:spPr>
            <a:xfrm>
              <a:off x="2908508" y="3364826"/>
              <a:ext cx="391668" cy="254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1A4A88D3-B273-2B63-51FF-BD02C6486C9D}"/>
                </a:ext>
              </a:extLst>
            </p:cNvPr>
            <p:cNvSpPr/>
            <p:nvPr/>
          </p:nvSpPr>
          <p:spPr>
            <a:xfrm>
              <a:off x="4934812" y="3338354"/>
              <a:ext cx="391668" cy="254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CC2303E4-0A66-9C33-9442-C3566A1C534B}"/>
                </a:ext>
              </a:extLst>
            </p:cNvPr>
            <p:cNvSpPr/>
            <p:nvPr/>
          </p:nvSpPr>
          <p:spPr>
            <a:xfrm>
              <a:off x="6424827" y="3345619"/>
              <a:ext cx="391668" cy="254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96066F01-BB05-5318-FD51-81E33C7EB8FE}"/>
                </a:ext>
              </a:extLst>
            </p:cNvPr>
            <p:cNvSpPr/>
            <p:nvPr/>
          </p:nvSpPr>
          <p:spPr>
            <a:xfrm>
              <a:off x="336130" y="3390205"/>
              <a:ext cx="391668" cy="254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5" name="Picture 54">
            <a:extLst>
              <a:ext uri="{FF2B5EF4-FFF2-40B4-BE49-F238E27FC236}">
                <a16:creationId xmlns:a16="http://schemas.microsoft.com/office/drawing/2014/main" id="{405C57FC-3C23-E57C-D0D7-6A9176952329}"/>
              </a:ext>
            </a:extLst>
          </p:cNvPr>
          <p:cNvPicPr>
            <a:picLocks noChangeAspect="1"/>
          </p:cNvPicPr>
          <p:nvPr/>
        </p:nvPicPr>
        <p:blipFill rotWithShape="1">
          <a:blip r:embed="rId3"/>
          <a:srcRect l="24139" t="22173" r="50442" b="73941"/>
          <a:stretch/>
        </p:blipFill>
        <p:spPr>
          <a:xfrm>
            <a:off x="2648467" y="2267475"/>
            <a:ext cx="2037044" cy="139300"/>
          </a:xfrm>
          <a:prstGeom prst="rect">
            <a:avLst/>
          </a:prstGeom>
        </p:spPr>
      </p:pic>
      <p:pic>
        <p:nvPicPr>
          <p:cNvPr id="56" name="Picture 55">
            <a:extLst>
              <a:ext uri="{FF2B5EF4-FFF2-40B4-BE49-F238E27FC236}">
                <a16:creationId xmlns:a16="http://schemas.microsoft.com/office/drawing/2014/main" id="{F2E37BF6-2AAA-0F36-21B7-F7BE08EAB5D1}"/>
              </a:ext>
            </a:extLst>
          </p:cNvPr>
          <p:cNvPicPr>
            <a:picLocks noChangeAspect="1"/>
          </p:cNvPicPr>
          <p:nvPr/>
        </p:nvPicPr>
        <p:blipFill rotWithShape="1">
          <a:blip r:embed="rId3"/>
          <a:srcRect l="49127" t="22194" r="30393" b="73920"/>
          <a:stretch/>
        </p:blipFill>
        <p:spPr>
          <a:xfrm>
            <a:off x="4660106" y="2267475"/>
            <a:ext cx="1641112" cy="139300"/>
          </a:xfrm>
          <a:prstGeom prst="rect">
            <a:avLst/>
          </a:prstGeom>
        </p:spPr>
      </p:pic>
      <p:pic>
        <p:nvPicPr>
          <p:cNvPr id="57" name="Picture 56">
            <a:extLst>
              <a:ext uri="{FF2B5EF4-FFF2-40B4-BE49-F238E27FC236}">
                <a16:creationId xmlns:a16="http://schemas.microsoft.com/office/drawing/2014/main" id="{1187B3FB-796F-E2BB-99C1-60AF042AA4F3}"/>
              </a:ext>
            </a:extLst>
          </p:cNvPr>
          <p:cNvPicPr>
            <a:picLocks noChangeAspect="1"/>
          </p:cNvPicPr>
          <p:nvPr/>
        </p:nvPicPr>
        <p:blipFill rotWithShape="1">
          <a:blip r:embed="rId3"/>
          <a:srcRect l="49408" t="22171" r="5859" b="56083"/>
          <a:stretch/>
        </p:blipFill>
        <p:spPr>
          <a:xfrm>
            <a:off x="4685511" y="2264514"/>
            <a:ext cx="3584868" cy="779524"/>
          </a:xfrm>
          <a:prstGeom prst="rect">
            <a:avLst/>
          </a:prstGeom>
        </p:spPr>
      </p:pic>
      <p:pic>
        <p:nvPicPr>
          <p:cNvPr id="58" name="Picture 57">
            <a:extLst>
              <a:ext uri="{FF2B5EF4-FFF2-40B4-BE49-F238E27FC236}">
                <a16:creationId xmlns:a16="http://schemas.microsoft.com/office/drawing/2014/main" id="{C9A35130-0F46-80F4-3A44-EF144A9DC4B6}"/>
              </a:ext>
            </a:extLst>
          </p:cNvPr>
          <p:cNvPicPr>
            <a:picLocks noChangeAspect="1"/>
          </p:cNvPicPr>
          <p:nvPr/>
        </p:nvPicPr>
        <p:blipFill rotWithShape="1">
          <a:blip r:embed="rId3"/>
          <a:srcRect l="22692" t="22171" r="5859" b="36619"/>
          <a:stretch/>
        </p:blipFill>
        <p:spPr>
          <a:xfrm>
            <a:off x="2544477" y="2271629"/>
            <a:ext cx="5725902" cy="1477238"/>
          </a:xfrm>
          <a:prstGeom prst="rect">
            <a:avLst/>
          </a:prstGeom>
        </p:spPr>
      </p:pic>
      <p:sp>
        <p:nvSpPr>
          <p:cNvPr id="59" name="TextBox 12">
            <a:extLst>
              <a:ext uri="{FF2B5EF4-FFF2-40B4-BE49-F238E27FC236}">
                <a16:creationId xmlns:a16="http://schemas.microsoft.com/office/drawing/2014/main" id="{777CAB2D-6225-6D6B-7150-FE76D9C1C6BD}"/>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Fully autonomous tuning of a spin qubit</a:t>
            </a:r>
            <a:endParaRPr sz="2003" dirty="0">
              <a:latin typeface="+mj-lt"/>
            </a:endParaRPr>
          </a:p>
        </p:txBody>
      </p:sp>
      <p:pic>
        <p:nvPicPr>
          <p:cNvPr id="62" name="Picture 61">
            <a:extLst>
              <a:ext uri="{FF2B5EF4-FFF2-40B4-BE49-F238E27FC236}">
                <a16:creationId xmlns:a16="http://schemas.microsoft.com/office/drawing/2014/main" id="{92485646-3F16-2E4E-28FD-8A3AE25A15C3}"/>
              </a:ext>
            </a:extLst>
          </p:cNvPr>
          <p:cNvPicPr>
            <a:picLocks noChangeAspect="1"/>
          </p:cNvPicPr>
          <p:nvPr/>
        </p:nvPicPr>
        <p:blipFill>
          <a:blip r:embed="rId5"/>
          <a:stretch>
            <a:fillRect/>
          </a:stretch>
        </p:blipFill>
        <p:spPr>
          <a:xfrm>
            <a:off x="185871" y="1492926"/>
            <a:ext cx="1897037" cy="1446491"/>
          </a:xfrm>
          <a:prstGeom prst="rect">
            <a:avLst/>
          </a:prstGeom>
        </p:spPr>
      </p:pic>
      <p:sp>
        <p:nvSpPr>
          <p:cNvPr id="2" name="Rectangle 1">
            <a:extLst>
              <a:ext uri="{FF2B5EF4-FFF2-40B4-BE49-F238E27FC236}">
                <a16:creationId xmlns:a16="http://schemas.microsoft.com/office/drawing/2014/main" id="{2A3503B4-741E-F7EF-83DC-C490AD5481FE}"/>
              </a:ext>
            </a:extLst>
          </p:cNvPr>
          <p:cNvSpPr/>
          <p:nvPr/>
        </p:nvSpPr>
        <p:spPr>
          <a:xfrm>
            <a:off x="3093867" y="737319"/>
            <a:ext cx="45719" cy="389902"/>
          </a:xfrm>
          <a:prstGeom prst="rect">
            <a:avLst/>
          </a:prstGeom>
          <a:gradFill flip="none" rotWithShape="1">
            <a:gsLst>
              <a:gs pos="0">
                <a:srgbClr val="B7E4D9"/>
              </a:gs>
              <a:gs pos="48000">
                <a:srgbClr val="3B4589"/>
              </a:gs>
              <a:gs pos="100000">
                <a:srgbClr val="E8865F"/>
              </a:gs>
            </a:gsLst>
            <a:lin ang="16200000" scaled="1"/>
            <a:tileRect/>
          </a:gra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83151D-775D-FC57-22EF-580FAE489F07}"/>
              </a:ext>
            </a:extLst>
          </p:cNvPr>
          <p:cNvSpPr txBox="1"/>
          <p:nvPr/>
        </p:nvSpPr>
        <p:spPr>
          <a:xfrm>
            <a:off x="2728099" y="533109"/>
            <a:ext cx="505267" cy="215444"/>
          </a:xfrm>
          <a:prstGeom prst="rect">
            <a:avLst/>
          </a:prstGeom>
          <a:noFill/>
        </p:spPr>
        <p:txBody>
          <a:bodyPr wrap="none" rtlCol="0">
            <a:spAutoFit/>
          </a:bodyPr>
          <a:lstStyle/>
          <a:p>
            <a:r>
              <a:rPr lang="en-US" sz="800" dirty="0"/>
              <a:t>current</a:t>
            </a:r>
          </a:p>
        </p:txBody>
      </p:sp>
      <p:sp>
        <p:nvSpPr>
          <p:cNvPr id="5" name="Rectangle 4">
            <a:extLst>
              <a:ext uri="{FF2B5EF4-FFF2-40B4-BE49-F238E27FC236}">
                <a16:creationId xmlns:a16="http://schemas.microsoft.com/office/drawing/2014/main" id="{DBCECF2D-2D99-9EE8-BF87-D052DD30D096}"/>
              </a:ext>
            </a:extLst>
          </p:cNvPr>
          <p:cNvSpPr/>
          <p:nvPr/>
        </p:nvSpPr>
        <p:spPr>
          <a:xfrm>
            <a:off x="4833263" y="723055"/>
            <a:ext cx="45719" cy="389902"/>
          </a:xfrm>
          <a:prstGeom prst="rect">
            <a:avLst/>
          </a:prstGeom>
          <a:gradFill flip="none" rotWithShape="1">
            <a:gsLst>
              <a:gs pos="0">
                <a:srgbClr val="B7E4D9"/>
              </a:gs>
              <a:gs pos="48000">
                <a:srgbClr val="3B4589"/>
              </a:gs>
              <a:gs pos="100000">
                <a:srgbClr val="E8865F"/>
              </a:gs>
            </a:gsLst>
            <a:lin ang="16200000" scaled="1"/>
            <a:tileRect/>
          </a:gra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9240BB-CE7D-1C3E-F45B-E0C1A4FB1F1B}"/>
              </a:ext>
            </a:extLst>
          </p:cNvPr>
          <p:cNvSpPr txBox="1"/>
          <p:nvPr/>
        </p:nvSpPr>
        <p:spPr>
          <a:xfrm>
            <a:off x="4467495" y="518845"/>
            <a:ext cx="505267" cy="215444"/>
          </a:xfrm>
          <a:prstGeom prst="rect">
            <a:avLst/>
          </a:prstGeom>
          <a:noFill/>
        </p:spPr>
        <p:txBody>
          <a:bodyPr wrap="none" rtlCol="0">
            <a:spAutoFit/>
          </a:bodyPr>
          <a:lstStyle/>
          <a:p>
            <a:r>
              <a:rPr lang="en-US" sz="800" dirty="0"/>
              <a:t>current</a:t>
            </a:r>
          </a:p>
        </p:txBody>
      </p:sp>
      <p:sp>
        <p:nvSpPr>
          <p:cNvPr id="7" name="Rectangle 6">
            <a:extLst>
              <a:ext uri="{FF2B5EF4-FFF2-40B4-BE49-F238E27FC236}">
                <a16:creationId xmlns:a16="http://schemas.microsoft.com/office/drawing/2014/main" id="{9F5C8BE0-38F4-D9ED-D139-9824D6E114E6}"/>
              </a:ext>
            </a:extLst>
          </p:cNvPr>
          <p:cNvSpPr/>
          <p:nvPr/>
        </p:nvSpPr>
        <p:spPr>
          <a:xfrm>
            <a:off x="6775913" y="743889"/>
            <a:ext cx="45719" cy="389902"/>
          </a:xfrm>
          <a:prstGeom prst="rect">
            <a:avLst/>
          </a:prstGeom>
          <a:gradFill flip="none" rotWithShape="1">
            <a:gsLst>
              <a:gs pos="0">
                <a:srgbClr val="B7E4D9"/>
              </a:gs>
              <a:gs pos="48000">
                <a:srgbClr val="3B4589"/>
              </a:gs>
              <a:gs pos="100000">
                <a:srgbClr val="E8865F"/>
              </a:gs>
            </a:gsLst>
            <a:lin ang="16200000" scaled="1"/>
            <a:tileRect/>
          </a:gra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B0AE91-947C-BCF2-B147-8EC946775781}"/>
              </a:ext>
            </a:extLst>
          </p:cNvPr>
          <p:cNvSpPr txBox="1"/>
          <p:nvPr/>
        </p:nvSpPr>
        <p:spPr>
          <a:xfrm rot="5400000">
            <a:off x="6662779" y="822266"/>
            <a:ext cx="505267" cy="215444"/>
          </a:xfrm>
          <a:prstGeom prst="rect">
            <a:avLst/>
          </a:prstGeom>
          <a:noFill/>
        </p:spPr>
        <p:txBody>
          <a:bodyPr wrap="none" rtlCol="0">
            <a:spAutoFit/>
          </a:bodyPr>
          <a:lstStyle/>
          <a:p>
            <a:r>
              <a:rPr lang="en-US" sz="800" dirty="0"/>
              <a:t>current</a:t>
            </a:r>
          </a:p>
        </p:txBody>
      </p:sp>
      <p:sp>
        <p:nvSpPr>
          <p:cNvPr id="9" name="Rectangle 8">
            <a:extLst>
              <a:ext uri="{FF2B5EF4-FFF2-40B4-BE49-F238E27FC236}">
                <a16:creationId xmlns:a16="http://schemas.microsoft.com/office/drawing/2014/main" id="{29F4CD80-9989-3DD3-C073-453141FC4765}"/>
              </a:ext>
            </a:extLst>
          </p:cNvPr>
          <p:cNvSpPr/>
          <p:nvPr/>
        </p:nvSpPr>
        <p:spPr>
          <a:xfrm>
            <a:off x="7902101" y="709028"/>
            <a:ext cx="45719" cy="389902"/>
          </a:xfrm>
          <a:prstGeom prst="rect">
            <a:avLst/>
          </a:prstGeom>
          <a:gradFill flip="none" rotWithShape="1">
            <a:gsLst>
              <a:gs pos="0">
                <a:srgbClr val="B7E4D9"/>
              </a:gs>
              <a:gs pos="48000">
                <a:srgbClr val="3B4589"/>
              </a:gs>
              <a:gs pos="100000">
                <a:srgbClr val="E8865F"/>
              </a:gs>
            </a:gsLst>
            <a:lin ang="16200000" scaled="1"/>
            <a:tileRect/>
          </a:gra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B56913C-6C1C-7E83-7F53-6CEF5CC956A4}"/>
              </a:ext>
            </a:extLst>
          </p:cNvPr>
          <p:cNvSpPr txBox="1"/>
          <p:nvPr/>
        </p:nvSpPr>
        <p:spPr>
          <a:xfrm rot="5400000">
            <a:off x="7788967" y="787405"/>
            <a:ext cx="505267" cy="215444"/>
          </a:xfrm>
          <a:prstGeom prst="rect">
            <a:avLst/>
          </a:prstGeom>
          <a:noFill/>
        </p:spPr>
        <p:txBody>
          <a:bodyPr wrap="none" rtlCol="0">
            <a:spAutoFit/>
          </a:bodyPr>
          <a:lstStyle/>
          <a:p>
            <a:r>
              <a:rPr lang="en-US" sz="800" dirty="0"/>
              <a:t>current</a:t>
            </a:r>
          </a:p>
        </p:txBody>
      </p:sp>
      <p:sp>
        <p:nvSpPr>
          <p:cNvPr id="11" name="TextBox 10">
            <a:extLst>
              <a:ext uri="{FF2B5EF4-FFF2-40B4-BE49-F238E27FC236}">
                <a16:creationId xmlns:a16="http://schemas.microsoft.com/office/drawing/2014/main" id="{4C737352-8CBA-2374-1D15-7FBCBB3FF3C2}"/>
              </a:ext>
            </a:extLst>
          </p:cNvPr>
          <p:cNvSpPr txBox="1"/>
          <p:nvPr/>
        </p:nvSpPr>
        <p:spPr>
          <a:xfrm rot="16200000">
            <a:off x="1711362" y="745557"/>
            <a:ext cx="304892" cy="230832"/>
          </a:xfrm>
          <a:prstGeom prst="rect">
            <a:avLst/>
          </a:prstGeom>
          <a:solidFill>
            <a:schemeClr val="bg1"/>
          </a:solidFill>
        </p:spPr>
        <p:txBody>
          <a:bodyPr wrap="none" rtlCol="0">
            <a:spAutoFit/>
          </a:bodyPr>
          <a:lstStyle/>
          <a:p>
            <a:r>
              <a:rPr lang="en-US" sz="900" dirty="0"/>
              <a:t>V</a:t>
            </a:r>
            <a:r>
              <a:rPr lang="en-US" sz="900" baseline="-25000" dirty="0"/>
              <a:t>2</a:t>
            </a:r>
          </a:p>
        </p:txBody>
      </p:sp>
      <p:sp>
        <p:nvSpPr>
          <p:cNvPr id="12" name="TextBox 11">
            <a:extLst>
              <a:ext uri="{FF2B5EF4-FFF2-40B4-BE49-F238E27FC236}">
                <a16:creationId xmlns:a16="http://schemas.microsoft.com/office/drawing/2014/main" id="{6732E95A-F839-70EA-4209-E3633E7FFFD5}"/>
              </a:ext>
            </a:extLst>
          </p:cNvPr>
          <p:cNvSpPr txBox="1"/>
          <p:nvPr/>
        </p:nvSpPr>
        <p:spPr>
          <a:xfrm>
            <a:off x="2828286" y="1657336"/>
            <a:ext cx="304892" cy="230832"/>
          </a:xfrm>
          <a:prstGeom prst="rect">
            <a:avLst/>
          </a:prstGeom>
          <a:solidFill>
            <a:schemeClr val="bg1"/>
          </a:solidFill>
        </p:spPr>
        <p:txBody>
          <a:bodyPr wrap="none" rtlCol="0">
            <a:spAutoFit/>
          </a:bodyPr>
          <a:lstStyle/>
          <a:p>
            <a:r>
              <a:rPr lang="en-US" sz="900" dirty="0"/>
              <a:t>V</a:t>
            </a:r>
            <a:r>
              <a:rPr lang="en-US" sz="900" baseline="-25000" dirty="0"/>
              <a:t>1</a:t>
            </a:r>
          </a:p>
        </p:txBody>
      </p:sp>
      <p:sp>
        <p:nvSpPr>
          <p:cNvPr id="14" name="TextBox 13">
            <a:extLst>
              <a:ext uri="{FF2B5EF4-FFF2-40B4-BE49-F238E27FC236}">
                <a16:creationId xmlns:a16="http://schemas.microsoft.com/office/drawing/2014/main" id="{124040DA-51A2-6836-8E59-534B83887657}"/>
              </a:ext>
            </a:extLst>
          </p:cNvPr>
          <p:cNvSpPr txBox="1"/>
          <p:nvPr/>
        </p:nvSpPr>
        <p:spPr>
          <a:xfrm rot="16200000">
            <a:off x="3390205" y="723057"/>
            <a:ext cx="304892" cy="230832"/>
          </a:xfrm>
          <a:prstGeom prst="rect">
            <a:avLst/>
          </a:prstGeom>
          <a:solidFill>
            <a:schemeClr val="bg1"/>
          </a:solidFill>
        </p:spPr>
        <p:txBody>
          <a:bodyPr wrap="none" rtlCol="0">
            <a:spAutoFit/>
          </a:bodyPr>
          <a:lstStyle/>
          <a:p>
            <a:r>
              <a:rPr lang="en-US" sz="900" dirty="0"/>
              <a:t>V</a:t>
            </a:r>
            <a:r>
              <a:rPr lang="en-US" sz="900" baseline="-25000" dirty="0"/>
              <a:t>2</a:t>
            </a:r>
          </a:p>
        </p:txBody>
      </p:sp>
      <p:sp>
        <p:nvSpPr>
          <p:cNvPr id="15" name="TextBox 14">
            <a:extLst>
              <a:ext uri="{FF2B5EF4-FFF2-40B4-BE49-F238E27FC236}">
                <a16:creationId xmlns:a16="http://schemas.microsoft.com/office/drawing/2014/main" id="{CA9C2CCB-36E2-C713-B510-9CF6CD7B6FC0}"/>
              </a:ext>
            </a:extLst>
          </p:cNvPr>
          <p:cNvSpPr txBox="1"/>
          <p:nvPr/>
        </p:nvSpPr>
        <p:spPr>
          <a:xfrm>
            <a:off x="4507129" y="1634836"/>
            <a:ext cx="304892" cy="230832"/>
          </a:xfrm>
          <a:prstGeom prst="rect">
            <a:avLst/>
          </a:prstGeom>
          <a:solidFill>
            <a:schemeClr val="bg1"/>
          </a:solidFill>
        </p:spPr>
        <p:txBody>
          <a:bodyPr wrap="none" rtlCol="0">
            <a:spAutoFit/>
          </a:bodyPr>
          <a:lstStyle/>
          <a:p>
            <a:r>
              <a:rPr lang="en-US" sz="900" dirty="0"/>
              <a:t>V</a:t>
            </a:r>
            <a:r>
              <a:rPr lang="en-US" sz="900" baseline="-25000" dirty="0"/>
              <a:t>1</a:t>
            </a:r>
          </a:p>
        </p:txBody>
      </p:sp>
      <p:sp>
        <p:nvSpPr>
          <p:cNvPr id="16" name="TextBox 15">
            <a:extLst>
              <a:ext uri="{FF2B5EF4-FFF2-40B4-BE49-F238E27FC236}">
                <a16:creationId xmlns:a16="http://schemas.microsoft.com/office/drawing/2014/main" id="{FD234BB1-816A-8C2B-1FB1-A830948C4979}"/>
              </a:ext>
            </a:extLst>
          </p:cNvPr>
          <p:cNvSpPr txBox="1"/>
          <p:nvPr/>
        </p:nvSpPr>
        <p:spPr>
          <a:xfrm rot="16200000">
            <a:off x="5064026" y="721590"/>
            <a:ext cx="304892" cy="230832"/>
          </a:xfrm>
          <a:prstGeom prst="rect">
            <a:avLst/>
          </a:prstGeom>
          <a:solidFill>
            <a:schemeClr val="bg1"/>
          </a:solidFill>
        </p:spPr>
        <p:txBody>
          <a:bodyPr wrap="none" rtlCol="0">
            <a:spAutoFit/>
          </a:bodyPr>
          <a:lstStyle/>
          <a:p>
            <a:r>
              <a:rPr lang="en-US" sz="900" dirty="0"/>
              <a:t>V</a:t>
            </a:r>
            <a:r>
              <a:rPr lang="en-US" sz="900" baseline="-25000" dirty="0"/>
              <a:t>2</a:t>
            </a:r>
          </a:p>
        </p:txBody>
      </p:sp>
      <p:sp>
        <p:nvSpPr>
          <p:cNvPr id="17" name="TextBox 16">
            <a:extLst>
              <a:ext uri="{FF2B5EF4-FFF2-40B4-BE49-F238E27FC236}">
                <a16:creationId xmlns:a16="http://schemas.microsoft.com/office/drawing/2014/main" id="{2C3FC782-D732-5978-FFD8-420ABC2E000D}"/>
              </a:ext>
            </a:extLst>
          </p:cNvPr>
          <p:cNvSpPr txBox="1"/>
          <p:nvPr/>
        </p:nvSpPr>
        <p:spPr>
          <a:xfrm>
            <a:off x="6514020" y="1644388"/>
            <a:ext cx="304892" cy="230832"/>
          </a:xfrm>
          <a:prstGeom prst="rect">
            <a:avLst/>
          </a:prstGeom>
          <a:solidFill>
            <a:schemeClr val="bg1"/>
          </a:solidFill>
        </p:spPr>
        <p:txBody>
          <a:bodyPr wrap="none" rtlCol="0">
            <a:spAutoFit/>
          </a:bodyPr>
          <a:lstStyle/>
          <a:p>
            <a:r>
              <a:rPr lang="en-US" sz="900" dirty="0"/>
              <a:t>V</a:t>
            </a:r>
            <a:r>
              <a:rPr lang="en-US" sz="900" baseline="-25000" dirty="0"/>
              <a:t>1</a:t>
            </a:r>
          </a:p>
        </p:txBody>
      </p:sp>
      <p:sp>
        <p:nvSpPr>
          <p:cNvPr id="49" name="Rectangle 48">
            <a:extLst>
              <a:ext uri="{FF2B5EF4-FFF2-40B4-BE49-F238E27FC236}">
                <a16:creationId xmlns:a16="http://schemas.microsoft.com/office/drawing/2014/main" id="{6342833A-840F-6D84-72FA-A2E51C0E9FEE}"/>
              </a:ext>
            </a:extLst>
          </p:cNvPr>
          <p:cNvSpPr/>
          <p:nvPr/>
        </p:nvSpPr>
        <p:spPr>
          <a:xfrm>
            <a:off x="3483456" y="557149"/>
            <a:ext cx="1490015" cy="1275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629DA8-F05D-9BC8-A155-D591268FF351}"/>
              </a:ext>
            </a:extLst>
          </p:cNvPr>
          <p:cNvSpPr/>
          <p:nvPr/>
        </p:nvSpPr>
        <p:spPr>
          <a:xfrm>
            <a:off x="5147476" y="592503"/>
            <a:ext cx="1811246" cy="1275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10C2D6D-5FBE-EA24-374F-2534A00242A7}"/>
              </a:ext>
            </a:extLst>
          </p:cNvPr>
          <p:cNvSpPr/>
          <p:nvPr/>
        </p:nvSpPr>
        <p:spPr>
          <a:xfrm>
            <a:off x="7110498" y="527711"/>
            <a:ext cx="972278" cy="1275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61F7304-15A4-FA71-DAB3-5E20AFC7D33B}"/>
              </a:ext>
            </a:extLst>
          </p:cNvPr>
          <p:cNvSpPr/>
          <p:nvPr/>
        </p:nvSpPr>
        <p:spPr>
          <a:xfrm>
            <a:off x="1774899" y="578296"/>
            <a:ext cx="1490015" cy="1275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1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49" grpId="0" animBg="1"/>
      <p:bldP spid="50" grpId="0" animBg="1"/>
      <p:bldP spid="51" grpId="0" animBg="1"/>
      <p:bldP spid="48"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168"/>
        <p:cNvGrpSpPr/>
        <p:nvPr/>
      </p:nvGrpSpPr>
      <p:grpSpPr>
        <a:xfrm>
          <a:off x="0" y="0"/>
          <a:ext cx="0" cy="0"/>
          <a:chOff x="0" y="0"/>
          <a:chExt cx="0" cy="0"/>
        </a:xfrm>
      </p:grpSpPr>
      <p:pic>
        <p:nvPicPr>
          <p:cNvPr id="169" name="Google Shape;169;p34"/>
          <p:cNvPicPr preferRelativeResize="0"/>
          <p:nvPr/>
        </p:nvPicPr>
        <p:blipFill rotWithShape="1">
          <a:blip r:embed="rId3">
            <a:alphaModFix/>
          </a:blip>
          <a:srcRect/>
          <a:stretch/>
        </p:blipFill>
        <p:spPr>
          <a:xfrm>
            <a:off x="0" y="-5"/>
            <a:ext cx="9144000" cy="5143505"/>
          </a:xfrm>
          <a:prstGeom prst="rect">
            <a:avLst/>
          </a:prstGeom>
          <a:noFill/>
          <a:ln>
            <a:noFill/>
          </a:ln>
        </p:spPr>
      </p:pic>
    </p:spTree>
    <p:extLst>
      <p:ext uri="{BB962C8B-B14F-4D97-AF65-F5344CB8AC3E}">
        <p14:creationId xmlns:p14="http://schemas.microsoft.com/office/powerpoint/2010/main" val="254944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93"/>
        <p:cNvGrpSpPr/>
        <p:nvPr/>
      </p:nvGrpSpPr>
      <p:grpSpPr>
        <a:xfrm>
          <a:off x="0" y="0"/>
          <a:ext cx="0" cy="0"/>
          <a:chOff x="0" y="0"/>
          <a:chExt cx="0" cy="0"/>
        </a:xfrm>
      </p:grpSpPr>
      <p:sp>
        <p:nvSpPr>
          <p:cNvPr id="94" name="Google Shape;9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71</a:t>
            </a:fld>
            <a:endParaRPr/>
          </a:p>
        </p:txBody>
      </p:sp>
      <p:pic>
        <p:nvPicPr>
          <p:cNvPr id="95" name="Google Shape;95;p16"/>
          <p:cNvPicPr preferRelativeResize="0"/>
          <p:nvPr/>
        </p:nvPicPr>
        <p:blipFill>
          <a:blip r:embed="rId3">
            <a:alphaModFix/>
          </a:blip>
          <a:stretch>
            <a:fillRect/>
          </a:stretch>
        </p:blipFill>
        <p:spPr>
          <a:xfrm>
            <a:off x="338338" y="234675"/>
            <a:ext cx="8467323" cy="4762875"/>
          </a:xfrm>
          <a:prstGeom prst="rect">
            <a:avLst/>
          </a:prstGeom>
          <a:noFill/>
          <a:ln>
            <a:noFill/>
          </a:ln>
        </p:spPr>
      </p:pic>
    </p:spTree>
    <p:extLst>
      <p:ext uri="{BB962C8B-B14F-4D97-AF65-F5344CB8AC3E}">
        <p14:creationId xmlns:p14="http://schemas.microsoft.com/office/powerpoint/2010/main" val="11017949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pic>
        <p:nvPicPr>
          <p:cNvPr id="137" name="Google Shape;137;p18"/>
          <p:cNvPicPr preferRelativeResize="0"/>
          <p:nvPr/>
        </p:nvPicPr>
        <p:blipFill>
          <a:blip r:embed="rId3">
            <a:alphaModFix/>
          </a:blip>
          <a:stretch>
            <a:fillRect/>
          </a:stretch>
        </p:blipFill>
        <p:spPr>
          <a:xfrm>
            <a:off x="0" y="2846175"/>
            <a:ext cx="9144001" cy="2297325"/>
          </a:xfrm>
          <a:prstGeom prst="rect">
            <a:avLst/>
          </a:prstGeom>
          <a:noFill/>
          <a:ln>
            <a:noFill/>
          </a:ln>
        </p:spPr>
      </p:pic>
      <p:sp>
        <p:nvSpPr>
          <p:cNvPr id="138" name="Google Shape;13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72</a:t>
            </a:fld>
            <a:endParaRPr/>
          </a:p>
        </p:txBody>
      </p:sp>
      <p:pic>
        <p:nvPicPr>
          <p:cNvPr id="139" name="Google Shape;139;p18"/>
          <p:cNvPicPr preferRelativeResize="0"/>
          <p:nvPr/>
        </p:nvPicPr>
        <p:blipFill rotWithShape="1">
          <a:blip r:embed="rId4">
            <a:alphaModFix/>
          </a:blip>
          <a:srcRect l="15824" t="16827" r="14157" b="16447"/>
          <a:stretch/>
        </p:blipFill>
        <p:spPr>
          <a:xfrm>
            <a:off x="323100" y="1037425"/>
            <a:ext cx="5500298" cy="2948351"/>
          </a:xfrm>
          <a:prstGeom prst="rect">
            <a:avLst/>
          </a:prstGeom>
          <a:noFill/>
          <a:ln>
            <a:noFill/>
          </a:ln>
        </p:spPr>
      </p:pic>
      <p:sp>
        <p:nvSpPr>
          <p:cNvPr id="140" name="Google Shape;140;p18"/>
          <p:cNvSpPr txBox="1">
            <a:spLocks noGrp="1"/>
          </p:cNvSpPr>
          <p:nvPr>
            <p:ph type="subTitle" idx="1"/>
          </p:nvPr>
        </p:nvSpPr>
        <p:spPr>
          <a:xfrm>
            <a:off x="255525" y="405925"/>
            <a:ext cx="8520600" cy="792600"/>
          </a:xfrm>
          <a:prstGeom prst="rect">
            <a:avLst/>
          </a:prstGeom>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 sz="2000" b="1" dirty="0">
                <a:solidFill>
                  <a:schemeClr val="dk1"/>
                </a:solidFill>
              </a:rPr>
              <a:t>Machine learning for spin qubit scalability</a:t>
            </a:r>
            <a:endParaRPr sz="2000" b="1" dirty="0">
              <a:solidFill>
                <a:schemeClr val="dk1"/>
              </a:solidFill>
            </a:endParaRPr>
          </a:p>
          <a:p>
            <a:pPr marL="0" marR="0" lvl="0" indent="0" algn="ctr" rtl="0">
              <a:lnSpc>
                <a:spcPct val="80000"/>
              </a:lnSpc>
              <a:spcBef>
                <a:spcPts val="0"/>
              </a:spcBef>
              <a:spcAft>
                <a:spcPts val="0"/>
              </a:spcAft>
              <a:buNone/>
            </a:pPr>
            <a:endParaRPr sz="2200" b="1" dirty="0">
              <a:solidFill>
                <a:schemeClr val="dk1"/>
              </a:solidFill>
            </a:endParaRPr>
          </a:p>
        </p:txBody>
      </p:sp>
      <p:sp>
        <p:nvSpPr>
          <p:cNvPr id="141" name="Google Shape;141;p18"/>
          <p:cNvSpPr txBox="1"/>
          <p:nvPr/>
        </p:nvSpPr>
        <p:spPr>
          <a:xfrm>
            <a:off x="3850775" y="422305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000" i="1"/>
              <a:t>F. Kuemmeth, Niels Bohr Institute, </a:t>
            </a:r>
            <a:endParaRPr sz="1000" i="1"/>
          </a:p>
          <a:p>
            <a:pPr marL="0" lvl="0" indent="0" algn="l" rtl="0">
              <a:spcBef>
                <a:spcPts val="0"/>
              </a:spcBef>
              <a:spcAft>
                <a:spcPts val="0"/>
              </a:spcAft>
              <a:buNone/>
            </a:pPr>
            <a:r>
              <a:rPr lang="es" sz="1000" i="1"/>
              <a:t>Copenhagen</a:t>
            </a:r>
            <a:endParaRPr sz="1000" i="1"/>
          </a:p>
        </p:txBody>
      </p:sp>
    </p:spTree>
    <p:extLst>
      <p:ext uri="{BB962C8B-B14F-4D97-AF65-F5344CB8AC3E}">
        <p14:creationId xmlns:p14="http://schemas.microsoft.com/office/powerpoint/2010/main" val="15442415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5" name="Image" descr="Image"/>
          <p:cNvPicPr>
            <a:picLocks noChangeAspect="1"/>
          </p:cNvPicPr>
          <p:nvPr/>
        </p:nvPicPr>
        <p:blipFill>
          <a:blip r:embed="rId3"/>
          <a:stretch>
            <a:fillRect/>
          </a:stretch>
        </p:blipFill>
        <p:spPr>
          <a:xfrm>
            <a:off x="81465" y="87266"/>
            <a:ext cx="649318" cy="622542"/>
          </a:xfrm>
          <a:prstGeom prst="rect">
            <a:avLst/>
          </a:prstGeom>
          <a:ln w="3175">
            <a:miter lim="400000"/>
          </a:ln>
        </p:spPr>
      </p:pic>
      <p:pic>
        <p:nvPicPr>
          <p:cNvPr id="1006" name="Picture 2" descr="Picture 2"/>
          <p:cNvPicPr>
            <a:picLocks/>
          </p:cNvPicPr>
          <p:nvPr/>
        </p:nvPicPr>
        <p:blipFill>
          <a:blip r:embed="rId4"/>
          <a:stretch>
            <a:fillRect/>
          </a:stretch>
        </p:blipFill>
        <p:spPr>
          <a:xfrm>
            <a:off x="1091957" y="1189528"/>
            <a:ext cx="4072323" cy="3054243"/>
          </a:xfrm>
          <a:prstGeom prst="rect">
            <a:avLst/>
          </a:prstGeom>
          <a:ln w="3175">
            <a:miter lim="400000"/>
          </a:ln>
        </p:spPr>
      </p:pic>
      <p:pic>
        <p:nvPicPr>
          <p:cNvPr id="1007" name="fig.pdf" descr="fig.pdf"/>
          <p:cNvPicPr>
            <a:picLocks noChangeAspect="1"/>
          </p:cNvPicPr>
          <p:nvPr/>
        </p:nvPicPr>
        <p:blipFill>
          <a:blip r:embed="rId5"/>
          <a:srcRect l="66597" t="52349"/>
          <a:stretch>
            <a:fillRect/>
          </a:stretch>
        </p:blipFill>
        <p:spPr>
          <a:xfrm>
            <a:off x="5810915" y="1599903"/>
            <a:ext cx="2251344" cy="2233565"/>
          </a:xfrm>
          <a:prstGeom prst="rect">
            <a:avLst/>
          </a:prstGeom>
          <a:ln w="3175">
            <a:miter lim="400000"/>
          </a:ln>
        </p:spPr>
      </p:pic>
      <p:grpSp>
        <p:nvGrpSpPr>
          <p:cNvPr id="1012" name="Group"/>
          <p:cNvGrpSpPr/>
          <p:nvPr/>
        </p:nvGrpSpPr>
        <p:grpSpPr>
          <a:xfrm>
            <a:off x="1694607" y="3216777"/>
            <a:ext cx="2429972" cy="662485"/>
            <a:chOff x="0" y="70035"/>
            <a:chExt cx="4610193" cy="1256880"/>
          </a:xfrm>
        </p:grpSpPr>
        <p:sp>
          <p:nvSpPr>
            <p:cNvPr id="1008" name="Hypersurface evaluation…"/>
            <p:cNvSpPr txBox="1"/>
            <p:nvPr/>
          </p:nvSpPr>
          <p:spPr>
            <a:xfrm>
              <a:off x="441498" y="70035"/>
              <a:ext cx="4168695" cy="125688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numCol="1" anchor="ctr">
              <a:spAutoFit/>
            </a:bodyPr>
            <a:lstStyle/>
            <a:p>
              <a:pPr algn="l">
                <a:defRPr sz="2500">
                  <a:solidFill>
                    <a:srgbClr val="FFFFFF"/>
                  </a:solidFill>
                  <a:latin typeface="Avenir Next"/>
                  <a:ea typeface="Avenir Next"/>
                  <a:cs typeface="Avenir Next"/>
                  <a:sym typeface="Avenir Next"/>
                </a:defRPr>
              </a:pPr>
              <a:r>
                <a:rPr sz="1318"/>
                <a:t>Hypersurface evaluation</a:t>
              </a:r>
            </a:p>
            <a:p>
              <a:pPr algn="l">
                <a:defRPr sz="2500">
                  <a:solidFill>
                    <a:srgbClr val="FFFFFF"/>
                  </a:solidFill>
                  <a:latin typeface="Avenir Next"/>
                  <a:ea typeface="Avenir Next"/>
                  <a:cs typeface="Avenir Next"/>
                  <a:sym typeface="Avenir Next"/>
                </a:defRPr>
              </a:pPr>
              <a:r>
                <a:rPr sz="1318"/>
                <a:t>Real hypersurface</a:t>
              </a:r>
            </a:p>
            <a:p>
              <a:pPr>
                <a:defRPr sz="2500">
                  <a:solidFill>
                    <a:srgbClr val="FFFFFF"/>
                  </a:solidFill>
                  <a:latin typeface="Avenir Next"/>
                  <a:ea typeface="Avenir Next"/>
                  <a:cs typeface="Avenir Next"/>
                  <a:sym typeface="Avenir Next"/>
                </a:defRPr>
              </a:pPr>
              <a:r>
                <a:rPr sz="1318"/>
                <a:t>Prediction (with uncertainty)</a:t>
              </a:r>
            </a:p>
          </p:txBody>
        </p:sp>
        <p:sp>
          <p:nvSpPr>
            <p:cNvPr id="1009" name="Circle"/>
            <p:cNvSpPr/>
            <p:nvPr/>
          </p:nvSpPr>
          <p:spPr>
            <a:xfrm>
              <a:off x="144348" y="129794"/>
              <a:ext cx="165077" cy="160030"/>
            </a:xfrm>
            <a:prstGeom prst="ellipse">
              <a:avLst/>
            </a:prstGeom>
            <a:solidFill>
              <a:srgbClr val="469663"/>
            </a:solidFill>
            <a:ln w="12700" cap="flat">
              <a:noFill/>
              <a:miter lim="400000"/>
            </a:ln>
            <a:effectLst/>
          </p:spPr>
          <p:txBody>
            <a:bodyPr wrap="square" lIns="13381" tIns="13381" rIns="13381" bIns="13381" numCol="1" anchor="ctr">
              <a:noAutofit/>
            </a:bodyPr>
            <a:lstStyle/>
            <a:p>
              <a:pPr>
                <a:defRPr sz="3200"/>
              </a:pPr>
              <a:endParaRPr sz="1687"/>
            </a:p>
          </p:txBody>
        </p:sp>
        <p:sp>
          <p:nvSpPr>
            <p:cNvPr id="1010" name="Line"/>
            <p:cNvSpPr/>
            <p:nvPr/>
          </p:nvSpPr>
          <p:spPr>
            <a:xfrm>
              <a:off x="0" y="1189952"/>
              <a:ext cx="453774" cy="1"/>
            </a:xfrm>
            <a:prstGeom prst="line">
              <a:avLst/>
            </a:prstGeom>
            <a:noFill/>
            <a:ln w="101600" cap="flat">
              <a:solidFill>
                <a:srgbClr val="8ACEC2"/>
              </a:solidFill>
              <a:prstDash val="solid"/>
              <a:miter lim="400000"/>
            </a:ln>
            <a:effectLst/>
          </p:spPr>
          <p:txBody>
            <a:bodyPr wrap="square" lIns="0" tIns="0" rIns="0" bIns="0" numCol="1" anchor="t">
              <a:noAutofit/>
            </a:bodyPr>
            <a:lstStyle/>
            <a:p>
              <a:pPr>
                <a:defRPr sz="3200"/>
              </a:pPr>
              <a:endParaRPr sz="1687"/>
            </a:p>
          </p:txBody>
        </p:sp>
        <p:sp>
          <p:nvSpPr>
            <p:cNvPr id="1011" name="Line"/>
            <p:cNvSpPr/>
            <p:nvPr/>
          </p:nvSpPr>
          <p:spPr>
            <a:xfrm>
              <a:off x="0" y="733537"/>
              <a:ext cx="453774" cy="1"/>
            </a:xfrm>
            <a:prstGeom prst="line">
              <a:avLst/>
            </a:prstGeom>
            <a:noFill/>
            <a:ln w="101600" cap="flat">
              <a:solidFill>
                <a:srgbClr val="F7F9AF"/>
              </a:solidFill>
              <a:prstDash val="solid"/>
              <a:miter lim="400000"/>
            </a:ln>
            <a:effectLst/>
          </p:spPr>
          <p:txBody>
            <a:bodyPr wrap="square" lIns="0" tIns="0" rIns="0" bIns="0" numCol="1" anchor="t">
              <a:noAutofit/>
            </a:bodyPr>
            <a:lstStyle/>
            <a:p>
              <a:pPr>
                <a:defRPr sz="3200"/>
              </a:pPr>
              <a:endParaRPr sz="1687"/>
            </a:p>
          </p:txBody>
        </p:sp>
      </p:grpSp>
      <p:sp>
        <p:nvSpPr>
          <p:cNvPr id="1013" name="Choose"/>
          <p:cNvSpPr txBox="1"/>
          <p:nvPr/>
        </p:nvSpPr>
        <p:spPr>
          <a:xfrm>
            <a:off x="6570577" y="1444293"/>
            <a:ext cx="389077" cy="16760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anchor="ctr">
            <a:spAutoFit/>
          </a:bodyPr>
          <a:lstStyle>
            <a:lvl1pPr>
              <a:defRPr>
                <a:latin typeface="Avenir Next"/>
                <a:ea typeface="Avenir Next"/>
                <a:cs typeface="Avenir Next"/>
                <a:sym typeface="Avenir Next"/>
              </a:defRPr>
            </a:lvl1pPr>
          </a:lstStyle>
          <a:p>
            <a:r>
              <a:rPr sz="738"/>
              <a:t>Choose</a:t>
            </a:r>
          </a:p>
        </p:txBody>
      </p:sp>
      <p:sp>
        <p:nvSpPr>
          <p:cNvPr id="1014" name="Rectangle"/>
          <p:cNvSpPr/>
          <p:nvPr/>
        </p:nvSpPr>
        <p:spPr>
          <a:xfrm>
            <a:off x="1219750" y="1417976"/>
            <a:ext cx="374838" cy="2646593"/>
          </a:xfrm>
          <a:prstGeom prst="rect">
            <a:avLst/>
          </a:prstGeom>
          <a:solidFill>
            <a:srgbClr val="000000"/>
          </a:solidFill>
          <a:ln w="12700">
            <a:solidFill>
              <a:srgbClr val="000000"/>
            </a:solidFill>
            <a:miter lim="400000"/>
          </a:ln>
        </p:spPr>
        <p:txBody>
          <a:bodyPr lIns="13381" tIns="13381" rIns="13381" bIns="13381" anchor="ctr"/>
          <a:lstStyle/>
          <a:p>
            <a:pPr>
              <a:defRPr sz="3200"/>
            </a:pPr>
            <a:endParaRPr sz="1687"/>
          </a:p>
        </p:txBody>
      </p:sp>
      <p:sp>
        <p:nvSpPr>
          <p:cNvPr id="1015" name="Rectangle"/>
          <p:cNvSpPr/>
          <p:nvPr/>
        </p:nvSpPr>
        <p:spPr>
          <a:xfrm>
            <a:off x="1267926" y="3928997"/>
            <a:ext cx="3720385" cy="254576"/>
          </a:xfrm>
          <a:prstGeom prst="rect">
            <a:avLst/>
          </a:prstGeom>
          <a:solidFill>
            <a:srgbClr val="000000"/>
          </a:solidFill>
          <a:ln w="12700">
            <a:solidFill>
              <a:srgbClr val="000000"/>
            </a:solidFill>
            <a:miter lim="400000"/>
          </a:ln>
        </p:spPr>
        <p:txBody>
          <a:bodyPr lIns="13381" tIns="13381" rIns="13381" bIns="13381" anchor="ctr"/>
          <a:lstStyle/>
          <a:p>
            <a:pPr>
              <a:defRPr sz="3200"/>
            </a:pPr>
            <a:endParaRPr sz="1687"/>
          </a:p>
        </p:txBody>
      </p:sp>
      <p:sp>
        <p:nvSpPr>
          <p:cNvPr id="1016" name="Hypersurface"/>
          <p:cNvSpPr txBox="1"/>
          <p:nvPr/>
        </p:nvSpPr>
        <p:spPr>
          <a:xfrm rot="16200000">
            <a:off x="996327" y="2632847"/>
            <a:ext cx="626321" cy="16760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anchor="ctr">
            <a:spAutoFit/>
          </a:bodyPr>
          <a:lstStyle>
            <a:lvl1pPr>
              <a:defRPr>
                <a:solidFill>
                  <a:srgbClr val="FFFFFF"/>
                </a:solidFill>
                <a:latin typeface="Avenir Next"/>
                <a:ea typeface="Avenir Next"/>
                <a:cs typeface="Avenir Next"/>
                <a:sym typeface="Avenir Next"/>
              </a:defRPr>
            </a:lvl1pPr>
          </a:lstStyle>
          <a:p>
            <a:r>
              <a:rPr sz="738"/>
              <a:t>Hypersurface</a:t>
            </a:r>
          </a:p>
        </p:txBody>
      </p:sp>
      <p:sp>
        <p:nvSpPr>
          <p:cNvPr id="1017" name="Gate voltage"/>
          <p:cNvSpPr txBox="1"/>
          <p:nvPr/>
        </p:nvSpPr>
        <p:spPr>
          <a:xfrm>
            <a:off x="2393371" y="4032263"/>
            <a:ext cx="611894" cy="16760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anchor="ctr">
            <a:spAutoFit/>
          </a:bodyPr>
          <a:lstStyle>
            <a:lvl1pPr>
              <a:defRPr>
                <a:solidFill>
                  <a:srgbClr val="FFFFFF"/>
                </a:solidFill>
                <a:latin typeface="Avenir Next"/>
                <a:ea typeface="Avenir Next"/>
                <a:cs typeface="Avenir Next"/>
                <a:sym typeface="Avenir Next"/>
              </a:defRPr>
            </a:lvl1pPr>
          </a:lstStyle>
          <a:p>
            <a:r>
              <a:rPr sz="738"/>
              <a:t>Gate voltage</a:t>
            </a:r>
          </a:p>
        </p:txBody>
      </p:sp>
      <p:sp>
        <p:nvSpPr>
          <p:cNvPr id="1018" name="Model"/>
          <p:cNvSpPr txBox="1"/>
          <p:nvPr/>
        </p:nvSpPr>
        <p:spPr>
          <a:xfrm>
            <a:off x="2741593" y="917348"/>
            <a:ext cx="334575" cy="16760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63" tIns="26763" rIns="26763" bIns="26763" anchor="ctr">
            <a:spAutoFit/>
          </a:bodyPr>
          <a:lstStyle>
            <a:lvl1pPr>
              <a:defRPr>
                <a:latin typeface="Avenir Next"/>
                <a:ea typeface="Avenir Next"/>
                <a:cs typeface="Avenir Next"/>
                <a:sym typeface="Avenir Next"/>
              </a:defRPr>
            </a:lvl1pPr>
          </a:lstStyle>
          <a:p>
            <a:r>
              <a:rPr sz="738"/>
              <a:t>Model</a:t>
            </a:r>
          </a:p>
        </p:txBody>
      </p:sp>
      <p:sp>
        <p:nvSpPr>
          <p:cNvPr id="1019" name="Slide Number"/>
          <p:cNvSpPr txBox="1">
            <a:spLocks noGrp="1"/>
          </p:cNvSpPr>
          <p:nvPr>
            <p:ph type="sldNum" sz="quarter" idx="2"/>
          </p:nvPr>
        </p:nvSpPr>
        <p:spPr>
          <a:xfrm>
            <a:off x="8768542" y="4862069"/>
            <a:ext cx="118766" cy="1673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13381" tIns="13381" rIns="13381" bIns="13381" anchor="t" anchorCtr="0">
            <a:normAutofit fontScale="77500" lnSpcReduction="20000"/>
          </a:bodyPr>
          <a:lstStyle/>
          <a:p>
            <a:fld id="{86CB4B4D-7CA3-9044-876B-883B54F8677D}" type="slidenum">
              <a:t>73</a:t>
            </a:fld>
            <a:endParaRPr/>
          </a:p>
        </p:txBody>
      </p:sp>
      <p:sp>
        <p:nvSpPr>
          <p:cNvPr id="1020" name="TextBox 12"/>
          <p:cNvSpPr txBox="1"/>
          <p:nvPr/>
        </p:nvSpPr>
        <p:spPr>
          <a:xfrm>
            <a:off x="816074" y="209332"/>
            <a:ext cx="5411975" cy="37840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51" tIns="26751" rIns="26751" bIns="26751" anchor="ctr">
            <a:spAutoFit/>
          </a:bodyPr>
          <a:lstStyle>
            <a:lvl1pPr algn="l" defTabSz="583908">
              <a:defRPr sz="4000" b="1">
                <a:latin typeface="Avenir Next"/>
                <a:ea typeface="Avenir Next"/>
                <a:cs typeface="Avenir Next"/>
                <a:sym typeface="Avenir Next"/>
              </a:defRPr>
            </a:lvl1pPr>
          </a:lstStyle>
          <a:p>
            <a:r>
              <a:rPr sz="2108"/>
              <a:t>Step 1: Super coarse tuning</a:t>
            </a:r>
          </a:p>
        </p:txBody>
      </p:sp>
      <p:pic>
        <p:nvPicPr>
          <p:cNvPr id="2" name="Google Shape;272;p26">
            <a:extLst>
              <a:ext uri="{FF2B5EF4-FFF2-40B4-BE49-F238E27FC236}">
                <a16:creationId xmlns:a16="http://schemas.microsoft.com/office/drawing/2014/main" id="{A79AD39D-8CE9-5CA2-72A2-E72E6CA49368}"/>
              </a:ext>
            </a:extLst>
          </p:cNvPr>
          <p:cNvPicPr preferRelativeResize="0"/>
          <p:nvPr/>
        </p:nvPicPr>
        <p:blipFill rotWithShape="1">
          <a:blip r:embed="rId6">
            <a:alphaModFix/>
          </a:blip>
          <a:srcRect l="55459" t="43165" r="37601" b="51137"/>
          <a:stretch/>
        </p:blipFill>
        <p:spPr>
          <a:xfrm>
            <a:off x="1199328" y="3723795"/>
            <a:ext cx="179243" cy="173976"/>
          </a:xfrm>
          <a:prstGeom prst="rect">
            <a:avLst/>
          </a:prstGeom>
          <a:noFill/>
          <a:ln>
            <a:noFill/>
          </a:ln>
        </p:spPr>
      </p:pic>
      <p:pic>
        <p:nvPicPr>
          <p:cNvPr id="3" name="Google Shape;272;p26">
            <a:extLst>
              <a:ext uri="{FF2B5EF4-FFF2-40B4-BE49-F238E27FC236}">
                <a16:creationId xmlns:a16="http://schemas.microsoft.com/office/drawing/2014/main" id="{BCD91C82-E102-E517-6EA3-852D65A89F87}"/>
              </a:ext>
            </a:extLst>
          </p:cNvPr>
          <p:cNvPicPr preferRelativeResize="0"/>
          <p:nvPr/>
        </p:nvPicPr>
        <p:blipFill rotWithShape="1">
          <a:blip r:embed="rId6">
            <a:alphaModFix/>
          </a:blip>
          <a:srcRect l="55459" t="43165" r="37601" b="51137"/>
          <a:stretch/>
        </p:blipFill>
        <p:spPr>
          <a:xfrm>
            <a:off x="1351728" y="3876195"/>
            <a:ext cx="179243" cy="173976"/>
          </a:xfrm>
          <a:prstGeom prst="rect">
            <a:avLst/>
          </a:prstGeom>
          <a:noFill/>
          <a:ln>
            <a:noFill/>
          </a:ln>
        </p:spPr>
      </p:pic>
    </p:spTree>
    <p:extLst>
      <p:ext uri="{BB962C8B-B14F-4D97-AF65-F5344CB8AC3E}">
        <p14:creationId xmlns:p14="http://schemas.microsoft.com/office/powerpoint/2010/main" val="314665668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0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 grpId="0" animBg="1" advAuto="0"/>
      <p:bldP spid="1013"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52" name="Group 51">
            <a:extLst>
              <a:ext uri="{FF2B5EF4-FFF2-40B4-BE49-F238E27FC236}">
                <a16:creationId xmlns:a16="http://schemas.microsoft.com/office/drawing/2014/main" id="{E3E413D1-0B3A-C09F-E5A8-692F0E9EBFB9}"/>
              </a:ext>
            </a:extLst>
          </p:cNvPr>
          <p:cNvGrpSpPr/>
          <p:nvPr/>
        </p:nvGrpSpPr>
        <p:grpSpPr>
          <a:xfrm>
            <a:off x="2598780" y="2893412"/>
            <a:ext cx="3015651" cy="2202001"/>
            <a:chOff x="2525886" y="2872275"/>
            <a:chExt cx="3015651" cy="2202001"/>
          </a:xfrm>
        </p:grpSpPr>
        <p:grpSp>
          <p:nvGrpSpPr>
            <p:cNvPr id="47" name="Group 46">
              <a:extLst>
                <a:ext uri="{FF2B5EF4-FFF2-40B4-BE49-F238E27FC236}">
                  <a16:creationId xmlns:a16="http://schemas.microsoft.com/office/drawing/2014/main" id="{459E44B6-DA7D-1077-CD8E-34CBA3C2027D}"/>
                </a:ext>
              </a:extLst>
            </p:cNvPr>
            <p:cNvGrpSpPr/>
            <p:nvPr/>
          </p:nvGrpSpPr>
          <p:grpSpPr>
            <a:xfrm>
              <a:off x="2531198" y="2872275"/>
              <a:ext cx="3010339" cy="2165706"/>
              <a:chOff x="2445728" y="2849017"/>
              <a:chExt cx="3010339" cy="2165706"/>
            </a:xfrm>
          </p:grpSpPr>
          <p:pic>
            <p:nvPicPr>
              <p:cNvPr id="7" name="Google Shape;281;p27">
                <a:extLst>
                  <a:ext uri="{FF2B5EF4-FFF2-40B4-BE49-F238E27FC236}">
                    <a16:creationId xmlns:a16="http://schemas.microsoft.com/office/drawing/2014/main" id="{0D251D8D-E736-A228-E3ED-12E3AD4A847B}"/>
                  </a:ext>
                </a:extLst>
              </p:cNvPr>
              <p:cNvPicPr preferRelativeResize="0">
                <a:picLocks noChangeAspect="1"/>
              </p:cNvPicPr>
              <p:nvPr/>
            </p:nvPicPr>
            <p:blipFill rotWithShape="1">
              <a:blip r:embed="rId3">
                <a:alphaModFix/>
              </a:blip>
              <a:srcRect l="48235" t="12429" r="22427" b="45351"/>
              <a:stretch/>
            </p:blipFill>
            <p:spPr>
              <a:xfrm>
                <a:off x="2445728" y="2849017"/>
                <a:ext cx="2731588" cy="2134553"/>
              </a:xfrm>
              <a:prstGeom prst="rect">
                <a:avLst/>
              </a:prstGeom>
              <a:noFill/>
              <a:ln>
                <a:noFill/>
              </a:ln>
            </p:spPr>
          </p:pic>
          <p:sp>
            <p:nvSpPr>
              <p:cNvPr id="8" name="Google Shape;283;p27">
                <a:extLst>
                  <a:ext uri="{FF2B5EF4-FFF2-40B4-BE49-F238E27FC236}">
                    <a16:creationId xmlns:a16="http://schemas.microsoft.com/office/drawing/2014/main" id="{24B7CDF1-769E-9F57-7E24-6F9294250BFE}"/>
                  </a:ext>
                </a:extLst>
              </p:cNvPr>
              <p:cNvSpPr txBox="1"/>
              <p:nvPr/>
            </p:nvSpPr>
            <p:spPr>
              <a:xfrm rot="5400000">
                <a:off x="4219528" y="3778185"/>
                <a:ext cx="2134553" cy="33852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lgn="ctr">
                  <a:buNone/>
                  <a:defRPr sz="1000">
                    <a:solidFill>
                      <a:schemeClr val="dk1"/>
                    </a:solidFill>
                    <a:latin typeface="Avenir Next" panose="020B0503020202020204" pitchFamily="34" charset="0"/>
                  </a:defRPr>
                </a:lvl1pPr>
              </a:lstStyle>
              <a:p>
                <a:r>
                  <a:rPr lang="es" dirty="0"/>
                  <a:t>Potential</a:t>
                </a:r>
                <a:endParaRPr dirty="0"/>
              </a:p>
            </p:txBody>
          </p:sp>
          <p:sp>
            <p:nvSpPr>
              <p:cNvPr id="23" name="Rectangle 22">
                <a:extLst>
                  <a:ext uri="{FF2B5EF4-FFF2-40B4-BE49-F238E27FC236}">
                    <a16:creationId xmlns:a16="http://schemas.microsoft.com/office/drawing/2014/main" id="{3D49DAF4-8417-38CA-823D-566359BF613C}"/>
                  </a:ext>
                </a:extLst>
              </p:cNvPr>
              <p:cNvSpPr/>
              <p:nvPr/>
            </p:nvSpPr>
            <p:spPr>
              <a:xfrm>
                <a:off x="4995881" y="3119902"/>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Google Shape;287;p27">
              <a:extLst>
                <a:ext uri="{FF2B5EF4-FFF2-40B4-BE49-F238E27FC236}">
                  <a16:creationId xmlns:a16="http://schemas.microsoft.com/office/drawing/2014/main" id="{997BEFF1-F53F-BC38-80EC-C5973AD37DD0}"/>
                </a:ext>
              </a:extLst>
            </p:cNvPr>
            <p:cNvSpPr txBox="1"/>
            <p:nvPr/>
          </p:nvSpPr>
          <p:spPr>
            <a:xfrm>
              <a:off x="3271353" y="4735752"/>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x (nm)</a:t>
              </a:r>
              <a:endParaRPr dirty="0"/>
            </a:p>
          </p:txBody>
        </p:sp>
        <p:sp>
          <p:nvSpPr>
            <p:cNvPr id="51" name="Google Shape;287;p27">
              <a:extLst>
                <a:ext uri="{FF2B5EF4-FFF2-40B4-BE49-F238E27FC236}">
                  <a16:creationId xmlns:a16="http://schemas.microsoft.com/office/drawing/2014/main" id="{FB6DC199-5355-C6BA-F868-E2BDE64DCFF6}"/>
                </a:ext>
              </a:extLst>
            </p:cNvPr>
            <p:cNvSpPr txBox="1"/>
            <p:nvPr/>
          </p:nvSpPr>
          <p:spPr>
            <a:xfrm rot="16200000">
              <a:off x="2238437" y="3801443"/>
              <a:ext cx="913422"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n-GB" dirty="0"/>
                <a:t>y</a:t>
              </a:r>
              <a:r>
                <a:rPr lang="es" dirty="0"/>
                <a:t> (nm)</a:t>
              </a:r>
              <a:endParaRPr dirty="0"/>
            </a:p>
          </p:txBody>
        </p:sp>
      </p:grpSp>
      <p:pic>
        <p:nvPicPr>
          <p:cNvPr id="4" name="Google Shape;250;p25">
            <a:extLst>
              <a:ext uri="{FF2B5EF4-FFF2-40B4-BE49-F238E27FC236}">
                <a16:creationId xmlns:a16="http://schemas.microsoft.com/office/drawing/2014/main" id="{7D3F2560-9F35-B0E1-EBDE-61A6C87B1DA2}"/>
              </a:ext>
            </a:extLst>
          </p:cNvPr>
          <p:cNvPicPr preferRelativeResize="0"/>
          <p:nvPr/>
        </p:nvPicPr>
        <p:blipFill>
          <a:blip r:embed="rId4">
            <a:alphaModFix/>
          </a:blip>
          <a:stretch>
            <a:fillRect/>
          </a:stretch>
        </p:blipFill>
        <p:spPr>
          <a:xfrm>
            <a:off x="332724" y="610225"/>
            <a:ext cx="6101943" cy="189022"/>
          </a:xfrm>
          <a:prstGeom prst="rect">
            <a:avLst/>
          </a:prstGeom>
          <a:noFill/>
          <a:ln>
            <a:noFill/>
          </a:ln>
        </p:spPr>
      </p:pic>
      <p:sp>
        <p:nvSpPr>
          <p:cNvPr id="5" name="Google Shape;254;p25">
            <a:extLst>
              <a:ext uri="{FF2B5EF4-FFF2-40B4-BE49-F238E27FC236}">
                <a16:creationId xmlns:a16="http://schemas.microsoft.com/office/drawing/2014/main" id="{72F972A1-193B-D719-D8C0-2A0005CBB528}"/>
              </a:ext>
            </a:extLst>
          </p:cNvPr>
          <p:cNvSpPr txBox="1">
            <a:spLocks/>
          </p:cNvSpPr>
          <p:nvPr/>
        </p:nvSpPr>
        <p:spPr>
          <a:xfrm>
            <a:off x="255525" y="405925"/>
            <a:ext cx="85206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80000"/>
              </a:lnSpc>
            </a:pPr>
            <a:r>
              <a:rPr lang="en-GB" sz="1800" b="1" dirty="0">
                <a:solidFill>
                  <a:schemeClr val="dk1"/>
                </a:solidFill>
              </a:rPr>
              <a:t>Step 1: Super coarse tuning, data driven or model led?</a:t>
            </a:r>
          </a:p>
          <a:p>
            <a:pPr marL="0" indent="0" algn="l">
              <a:lnSpc>
                <a:spcPct val="80000"/>
              </a:lnSpc>
            </a:pPr>
            <a:endParaRPr lang="en-GB" sz="1800" b="1" dirty="0">
              <a:solidFill>
                <a:schemeClr val="dk1"/>
              </a:solidFill>
            </a:endParaRPr>
          </a:p>
          <a:p>
            <a:pPr marL="0" indent="0" algn="l">
              <a:lnSpc>
                <a:spcPct val="80000"/>
              </a:lnSpc>
            </a:pPr>
            <a:endParaRPr lang="en-GB" sz="3000" dirty="0">
              <a:solidFill>
                <a:srgbClr val="1E1919"/>
              </a:solidFill>
              <a:highlight>
                <a:srgbClr val="FFFFFF"/>
              </a:highlight>
              <a:latin typeface="Roboto"/>
              <a:ea typeface="Roboto"/>
              <a:cs typeface="Roboto"/>
              <a:sym typeface="Roboto"/>
            </a:endParaRPr>
          </a:p>
          <a:p>
            <a:pPr marL="0" indent="0" algn="l">
              <a:lnSpc>
                <a:spcPct val="80000"/>
              </a:lnSpc>
            </a:pPr>
            <a:endParaRPr lang="en-GB" sz="1800" b="1" dirty="0">
              <a:solidFill>
                <a:schemeClr val="dk1"/>
              </a:solidFill>
            </a:endParaRPr>
          </a:p>
          <a:p>
            <a:pPr marL="0" indent="0">
              <a:lnSpc>
                <a:spcPct val="80000"/>
              </a:lnSpc>
            </a:pPr>
            <a:endParaRPr lang="en-GB" sz="2200" b="1" dirty="0">
              <a:solidFill>
                <a:schemeClr val="dk1"/>
              </a:solidFill>
            </a:endParaRPr>
          </a:p>
        </p:txBody>
      </p:sp>
      <p:sp>
        <p:nvSpPr>
          <p:cNvPr id="270" name="Google Shape;27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74</a:t>
            </a:fld>
            <a:endParaRPr/>
          </a:p>
        </p:txBody>
      </p:sp>
      <p:pic>
        <p:nvPicPr>
          <p:cNvPr id="2" name="Google Shape;272;p26">
            <a:extLst>
              <a:ext uri="{FF2B5EF4-FFF2-40B4-BE49-F238E27FC236}">
                <a16:creationId xmlns:a16="http://schemas.microsoft.com/office/drawing/2014/main" id="{70E14E88-97EB-A7F5-2521-466F9D77644B}"/>
              </a:ext>
            </a:extLst>
          </p:cNvPr>
          <p:cNvPicPr preferRelativeResize="0"/>
          <p:nvPr/>
        </p:nvPicPr>
        <p:blipFill rotWithShape="1">
          <a:blip r:embed="rId5">
            <a:alphaModFix/>
          </a:blip>
          <a:srcRect l="28299" t="18026" r="28033" b="17569"/>
          <a:stretch/>
        </p:blipFill>
        <p:spPr>
          <a:xfrm>
            <a:off x="-793430" y="951584"/>
            <a:ext cx="2886343" cy="2513469"/>
          </a:xfrm>
          <a:prstGeom prst="rect">
            <a:avLst/>
          </a:prstGeom>
          <a:noFill/>
          <a:ln>
            <a:noFill/>
          </a:ln>
        </p:spPr>
      </p:pic>
      <p:pic>
        <p:nvPicPr>
          <p:cNvPr id="10" name="Google Shape;280;p27">
            <a:extLst>
              <a:ext uri="{FF2B5EF4-FFF2-40B4-BE49-F238E27FC236}">
                <a16:creationId xmlns:a16="http://schemas.microsoft.com/office/drawing/2014/main" id="{FEB74027-507D-5C76-445B-025E84F695DD}"/>
              </a:ext>
            </a:extLst>
          </p:cNvPr>
          <p:cNvPicPr preferRelativeResize="0">
            <a:picLocks noChangeAspect="1"/>
          </p:cNvPicPr>
          <p:nvPr/>
        </p:nvPicPr>
        <p:blipFill rotWithShape="1">
          <a:blip r:embed="rId6">
            <a:alphaModFix/>
          </a:blip>
          <a:srcRect l="30964" t="60988" r="37163" b="1995"/>
          <a:stretch/>
        </p:blipFill>
        <p:spPr>
          <a:xfrm>
            <a:off x="5623519" y="972291"/>
            <a:ext cx="2928199" cy="1846800"/>
          </a:xfrm>
          <a:prstGeom prst="rect">
            <a:avLst/>
          </a:prstGeom>
          <a:noFill/>
          <a:ln>
            <a:noFill/>
          </a:ln>
        </p:spPr>
      </p:pic>
      <p:sp>
        <p:nvSpPr>
          <p:cNvPr id="11" name="Google Shape;285;p27">
            <a:extLst>
              <a:ext uri="{FF2B5EF4-FFF2-40B4-BE49-F238E27FC236}">
                <a16:creationId xmlns:a16="http://schemas.microsoft.com/office/drawing/2014/main" id="{EEF2D8F7-F48D-2B54-4C08-E7A595AC9AD2}"/>
              </a:ext>
            </a:extLst>
          </p:cNvPr>
          <p:cNvSpPr txBox="1"/>
          <p:nvPr/>
        </p:nvSpPr>
        <p:spPr>
          <a:xfrm rot="5400000">
            <a:off x="7608531" y="1690274"/>
            <a:ext cx="2134500" cy="338524"/>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000" dirty="0">
                <a:solidFill>
                  <a:schemeClr val="dk1"/>
                </a:solidFill>
                <a:latin typeface="Avenir Next" panose="020B0503020202020204" pitchFamily="34" charset="0"/>
              </a:rPr>
              <a:t>Electron density</a:t>
            </a:r>
            <a:endParaRPr sz="1600" dirty="0">
              <a:latin typeface="Avenir Next" panose="020B0503020202020204" pitchFamily="34" charset="0"/>
            </a:endParaRPr>
          </a:p>
        </p:txBody>
      </p:sp>
      <p:pic>
        <p:nvPicPr>
          <p:cNvPr id="12" name="Google Shape;286;p27">
            <a:extLst>
              <a:ext uri="{FF2B5EF4-FFF2-40B4-BE49-F238E27FC236}">
                <a16:creationId xmlns:a16="http://schemas.microsoft.com/office/drawing/2014/main" id="{D3C4C7A4-85F7-CFD9-B4F2-EF18AE0E71D0}"/>
              </a:ext>
            </a:extLst>
          </p:cNvPr>
          <p:cNvPicPr preferRelativeResize="0">
            <a:picLocks noChangeAspect="1"/>
          </p:cNvPicPr>
          <p:nvPr/>
        </p:nvPicPr>
        <p:blipFill rotWithShape="1">
          <a:blip r:embed="rId6">
            <a:alphaModFix/>
          </a:blip>
          <a:srcRect l="69866" t="60988" b="1995"/>
          <a:stretch/>
        </p:blipFill>
        <p:spPr>
          <a:xfrm>
            <a:off x="5961742" y="3201417"/>
            <a:ext cx="2765289" cy="1844709"/>
          </a:xfrm>
          <a:prstGeom prst="rect">
            <a:avLst/>
          </a:prstGeom>
          <a:noFill/>
          <a:ln>
            <a:noFill/>
          </a:ln>
        </p:spPr>
      </p:pic>
      <p:sp>
        <p:nvSpPr>
          <p:cNvPr id="13" name="Google Shape;287;p27">
            <a:extLst>
              <a:ext uri="{FF2B5EF4-FFF2-40B4-BE49-F238E27FC236}">
                <a16:creationId xmlns:a16="http://schemas.microsoft.com/office/drawing/2014/main" id="{AA268FFF-1213-7203-3D02-DF9DA1304291}"/>
              </a:ext>
            </a:extLst>
          </p:cNvPr>
          <p:cNvSpPr txBox="1"/>
          <p:nvPr/>
        </p:nvSpPr>
        <p:spPr>
          <a:xfrm rot="-5400000">
            <a:off x="4888934" y="3820305"/>
            <a:ext cx="2134500" cy="33852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Potential energy (au)</a:t>
            </a:r>
            <a:endParaRPr dirty="0"/>
          </a:p>
        </p:txBody>
      </p:sp>
      <p:sp>
        <p:nvSpPr>
          <p:cNvPr id="16" name="TextBox 15">
            <a:extLst>
              <a:ext uri="{FF2B5EF4-FFF2-40B4-BE49-F238E27FC236}">
                <a16:creationId xmlns:a16="http://schemas.microsoft.com/office/drawing/2014/main" id="{BB1B9885-2EB8-639F-0DCC-2EF770672080}"/>
              </a:ext>
            </a:extLst>
          </p:cNvPr>
          <p:cNvSpPr txBox="1"/>
          <p:nvPr/>
        </p:nvSpPr>
        <p:spPr>
          <a:xfrm>
            <a:off x="3794368" y="2801064"/>
            <a:ext cx="394660" cy="523220"/>
          </a:xfrm>
          <a:prstGeom prst="rect">
            <a:avLst/>
          </a:prstGeom>
          <a:noFill/>
        </p:spPr>
        <p:txBody>
          <a:bodyPr wrap="none" rtlCol="0">
            <a:spAutoFit/>
          </a:bodyPr>
          <a:lstStyle/>
          <a:p>
            <a:r>
              <a:rPr lang="en-US" sz="2800" dirty="0">
                <a:solidFill>
                  <a:srgbClr val="E53A38"/>
                </a:solidFill>
              </a:rPr>
              <a:t>+</a:t>
            </a:r>
          </a:p>
        </p:txBody>
      </p:sp>
      <p:sp>
        <p:nvSpPr>
          <p:cNvPr id="9" name="Google Shape;287;p27">
            <a:extLst>
              <a:ext uri="{FF2B5EF4-FFF2-40B4-BE49-F238E27FC236}">
                <a16:creationId xmlns:a16="http://schemas.microsoft.com/office/drawing/2014/main" id="{D15B380D-0410-0B60-3F9B-EBA1B806BC81}"/>
              </a:ext>
            </a:extLst>
          </p:cNvPr>
          <p:cNvSpPr txBox="1"/>
          <p:nvPr/>
        </p:nvSpPr>
        <p:spPr>
          <a:xfrm>
            <a:off x="6566016" y="4722805"/>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Distance (nm)</a:t>
            </a:r>
            <a:endParaRPr dirty="0"/>
          </a:p>
        </p:txBody>
      </p:sp>
      <p:sp>
        <p:nvSpPr>
          <p:cNvPr id="18" name="Google Shape;287;p27">
            <a:extLst>
              <a:ext uri="{FF2B5EF4-FFF2-40B4-BE49-F238E27FC236}">
                <a16:creationId xmlns:a16="http://schemas.microsoft.com/office/drawing/2014/main" id="{C1B52C7F-5294-19B8-22A2-3E382D24CE01}"/>
              </a:ext>
            </a:extLst>
          </p:cNvPr>
          <p:cNvSpPr txBox="1"/>
          <p:nvPr/>
        </p:nvSpPr>
        <p:spPr>
          <a:xfrm rot="16200000">
            <a:off x="5519981" y="1690274"/>
            <a:ext cx="913422"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n-GB" dirty="0"/>
              <a:t>y</a:t>
            </a:r>
            <a:r>
              <a:rPr lang="es" dirty="0"/>
              <a:t> (nm)</a:t>
            </a:r>
            <a:endParaRPr dirty="0"/>
          </a:p>
        </p:txBody>
      </p:sp>
      <p:sp>
        <p:nvSpPr>
          <p:cNvPr id="20" name="Google Shape;287;p27">
            <a:extLst>
              <a:ext uri="{FF2B5EF4-FFF2-40B4-BE49-F238E27FC236}">
                <a16:creationId xmlns:a16="http://schemas.microsoft.com/office/drawing/2014/main" id="{97B31E91-502F-90D0-D9EA-E8A041F96109}"/>
              </a:ext>
            </a:extLst>
          </p:cNvPr>
          <p:cNvSpPr txBox="1"/>
          <p:nvPr/>
        </p:nvSpPr>
        <p:spPr>
          <a:xfrm>
            <a:off x="6643690" y="2724150"/>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x (nm)</a:t>
            </a:r>
            <a:endParaRPr dirty="0"/>
          </a:p>
        </p:txBody>
      </p:sp>
      <p:sp>
        <p:nvSpPr>
          <p:cNvPr id="21" name="Right Arrow 20">
            <a:extLst>
              <a:ext uri="{FF2B5EF4-FFF2-40B4-BE49-F238E27FC236}">
                <a16:creationId xmlns:a16="http://schemas.microsoft.com/office/drawing/2014/main" id="{BBDC467E-141E-813B-1697-7ABAF066070C}"/>
              </a:ext>
            </a:extLst>
          </p:cNvPr>
          <p:cNvSpPr/>
          <p:nvPr/>
        </p:nvSpPr>
        <p:spPr>
          <a:xfrm>
            <a:off x="5594466" y="1715140"/>
            <a:ext cx="247415" cy="32739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FD44206-2BE4-5C94-504A-615D6189A8A8}"/>
              </a:ext>
            </a:extLst>
          </p:cNvPr>
          <p:cNvSpPr/>
          <p:nvPr/>
        </p:nvSpPr>
        <p:spPr>
          <a:xfrm>
            <a:off x="8382657" y="1018805"/>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oogle Shape;102;p17">
            <a:extLst>
              <a:ext uri="{FF2B5EF4-FFF2-40B4-BE49-F238E27FC236}">
                <a16:creationId xmlns:a16="http://schemas.microsoft.com/office/drawing/2014/main" id="{D986A5CA-29A2-BF64-B1D4-EC2784B4FE43}"/>
              </a:ext>
            </a:extLst>
          </p:cNvPr>
          <p:cNvGrpSpPr/>
          <p:nvPr/>
        </p:nvGrpSpPr>
        <p:grpSpPr>
          <a:xfrm>
            <a:off x="7773625" y="2559150"/>
            <a:ext cx="1370375" cy="1468835"/>
            <a:chOff x="3403725" y="2537400"/>
            <a:chExt cx="1370375" cy="1468835"/>
          </a:xfrm>
        </p:grpSpPr>
        <p:pic>
          <p:nvPicPr>
            <p:cNvPr id="26" name="Google Shape;103;p17">
              <a:extLst>
                <a:ext uri="{FF2B5EF4-FFF2-40B4-BE49-F238E27FC236}">
                  <a16:creationId xmlns:a16="http://schemas.microsoft.com/office/drawing/2014/main" id="{0F07E485-EC90-F17D-21A2-B4147183E295}"/>
                </a:ext>
              </a:extLst>
            </p:cNvPr>
            <p:cNvPicPr preferRelativeResize="0"/>
            <p:nvPr/>
          </p:nvPicPr>
          <p:blipFill rotWithShape="1">
            <a:blip r:embed="rId7">
              <a:alphaModFix/>
            </a:blip>
            <a:srcRect r="77350"/>
            <a:stretch/>
          </p:blipFill>
          <p:spPr>
            <a:xfrm>
              <a:off x="3595700" y="2787648"/>
              <a:ext cx="1140215" cy="1098000"/>
            </a:xfrm>
            <a:prstGeom prst="rect">
              <a:avLst/>
            </a:prstGeom>
            <a:noFill/>
            <a:ln>
              <a:noFill/>
            </a:ln>
          </p:spPr>
        </p:pic>
        <p:pic>
          <p:nvPicPr>
            <p:cNvPr id="27" name="Google Shape;104;p17">
              <a:extLst>
                <a:ext uri="{FF2B5EF4-FFF2-40B4-BE49-F238E27FC236}">
                  <a16:creationId xmlns:a16="http://schemas.microsoft.com/office/drawing/2014/main" id="{84E1412A-6EA6-D99F-8C91-5909351D8DD2}"/>
                </a:ext>
              </a:extLst>
            </p:cNvPr>
            <p:cNvPicPr preferRelativeResize="0"/>
            <p:nvPr/>
          </p:nvPicPr>
          <p:blipFill>
            <a:blip r:embed="rId8">
              <a:alphaModFix/>
            </a:blip>
            <a:stretch>
              <a:fillRect/>
            </a:stretch>
          </p:blipFill>
          <p:spPr>
            <a:xfrm>
              <a:off x="4091756" y="2787650"/>
              <a:ext cx="532324" cy="62875"/>
            </a:xfrm>
            <a:prstGeom prst="rect">
              <a:avLst/>
            </a:prstGeom>
            <a:noFill/>
            <a:ln>
              <a:noFill/>
            </a:ln>
          </p:spPr>
        </p:pic>
        <p:sp>
          <p:nvSpPr>
            <p:cNvPr id="31" name="Google Shape;108;p17">
              <a:extLst>
                <a:ext uri="{FF2B5EF4-FFF2-40B4-BE49-F238E27FC236}">
                  <a16:creationId xmlns:a16="http://schemas.microsoft.com/office/drawing/2014/main" id="{2D151B71-62CC-5A29-D02E-629EBA2003E8}"/>
                </a:ext>
              </a:extLst>
            </p:cNvPr>
            <p:cNvSpPr txBox="1"/>
            <p:nvPr/>
          </p:nvSpPr>
          <p:spPr>
            <a:xfrm>
              <a:off x="3837125" y="2537400"/>
              <a:ext cx="8619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900">
                  <a:solidFill>
                    <a:schemeClr val="dk1"/>
                  </a:solidFill>
                </a:rPr>
                <a:t>current </a:t>
              </a:r>
              <a:endParaRPr sz="1300"/>
            </a:p>
          </p:txBody>
        </p:sp>
        <p:sp>
          <p:nvSpPr>
            <p:cNvPr id="35" name="Google Shape;112;p17">
              <a:extLst>
                <a:ext uri="{FF2B5EF4-FFF2-40B4-BE49-F238E27FC236}">
                  <a16:creationId xmlns:a16="http://schemas.microsoft.com/office/drawing/2014/main" id="{05E4C630-3CC5-DCF7-A347-3835364FE563}"/>
                </a:ext>
              </a:extLst>
            </p:cNvPr>
            <p:cNvSpPr txBox="1"/>
            <p:nvPr/>
          </p:nvSpPr>
          <p:spPr>
            <a:xfrm>
              <a:off x="3595700" y="3683135"/>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dirty="0">
                  <a:solidFill>
                    <a:schemeClr val="dk1"/>
                  </a:solidFill>
                </a:rPr>
                <a:t>Gate Voltage 1</a:t>
              </a:r>
              <a:endParaRPr sz="1300" dirty="0"/>
            </a:p>
          </p:txBody>
        </p:sp>
        <p:sp>
          <p:nvSpPr>
            <p:cNvPr id="39" name="Google Shape;116;p17">
              <a:extLst>
                <a:ext uri="{FF2B5EF4-FFF2-40B4-BE49-F238E27FC236}">
                  <a16:creationId xmlns:a16="http://schemas.microsoft.com/office/drawing/2014/main" id="{8529F276-2745-10E9-E69F-9D998B34B752}"/>
                </a:ext>
              </a:extLst>
            </p:cNvPr>
            <p:cNvSpPr txBox="1"/>
            <p:nvPr/>
          </p:nvSpPr>
          <p:spPr>
            <a:xfrm rot="-5400000">
              <a:off x="2976075" y="3215288"/>
              <a:ext cx="11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a:solidFill>
                    <a:schemeClr val="dk1"/>
                  </a:solidFill>
                </a:rPr>
                <a:t>Gate Voltage 2</a:t>
              </a:r>
              <a:endParaRPr sz="1300"/>
            </a:p>
          </p:txBody>
        </p:sp>
      </p:grpSp>
      <p:cxnSp>
        <p:nvCxnSpPr>
          <p:cNvPr id="44" name="Straight Arrow Connector 43">
            <a:extLst>
              <a:ext uri="{FF2B5EF4-FFF2-40B4-BE49-F238E27FC236}">
                <a16:creationId xmlns:a16="http://schemas.microsoft.com/office/drawing/2014/main" id="{37AFA7C7-C151-0BF4-91B6-D4DC547C1330}"/>
              </a:ext>
            </a:extLst>
          </p:cNvPr>
          <p:cNvCxnSpPr>
            <a:cxnSpLocks/>
          </p:cNvCxnSpPr>
          <p:nvPr/>
        </p:nvCxnSpPr>
        <p:spPr>
          <a:xfrm flipV="1">
            <a:off x="7218244" y="3511099"/>
            <a:ext cx="1243412" cy="8082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239FECAC-604F-B254-A6E5-17E424640CD9}"/>
              </a:ext>
            </a:extLst>
          </p:cNvPr>
          <p:cNvGrpSpPr/>
          <p:nvPr/>
        </p:nvGrpSpPr>
        <p:grpSpPr>
          <a:xfrm>
            <a:off x="2588311" y="745234"/>
            <a:ext cx="3032082" cy="2196902"/>
            <a:chOff x="2482264" y="649130"/>
            <a:chExt cx="3032082" cy="2196902"/>
          </a:xfrm>
        </p:grpSpPr>
        <p:grpSp>
          <p:nvGrpSpPr>
            <p:cNvPr id="48" name="Group 47">
              <a:extLst>
                <a:ext uri="{FF2B5EF4-FFF2-40B4-BE49-F238E27FC236}">
                  <a16:creationId xmlns:a16="http://schemas.microsoft.com/office/drawing/2014/main" id="{70942F69-76CB-9EB6-15AA-DADAC56F8330}"/>
                </a:ext>
              </a:extLst>
            </p:cNvPr>
            <p:cNvGrpSpPr/>
            <p:nvPr/>
          </p:nvGrpSpPr>
          <p:grpSpPr>
            <a:xfrm>
              <a:off x="2566935" y="649130"/>
              <a:ext cx="2947411" cy="2189589"/>
              <a:chOff x="2496716" y="456268"/>
              <a:chExt cx="2947411" cy="2189589"/>
            </a:xfrm>
          </p:grpSpPr>
          <p:pic>
            <p:nvPicPr>
              <p:cNvPr id="3" name="Google Shape;279;p27">
                <a:extLst>
                  <a:ext uri="{FF2B5EF4-FFF2-40B4-BE49-F238E27FC236}">
                    <a16:creationId xmlns:a16="http://schemas.microsoft.com/office/drawing/2014/main" id="{95F7F068-52A4-6905-1DCA-453A8F2729D6}"/>
                  </a:ext>
                </a:extLst>
              </p:cNvPr>
              <p:cNvPicPr preferRelativeResize="0">
                <a:picLocks noChangeAspect="1"/>
              </p:cNvPicPr>
              <p:nvPr/>
            </p:nvPicPr>
            <p:blipFill rotWithShape="1">
              <a:blip r:embed="rId3">
                <a:alphaModFix/>
              </a:blip>
              <a:srcRect l="15937" t="12429" r="55145" b="45351"/>
              <a:stretch/>
            </p:blipFill>
            <p:spPr>
              <a:xfrm>
                <a:off x="2496716" y="456268"/>
                <a:ext cx="2688210" cy="2131200"/>
              </a:xfrm>
              <a:prstGeom prst="rect">
                <a:avLst/>
              </a:prstGeom>
              <a:noFill/>
              <a:ln>
                <a:noFill/>
              </a:ln>
            </p:spPr>
          </p:pic>
          <p:sp>
            <p:nvSpPr>
              <p:cNvPr id="6" name="Google Shape;282;p27">
                <a:extLst>
                  <a:ext uri="{FF2B5EF4-FFF2-40B4-BE49-F238E27FC236}">
                    <a16:creationId xmlns:a16="http://schemas.microsoft.com/office/drawing/2014/main" id="{9EE20A9B-522D-5353-E09A-DF8A2919147D}"/>
                  </a:ext>
                </a:extLst>
              </p:cNvPr>
              <p:cNvSpPr txBox="1"/>
              <p:nvPr/>
            </p:nvSpPr>
            <p:spPr>
              <a:xfrm rot="5400000">
                <a:off x="4207588" y="1409319"/>
                <a:ext cx="2134553" cy="33852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000" dirty="0">
                    <a:solidFill>
                      <a:schemeClr val="dk1"/>
                    </a:solidFill>
                    <a:latin typeface="Avenir Next" panose="020B0503020202020204" pitchFamily="34" charset="0"/>
                  </a:rPr>
                  <a:t>Potential</a:t>
                </a:r>
                <a:endParaRPr sz="1600" dirty="0">
                  <a:latin typeface="Avenir Next" panose="020B0503020202020204" pitchFamily="34" charset="0"/>
                </a:endParaRPr>
              </a:p>
            </p:txBody>
          </p:sp>
          <p:sp>
            <p:nvSpPr>
              <p:cNvPr id="22" name="Rectangle 21">
                <a:extLst>
                  <a:ext uri="{FF2B5EF4-FFF2-40B4-BE49-F238E27FC236}">
                    <a16:creationId xmlns:a16="http://schemas.microsoft.com/office/drawing/2014/main" id="{9CBADCCB-8581-0466-89BF-B06DFBA33967}"/>
                  </a:ext>
                </a:extLst>
              </p:cNvPr>
              <p:cNvSpPr/>
              <p:nvPr/>
            </p:nvSpPr>
            <p:spPr>
              <a:xfrm>
                <a:off x="4987461" y="725405"/>
                <a:ext cx="307578" cy="14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Google Shape;287;p27">
              <a:extLst>
                <a:ext uri="{FF2B5EF4-FFF2-40B4-BE49-F238E27FC236}">
                  <a16:creationId xmlns:a16="http://schemas.microsoft.com/office/drawing/2014/main" id="{18872A69-ADB3-1D39-E796-181A3A7A1506}"/>
                </a:ext>
              </a:extLst>
            </p:cNvPr>
            <p:cNvSpPr txBox="1"/>
            <p:nvPr/>
          </p:nvSpPr>
          <p:spPr>
            <a:xfrm rot="16200000">
              <a:off x="2194815" y="1659475"/>
              <a:ext cx="913422"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n-GB" dirty="0"/>
                <a:t>y</a:t>
              </a:r>
              <a:r>
                <a:rPr lang="es" dirty="0"/>
                <a:t> (nm)</a:t>
              </a:r>
              <a:endParaRPr dirty="0"/>
            </a:p>
          </p:txBody>
        </p:sp>
        <p:sp>
          <p:nvSpPr>
            <p:cNvPr id="15" name="Google Shape;287;p27">
              <a:extLst>
                <a:ext uri="{FF2B5EF4-FFF2-40B4-BE49-F238E27FC236}">
                  <a16:creationId xmlns:a16="http://schemas.microsoft.com/office/drawing/2014/main" id="{3BFB2775-224D-EE68-E66A-170D3B364806}"/>
                </a:ext>
              </a:extLst>
            </p:cNvPr>
            <p:cNvSpPr txBox="1"/>
            <p:nvPr/>
          </p:nvSpPr>
          <p:spPr>
            <a:xfrm>
              <a:off x="3169662" y="2507508"/>
              <a:ext cx="1423656" cy="338524"/>
            </a:xfrm>
            <a:prstGeom prst="rect">
              <a:avLst/>
            </a:prstGeom>
            <a:solidFill>
              <a:schemeClr val="lt1"/>
            </a:solid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000">
                  <a:solidFill>
                    <a:schemeClr val="dk1"/>
                  </a:solidFill>
                  <a:latin typeface="Avenir Next" panose="020B0503020202020204" pitchFamily="34" charset="0"/>
                </a:defRPr>
              </a:lvl1pPr>
            </a:lstStyle>
            <a:p>
              <a:r>
                <a:rPr lang="es" dirty="0"/>
                <a:t>x (nm)</a:t>
              </a:r>
              <a:endParaRPr dirty="0"/>
            </a:p>
          </p:txBody>
        </p:sp>
      </p:grpSp>
      <p:pic>
        <p:nvPicPr>
          <p:cNvPr id="53" name="Google Shape;272;p26">
            <a:extLst>
              <a:ext uri="{FF2B5EF4-FFF2-40B4-BE49-F238E27FC236}">
                <a16:creationId xmlns:a16="http://schemas.microsoft.com/office/drawing/2014/main" id="{134F28AE-5C05-2253-CB96-A0BF227569FD}"/>
              </a:ext>
            </a:extLst>
          </p:cNvPr>
          <p:cNvPicPr preferRelativeResize="0"/>
          <p:nvPr/>
        </p:nvPicPr>
        <p:blipFill rotWithShape="1">
          <a:blip r:embed="rId5">
            <a:alphaModFix/>
          </a:blip>
          <a:srcRect l="28299" t="18026" r="28033" b="17569"/>
          <a:stretch/>
        </p:blipFill>
        <p:spPr>
          <a:xfrm>
            <a:off x="-15090" y="2532657"/>
            <a:ext cx="2886343" cy="2513469"/>
          </a:xfrm>
          <a:prstGeom prst="rect">
            <a:avLst/>
          </a:prstGeom>
          <a:noFill/>
          <a:ln>
            <a:noFill/>
          </a:ln>
        </p:spPr>
      </p:pic>
      <p:pic>
        <p:nvPicPr>
          <p:cNvPr id="54" name="Google Shape;272;p26">
            <a:extLst>
              <a:ext uri="{FF2B5EF4-FFF2-40B4-BE49-F238E27FC236}">
                <a16:creationId xmlns:a16="http://schemas.microsoft.com/office/drawing/2014/main" id="{A8713295-1991-9D3C-769A-B086FB269A16}"/>
              </a:ext>
            </a:extLst>
          </p:cNvPr>
          <p:cNvPicPr preferRelativeResize="0"/>
          <p:nvPr/>
        </p:nvPicPr>
        <p:blipFill rotWithShape="1">
          <a:blip r:embed="rId5">
            <a:alphaModFix/>
          </a:blip>
          <a:srcRect l="55459" t="43165" r="37601" b="51137"/>
          <a:stretch/>
        </p:blipFill>
        <p:spPr>
          <a:xfrm>
            <a:off x="1509803" y="3776664"/>
            <a:ext cx="458671" cy="222359"/>
          </a:xfrm>
          <a:prstGeom prst="rect">
            <a:avLst/>
          </a:prstGeom>
          <a:noFill/>
          <a:ln>
            <a:noFill/>
          </a:ln>
        </p:spPr>
      </p:pic>
      <p:pic>
        <p:nvPicPr>
          <p:cNvPr id="55" name="Google Shape;272;p26">
            <a:extLst>
              <a:ext uri="{FF2B5EF4-FFF2-40B4-BE49-F238E27FC236}">
                <a16:creationId xmlns:a16="http://schemas.microsoft.com/office/drawing/2014/main" id="{F62AB88C-72CB-76D9-1DC2-47D5F179E7F9}"/>
              </a:ext>
            </a:extLst>
          </p:cNvPr>
          <p:cNvPicPr preferRelativeResize="0"/>
          <p:nvPr/>
        </p:nvPicPr>
        <p:blipFill rotWithShape="1">
          <a:blip r:embed="rId5">
            <a:alphaModFix/>
          </a:blip>
          <a:srcRect l="55459" t="43165" r="37601" b="51137"/>
          <a:stretch/>
        </p:blipFill>
        <p:spPr>
          <a:xfrm>
            <a:off x="1335618" y="3857453"/>
            <a:ext cx="458671" cy="222359"/>
          </a:xfrm>
          <a:prstGeom prst="rect">
            <a:avLst/>
          </a:prstGeom>
          <a:noFill/>
          <a:ln>
            <a:noFill/>
          </a:ln>
        </p:spPr>
      </p:pic>
      <p:pic>
        <p:nvPicPr>
          <p:cNvPr id="56" name="Google Shape;272;p26">
            <a:extLst>
              <a:ext uri="{FF2B5EF4-FFF2-40B4-BE49-F238E27FC236}">
                <a16:creationId xmlns:a16="http://schemas.microsoft.com/office/drawing/2014/main" id="{6F5BF872-8E34-8A41-AE92-3D36BCB123EF}"/>
              </a:ext>
            </a:extLst>
          </p:cNvPr>
          <p:cNvPicPr preferRelativeResize="0"/>
          <p:nvPr/>
        </p:nvPicPr>
        <p:blipFill rotWithShape="1">
          <a:blip r:embed="rId5">
            <a:alphaModFix/>
          </a:blip>
          <a:srcRect l="55459" t="43165" r="37601" b="51137"/>
          <a:stretch/>
        </p:blipFill>
        <p:spPr>
          <a:xfrm>
            <a:off x="1280467" y="3999023"/>
            <a:ext cx="513822" cy="231894"/>
          </a:xfrm>
          <a:prstGeom prst="rect">
            <a:avLst/>
          </a:prstGeom>
          <a:noFill/>
          <a:ln>
            <a:noFill/>
          </a:ln>
        </p:spPr>
      </p:pic>
      <p:pic>
        <p:nvPicPr>
          <p:cNvPr id="57" name="Google Shape;272;p26">
            <a:extLst>
              <a:ext uri="{FF2B5EF4-FFF2-40B4-BE49-F238E27FC236}">
                <a16:creationId xmlns:a16="http://schemas.microsoft.com/office/drawing/2014/main" id="{AE86B503-696B-C96A-25F5-5B69A26E97F2}"/>
              </a:ext>
            </a:extLst>
          </p:cNvPr>
          <p:cNvPicPr preferRelativeResize="0"/>
          <p:nvPr/>
        </p:nvPicPr>
        <p:blipFill rotWithShape="1">
          <a:blip r:embed="rId5">
            <a:alphaModFix/>
          </a:blip>
          <a:srcRect l="55459" t="43165" r="37601" b="51137"/>
          <a:stretch/>
        </p:blipFill>
        <p:spPr>
          <a:xfrm>
            <a:off x="908571" y="3813943"/>
            <a:ext cx="513822" cy="295877"/>
          </a:xfrm>
          <a:prstGeom prst="rect">
            <a:avLst/>
          </a:prstGeom>
          <a:noFill/>
          <a:ln>
            <a:noFill/>
          </a:ln>
        </p:spPr>
      </p:pic>
      <p:pic>
        <p:nvPicPr>
          <p:cNvPr id="58" name="Google Shape;272;p26">
            <a:extLst>
              <a:ext uri="{FF2B5EF4-FFF2-40B4-BE49-F238E27FC236}">
                <a16:creationId xmlns:a16="http://schemas.microsoft.com/office/drawing/2014/main" id="{2106D72F-B50A-1E13-87FB-AD70C75A0B5A}"/>
              </a:ext>
            </a:extLst>
          </p:cNvPr>
          <p:cNvPicPr preferRelativeResize="0"/>
          <p:nvPr/>
        </p:nvPicPr>
        <p:blipFill rotWithShape="1">
          <a:blip r:embed="rId5">
            <a:alphaModFix/>
          </a:blip>
          <a:srcRect l="55459" t="43165" r="37601" b="51137"/>
          <a:stretch/>
        </p:blipFill>
        <p:spPr>
          <a:xfrm>
            <a:off x="428803" y="3789391"/>
            <a:ext cx="513822" cy="181377"/>
          </a:xfrm>
          <a:prstGeom prst="rect">
            <a:avLst/>
          </a:prstGeom>
          <a:noFill/>
          <a:ln>
            <a:noFill/>
          </a:ln>
        </p:spPr>
      </p:pic>
      <p:pic>
        <p:nvPicPr>
          <p:cNvPr id="59" name="Google Shape;272;p26">
            <a:extLst>
              <a:ext uri="{FF2B5EF4-FFF2-40B4-BE49-F238E27FC236}">
                <a16:creationId xmlns:a16="http://schemas.microsoft.com/office/drawing/2014/main" id="{96E4B47C-1906-F0A7-804D-8FEEEE608DB4}"/>
              </a:ext>
            </a:extLst>
          </p:cNvPr>
          <p:cNvPicPr preferRelativeResize="0"/>
          <p:nvPr/>
        </p:nvPicPr>
        <p:blipFill rotWithShape="1">
          <a:blip r:embed="rId5">
            <a:alphaModFix/>
          </a:blip>
          <a:srcRect l="55459" t="43165" r="37601" b="51137"/>
          <a:stretch/>
        </p:blipFill>
        <p:spPr>
          <a:xfrm>
            <a:off x="1621181" y="3492501"/>
            <a:ext cx="513822" cy="475919"/>
          </a:xfrm>
          <a:prstGeom prst="rect">
            <a:avLst/>
          </a:prstGeom>
          <a:noFill/>
          <a:ln>
            <a:noFill/>
          </a:ln>
        </p:spPr>
      </p:pic>
      <p:pic>
        <p:nvPicPr>
          <p:cNvPr id="60" name="Google Shape;272;p26">
            <a:extLst>
              <a:ext uri="{FF2B5EF4-FFF2-40B4-BE49-F238E27FC236}">
                <a16:creationId xmlns:a16="http://schemas.microsoft.com/office/drawing/2014/main" id="{E6A0FBAA-DEDE-EC6D-7A5F-862F1BA1A1B4}"/>
              </a:ext>
            </a:extLst>
          </p:cNvPr>
          <p:cNvPicPr preferRelativeResize="0"/>
          <p:nvPr/>
        </p:nvPicPr>
        <p:blipFill rotWithShape="1">
          <a:blip r:embed="rId5">
            <a:alphaModFix/>
          </a:blip>
          <a:srcRect l="55459" t="43165" r="37601" b="51137"/>
          <a:stretch/>
        </p:blipFill>
        <p:spPr>
          <a:xfrm>
            <a:off x="901683" y="3651641"/>
            <a:ext cx="250409" cy="205813"/>
          </a:xfrm>
          <a:prstGeom prst="rect">
            <a:avLst/>
          </a:prstGeom>
          <a:noFill/>
          <a:ln>
            <a:noFill/>
          </a:ln>
        </p:spPr>
      </p:pic>
      <p:pic>
        <p:nvPicPr>
          <p:cNvPr id="61" name="Google Shape;272;p26">
            <a:extLst>
              <a:ext uri="{FF2B5EF4-FFF2-40B4-BE49-F238E27FC236}">
                <a16:creationId xmlns:a16="http://schemas.microsoft.com/office/drawing/2014/main" id="{04E3231D-45CF-8C47-250E-E823D6985F5F}"/>
              </a:ext>
            </a:extLst>
          </p:cNvPr>
          <p:cNvPicPr preferRelativeResize="0"/>
          <p:nvPr/>
        </p:nvPicPr>
        <p:blipFill rotWithShape="1">
          <a:blip r:embed="rId5">
            <a:alphaModFix/>
          </a:blip>
          <a:srcRect l="55459" t="43165" r="37601" b="51137"/>
          <a:stretch/>
        </p:blipFill>
        <p:spPr>
          <a:xfrm>
            <a:off x="1810864" y="3810650"/>
            <a:ext cx="250409" cy="179072"/>
          </a:xfrm>
          <a:prstGeom prst="rect">
            <a:avLst/>
          </a:prstGeom>
          <a:noFill/>
          <a:ln>
            <a:noFill/>
          </a:ln>
        </p:spPr>
      </p:pic>
      <p:pic>
        <p:nvPicPr>
          <p:cNvPr id="62" name="Google Shape;272;p26">
            <a:extLst>
              <a:ext uri="{FF2B5EF4-FFF2-40B4-BE49-F238E27FC236}">
                <a16:creationId xmlns:a16="http://schemas.microsoft.com/office/drawing/2014/main" id="{5127CE33-7DBA-FFFE-A4EB-D0357BCFD229}"/>
              </a:ext>
            </a:extLst>
          </p:cNvPr>
          <p:cNvPicPr preferRelativeResize="0"/>
          <p:nvPr/>
        </p:nvPicPr>
        <p:blipFill rotWithShape="1">
          <a:blip r:embed="rId5">
            <a:alphaModFix/>
          </a:blip>
          <a:srcRect l="59878" t="45506" r="33261" b="48516"/>
          <a:stretch/>
        </p:blipFill>
        <p:spPr>
          <a:xfrm>
            <a:off x="1738904" y="3922271"/>
            <a:ext cx="453511" cy="233301"/>
          </a:xfrm>
          <a:prstGeom prst="rect">
            <a:avLst/>
          </a:prstGeom>
          <a:noFill/>
          <a:ln>
            <a:noFill/>
          </a:ln>
        </p:spPr>
      </p:pic>
      <p:pic>
        <p:nvPicPr>
          <p:cNvPr id="63" name="Google Shape;272;p26">
            <a:extLst>
              <a:ext uri="{FF2B5EF4-FFF2-40B4-BE49-F238E27FC236}">
                <a16:creationId xmlns:a16="http://schemas.microsoft.com/office/drawing/2014/main" id="{3081A6FE-3679-1361-494B-1E9AC5E46FC6}"/>
              </a:ext>
            </a:extLst>
          </p:cNvPr>
          <p:cNvPicPr preferRelativeResize="0"/>
          <p:nvPr/>
        </p:nvPicPr>
        <p:blipFill rotWithShape="1">
          <a:blip r:embed="rId5">
            <a:alphaModFix/>
          </a:blip>
          <a:srcRect l="59878" t="45506" r="33261" b="48516"/>
          <a:stretch/>
        </p:blipFill>
        <p:spPr>
          <a:xfrm>
            <a:off x="1504360" y="4142723"/>
            <a:ext cx="453511" cy="233301"/>
          </a:xfrm>
          <a:prstGeom prst="rect">
            <a:avLst/>
          </a:prstGeom>
          <a:noFill/>
          <a:ln>
            <a:noFill/>
          </a:ln>
        </p:spPr>
      </p:pic>
      <p:pic>
        <p:nvPicPr>
          <p:cNvPr id="256" name="Google Shape;272;p26">
            <a:extLst>
              <a:ext uri="{FF2B5EF4-FFF2-40B4-BE49-F238E27FC236}">
                <a16:creationId xmlns:a16="http://schemas.microsoft.com/office/drawing/2014/main" id="{FB677B9F-19C7-AD3B-6808-9FEAB8B556A5}"/>
              </a:ext>
            </a:extLst>
          </p:cNvPr>
          <p:cNvPicPr preferRelativeResize="0"/>
          <p:nvPr/>
        </p:nvPicPr>
        <p:blipFill rotWithShape="1">
          <a:blip r:embed="rId5">
            <a:alphaModFix/>
          </a:blip>
          <a:srcRect l="30662" t="50350" r="64989" b="43953"/>
          <a:stretch/>
        </p:blipFill>
        <p:spPr>
          <a:xfrm>
            <a:off x="453263" y="3887843"/>
            <a:ext cx="287406" cy="222359"/>
          </a:xfrm>
          <a:prstGeom prst="rect">
            <a:avLst/>
          </a:prstGeom>
          <a:noFill/>
          <a:ln>
            <a:noFill/>
          </a:ln>
        </p:spPr>
      </p:pic>
      <p:pic>
        <p:nvPicPr>
          <p:cNvPr id="257" name="Google Shape;272;p26">
            <a:extLst>
              <a:ext uri="{FF2B5EF4-FFF2-40B4-BE49-F238E27FC236}">
                <a16:creationId xmlns:a16="http://schemas.microsoft.com/office/drawing/2014/main" id="{EAD40CCB-C78F-C8CD-5B47-90C89DFF7289}"/>
              </a:ext>
            </a:extLst>
          </p:cNvPr>
          <p:cNvPicPr preferRelativeResize="0"/>
          <p:nvPr/>
        </p:nvPicPr>
        <p:blipFill rotWithShape="1">
          <a:blip r:embed="rId5">
            <a:alphaModFix/>
          </a:blip>
          <a:srcRect l="30662" t="50350" r="64989" b="43953"/>
          <a:stretch/>
        </p:blipFill>
        <p:spPr>
          <a:xfrm>
            <a:off x="714310" y="3968420"/>
            <a:ext cx="287406" cy="222359"/>
          </a:xfrm>
          <a:prstGeom prst="rect">
            <a:avLst/>
          </a:prstGeom>
          <a:noFill/>
          <a:ln>
            <a:noFill/>
          </a:ln>
        </p:spPr>
      </p:pic>
      <p:pic>
        <p:nvPicPr>
          <p:cNvPr id="258" name="Google Shape;272;p26">
            <a:extLst>
              <a:ext uri="{FF2B5EF4-FFF2-40B4-BE49-F238E27FC236}">
                <a16:creationId xmlns:a16="http://schemas.microsoft.com/office/drawing/2014/main" id="{D2E1D1EB-1A7A-F6AF-D6E1-5744393ABAB5}"/>
              </a:ext>
            </a:extLst>
          </p:cNvPr>
          <p:cNvPicPr preferRelativeResize="0"/>
          <p:nvPr/>
        </p:nvPicPr>
        <p:blipFill rotWithShape="1">
          <a:blip r:embed="rId5">
            <a:alphaModFix/>
          </a:blip>
          <a:srcRect l="30662" t="50350" r="64989" b="43953"/>
          <a:stretch/>
        </p:blipFill>
        <p:spPr>
          <a:xfrm>
            <a:off x="1116308" y="4093602"/>
            <a:ext cx="287406" cy="222359"/>
          </a:xfrm>
          <a:prstGeom prst="rect">
            <a:avLst/>
          </a:prstGeom>
          <a:noFill/>
          <a:ln>
            <a:noFill/>
          </a:ln>
        </p:spPr>
      </p:pic>
      <p:pic>
        <p:nvPicPr>
          <p:cNvPr id="259" name="Google Shape;272;p26">
            <a:extLst>
              <a:ext uri="{FF2B5EF4-FFF2-40B4-BE49-F238E27FC236}">
                <a16:creationId xmlns:a16="http://schemas.microsoft.com/office/drawing/2014/main" id="{E2C48272-3EA1-2620-769A-33DD28BF9E72}"/>
              </a:ext>
            </a:extLst>
          </p:cNvPr>
          <p:cNvPicPr preferRelativeResize="0"/>
          <p:nvPr/>
        </p:nvPicPr>
        <p:blipFill rotWithShape="1">
          <a:blip r:embed="rId5">
            <a:alphaModFix/>
          </a:blip>
          <a:srcRect l="30662" t="50350" r="64989" b="43953"/>
          <a:stretch/>
        </p:blipFill>
        <p:spPr>
          <a:xfrm>
            <a:off x="1390464" y="4178211"/>
            <a:ext cx="287406" cy="222359"/>
          </a:xfrm>
          <a:prstGeom prst="rect">
            <a:avLst/>
          </a:prstGeom>
          <a:noFill/>
          <a:ln>
            <a:noFill/>
          </a:ln>
        </p:spPr>
      </p:pic>
      <p:pic>
        <p:nvPicPr>
          <p:cNvPr id="260" name="Google Shape;272;p26">
            <a:extLst>
              <a:ext uri="{FF2B5EF4-FFF2-40B4-BE49-F238E27FC236}">
                <a16:creationId xmlns:a16="http://schemas.microsoft.com/office/drawing/2014/main" id="{BD5F3F04-C9CA-27BE-EE1B-1F110E40894A}"/>
              </a:ext>
            </a:extLst>
          </p:cNvPr>
          <p:cNvPicPr preferRelativeResize="0"/>
          <p:nvPr/>
        </p:nvPicPr>
        <p:blipFill rotWithShape="1">
          <a:blip r:embed="rId5">
            <a:alphaModFix/>
          </a:blip>
          <a:srcRect l="30662" t="50350" r="64989" b="43953"/>
          <a:stretch/>
        </p:blipFill>
        <p:spPr>
          <a:xfrm>
            <a:off x="901298" y="4025211"/>
            <a:ext cx="287406" cy="222359"/>
          </a:xfrm>
          <a:prstGeom prst="rect">
            <a:avLst/>
          </a:prstGeom>
          <a:noFill/>
          <a:ln>
            <a:noFill/>
          </a:ln>
        </p:spPr>
      </p:pic>
      <p:pic>
        <p:nvPicPr>
          <p:cNvPr id="261" name="Google Shape;272;p26">
            <a:extLst>
              <a:ext uri="{FF2B5EF4-FFF2-40B4-BE49-F238E27FC236}">
                <a16:creationId xmlns:a16="http://schemas.microsoft.com/office/drawing/2014/main" id="{20A47067-5012-B8C6-8BC1-618FF36BF8CF}"/>
              </a:ext>
            </a:extLst>
          </p:cNvPr>
          <p:cNvPicPr preferRelativeResize="0"/>
          <p:nvPr/>
        </p:nvPicPr>
        <p:blipFill rotWithShape="1">
          <a:blip r:embed="rId5">
            <a:alphaModFix/>
          </a:blip>
          <a:srcRect l="55459" t="43165" r="37601" b="51137"/>
          <a:stretch/>
        </p:blipFill>
        <p:spPr>
          <a:xfrm>
            <a:off x="1112457" y="3596803"/>
            <a:ext cx="102706" cy="72014"/>
          </a:xfrm>
          <a:prstGeom prst="rect">
            <a:avLst/>
          </a:prstGeom>
          <a:noFill/>
          <a:ln>
            <a:noFill/>
          </a:ln>
        </p:spPr>
      </p:pic>
      <p:pic>
        <p:nvPicPr>
          <p:cNvPr id="262" name="Google Shape;272;p26">
            <a:extLst>
              <a:ext uri="{FF2B5EF4-FFF2-40B4-BE49-F238E27FC236}">
                <a16:creationId xmlns:a16="http://schemas.microsoft.com/office/drawing/2014/main" id="{E5D46918-C7E5-F183-83A0-3413DC6F3A10}"/>
              </a:ext>
            </a:extLst>
          </p:cNvPr>
          <p:cNvPicPr preferRelativeResize="0"/>
          <p:nvPr/>
        </p:nvPicPr>
        <p:blipFill rotWithShape="1">
          <a:blip r:embed="rId5">
            <a:alphaModFix/>
          </a:blip>
          <a:srcRect l="55459" t="43165" r="37601" b="51137"/>
          <a:stretch/>
        </p:blipFill>
        <p:spPr>
          <a:xfrm>
            <a:off x="1243411" y="3627372"/>
            <a:ext cx="174588" cy="243171"/>
          </a:xfrm>
          <a:prstGeom prst="rect">
            <a:avLst/>
          </a:prstGeom>
          <a:noFill/>
          <a:ln>
            <a:noFill/>
          </a:ln>
        </p:spPr>
      </p:pic>
      <p:pic>
        <p:nvPicPr>
          <p:cNvPr id="263" name="Google Shape;272;p26">
            <a:extLst>
              <a:ext uri="{FF2B5EF4-FFF2-40B4-BE49-F238E27FC236}">
                <a16:creationId xmlns:a16="http://schemas.microsoft.com/office/drawing/2014/main" id="{FF39A998-00CD-DEED-2ED3-FF201BFFE339}"/>
              </a:ext>
            </a:extLst>
          </p:cNvPr>
          <p:cNvPicPr preferRelativeResize="0"/>
          <p:nvPr/>
        </p:nvPicPr>
        <p:blipFill rotWithShape="1">
          <a:blip r:embed="rId5">
            <a:alphaModFix/>
          </a:blip>
          <a:srcRect l="55459" t="43165" r="37601" b="51137"/>
          <a:stretch/>
        </p:blipFill>
        <p:spPr>
          <a:xfrm>
            <a:off x="1093909" y="3776664"/>
            <a:ext cx="179243" cy="173976"/>
          </a:xfrm>
          <a:prstGeom prst="rect">
            <a:avLst/>
          </a:prstGeom>
          <a:noFill/>
          <a:ln>
            <a:noFill/>
          </a:ln>
        </p:spPr>
      </p:pic>
      <p:pic>
        <p:nvPicPr>
          <p:cNvPr id="264" name="Google Shape;272;p26">
            <a:extLst>
              <a:ext uri="{FF2B5EF4-FFF2-40B4-BE49-F238E27FC236}">
                <a16:creationId xmlns:a16="http://schemas.microsoft.com/office/drawing/2014/main" id="{A8CCB230-AECD-C1D9-1611-06F3BB8AA649}"/>
              </a:ext>
            </a:extLst>
          </p:cNvPr>
          <p:cNvPicPr preferRelativeResize="0"/>
          <p:nvPr/>
        </p:nvPicPr>
        <p:blipFill rotWithShape="1">
          <a:blip r:embed="rId5">
            <a:alphaModFix/>
          </a:blip>
          <a:srcRect l="55459" t="43165" r="37601" b="51137"/>
          <a:stretch/>
        </p:blipFill>
        <p:spPr>
          <a:xfrm>
            <a:off x="1378493" y="3921410"/>
            <a:ext cx="179243" cy="173976"/>
          </a:xfrm>
          <a:prstGeom prst="rect">
            <a:avLst/>
          </a:prstGeom>
          <a:noFill/>
          <a:ln>
            <a:noFill/>
          </a:ln>
        </p:spPr>
      </p:pic>
      <p:pic>
        <p:nvPicPr>
          <p:cNvPr id="265" name="Google Shape;272;p26">
            <a:extLst>
              <a:ext uri="{FF2B5EF4-FFF2-40B4-BE49-F238E27FC236}">
                <a16:creationId xmlns:a16="http://schemas.microsoft.com/office/drawing/2014/main" id="{9B316A01-0133-EC0E-412B-3FC57097144D}"/>
              </a:ext>
            </a:extLst>
          </p:cNvPr>
          <p:cNvPicPr preferRelativeResize="0"/>
          <p:nvPr/>
        </p:nvPicPr>
        <p:blipFill rotWithShape="1">
          <a:blip r:embed="rId5">
            <a:alphaModFix/>
          </a:blip>
          <a:srcRect l="55459" t="43165" r="37601" b="51137"/>
          <a:stretch/>
        </p:blipFill>
        <p:spPr>
          <a:xfrm>
            <a:off x="1231114" y="3657686"/>
            <a:ext cx="179243" cy="173976"/>
          </a:xfrm>
          <a:prstGeom prst="rect">
            <a:avLst/>
          </a:prstGeom>
          <a:noFill/>
          <a:ln>
            <a:noFill/>
          </a:ln>
        </p:spPr>
      </p:pic>
      <p:pic>
        <p:nvPicPr>
          <p:cNvPr id="266" name="Google Shape;272;p26">
            <a:extLst>
              <a:ext uri="{FF2B5EF4-FFF2-40B4-BE49-F238E27FC236}">
                <a16:creationId xmlns:a16="http://schemas.microsoft.com/office/drawing/2014/main" id="{E92830BE-F513-0498-DB3A-A28AF8DC5878}"/>
              </a:ext>
            </a:extLst>
          </p:cNvPr>
          <p:cNvPicPr preferRelativeResize="0"/>
          <p:nvPr/>
        </p:nvPicPr>
        <p:blipFill rotWithShape="1">
          <a:blip r:embed="rId5">
            <a:alphaModFix/>
          </a:blip>
          <a:srcRect l="55459" t="43165" r="37601" b="51137"/>
          <a:stretch/>
        </p:blipFill>
        <p:spPr>
          <a:xfrm>
            <a:off x="1199328" y="3723795"/>
            <a:ext cx="179243" cy="173976"/>
          </a:xfrm>
          <a:prstGeom prst="rect">
            <a:avLst/>
          </a:prstGeom>
          <a:noFill/>
          <a:ln>
            <a:noFill/>
          </a:ln>
        </p:spPr>
      </p:pic>
      <p:pic>
        <p:nvPicPr>
          <p:cNvPr id="267" name="Google Shape;272;p26">
            <a:extLst>
              <a:ext uri="{FF2B5EF4-FFF2-40B4-BE49-F238E27FC236}">
                <a16:creationId xmlns:a16="http://schemas.microsoft.com/office/drawing/2014/main" id="{F58F62E1-2216-F79C-B0AD-603D9053296B}"/>
              </a:ext>
            </a:extLst>
          </p:cNvPr>
          <p:cNvPicPr preferRelativeResize="0"/>
          <p:nvPr/>
        </p:nvPicPr>
        <p:blipFill rotWithShape="1">
          <a:blip r:embed="rId5">
            <a:alphaModFix/>
          </a:blip>
          <a:srcRect l="55459" t="43165" r="37601" b="51137"/>
          <a:stretch/>
        </p:blipFill>
        <p:spPr>
          <a:xfrm>
            <a:off x="1116799" y="3631894"/>
            <a:ext cx="179243" cy="173976"/>
          </a:xfrm>
          <a:prstGeom prst="rect">
            <a:avLst/>
          </a:prstGeom>
          <a:noFill/>
          <a:ln>
            <a:noFill/>
          </a:ln>
        </p:spPr>
      </p:pic>
      <p:sp>
        <p:nvSpPr>
          <p:cNvPr id="14" name="Freeform 13">
            <a:extLst>
              <a:ext uri="{FF2B5EF4-FFF2-40B4-BE49-F238E27FC236}">
                <a16:creationId xmlns:a16="http://schemas.microsoft.com/office/drawing/2014/main" id="{2F5F271D-07A2-5F4C-981D-FBE671B7D9C5}"/>
              </a:ext>
            </a:extLst>
          </p:cNvPr>
          <p:cNvSpPr/>
          <p:nvPr/>
        </p:nvSpPr>
        <p:spPr>
          <a:xfrm>
            <a:off x="1126790" y="3624752"/>
            <a:ext cx="110837" cy="249382"/>
          </a:xfrm>
          <a:custGeom>
            <a:avLst/>
            <a:gdLst>
              <a:gd name="connsiteX0" fmla="*/ 110837 w 110837"/>
              <a:gd name="connsiteY0" fmla="*/ 0 h 249382"/>
              <a:gd name="connsiteX1" fmla="*/ 34637 w 110837"/>
              <a:gd name="connsiteY1" fmla="*/ 173182 h 249382"/>
              <a:gd name="connsiteX2" fmla="*/ 27709 w 110837"/>
              <a:gd name="connsiteY2" fmla="*/ 207818 h 249382"/>
              <a:gd name="connsiteX3" fmla="*/ 0 w 110837"/>
              <a:gd name="connsiteY3" fmla="*/ 249382 h 249382"/>
            </a:gdLst>
            <a:ahLst/>
            <a:cxnLst>
              <a:cxn ang="0">
                <a:pos x="connsiteX0" y="connsiteY0"/>
              </a:cxn>
              <a:cxn ang="0">
                <a:pos x="connsiteX1" y="connsiteY1"/>
              </a:cxn>
              <a:cxn ang="0">
                <a:pos x="connsiteX2" y="connsiteY2"/>
              </a:cxn>
              <a:cxn ang="0">
                <a:pos x="connsiteX3" y="connsiteY3"/>
              </a:cxn>
            </a:cxnLst>
            <a:rect l="l" t="t" r="r" b="b"/>
            <a:pathLst>
              <a:path w="110837" h="249382">
                <a:moveTo>
                  <a:pt x="110837" y="0"/>
                </a:moveTo>
                <a:cubicBezTo>
                  <a:pt x="79664" y="69273"/>
                  <a:pt x="48492" y="138546"/>
                  <a:pt x="34637" y="173182"/>
                </a:cubicBezTo>
                <a:cubicBezTo>
                  <a:pt x="20782" y="207818"/>
                  <a:pt x="33482" y="195118"/>
                  <a:pt x="27709" y="207818"/>
                </a:cubicBezTo>
                <a:cubicBezTo>
                  <a:pt x="21936" y="220518"/>
                  <a:pt x="10968" y="234950"/>
                  <a:pt x="0" y="249382"/>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oogle Shape;272;p26">
            <a:extLst>
              <a:ext uri="{FF2B5EF4-FFF2-40B4-BE49-F238E27FC236}">
                <a16:creationId xmlns:a16="http://schemas.microsoft.com/office/drawing/2014/main" id="{0B9DE2AF-D14E-B3CD-C548-CE9DFE1D9C2C}"/>
              </a:ext>
            </a:extLst>
          </p:cNvPr>
          <p:cNvPicPr preferRelativeResize="0"/>
          <p:nvPr/>
        </p:nvPicPr>
        <p:blipFill rotWithShape="1">
          <a:blip r:embed="rId5">
            <a:alphaModFix/>
          </a:blip>
          <a:srcRect l="55459" t="43165" r="37601" b="51137"/>
          <a:stretch/>
        </p:blipFill>
        <p:spPr>
          <a:xfrm>
            <a:off x="1018100" y="3813198"/>
            <a:ext cx="179243" cy="173976"/>
          </a:xfrm>
          <a:prstGeom prst="rect">
            <a:avLst/>
          </a:prstGeom>
          <a:noFill/>
          <a:ln>
            <a:noFill/>
          </a:ln>
        </p:spPr>
      </p:pic>
      <p:sp>
        <p:nvSpPr>
          <p:cNvPr id="28" name="Rectangle 27">
            <a:extLst>
              <a:ext uri="{FF2B5EF4-FFF2-40B4-BE49-F238E27FC236}">
                <a16:creationId xmlns:a16="http://schemas.microsoft.com/office/drawing/2014/main" id="{93DBD229-BD21-29E7-FCBD-CCB8898B650A}"/>
              </a:ext>
            </a:extLst>
          </p:cNvPr>
          <p:cNvSpPr/>
          <p:nvPr/>
        </p:nvSpPr>
        <p:spPr>
          <a:xfrm>
            <a:off x="-24852" y="4372616"/>
            <a:ext cx="1865376"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D2660EA-289F-412F-01B5-30AABEEBF3D0}"/>
              </a:ext>
            </a:extLst>
          </p:cNvPr>
          <p:cNvSpPr/>
          <p:nvPr/>
        </p:nvSpPr>
        <p:spPr>
          <a:xfrm>
            <a:off x="2126423" y="3956181"/>
            <a:ext cx="1865376"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F4AD86-064C-0F83-34B5-36C048C4B5FB}"/>
              </a:ext>
            </a:extLst>
          </p:cNvPr>
          <p:cNvSpPr/>
          <p:nvPr/>
        </p:nvSpPr>
        <p:spPr>
          <a:xfrm>
            <a:off x="1936068" y="4138862"/>
            <a:ext cx="1865376"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BC4F7E-607C-6A3D-113D-37409254D666}"/>
              </a:ext>
            </a:extLst>
          </p:cNvPr>
          <p:cNvSpPr/>
          <p:nvPr/>
        </p:nvSpPr>
        <p:spPr>
          <a:xfrm>
            <a:off x="1809925" y="4283186"/>
            <a:ext cx="1865376"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EA03089-8007-5C97-DEFB-D1298568FAEC}"/>
              </a:ext>
            </a:extLst>
          </p:cNvPr>
          <p:cNvSpPr/>
          <p:nvPr/>
        </p:nvSpPr>
        <p:spPr>
          <a:xfrm>
            <a:off x="38065" y="4024472"/>
            <a:ext cx="491670"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C7E2276-8A33-18FE-B5FC-C68742ADDBBD}"/>
              </a:ext>
            </a:extLst>
          </p:cNvPr>
          <p:cNvSpPr/>
          <p:nvPr/>
        </p:nvSpPr>
        <p:spPr>
          <a:xfrm>
            <a:off x="285806" y="4090131"/>
            <a:ext cx="491670"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3C70C9C-F9C4-A772-1F2B-8532100FD083}"/>
              </a:ext>
            </a:extLst>
          </p:cNvPr>
          <p:cNvSpPr/>
          <p:nvPr/>
        </p:nvSpPr>
        <p:spPr>
          <a:xfrm>
            <a:off x="569212" y="4185350"/>
            <a:ext cx="491670"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4F7FBAD-4493-A951-F91A-BFDA555C68E7}"/>
              </a:ext>
            </a:extLst>
          </p:cNvPr>
          <p:cNvSpPr/>
          <p:nvPr/>
        </p:nvSpPr>
        <p:spPr>
          <a:xfrm>
            <a:off x="190465" y="4176872"/>
            <a:ext cx="491670"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9186CFD-8A09-F5D2-4548-95C328ACFCA9}"/>
              </a:ext>
            </a:extLst>
          </p:cNvPr>
          <p:cNvSpPr/>
          <p:nvPr/>
        </p:nvSpPr>
        <p:spPr>
          <a:xfrm>
            <a:off x="789897" y="4250250"/>
            <a:ext cx="491670"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7B19837-0E4B-E377-243E-2DF969FA29B9}"/>
              </a:ext>
            </a:extLst>
          </p:cNvPr>
          <p:cNvSpPr/>
          <p:nvPr/>
        </p:nvSpPr>
        <p:spPr>
          <a:xfrm>
            <a:off x="826427" y="4229848"/>
            <a:ext cx="405172"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9A8BD75-6997-EDB1-CBAE-25536C062DE3}"/>
              </a:ext>
            </a:extLst>
          </p:cNvPr>
          <p:cNvSpPr/>
          <p:nvPr/>
        </p:nvSpPr>
        <p:spPr>
          <a:xfrm>
            <a:off x="1045001" y="4304361"/>
            <a:ext cx="405172" cy="593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84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891B8159-B78B-DA12-9904-2C676BB864F6}"/>
              </a:ext>
            </a:extLst>
          </p:cNvPr>
          <p:cNvGrpSpPr/>
          <p:nvPr/>
        </p:nvGrpSpPr>
        <p:grpSpPr>
          <a:xfrm>
            <a:off x="2193007" y="575052"/>
            <a:ext cx="6318252" cy="4079709"/>
            <a:chOff x="2193007" y="575052"/>
            <a:chExt cx="6318252" cy="4079709"/>
          </a:xfrm>
        </p:grpSpPr>
        <p:pic>
          <p:nvPicPr>
            <p:cNvPr id="24" name="Picture 23" descr="A collage of diagrams&#10;&#10;Description automatically generated">
              <a:extLst>
                <a:ext uri="{FF2B5EF4-FFF2-40B4-BE49-F238E27FC236}">
                  <a16:creationId xmlns:a16="http://schemas.microsoft.com/office/drawing/2014/main" id="{A3E4C74C-4117-03BB-7763-88328D59E7F6}"/>
                </a:ext>
              </a:extLst>
            </p:cNvPr>
            <p:cNvPicPr>
              <a:picLocks noChangeAspect="1"/>
            </p:cNvPicPr>
            <p:nvPr/>
          </p:nvPicPr>
          <p:blipFill>
            <a:blip r:embed="rId3"/>
            <a:stretch>
              <a:fillRect/>
            </a:stretch>
          </p:blipFill>
          <p:spPr>
            <a:xfrm>
              <a:off x="2193007" y="575052"/>
              <a:ext cx="6318252" cy="4079709"/>
            </a:xfrm>
            <a:prstGeom prst="rect">
              <a:avLst/>
            </a:prstGeom>
          </p:spPr>
        </p:pic>
        <p:sp>
          <p:nvSpPr>
            <p:cNvPr id="32" name="Rectangle 31">
              <a:extLst>
                <a:ext uri="{FF2B5EF4-FFF2-40B4-BE49-F238E27FC236}">
                  <a16:creationId xmlns:a16="http://schemas.microsoft.com/office/drawing/2014/main" id="{E3657441-1DA3-99F2-97E1-AD368AFE06E6}"/>
                </a:ext>
              </a:extLst>
            </p:cNvPr>
            <p:cNvSpPr/>
            <p:nvPr/>
          </p:nvSpPr>
          <p:spPr>
            <a:xfrm>
              <a:off x="2551946" y="921215"/>
              <a:ext cx="130628" cy="20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E749CA8-1A9F-41A3-504F-DFB3D0CAB954}"/>
                </a:ext>
              </a:extLst>
            </p:cNvPr>
            <p:cNvSpPr/>
            <p:nvPr/>
          </p:nvSpPr>
          <p:spPr>
            <a:xfrm>
              <a:off x="2551946" y="2062311"/>
              <a:ext cx="130628" cy="20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2466ED-54D5-6849-2375-809F2B98DC48}"/>
                </a:ext>
              </a:extLst>
            </p:cNvPr>
            <p:cNvSpPr/>
            <p:nvPr/>
          </p:nvSpPr>
          <p:spPr>
            <a:xfrm>
              <a:off x="5437714" y="878895"/>
              <a:ext cx="130628" cy="20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B88A953-842E-805B-1F48-F97A75DD6376}"/>
                </a:ext>
              </a:extLst>
            </p:cNvPr>
            <p:cNvSpPr/>
            <p:nvPr/>
          </p:nvSpPr>
          <p:spPr>
            <a:xfrm>
              <a:off x="5501363" y="2054761"/>
              <a:ext cx="130628" cy="20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F894A3F-8E9E-7BF8-3895-1C0D7F5A3CB5}"/>
                </a:ext>
              </a:extLst>
            </p:cNvPr>
            <p:cNvSpPr/>
            <p:nvPr/>
          </p:nvSpPr>
          <p:spPr>
            <a:xfrm>
              <a:off x="5472559" y="3401153"/>
              <a:ext cx="130628" cy="145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903A14B-F1BA-3DB2-6638-A3F875BCCE5B}"/>
                </a:ext>
              </a:extLst>
            </p:cNvPr>
            <p:cNvSpPr/>
            <p:nvPr/>
          </p:nvSpPr>
          <p:spPr>
            <a:xfrm>
              <a:off x="2564487" y="3401153"/>
              <a:ext cx="130628" cy="145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67BF2F0-760E-57D7-4FD5-C295B62156A5}"/>
                </a:ext>
              </a:extLst>
            </p:cNvPr>
            <p:cNvPicPr>
              <a:picLocks noChangeAspect="1"/>
            </p:cNvPicPr>
            <p:nvPr/>
          </p:nvPicPr>
          <p:blipFill>
            <a:blip r:embed="rId4"/>
            <a:stretch>
              <a:fillRect/>
            </a:stretch>
          </p:blipFill>
          <p:spPr>
            <a:xfrm>
              <a:off x="3929391" y="932785"/>
              <a:ext cx="197208" cy="182038"/>
            </a:xfrm>
            <a:prstGeom prst="rect">
              <a:avLst/>
            </a:prstGeom>
          </p:spPr>
        </p:pic>
        <p:pic>
          <p:nvPicPr>
            <p:cNvPr id="53" name="Picture 52">
              <a:extLst>
                <a:ext uri="{FF2B5EF4-FFF2-40B4-BE49-F238E27FC236}">
                  <a16:creationId xmlns:a16="http://schemas.microsoft.com/office/drawing/2014/main" id="{7BE189C0-E8BE-AE46-3E19-4A5B49319326}"/>
                </a:ext>
              </a:extLst>
            </p:cNvPr>
            <p:cNvPicPr>
              <a:picLocks noChangeAspect="1"/>
            </p:cNvPicPr>
            <p:nvPr/>
          </p:nvPicPr>
          <p:blipFill>
            <a:blip r:embed="rId4"/>
            <a:stretch>
              <a:fillRect/>
            </a:stretch>
          </p:blipFill>
          <p:spPr>
            <a:xfrm>
              <a:off x="3963925" y="3398950"/>
              <a:ext cx="162674" cy="150160"/>
            </a:xfrm>
            <a:prstGeom prst="rect">
              <a:avLst/>
            </a:prstGeom>
          </p:spPr>
        </p:pic>
        <p:pic>
          <p:nvPicPr>
            <p:cNvPr id="54" name="Picture 53">
              <a:extLst>
                <a:ext uri="{FF2B5EF4-FFF2-40B4-BE49-F238E27FC236}">
                  <a16:creationId xmlns:a16="http://schemas.microsoft.com/office/drawing/2014/main" id="{9071963C-4102-E04E-4500-A02CF53D1D37}"/>
                </a:ext>
              </a:extLst>
            </p:cNvPr>
            <p:cNvPicPr>
              <a:picLocks noChangeAspect="1"/>
            </p:cNvPicPr>
            <p:nvPr/>
          </p:nvPicPr>
          <p:blipFill>
            <a:blip r:embed="rId4"/>
            <a:stretch>
              <a:fillRect/>
            </a:stretch>
          </p:blipFill>
          <p:spPr>
            <a:xfrm>
              <a:off x="3937055" y="2059473"/>
              <a:ext cx="197208" cy="182038"/>
            </a:xfrm>
            <a:prstGeom prst="rect">
              <a:avLst/>
            </a:prstGeom>
          </p:spPr>
        </p:pic>
        <p:pic>
          <p:nvPicPr>
            <p:cNvPr id="60" name="Picture 59">
              <a:extLst>
                <a:ext uri="{FF2B5EF4-FFF2-40B4-BE49-F238E27FC236}">
                  <a16:creationId xmlns:a16="http://schemas.microsoft.com/office/drawing/2014/main" id="{D0C3743A-BFC4-C7D7-0D30-D97F85ACE293}"/>
                </a:ext>
              </a:extLst>
            </p:cNvPr>
            <p:cNvPicPr>
              <a:picLocks noChangeAspect="1"/>
            </p:cNvPicPr>
            <p:nvPr/>
          </p:nvPicPr>
          <p:blipFill>
            <a:blip r:embed="rId4"/>
            <a:stretch>
              <a:fillRect/>
            </a:stretch>
          </p:blipFill>
          <p:spPr>
            <a:xfrm>
              <a:off x="6917815" y="3412512"/>
              <a:ext cx="162674" cy="150160"/>
            </a:xfrm>
            <a:prstGeom prst="rect">
              <a:avLst/>
            </a:prstGeom>
          </p:spPr>
        </p:pic>
        <p:pic>
          <p:nvPicPr>
            <p:cNvPr id="61" name="Picture 60">
              <a:extLst>
                <a:ext uri="{FF2B5EF4-FFF2-40B4-BE49-F238E27FC236}">
                  <a16:creationId xmlns:a16="http://schemas.microsoft.com/office/drawing/2014/main" id="{827CC13E-1E56-9E42-CAC6-4E445BCBB671}"/>
                </a:ext>
              </a:extLst>
            </p:cNvPr>
            <p:cNvPicPr>
              <a:picLocks noChangeAspect="1"/>
            </p:cNvPicPr>
            <p:nvPr/>
          </p:nvPicPr>
          <p:blipFill>
            <a:blip r:embed="rId4"/>
            <a:stretch>
              <a:fillRect/>
            </a:stretch>
          </p:blipFill>
          <p:spPr>
            <a:xfrm>
              <a:off x="6912191" y="2091351"/>
              <a:ext cx="162674" cy="150160"/>
            </a:xfrm>
            <a:prstGeom prst="rect">
              <a:avLst/>
            </a:prstGeom>
          </p:spPr>
        </p:pic>
        <p:pic>
          <p:nvPicPr>
            <p:cNvPr id="63" name="Picture 62">
              <a:extLst>
                <a:ext uri="{FF2B5EF4-FFF2-40B4-BE49-F238E27FC236}">
                  <a16:creationId xmlns:a16="http://schemas.microsoft.com/office/drawing/2014/main" id="{52B2A19B-5FA0-14D5-1608-FEDAC3B391B0}"/>
                </a:ext>
              </a:extLst>
            </p:cNvPr>
            <p:cNvPicPr>
              <a:picLocks noChangeAspect="1"/>
            </p:cNvPicPr>
            <p:nvPr/>
          </p:nvPicPr>
          <p:blipFill>
            <a:blip r:embed="rId4"/>
            <a:stretch>
              <a:fillRect/>
            </a:stretch>
          </p:blipFill>
          <p:spPr>
            <a:xfrm>
              <a:off x="6934084" y="941314"/>
              <a:ext cx="162674" cy="150160"/>
            </a:xfrm>
            <a:prstGeom prst="rect">
              <a:avLst/>
            </a:prstGeom>
          </p:spPr>
        </p:pic>
      </p:grpSp>
      <p:sp>
        <p:nvSpPr>
          <p:cNvPr id="3" name="Slide Number Placeholder 2">
            <a:extLst>
              <a:ext uri="{FF2B5EF4-FFF2-40B4-BE49-F238E27FC236}">
                <a16:creationId xmlns:a16="http://schemas.microsoft.com/office/drawing/2014/main" id="{23C44E0C-56DD-6161-3627-73E6007955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8</a:t>
            </a:fld>
            <a:endParaRPr lang="es"/>
          </a:p>
        </p:txBody>
      </p:sp>
      <p:sp>
        <p:nvSpPr>
          <p:cNvPr id="22" name="Google Shape;192;p20">
            <a:extLst>
              <a:ext uri="{FF2B5EF4-FFF2-40B4-BE49-F238E27FC236}">
                <a16:creationId xmlns:a16="http://schemas.microsoft.com/office/drawing/2014/main" id="{72AC02E1-B5C1-4F30-C9F5-24DDBB368D92}"/>
              </a:ext>
            </a:extLst>
          </p:cNvPr>
          <p:cNvSpPr txBox="1"/>
          <p:nvPr/>
        </p:nvSpPr>
        <p:spPr>
          <a:xfrm>
            <a:off x="3421175" y="4686527"/>
            <a:ext cx="5722825" cy="338524"/>
          </a:xfrm>
          <a:prstGeom prst="rect">
            <a:avLst/>
          </a:prstGeom>
          <a:noFill/>
          <a:ln>
            <a:noFill/>
          </a:ln>
        </p:spPr>
        <p:txBody>
          <a:bodyPr spcFirstLastPara="1" wrap="square" lIns="91425" tIns="91425" rIns="91425" bIns="91425" anchor="t" anchorCtr="0">
            <a:spAutoFit/>
          </a:bodyPr>
          <a:lstStyle/>
          <a:p>
            <a:pPr algn="ctr"/>
            <a:r>
              <a:rPr lang="es" sz="1000" dirty="0">
                <a:solidFill>
                  <a:schemeClr val="dk1"/>
                </a:solidFill>
              </a:rPr>
              <a:t>Schuff et al. Fully automous tuning of a spin qubit, </a:t>
            </a:r>
            <a:r>
              <a:rPr lang="en-GB" sz="1000" dirty="0"/>
              <a:t>arXiv:2402.03931</a:t>
            </a:r>
            <a:endParaRPr lang="en-US" sz="1000" dirty="0"/>
          </a:p>
        </p:txBody>
      </p:sp>
      <p:sp>
        <p:nvSpPr>
          <p:cNvPr id="59" name="TextBox 12">
            <a:extLst>
              <a:ext uri="{FF2B5EF4-FFF2-40B4-BE49-F238E27FC236}">
                <a16:creationId xmlns:a16="http://schemas.microsoft.com/office/drawing/2014/main" id="{777CAB2D-6225-6D6B-7150-FE76D9C1C6BD}"/>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Fully autonomous tuning of a spin qubit</a:t>
            </a:r>
            <a:endParaRPr sz="2003" dirty="0">
              <a:latin typeface="+mj-lt"/>
            </a:endParaRPr>
          </a:p>
        </p:txBody>
      </p:sp>
      <p:sp>
        <p:nvSpPr>
          <p:cNvPr id="9" name="Rectangle 8">
            <a:extLst>
              <a:ext uri="{FF2B5EF4-FFF2-40B4-BE49-F238E27FC236}">
                <a16:creationId xmlns:a16="http://schemas.microsoft.com/office/drawing/2014/main" id="{29F4CD80-9989-3DD3-C073-453141FC4765}"/>
              </a:ext>
            </a:extLst>
          </p:cNvPr>
          <p:cNvSpPr/>
          <p:nvPr/>
        </p:nvSpPr>
        <p:spPr>
          <a:xfrm>
            <a:off x="8896778" y="599520"/>
            <a:ext cx="45719" cy="389902"/>
          </a:xfrm>
          <a:prstGeom prst="rect">
            <a:avLst/>
          </a:prstGeom>
          <a:gradFill flip="none" rotWithShape="1">
            <a:gsLst>
              <a:gs pos="0">
                <a:srgbClr val="B7E4D9"/>
              </a:gs>
              <a:gs pos="48000">
                <a:srgbClr val="3B4589"/>
              </a:gs>
              <a:gs pos="100000">
                <a:srgbClr val="E8865F"/>
              </a:gs>
            </a:gsLst>
            <a:lin ang="16200000" scaled="1"/>
            <a:tileRect/>
          </a:gra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B56913C-6C1C-7E83-7F53-6CEF5CC956A4}"/>
              </a:ext>
            </a:extLst>
          </p:cNvPr>
          <p:cNvSpPr txBox="1"/>
          <p:nvPr/>
        </p:nvSpPr>
        <p:spPr>
          <a:xfrm rot="5400000">
            <a:off x="8783644" y="677897"/>
            <a:ext cx="505267" cy="215444"/>
          </a:xfrm>
          <a:prstGeom prst="rect">
            <a:avLst/>
          </a:prstGeom>
          <a:noFill/>
        </p:spPr>
        <p:txBody>
          <a:bodyPr wrap="none" rtlCol="0">
            <a:spAutoFit/>
          </a:bodyPr>
          <a:lstStyle/>
          <a:p>
            <a:r>
              <a:rPr lang="en-US" sz="800" dirty="0"/>
              <a:t>current</a:t>
            </a:r>
          </a:p>
        </p:txBody>
      </p:sp>
      <p:sp>
        <p:nvSpPr>
          <p:cNvPr id="51" name="Rectangle 50">
            <a:extLst>
              <a:ext uri="{FF2B5EF4-FFF2-40B4-BE49-F238E27FC236}">
                <a16:creationId xmlns:a16="http://schemas.microsoft.com/office/drawing/2014/main" id="{210C2D6D-5FBE-EA24-374F-2534A00242A7}"/>
              </a:ext>
            </a:extLst>
          </p:cNvPr>
          <p:cNvSpPr/>
          <p:nvPr/>
        </p:nvSpPr>
        <p:spPr>
          <a:xfrm>
            <a:off x="8105175" y="418203"/>
            <a:ext cx="972278" cy="1275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lose-up of a screen&#10;&#10;Description automatically generated">
            <a:extLst>
              <a:ext uri="{FF2B5EF4-FFF2-40B4-BE49-F238E27FC236}">
                <a16:creationId xmlns:a16="http://schemas.microsoft.com/office/drawing/2014/main" id="{8E46D727-6BB9-EA75-931D-2950C6E56FBE}"/>
              </a:ext>
            </a:extLst>
          </p:cNvPr>
          <p:cNvPicPr>
            <a:picLocks noChangeAspect="1"/>
          </p:cNvPicPr>
          <p:nvPr/>
        </p:nvPicPr>
        <p:blipFill>
          <a:blip r:embed="rId5"/>
          <a:stretch>
            <a:fillRect/>
          </a:stretch>
        </p:blipFill>
        <p:spPr>
          <a:xfrm>
            <a:off x="322628" y="3095270"/>
            <a:ext cx="1791797" cy="784643"/>
          </a:xfrm>
          <a:prstGeom prst="rect">
            <a:avLst/>
          </a:prstGeom>
        </p:spPr>
      </p:pic>
      <p:sp>
        <p:nvSpPr>
          <p:cNvPr id="25" name="Rectangle 24">
            <a:extLst>
              <a:ext uri="{FF2B5EF4-FFF2-40B4-BE49-F238E27FC236}">
                <a16:creationId xmlns:a16="http://schemas.microsoft.com/office/drawing/2014/main" id="{65F352CE-EB26-5908-C22C-0221DDFB9BD2}"/>
              </a:ext>
            </a:extLst>
          </p:cNvPr>
          <p:cNvSpPr/>
          <p:nvPr/>
        </p:nvSpPr>
        <p:spPr>
          <a:xfrm>
            <a:off x="2532075" y="634381"/>
            <a:ext cx="130628" cy="20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AEF1433-EFFE-10F3-E27E-4BED1A830165}"/>
              </a:ext>
            </a:extLst>
          </p:cNvPr>
          <p:cNvSpPr/>
          <p:nvPr/>
        </p:nvSpPr>
        <p:spPr>
          <a:xfrm>
            <a:off x="3951916" y="586957"/>
            <a:ext cx="130628" cy="20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886BB5-3C29-3C87-F87B-6D6EF17E2845}"/>
              </a:ext>
            </a:extLst>
          </p:cNvPr>
          <p:cNvSpPr/>
          <p:nvPr/>
        </p:nvSpPr>
        <p:spPr>
          <a:xfrm>
            <a:off x="5472559" y="575340"/>
            <a:ext cx="130628" cy="20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116F8FD-6D1B-4DBC-F2DF-551A80E1586A}"/>
              </a:ext>
            </a:extLst>
          </p:cNvPr>
          <p:cNvSpPr/>
          <p:nvPr/>
        </p:nvSpPr>
        <p:spPr>
          <a:xfrm>
            <a:off x="6933838" y="596608"/>
            <a:ext cx="130628" cy="206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0FCC9F9F-218C-92B4-193B-33FD0AE2F656}"/>
              </a:ext>
            </a:extLst>
          </p:cNvPr>
          <p:cNvSpPr txBox="1"/>
          <p:nvPr/>
        </p:nvSpPr>
        <p:spPr>
          <a:xfrm>
            <a:off x="754151" y="1226671"/>
            <a:ext cx="811441" cy="307777"/>
          </a:xfrm>
          <a:prstGeom prst="rect">
            <a:avLst/>
          </a:prstGeom>
          <a:noFill/>
        </p:spPr>
        <p:txBody>
          <a:bodyPr wrap="none" rtlCol="0">
            <a:spAutoFit/>
          </a:bodyPr>
          <a:lstStyle/>
          <a:p>
            <a:r>
              <a:rPr lang="en-US" b="1" dirty="0">
                <a:solidFill>
                  <a:srgbClr val="186299"/>
                </a:solidFill>
              </a:rPr>
              <a:t>Device</a:t>
            </a:r>
            <a:r>
              <a:rPr lang="en-US" b="1" dirty="0"/>
              <a:t> </a:t>
            </a:r>
          </a:p>
        </p:txBody>
      </p:sp>
      <p:sp>
        <p:nvSpPr>
          <p:cNvPr id="70" name="Rectangle 69">
            <a:extLst>
              <a:ext uri="{FF2B5EF4-FFF2-40B4-BE49-F238E27FC236}">
                <a16:creationId xmlns:a16="http://schemas.microsoft.com/office/drawing/2014/main" id="{24A99C9C-E016-69DE-082D-F35CA38B7B57}"/>
              </a:ext>
            </a:extLst>
          </p:cNvPr>
          <p:cNvSpPr/>
          <p:nvPr/>
        </p:nvSpPr>
        <p:spPr>
          <a:xfrm>
            <a:off x="105131" y="1134799"/>
            <a:ext cx="2100129" cy="3031257"/>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0848DD1C-6F17-05A3-EE20-E0BC5B72D965}"/>
              </a:ext>
            </a:extLst>
          </p:cNvPr>
          <p:cNvPicPr>
            <a:picLocks noChangeAspect="1"/>
          </p:cNvPicPr>
          <p:nvPr/>
        </p:nvPicPr>
        <p:blipFill>
          <a:blip r:embed="rId6"/>
          <a:stretch>
            <a:fillRect/>
          </a:stretch>
        </p:blipFill>
        <p:spPr>
          <a:xfrm>
            <a:off x="208369" y="1563500"/>
            <a:ext cx="1785717" cy="1269365"/>
          </a:xfrm>
          <a:prstGeom prst="rect">
            <a:avLst/>
          </a:prstGeom>
        </p:spPr>
      </p:pic>
    </p:spTree>
    <p:extLst>
      <p:ext uri="{BB962C8B-B14F-4D97-AF65-F5344CB8AC3E}">
        <p14:creationId xmlns:p14="http://schemas.microsoft.com/office/powerpoint/2010/main" val="3393764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723170B0-466E-A8D6-80FC-05553472C410}"/>
              </a:ext>
            </a:extLst>
          </p:cNvPr>
          <p:cNvGrpSpPr/>
          <p:nvPr/>
        </p:nvGrpSpPr>
        <p:grpSpPr>
          <a:xfrm>
            <a:off x="1703834" y="1107478"/>
            <a:ext cx="7134315" cy="3964315"/>
            <a:chOff x="1266735" y="934126"/>
            <a:chExt cx="7134315" cy="3964315"/>
          </a:xfrm>
        </p:grpSpPr>
        <p:grpSp>
          <p:nvGrpSpPr>
            <p:cNvPr id="27" name="Group 26">
              <a:extLst>
                <a:ext uri="{FF2B5EF4-FFF2-40B4-BE49-F238E27FC236}">
                  <a16:creationId xmlns:a16="http://schemas.microsoft.com/office/drawing/2014/main" id="{42C5E740-5F27-304A-CBD4-D02EB9F23913}"/>
                </a:ext>
              </a:extLst>
            </p:cNvPr>
            <p:cNvGrpSpPr/>
            <p:nvPr/>
          </p:nvGrpSpPr>
          <p:grpSpPr>
            <a:xfrm>
              <a:off x="1307336" y="934126"/>
              <a:ext cx="6416040" cy="3964315"/>
              <a:chOff x="1307336" y="934126"/>
              <a:chExt cx="6416040" cy="3964315"/>
            </a:xfrm>
          </p:grpSpPr>
          <p:pic>
            <p:nvPicPr>
              <p:cNvPr id="5" name="Picture 4">
                <a:extLst>
                  <a:ext uri="{FF2B5EF4-FFF2-40B4-BE49-F238E27FC236}">
                    <a16:creationId xmlns:a16="http://schemas.microsoft.com/office/drawing/2014/main" id="{237CCC0B-09CF-76A4-30DE-EAE77A73580B}"/>
                  </a:ext>
                </a:extLst>
              </p:cNvPr>
              <p:cNvPicPr>
                <a:picLocks noChangeAspect="1"/>
              </p:cNvPicPr>
              <p:nvPr/>
            </p:nvPicPr>
            <p:blipFill rotWithShape="1">
              <a:blip r:embed="rId3"/>
              <a:srcRect t="48213" r="57190" b="-7745"/>
              <a:stretch/>
            </p:blipFill>
            <p:spPr>
              <a:xfrm>
                <a:off x="1307336" y="1070536"/>
                <a:ext cx="6416040" cy="3827905"/>
              </a:xfrm>
              <a:prstGeom prst="rect">
                <a:avLst/>
              </a:prstGeom>
            </p:spPr>
          </p:pic>
          <p:sp>
            <p:nvSpPr>
              <p:cNvPr id="8" name="Rectangle 7">
                <a:extLst>
                  <a:ext uri="{FF2B5EF4-FFF2-40B4-BE49-F238E27FC236}">
                    <a16:creationId xmlns:a16="http://schemas.microsoft.com/office/drawing/2014/main" id="{9D4C7B9B-6522-F4A0-95F8-34544D04AF07}"/>
                  </a:ext>
                </a:extLst>
              </p:cNvPr>
              <p:cNvSpPr/>
              <p:nvPr/>
            </p:nvSpPr>
            <p:spPr>
              <a:xfrm>
                <a:off x="1307336" y="934126"/>
                <a:ext cx="264160" cy="266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2F48FDA0-928C-FFA0-7F3B-59FB2084EF06}"/>
                </a:ext>
              </a:extLst>
            </p:cNvPr>
            <p:cNvSpPr/>
            <p:nvPr/>
          </p:nvSpPr>
          <p:spPr>
            <a:xfrm>
              <a:off x="5356928" y="2984488"/>
              <a:ext cx="1998732" cy="811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DAAB445-BDA5-41A7-FA8C-5D27BED689A9}"/>
                </a:ext>
              </a:extLst>
            </p:cNvPr>
            <p:cNvSpPr txBox="1"/>
            <p:nvPr/>
          </p:nvSpPr>
          <p:spPr>
            <a:xfrm>
              <a:off x="1809750" y="4083319"/>
              <a:ext cx="2828925" cy="307777"/>
            </a:xfrm>
            <a:prstGeom prst="rect">
              <a:avLst/>
            </a:prstGeom>
            <a:solidFill>
              <a:schemeClr val="bg1"/>
            </a:solidFill>
          </p:spPr>
          <p:txBody>
            <a:bodyPr wrap="square" rtlCol="0">
              <a:spAutoFit/>
            </a:bodyPr>
            <a:lstStyle/>
            <a:p>
              <a:pPr algn="ctr"/>
              <a:r>
                <a:rPr lang="en-US" dirty="0"/>
                <a:t>Gate voltage 1</a:t>
              </a:r>
            </a:p>
          </p:txBody>
        </p:sp>
        <p:sp>
          <p:nvSpPr>
            <p:cNvPr id="20" name="TextBox 19">
              <a:extLst>
                <a:ext uri="{FF2B5EF4-FFF2-40B4-BE49-F238E27FC236}">
                  <a16:creationId xmlns:a16="http://schemas.microsoft.com/office/drawing/2014/main" id="{E1373D96-0650-A029-33FB-9D7A69596E9E}"/>
                </a:ext>
              </a:extLst>
            </p:cNvPr>
            <p:cNvSpPr txBox="1"/>
            <p:nvPr/>
          </p:nvSpPr>
          <p:spPr>
            <a:xfrm rot="16200000">
              <a:off x="358586" y="2423039"/>
              <a:ext cx="2124075" cy="307777"/>
            </a:xfrm>
            <a:prstGeom prst="rect">
              <a:avLst/>
            </a:prstGeom>
            <a:solidFill>
              <a:schemeClr val="bg1"/>
            </a:solidFill>
          </p:spPr>
          <p:txBody>
            <a:bodyPr wrap="square" rtlCol="0">
              <a:spAutoFit/>
            </a:bodyPr>
            <a:lstStyle/>
            <a:p>
              <a:pPr algn="ctr"/>
              <a:r>
                <a:rPr lang="en-US" dirty="0"/>
                <a:t>Gate voltage 2</a:t>
              </a:r>
            </a:p>
          </p:txBody>
        </p:sp>
        <p:sp>
          <p:nvSpPr>
            <p:cNvPr id="22" name="TextBox 21">
              <a:extLst>
                <a:ext uri="{FF2B5EF4-FFF2-40B4-BE49-F238E27FC236}">
                  <a16:creationId xmlns:a16="http://schemas.microsoft.com/office/drawing/2014/main" id="{853B5A7F-0133-8DE3-26FF-4EF63CC24348}"/>
                </a:ext>
              </a:extLst>
            </p:cNvPr>
            <p:cNvSpPr txBox="1"/>
            <p:nvPr/>
          </p:nvSpPr>
          <p:spPr>
            <a:xfrm>
              <a:off x="4638675" y="4077146"/>
              <a:ext cx="3762375" cy="307777"/>
            </a:xfrm>
            <a:prstGeom prst="rect">
              <a:avLst/>
            </a:prstGeom>
            <a:solidFill>
              <a:schemeClr val="bg1"/>
            </a:solidFill>
          </p:spPr>
          <p:txBody>
            <a:bodyPr wrap="square" rtlCol="0">
              <a:spAutoFit/>
            </a:bodyPr>
            <a:lstStyle/>
            <a:p>
              <a:pPr algn="ctr"/>
              <a:r>
                <a:rPr lang="en-US" dirty="0"/>
                <a:t>Gate voltage 1</a:t>
              </a:r>
            </a:p>
          </p:txBody>
        </p:sp>
        <p:sp>
          <p:nvSpPr>
            <p:cNvPr id="23" name="TextBox 22">
              <a:extLst>
                <a:ext uri="{FF2B5EF4-FFF2-40B4-BE49-F238E27FC236}">
                  <a16:creationId xmlns:a16="http://schemas.microsoft.com/office/drawing/2014/main" id="{5BD23721-79B9-87D7-0166-157DDB7CFC11}"/>
                </a:ext>
              </a:extLst>
            </p:cNvPr>
            <p:cNvSpPr txBox="1"/>
            <p:nvPr/>
          </p:nvSpPr>
          <p:spPr>
            <a:xfrm rot="16200000">
              <a:off x="3607207" y="2470176"/>
              <a:ext cx="2124075" cy="307777"/>
            </a:xfrm>
            <a:prstGeom prst="rect">
              <a:avLst/>
            </a:prstGeom>
            <a:solidFill>
              <a:schemeClr val="bg1"/>
            </a:solidFill>
          </p:spPr>
          <p:txBody>
            <a:bodyPr wrap="square" rtlCol="0">
              <a:spAutoFit/>
            </a:bodyPr>
            <a:lstStyle/>
            <a:p>
              <a:pPr algn="ctr"/>
              <a:r>
                <a:rPr lang="en-US" dirty="0"/>
                <a:t>Gate voltage 3</a:t>
              </a:r>
            </a:p>
          </p:txBody>
        </p:sp>
      </p:grpSp>
      <p:sp>
        <p:nvSpPr>
          <p:cNvPr id="3" name="Slide Number Placeholder 2">
            <a:extLst>
              <a:ext uri="{FF2B5EF4-FFF2-40B4-BE49-F238E27FC236}">
                <a16:creationId xmlns:a16="http://schemas.microsoft.com/office/drawing/2014/main" id="{D58B2983-79E9-C533-51AF-A52023DBEF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9</a:t>
            </a:fld>
            <a:endParaRPr lang="es"/>
          </a:p>
        </p:txBody>
      </p:sp>
      <p:sp>
        <p:nvSpPr>
          <p:cNvPr id="9" name="Rectangle 8">
            <a:extLst>
              <a:ext uri="{FF2B5EF4-FFF2-40B4-BE49-F238E27FC236}">
                <a16:creationId xmlns:a16="http://schemas.microsoft.com/office/drawing/2014/main" id="{0D599E31-F2A1-C09A-5D67-8157B7B886D3}"/>
              </a:ext>
            </a:extLst>
          </p:cNvPr>
          <p:cNvSpPr/>
          <p:nvPr/>
        </p:nvSpPr>
        <p:spPr>
          <a:xfrm>
            <a:off x="3909066" y="3591444"/>
            <a:ext cx="264160" cy="393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3F137A-A74C-1E08-90DA-55655FC7C3B0}"/>
              </a:ext>
            </a:extLst>
          </p:cNvPr>
          <p:cNvSpPr/>
          <p:nvPr/>
        </p:nvSpPr>
        <p:spPr>
          <a:xfrm>
            <a:off x="7338811" y="2094343"/>
            <a:ext cx="393700" cy="281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92;p20">
            <a:extLst>
              <a:ext uri="{FF2B5EF4-FFF2-40B4-BE49-F238E27FC236}">
                <a16:creationId xmlns:a16="http://schemas.microsoft.com/office/drawing/2014/main" id="{DD2545D1-27D3-D310-30ED-582960B02ECB}"/>
              </a:ext>
            </a:extLst>
          </p:cNvPr>
          <p:cNvSpPr txBox="1"/>
          <p:nvPr/>
        </p:nvSpPr>
        <p:spPr>
          <a:xfrm>
            <a:off x="3421175" y="4686527"/>
            <a:ext cx="5722825" cy="338524"/>
          </a:xfrm>
          <a:prstGeom prst="rect">
            <a:avLst/>
          </a:prstGeom>
          <a:noFill/>
          <a:ln>
            <a:noFill/>
          </a:ln>
        </p:spPr>
        <p:txBody>
          <a:bodyPr spcFirstLastPara="1" wrap="square" lIns="91425" tIns="91425" rIns="91425" bIns="91425" anchor="t" anchorCtr="0">
            <a:spAutoFit/>
          </a:bodyPr>
          <a:lstStyle/>
          <a:p>
            <a:pPr algn="ctr"/>
            <a:r>
              <a:rPr lang="es" sz="1000" dirty="0">
                <a:solidFill>
                  <a:schemeClr val="dk1"/>
                </a:solidFill>
              </a:rPr>
              <a:t>Schuff et al. Fully automous tuning of a spin qubit, </a:t>
            </a:r>
            <a:r>
              <a:rPr lang="en-GB" sz="1000" dirty="0"/>
              <a:t>arXiv:2402.03931</a:t>
            </a:r>
            <a:endParaRPr lang="en-US" sz="1000" dirty="0"/>
          </a:p>
        </p:txBody>
      </p:sp>
      <p:sp>
        <p:nvSpPr>
          <p:cNvPr id="14" name="TextBox 12">
            <a:extLst>
              <a:ext uri="{FF2B5EF4-FFF2-40B4-BE49-F238E27FC236}">
                <a16:creationId xmlns:a16="http://schemas.microsoft.com/office/drawing/2014/main" id="{F609D6DF-438C-4FDC-ECD5-D37F59D6003B}"/>
              </a:ext>
            </a:extLst>
          </p:cNvPr>
          <p:cNvSpPr txBox="1"/>
          <p:nvPr/>
        </p:nvSpPr>
        <p:spPr>
          <a:xfrm>
            <a:off x="214447" y="108840"/>
            <a:ext cx="8288350" cy="3622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38" tIns="26738" rIns="26738" bIns="26738" anchor="ctr">
            <a:spAutoFit/>
          </a:bodyPr>
          <a:lstStyle>
            <a:lvl1pPr algn="l" defTabSz="1107262">
              <a:defRPr sz="3800" b="1">
                <a:latin typeface="Avenir Next Regular"/>
                <a:ea typeface="Avenir Next Regular"/>
                <a:cs typeface="Avenir Next Regular"/>
                <a:sym typeface="Avenir Next Regular"/>
              </a:defRPr>
            </a:lvl1pPr>
          </a:lstStyle>
          <a:p>
            <a:r>
              <a:rPr lang="en-GB" sz="2003" dirty="0">
                <a:latin typeface="+mj-lt"/>
              </a:rPr>
              <a:t>Fully autonomous tuning of a spin qubit</a:t>
            </a:r>
            <a:endParaRPr sz="2003" dirty="0">
              <a:latin typeface="+mj-lt"/>
            </a:endParaRPr>
          </a:p>
        </p:txBody>
      </p:sp>
      <p:grpSp>
        <p:nvGrpSpPr>
          <p:cNvPr id="18" name="Group 17">
            <a:extLst>
              <a:ext uri="{FF2B5EF4-FFF2-40B4-BE49-F238E27FC236}">
                <a16:creationId xmlns:a16="http://schemas.microsoft.com/office/drawing/2014/main" id="{61348A4C-383B-8D98-48B8-FCC10EC4FF96}"/>
              </a:ext>
            </a:extLst>
          </p:cNvPr>
          <p:cNvGrpSpPr/>
          <p:nvPr/>
        </p:nvGrpSpPr>
        <p:grpSpPr>
          <a:xfrm>
            <a:off x="262249" y="3997164"/>
            <a:ext cx="1538125" cy="814443"/>
            <a:chOff x="7158924" y="190204"/>
            <a:chExt cx="1538125" cy="814443"/>
          </a:xfrm>
        </p:grpSpPr>
        <p:pic>
          <p:nvPicPr>
            <p:cNvPr id="11" name="Picture 10">
              <a:extLst>
                <a:ext uri="{FF2B5EF4-FFF2-40B4-BE49-F238E27FC236}">
                  <a16:creationId xmlns:a16="http://schemas.microsoft.com/office/drawing/2014/main" id="{782B1DB5-1A4D-D7C4-5EAF-F3AF74E775DE}"/>
                </a:ext>
              </a:extLst>
            </p:cNvPr>
            <p:cNvPicPr>
              <a:picLocks noChangeAspect="1"/>
            </p:cNvPicPr>
            <p:nvPr/>
          </p:nvPicPr>
          <p:blipFill rotWithShape="1">
            <a:blip r:embed="rId4"/>
            <a:srcRect l="27598" t="78799" r="70563" b="9939"/>
            <a:stretch/>
          </p:blipFill>
          <p:spPr>
            <a:xfrm>
              <a:off x="7158924" y="218421"/>
              <a:ext cx="276382" cy="725505"/>
            </a:xfrm>
            <a:prstGeom prst="rect">
              <a:avLst/>
            </a:prstGeom>
          </p:spPr>
        </p:pic>
        <p:sp>
          <p:nvSpPr>
            <p:cNvPr id="15" name="TextBox 14">
              <a:extLst>
                <a:ext uri="{FF2B5EF4-FFF2-40B4-BE49-F238E27FC236}">
                  <a16:creationId xmlns:a16="http://schemas.microsoft.com/office/drawing/2014/main" id="{4E09C95E-9C43-AEC0-56FF-50F1A4D273AA}"/>
                </a:ext>
              </a:extLst>
            </p:cNvPr>
            <p:cNvSpPr txBox="1"/>
            <p:nvPr/>
          </p:nvSpPr>
          <p:spPr>
            <a:xfrm>
              <a:off x="7417367" y="438934"/>
              <a:ext cx="1180131" cy="307777"/>
            </a:xfrm>
            <a:prstGeom prst="rect">
              <a:avLst/>
            </a:prstGeom>
            <a:noFill/>
          </p:spPr>
          <p:txBody>
            <a:bodyPr wrap="none" rtlCol="0">
              <a:spAutoFit/>
            </a:bodyPr>
            <a:lstStyle/>
            <a:p>
              <a:r>
                <a:rPr lang="en-US" dirty="0"/>
                <a:t>Past stage 3</a:t>
              </a:r>
            </a:p>
          </p:txBody>
        </p:sp>
        <p:sp>
          <p:nvSpPr>
            <p:cNvPr id="16" name="TextBox 15">
              <a:extLst>
                <a:ext uri="{FF2B5EF4-FFF2-40B4-BE49-F238E27FC236}">
                  <a16:creationId xmlns:a16="http://schemas.microsoft.com/office/drawing/2014/main" id="{7BA3490C-FAD1-89C6-0BF4-DCAF6401DDF6}"/>
                </a:ext>
              </a:extLst>
            </p:cNvPr>
            <p:cNvSpPr txBox="1"/>
            <p:nvPr/>
          </p:nvSpPr>
          <p:spPr>
            <a:xfrm>
              <a:off x="7417367" y="696870"/>
              <a:ext cx="702436" cy="307777"/>
            </a:xfrm>
            <a:prstGeom prst="rect">
              <a:avLst/>
            </a:prstGeom>
            <a:noFill/>
          </p:spPr>
          <p:txBody>
            <a:bodyPr wrap="none" rtlCol="0">
              <a:spAutoFit/>
            </a:bodyPr>
            <a:lstStyle/>
            <a:p>
              <a:r>
                <a:rPr lang="en-US" dirty="0"/>
                <a:t>Qubits</a:t>
              </a:r>
            </a:p>
          </p:txBody>
        </p:sp>
        <p:sp>
          <p:nvSpPr>
            <p:cNvPr id="17" name="TextBox 16">
              <a:extLst>
                <a:ext uri="{FF2B5EF4-FFF2-40B4-BE49-F238E27FC236}">
                  <a16:creationId xmlns:a16="http://schemas.microsoft.com/office/drawing/2014/main" id="{824581CE-45D5-69A1-7C00-97F81F369AE1}"/>
                </a:ext>
              </a:extLst>
            </p:cNvPr>
            <p:cNvSpPr txBox="1"/>
            <p:nvPr/>
          </p:nvSpPr>
          <p:spPr>
            <a:xfrm>
              <a:off x="7367839" y="190204"/>
              <a:ext cx="1329210" cy="307777"/>
            </a:xfrm>
            <a:prstGeom prst="rect">
              <a:avLst/>
            </a:prstGeom>
            <a:noFill/>
          </p:spPr>
          <p:txBody>
            <a:bodyPr wrap="none" rtlCol="0">
              <a:spAutoFit/>
            </a:bodyPr>
            <a:lstStyle/>
            <a:p>
              <a:r>
                <a:rPr lang="en-US" dirty="0"/>
                <a:t> Past stage 2 </a:t>
              </a:r>
            </a:p>
          </p:txBody>
        </p:sp>
      </p:grpSp>
      <p:pic>
        <p:nvPicPr>
          <p:cNvPr id="25" name="Picture 24">
            <a:extLst>
              <a:ext uri="{FF2B5EF4-FFF2-40B4-BE49-F238E27FC236}">
                <a16:creationId xmlns:a16="http://schemas.microsoft.com/office/drawing/2014/main" id="{CBD0EDF7-910A-2F9A-E95D-B41F7E910625}"/>
              </a:ext>
            </a:extLst>
          </p:cNvPr>
          <p:cNvPicPr>
            <a:picLocks noChangeAspect="1"/>
          </p:cNvPicPr>
          <p:nvPr/>
        </p:nvPicPr>
        <p:blipFill>
          <a:blip r:embed="rId5"/>
          <a:stretch>
            <a:fillRect/>
          </a:stretch>
        </p:blipFill>
        <p:spPr>
          <a:xfrm>
            <a:off x="13173" y="582264"/>
            <a:ext cx="1694760" cy="1204709"/>
          </a:xfrm>
          <a:prstGeom prst="rect">
            <a:avLst/>
          </a:prstGeom>
        </p:spPr>
      </p:pic>
    </p:spTree>
    <p:extLst>
      <p:ext uri="{BB962C8B-B14F-4D97-AF65-F5344CB8AC3E}">
        <p14:creationId xmlns:p14="http://schemas.microsoft.com/office/powerpoint/2010/main" val="14112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13025</TotalTime>
  <Words>3544</Words>
  <Application>Microsoft Macintosh PowerPoint</Application>
  <PresentationFormat>On-screen Show (16:9)</PresentationFormat>
  <Paragraphs>686</Paragraphs>
  <Slides>74</Slides>
  <Notes>53</Notes>
  <HiddenSlides>23</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Gill Sans</vt:lpstr>
      <vt:lpstr>Roboto</vt:lpstr>
      <vt:lpstr>Avenir Next</vt:lpstr>
      <vt:lpstr>Arial</vt:lpstr>
      <vt:lpstr>Times New Roman</vt:lpstr>
      <vt:lpstr>Avenir Next Regular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Natalia Ares</cp:lastModifiedBy>
  <cp:revision>198</cp:revision>
  <dcterms:modified xsi:type="dcterms:W3CDTF">2024-06-17T19:01:31Z</dcterms:modified>
</cp:coreProperties>
</file>