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50"/>
  </p:notesMasterIdLst>
  <p:sldIdLst>
    <p:sldId id="256" r:id="rId2"/>
    <p:sldId id="269" r:id="rId3"/>
    <p:sldId id="306" r:id="rId4"/>
    <p:sldId id="277" r:id="rId5"/>
    <p:sldId id="301" r:id="rId6"/>
    <p:sldId id="278" r:id="rId7"/>
    <p:sldId id="279" r:id="rId8"/>
    <p:sldId id="299" r:id="rId9"/>
    <p:sldId id="257" r:id="rId10"/>
    <p:sldId id="272" r:id="rId11"/>
    <p:sldId id="273" r:id="rId12"/>
    <p:sldId id="280" r:id="rId13"/>
    <p:sldId id="287" r:id="rId14"/>
    <p:sldId id="291" r:id="rId15"/>
    <p:sldId id="286" r:id="rId16"/>
    <p:sldId id="303" r:id="rId17"/>
    <p:sldId id="300" r:id="rId18"/>
    <p:sldId id="289" r:id="rId19"/>
    <p:sldId id="268" r:id="rId20"/>
    <p:sldId id="281" r:id="rId21"/>
    <p:sldId id="304" r:id="rId22"/>
    <p:sldId id="282" r:id="rId23"/>
    <p:sldId id="283" r:id="rId24"/>
    <p:sldId id="284" r:id="rId25"/>
    <p:sldId id="285" r:id="rId26"/>
    <p:sldId id="305" r:id="rId27"/>
    <p:sldId id="266" r:id="rId28"/>
    <p:sldId id="265" r:id="rId29"/>
    <p:sldId id="275" r:id="rId30"/>
    <p:sldId id="276" r:id="rId31"/>
    <p:sldId id="296" r:id="rId32"/>
    <p:sldId id="274" r:id="rId33"/>
    <p:sldId id="297" r:id="rId34"/>
    <p:sldId id="290" r:id="rId35"/>
    <p:sldId id="302" r:id="rId36"/>
    <p:sldId id="270" r:id="rId37"/>
    <p:sldId id="271" r:id="rId38"/>
    <p:sldId id="298" r:id="rId39"/>
    <p:sldId id="308" r:id="rId40"/>
    <p:sldId id="261" r:id="rId41"/>
    <p:sldId id="292" r:id="rId42"/>
    <p:sldId id="294" r:id="rId43"/>
    <p:sldId id="307" r:id="rId44"/>
    <p:sldId id="258" r:id="rId45"/>
    <p:sldId id="259" r:id="rId46"/>
    <p:sldId id="260" r:id="rId47"/>
    <p:sldId id="262" r:id="rId48"/>
    <p:sldId id="264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274" autoAdjust="0"/>
  </p:normalViewPr>
  <p:slideViewPr>
    <p:cSldViewPr snapToGrid="0">
      <p:cViewPr>
        <p:scale>
          <a:sx n="75" d="100"/>
          <a:sy n="75" d="100"/>
        </p:scale>
        <p:origin x="125" y="22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7DD7C-5385-408C-820A-BB46F3EC658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26EAFFB-DE6C-45AB-8C20-7652AF703EE7}">
      <dgm:prSet phldrT="[Szöveg]"/>
      <dgm:spPr/>
      <dgm:t>
        <a:bodyPr/>
        <a:lstStyle/>
        <a:p>
          <a:r>
            <a:rPr lang="hu-HU" dirty="0" smtClean="0"/>
            <a:t>1940</a:t>
          </a:r>
          <a:endParaRPr lang="hu-HU" dirty="0"/>
        </a:p>
      </dgm:t>
    </dgm:pt>
    <dgm:pt modelId="{036F9992-6A7F-4E0A-BC0A-713A56A90EC7}" type="parTrans" cxnId="{EA76BE0C-3EB1-4A34-8DB6-58F2F49CDA9B}">
      <dgm:prSet/>
      <dgm:spPr/>
      <dgm:t>
        <a:bodyPr/>
        <a:lstStyle/>
        <a:p>
          <a:endParaRPr lang="hu-HU"/>
        </a:p>
      </dgm:t>
    </dgm:pt>
    <dgm:pt modelId="{868549D2-7E2F-414D-856A-241043E549B1}" type="sibTrans" cxnId="{EA76BE0C-3EB1-4A34-8DB6-58F2F49CDA9B}">
      <dgm:prSet/>
      <dgm:spPr/>
      <dgm:t>
        <a:bodyPr/>
        <a:lstStyle/>
        <a:p>
          <a:endParaRPr lang="hu-HU"/>
        </a:p>
      </dgm:t>
    </dgm:pt>
    <dgm:pt modelId="{67A7B683-09D9-4AAE-9627-000999D8360B}">
      <dgm:prSet phldrT="[Szöveg]"/>
      <dgm:spPr/>
      <dgm:t>
        <a:bodyPr/>
        <a:lstStyle/>
        <a:p>
          <a:r>
            <a:rPr lang="hu-HU" dirty="0" err="1" smtClean="0"/>
            <a:t>Machine</a:t>
          </a:r>
          <a:r>
            <a:rPr lang="hu-HU" dirty="0" smtClean="0"/>
            <a:t> </a:t>
          </a:r>
          <a:r>
            <a:rPr lang="hu-HU" dirty="0" err="1" smtClean="0"/>
            <a:t>code</a:t>
          </a:r>
          <a:endParaRPr lang="hu-HU" dirty="0"/>
        </a:p>
      </dgm:t>
    </dgm:pt>
    <dgm:pt modelId="{DB70D940-6968-433B-AE16-3B0B0CFD7595}" type="parTrans" cxnId="{1B7E50D7-11CC-4A5E-AE5A-C0910A95364D}">
      <dgm:prSet/>
      <dgm:spPr/>
      <dgm:t>
        <a:bodyPr/>
        <a:lstStyle/>
        <a:p>
          <a:endParaRPr lang="hu-HU"/>
        </a:p>
      </dgm:t>
    </dgm:pt>
    <dgm:pt modelId="{171EF298-61ED-4488-BCCA-7B7EABFA6D71}" type="sibTrans" cxnId="{1B7E50D7-11CC-4A5E-AE5A-C0910A95364D}">
      <dgm:prSet/>
      <dgm:spPr/>
      <dgm:t>
        <a:bodyPr/>
        <a:lstStyle/>
        <a:p>
          <a:endParaRPr lang="hu-HU"/>
        </a:p>
      </dgm:t>
    </dgm:pt>
    <dgm:pt modelId="{C2BEE130-A842-4661-BD30-150D87A66B55}">
      <dgm:prSet phldrT="[Szöveg]"/>
      <dgm:spPr/>
      <dgm:t>
        <a:bodyPr/>
        <a:lstStyle/>
        <a:p>
          <a:r>
            <a:rPr lang="hu-HU" dirty="0" smtClean="0"/>
            <a:t>1950s</a:t>
          </a:r>
          <a:endParaRPr lang="hu-HU" dirty="0"/>
        </a:p>
      </dgm:t>
    </dgm:pt>
    <dgm:pt modelId="{D51DBC1F-B2E7-4A22-98F5-B12E11637253}" type="parTrans" cxnId="{B72141B2-A443-41AB-BD95-DAA9C719D7B4}">
      <dgm:prSet/>
      <dgm:spPr/>
      <dgm:t>
        <a:bodyPr/>
        <a:lstStyle/>
        <a:p>
          <a:endParaRPr lang="hu-HU"/>
        </a:p>
      </dgm:t>
    </dgm:pt>
    <dgm:pt modelId="{C83FAECC-3413-470E-9A89-0BA7E21655D1}" type="sibTrans" cxnId="{B72141B2-A443-41AB-BD95-DAA9C719D7B4}">
      <dgm:prSet/>
      <dgm:spPr/>
      <dgm:t>
        <a:bodyPr/>
        <a:lstStyle/>
        <a:p>
          <a:endParaRPr lang="hu-HU"/>
        </a:p>
      </dgm:t>
    </dgm:pt>
    <dgm:pt modelId="{CFA4618B-7950-4DA3-90C2-436DB94A996E}">
      <dgm:prSet phldrT="[Szöveg]"/>
      <dgm:spPr/>
      <dgm:t>
        <a:bodyPr/>
        <a:lstStyle/>
        <a:p>
          <a:r>
            <a:rPr lang="hu-HU" dirty="0" smtClean="0"/>
            <a:t>Assembly </a:t>
          </a:r>
          <a:r>
            <a:rPr lang="hu-HU" dirty="0" err="1" smtClean="0"/>
            <a:t>language</a:t>
          </a:r>
          <a:endParaRPr lang="hu-HU" dirty="0"/>
        </a:p>
      </dgm:t>
    </dgm:pt>
    <dgm:pt modelId="{3BD1B1EE-EC79-4F41-A562-C8F9E0441D15}" type="parTrans" cxnId="{DEE7A76A-15C3-492E-A32C-A1461C66E6A9}">
      <dgm:prSet/>
      <dgm:spPr/>
      <dgm:t>
        <a:bodyPr/>
        <a:lstStyle/>
        <a:p>
          <a:endParaRPr lang="hu-HU"/>
        </a:p>
      </dgm:t>
    </dgm:pt>
    <dgm:pt modelId="{ABCFC222-3243-45BA-B4DF-7C16EB5A342C}" type="sibTrans" cxnId="{DEE7A76A-15C3-492E-A32C-A1461C66E6A9}">
      <dgm:prSet/>
      <dgm:spPr/>
      <dgm:t>
        <a:bodyPr/>
        <a:lstStyle/>
        <a:p>
          <a:endParaRPr lang="hu-HU"/>
        </a:p>
      </dgm:t>
    </dgm:pt>
    <dgm:pt modelId="{F1F345BE-77CB-4434-BE46-5D5D6218F21F}">
      <dgm:prSet phldrT="[Szöveg]"/>
      <dgm:spPr/>
      <dgm:t>
        <a:bodyPr/>
        <a:lstStyle/>
        <a:p>
          <a:r>
            <a:rPr lang="hu-HU" dirty="0" err="1" smtClean="0"/>
            <a:t>High</a:t>
          </a:r>
          <a:r>
            <a:rPr lang="hu-HU" dirty="0" smtClean="0"/>
            <a:t> </a:t>
          </a:r>
          <a:r>
            <a:rPr lang="hu-HU" dirty="0" err="1" smtClean="0"/>
            <a:t>level</a:t>
          </a:r>
          <a:r>
            <a:rPr lang="hu-HU" dirty="0" smtClean="0"/>
            <a:t> </a:t>
          </a:r>
          <a:r>
            <a:rPr lang="hu-HU" dirty="0" err="1" smtClean="0"/>
            <a:t>programming</a:t>
          </a:r>
          <a:r>
            <a:rPr lang="hu-HU" dirty="0" smtClean="0"/>
            <a:t> </a:t>
          </a:r>
          <a:r>
            <a:rPr lang="hu-HU" dirty="0" err="1" smtClean="0"/>
            <a:t>languages</a:t>
          </a:r>
          <a:r>
            <a:rPr lang="hu-HU" dirty="0" smtClean="0"/>
            <a:t> (</a:t>
          </a:r>
          <a:r>
            <a:rPr lang="hu-HU" dirty="0" err="1" smtClean="0"/>
            <a:t>Fortran</a:t>
          </a:r>
          <a:r>
            <a:rPr lang="hu-HU" dirty="0" smtClean="0"/>
            <a:t>, </a:t>
          </a:r>
          <a:r>
            <a:rPr lang="hu-HU" dirty="0" err="1" smtClean="0"/>
            <a:t>Lisp</a:t>
          </a:r>
          <a:r>
            <a:rPr lang="hu-HU" dirty="0" smtClean="0"/>
            <a:t>, ALGOL, COBOL)</a:t>
          </a:r>
          <a:endParaRPr lang="hu-HU" dirty="0"/>
        </a:p>
      </dgm:t>
    </dgm:pt>
    <dgm:pt modelId="{6167A3FE-3FDD-41CB-AB60-245A252EEC3C}" type="parTrans" cxnId="{D8FC0A2F-2733-4A90-ADFA-EEA0628BFF2F}">
      <dgm:prSet/>
      <dgm:spPr/>
      <dgm:t>
        <a:bodyPr/>
        <a:lstStyle/>
        <a:p>
          <a:endParaRPr lang="hu-HU"/>
        </a:p>
      </dgm:t>
    </dgm:pt>
    <dgm:pt modelId="{29D6FBD2-43DC-44D5-8724-4D974B681F73}" type="sibTrans" cxnId="{D8FC0A2F-2733-4A90-ADFA-EEA0628BFF2F}">
      <dgm:prSet/>
      <dgm:spPr/>
      <dgm:t>
        <a:bodyPr/>
        <a:lstStyle/>
        <a:p>
          <a:endParaRPr lang="hu-HU"/>
        </a:p>
      </dgm:t>
    </dgm:pt>
    <dgm:pt modelId="{D8D302DF-9451-4353-8674-6C35622AC6AF}">
      <dgm:prSet phldrT="[Szöveg]"/>
      <dgm:spPr/>
      <dgm:t>
        <a:bodyPr/>
        <a:lstStyle/>
        <a:p>
          <a:r>
            <a:rPr lang="hu-HU" dirty="0" smtClean="0"/>
            <a:t>1960s</a:t>
          </a:r>
          <a:endParaRPr lang="hu-HU" dirty="0"/>
        </a:p>
      </dgm:t>
    </dgm:pt>
    <dgm:pt modelId="{1EE890F9-7081-47C4-AFB1-9C4778E7A27D}" type="parTrans" cxnId="{BD0BD4DD-9FC6-48DC-A2B0-5C9FEC972845}">
      <dgm:prSet/>
      <dgm:spPr/>
      <dgm:t>
        <a:bodyPr/>
        <a:lstStyle/>
        <a:p>
          <a:endParaRPr lang="hu-HU"/>
        </a:p>
      </dgm:t>
    </dgm:pt>
    <dgm:pt modelId="{59029B7A-0CFF-481B-9881-90B86CF5BFBC}" type="sibTrans" cxnId="{BD0BD4DD-9FC6-48DC-A2B0-5C9FEC972845}">
      <dgm:prSet/>
      <dgm:spPr/>
      <dgm:t>
        <a:bodyPr/>
        <a:lstStyle/>
        <a:p>
          <a:endParaRPr lang="hu-HU"/>
        </a:p>
      </dgm:t>
    </dgm:pt>
    <dgm:pt modelId="{5163F5D8-2179-4A4B-BBAB-7AC38E42EAD5}">
      <dgm:prSet phldrT="[Szöveg]"/>
      <dgm:spPr/>
      <dgm:t>
        <a:bodyPr/>
        <a:lstStyle/>
        <a:p>
          <a:r>
            <a:rPr lang="hu-HU" dirty="0" err="1" smtClean="0"/>
            <a:t>Integrated</a:t>
          </a:r>
          <a:r>
            <a:rPr lang="hu-HU" dirty="0" smtClean="0"/>
            <a:t> </a:t>
          </a:r>
          <a:r>
            <a:rPr lang="hu-HU" dirty="0" err="1" smtClean="0"/>
            <a:t>Development</a:t>
          </a:r>
          <a:r>
            <a:rPr lang="hu-HU" dirty="0" smtClean="0"/>
            <a:t> </a:t>
          </a:r>
          <a:r>
            <a:rPr lang="hu-HU" dirty="0" err="1" smtClean="0"/>
            <a:t>Enverionments</a:t>
          </a:r>
          <a:endParaRPr lang="hu-HU" dirty="0"/>
        </a:p>
      </dgm:t>
    </dgm:pt>
    <dgm:pt modelId="{94FA8B1F-3749-479C-A6DD-13D7C82C2C11}" type="parTrans" cxnId="{D8D1DAB7-CA40-4F16-B03A-3E08880F84C2}">
      <dgm:prSet/>
      <dgm:spPr/>
      <dgm:t>
        <a:bodyPr/>
        <a:lstStyle/>
        <a:p>
          <a:endParaRPr lang="hu-HU"/>
        </a:p>
      </dgm:t>
    </dgm:pt>
    <dgm:pt modelId="{224A6670-7A60-4189-914A-11274318BDD5}" type="sibTrans" cxnId="{D8D1DAB7-CA40-4F16-B03A-3E08880F84C2}">
      <dgm:prSet/>
      <dgm:spPr/>
      <dgm:t>
        <a:bodyPr/>
        <a:lstStyle/>
        <a:p>
          <a:endParaRPr lang="hu-HU"/>
        </a:p>
      </dgm:t>
    </dgm:pt>
    <dgm:pt modelId="{D79B8D53-B882-46A1-816C-B14125C7C8B8}">
      <dgm:prSet phldrT="[Szöveg]"/>
      <dgm:spPr/>
      <dgm:t>
        <a:bodyPr/>
        <a:lstStyle/>
        <a:p>
          <a:r>
            <a:rPr lang="hu-HU" dirty="0" err="1" smtClean="0"/>
            <a:t>Fundamental</a:t>
          </a:r>
          <a:r>
            <a:rPr lang="hu-HU" dirty="0" smtClean="0"/>
            <a:t> </a:t>
          </a:r>
          <a:r>
            <a:rPr lang="hu-HU" dirty="0" err="1" smtClean="0"/>
            <a:t>programming</a:t>
          </a:r>
          <a:r>
            <a:rPr lang="hu-HU" dirty="0" smtClean="0"/>
            <a:t> </a:t>
          </a:r>
          <a:r>
            <a:rPr lang="hu-HU" dirty="0" err="1" smtClean="0"/>
            <a:t>paradigms</a:t>
          </a:r>
          <a:r>
            <a:rPr lang="hu-HU" dirty="0" smtClean="0"/>
            <a:t>, </a:t>
          </a:r>
          <a:r>
            <a:rPr lang="hu-HU" dirty="0" err="1" smtClean="0"/>
            <a:t>structured</a:t>
          </a:r>
          <a:r>
            <a:rPr lang="hu-HU" dirty="0" smtClean="0"/>
            <a:t> </a:t>
          </a:r>
          <a:r>
            <a:rPr lang="hu-HU" dirty="0" err="1" smtClean="0"/>
            <a:t>programming</a:t>
          </a:r>
          <a:endParaRPr lang="hu-HU" dirty="0"/>
        </a:p>
      </dgm:t>
    </dgm:pt>
    <dgm:pt modelId="{5B36D2E6-44EE-4EBF-81D0-DFC1C2ABE2B7}" type="parTrans" cxnId="{833549FF-F07C-413A-9E02-9C99F7AA962B}">
      <dgm:prSet/>
      <dgm:spPr/>
      <dgm:t>
        <a:bodyPr/>
        <a:lstStyle/>
        <a:p>
          <a:endParaRPr lang="hu-HU"/>
        </a:p>
      </dgm:t>
    </dgm:pt>
    <dgm:pt modelId="{7919A6A3-1E4A-4D46-B883-83535D3604A1}" type="sibTrans" cxnId="{833549FF-F07C-413A-9E02-9C99F7AA962B}">
      <dgm:prSet/>
      <dgm:spPr/>
      <dgm:t>
        <a:bodyPr/>
        <a:lstStyle/>
        <a:p>
          <a:endParaRPr lang="hu-HU"/>
        </a:p>
      </dgm:t>
    </dgm:pt>
    <dgm:pt modelId="{3A8123D1-9E0F-48E9-A830-2F15E5F1C6CA}">
      <dgm:prSet phldrT="[Szöveg]"/>
      <dgm:spPr/>
      <dgm:t>
        <a:bodyPr/>
        <a:lstStyle/>
        <a:p>
          <a:r>
            <a:rPr lang="hu-HU" dirty="0" smtClean="0"/>
            <a:t>Rapid </a:t>
          </a:r>
          <a:r>
            <a:rPr lang="hu-HU" dirty="0" err="1" smtClean="0"/>
            <a:t>application</a:t>
          </a:r>
          <a:r>
            <a:rPr lang="hu-HU" dirty="0" smtClean="0"/>
            <a:t> </a:t>
          </a:r>
          <a:r>
            <a:rPr lang="hu-HU" dirty="0" err="1" smtClean="0"/>
            <a:t>development</a:t>
          </a:r>
          <a:r>
            <a:rPr lang="hu-HU" dirty="0" smtClean="0"/>
            <a:t>, scripting </a:t>
          </a:r>
          <a:r>
            <a:rPr lang="hu-HU" dirty="0" err="1" smtClean="0"/>
            <a:t>languages</a:t>
          </a:r>
          <a:endParaRPr lang="hu-HU" dirty="0"/>
        </a:p>
      </dgm:t>
    </dgm:pt>
    <dgm:pt modelId="{B771C03B-D139-49D8-9368-F6EA2EB01F6E}" type="parTrans" cxnId="{520F0BD8-1D0A-475D-A805-7BD790EEDF70}">
      <dgm:prSet/>
      <dgm:spPr/>
      <dgm:t>
        <a:bodyPr/>
        <a:lstStyle/>
        <a:p>
          <a:endParaRPr lang="hu-HU"/>
        </a:p>
      </dgm:t>
    </dgm:pt>
    <dgm:pt modelId="{9737D49C-EF73-467B-BA21-F5B2D9C2BEDA}" type="sibTrans" cxnId="{520F0BD8-1D0A-475D-A805-7BD790EEDF70}">
      <dgm:prSet/>
      <dgm:spPr/>
      <dgm:t>
        <a:bodyPr/>
        <a:lstStyle/>
        <a:p>
          <a:endParaRPr lang="hu-HU"/>
        </a:p>
      </dgm:t>
    </dgm:pt>
    <dgm:pt modelId="{DEE8D479-C163-43E5-8130-6FF017835DB0}">
      <dgm:prSet phldrT="[Szöveg]"/>
      <dgm:spPr/>
      <dgm:t>
        <a:bodyPr/>
        <a:lstStyle/>
        <a:p>
          <a:endParaRPr lang="hu-HU" dirty="0"/>
        </a:p>
      </dgm:t>
    </dgm:pt>
    <dgm:pt modelId="{157EC876-2F59-43FD-BB2A-18408AEA59FF}" type="parTrans" cxnId="{B57AE20B-6922-411D-B606-3BB5FC84AD31}">
      <dgm:prSet/>
      <dgm:spPr/>
      <dgm:t>
        <a:bodyPr/>
        <a:lstStyle/>
        <a:p>
          <a:endParaRPr lang="hu-HU"/>
        </a:p>
      </dgm:t>
    </dgm:pt>
    <dgm:pt modelId="{AF3A2F75-14D4-4AE4-AD97-8F14A0DBAEB4}" type="sibTrans" cxnId="{B57AE20B-6922-411D-B606-3BB5FC84AD31}">
      <dgm:prSet/>
      <dgm:spPr/>
      <dgm:t>
        <a:bodyPr/>
        <a:lstStyle/>
        <a:p>
          <a:endParaRPr lang="hu-HU"/>
        </a:p>
      </dgm:t>
    </dgm:pt>
    <dgm:pt modelId="{6A53DD82-73A1-4F63-B320-4262BF86BB40}">
      <dgm:prSet phldrT="[Szöveg]"/>
      <dgm:spPr/>
      <dgm:t>
        <a:bodyPr/>
        <a:lstStyle/>
        <a:p>
          <a:r>
            <a:rPr lang="hu-HU" dirty="0" err="1" smtClean="0"/>
            <a:t>Newer</a:t>
          </a:r>
          <a:r>
            <a:rPr lang="hu-HU" dirty="0" smtClean="0"/>
            <a:t> </a:t>
          </a:r>
          <a:r>
            <a:rPr lang="hu-HU" dirty="0" err="1" smtClean="0"/>
            <a:t>programming</a:t>
          </a:r>
          <a:r>
            <a:rPr lang="hu-HU" dirty="0" smtClean="0"/>
            <a:t> </a:t>
          </a:r>
          <a:r>
            <a:rPr lang="hu-HU" dirty="0" err="1" smtClean="0"/>
            <a:t>paradigms</a:t>
          </a:r>
          <a:endParaRPr lang="hu-HU" dirty="0"/>
        </a:p>
      </dgm:t>
    </dgm:pt>
    <dgm:pt modelId="{B10BC829-7F01-46EB-A664-1A2C644B16F0}" type="parTrans" cxnId="{3FD828F8-8134-464F-88AD-905FA93B3C42}">
      <dgm:prSet/>
      <dgm:spPr/>
      <dgm:t>
        <a:bodyPr/>
        <a:lstStyle/>
        <a:p>
          <a:endParaRPr lang="hu-HU"/>
        </a:p>
      </dgm:t>
    </dgm:pt>
    <dgm:pt modelId="{F6C6574B-B0E3-4272-A1E1-7202FBFB6C27}" type="sibTrans" cxnId="{3FD828F8-8134-464F-88AD-905FA93B3C42}">
      <dgm:prSet/>
      <dgm:spPr/>
      <dgm:t>
        <a:bodyPr/>
        <a:lstStyle/>
        <a:p>
          <a:endParaRPr lang="hu-HU"/>
        </a:p>
      </dgm:t>
    </dgm:pt>
    <dgm:pt modelId="{36F9C804-6947-4508-85F1-D3B92D661D61}">
      <dgm:prSet phldrT="[Szöveg]"/>
      <dgm:spPr/>
      <dgm:t>
        <a:bodyPr/>
        <a:lstStyle/>
        <a:p>
          <a:pPr algn="l"/>
          <a:r>
            <a:rPr lang="hu-HU" dirty="0" err="1" smtClean="0"/>
            <a:t>Transformer-based</a:t>
          </a:r>
          <a:r>
            <a:rPr lang="hu-HU" dirty="0" smtClean="0"/>
            <a:t> </a:t>
          </a:r>
          <a:r>
            <a:rPr lang="hu-HU" dirty="0" err="1" smtClean="0"/>
            <a:t>large</a:t>
          </a:r>
          <a:r>
            <a:rPr lang="hu-HU" dirty="0" smtClean="0"/>
            <a:t> </a:t>
          </a:r>
          <a:r>
            <a:rPr lang="hu-HU" dirty="0" err="1" smtClean="0"/>
            <a:t>language</a:t>
          </a:r>
          <a:r>
            <a:rPr lang="hu-HU" dirty="0" smtClean="0"/>
            <a:t> </a:t>
          </a:r>
          <a:r>
            <a:rPr lang="hu-HU" dirty="0" err="1" smtClean="0"/>
            <a:t>models</a:t>
          </a:r>
          <a:endParaRPr lang="hu-HU" dirty="0"/>
        </a:p>
      </dgm:t>
    </dgm:pt>
    <dgm:pt modelId="{A7B4CDEB-3DDC-4495-AC8D-272C3B339C25}" type="parTrans" cxnId="{A09A7FE4-D664-40BC-85DC-91DD152BC36F}">
      <dgm:prSet/>
      <dgm:spPr/>
      <dgm:t>
        <a:bodyPr/>
        <a:lstStyle/>
        <a:p>
          <a:endParaRPr lang="hu-HU"/>
        </a:p>
      </dgm:t>
    </dgm:pt>
    <dgm:pt modelId="{16485961-01B3-40BA-8C20-1C9255D84C9F}" type="sibTrans" cxnId="{A09A7FE4-D664-40BC-85DC-91DD152BC36F}">
      <dgm:prSet/>
      <dgm:spPr/>
      <dgm:t>
        <a:bodyPr/>
        <a:lstStyle/>
        <a:p>
          <a:endParaRPr lang="hu-HU"/>
        </a:p>
      </dgm:t>
    </dgm:pt>
    <dgm:pt modelId="{FE124E26-2282-483A-9676-56C7FB6CF23F}">
      <dgm:prSet phldrT="[Szöveg]"/>
      <dgm:spPr/>
      <dgm:t>
        <a:bodyPr/>
        <a:lstStyle/>
        <a:p>
          <a:r>
            <a:rPr lang="hu-HU" dirty="0" smtClean="0"/>
            <a:t>2017</a:t>
          </a:r>
          <a:endParaRPr lang="hu-HU" dirty="0"/>
        </a:p>
      </dgm:t>
    </dgm:pt>
    <dgm:pt modelId="{BD69290F-0AB1-4C29-8149-B836C3C83562}" type="parTrans" cxnId="{4155EC79-2C26-41DE-876B-F6AE3276BA66}">
      <dgm:prSet/>
      <dgm:spPr/>
      <dgm:t>
        <a:bodyPr/>
        <a:lstStyle/>
        <a:p>
          <a:endParaRPr lang="hu-HU"/>
        </a:p>
      </dgm:t>
    </dgm:pt>
    <dgm:pt modelId="{3EB91D09-2D27-47F3-B758-55240E5522B6}" type="sibTrans" cxnId="{4155EC79-2C26-41DE-876B-F6AE3276BA66}">
      <dgm:prSet/>
      <dgm:spPr/>
      <dgm:t>
        <a:bodyPr/>
        <a:lstStyle/>
        <a:p>
          <a:endParaRPr lang="hu-HU"/>
        </a:p>
      </dgm:t>
    </dgm:pt>
    <dgm:pt modelId="{1118F821-CACE-47DE-B5BF-B4BC1870BF61}">
      <dgm:prSet phldrT="[Szöveg]"/>
      <dgm:spPr/>
      <dgm:t>
        <a:bodyPr/>
        <a:lstStyle/>
        <a:p>
          <a:pPr algn="r"/>
          <a:r>
            <a:rPr lang="hu-HU" dirty="0" smtClean="0">
              <a:solidFill>
                <a:schemeClr val="tx1">
                  <a:lumMod val="50000"/>
                </a:schemeClr>
              </a:solidFill>
            </a:rPr>
            <a:t>Credit: Ferenc Csikor	</a:t>
          </a:r>
          <a:endParaRPr lang="hu-HU" dirty="0">
            <a:solidFill>
              <a:schemeClr val="tx1">
                <a:lumMod val="50000"/>
              </a:schemeClr>
            </a:solidFill>
          </a:endParaRPr>
        </a:p>
      </dgm:t>
    </dgm:pt>
    <dgm:pt modelId="{8F731BB4-E08A-473A-97C1-C96E9D7DCFEC}" type="parTrans" cxnId="{1D7BD7A2-E68E-4D28-AD0D-D0385F06ABE5}">
      <dgm:prSet/>
      <dgm:spPr/>
      <dgm:t>
        <a:bodyPr/>
        <a:lstStyle/>
        <a:p>
          <a:endParaRPr lang="hu-HU"/>
        </a:p>
      </dgm:t>
    </dgm:pt>
    <dgm:pt modelId="{936CF43B-3B5D-485C-B54A-EDABFD7C6E3E}" type="sibTrans" cxnId="{1D7BD7A2-E68E-4D28-AD0D-D0385F06ABE5}">
      <dgm:prSet/>
      <dgm:spPr/>
      <dgm:t>
        <a:bodyPr/>
        <a:lstStyle/>
        <a:p>
          <a:endParaRPr lang="hu-HU"/>
        </a:p>
      </dgm:t>
    </dgm:pt>
    <dgm:pt modelId="{C4D64110-7443-46B9-8652-F2CC85E79DCE}" type="pres">
      <dgm:prSet presAssocID="{0047DD7C-5385-408C-820A-BB46F3EC65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C2BA3A7-B246-4D90-9271-469C02143419}" type="pres">
      <dgm:prSet presAssocID="{C26EAFFB-DE6C-45AB-8C20-7652AF703EE7}" presName="composite" presStyleCnt="0"/>
      <dgm:spPr/>
    </dgm:pt>
    <dgm:pt modelId="{637F67F1-9C9E-419A-9D54-9E5842179FD1}" type="pres">
      <dgm:prSet presAssocID="{C26EAFFB-DE6C-45AB-8C20-7652AF703EE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D166BA-B081-4EF9-A948-88E373C2D31E}" type="pres">
      <dgm:prSet presAssocID="{C26EAFFB-DE6C-45AB-8C20-7652AF703EE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4E4818-4961-433C-A5A1-0BFBB9C198C1}" type="pres">
      <dgm:prSet presAssocID="{868549D2-7E2F-414D-856A-241043E549B1}" presName="sp" presStyleCnt="0"/>
      <dgm:spPr/>
    </dgm:pt>
    <dgm:pt modelId="{1AB055EA-85AE-40F6-BFDA-DC47D8F604B0}" type="pres">
      <dgm:prSet presAssocID="{C2BEE130-A842-4661-BD30-150D87A66B55}" presName="composite" presStyleCnt="0"/>
      <dgm:spPr/>
    </dgm:pt>
    <dgm:pt modelId="{77D9A5F5-CEBD-4DDD-9D87-1A3CA6FC71E5}" type="pres">
      <dgm:prSet presAssocID="{C2BEE130-A842-4661-BD30-150D87A66B5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D608B9-7EDF-43EE-911B-56BD72BB6E55}" type="pres">
      <dgm:prSet presAssocID="{C2BEE130-A842-4661-BD30-150D87A66B5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0D4E12-87F7-40D7-871B-C304B8F14D33}" type="pres">
      <dgm:prSet presAssocID="{C83FAECC-3413-470E-9A89-0BA7E21655D1}" presName="sp" presStyleCnt="0"/>
      <dgm:spPr/>
    </dgm:pt>
    <dgm:pt modelId="{BA18F50D-5C25-47D6-897A-DB04C61B8ACE}" type="pres">
      <dgm:prSet presAssocID="{D8D302DF-9451-4353-8674-6C35622AC6AF}" presName="composite" presStyleCnt="0"/>
      <dgm:spPr/>
    </dgm:pt>
    <dgm:pt modelId="{9A90DB44-449F-440C-8CFC-144A73D29694}" type="pres">
      <dgm:prSet presAssocID="{D8D302DF-9451-4353-8674-6C35622AC6A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8E468F-EFF6-4E0D-BB9C-4978F2431D9C}" type="pres">
      <dgm:prSet presAssocID="{D8D302DF-9451-4353-8674-6C35622AC6A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86B62E-BC03-4656-9A16-BA18E67B9A76}" type="pres">
      <dgm:prSet presAssocID="{59029B7A-0CFF-481B-9881-90B86CF5BFBC}" presName="sp" presStyleCnt="0"/>
      <dgm:spPr/>
    </dgm:pt>
    <dgm:pt modelId="{793F0A33-371A-4D3F-A946-36A3B011E3C2}" type="pres">
      <dgm:prSet presAssocID="{DEE8D479-C163-43E5-8130-6FF017835DB0}" presName="composite" presStyleCnt="0"/>
      <dgm:spPr/>
    </dgm:pt>
    <dgm:pt modelId="{D44B597E-E731-4AFB-8D95-752AB698E635}" type="pres">
      <dgm:prSet presAssocID="{DEE8D479-C163-43E5-8130-6FF017835DB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B05CAD4-5889-4A2E-B43E-74E47EF727D6}" type="pres">
      <dgm:prSet presAssocID="{DEE8D479-C163-43E5-8130-6FF017835DB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55D2B6-A834-4427-B047-D566F2759563}" type="pres">
      <dgm:prSet presAssocID="{AF3A2F75-14D4-4AE4-AD97-8F14A0DBAEB4}" presName="sp" presStyleCnt="0"/>
      <dgm:spPr/>
    </dgm:pt>
    <dgm:pt modelId="{9B696A2C-CABC-439C-AC91-694787F5F4D6}" type="pres">
      <dgm:prSet presAssocID="{FE124E26-2282-483A-9676-56C7FB6CF23F}" presName="composite" presStyleCnt="0"/>
      <dgm:spPr/>
    </dgm:pt>
    <dgm:pt modelId="{EE571D91-EED8-46C0-9709-672CC544BEB7}" type="pres">
      <dgm:prSet presAssocID="{FE124E26-2282-483A-9676-56C7FB6CF23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151CE1-23C6-4C2E-B110-09C0037E6AE0}" type="pres">
      <dgm:prSet presAssocID="{FE124E26-2282-483A-9676-56C7FB6CF23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A0A2E64-2877-470A-AF69-3EB3372A0992}" type="presOf" srcId="{6A53DD82-73A1-4F63-B320-4262BF86BB40}" destId="{AB05CAD4-5889-4A2E-B43E-74E47EF727D6}" srcOrd="0" destOrd="1" presId="urn:microsoft.com/office/officeart/2005/8/layout/chevron2"/>
    <dgm:cxn modelId="{28D4239E-18D0-42DD-A657-03A8356AB260}" type="presOf" srcId="{0047DD7C-5385-408C-820A-BB46F3EC6584}" destId="{C4D64110-7443-46B9-8652-F2CC85E79DCE}" srcOrd="0" destOrd="0" presId="urn:microsoft.com/office/officeart/2005/8/layout/chevron2"/>
    <dgm:cxn modelId="{EBA6F024-A0F7-48B8-B4F2-CB401C40A001}" type="presOf" srcId="{36F9C804-6947-4508-85F1-D3B92D661D61}" destId="{A6151CE1-23C6-4C2E-B110-09C0037E6AE0}" srcOrd="0" destOrd="0" presId="urn:microsoft.com/office/officeart/2005/8/layout/chevron2"/>
    <dgm:cxn modelId="{3CD13F2C-9513-4009-8465-E58D5458DBC4}" type="presOf" srcId="{F1F345BE-77CB-4434-BE46-5D5D6218F21F}" destId="{29D608B9-7EDF-43EE-911B-56BD72BB6E55}" srcOrd="0" destOrd="1" presId="urn:microsoft.com/office/officeart/2005/8/layout/chevron2"/>
    <dgm:cxn modelId="{0B15B7F7-0197-4D0F-9021-4E0FDCD28814}" type="presOf" srcId="{67A7B683-09D9-4AAE-9627-000999D8360B}" destId="{A3D166BA-B081-4EF9-A948-88E373C2D31E}" srcOrd="0" destOrd="0" presId="urn:microsoft.com/office/officeart/2005/8/layout/chevron2"/>
    <dgm:cxn modelId="{4155EC79-2C26-41DE-876B-F6AE3276BA66}" srcId="{0047DD7C-5385-408C-820A-BB46F3EC6584}" destId="{FE124E26-2282-483A-9676-56C7FB6CF23F}" srcOrd="4" destOrd="0" parTransId="{BD69290F-0AB1-4C29-8149-B836C3C83562}" sibTransId="{3EB91D09-2D27-47F3-B758-55240E5522B6}"/>
    <dgm:cxn modelId="{B72141B2-A443-41AB-BD95-DAA9C719D7B4}" srcId="{0047DD7C-5385-408C-820A-BB46F3EC6584}" destId="{C2BEE130-A842-4661-BD30-150D87A66B55}" srcOrd="1" destOrd="0" parTransId="{D51DBC1F-B2E7-4A22-98F5-B12E11637253}" sibTransId="{C83FAECC-3413-470E-9A89-0BA7E21655D1}"/>
    <dgm:cxn modelId="{D8FC0A2F-2733-4A90-ADFA-EEA0628BFF2F}" srcId="{C2BEE130-A842-4661-BD30-150D87A66B55}" destId="{F1F345BE-77CB-4434-BE46-5D5D6218F21F}" srcOrd="1" destOrd="0" parTransId="{6167A3FE-3FDD-41CB-AB60-245A252EEC3C}" sibTransId="{29D6FBD2-43DC-44D5-8724-4D974B681F73}"/>
    <dgm:cxn modelId="{DE80CD72-9874-4F07-AAE9-68EB25E052B5}" type="presOf" srcId="{3A8123D1-9E0F-48E9-A830-2F15E5F1C6CA}" destId="{AB05CAD4-5889-4A2E-B43E-74E47EF727D6}" srcOrd="0" destOrd="0" presId="urn:microsoft.com/office/officeart/2005/8/layout/chevron2"/>
    <dgm:cxn modelId="{520F0BD8-1D0A-475D-A805-7BD790EEDF70}" srcId="{DEE8D479-C163-43E5-8130-6FF017835DB0}" destId="{3A8123D1-9E0F-48E9-A830-2F15E5F1C6CA}" srcOrd="0" destOrd="0" parTransId="{B771C03B-D139-49D8-9368-F6EA2EB01F6E}" sibTransId="{9737D49C-EF73-467B-BA21-F5B2D9C2BEDA}"/>
    <dgm:cxn modelId="{12B47D54-9158-43DE-A2E7-61BACEA2CF5D}" type="presOf" srcId="{D8D302DF-9451-4353-8674-6C35622AC6AF}" destId="{9A90DB44-449F-440C-8CFC-144A73D29694}" srcOrd="0" destOrd="0" presId="urn:microsoft.com/office/officeart/2005/8/layout/chevron2"/>
    <dgm:cxn modelId="{D8D1DAB7-CA40-4F16-B03A-3E08880F84C2}" srcId="{D8D302DF-9451-4353-8674-6C35622AC6AF}" destId="{5163F5D8-2179-4A4B-BBAB-7AC38E42EAD5}" srcOrd="0" destOrd="0" parTransId="{94FA8B1F-3749-479C-A6DD-13D7C82C2C11}" sibTransId="{224A6670-7A60-4189-914A-11274318BDD5}"/>
    <dgm:cxn modelId="{7298F965-DEFE-4C70-9018-E15BF74A2127}" type="presOf" srcId="{C26EAFFB-DE6C-45AB-8C20-7652AF703EE7}" destId="{637F67F1-9C9E-419A-9D54-9E5842179FD1}" srcOrd="0" destOrd="0" presId="urn:microsoft.com/office/officeart/2005/8/layout/chevron2"/>
    <dgm:cxn modelId="{BD0BD4DD-9FC6-48DC-A2B0-5C9FEC972845}" srcId="{0047DD7C-5385-408C-820A-BB46F3EC6584}" destId="{D8D302DF-9451-4353-8674-6C35622AC6AF}" srcOrd="2" destOrd="0" parTransId="{1EE890F9-7081-47C4-AFB1-9C4778E7A27D}" sibTransId="{59029B7A-0CFF-481B-9881-90B86CF5BFBC}"/>
    <dgm:cxn modelId="{EA76BE0C-3EB1-4A34-8DB6-58F2F49CDA9B}" srcId="{0047DD7C-5385-408C-820A-BB46F3EC6584}" destId="{C26EAFFB-DE6C-45AB-8C20-7652AF703EE7}" srcOrd="0" destOrd="0" parTransId="{036F9992-6A7F-4E0A-BC0A-713A56A90EC7}" sibTransId="{868549D2-7E2F-414D-856A-241043E549B1}"/>
    <dgm:cxn modelId="{3FD828F8-8134-464F-88AD-905FA93B3C42}" srcId="{DEE8D479-C163-43E5-8130-6FF017835DB0}" destId="{6A53DD82-73A1-4F63-B320-4262BF86BB40}" srcOrd="1" destOrd="0" parTransId="{B10BC829-7F01-46EB-A664-1A2C644B16F0}" sibTransId="{F6C6574B-B0E3-4272-A1E1-7202FBFB6C27}"/>
    <dgm:cxn modelId="{DD74D92C-FDA5-48C6-9CBF-DCCB6D000A77}" type="presOf" srcId="{DEE8D479-C163-43E5-8130-6FF017835DB0}" destId="{D44B597E-E731-4AFB-8D95-752AB698E635}" srcOrd="0" destOrd="0" presId="urn:microsoft.com/office/officeart/2005/8/layout/chevron2"/>
    <dgm:cxn modelId="{3D0460F7-720E-4019-8469-D76D2BEF7B3F}" type="presOf" srcId="{D79B8D53-B882-46A1-816C-B14125C7C8B8}" destId="{D58E468F-EFF6-4E0D-BB9C-4978F2431D9C}" srcOrd="0" destOrd="1" presId="urn:microsoft.com/office/officeart/2005/8/layout/chevron2"/>
    <dgm:cxn modelId="{1D7BD7A2-E68E-4D28-AD0D-D0385F06ABE5}" srcId="{FE124E26-2282-483A-9676-56C7FB6CF23F}" destId="{1118F821-CACE-47DE-B5BF-B4BC1870BF61}" srcOrd="1" destOrd="0" parTransId="{8F731BB4-E08A-473A-97C1-C96E9D7DCFEC}" sibTransId="{936CF43B-3B5D-485C-B54A-EDABFD7C6E3E}"/>
    <dgm:cxn modelId="{C131EE8B-A373-4B98-859F-E9E28B87991E}" type="presOf" srcId="{CFA4618B-7950-4DA3-90C2-436DB94A996E}" destId="{29D608B9-7EDF-43EE-911B-56BD72BB6E55}" srcOrd="0" destOrd="0" presId="urn:microsoft.com/office/officeart/2005/8/layout/chevron2"/>
    <dgm:cxn modelId="{50C2BF73-0C2E-44AB-A959-8FC6F6F985C7}" type="presOf" srcId="{FE124E26-2282-483A-9676-56C7FB6CF23F}" destId="{EE571D91-EED8-46C0-9709-672CC544BEB7}" srcOrd="0" destOrd="0" presId="urn:microsoft.com/office/officeart/2005/8/layout/chevron2"/>
    <dgm:cxn modelId="{DEE7A76A-15C3-492E-A32C-A1461C66E6A9}" srcId="{C2BEE130-A842-4661-BD30-150D87A66B55}" destId="{CFA4618B-7950-4DA3-90C2-436DB94A996E}" srcOrd="0" destOrd="0" parTransId="{3BD1B1EE-EC79-4F41-A562-C8F9E0441D15}" sibTransId="{ABCFC222-3243-45BA-B4DF-7C16EB5A342C}"/>
    <dgm:cxn modelId="{94870B71-5162-4C2A-BE85-0F1B834EF2C8}" type="presOf" srcId="{5163F5D8-2179-4A4B-BBAB-7AC38E42EAD5}" destId="{D58E468F-EFF6-4E0D-BB9C-4978F2431D9C}" srcOrd="0" destOrd="0" presId="urn:microsoft.com/office/officeart/2005/8/layout/chevron2"/>
    <dgm:cxn modelId="{833549FF-F07C-413A-9E02-9C99F7AA962B}" srcId="{D8D302DF-9451-4353-8674-6C35622AC6AF}" destId="{D79B8D53-B882-46A1-816C-B14125C7C8B8}" srcOrd="1" destOrd="0" parTransId="{5B36D2E6-44EE-4EBF-81D0-DFC1C2ABE2B7}" sibTransId="{7919A6A3-1E4A-4D46-B883-83535D3604A1}"/>
    <dgm:cxn modelId="{3D8D2BE8-9D65-4E8E-935E-393251532953}" type="presOf" srcId="{C2BEE130-A842-4661-BD30-150D87A66B55}" destId="{77D9A5F5-CEBD-4DDD-9D87-1A3CA6FC71E5}" srcOrd="0" destOrd="0" presId="urn:microsoft.com/office/officeart/2005/8/layout/chevron2"/>
    <dgm:cxn modelId="{A09A7FE4-D664-40BC-85DC-91DD152BC36F}" srcId="{FE124E26-2282-483A-9676-56C7FB6CF23F}" destId="{36F9C804-6947-4508-85F1-D3B92D661D61}" srcOrd="0" destOrd="0" parTransId="{A7B4CDEB-3DDC-4495-AC8D-272C3B339C25}" sibTransId="{16485961-01B3-40BA-8C20-1C9255D84C9F}"/>
    <dgm:cxn modelId="{B57AE20B-6922-411D-B606-3BB5FC84AD31}" srcId="{0047DD7C-5385-408C-820A-BB46F3EC6584}" destId="{DEE8D479-C163-43E5-8130-6FF017835DB0}" srcOrd="3" destOrd="0" parTransId="{157EC876-2F59-43FD-BB2A-18408AEA59FF}" sibTransId="{AF3A2F75-14D4-4AE4-AD97-8F14A0DBAEB4}"/>
    <dgm:cxn modelId="{B8D72E51-E414-499B-8DEF-F0BE07BFBB26}" type="presOf" srcId="{1118F821-CACE-47DE-B5BF-B4BC1870BF61}" destId="{A6151CE1-23C6-4C2E-B110-09C0037E6AE0}" srcOrd="0" destOrd="1" presId="urn:microsoft.com/office/officeart/2005/8/layout/chevron2"/>
    <dgm:cxn modelId="{1B7E50D7-11CC-4A5E-AE5A-C0910A95364D}" srcId="{C26EAFFB-DE6C-45AB-8C20-7652AF703EE7}" destId="{67A7B683-09D9-4AAE-9627-000999D8360B}" srcOrd="0" destOrd="0" parTransId="{DB70D940-6968-433B-AE16-3B0B0CFD7595}" sibTransId="{171EF298-61ED-4488-BCCA-7B7EABFA6D71}"/>
    <dgm:cxn modelId="{4C348DDA-A1BB-416D-A88D-7D73EAA8ADBF}" type="presParOf" srcId="{C4D64110-7443-46B9-8652-F2CC85E79DCE}" destId="{EC2BA3A7-B246-4D90-9271-469C02143419}" srcOrd="0" destOrd="0" presId="urn:microsoft.com/office/officeart/2005/8/layout/chevron2"/>
    <dgm:cxn modelId="{8308EA89-25AD-4200-95AE-AA7BE694D8CC}" type="presParOf" srcId="{EC2BA3A7-B246-4D90-9271-469C02143419}" destId="{637F67F1-9C9E-419A-9D54-9E5842179FD1}" srcOrd="0" destOrd="0" presId="urn:microsoft.com/office/officeart/2005/8/layout/chevron2"/>
    <dgm:cxn modelId="{D628E5F5-372C-49D3-A027-579D19A2B92D}" type="presParOf" srcId="{EC2BA3A7-B246-4D90-9271-469C02143419}" destId="{A3D166BA-B081-4EF9-A948-88E373C2D31E}" srcOrd="1" destOrd="0" presId="urn:microsoft.com/office/officeart/2005/8/layout/chevron2"/>
    <dgm:cxn modelId="{DFF9A4EE-33E0-4E1F-8B04-49D73B3B855E}" type="presParOf" srcId="{C4D64110-7443-46B9-8652-F2CC85E79DCE}" destId="{8D4E4818-4961-433C-A5A1-0BFBB9C198C1}" srcOrd="1" destOrd="0" presId="urn:microsoft.com/office/officeart/2005/8/layout/chevron2"/>
    <dgm:cxn modelId="{C35872A6-A0D3-47FA-BFEE-276AED6E648C}" type="presParOf" srcId="{C4D64110-7443-46B9-8652-F2CC85E79DCE}" destId="{1AB055EA-85AE-40F6-BFDA-DC47D8F604B0}" srcOrd="2" destOrd="0" presId="urn:microsoft.com/office/officeart/2005/8/layout/chevron2"/>
    <dgm:cxn modelId="{D334FEE0-F1C9-446D-87BE-59598F91DBE5}" type="presParOf" srcId="{1AB055EA-85AE-40F6-BFDA-DC47D8F604B0}" destId="{77D9A5F5-CEBD-4DDD-9D87-1A3CA6FC71E5}" srcOrd="0" destOrd="0" presId="urn:microsoft.com/office/officeart/2005/8/layout/chevron2"/>
    <dgm:cxn modelId="{1141D1F1-D2FB-4149-97F6-8A56F50A0241}" type="presParOf" srcId="{1AB055EA-85AE-40F6-BFDA-DC47D8F604B0}" destId="{29D608B9-7EDF-43EE-911B-56BD72BB6E55}" srcOrd="1" destOrd="0" presId="urn:microsoft.com/office/officeart/2005/8/layout/chevron2"/>
    <dgm:cxn modelId="{C3F660DE-1493-4D1D-AD71-5CDF389EFD3F}" type="presParOf" srcId="{C4D64110-7443-46B9-8652-F2CC85E79DCE}" destId="{210D4E12-87F7-40D7-871B-C304B8F14D33}" srcOrd="3" destOrd="0" presId="urn:microsoft.com/office/officeart/2005/8/layout/chevron2"/>
    <dgm:cxn modelId="{DC2FD72B-57FE-4752-ADE2-696FEC8B6CCF}" type="presParOf" srcId="{C4D64110-7443-46B9-8652-F2CC85E79DCE}" destId="{BA18F50D-5C25-47D6-897A-DB04C61B8ACE}" srcOrd="4" destOrd="0" presId="urn:microsoft.com/office/officeart/2005/8/layout/chevron2"/>
    <dgm:cxn modelId="{C5D0E234-E20A-4906-8946-50FD40368732}" type="presParOf" srcId="{BA18F50D-5C25-47D6-897A-DB04C61B8ACE}" destId="{9A90DB44-449F-440C-8CFC-144A73D29694}" srcOrd="0" destOrd="0" presId="urn:microsoft.com/office/officeart/2005/8/layout/chevron2"/>
    <dgm:cxn modelId="{1B623134-1425-435D-9906-FFE42E128E6C}" type="presParOf" srcId="{BA18F50D-5C25-47D6-897A-DB04C61B8ACE}" destId="{D58E468F-EFF6-4E0D-BB9C-4978F2431D9C}" srcOrd="1" destOrd="0" presId="urn:microsoft.com/office/officeart/2005/8/layout/chevron2"/>
    <dgm:cxn modelId="{B2023B70-D282-496C-B5A4-AB83D115E322}" type="presParOf" srcId="{C4D64110-7443-46B9-8652-F2CC85E79DCE}" destId="{8486B62E-BC03-4656-9A16-BA18E67B9A76}" srcOrd="5" destOrd="0" presId="urn:microsoft.com/office/officeart/2005/8/layout/chevron2"/>
    <dgm:cxn modelId="{E4462C62-3C89-4FAA-A039-4F9A37B473D8}" type="presParOf" srcId="{C4D64110-7443-46B9-8652-F2CC85E79DCE}" destId="{793F0A33-371A-4D3F-A946-36A3B011E3C2}" srcOrd="6" destOrd="0" presId="urn:microsoft.com/office/officeart/2005/8/layout/chevron2"/>
    <dgm:cxn modelId="{000A0D1D-B305-4789-81F9-BDA26A80A679}" type="presParOf" srcId="{793F0A33-371A-4D3F-A946-36A3B011E3C2}" destId="{D44B597E-E731-4AFB-8D95-752AB698E635}" srcOrd="0" destOrd="0" presId="urn:microsoft.com/office/officeart/2005/8/layout/chevron2"/>
    <dgm:cxn modelId="{790484C4-E284-4AAD-B069-263C9507B4E1}" type="presParOf" srcId="{793F0A33-371A-4D3F-A946-36A3B011E3C2}" destId="{AB05CAD4-5889-4A2E-B43E-74E47EF727D6}" srcOrd="1" destOrd="0" presId="urn:microsoft.com/office/officeart/2005/8/layout/chevron2"/>
    <dgm:cxn modelId="{057D1C51-8B89-45FB-A83E-6FBEF094D9B5}" type="presParOf" srcId="{C4D64110-7443-46B9-8652-F2CC85E79DCE}" destId="{0055D2B6-A834-4427-B047-D566F2759563}" srcOrd="7" destOrd="0" presId="urn:microsoft.com/office/officeart/2005/8/layout/chevron2"/>
    <dgm:cxn modelId="{2265C686-0AAE-4C3D-AF97-BD59B1520820}" type="presParOf" srcId="{C4D64110-7443-46B9-8652-F2CC85E79DCE}" destId="{9B696A2C-CABC-439C-AC91-694787F5F4D6}" srcOrd="8" destOrd="0" presId="urn:microsoft.com/office/officeart/2005/8/layout/chevron2"/>
    <dgm:cxn modelId="{644FE444-FC74-42F1-A750-614521C9EA67}" type="presParOf" srcId="{9B696A2C-CABC-439C-AC91-694787F5F4D6}" destId="{EE571D91-EED8-46C0-9709-672CC544BEB7}" srcOrd="0" destOrd="0" presId="urn:microsoft.com/office/officeart/2005/8/layout/chevron2"/>
    <dgm:cxn modelId="{0F578A5C-153B-4FBF-B782-B597D4DB50D4}" type="presParOf" srcId="{9B696A2C-CABC-439C-AC91-694787F5F4D6}" destId="{A6151CE1-23C6-4C2E-B110-09C0037E6A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F67F1-9C9E-419A-9D54-9E5842179FD1}">
      <dsp:nvSpPr>
        <dsp:cNvPr id="0" name=""/>
        <dsp:cNvSpPr/>
      </dsp:nvSpPr>
      <dsp:spPr>
        <a:xfrm rot="5400000">
          <a:off x="-155378" y="155937"/>
          <a:ext cx="1035858" cy="725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1940</a:t>
          </a:r>
          <a:endParaRPr lang="hu-HU" sz="2100" kern="1200" dirty="0"/>
        </a:p>
      </dsp:txBody>
      <dsp:txXfrm rot="-5400000">
        <a:off x="1" y="363108"/>
        <a:ext cx="725100" cy="310758"/>
      </dsp:txXfrm>
    </dsp:sp>
    <dsp:sp modelId="{A3D166BA-B081-4EF9-A948-88E373C2D31E}">
      <dsp:nvSpPr>
        <dsp:cNvPr id="0" name=""/>
        <dsp:cNvSpPr/>
      </dsp:nvSpPr>
      <dsp:spPr>
        <a:xfrm rot="5400000">
          <a:off x="5202733" y="-4477074"/>
          <a:ext cx="673308" cy="9628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err="1" smtClean="0"/>
            <a:t>Machine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code</a:t>
          </a:r>
          <a:endParaRPr lang="hu-HU" sz="2000" kern="1200" dirty="0"/>
        </a:p>
      </dsp:txBody>
      <dsp:txXfrm rot="-5400000">
        <a:off x="725100" y="33427"/>
        <a:ext cx="9595706" cy="607572"/>
      </dsp:txXfrm>
    </dsp:sp>
    <dsp:sp modelId="{77D9A5F5-CEBD-4DDD-9D87-1A3CA6FC71E5}">
      <dsp:nvSpPr>
        <dsp:cNvPr id="0" name=""/>
        <dsp:cNvSpPr/>
      </dsp:nvSpPr>
      <dsp:spPr>
        <a:xfrm rot="5400000">
          <a:off x="-155378" y="1073962"/>
          <a:ext cx="1035858" cy="725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1950s</a:t>
          </a:r>
          <a:endParaRPr lang="hu-HU" sz="2100" kern="1200" dirty="0"/>
        </a:p>
      </dsp:txBody>
      <dsp:txXfrm rot="-5400000">
        <a:off x="1" y="1281133"/>
        <a:ext cx="725100" cy="310758"/>
      </dsp:txXfrm>
    </dsp:sp>
    <dsp:sp modelId="{29D608B9-7EDF-43EE-911B-56BD72BB6E55}">
      <dsp:nvSpPr>
        <dsp:cNvPr id="0" name=""/>
        <dsp:cNvSpPr/>
      </dsp:nvSpPr>
      <dsp:spPr>
        <a:xfrm rot="5400000">
          <a:off x="5202733" y="-3559049"/>
          <a:ext cx="673308" cy="9628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Assembly </a:t>
          </a:r>
          <a:r>
            <a:rPr lang="hu-HU" sz="2000" kern="1200" dirty="0" err="1" smtClean="0"/>
            <a:t>language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err="1" smtClean="0"/>
            <a:t>High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level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programming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languages</a:t>
          </a:r>
          <a:r>
            <a:rPr lang="hu-HU" sz="2000" kern="1200" dirty="0" smtClean="0"/>
            <a:t> (</a:t>
          </a:r>
          <a:r>
            <a:rPr lang="hu-HU" sz="2000" kern="1200" dirty="0" err="1" smtClean="0"/>
            <a:t>Fortran</a:t>
          </a:r>
          <a:r>
            <a:rPr lang="hu-HU" sz="2000" kern="1200" dirty="0" smtClean="0"/>
            <a:t>, </a:t>
          </a:r>
          <a:r>
            <a:rPr lang="hu-HU" sz="2000" kern="1200" dirty="0" err="1" smtClean="0"/>
            <a:t>Lisp</a:t>
          </a:r>
          <a:r>
            <a:rPr lang="hu-HU" sz="2000" kern="1200" dirty="0" smtClean="0"/>
            <a:t>, ALGOL, COBOL)</a:t>
          </a:r>
          <a:endParaRPr lang="hu-HU" sz="2000" kern="1200" dirty="0"/>
        </a:p>
      </dsp:txBody>
      <dsp:txXfrm rot="-5400000">
        <a:off x="725100" y="951452"/>
        <a:ext cx="9595706" cy="607572"/>
      </dsp:txXfrm>
    </dsp:sp>
    <dsp:sp modelId="{9A90DB44-449F-440C-8CFC-144A73D29694}">
      <dsp:nvSpPr>
        <dsp:cNvPr id="0" name=""/>
        <dsp:cNvSpPr/>
      </dsp:nvSpPr>
      <dsp:spPr>
        <a:xfrm rot="5400000">
          <a:off x="-155378" y="1991987"/>
          <a:ext cx="1035858" cy="725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1960s</a:t>
          </a:r>
          <a:endParaRPr lang="hu-HU" sz="2100" kern="1200" dirty="0"/>
        </a:p>
      </dsp:txBody>
      <dsp:txXfrm rot="-5400000">
        <a:off x="1" y="2199158"/>
        <a:ext cx="725100" cy="310758"/>
      </dsp:txXfrm>
    </dsp:sp>
    <dsp:sp modelId="{D58E468F-EFF6-4E0D-BB9C-4978F2431D9C}">
      <dsp:nvSpPr>
        <dsp:cNvPr id="0" name=""/>
        <dsp:cNvSpPr/>
      </dsp:nvSpPr>
      <dsp:spPr>
        <a:xfrm rot="5400000">
          <a:off x="5202733" y="-2641024"/>
          <a:ext cx="673308" cy="9628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err="1" smtClean="0"/>
            <a:t>Integrated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Development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Enverionments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err="1" smtClean="0"/>
            <a:t>Fundamental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programming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paradigms</a:t>
          </a:r>
          <a:r>
            <a:rPr lang="hu-HU" sz="2000" kern="1200" dirty="0" smtClean="0"/>
            <a:t>, </a:t>
          </a:r>
          <a:r>
            <a:rPr lang="hu-HU" sz="2000" kern="1200" dirty="0" err="1" smtClean="0"/>
            <a:t>structured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programming</a:t>
          </a:r>
          <a:endParaRPr lang="hu-HU" sz="2000" kern="1200" dirty="0"/>
        </a:p>
      </dsp:txBody>
      <dsp:txXfrm rot="-5400000">
        <a:off x="725100" y="1869477"/>
        <a:ext cx="9595706" cy="607572"/>
      </dsp:txXfrm>
    </dsp:sp>
    <dsp:sp modelId="{D44B597E-E731-4AFB-8D95-752AB698E635}">
      <dsp:nvSpPr>
        <dsp:cNvPr id="0" name=""/>
        <dsp:cNvSpPr/>
      </dsp:nvSpPr>
      <dsp:spPr>
        <a:xfrm rot="5400000">
          <a:off x="-155378" y="2910011"/>
          <a:ext cx="1035858" cy="725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100" kern="1200" dirty="0"/>
        </a:p>
      </dsp:txBody>
      <dsp:txXfrm rot="-5400000">
        <a:off x="1" y="3117182"/>
        <a:ext cx="725100" cy="310758"/>
      </dsp:txXfrm>
    </dsp:sp>
    <dsp:sp modelId="{AB05CAD4-5889-4A2E-B43E-74E47EF727D6}">
      <dsp:nvSpPr>
        <dsp:cNvPr id="0" name=""/>
        <dsp:cNvSpPr/>
      </dsp:nvSpPr>
      <dsp:spPr>
        <a:xfrm rot="5400000">
          <a:off x="5202733" y="-1723000"/>
          <a:ext cx="673308" cy="9628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Rapid </a:t>
          </a:r>
          <a:r>
            <a:rPr lang="hu-HU" sz="2000" kern="1200" dirty="0" err="1" smtClean="0"/>
            <a:t>application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development</a:t>
          </a:r>
          <a:r>
            <a:rPr lang="hu-HU" sz="2000" kern="1200" dirty="0" smtClean="0"/>
            <a:t>, scripting </a:t>
          </a:r>
          <a:r>
            <a:rPr lang="hu-HU" sz="2000" kern="1200" dirty="0" err="1" smtClean="0"/>
            <a:t>languages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err="1" smtClean="0"/>
            <a:t>Newer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programming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paradigms</a:t>
          </a:r>
          <a:endParaRPr lang="hu-HU" sz="2000" kern="1200" dirty="0"/>
        </a:p>
      </dsp:txBody>
      <dsp:txXfrm rot="-5400000">
        <a:off x="725100" y="2787501"/>
        <a:ext cx="9595706" cy="607572"/>
      </dsp:txXfrm>
    </dsp:sp>
    <dsp:sp modelId="{EE571D91-EED8-46C0-9709-672CC544BEB7}">
      <dsp:nvSpPr>
        <dsp:cNvPr id="0" name=""/>
        <dsp:cNvSpPr/>
      </dsp:nvSpPr>
      <dsp:spPr>
        <a:xfrm rot="5400000">
          <a:off x="-155378" y="3828036"/>
          <a:ext cx="1035858" cy="725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2017</a:t>
          </a:r>
          <a:endParaRPr lang="hu-HU" sz="2100" kern="1200" dirty="0"/>
        </a:p>
      </dsp:txBody>
      <dsp:txXfrm rot="-5400000">
        <a:off x="1" y="4035207"/>
        <a:ext cx="725100" cy="310758"/>
      </dsp:txXfrm>
    </dsp:sp>
    <dsp:sp modelId="{A6151CE1-23C6-4C2E-B110-09C0037E6AE0}">
      <dsp:nvSpPr>
        <dsp:cNvPr id="0" name=""/>
        <dsp:cNvSpPr/>
      </dsp:nvSpPr>
      <dsp:spPr>
        <a:xfrm rot="5400000">
          <a:off x="5202733" y="-804975"/>
          <a:ext cx="673308" cy="9628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err="1" smtClean="0"/>
            <a:t>Transformer-based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large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language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models</a:t>
          </a:r>
          <a:endParaRPr lang="hu-HU" sz="2000" kern="1200" dirty="0"/>
        </a:p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>
              <a:solidFill>
                <a:schemeClr val="tx1">
                  <a:lumMod val="50000"/>
                </a:schemeClr>
              </a:solidFill>
            </a:rPr>
            <a:t>Credit: Ferenc Csikor	</a:t>
          </a:r>
          <a:endParaRPr lang="hu-HU" sz="2000" kern="1200" dirty="0">
            <a:solidFill>
              <a:schemeClr val="tx1">
                <a:lumMod val="50000"/>
              </a:schemeClr>
            </a:solidFill>
          </a:endParaRPr>
        </a:p>
      </dsp:txBody>
      <dsp:txXfrm rot="-5400000">
        <a:off x="725100" y="3705526"/>
        <a:ext cx="9595706" cy="607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B106B-4232-4701-ABE1-FFC98847B369}" type="datetimeFigureOut">
              <a:rPr lang="hu-HU" smtClean="0"/>
              <a:t>2024. 11. 20.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940A5-480A-4061-8FF0-B503DD1727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352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aptive_software_development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Unified_Process" TargetMode="External"/><Relationship Id="rId5" Type="http://schemas.openxmlformats.org/officeDocument/2006/relationships/hyperlink" Target="https://en.wikipedia.org/wiki/Spiral_model" TargetMode="External"/><Relationship Id="rId4" Type="http://schemas.openxmlformats.org/officeDocument/2006/relationships/hyperlink" Target="https://en.wikipedia.org/wiki/Agile_software_development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703263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400" dirty="0" smtClean="0"/>
              <a:t>Nagykövetek működésének három pillére van.</a:t>
            </a:r>
          </a:p>
          <a:p>
            <a:endParaRPr lang="hu-HU" sz="1400" dirty="0" smtClean="0"/>
          </a:p>
          <a:p>
            <a:r>
              <a:rPr lang="hu-HU" sz="1400" dirty="0" smtClean="0"/>
              <a:t>A Helholtz.ai</a:t>
            </a:r>
            <a:r>
              <a:rPr lang="hu-HU" sz="1400" baseline="0" dirty="0" smtClean="0"/>
              <a:t> mintájára a projekteket élettartamuk fázisaiban segítik</a:t>
            </a:r>
          </a:p>
          <a:p>
            <a:pPr marL="171450" indent="-171450">
              <a:buFontTx/>
              <a:buChar char="-"/>
            </a:pPr>
            <a:r>
              <a:rPr lang="hu-HU" sz="1400" baseline="0" dirty="0" err="1" smtClean="0"/>
              <a:t>Validálás</a:t>
            </a:r>
            <a:endParaRPr lang="hu-HU" sz="1400" baseline="0" dirty="0" smtClean="0"/>
          </a:p>
          <a:p>
            <a:pPr marL="171450" indent="-171450">
              <a:buFontTx/>
              <a:buChar char="-"/>
            </a:pPr>
            <a:r>
              <a:rPr lang="hu-HU" sz="1400" dirty="0" smtClean="0"/>
              <a:t>Megvalósítás során konzultáció</a:t>
            </a:r>
          </a:p>
          <a:p>
            <a:pPr marL="171450" indent="-171450">
              <a:buFontTx/>
              <a:buChar char="-"/>
            </a:pPr>
            <a:r>
              <a:rPr lang="hu-HU" sz="1400" dirty="0" smtClean="0"/>
              <a:t>Utógondozás,</a:t>
            </a:r>
            <a:r>
              <a:rPr lang="hu-HU" sz="1400" baseline="0" dirty="0" smtClean="0"/>
              <a:t> tapasztalatok megosztása (támogatásra specializált szakértők)</a:t>
            </a:r>
          </a:p>
          <a:p>
            <a:pPr marL="171450" indent="-171450">
              <a:buFontTx/>
              <a:buChar char="-"/>
            </a:pPr>
            <a:endParaRPr lang="hu-HU" sz="1400" baseline="0" dirty="0" smtClean="0"/>
          </a:p>
          <a:p>
            <a:pPr marL="0" indent="0">
              <a:buFontTx/>
              <a:buNone/>
            </a:pPr>
            <a:r>
              <a:rPr lang="hu-HU" sz="1400" baseline="0" dirty="0" smtClean="0"/>
              <a:t>Három munkatárs már elérhető.</a:t>
            </a:r>
            <a:endParaRPr lang="hu-HU" sz="1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9F82-164C-49E9-8F0F-34C46936D4C6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257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2f5f475da8b_0_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g2f5f475da8b_0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22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940A5-480A-4061-8FF0-B503DD17271C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096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approaches to rapid development include the </a:t>
            </a:r>
            <a:r>
              <a:rPr lang="en-US" dirty="0" smtClean="0">
                <a:hlinkClick r:id="rId3" tooltip="Adaptive software development"/>
              </a:rPr>
              <a:t>adaptive</a:t>
            </a:r>
            <a:r>
              <a:rPr lang="en-US" dirty="0" smtClean="0"/>
              <a:t>, </a:t>
            </a:r>
            <a:r>
              <a:rPr lang="en-US" dirty="0" smtClean="0">
                <a:hlinkClick r:id="rId4" tooltip="Agile software development"/>
              </a:rPr>
              <a:t>agile</a:t>
            </a:r>
            <a:r>
              <a:rPr lang="en-US" dirty="0" smtClean="0"/>
              <a:t>, </a:t>
            </a:r>
            <a:r>
              <a:rPr lang="en-US" dirty="0" smtClean="0">
                <a:hlinkClick r:id="rId5" tooltip="Spiral model"/>
              </a:rPr>
              <a:t>spiral</a:t>
            </a:r>
            <a:r>
              <a:rPr lang="en-US" dirty="0" smtClean="0"/>
              <a:t>, and </a:t>
            </a:r>
            <a:r>
              <a:rPr lang="en-US" dirty="0" smtClean="0">
                <a:hlinkClick r:id="rId6" tooltip="Unified Process"/>
              </a:rPr>
              <a:t>unified</a:t>
            </a:r>
            <a:r>
              <a:rPr lang="en-US" dirty="0" smtClean="0"/>
              <a:t> models. </a:t>
            </a:r>
            <a:endParaRPr lang="hu-HU" dirty="0" smtClean="0"/>
          </a:p>
          <a:p>
            <a:r>
              <a:rPr lang="hu-HU" dirty="0" err="1" smtClean="0"/>
              <a:t>Bash</a:t>
            </a:r>
            <a:r>
              <a:rPr lang="hu-HU" dirty="0" smtClean="0"/>
              <a:t> 1988 (</a:t>
            </a:r>
            <a:r>
              <a:rPr lang="hu-HU" dirty="0" err="1" smtClean="0"/>
              <a:t>shell</a:t>
            </a:r>
            <a:r>
              <a:rPr lang="hu-HU" dirty="0" smtClean="0"/>
              <a:t> </a:t>
            </a:r>
            <a:r>
              <a:rPr lang="hu-HU" dirty="0" err="1" smtClean="0"/>
              <a:t>existed</a:t>
            </a:r>
            <a:r>
              <a:rPr lang="hu-HU" dirty="0" smtClean="0"/>
              <a:t> </a:t>
            </a:r>
            <a:r>
              <a:rPr lang="hu-HU" dirty="0" err="1" smtClean="0"/>
              <a:t>before</a:t>
            </a:r>
            <a:r>
              <a:rPr lang="hu-HU" dirty="0" smtClean="0"/>
              <a:t>, </a:t>
            </a:r>
            <a:r>
              <a:rPr lang="hu-HU" dirty="0" err="1" smtClean="0"/>
              <a:t>sh</a:t>
            </a:r>
            <a:r>
              <a:rPr lang="hu-HU" dirty="0" smtClean="0"/>
              <a:t> 1971, </a:t>
            </a:r>
            <a:r>
              <a:rPr lang="hu-HU" dirty="0" err="1" smtClean="0"/>
              <a:t>Bourne</a:t>
            </a:r>
            <a:r>
              <a:rPr lang="hu-HU" dirty="0" smtClean="0"/>
              <a:t> </a:t>
            </a:r>
            <a:r>
              <a:rPr lang="hu-HU" dirty="0" err="1" smtClean="0"/>
              <a:t>shell</a:t>
            </a:r>
            <a:r>
              <a:rPr lang="hu-HU" dirty="0" smtClean="0"/>
              <a:t> 1979).</a:t>
            </a:r>
          </a:p>
          <a:p>
            <a:r>
              <a:rPr lang="hu-HU" dirty="0" err="1" smtClean="0"/>
              <a:t>Newer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paradigms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include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functional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concurrent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distributed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composability</a:t>
            </a:r>
            <a:r>
              <a:rPr lang="hu-HU" baseline="0" dirty="0" smtClean="0"/>
              <a:t> ans </a:t>
            </a:r>
            <a:r>
              <a:rPr lang="hu-HU" baseline="0" dirty="0" err="1" smtClean="0"/>
              <a:t>modularity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visual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programming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940A5-480A-4061-8FF0-B503DD17271C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6020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940A5-480A-4061-8FF0-B503DD17271C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3827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940A5-480A-4061-8FF0-B503DD17271C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22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Further</a:t>
            </a:r>
            <a:r>
              <a:rPr lang="hu-HU" dirty="0" smtClean="0"/>
              <a:t> </a:t>
            </a:r>
            <a:r>
              <a:rPr lang="hu-HU" dirty="0" err="1" smtClean="0"/>
              <a:t>examples</a:t>
            </a:r>
            <a:r>
              <a:rPr lang="hu-HU" smtClean="0"/>
              <a:t> https://www.codecademy.com/article/using-chatgpt-to-debug-python-code and https://dev.to/techiesdiary/chatgpt-prompts-for-code-review-and-debugging-48j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940A5-480A-4061-8FF0-B503DD17271C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42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" y="6441038"/>
            <a:ext cx="6710602" cy="241891"/>
          </a:xfrm>
        </p:spPr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69335" y="6441038"/>
            <a:ext cx="1822041" cy="24189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" y="6441038"/>
            <a:ext cx="6672865" cy="24189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/>
          <a:lstStyle>
            <a:lvl1pPr marL="720000" indent="0" algn="l">
              <a:defRPr sz="100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6722" y="6441038"/>
            <a:ext cx="753545" cy="24189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Kép 6" title="HUN-REN Wigner"/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5" y="6248400"/>
            <a:ext cx="2285481" cy="50727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" TargetMode="External"/><Relationship Id="rId2" Type="http://schemas.openxmlformats.org/officeDocument/2006/relationships/hyperlink" Target="https://chatgpt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drive.google.com/file/d/158eTHkAfEErHeF4WLKKS4tTfj47-X4PF/vie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s://genai.science-cloud.h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ebdav.tuebingen.mpg.de/cause-effec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enai.science-cloud.h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igner.hu/" TargetMode="External"/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ion.github.com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it.ly/3AC4KaE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blog/developer-skills/programming-languages-and-frameworks/10-unexpected-ways-to-use-github-copilot/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blog/developer-skills/github/8-things-you-didnt-know-you-could-do-with-github-copilot/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i.wigner.h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i.wigner.hu/events/index.ics" TargetMode="External"/><Relationship Id="rId4" Type="http://schemas.openxmlformats.org/officeDocument/2006/relationships/hyperlink" Target="https://gitlab.wigner.hu/ai/best-practices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it.ly/3AC4Ka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Large language models in scientific coding</a:t>
            </a:r>
            <a:endParaRPr lang="en-US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0693" y="3598338"/>
            <a:ext cx="9440034" cy="2598421"/>
          </a:xfrm>
        </p:spPr>
        <p:txBody>
          <a:bodyPr>
            <a:normAutofit/>
          </a:bodyPr>
          <a:lstStyle/>
          <a:p>
            <a:endParaRPr lang="en-US" noProof="0" dirty="0" smtClean="0"/>
          </a:p>
          <a:p>
            <a:r>
              <a:rPr lang="en-US" noProof="0" dirty="0" smtClean="0"/>
              <a:t>Marcell Stippinger</a:t>
            </a:r>
            <a:br>
              <a:rPr lang="en-US" noProof="0" dirty="0" smtClean="0"/>
            </a:br>
            <a:r>
              <a:rPr lang="en-US" noProof="0" dirty="0" smtClean="0">
                <a:solidFill>
                  <a:schemeClr val="tx1">
                    <a:lumMod val="75000"/>
                  </a:schemeClr>
                </a:solidFill>
              </a:rPr>
              <a:t>Department of Computational Sciences,</a:t>
            </a:r>
            <a:br>
              <a:rPr lang="en-US" noProof="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noProof="0" dirty="0" smtClean="0">
                <a:solidFill>
                  <a:schemeClr val="tx1">
                    <a:lumMod val="75000"/>
                  </a:schemeClr>
                </a:solidFill>
              </a:rPr>
              <a:t>HUN-REN Wigner Research Centre for Physics</a:t>
            </a:r>
          </a:p>
          <a:p>
            <a:endParaRPr lang="en-US" noProof="0" dirty="0" smtClean="0"/>
          </a:p>
          <a:p>
            <a:r>
              <a:rPr lang="en-US" noProof="0" dirty="0" smtClean="0"/>
              <a:t>November 20, 2024</a:t>
            </a:r>
            <a:endParaRPr lang="en-US" noProof="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3" b="25454"/>
          <a:stretch/>
        </p:blipFill>
        <p:spPr>
          <a:xfrm>
            <a:off x="5238940" y="6004132"/>
            <a:ext cx="1703539" cy="8053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91" y="6005308"/>
            <a:ext cx="3529510" cy="81113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9" y="6004132"/>
            <a:ext cx="3655296" cy="8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Shall I use </a:t>
            </a:r>
            <a:r>
              <a:rPr lang="en-US" dirty="0" err="1" smtClean="0"/>
              <a:t>ChatGPT</a:t>
            </a:r>
            <a:r>
              <a:rPr lang="en-US" dirty="0" smtClean="0"/>
              <a:t>*?</a:t>
            </a:r>
            <a:endParaRPr lang="en-US" dirty="0"/>
          </a:p>
        </p:txBody>
      </p:sp>
      <p:sp>
        <p:nvSpPr>
          <p:cNvPr id="16" name="Tartalom helye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dirty="0" smtClean="0"/>
              <a:t>* or any other large language model</a:t>
            </a:r>
            <a:br>
              <a:rPr lang="en-US" dirty="0" smtClean="0"/>
            </a:br>
            <a:r>
              <a:rPr lang="en-US" dirty="0" smtClean="0"/>
              <a:t>for my research tasks</a:t>
            </a:r>
          </a:p>
          <a:p>
            <a:pPr marL="36900" indent="0">
              <a:buNone/>
            </a:pPr>
            <a:endParaRPr lang="en-US" dirty="0" smtClean="0"/>
          </a:p>
          <a:p>
            <a:pPr marL="36900" indent="0">
              <a:buNone/>
            </a:pPr>
            <a:r>
              <a:rPr lang="en-US" dirty="0" smtClean="0"/>
              <a:t>Many clones exist, for the original: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https://chatgpt.com/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https://chat.openai.com/</a:t>
            </a:r>
            <a:endParaRPr lang="en-US" dirty="0" smtClean="0"/>
          </a:p>
        </p:txBody>
      </p:sp>
      <p:pic>
        <p:nvPicPr>
          <p:cNvPr id="19" name="Tartalom helye 1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97" y="609601"/>
            <a:ext cx="5058044" cy="5181600"/>
          </a:xfrm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nicely not to use our data</a:t>
            </a:r>
            <a:endParaRPr lang="en-US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6072" y="1731963"/>
            <a:ext cx="7330330" cy="4059237"/>
          </a:xfrm>
          <a:prstGeom prst="rect">
            <a:avLst/>
          </a:prstGeom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Ellipszis buborék 7"/>
          <p:cNvSpPr/>
          <p:nvPr/>
        </p:nvSpPr>
        <p:spPr>
          <a:xfrm>
            <a:off x="8691376" y="1194318"/>
            <a:ext cx="3778897" cy="1567543"/>
          </a:xfrm>
          <a:prstGeom prst="wedgeEllipseCallout">
            <a:avLst>
              <a:gd name="adj1" fmla="val -46119"/>
              <a:gd name="adj2" fmla="val 53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Here it </a:t>
            </a:r>
            <a:r>
              <a:rPr lang="hu-HU" dirty="0" smtClean="0"/>
              <a:t>is</a:t>
            </a:r>
            <a:r>
              <a:rPr lang="hu-HU" dirty="0"/>
              <a:t>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Settings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Data </a:t>
            </a:r>
            <a:r>
              <a:rPr lang="hu-HU" dirty="0" err="1" smtClean="0">
                <a:sym typeface="Wingdings" panose="05000000000000000000" pitchFamily="2" charset="2"/>
              </a:rPr>
              <a:t>controls</a:t>
            </a:r>
            <a:r>
              <a:rPr lang="hu-HU" dirty="0" smtClean="0">
                <a:sym typeface="Wingdings" panose="05000000000000000000" pitchFamily="2" charset="2"/>
              </a:rPr>
              <a:t>  </a:t>
            </a:r>
            <a:r>
              <a:rPr lang="hu-HU" dirty="0" err="1" smtClean="0">
                <a:sym typeface="Wingdings" panose="05000000000000000000" pitchFamily="2" charset="2"/>
              </a:rPr>
              <a:t>Improve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model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for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everyone</a:t>
            </a:r>
            <a:r>
              <a:rPr lang="hu-HU" dirty="0" smtClean="0">
                <a:sym typeface="Wingdings" panose="05000000000000000000" pitchFamily="2" charset="2"/>
              </a:rPr>
              <a:t>  </a:t>
            </a:r>
            <a:r>
              <a:rPr lang="hu-HU" dirty="0" err="1" smtClean="0">
                <a:sym typeface="Wingdings" panose="05000000000000000000" pitchFamily="2" charset="2"/>
              </a:rPr>
              <a:t>Off</a:t>
            </a:r>
            <a:endParaRPr lang="hu-HU" dirty="0" smtClean="0"/>
          </a:p>
        </p:txBody>
      </p:sp>
      <p:sp>
        <p:nvSpPr>
          <p:cNvPr id="9" name="Szalag felülnézetben 8"/>
          <p:cNvSpPr/>
          <p:nvPr/>
        </p:nvSpPr>
        <p:spPr>
          <a:xfrm>
            <a:off x="8546840" y="4888753"/>
            <a:ext cx="3415004" cy="105436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 </a:t>
            </a:r>
            <a:r>
              <a:rPr lang="hu-HU" dirty="0" err="1" smtClean="0"/>
              <a:t>believe</a:t>
            </a:r>
            <a:r>
              <a:rPr lang="hu-HU" dirty="0" smtClean="0"/>
              <a:t> it </a:t>
            </a:r>
            <a:r>
              <a:rPr lang="hu-HU" dirty="0" err="1" smtClean="0"/>
              <a:t>when</a:t>
            </a:r>
            <a:r>
              <a:rPr lang="hu-HU" dirty="0" smtClean="0"/>
              <a:t> I </a:t>
            </a:r>
            <a:r>
              <a:rPr lang="hu-HU" dirty="0" err="1" smtClean="0"/>
              <a:t>see</a:t>
            </a:r>
            <a:r>
              <a:rPr lang="hu-HU" dirty="0" smtClean="0"/>
              <a:t> it.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5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of a prompt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4956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priming (personality): “You are an expert at writing clear, concise, Python code.”</a:t>
            </a:r>
          </a:p>
          <a:p>
            <a:r>
              <a:rPr lang="en-US" dirty="0" smtClean="0"/>
              <a:t>question (task): “Create a doubly linked list.”</a:t>
            </a:r>
          </a:p>
          <a:p>
            <a:r>
              <a:rPr lang="en-US" dirty="0" smtClean="0"/>
              <a:t>decorator (presentation): “Insert comments for each line of code.”</a:t>
            </a:r>
          </a:p>
          <a:p>
            <a:endParaRPr lang="en-US" dirty="0" smtClean="0"/>
          </a:p>
          <a:p>
            <a:pPr marL="36900" indent="0">
              <a:buNone/>
            </a:pPr>
            <a:r>
              <a:rPr lang="en-US" dirty="0" smtClean="0"/>
              <a:t>Notes</a:t>
            </a:r>
          </a:p>
          <a:p>
            <a:r>
              <a:rPr lang="en-US" dirty="0" smtClean="0"/>
              <a:t>Model is instructed to tolerate typos, to be helpful and polite.</a:t>
            </a:r>
          </a:p>
          <a:p>
            <a:r>
              <a:rPr lang="en-US" dirty="0" smtClean="0"/>
              <a:t>The more data, the better performance (English and Python &gt; Hungarian and Fortran)</a:t>
            </a:r>
          </a:p>
          <a:p>
            <a:r>
              <a:rPr lang="en-US" dirty="0" smtClean="0"/>
              <a:t>Providing context restricts the creativity and increases the probability of success.</a:t>
            </a:r>
          </a:p>
          <a:p>
            <a:r>
              <a:rPr lang="en-US" dirty="0" smtClean="0"/>
              <a:t>Guide the model with example solutions or provide cases to be avoided.</a:t>
            </a:r>
          </a:p>
          <a:p>
            <a:r>
              <a:rPr lang="en-US" dirty="0" smtClean="0"/>
              <a:t>Usually it is a good idea to break down the task into steps (or asking for it to do so).</a:t>
            </a:r>
          </a:p>
          <a:p>
            <a:r>
              <a:rPr lang="en-US" dirty="0" smtClean="0"/>
              <a:t>Same input may produce different output.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typical LLM mistakes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Misunderstanding instructions</a:t>
            </a:r>
          </a:p>
          <a:p>
            <a:pPr lvl="1"/>
            <a:r>
              <a:rPr lang="en-US" dirty="0" smtClean="0"/>
              <a:t>e.g. Create a dataset for 2023-2024 NBA for two variables: points (integer) and win/loss (binary).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ChatGPT</a:t>
            </a:r>
            <a:r>
              <a:rPr lang="en-US" dirty="0" smtClean="0">
                <a:sym typeface="Wingdings" panose="05000000000000000000" pitchFamily="2" charset="2"/>
              </a:rPr>
              <a:t> wrote code that generated random numbers (credit </a:t>
            </a:r>
            <a:r>
              <a:rPr lang="en-US" dirty="0" err="1" smtClean="0">
                <a:sym typeface="Wingdings" panose="05000000000000000000" pitchFamily="2" charset="2"/>
              </a:rPr>
              <a:t>Miklós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Sebők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Rebeka</a:t>
            </a:r>
            <a:r>
              <a:rPr lang="en-US" dirty="0" smtClean="0">
                <a:sym typeface="Wingdings" panose="05000000000000000000" pitchFamily="2" charset="2"/>
              </a:rPr>
              <a:t> Kiss)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Refine the prompt “download dataset” or provide data by upload</a:t>
            </a:r>
          </a:p>
          <a:p>
            <a:r>
              <a:rPr lang="en-US" dirty="0" smtClean="0"/>
              <a:t>Getting stuck at an idea and keeping repeating the same unsatisfying response</a:t>
            </a:r>
          </a:p>
          <a:p>
            <a:pPr lvl="1"/>
            <a:r>
              <a:rPr lang="en-US" dirty="0" smtClean="0"/>
              <a:t>Start a new conversation as there is no memory between conversations (unless you ask for it)</a:t>
            </a:r>
          </a:p>
          <a:p>
            <a:r>
              <a:rPr lang="en-US" dirty="0" smtClean="0"/>
              <a:t>Hallucination</a:t>
            </a:r>
          </a:p>
          <a:p>
            <a:pPr lvl="1"/>
            <a:r>
              <a:rPr lang="en-US" dirty="0" smtClean="0"/>
              <a:t>e.g., Asking for help with ESP32 (</a:t>
            </a:r>
            <a:r>
              <a:rPr lang="en-US" dirty="0" err="1" smtClean="0"/>
              <a:t>Wifi+Bluetooth</a:t>
            </a:r>
            <a:r>
              <a:rPr lang="en-US" dirty="0" smtClean="0"/>
              <a:t> chip) functions and events</a:t>
            </a:r>
          </a:p>
          <a:p>
            <a:pPr lvl="1"/>
            <a:r>
              <a:rPr lang="en-US" dirty="0" err="1" smtClean="0"/>
              <a:t>ChatGPT</a:t>
            </a:r>
            <a:r>
              <a:rPr lang="en-US" dirty="0" smtClean="0"/>
              <a:t> invented a new event that was not in the API or documentation</a:t>
            </a:r>
          </a:p>
          <a:p>
            <a:pPr lvl="1"/>
            <a:r>
              <a:rPr lang="en-US" dirty="0" smtClean="0"/>
              <a:t>Ask for clarification, pointing out that the solution did not work</a:t>
            </a:r>
          </a:p>
          <a:p>
            <a:pPr lvl="1"/>
            <a:endParaRPr lang="en-US" dirty="0" smtClean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typical LLM mistakes</a:t>
            </a:r>
            <a:endParaRPr lang="en-US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Tartalom hely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649" y="1731962"/>
            <a:ext cx="7350703" cy="5126037"/>
          </a:xfrm>
          <a:prstGeom prst="rect">
            <a:avLst/>
          </a:prstGeom>
        </p:spPr>
      </p:pic>
      <p:sp>
        <p:nvSpPr>
          <p:cNvPr id="3" name="Ellipszis buborék 2"/>
          <p:cNvSpPr/>
          <p:nvPr/>
        </p:nvSpPr>
        <p:spPr>
          <a:xfrm>
            <a:off x="9652000" y="1853882"/>
            <a:ext cx="2538267" cy="950278"/>
          </a:xfrm>
          <a:prstGeom prst="wedgeEllipseCallout">
            <a:avLst>
              <a:gd name="adj1" fmla="val -42358"/>
              <a:gd name="adj2" fmla="val 603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Acknowledging</a:t>
            </a:r>
            <a:r>
              <a:rPr lang="hu-HU" dirty="0" smtClean="0"/>
              <a:t> </a:t>
            </a:r>
            <a:r>
              <a:rPr lang="hu-HU" dirty="0" err="1" smtClean="0"/>
              <a:t>hallucination</a:t>
            </a:r>
            <a:endParaRPr lang="hu-HU" dirty="0" smtClean="0"/>
          </a:p>
          <a:p>
            <a:pPr algn="ctr"/>
            <a:r>
              <a:rPr lang="hu-HU" dirty="0" err="1" smtClean="0"/>
              <a:t>mistake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9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1.</a:t>
            </a:r>
            <a:endParaRPr lang="en-US" dirty="0"/>
          </a:p>
        </p:txBody>
      </p:sp>
      <p:sp>
        <p:nvSpPr>
          <p:cNvPr id="11" name="Tartalom hely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Physics-motivated </a:t>
            </a:r>
            <a:r>
              <a:rPr lang="en-US" dirty="0" smtClean="0"/>
              <a:t>task</a:t>
            </a:r>
          </a:p>
          <a:p>
            <a:r>
              <a:rPr lang="en-US" dirty="0" err="1" smtClean="0"/>
              <a:t>Ising</a:t>
            </a:r>
            <a:r>
              <a:rPr lang="en-US" dirty="0" smtClean="0"/>
              <a:t> model simulation</a:t>
            </a:r>
          </a:p>
          <a:p>
            <a:r>
              <a:rPr lang="en-US" dirty="0" smtClean="0"/>
              <a:t>interactive GUI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1580050"/>
            <a:ext cx="3355077" cy="4693538"/>
          </a:xfrm>
          <a:prstGeom prst="rect">
            <a:avLst/>
          </a:prstGeom>
        </p:spPr>
      </p:pic>
      <p:sp>
        <p:nvSpPr>
          <p:cNvPr id="9" name="Ellipszis buborék 8"/>
          <p:cNvSpPr/>
          <p:nvPr/>
        </p:nvSpPr>
        <p:spPr>
          <a:xfrm>
            <a:off x="0" y="2213140"/>
            <a:ext cx="1735494" cy="1276509"/>
          </a:xfrm>
          <a:prstGeom prst="wedgeEllipseCallout">
            <a:avLst>
              <a:gd name="adj1" fmla="val 44758"/>
              <a:gd name="adj2" fmla="val 48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2034" y="219377"/>
            <a:ext cx="6998685" cy="5744544"/>
          </a:xfrm>
          <a:prstGeom prst="rect">
            <a:avLst/>
          </a:prstGeom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Writing code with </a:t>
            </a:r>
            <a:r>
              <a:rPr lang="en-US" dirty="0" err="1" smtClean="0"/>
              <a:t>ChatGPT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5" y="2513176"/>
            <a:ext cx="1590406" cy="8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" y="768642"/>
            <a:ext cx="12190267" cy="5347477"/>
          </a:xfrm>
          <a:prstGeom prst="rect">
            <a:avLst/>
          </a:prstGeom>
        </p:spPr>
      </p:pic>
      <p:sp>
        <p:nvSpPr>
          <p:cNvPr id="8" name="Felhő 7"/>
          <p:cNvSpPr/>
          <p:nvPr/>
        </p:nvSpPr>
        <p:spPr>
          <a:xfrm>
            <a:off x="7780355" y="2439916"/>
            <a:ext cx="3958980" cy="2004927"/>
          </a:xfrm>
          <a:prstGeom prst="cloudCallout">
            <a:avLst>
              <a:gd name="adj1" fmla="val -75287"/>
              <a:gd name="adj2" fmla="val -37249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u-HU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Previously</a:t>
            </a:r>
            <a:r>
              <a:rPr lang="hu-H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I </a:t>
            </a:r>
            <a:r>
              <a:rPr lang="hu-HU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presented</a:t>
            </a:r>
            <a:r>
              <a:rPr lang="hu-H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an </a:t>
            </a:r>
            <a:r>
              <a:rPr lang="hu-HU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example</a:t>
            </a:r>
            <a:r>
              <a:rPr lang="hu-H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task</a:t>
            </a:r>
            <a:r>
              <a:rPr lang="hu-H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of </a:t>
            </a:r>
            <a:r>
              <a:rPr lang="hu-HU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webpage</a:t>
            </a:r>
            <a:r>
              <a:rPr lang="hu-H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source</a:t>
            </a:r>
            <a:r>
              <a:rPr lang="hu-H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modification</a:t>
            </a:r>
            <a:r>
              <a:rPr lang="hu-H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, </a:t>
            </a:r>
            <a:r>
              <a:rPr lang="hu-HU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step-by-step</a:t>
            </a:r>
            <a:r>
              <a:rPr lang="hu-H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, </a:t>
            </a:r>
            <a:r>
              <a:rPr lang="hu-HU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now</a:t>
            </a:r>
            <a:r>
              <a:rPr lang="hu-H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it </a:t>
            </a:r>
            <a:r>
              <a:rPr lang="hu-HU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can</a:t>
            </a:r>
            <a:r>
              <a:rPr lang="hu-H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be </a:t>
            </a:r>
            <a:r>
              <a:rPr lang="hu-HU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done</a:t>
            </a:r>
            <a:r>
              <a:rPr lang="hu-H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in a </a:t>
            </a:r>
            <a:r>
              <a:rPr lang="hu-HU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single</a:t>
            </a:r>
            <a:r>
              <a:rPr lang="hu-H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step</a:t>
            </a:r>
            <a:endParaRPr lang="hu-HU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Writing and analyzing code with </a:t>
            </a:r>
            <a:r>
              <a:rPr lang="en-US" dirty="0" err="1" smtClean="0"/>
              <a:t>ChatGPT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3795" y="1732448"/>
            <a:ext cx="5060497" cy="433244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Continue the conversation</a:t>
            </a:r>
            <a:r>
              <a:rPr lang="en-US" dirty="0" smtClean="0"/>
              <a:t>, refine the code if needed:</a:t>
            </a:r>
          </a:p>
          <a:p>
            <a:pPr lvl="1"/>
            <a:r>
              <a:rPr lang="en-US" dirty="0" smtClean="0"/>
              <a:t>“Can you use open boundary conditions?”</a:t>
            </a:r>
          </a:p>
          <a:p>
            <a:pPr lvl="1"/>
            <a:r>
              <a:rPr lang="en-US" dirty="0" smtClean="0"/>
              <a:t>“Change the color of the line plot to …”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(free version has no diff tool, cf. Canvas)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Analyze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</a:t>
            </a:r>
            <a:r>
              <a:rPr lang="hu-H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debug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the code</a:t>
            </a:r>
          </a:p>
          <a:p>
            <a:pPr lvl="1"/>
            <a:r>
              <a:rPr lang="en-US" dirty="0" smtClean="0"/>
              <a:t>Find unhandled cases</a:t>
            </a:r>
          </a:p>
          <a:p>
            <a:pPr lvl="1"/>
            <a:r>
              <a:rPr lang="en-US" dirty="0" smtClean="0"/>
              <a:t>Find poorly documented parts</a:t>
            </a:r>
          </a:p>
          <a:p>
            <a:pPr lvl="1"/>
            <a:r>
              <a:rPr lang="en-US" dirty="0" smtClean="0"/>
              <a:t>Performance and reproducibility issues</a:t>
            </a:r>
          </a:p>
          <a:p>
            <a:pPr lvl="1"/>
            <a:r>
              <a:rPr lang="en-US" dirty="0" smtClean="0"/>
              <a:t>Visualization and GUI improvements</a:t>
            </a:r>
            <a:endParaRPr lang="en-US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4355" y="1731963"/>
            <a:ext cx="5041727" cy="4059237"/>
          </a:xfrm>
          <a:prstGeom prst="rect">
            <a:avLst/>
          </a:prstGeom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 smtClean="0"/>
              <a:t>Explaining C code</a:t>
            </a:r>
            <a:endParaRPr lang="en-US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6172805" cy="40587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does the following code do?</a:t>
            </a:r>
          </a:p>
          <a:p>
            <a:r>
              <a:rPr lang="en-US" dirty="0" smtClean="0"/>
              <a:t>Are there any issues with it?</a:t>
            </a:r>
          </a:p>
          <a:p>
            <a:pPr marL="36900" indent="0">
              <a:buNone/>
            </a:pPr>
            <a:r>
              <a:rPr lang="en-US" noProof="0" dirty="0" smtClean="0">
                <a:latin typeface="Consolas" panose="020B0609020204030204" pitchFamily="49" charset="0"/>
              </a:rPr>
              <a:t>inline uint8_t hexchar2uint8(char </a:t>
            </a:r>
            <a:r>
              <a:rPr lang="en-US" noProof="0" dirty="0" err="1" smtClean="0">
                <a:latin typeface="Consolas" panose="020B0609020204030204" pitchFamily="49" charset="0"/>
              </a:rPr>
              <a:t>val</a:t>
            </a:r>
            <a:r>
              <a:rPr lang="en-US" noProof="0" dirty="0" smtClean="0">
                <a:latin typeface="Consolas" panose="020B0609020204030204" pitchFamily="49" charset="0"/>
              </a:rPr>
              <a:t>) {</a:t>
            </a:r>
          </a:p>
          <a:p>
            <a:pPr marL="36900" indent="0">
              <a:buNone/>
            </a:pPr>
            <a:r>
              <a:rPr lang="en-US" noProof="0" dirty="0" smtClean="0">
                <a:latin typeface="Consolas" panose="020B0609020204030204" pitchFamily="49" charset="0"/>
              </a:rPr>
              <a:t>if ((</a:t>
            </a:r>
            <a:r>
              <a:rPr lang="en-US" noProof="0" dirty="0" err="1" smtClean="0">
                <a:latin typeface="Consolas" panose="020B0609020204030204" pitchFamily="49" charset="0"/>
              </a:rPr>
              <a:t>val</a:t>
            </a:r>
            <a:r>
              <a:rPr lang="en-US" noProof="0" dirty="0" smtClean="0">
                <a:latin typeface="Consolas" panose="020B0609020204030204" pitchFamily="49" charset="0"/>
              </a:rPr>
              <a:t> &gt;= '0') &amp;&amp; (</a:t>
            </a:r>
            <a:r>
              <a:rPr lang="en-US" noProof="0" dirty="0" err="1" smtClean="0">
                <a:latin typeface="Consolas" panose="020B0609020204030204" pitchFamily="49" charset="0"/>
              </a:rPr>
              <a:t>val</a:t>
            </a:r>
            <a:r>
              <a:rPr lang="en-US" noProof="0" dirty="0" smtClean="0">
                <a:latin typeface="Consolas" panose="020B0609020204030204" pitchFamily="49" charset="0"/>
              </a:rPr>
              <a:t> &lt;= '9'))</a:t>
            </a:r>
          </a:p>
          <a:p>
            <a:pPr marL="36900" indent="0">
              <a:buNone/>
            </a:pPr>
            <a:r>
              <a:rPr lang="en-US" noProof="0" dirty="0" smtClean="0">
                <a:latin typeface="Consolas" panose="020B0609020204030204" pitchFamily="49" charset="0"/>
              </a:rPr>
              <a:t>{ </a:t>
            </a:r>
            <a:r>
              <a:rPr lang="en-US" noProof="0" dirty="0" err="1" smtClean="0">
                <a:latin typeface="Consolas" panose="020B0609020204030204" pitchFamily="49" charset="0"/>
              </a:rPr>
              <a:t>val</a:t>
            </a:r>
            <a:r>
              <a:rPr lang="en-US" noProof="0" dirty="0" smtClean="0">
                <a:latin typeface="Consolas" panose="020B0609020204030204" pitchFamily="49" charset="0"/>
              </a:rPr>
              <a:t> = </a:t>
            </a:r>
            <a:r>
              <a:rPr lang="en-US" noProof="0" dirty="0" err="1" smtClean="0">
                <a:latin typeface="Consolas" panose="020B0609020204030204" pitchFamily="49" charset="0"/>
              </a:rPr>
              <a:t>val</a:t>
            </a:r>
            <a:r>
              <a:rPr lang="en-US" noProof="0" dirty="0" smtClean="0">
                <a:latin typeface="Consolas" panose="020B0609020204030204" pitchFamily="49" charset="0"/>
              </a:rPr>
              <a:t> - '0'; }</a:t>
            </a:r>
          </a:p>
          <a:p>
            <a:pPr marL="36900" indent="0">
              <a:buNone/>
            </a:pPr>
            <a:r>
              <a:rPr lang="en-US" noProof="0" dirty="0" smtClean="0">
                <a:latin typeface="Consolas" panose="020B0609020204030204" pitchFamily="49" charset="0"/>
              </a:rPr>
              <a:t>else if ((</a:t>
            </a:r>
            <a:r>
              <a:rPr lang="en-US" noProof="0" dirty="0" err="1" smtClean="0">
                <a:latin typeface="Consolas" panose="020B0609020204030204" pitchFamily="49" charset="0"/>
              </a:rPr>
              <a:t>val</a:t>
            </a:r>
            <a:r>
              <a:rPr lang="en-US" noProof="0" dirty="0" smtClean="0">
                <a:latin typeface="Consolas" panose="020B0609020204030204" pitchFamily="49" charset="0"/>
              </a:rPr>
              <a:t> &gt;= 'A') &amp;&amp; (</a:t>
            </a:r>
            <a:r>
              <a:rPr lang="en-US" noProof="0" dirty="0" err="1" smtClean="0">
                <a:latin typeface="Consolas" panose="020B0609020204030204" pitchFamily="49" charset="0"/>
              </a:rPr>
              <a:t>val</a:t>
            </a:r>
            <a:r>
              <a:rPr lang="en-US" noProof="0" dirty="0" smtClean="0">
                <a:latin typeface="Consolas" panose="020B0609020204030204" pitchFamily="49" charset="0"/>
              </a:rPr>
              <a:t> &lt;= 'F'))</a:t>
            </a:r>
          </a:p>
          <a:p>
            <a:pPr marL="36900" indent="0">
              <a:buNone/>
            </a:pPr>
            <a:r>
              <a:rPr lang="en-US" noProof="0" dirty="0" smtClean="0">
                <a:latin typeface="Consolas" panose="020B0609020204030204" pitchFamily="49" charset="0"/>
              </a:rPr>
              <a:t>{ </a:t>
            </a:r>
            <a:r>
              <a:rPr lang="en-US" noProof="0" dirty="0" err="1" smtClean="0">
                <a:latin typeface="Consolas" panose="020B0609020204030204" pitchFamily="49" charset="0"/>
              </a:rPr>
              <a:t>val</a:t>
            </a:r>
            <a:r>
              <a:rPr lang="en-US" noProof="0" dirty="0" smtClean="0">
                <a:latin typeface="Consolas" panose="020B0609020204030204" pitchFamily="49" charset="0"/>
              </a:rPr>
              <a:t> = 10 + </a:t>
            </a:r>
            <a:r>
              <a:rPr lang="en-US" noProof="0" dirty="0" err="1" smtClean="0">
                <a:latin typeface="Consolas" panose="020B0609020204030204" pitchFamily="49" charset="0"/>
              </a:rPr>
              <a:t>val</a:t>
            </a:r>
            <a:r>
              <a:rPr lang="en-US" noProof="0" dirty="0" smtClean="0">
                <a:latin typeface="Consolas" panose="020B0609020204030204" pitchFamily="49" charset="0"/>
              </a:rPr>
              <a:t> - 'A'; }</a:t>
            </a:r>
          </a:p>
          <a:p>
            <a:pPr marL="36900" indent="0">
              <a:buNone/>
            </a:pPr>
            <a:r>
              <a:rPr lang="en-US" noProof="0" dirty="0" smtClean="0">
                <a:latin typeface="Consolas" panose="020B0609020204030204" pitchFamily="49" charset="0"/>
              </a:rPr>
              <a:t>else</a:t>
            </a:r>
          </a:p>
          <a:p>
            <a:pPr marL="36900" indent="0">
              <a:buNone/>
            </a:pPr>
            <a:r>
              <a:rPr lang="en-US" noProof="0" dirty="0" smtClean="0">
                <a:latin typeface="Consolas" panose="020B0609020204030204" pitchFamily="49" charset="0"/>
              </a:rPr>
              <a:t>{ </a:t>
            </a:r>
            <a:r>
              <a:rPr lang="en-US" noProof="0" dirty="0" err="1" smtClean="0">
                <a:latin typeface="Consolas" panose="020B0609020204030204" pitchFamily="49" charset="0"/>
              </a:rPr>
              <a:t>val</a:t>
            </a:r>
            <a:r>
              <a:rPr lang="en-US" noProof="0" dirty="0" smtClean="0">
                <a:latin typeface="Consolas" panose="020B0609020204030204" pitchFamily="49" charset="0"/>
              </a:rPr>
              <a:t> = 10 + </a:t>
            </a:r>
            <a:r>
              <a:rPr lang="en-US" noProof="0" dirty="0" err="1" smtClean="0">
                <a:latin typeface="Consolas" panose="020B0609020204030204" pitchFamily="49" charset="0"/>
              </a:rPr>
              <a:t>val</a:t>
            </a:r>
            <a:r>
              <a:rPr lang="en-US" noProof="0" dirty="0" smtClean="0">
                <a:latin typeface="Consolas" panose="020B0609020204030204" pitchFamily="49" charset="0"/>
              </a:rPr>
              <a:t> - 'a'; }</a:t>
            </a:r>
          </a:p>
          <a:p>
            <a:pPr marL="36900" indent="0">
              <a:buNone/>
            </a:pPr>
            <a:r>
              <a:rPr lang="en-US" noProof="0" dirty="0" smtClean="0">
                <a:latin typeface="Consolas" panose="020B0609020204030204" pitchFamily="49" charset="0"/>
              </a:rPr>
              <a:t>return </a:t>
            </a:r>
            <a:r>
              <a:rPr lang="en-US" noProof="0" dirty="0" err="1" smtClean="0">
                <a:latin typeface="Consolas" panose="020B0609020204030204" pitchFamily="49" charset="0"/>
              </a:rPr>
              <a:t>val</a:t>
            </a:r>
            <a:r>
              <a:rPr lang="en-US" noProof="0" dirty="0" smtClean="0">
                <a:latin typeface="Consolas" panose="020B0609020204030204" pitchFamily="49" charset="0"/>
              </a:rPr>
              <a:t>;</a:t>
            </a:r>
          </a:p>
          <a:p>
            <a:pPr marL="36900" indent="0">
              <a:buNone/>
            </a:pPr>
            <a:r>
              <a:rPr lang="en-US" noProof="0" dirty="0" smtClean="0">
                <a:latin typeface="Consolas" panose="020B0609020204030204" pitchFamily="49" charset="0"/>
              </a:rPr>
              <a:t>}</a:t>
            </a:r>
            <a:endParaRPr lang="en-US" noProof="0" dirty="0">
              <a:latin typeface="Consolas" panose="020B0609020204030204" pitchFamily="49" charset="0"/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Könnycsepp 9"/>
          <p:cNvSpPr/>
          <p:nvPr/>
        </p:nvSpPr>
        <p:spPr>
          <a:xfrm>
            <a:off x="3058160" y="4914482"/>
            <a:ext cx="3516005" cy="2058232"/>
          </a:xfrm>
          <a:prstGeom prst="teardrop">
            <a:avLst>
              <a:gd name="adj" fmla="val 104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Now</a:t>
            </a:r>
            <a:r>
              <a:rPr lang="hu-HU" dirty="0" smtClean="0"/>
              <a:t> ChatGPT</a:t>
            </a:r>
            <a:r>
              <a:rPr lang="hu-HU" dirty="0"/>
              <a:t>-</a:t>
            </a:r>
            <a:r>
              <a:rPr lang="hu-HU" dirty="0" smtClean="0"/>
              <a:t>4o </a:t>
            </a:r>
            <a:r>
              <a:rPr lang="hu-HU" dirty="0" err="1" smtClean="0"/>
              <a:t>automatically</a:t>
            </a:r>
            <a:r>
              <a:rPr lang="hu-HU" dirty="0" smtClean="0"/>
              <a:t> </a:t>
            </a:r>
            <a:r>
              <a:rPr lang="hu-HU" dirty="0" err="1" smtClean="0"/>
              <a:t>analyzes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r>
              <a:rPr lang="hu-HU" dirty="0" smtClean="0"/>
              <a:t>, </a:t>
            </a:r>
            <a:r>
              <a:rPr lang="hu-HU" dirty="0" err="1" smtClean="0"/>
              <a:t>provides</a:t>
            </a:r>
            <a:r>
              <a:rPr lang="hu-HU" dirty="0" smtClean="0"/>
              <a:t> </a:t>
            </a:r>
            <a:r>
              <a:rPr lang="hu-HU" dirty="0" err="1" smtClean="0"/>
              <a:t>example</a:t>
            </a:r>
            <a:r>
              <a:rPr lang="hu-HU" dirty="0" smtClean="0"/>
              <a:t> </a:t>
            </a:r>
            <a:r>
              <a:rPr lang="hu-HU" dirty="0" err="1" smtClean="0"/>
              <a:t>uses</a:t>
            </a:r>
            <a:r>
              <a:rPr lang="hu-HU" dirty="0" smtClean="0"/>
              <a:t>, </a:t>
            </a:r>
            <a:r>
              <a:rPr lang="hu-HU" dirty="0" err="1" smtClean="0"/>
              <a:t>potelntial</a:t>
            </a:r>
            <a:r>
              <a:rPr lang="hu-HU" dirty="0" smtClean="0"/>
              <a:t> </a:t>
            </a:r>
            <a:r>
              <a:rPr lang="hu-HU" dirty="0" err="1" smtClean="0"/>
              <a:t>issues</a:t>
            </a:r>
            <a:r>
              <a:rPr lang="hu-HU" dirty="0" smtClean="0"/>
              <a:t>  (no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/>
              <a:t> </a:t>
            </a:r>
            <a:r>
              <a:rPr lang="hu-HU" dirty="0" err="1" smtClean="0"/>
              <a:t>ask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it)</a:t>
            </a:r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4983" y="0"/>
            <a:ext cx="5607682" cy="227902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900" y="2472588"/>
            <a:ext cx="5259765" cy="181432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382" y="4480473"/>
            <a:ext cx="5260283" cy="235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2011: MSc in Physics (BME)</a:t>
            </a:r>
            <a:br>
              <a:rPr lang="en-US" dirty="0" smtClean="0"/>
            </a:br>
            <a:r>
              <a:rPr lang="en-US" dirty="0" smtClean="0"/>
              <a:t>MSc in Engineering (EC Lille, France, double degree program)</a:t>
            </a:r>
          </a:p>
          <a:p>
            <a:r>
              <a:rPr lang="en-US" dirty="0" smtClean="0"/>
              <a:t>2017: PhD in Physics (BME)</a:t>
            </a:r>
          </a:p>
          <a:p>
            <a:pPr lvl="1"/>
            <a:r>
              <a:rPr lang="en-US" dirty="0" smtClean="0"/>
              <a:t>statistical physics, computer simulations of networks in C++</a:t>
            </a:r>
            <a:br>
              <a:rPr lang="en-US" dirty="0" smtClean="0"/>
            </a:br>
            <a:r>
              <a:rPr lang="en-US" dirty="0" smtClean="0"/>
              <a:t>and hybrid phase transitions</a:t>
            </a:r>
          </a:p>
          <a:p>
            <a:pPr lvl="1"/>
            <a:r>
              <a:rPr lang="en-US" dirty="0" smtClean="0"/>
              <a:t>taking some machine learning courses in Python</a:t>
            </a:r>
          </a:p>
          <a:p>
            <a:r>
              <a:rPr lang="en-US" dirty="0" smtClean="0"/>
              <a:t>Since 2016: Wigner RCP</a:t>
            </a:r>
          </a:p>
          <a:p>
            <a:pPr lvl="1"/>
            <a:r>
              <a:rPr lang="en-US" dirty="0" smtClean="0"/>
              <a:t>theoretical neuroscience, complex systems, machine learning</a:t>
            </a:r>
          </a:p>
          <a:p>
            <a:pPr lvl="1"/>
            <a:r>
              <a:rPr lang="en-US" dirty="0" smtClean="0"/>
              <a:t>using cloud computing, some GPU programming (in Python :D)</a:t>
            </a:r>
          </a:p>
          <a:p>
            <a:pPr lvl="1"/>
            <a:r>
              <a:rPr lang="en-US" dirty="0" smtClean="0"/>
              <a:t>since September 2024 an AI Ambassador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88" y="1580050"/>
            <a:ext cx="2202134" cy="332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</a:t>
            </a:r>
            <a:r>
              <a:rPr lang="en-US" dirty="0" err="1" smtClean="0"/>
              <a:t>ChatGPT</a:t>
            </a:r>
            <a:r>
              <a:rPr lang="en-US" dirty="0" smtClean="0"/>
              <a:t> canvas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Google Shape;2005;p123" title="canvas_video.mp4">
            <a:hlinkClick r:id="rId2"/>
          </p:cNvPr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027" y="1731963"/>
            <a:ext cx="7216421" cy="4059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8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2.</a:t>
            </a:r>
            <a:endParaRPr lang="en-US" dirty="0"/>
          </a:p>
        </p:txBody>
      </p:sp>
      <p:sp>
        <p:nvSpPr>
          <p:cNvPr id="11" name="Tartalom hely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science</a:t>
            </a:r>
          </a:p>
          <a:p>
            <a:r>
              <a:rPr lang="en-US" dirty="0" smtClean="0"/>
              <a:t>No third party allowed</a:t>
            </a:r>
          </a:p>
          <a:p>
            <a:r>
              <a:rPr lang="en-US" dirty="0" smtClean="0"/>
              <a:t>Retrieval augmented generation</a:t>
            </a:r>
            <a:endParaRPr lang="en-US" dirty="0" smtClean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2168" name="Google Shape;2168;p130"/>
          <p:cNvGrpSpPr/>
          <p:nvPr/>
        </p:nvGrpSpPr>
        <p:grpSpPr>
          <a:xfrm>
            <a:off x="8844450" y="1517517"/>
            <a:ext cx="2917800" cy="5231000"/>
            <a:chOff x="11462675" y="2219125"/>
            <a:chExt cx="4376700" cy="7846500"/>
          </a:xfrm>
        </p:grpSpPr>
        <p:pic>
          <p:nvPicPr>
            <p:cNvPr id="2169" name="Google Shape;2169;p1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62675" y="2219125"/>
              <a:ext cx="4376700" cy="7846500"/>
            </a:xfrm>
            <a:prstGeom prst="roundRect">
              <a:avLst>
                <a:gd name="adj" fmla="val 2313"/>
              </a:avLst>
            </a:prstGeom>
            <a:noFill/>
            <a:ln>
              <a:noFill/>
            </a:ln>
          </p:spPr>
        </p:pic>
        <p:sp>
          <p:nvSpPr>
            <p:cNvPr id="2170" name="Google Shape;2170;p130"/>
            <p:cNvSpPr/>
            <p:nvPr/>
          </p:nvSpPr>
          <p:spPr>
            <a:xfrm>
              <a:off x="11562509" y="2631814"/>
              <a:ext cx="4112700" cy="838200"/>
            </a:xfrm>
            <a:prstGeom prst="rect">
              <a:avLst/>
            </a:prstGeom>
            <a:noFill/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/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130"/>
            <p:cNvSpPr/>
            <p:nvPr/>
          </p:nvSpPr>
          <p:spPr>
            <a:xfrm>
              <a:off x="11562509" y="3934874"/>
              <a:ext cx="4112700" cy="492600"/>
            </a:xfrm>
            <a:prstGeom prst="rect">
              <a:avLst/>
            </a:prstGeom>
            <a:noFill/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/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130"/>
            <p:cNvSpPr/>
            <p:nvPr/>
          </p:nvSpPr>
          <p:spPr>
            <a:xfrm>
              <a:off x="11562509" y="5649897"/>
              <a:ext cx="4112700" cy="1173000"/>
            </a:xfrm>
            <a:prstGeom prst="rect">
              <a:avLst/>
            </a:prstGeom>
            <a:noFill/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/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3" name="Google Shape;2163;p130"/>
          <p:cNvSpPr txBox="1"/>
          <p:nvPr/>
        </p:nvSpPr>
        <p:spPr>
          <a:xfrm>
            <a:off x="8584090" y="1131802"/>
            <a:ext cx="3395631" cy="34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r"/>
            <a:r>
              <a:rPr lang="hu-HU" sz="1867" u="sng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https://genai.science-cloud.hu/</a:t>
            </a:r>
            <a:r>
              <a:rPr lang="hu-HU" sz="1867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dirty="0"/>
          </a:p>
        </p:txBody>
      </p:sp>
      <p:graphicFrame>
        <p:nvGraphicFramePr>
          <p:cNvPr id="2167" name="Google Shape;2167;p130"/>
          <p:cNvGraphicFramePr/>
          <p:nvPr>
            <p:extLst>
              <p:ext uri="{D42A27DB-BD31-4B8C-83A1-F6EECF244321}">
                <p14:modId xmlns:p14="http://schemas.microsoft.com/office/powerpoint/2010/main" val="893011237"/>
              </p:ext>
            </p:extLst>
          </p:nvPr>
        </p:nvGraphicFramePr>
        <p:xfrm>
          <a:off x="402257" y="1375441"/>
          <a:ext cx="8181833" cy="517081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39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6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3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Modell</a:t>
                      </a:r>
                      <a:endParaRPr sz="13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0967" marR="60967" marT="30483" marB="30483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Erősségek</a:t>
                      </a:r>
                      <a:endParaRPr sz="13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6017" marR="26017" marT="13000" marB="13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 dirty="0" err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Limitációk</a:t>
                      </a:r>
                      <a:endParaRPr sz="1300" u="none" strike="noStrike" cap="none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6017" marR="26017" marT="13000" marB="13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Felhasználási esetek</a:t>
                      </a:r>
                      <a:endParaRPr sz="1300" u="none" strike="noStrike" cap="none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6017" marR="26017" marT="13000" marB="13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23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codellama:7b</a:t>
                      </a:r>
                      <a:endParaRPr sz="13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Kódgenerálásra és kódmegértésre specializált</a:t>
                      </a:r>
                      <a:endParaRPr sz="1300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Általános tudásban korlátozott a nagyobb modellekhez képest</a:t>
                      </a:r>
                      <a:endParaRPr sz="1300" u="none" strike="noStrike" cap="none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Programozási segítség, hibakeresés (</a:t>
                      </a:r>
                      <a:r>
                        <a:rPr lang="hu-HU" sz="1300" u="none" strike="noStrike" cap="none" dirty="0" err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debugging</a:t>
                      </a:r>
                      <a:r>
                        <a:rPr lang="hu-HU" sz="1300" u="none" strike="noStrike" cap="none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1300" u="none" strike="noStrike" cap="none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4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b="1" u="none" strike="noStrike" cap="none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gemma:2b</a:t>
                      </a:r>
                      <a:endParaRPr sz="1300" b="1" u="none" strike="noStrike" cap="none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Hatékony kisebb feladatokhoz</a:t>
                      </a:r>
                      <a:endParaRPr sz="1300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Korlátozott képességek bonyolult feladatokban, kevesebb kontextuális megértés</a:t>
                      </a:r>
                      <a:endParaRPr sz="1300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Alapvető szövegfeldolgozás, egyszerű lekérdezések</a:t>
                      </a:r>
                      <a:endParaRPr sz="1300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gemma:7b</a:t>
                      </a:r>
                      <a:endParaRPr sz="13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Közepes méretű, 2B-nél összetettebb feladatokhoz is alkalmas</a:t>
                      </a:r>
                      <a:endParaRPr sz="1300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Nem olyan erős, mint a nagyobb modellek, nehézségek a nagyon összetett lekérdezéseknél</a:t>
                      </a:r>
                      <a:endParaRPr sz="1300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Általános célú NLP, chatbotok</a:t>
                      </a:r>
                      <a:endParaRPr sz="1300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4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llama3.1:8b</a:t>
                      </a:r>
                      <a:endParaRPr sz="13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Kiegyensúlyozott általános NLP feladatokra</a:t>
                      </a:r>
                      <a:endParaRPr sz="1300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Még mindig kevesebb teljesítmény a nagyobb kapacitású modellekhez képest</a:t>
                      </a:r>
                      <a:endParaRPr sz="1300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Sokoldalú, általános szöveggenerálás és megértés</a:t>
                      </a:r>
                      <a:endParaRPr sz="1300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7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b="1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llama3:8b</a:t>
                      </a:r>
                      <a:endParaRPr sz="1300" b="1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Hasonló a llama3.1:8b-hez, általános NLP feladatok megoldása</a:t>
                      </a:r>
                      <a:endParaRPr sz="1300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Korlátozottabb a nagyobb teljesítményű modellekhez képest</a:t>
                      </a:r>
                      <a:endParaRPr sz="1300" u="none" strike="noStrike" cap="non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300" u="none" strike="noStrike" cap="none" dirty="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Sokoldalú, általános szöveggenerálás és megértés</a:t>
                      </a:r>
                      <a:endParaRPr sz="1300" u="none" strike="noStrike" cap="none" dirty="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6017" marR="26017" marT="13000" marB="13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73" name="Google Shape;2173;p130" descr="A képen minta, pixel, tervezés látható&#10;&#10;Automatikusan generált leírás"/>
          <p:cNvPicPr preferRelativeResize="0"/>
          <p:nvPr/>
        </p:nvPicPr>
        <p:blipFill rotWithShape="1">
          <a:blip r:embed="rId5">
            <a:alphaModFix/>
          </a:blip>
          <a:srcRect t="506" r="1652" b="2084"/>
          <a:stretch/>
        </p:blipFill>
        <p:spPr>
          <a:xfrm>
            <a:off x="10382867" y="5354199"/>
            <a:ext cx="1301000" cy="1288800"/>
          </a:xfrm>
          <a:prstGeom prst="roundRect">
            <a:avLst>
              <a:gd name="adj" fmla="val 9373"/>
            </a:avLst>
          </a:prstGeom>
          <a:noFill/>
          <a:ln>
            <a:noFill/>
          </a:ln>
        </p:spPr>
      </p:pic>
      <p:sp>
        <p:nvSpPr>
          <p:cNvPr id="30" name="Cím 7"/>
          <p:cNvSpPr txBox="1">
            <a:spLocks/>
          </p:cNvSpPr>
          <p:nvPr/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/>
              <a:t>SZTAKI </a:t>
            </a:r>
            <a:r>
              <a:rPr lang="hu-HU" dirty="0" err="1" smtClean="0"/>
              <a:t>GenAI</a:t>
            </a:r>
            <a:r>
              <a:rPr lang="hu-HU" dirty="0" smtClean="0"/>
              <a:t> platform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913795" y="1732449"/>
            <a:ext cx="3251805" cy="4058751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dirty="0" smtClean="0"/>
              <a:t>Open </a:t>
            </a:r>
            <a:r>
              <a:rPr lang="en-US" dirty="0" err="1" smtClean="0"/>
              <a:t>WebUI</a:t>
            </a:r>
            <a:endParaRPr lang="en-US" dirty="0" smtClean="0"/>
          </a:p>
          <a:p>
            <a:r>
              <a:rPr lang="en-US" dirty="0" smtClean="0"/>
              <a:t>Can work with files</a:t>
            </a:r>
          </a:p>
          <a:p>
            <a:r>
              <a:rPr lang="en-US" dirty="0" smtClean="0"/>
              <a:t>Can search the web</a:t>
            </a:r>
          </a:p>
          <a:p>
            <a:pPr marL="36900" indent="0">
              <a:buNone/>
            </a:pPr>
            <a:r>
              <a:rPr lang="en-US" dirty="0" smtClean="0"/>
              <a:t>Data source</a:t>
            </a:r>
          </a:p>
          <a:p>
            <a:r>
              <a:rPr lang="en-US" dirty="0" smtClean="0">
                <a:hlinkClick r:id="rId2"/>
              </a:rPr>
              <a:t>https://webdav.tuebingen.mpg.de/cause-effect/</a:t>
            </a:r>
            <a:endParaRPr lang="en-US" dirty="0" smtClean="0"/>
          </a:p>
          <a:p>
            <a:pPr marL="36900" indent="0">
              <a:buNone/>
            </a:pPr>
            <a:r>
              <a:rPr lang="en-US" dirty="0" smtClean="0"/>
              <a:t>Questions</a:t>
            </a:r>
          </a:p>
          <a:p>
            <a:r>
              <a:rPr lang="en-US" dirty="0" smtClean="0"/>
              <a:t>Which of the two files it is using?</a:t>
            </a:r>
          </a:p>
          <a:p>
            <a:r>
              <a:rPr lang="en-US" dirty="0" smtClean="0"/>
              <a:t>Why?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531112"/>
            <a:ext cx="7926704" cy="5909926"/>
          </a:xfrm>
          <a:prstGeom prst="rect">
            <a:avLst/>
          </a:prstGeom>
        </p:spPr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SZTAKI </a:t>
            </a:r>
            <a:r>
              <a:rPr lang="en-US" dirty="0" err="1" smtClean="0"/>
              <a:t>GenAI</a:t>
            </a:r>
            <a:r>
              <a:rPr lang="en-US" dirty="0" smtClean="0"/>
              <a:t> platform</a:t>
            </a:r>
            <a:endParaRPr lang="en-US" dirty="0"/>
          </a:p>
        </p:txBody>
      </p:sp>
      <p:sp>
        <p:nvSpPr>
          <p:cNvPr id="10" name="Ellipszis buborék 9"/>
          <p:cNvSpPr/>
          <p:nvPr/>
        </p:nvSpPr>
        <p:spPr>
          <a:xfrm>
            <a:off x="9672320" y="4074160"/>
            <a:ext cx="1249680" cy="640080"/>
          </a:xfrm>
          <a:prstGeom prst="wedgeEllipseCallout">
            <a:avLst>
              <a:gd name="adj1" fmla="val 37990"/>
              <a:gd name="adj2" fmla="val -91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Run</a:t>
            </a:r>
            <a:r>
              <a:rPr lang="hu-HU" dirty="0" smtClean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84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609600"/>
            <a:ext cx="7929424" cy="5547360"/>
          </a:xfrm>
          <a:prstGeom prst="rect">
            <a:avLst/>
          </a:prstGeom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913795" y="1732449"/>
            <a:ext cx="3251805" cy="4058751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en-US" dirty="0" smtClean="0"/>
              <a:t>Advantages</a:t>
            </a:r>
          </a:p>
          <a:p>
            <a:r>
              <a:rPr lang="en-US" dirty="0" smtClean="0"/>
              <a:t>Data does not leave the  research network</a:t>
            </a:r>
            <a:endParaRPr lang="en-US" dirty="0" smtClean="0"/>
          </a:p>
          <a:p>
            <a:r>
              <a:rPr lang="en-US" dirty="0" smtClean="0"/>
              <a:t>Can compare </a:t>
            </a:r>
            <a:r>
              <a:rPr lang="en-US" dirty="0" err="1" smtClean="0"/>
              <a:t>mult</a:t>
            </a:r>
            <a:r>
              <a:rPr lang="hu-HU" dirty="0" smtClean="0"/>
              <a:t>i</a:t>
            </a:r>
            <a:r>
              <a:rPr lang="en-US" dirty="0" err="1" smtClean="0"/>
              <a:t>ple</a:t>
            </a:r>
            <a:r>
              <a:rPr lang="en-US" dirty="0" smtClean="0"/>
              <a:t> language models</a:t>
            </a:r>
          </a:p>
          <a:p>
            <a:r>
              <a:rPr lang="en-US" dirty="0" smtClean="0"/>
              <a:t>Control LLM parameters</a:t>
            </a:r>
            <a:endParaRPr lang="en-US" dirty="0" smtClean="0"/>
          </a:p>
          <a:p>
            <a:pPr marL="36900" indent="0">
              <a:buNone/>
            </a:pPr>
            <a:r>
              <a:rPr lang="en-US" dirty="0" err="1" smtClean="0"/>
              <a:t>Gotchas</a:t>
            </a:r>
            <a:endParaRPr lang="en-US" dirty="0" smtClean="0"/>
          </a:p>
          <a:p>
            <a:r>
              <a:rPr lang="en-US" dirty="0" smtClean="0"/>
              <a:t>Could not make it use the uploaded data when running code, neither make the remote Python download the data.</a:t>
            </a:r>
          </a:p>
          <a:p>
            <a:r>
              <a:rPr lang="en-US" dirty="0" smtClean="0"/>
              <a:t>Data is in </a:t>
            </a:r>
            <a:r>
              <a:rPr lang="en-US" dirty="0" smtClean="0">
                <a:latin typeface="Consolas" panose="020B0609020204030204" pitchFamily="49" charset="0"/>
              </a:rPr>
              <a:t>pair0077.des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SZTAKI </a:t>
            </a:r>
            <a:r>
              <a:rPr lang="en-US" dirty="0" err="1" smtClean="0"/>
              <a:t>GenAI</a:t>
            </a:r>
            <a:r>
              <a:rPr lang="en-US" dirty="0" smtClean="0"/>
              <a:t> platform</a:t>
            </a:r>
            <a:endParaRPr lang="en-US" dirty="0"/>
          </a:p>
        </p:txBody>
      </p:sp>
      <p:sp>
        <p:nvSpPr>
          <p:cNvPr id="11" name="Ellipszis buborék 10"/>
          <p:cNvSpPr/>
          <p:nvPr/>
        </p:nvSpPr>
        <p:spPr>
          <a:xfrm>
            <a:off x="7505472" y="4104640"/>
            <a:ext cx="1249680" cy="640080"/>
          </a:xfrm>
          <a:prstGeom prst="wedgeEllipseCallout">
            <a:avLst>
              <a:gd name="adj1" fmla="val -81522"/>
              <a:gd name="adj2" fmla="val 49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Verify</a:t>
            </a:r>
            <a:r>
              <a:rPr lang="hu-HU" dirty="0" smtClean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87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SZTAKI </a:t>
            </a:r>
            <a:r>
              <a:rPr lang="en-US" dirty="0" err="1" smtClean="0"/>
              <a:t>GenAI</a:t>
            </a:r>
            <a:r>
              <a:rPr lang="en-US" dirty="0" smtClean="0"/>
              <a:t> platform</a:t>
            </a:r>
            <a:endParaRPr lang="en-US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080515"/>
            <a:ext cx="5059363" cy="3362132"/>
          </a:xfrm>
          <a:prstGeom prst="rect">
            <a:avLst/>
          </a:prstGeom>
        </p:spPr>
      </p:pic>
      <p:pic>
        <p:nvPicPr>
          <p:cNvPr id="11" name="Tartalom helye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2363" y="2078406"/>
            <a:ext cx="5065712" cy="3366351"/>
          </a:xfrm>
          <a:prstGeom prst="rect">
            <a:avLst/>
          </a:prstGeom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Ellipszis buborék 11"/>
          <p:cNvSpPr/>
          <p:nvPr/>
        </p:nvSpPr>
        <p:spPr>
          <a:xfrm>
            <a:off x="9405392" y="2794000"/>
            <a:ext cx="1943328" cy="1097280"/>
          </a:xfrm>
          <a:prstGeom prst="wedgeEllipseCallout">
            <a:avLst>
              <a:gd name="adj1" fmla="val -81522"/>
              <a:gd name="adj2" fmla="val 49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Code</a:t>
            </a:r>
            <a:r>
              <a:rPr lang="hu-HU" dirty="0" smtClean="0"/>
              <a:t> </a:t>
            </a:r>
            <a:r>
              <a:rPr lang="hu-HU" dirty="0" err="1" smtClean="0"/>
              <a:t>ran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my</a:t>
            </a:r>
            <a:r>
              <a:rPr lang="hu-HU" dirty="0" smtClean="0"/>
              <a:t> computer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8292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3.</a:t>
            </a:r>
            <a:endParaRPr lang="en-US" dirty="0"/>
          </a:p>
        </p:txBody>
      </p:sp>
      <p:sp>
        <p:nvSpPr>
          <p:cNvPr id="11" name="Tartalom hely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Everyday code development</a:t>
            </a:r>
          </a:p>
          <a:p>
            <a:r>
              <a:rPr lang="en-US" dirty="0" smtClean="0"/>
              <a:t>Yes, you have to write test cases too</a:t>
            </a:r>
          </a:p>
          <a:p>
            <a:r>
              <a:rPr lang="en-US" dirty="0" smtClean="0"/>
              <a:t>Code review requires properly written commit messages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97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What is Copilot</a:t>
            </a:r>
            <a:endParaRPr lang="en-US" noProof="0" dirty="0"/>
          </a:p>
        </p:txBody>
      </p:sp>
      <p:sp>
        <p:nvSpPr>
          <p:cNvPr id="4" name="Tartalom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Copilot</a:t>
            </a:r>
            <a:endParaRPr lang="en-US" noProof="0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LLM trained specifically on programming</a:t>
            </a:r>
          </a:p>
          <a:p>
            <a:r>
              <a:rPr lang="en-US" dirty="0" err="1" smtClean="0"/>
              <a:t>ChatGPT</a:t>
            </a:r>
            <a:r>
              <a:rPr lang="en-US" dirty="0" smtClean="0"/>
              <a:t> is Copilot has your repository as context (may replicate errors already made)</a:t>
            </a:r>
          </a:p>
          <a:p>
            <a:r>
              <a:rPr lang="en-US" dirty="0" smtClean="0"/>
              <a:t>Suggestions on the fly, while typing</a:t>
            </a:r>
          </a:p>
          <a:p>
            <a:r>
              <a:rPr lang="en-US" dirty="0" smtClean="0"/>
              <a:t>A plugin in your favorite IDE</a:t>
            </a:r>
          </a:p>
          <a:p>
            <a:endParaRPr lang="en-US" dirty="0" smtClean="0"/>
          </a:p>
          <a:p>
            <a:r>
              <a:rPr lang="en-US" dirty="0" smtClean="0"/>
              <a:t>We will do a demo.</a:t>
            </a:r>
            <a:endParaRPr lang="en-US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ChatGPT</a:t>
            </a:r>
            <a:endParaRPr lang="en-US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General-purpose AI, even multimodal</a:t>
            </a:r>
          </a:p>
          <a:p>
            <a:r>
              <a:rPr lang="en-US" dirty="0" smtClean="0"/>
              <a:t>Context is conversation (plus persona, general settings)</a:t>
            </a:r>
          </a:p>
          <a:p>
            <a:r>
              <a:rPr lang="en-US" dirty="0" smtClean="0"/>
              <a:t>Linear (except that now we have canvas)</a:t>
            </a:r>
          </a:p>
          <a:p>
            <a:r>
              <a:rPr lang="en-US" dirty="0" smtClean="0"/>
              <a:t>You have to send prompts</a:t>
            </a:r>
          </a:p>
          <a:p>
            <a:endParaRPr lang="en-US" dirty="0" smtClean="0"/>
          </a:p>
          <a:p>
            <a:r>
              <a:rPr lang="en-US" dirty="0" smtClean="0"/>
              <a:t>There is a preview of Llama and Gemma LLM-s hosted in the HUN-REN Cloud </a:t>
            </a:r>
            <a:r>
              <a:rPr lang="en-US" dirty="0" smtClean="0">
                <a:hlinkClick r:id="rId3"/>
              </a:rPr>
              <a:t>https://genai.science-cloud.hu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Copilot</a:t>
            </a:r>
            <a:endParaRPr lang="en-US" noProof="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913795" y="1732449"/>
            <a:ext cx="7073209" cy="4323119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noProof="0" dirty="0" smtClean="0"/>
              <a:t>November 1 announcement:</a:t>
            </a:r>
          </a:p>
          <a:p>
            <a:r>
              <a:rPr lang="en-US" dirty="0" smtClean="0"/>
              <a:t>Claude 3.5 Sonnet proficient with complex and multi-step coding tasks</a:t>
            </a:r>
            <a:endParaRPr lang="en-US" noProof="0" dirty="0" smtClean="0"/>
          </a:p>
          <a:p>
            <a:r>
              <a:rPr lang="en-US" dirty="0" smtClean="0"/>
              <a:t>Gemini 1.5 Pro features a two-million-token context window </a:t>
            </a:r>
            <a:endParaRPr lang="en-US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004" y="0"/>
            <a:ext cx="4203263" cy="604652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4" y="3396343"/>
            <a:ext cx="4721481" cy="2659225"/>
          </a:xfrm>
          <a:prstGeom prst="rect">
            <a:avLst/>
          </a:prstGeom>
        </p:spPr>
      </p:pic>
      <p:sp>
        <p:nvSpPr>
          <p:cNvPr id="7" name="Ellipszis buborék 6"/>
          <p:cNvSpPr/>
          <p:nvPr/>
        </p:nvSpPr>
        <p:spPr>
          <a:xfrm>
            <a:off x="6090676" y="4460240"/>
            <a:ext cx="1762826" cy="873760"/>
          </a:xfrm>
          <a:prstGeom prst="wedgeEllipseCallout">
            <a:avLst>
              <a:gd name="adj1" fmla="val 68598"/>
              <a:gd name="adj2" fmla="val -54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My</a:t>
            </a:r>
            <a:r>
              <a:rPr lang="hu-HU" dirty="0" smtClean="0"/>
              <a:t> </a:t>
            </a:r>
            <a:r>
              <a:rPr lang="hu-HU" dirty="0" err="1" smtClean="0"/>
              <a:t>experience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61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(Very brief) history of computer programming</a:t>
            </a:r>
            <a:endParaRPr lang="en-US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38782"/>
              </p:ext>
            </p:extLst>
          </p:nvPr>
        </p:nvGraphicFramePr>
        <p:xfrm>
          <a:off x="914400" y="1731963"/>
          <a:ext cx="10353675" cy="470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Ellipszis buborék 7"/>
          <p:cNvSpPr/>
          <p:nvPr/>
        </p:nvSpPr>
        <p:spPr>
          <a:xfrm>
            <a:off x="8630120" y="4379387"/>
            <a:ext cx="3900891" cy="1349609"/>
          </a:xfrm>
          <a:prstGeom prst="wedgeEllipseCallout">
            <a:avLst>
              <a:gd name="adj1" fmla="val -59906"/>
              <a:gd name="adj2" fmla="val 38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Automation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levels</a:t>
            </a:r>
            <a:r>
              <a:rPr lang="hu-HU" dirty="0" smtClean="0"/>
              <a:t> of </a:t>
            </a:r>
            <a:r>
              <a:rPr lang="hu-HU" dirty="0" err="1" smtClean="0"/>
              <a:t>abstraction</a:t>
            </a:r>
            <a:endParaRPr lang="hu-HU" dirty="0" smtClean="0"/>
          </a:p>
          <a:p>
            <a:pPr algn="ctr"/>
            <a:r>
              <a:rPr lang="hu-HU" dirty="0" err="1" smtClean="0"/>
              <a:t>Helping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programmer</a:t>
            </a:r>
            <a:endParaRPr lang="hu-HU" dirty="0" smtClean="0"/>
          </a:p>
          <a:p>
            <a:pPr algn="ctr"/>
            <a:r>
              <a:rPr lang="hu-HU" dirty="0" err="1" smtClean="0"/>
              <a:t>Older</a:t>
            </a:r>
            <a:r>
              <a:rPr lang="hu-HU" dirty="0" smtClean="0"/>
              <a:t> </a:t>
            </a:r>
            <a:r>
              <a:rPr lang="hu-HU" dirty="0" err="1" smtClean="0"/>
              <a:t>ways</a:t>
            </a:r>
            <a:r>
              <a:rPr lang="hu-HU" dirty="0" smtClean="0"/>
              <a:t> </a:t>
            </a:r>
            <a:r>
              <a:rPr lang="hu-HU" dirty="0" err="1" smtClean="0"/>
              <a:t>persist</a:t>
            </a:r>
            <a:r>
              <a:rPr lang="hu-HU" dirty="0" smtClean="0"/>
              <a:t> </a:t>
            </a:r>
            <a:r>
              <a:rPr lang="hu-HU" dirty="0" err="1" smtClean="0"/>
              <a:t>too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192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HUN-REN AI Ambassador program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Ambassadors</a:t>
            </a:r>
          </a:p>
          <a:p>
            <a:pPr marL="0" indent="0" algn="r">
              <a:buNone/>
            </a:pPr>
            <a:r>
              <a:rPr lang="hu-HU" dirty="0" err="1" smtClean="0"/>
              <a:t>Example</a:t>
            </a:r>
            <a:r>
              <a:rPr lang="en-US" dirty="0" smtClean="0"/>
              <a:t>: https://ai.wigner.hu</a:t>
            </a:r>
          </a:p>
          <a:p>
            <a:pPr indent="-342900"/>
            <a:r>
              <a:rPr lang="en-US" b="1" dirty="0" smtClean="0"/>
              <a:t>spread information</a:t>
            </a:r>
            <a:r>
              <a:rPr lang="en-US" dirty="0" smtClean="0"/>
              <a:t> about the services provided by the headquarters</a:t>
            </a:r>
          </a:p>
          <a:p>
            <a:pPr indent="-342900"/>
            <a:r>
              <a:rPr lang="en-US" b="1" dirty="0" smtClean="0"/>
              <a:t>organize</a:t>
            </a:r>
            <a:r>
              <a:rPr lang="en-US" dirty="0" smtClean="0"/>
              <a:t> inspiration events and workshops</a:t>
            </a:r>
          </a:p>
          <a:p>
            <a:pPr indent="-342900"/>
            <a:r>
              <a:rPr lang="en-US" b="1" dirty="0" smtClean="0"/>
              <a:t>forward the researchers</a:t>
            </a:r>
            <a:r>
              <a:rPr lang="hu-HU" b="1" dirty="0" smtClean="0"/>
              <a:t>’</a:t>
            </a:r>
            <a:r>
              <a:rPr lang="en-US" b="1" dirty="0" smtClean="0"/>
              <a:t> needs </a:t>
            </a:r>
            <a:r>
              <a:rPr lang="en-US" dirty="0" smtClean="0"/>
              <a:t>to the headquarters</a:t>
            </a:r>
          </a:p>
          <a:p>
            <a:pPr indent="-342900"/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Experts</a:t>
            </a:r>
            <a:r>
              <a:rPr lang="en-US" dirty="0" smtClean="0"/>
              <a:t> are available similarly to the Helmholz.ai initiative</a:t>
            </a:r>
          </a:p>
          <a:p>
            <a:pPr indent="-342900"/>
            <a:r>
              <a:rPr lang="en-US" i="1" dirty="0" smtClean="0"/>
              <a:t>Gergő Szabó </a:t>
            </a:r>
            <a:r>
              <a:rPr lang="en-US" dirty="0" smtClean="0"/>
              <a:t>(BME mechatronics engineer; freelance Data Scientist):</a:t>
            </a:r>
            <a:br>
              <a:rPr lang="en-US" dirty="0" smtClean="0"/>
            </a:br>
            <a:r>
              <a:rPr lang="en-US" dirty="0" smtClean="0"/>
              <a:t>idea </a:t>
            </a:r>
            <a:r>
              <a:rPr lang="en-US" b="1" dirty="0" smtClean="0"/>
              <a:t>validation</a:t>
            </a:r>
          </a:p>
          <a:p>
            <a:pPr indent="-342900"/>
            <a:r>
              <a:rPr lang="en-US" i="1" dirty="0" smtClean="0"/>
              <a:t>Dániel Szittya </a:t>
            </a:r>
            <a:r>
              <a:rPr lang="en-US" dirty="0" smtClean="0"/>
              <a:t>(University of Glasgow, computer science):</a:t>
            </a:r>
            <a:br>
              <a:rPr lang="en-US" dirty="0" smtClean="0"/>
            </a:br>
            <a:r>
              <a:rPr lang="en-US" b="1" dirty="0" smtClean="0"/>
              <a:t>AI tools, method development</a:t>
            </a:r>
          </a:p>
          <a:p>
            <a:pPr indent="-342900"/>
            <a:r>
              <a:rPr lang="en-US" i="1" dirty="0" smtClean="0"/>
              <a:t>Gergő </a:t>
            </a:r>
            <a:r>
              <a:rPr lang="en-US" i="1" dirty="0" err="1" smtClean="0"/>
              <a:t>Kóczán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/>
              <a:t>Óbuda</a:t>
            </a:r>
            <a:r>
              <a:rPr lang="en-US" dirty="0"/>
              <a:t> </a:t>
            </a:r>
            <a:r>
              <a:rPr lang="en-US" dirty="0" smtClean="0"/>
              <a:t>University, IT engineer; experience in DevOps):</a:t>
            </a:r>
            <a:br>
              <a:rPr lang="en-US" dirty="0" smtClean="0"/>
            </a:br>
            <a:r>
              <a:rPr lang="en-US" b="1" dirty="0" smtClean="0"/>
              <a:t>infrastructure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SciComp24, Oct 19, 2024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Marcell Stippinger - Dimensional causality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4B7B-F30F-41D5-B1CA-E8567295C420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202" y="2546659"/>
            <a:ext cx="3031520" cy="696685"/>
          </a:xfrm>
          <a:prstGeom prst="rect">
            <a:avLst/>
          </a:prstGeom>
        </p:spPr>
      </p:pic>
      <p:sp>
        <p:nvSpPr>
          <p:cNvPr id="9" name="Felhő 8"/>
          <p:cNvSpPr/>
          <p:nvPr/>
        </p:nvSpPr>
        <p:spPr>
          <a:xfrm>
            <a:off x="6251820" y="2990400"/>
            <a:ext cx="1784740" cy="657040"/>
          </a:xfrm>
          <a:prstGeom prst="cloudCallout">
            <a:avLst>
              <a:gd name="adj1" fmla="val -100694"/>
              <a:gd name="adj2" fmla="val -66134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u-HU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Similar</a:t>
            </a:r>
            <a:r>
              <a:rPr lang="hu-H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talk</a:t>
            </a:r>
            <a:endParaRPr lang="hu-HU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GenAI</a:t>
            </a:r>
            <a:r>
              <a:rPr lang="en-US" dirty="0" smtClean="0"/>
              <a:t> as a pair programming partner</a:t>
            </a:r>
            <a:endParaRPr lang="en-US" dirty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085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pair programming: two programmers work on the same code together to produce something that is higher-quality than either of them would produce by themselves</a:t>
            </a:r>
          </a:p>
          <a:p>
            <a:pPr lvl="1"/>
            <a:r>
              <a:rPr lang="en-US" dirty="0" smtClean="0"/>
              <a:t>the “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driver</a:t>
            </a:r>
            <a:r>
              <a:rPr lang="en-US" dirty="0" smtClean="0"/>
              <a:t>,” who actually writes code</a:t>
            </a:r>
          </a:p>
          <a:p>
            <a:pPr lvl="1"/>
            <a:r>
              <a:rPr lang="en-US" dirty="0" smtClean="0"/>
              <a:t>the “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navigator</a:t>
            </a:r>
            <a:r>
              <a:rPr lang="en-US" dirty="0" smtClean="0"/>
              <a:t>,” who checks the driver’s work as it’s done and keeps an eye on the big picture</a:t>
            </a:r>
          </a:p>
          <a:p>
            <a:r>
              <a:rPr lang="en-US" dirty="0" smtClean="0"/>
              <a:t>instead of being twice as slow and expensive, coding this way actually adds just 15% more time to the development process, and in exchange returns 15% fewer bugs and defects</a:t>
            </a:r>
          </a:p>
          <a:p>
            <a:r>
              <a:rPr lang="en-US" dirty="0" err="1" smtClean="0"/>
              <a:t>GenAI</a:t>
            </a:r>
            <a:r>
              <a:rPr lang="en-US" dirty="0" smtClean="0"/>
              <a:t> of today is like a newly-hired mediocre junior programmer who’s read tons of documentation, taken every </a:t>
            </a:r>
            <a:r>
              <a:rPr lang="en-US" dirty="0" err="1" smtClean="0"/>
              <a:t>bootcamp</a:t>
            </a:r>
            <a:r>
              <a:rPr lang="en-US" dirty="0" smtClean="0"/>
              <a:t>, and checked out every Stack Overflow Q&amp;A page</a:t>
            </a:r>
          </a:p>
          <a:p>
            <a:r>
              <a:rPr lang="en-US" dirty="0" smtClean="0"/>
              <a:t>you take the navigator role, while the AI is the coder; as the knowledgeable one, you should be planning, thinking about design, and reviewing any code produced, while the tool does what it does best: cranks out code fast </a:t>
            </a:r>
          </a:p>
          <a:p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it’s the AI’s job to be fast, it’s your job to be good</a:t>
            </a:r>
          </a:p>
          <a:p>
            <a:r>
              <a:rPr lang="en-US" dirty="0" smtClean="0"/>
              <a:t>hint: embrace multiple LLM tools and interfaces, results can completely change from one week to the next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46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en-US" dirty="0" smtClean="0"/>
              <a:t>If you work at a university or a research institute:</a:t>
            </a:r>
          </a:p>
          <a:p>
            <a:r>
              <a:rPr lang="en-US" dirty="0" smtClean="0"/>
              <a:t>register an account on </a:t>
            </a:r>
            <a:r>
              <a:rPr lang="en-US" dirty="0" smtClean="0">
                <a:hlinkClick r:id="rId2"/>
              </a:rPr>
              <a:t>github.com</a:t>
            </a:r>
            <a:r>
              <a:rPr lang="en-US" dirty="0" smtClean="0"/>
              <a:t> with the e-mail address </a:t>
            </a:r>
            <a:r>
              <a:rPr lang="en-US" dirty="0" smtClean="0">
                <a:hlinkClick r:id="rId3"/>
              </a:rPr>
              <a:t>wigner.hu</a:t>
            </a:r>
            <a:r>
              <a:rPr lang="en-US" dirty="0" smtClean="0"/>
              <a:t>, that of your institution</a:t>
            </a:r>
            <a:br>
              <a:rPr lang="en-US" dirty="0" smtClean="0"/>
            </a:br>
            <a:r>
              <a:rPr lang="en-US" dirty="0" smtClean="0"/>
              <a:t>or add this address to an existing account</a:t>
            </a:r>
          </a:p>
          <a:p>
            <a:r>
              <a:rPr lang="en-US" dirty="0" smtClean="0"/>
              <a:t>you have to register (join) on </a:t>
            </a:r>
            <a:r>
              <a:rPr lang="en-US" dirty="0" smtClean="0">
                <a:hlinkClick r:id="rId4"/>
              </a:rPr>
              <a:t>education.github.com</a:t>
            </a:r>
            <a:r>
              <a:rPr lang="en-US" dirty="0" smtClean="0"/>
              <a:t> for a license,</a:t>
            </a:r>
            <a:br>
              <a:rPr lang="en-US" dirty="0" smtClean="0"/>
            </a:br>
            <a:r>
              <a:rPr lang="en-US" dirty="0" smtClean="0"/>
              <a:t>log in, if the organization is in the database, it shall be recognized automatically</a:t>
            </a:r>
          </a:p>
          <a:p>
            <a:r>
              <a:rPr lang="en-US" dirty="0" smtClean="0"/>
              <a:t>request an employer's certificate in English from the HR department</a:t>
            </a:r>
          </a:p>
          <a:p>
            <a:r>
              <a:rPr lang="en-US" dirty="0" smtClean="0"/>
              <a:t>you have to fill out the GitHub profile carefully, so you don't get rejected,</a:t>
            </a:r>
            <a:br>
              <a:rPr lang="en-US" dirty="0" smtClean="0"/>
            </a:br>
            <a:r>
              <a:rPr lang="en-US" dirty="0" smtClean="0"/>
              <a:t>the educational registration page states what contents is expected</a:t>
            </a:r>
          </a:p>
          <a:p>
            <a:r>
              <a:rPr lang="en-US" dirty="0" smtClean="0"/>
              <a:t>choose to register, by presenting a document,</a:t>
            </a:r>
            <a:br>
              <a:rPr lang="en-US" dirty="0" smtClean="0"/>
            </a:br>
            <a:r>
              <a:rPr lang="en-US" dirty="0" smtClean="0"/>
              <a:t>upload the received file in jpg format &lt;2MB (pdf is not good)</a:t>
            </a:r>
          </a:p>
          <a:p>
            <a:r>
              <a:rPr lang="en-US" dirty="0" smtClean="0"/>
              <a:t>wait for approval (1-3 days), in the meantime GitHub Copilot plugin can be installed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Ellipszis buborék 7"/>
          <p:cNvSpPr/>
          <p:nvPr/>
        </p:nvSpPr>
        <p:spPr>
          <a:xfrm>
            <a:off x="8453120" y="467360"/>
            <a:ext cx="3058160" cy="1112690"/>
          </a:xfrm>
          <a:prstGeom prst="wedgeEllipseCallout">
            <a:avLst>
              <a:gd name="adj1" fmla="val -38773"/>
              <a:gd name="adj2" fmla="val 67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opt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a 30-day </a:t>
            </a:r>
            <a:r>
              <a:rPr lang="hu-HU" dirty="0" err="1" smtClean="0"/>
              <a:t>trial</a:t>
            </a:r>
            <a:r>
              <a:rPr lang="hu-HU" dirty="0" smtClean="0"/>
              <a:t> </a:t>
            </a:r>
            <a:r>
              <a:rPr lang="hu-HU" dirty="0" err="1" smtClean="0"/>
              <a:t>too</a:t>
            </a:r>
            <a:endParaRPr lang="hu-HU" dirty="0"/>
          </a:p>
        </p:txBody>
      </p:sp>
      <p:sp>
        <p:nvSpPr>
          <p:cNvPr id="9" name="Ellipszis buborék 8"/>
          <p:cNvSpPr/>
          <p:nvPr/>
        </p:nvSpPr>
        <p:spPr>
          <a:xfrm>
            <a:off x="9728317" y="2570480"/>
            <a:ext cx="2047123" cy="645330"/>
          </a:xfrm>
          <a:prstGeom prst="wedgeEllipseCallout">
            <a:avLst>
              <a:gd name="adj1" fmla="val -56144"/>
              <a:gd name="adj2" fmla="val 55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Thats’s</a:t>
            </a:r>
            <a:r>
              <a:rPr lang="hu-HU" dirty="0" smtClean="0"/>
              <a:t> a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sign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4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nicely not to use our data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05044"/>
            <a:ext cx="10353675" cy="3513074"/>
          </a:xfrm>
          <a:prstGeom prst="rect">
            <a:avLst/>
          </a:prstGeom>
        </p:spPr>
      </p:pic>
      <p:sp>
        <p:nvSpPr>
          <p:cNvPr id="8" name="Ellipszis buborék 7"/>
          <p:cNvSpPr/>
          <p:nvPr/>
        </p:nvSpPr>
        <p:spPr>
          <a:xfrm>
            <a:off x="8691376" y="1194318"/>
            <a:ext cx="3778897" cy="1567543"/>
          </a:xfrm>
          <a:prstGeom prst="wedgeEllipseCallout">
            <a:avLst>
              <a:gd name="adj1" fmla="val -50070"/>
              <a:gd name="adj2" fmla="val 1149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Here it </a:t>
            </a:r>
            <a:r>
              <a:rPr lang="hu-HU" dirty="0" smtClean="0"/>
              <a:t>is</a:t>
            </a:r>
            <a:r>
              <a:rPr lang="hu-HU" dirty="0"/>
              <a:t>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avatar</a:t>
            </a:r>
            <a:r>
              <a:rPr lang="hu-HU" dirty="0" smtClean="0"/>
              <a:t>)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Your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copilot</a:t>
            </a:r>
            <a:r>
              <a:rPr lang="hu-HU" dirty="0" smtClean="0">
                <a:sym typeface="Wingdings" panose="05000000000000000000" pitchFamily="2" charset="2"/>
              </a:rPr>
              <a:t>  </a:t>
            </a:r>
            <a:r>
              <a:rPr lang="hu-HU" dirty="0" err="1" smtClean="0">
                <a:sym typeface="Wingdings" panose="05000000000000000000" pitchFamily="2" charset="2"/>
              </a:rPr>
              <a:t>Allow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GitHub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use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code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snippets</a:t>
            </a:r>
            <a:r>
              <a:rPr lang="hu-HU" dirty="0" smtClean="0">
                <a:sym typeface="Wingdings" panose="05000000000000000000" pitchFamily="2" charset="2"/>
              </a:rPr>
              <a:t>  </a:t>
            </a:r>
            <a:r>
              <a:rPr lang="hu-HU" dirty="0" err="1" smtClean="0">
                <a:sym typeface="Wingdings" panose="05000000000000000000" pitchFamily="2" charset="2"/>
              </a:rPr>
              <a:t>unticked</a:t>
            </a:r>
            <a:endParaRPr lang="hu-HU" dirty="0" smtClean="0"/>
          </a:p>
        </p:txBody>
      </p:sp>
      <p:sp>
        <p:nvSpPr>
          <p:cNvPr id="9" name="Szalag felülnézetben 8"/>
          <p:cNvSpPr/>
          <p:nvPr/>
        </p:nvSpPr>
        <p:spPr>
          <a:xfrm>
            <a:off x="8546840" y="4888753"/>
            <a:ext cx="3415004" cy="105436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 </a:t>
            </a:r>
            <a:r>
              <a:rPr lang="hu-HU" dirty="0" err="1" smtClean="0"/>
              <a:t>believe</a:t>
            </a:r>
            <a:r>
              <a:rPr lang="hu-HU" dirty="0" smtClean="0"/>
              <a:t> it </a:t>
            </a:r>
            <a:r>
              <a:rPr lang="hu-HU" dirty="0" err="1" smtClean="0"/>
              <a:t>when</a:t>
            </a:r>
            <a:r>
              <a:rPr lang="hu-HU" dirty="0" smtClean="0"/>
              <a:t> I </a:t>
            </a:r>
            <a:r>
              <a:rPr lang="hu-HU" dirty="0" err="1" smtClean="0"/>
              <a:t>see</a:t>
            </a:r>
            <a:r>
              <a:rPr lang="hu-HU" dirty="0" smtClean="0"/>
              <a:t> it.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33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your IDE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Azure Data Studio</a:t>
            </a:r>
          </a:p>
          <a:p>
            <a:r>
              <a:rPr lang="en-US" dirty="0" err="1" smtClean="0"/>
              <a:t>JetBrains</a:t>
            </a:r>
            <a:r>
              <a:rPr lang="en-US" dirty="0" smtClean="0"/>
              <a:t> IDEs (e.g., </a:t>
            </a:r>
            <a:r>
              <a:rPr lang="en-US" dirty="0" err="1" smtClean="0"/>
              <a:t>PyCharm</a:t>
            </a:r>
            <a:r>
              <a:rPr lang="en-US" dirty="0" smtClean="0"/>
              <a:t>)</a:t>
            </a:r>
          </a:p>
          <a:p>
            <a:r>
              <a:rPr lang="en-US" dirty="0" smtClean="0"/>
              <a:t>Vim/</a:t>
            </a:r>
            <a:r>
              <a:rPr lang="en-US" dirty="0" err="1" smtClean="0"/>
              <a:t>Neovim</a:t>
            </a:r>
            <a:endParaRPr lang="en-US" dirty="0" smtClean="0"/>
          </a:p>
          <a:p>
            <a:r>
              <a:rPr lang="en-US" dirty="0" smtClean="0"/>
              <a:t>Microsoft Visual Studio</a:t>
            </a:r>
          </a:p>
          <a:p>
            <a:r>
              <a:rPr lang="en-US" dirty="0" smtClean="0"/>
              <a:t>Visual Studio Code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 Cross-platform,</a:t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we will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be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us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ing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this one during the demo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 err="1" smtClean="0"/>
              <a:t>Xcode</a:t>
            </a:r>
            <a:endParaRPr lang="en-US" dirty="0" smtClean="0"/>
          </a:p>
          <a:p>
            <a:endParaRPr lang="en-US" dirty="0" smtClean="0"/>
          </a:p>
          <a:p>
            <a:pPr marL="36900" indent="0">
              <a:buNone/>
            </a:pPr>
            <a:r>
              <a:rPr lang="en-US" dirty="0" smtClean="0"/>
              <a:t>Let’s do the demo. Data is over here </a:t>
            </a:r>
            <a:r>
              <a:rPr lang="en-US" dirty="0" smtClean="0">
                <a:hlinkClick r:id="rId2"/>
              </a:rPr>
              <a:t>bit.ly/3AC4KaE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806" y="1732449"/>
            <a:ext cx="4058751" cy="4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ideas for GitHub Copilot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6442045" cy="4058750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en-US" dirty="0" smtClean="0"/>
              <a:t>1. Run terminal commands from GitHub Copilot Chat</a:t>
            </a:r>
          </a:p>
          <a:p>
            <a:pPr marL="36900" indent="0">
              <a:buNone/>
            </a:pPr>
            <a:r>
              <a:rPr lang="en-US" dirty="0" smtClean="0"/>
              <a:t>2. Write pull request summaries with a single click</a:t>
            </a:r>
          </a:p>
          <a:p>
            <a:pPr marL="36900" indent="0">
              <a:buNone/>
            </a:pPr>
            <a:r>
              <a:rPr lang="en-US" dirty="0" smtClean="0"/>
              <a:t>3. Generate commit messages in your IDE</a:t>
            </a:r>
          </a:p>
          <a:p>
            <a:pPr marL="36900" indent="0">
              <a:buNone/>
            </a:pPr>
            <a:r>
              <a:rPr lang="en-US" dirty="0" smtClean="0"/>
              <a:t>4. Get help in the terminal with GitHub Copilot in the CLI</a:t>
            </a:r>
          </a:p>
          <a:p>
            <a:pPr marL="36900" indent="0">
              <a:buNone/>
            </a:pPr>
            <a:r>
              <a:rPr lang="en-US" dirty="0" smtClean="0"/>
              <a:t>5. Talk to your repositories on GitHub.com</a:t>
            </a:r>
          </a:p>
          <a:p>
            <a:pPr marL="36900" indent="0">
              <a:buNone/>
            </a:pPr>
            <a:r>
              <a:rPr lang="en-US" dirty="0" smtClean="0"/>
              <a:t>6. Fix code inline with GitHub Copilot suggestions</a:t>
            </a:r>
          </a:p>
          <a:p>
            <a:pPr marL="36900" indent="0">
              <a:buNone/>
            </a:pPr>
            <a:r>
              <a:rPr lang="en-US" dirty="0" smtClean="0"/>
              <a:t>7. Bulk close 1000+ GitHub Issues</a:t>
            </a:r>
          </a:p>
          <a:p>
            <a:pPr marL="36900" indent="0">
              <a:buNone/>
            </a:pPr>
            <a:r>
              <a:rPr lang="en-US" dirty="0" smtClean="0"/>
              <a:t>8. Generate documentation for your code</a:t>
            </a:r>
          </a:p>
          <a:p>
            <a:pPr marL="36900" indent="0">
              <a:buNone/>
            </a:pPr>
            <a:r>
              <a:rPr lang="en-US" dirty="0" smtClean="0"/>
              <a:t>9. Write code in natural language</a:t>
            </a:r>
          </a:p>
          <a:p>
            <a:pPr marL="36900" indent="0">
              <a:buNone/>
            </a:pPr>
            <a:r>
              <a:rPr lang="en-US" dirty="0" smtClean="0"/>
              <a:t>10. Create amazing content with GitHub Copilot</a:t>
            </a:r>
          </a:p>
          <a:p>
            <a:pPr marL="36900" indent="0">
              <a:buNone/>
            </a:pPr>
            <a:endParaRPr lang="en-US" dirty="0" smtClean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7355840" y="1732449"/>
            <a:ext cx="3911717" cy="4058751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en-US" dirty="0" smtClean="0"/>
              <a:t>Source: </a:t>
            </a:r>
            <a:r>
              <a:rPr lang="en-US" dirty="0" smtClean="0">
                <a:hlinkClick r:id="rId2"/>
              </a:rPr>
              <a:t>https://github.blog/developer-skills/programming-languages-and-frameworks/10-unexpected-ways-to-use-github-copilot/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ideas for GitHub Copilot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6442045" cy="405875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dirty="0" smtClean="0"/>
              <a:t>1. Assisting non-native English speakers</a:t>
            </a:r>
          </a:p>
          <a:p>
            <a:pPr marL="36900" indent="0">
              <a:buNone/>
            </a:pPr>
            <a:r>
              <a:rPr lang="en-US" dirty="0" smtClean="0"/>
              <a:t>2. Creating dictionaries with lookup data</a:t>
            </a:r>
          </a:p>
          <a:p>
            <a:pPr marL="36900" indent="0">
              <a:buNone/>
            </a:pPr>
            <a:r>
              <a:rPr lang="en-US" dirty="0" smtClean="0"/>
              <a:t>3. Testing your code</a:t>
            </a:r>
          </a:p>
          <a:p>
            <a:pPr marL="36900" indent="0">
              <a:buNone/>
            </a:pPr>
            <a:r>
              <a:rPr lang="en-US" dirty="0" smtClean="0"/>
              <a:t>4. Matching patterns with regular expressions</a:t>
            </a:r>
          </a:p>
          <a:p>
            <a:pPr marL="36900" indent="0">
              <a:buNone/>
            </a:pPr>
            <a:r>
              <a:rPr lang="en-US" dirty="0" smtClean="0"/>
              <a:t>5. Preparing for technical interviews</a:t>
            </a:r>
          </a:p>
          <a:p>
            <a:pPr marL="36900" indent="0">
              <a:buNone/>
            </a:pPr>
            <a:r>
              <a:rPr lang="en-US" dirty="0" smtClean="0"/>
              <a:t>6. Sending tweets</a:t>
            </a:r>
          </a:p>
          <a:p>
            <a:pPr marL="36900" indent="0">
              <a:buNone/>
            </a:pPr>
            <a:r>
              <a:rPr lang="en-US" dirty="0" smtClean="0"/>
              <a:t>7. Exiting Vim</a:t>
            </a:r>
          </a:p>
          <a:p>
            <a:pPr marL="36900" indent="0">
              <a:buNone/>
            </a:pPr>
            <a:r>
              <a:rPr lang="en-US" dirty="0" smtClean="0"/>
              <a:t>8. Navigating a new codebase with Copilot Labs</a:t>
            </a:r>
          </a:p>
          <a:p>
            <a:pPr marL="4941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7355840" y="1732449"/>
            <a:ext cx="3911717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dirty="0" smtClean="0"/>
              <a:t>Source:</a:t>
            </a:r>
          </a:p>
          <a:p>
            <a:pPr marL="36900" indent="0">
              <a:buNone/>
            </a:pPr>
            <a:r>
              <a:rPr lang="en-US" dirty="0" smtClean="0">
                <a:hlinkClick r:id="rId2"/>
              </a:rPr>
              <a:t>https://github.blog/developer-skills/github/8-things-you-didnt-know-you-could-do-with-github-copilot/</a:t>
            </a:r>
            <a:endParaRPr lang="en-US" dirty="0" smtClean="0"/>
          </a:p>
          <a:p>
            <a:pPr marL="36900" indent="0">
              <a:buNone/>
            </a:pP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Conclusions</a:t>
            </a:r>
            <a:endParaRPr lang="en-US" noProof="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 smtClean="0"/>
              <a:t>ChatGPT</a:t>
            </a:r>
            <a:r>
              <a:rPr lang="en-US" noProof="0" dirty="0" smtClean="0"/>
              <a:t> and GitHub Copilot support multiple programming languages</a:t>
            </a:r>
          </a:p>
          <a:p>
            <a:r>
              <a:rPr lang="en-US" noProof="0" dirty="0" smtClean="0"/>
              <a:t>They can generate and analyze code, it is your responsibility to provide context</a:t>
            </a:r>
          </a:p>
          <a:p>
            <a:r>
              <a:rPr lang="en-US" noProof="0" dirty="0" smtClean="0"/>
              <a:t>Output code is well structured, commented</a:t>
            </a:r>
          </a:p>
          <a:p>
            <a:r>
              <a:rPr lang="en-US" noProof="0" dirty="0" smtClean="0"/>
              <a:t>Vast knowledge of existing software libraries</a:t>
            </a:r>
          </a:p>
          <a:p>
            <a:r>
              <a:rPr lang="en-US" noProof="0" dirty="0" smtClean="0"/>
              <a:t>Capable of analyzing new code and predicting its output (paid version can run code)</a:t>
            </a:r>
          </a:p>
          <a:p>
            <a:r>
              <a:rPr lang="en-US" noProof="0" dirty="0" smtClean="0"/>
              <a:t>Same input prompt may result in different responses</a:t>
            </a:r>
          </a:p>
          <a:p>
            <a:pPr lvl="1"/>
            <a:r>
              <a:rPr lang="en-US" noProof="0" dirty="0" smtClean="0"/>
              <a:t>Or sometimes it can get stuck in the same wrong solution</a:t>
            </a:r>
          </a:p>
          <a:p>
            <a:r>
              <a:rPr lang="en-US" noProof="0" dirty="0" smtClean="0"/>
              <a:t>You have to verify and validate output yourself</a:t>
            </a:r>
            <a:endParaRPr lang="en-US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Announcements</a:t>
            </a:r>
            <a:endParaRPr lang="en-US" noProof="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Some AI-related sessions at MTA Magyar </a:t>
            </a:r>
            <a:r>
              <a:rPr lang="en-US" b="1" dirty="0" err="1" smtClean="0"/>
              <a:t>Tudomány</a:t>
            </a:r>
            <a:r>
              <a:rPr lang="en-US" b="1" dirty="0" smtClean="0"/>
              <a:t> </a:t>
            </a:r>
            <a:r>
              <a:rPr lang="en-US" b="1" dirty="0" err="1" smtClean="0"/>
              <a:t>Ünnepe</a:t>
            </a:r>
            <a:endParaRPr lang="hu-HU" b="1" dirty="0" smtClean="0"/>
          </a:p>
          <a:p>
            <a:r>
              <a:rPr lang="hu-HU" b="1" dirty="0" smtClean="0"/>
              <a:t>November 28, 2024: HUN-REN </a:t>
            </a:r>
            <a:r>
              <a:rPr lang="hu-HU" b="1" dirty="0" err="1" smtClean="0"/>
              <a:t>Cloud</a:t>
            </a:r>
            <a:r>
              <a:rPr lang="hu-HU" b="1" dirty="0" smtClean="0"/>
              <a:t> </a:t>
            </a:r>
            <a:r>
              <a:rPr lang="hu-HU" b="1" dirty="0" err="1" smtClean="0"/>
              <a:t>Meetup</a:t>
            </a:r>
            <a:r>
              <a:rPr lang="hu-HU" b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allow</a:t>
            </a:r>
            <a:r>
              <a:rPr lang="hu-HU" dirty="0" smtClean="0"/>
              <a:t> </a:t>
            </a:r>
            <a:r>
              <a:rPr lang="hu-HU" dirty="0" err="1" smtClean="0"/>
              <a:t>GenAI</a:t>
            </a:r>
            <a:r>
              <a:rPr lang="hu-HU" dirty="0" smtClean="0"/>
              <a:t> service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researchers</a:t>
            </a:r>
            <a:r>
              <a:rPr lang="hu-HU" dirty="0" smtClean="0"/>
              <a:t>)</a:t>
            </a:r>
            <a:endParaRPr lang="en-US" dirty="0" smtClean="0"/>
          </a:p>
          <a:p>
            <a:r>
              <a:rPr lang="en-US" b="1" dirty="0" smtClean="0">
                <a:effectLst/>
              </a:rPr>
              <a:t>December 6, 2024: Szabó Gergő</a:t>
            </a:r>
            <a:r>
              <a:rPr lang="en-US" dirty="0" smtClean="0">
                <a:effectLst/>
              </a:rPr>
              <a:t> (BME, HUN-REN AI4Science support team)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noProof="0" dirty="0" smtClean="0"/>
              <a:t>Visit the homepage of the</a:t>
            </a:r>
            <a:r>
              <a:rPr lang="en-US" dirty="0" smtClean="0"/>
              <a:t> AI Ambassadors: </a:t>
            </a:r>
            <a:r>
              <a:rPr lang="en-US" noProof="0" dirty="0" smtClean="0">
                <a:hlinkClick r:id="rId3"/>
              </a:rPr>
              <a:t>https://ai.wigner.hu</a:t>
            </a:r>
            <a:r>
              <a:rPr lang="en-US" noProof="0" dirty="0" smtClean="0"/>
              <a:t> </a:t>
            </a:r>
          </a:p>
          <a:p>
            <a:pPr lvl="1"/>
            <a:r>
              <a:rPr lang="en-US" dirty="0" smtClean="0"/>
              <a:t>Find the following connections in the top row</a:t>
            </a:r>
          </a:p>
          <a:p>
            <a:pPr lvl="1"/>
            <a:r>
              <a:rPr lang="en-US" dirty="0" smtClean="0"/>
              <a:t>Visit the Wiki for learning materials and these slides </a:t>
            </a:r>
            <a:r>
              <a:rPr lang="en-US" dirty="0" smtClean="0">
                <a:hlinkClick r:id="rId4"/>
              </a:rPr>
              <a:t>https://gitlab.wigner.hu/ai/best-practices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Subscribe to our calendar </a:t>
            </a:r>
            <a:r>
              <a:rPr lang="en-US" dirty="0" smtClean="0">
                <a:hlinkClick r:id="rId5"/>
              </a:rPr>
              <a:t>https://ai.wigner.hu/events/index.ics</a:t>
            </a:r>
            <a:r>
              <a:rPr lang="en-US" dirty="0" smtClean="0"/>
              <a:t> </a:t>
            </a:r>
            <a:endParaRPr lang="en-US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1619" y="1731963"/>
            <a:ext cx="4059237" cy="4059237"/>
          </a:xfrm>
          <a:prstGeom prst="rect">
            <a:avLst/>
          </a:prstGeom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 smtClean="0"/>
              <a:t>Additional</a:t>
            </a:r>
            <a:r>
              <a:rPr lang="hu-HU" dirty="0" smtClean="0"/>
              <a:t> </a:t>
            </a:r>
            <a:r>
              <a:rPr lang="en-US" dirty="0" smtClean="0"/>
              <a:t>Example</a:t>
            </a:r>
            <a:r>
              <a:rPr lang="hu-HU" dirty="0" smtClean="0"/>
              <a:t> 1.</a:t>
            </a:r>
            <a:endParaRPr lang="en-US" dirty="0"/>
          </a:p>
        </p:txBody>
      </p:sp>
      <p:sp>
        <p:nvSpPr>
          <p:cNvPr id="11" name="Tartalom hely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Code</a:t>
            </a:r>
            <a:r>
              <a:rPr lang="hu-HU" dirty="0" smtClean="0"/>
              <a:t> </a:t>
            </a:r>
            <a:r>
              <a:rPr lang="hu-HU" dirty="0" err="1" smtClean="0"/>
              <a:t>understanding</a:t>
            </a:r>
            <a:r>
              <a:rPr lang="hu-HU" dirty="0" smtClean="0"/>
              <a:t> and </a:t>
            </a:r>
            <a:r>
              <a:rPr lang="hu-HU" dirty="0" err="1" smtClean="0"/>
              <a:t>debugging</a:t>
            </a:r>
            <a:endParaRPr lang="en-US" dirty="0" smtClean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 smtClean="0">
                <a:effectLst/>
              </a:rPr>
              <a:t>Theory</a:t>
            </a:r>
          </a:p>
          <a:p>
            <a:pPr lvl="1" fontAlgn="base"/>
            <a:r>
              <a:rPr lang="en-US" dirty="0" smtClean="0">
                <a:effectLst/>
              </a:rPr>
              <a:t>From AI to </a:t>
            </a:r>
            <a:r>
              <a:rPr lang="en-US" dirty="0" err="1" smtClean="0">
                <a:effectLst/>
              </a:rPr>
              <a:t>ChatGPT</a:t>
            </a:r>
            <a:r>
              <a:rPr lang="en-US" dirty="0" smtClean="0">
                <a:effectLst/>
              </a:rPr>
              <a:t> </a:t>
            </a:r>
          </a:p>
          <a:p>
            <a:pPr lvl="1" fontAlgn="base"/>
            <a:r>
              <a:rPr lang="en-US" dirty="0" smtClean="0">
                <a:effectLst/>
              </a:rPr>
              <a:t>Limitations and potential risks</a:t>
            </a:r>
          </a:p>
          <a:p>
            <a:pPr lvl="1" fontAlgn="base"/>
            <a:r>
              <a:rPr lang="en-US" dirty="0" smtClean="0">
                <a:effectLst/>
              </a:rPr>
              <a:t>Pair programming</a:t>
            </a:r>
          </a:p>
          <a:p>
            <a:pPr fontAlgn="base"/>
            <a:r>
              <a:rPr lang="en-US" b="1" dirty="0" smtClean="0">
                <a:effectLst/>
              </a:rPr>
              <a:t>Examples</a:t>
            </a:r>
          </a:p>
          <a:p>
            <a:pPr lvl="1" fontAlgn="base"/>
            <a:r>
              <a:rPr lang="en-US" dirty="0" err="1" smtClean="0">
                <a:effectLst/>
              </a:rPr>
              <a:t>ChatGPT</a:t>
            </a:r>
            <a:r>
              <a:rPr lang="en-US" dirty="0" smtClean="0">
                <a:effectLst/>
              </a:rPr>
              <a:t>: </a:t>
            </a:r>
            <a:r>
              <a:rPr lang="en-US" dirty="0" err="1" smtClean="0">
                <a:effectLst/>
              </a:rPr>
              <a:t>Ising</a:t>
            </a:r>
            <a:r>
              <a:rPr lang="en-US" dirty="0" smtClean="0">
                <a:effectLst/>
              </a:rPr>
              <a:t> model with GUI</a:t>
            </a:r>
          </a:p>
          <a:p>
            <a:pPr lvl="1" fontAlgn="base"/>
            <a:r>
              <a:rPr lang="en-US" dirty="0" smtClean="0">
                <a:effectLst/>
              </a:rPr>
              <a:t>Llama: Working with input files</a:t>
            </a:r>
          </a:p>
          <a:p>
            <a:pPr lvl="1" fontAlgn="base"/>
            <a:r>
              <a:rPr lang="en-US" dirty="0" smtClean="0">
                <a:effectLst/>
              </a:rPr>
              <a:t>GitHub Copilot: code completion, writing test cases, etc.</a:t>
            </a:r>
          </a:p>
          <a:p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Code understanding</a:t>
            </a:r>
            <a:endParaRPr lang="en-US" noProof="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Situation: I have to use an API that is widespread but poorly documented.</a:t>
            </a:r>
          </a:p>
          <a:p>
            <a:pPr marL="36900" indent="0">
              <a:buNone/>
            </a:pPr>
            <a:r>
              <a:rPr lang="en-US" noProof="0" dirty="0" smtClean="0"/>
              <a:t>Input: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574" y="2221463"/>
            <a:ext cx="9095148" cy="463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Hallucinations may occur</a:t>
            </a:r>
            <a:endParaRPr lang="en-US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" name="Tartalom hely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649" y="1731962"/>
            <a:ext cx="7350703" cy="512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Debugging</a:t>
            </a:r>
            <a:endParaRPr lang="en-US" noProof="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I am concerned with the safety of the code. Any thoughts?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5" y="2476498"/>
            <a:ext cx="10400049" cy="43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 smtClean="0"/>
              <a:t>Additional</a:t>
            </a:r>
            <a:r>
              <a:rPr lang="hu-HU" dirty="0" smtClean="0"/>
              <a:t> </a:t>
            </a:r>
            <a:r>
              <a:rPr lang="en-US" dirty="0" smtClean="0"/>
              <a:t>Example</a:t>
            </a:r>
            <a:r>
              <a:rPr lang="hu-HU" dirty="0" smtClean="0"/>
              <a:t> 2.</a:t>
            </a:r>
            <a:endParaRPr lang="en-US" dirty="0"/>
          </a:p>
        </p:txBody>
      </p:sp>
      <p:sp>
        <p:nvSpPr>
          <p:cNvPr id="11" name="Tartalom hely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Working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refining</a:t>
            </a:r>
            <a:r>
              <a:rPr lang="hu-HU" dirty="0" smtClean="0"/>
              <a:t> </a:t>
            </a:r>
            <a:r>
              <a:rPr lang="hu-HU" dirty="0" err="1" smtClean="0"/>
              <a:t>step-by-step</a:t>
            </a:r>
            <a:endParaRPr lang="en-US" dirty="0" smtClean="0"/>
          </a:p>
          <a:p>
            <a:r>
              <a:rPr lang="hu-HU" dirty="0" smtClean="0"/>
              <a:t>Editing web </a:t>
            </a:r>
            <a:r>
              <a:rPr lang="hu-HU" dirty="0" err="1" smtClean="0"/>
              <a:t>page</a:t>
            </a:r>
            <a:r>
              <a:rPr lang="hu-HU" dirty="0" smtClean="0"/>
              <a:t> </a:t>
            </a:r>
            <a:r>
              <a:rPr lang="hu-HU" dirty="0" err="1" smtClean="0"/>
              <a:t>source</a:t>
            </a:r>
            <a:r>
              <a:rPr lang="hu-HU" dirty="0" smtClean="0"/>
              <a:t> </a:t>
            </a:r>
            <a:r>
              <a:rPr lang="hu-HU" dirty="0" err="1" smtClean="0"/>
              <a:t>programmatically</a:t>
            </a:r>
            <a:endParaRPr lang="hu-HU" dirty="0" smtClean="0"/>
          </a:p>
          <a:p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examples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defining</a:t>
            </a:r>
            <a:r>
              <a:rPr lang="hu-HU" dirty="0" smtClean="0"/>
              <a:t> output</a:t>
            </a:r>
            <a:endParaRPr lang="en-US" dirty="0" smtClean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376" y="-1"/>
            <a:ext cx="3496131" cy="3035989"/>
          </a:xfrm>
          <a:prstGeom prst="rect">
            <a:avLst/>
          </a:prstGeom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Coding task specification</a:t>
            </a:r>
            <a:endParaRPr lang="en-US" noProof="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noProof="0" dirty="0" smtClean="0"/>
              <a:t>Task:</a:t>
            </a:r>
          </a:p>
          <a:p>
            <a:r>
              <a:rPr lang="en-US" noProof="0" dirty="0" smtClean="0"/>
              <a:t>Replace remote resources in a webpage source</a:t>
            </a:r>
            <a:br>
              <a:rPr lang="en-US" noProof="0" dirty="0" smtClean="0"/>
            </a:br>
            <a:r>
              <a:rPr lang="en-US" noProof="0" dirty="0" smtClean="0"/>
              <a:t>(this is not a Physics question because we want to focus on abstraction)</a:t>
            </a:r>
          </a:p>
          <a:p>
            <a:pPr marL="36900" indent="0">
              <a:buNone/>
            </a:pPr>
            <a:r>
              <a:rPr lang="en-US" b="1" noProof="0" dirty="0" smtClean="0"/>
              <a:t>Let’s work step by step and show possible mistakes. </a:t>
            </a:r>
            <a:r>
              <a:rPr lang="en-US" b="1" noProof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(Generated with version 3.5)</a:t>
            </a:r>
          </a:p>
          <a:p>
            <a:pPr marL="36900" indent="0">
              <a:buNone/>
            </a:pPr>
            <a:r>
              <a:rPr lang="en-US" noProof="0" dirty="0" smtClean="0"/>
              <a:t>Input:</a:t>
            </a:r>
          </a:p>
          <a:p>
            <a:r>
              <a:rPr lang="en-US" noProof="0" dirty="0" smtClean="0"/>
              <a:t>I need a </a:t>
            </a:r>
            <a:r>
              <a:rPr lang="en-US" noProof="0" dirty="0" err="1" smtClean="0"/>
              <a:t>linux</a:t>
            </a:r>
            <a:r>
              <a:rPr lang="en-US" noProof="0" dirty="0" smtClean="0"/>
              <a:t> </a:t>
            </a:r>
            <a:r>
              <a:rPr lang="en-US" noProof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bash script</a:t>
            </a:r>
            <a:r>
              <a:rPr lang="en-US" noProof="0" dirty="0" smtClean="0"/>
              <a:t> that </a:t>
            </a:r>
            <a:r>
              <a:rPr lang="en-US" noProof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extracts the source URL</a:t>
            </a:r>
            <a:r>
              <a:rPr lang="en-US" noProof="0" dirty="0" smtClean="0"/>
              <a:t> and the name of </a:t>
            </a:r>
            <a:r>
              <a:rPr lang="en-US" noProof="0" dirty="0" err="1" smtClean="0"/>
              <a:t>javascript</a:t>
            </a:r>
            <a:r>
              <a:rPr lang="en-US" noProof="0" dirty="0" smtClean="0"/>
              <a:t> that is loaded from remote server in a </a:t>
            </a:r>
            <a:r>
              <a:rPr lang="en-US" noProof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html file</a:t>
            </a:r>
            <a:r>
              <a:rPr lang="en-US" noProof="0" dirty="0" smtClean="0"/>
              <a:t>, e.g., for the line </a:t>
            </a:r>
            <a:r>
              <a:rPr lang="en-US" noProof="0" dirty="0" smtClean="0">
                <a:latin typeface="Consolas" panose="020B0609020204030204" pitchFamily="49" charset="0"/>
              </a:rPr>
              <a:t>"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&lt;script </a:t>
            </a:r>
            <a:r>
              <a:rPr lang="en-US" noProof="0" dirty="0" err="1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src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="//cdnjs.cloudflare.com/ajax/libs/</a:t>
            </a:r>
            <a:r>
              <a:rPr lang="en-US" noProof="0" dirty="0" err="1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jquery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-cookie/1.4.1/jquery.cookie.min.js"&gt;&lt;/script&gt;</a:t>
            </a:r>
            <a:r>
              <a:rPr lang="en-US" noProof="0" dirty="0" smtClean="0"/>
              <a:t>" </a:t>
            </a:r>
            <a:r>
              <a:rPr lang="en-US" noProof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it should output 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//cdnjs.cloudflare.com/ajax/libs/</a:t>
            </a:r>
            <a:r>
              <a:rPr lang="en-US" noProof="0" dirty="0" err="1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jquery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-cookie/1.4.1/jquery.cookie.min.js</a:t>
            </a:r>
            <a:r>
              <a:rPr lang="en-US" noProof="0" dirty="0" smtClean="0"/>
              <a:t> and 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jquery.cookie.min.js</a:t>
            </a:r>
            <a:endParaRPr lang="en-US" noProof="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artalom helye 1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751541"/>
            <a:ext cx="5059363" cy="4020080"/>
          </a:xfrm>
          <a:prstGeom prst="rect">
            <a:avLst/>
          </a:prstGeom>
        </p:spPr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First attempt</a:t>
            </a:r>
            <a:endParaRPr lang="en-US" noProof="0" dirty="0"/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44242" y="1731963"/>
            <a:ext cx="3781954" cy="4059237"/>
          </a:xfrm>
          <a:prstGeom prst="rect">
            <a:avLst/>
          </a:prstGeom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2" name="Könnycsepp 11"/>
          <p:cNvSpPr/>
          <p:nvPr/>
        </p:nvSpPr>
        <p:spPr>
          <a:xfrm flipH="1">
            <a:off x="4148807" y="3121051"/>
            <a:ext cx="1246957" cy="1163782"/>
          </a:xfrm>
          <a:prstGeom prst="teardrop">
            <a:avLst>
              <a:gd name="adj" fmla="val 104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Code</a:t>
            </a:r>
            <a:r>
              <a:rPr lang="hu-HU" dirty="0" smtClean="0"/>
              <a:t> output</a:t>
            </a:r>
            <a:endParaRPr lang="hu-HU" dirty="0"/>
          </a:p>
        </p:txBody>
      </p:sp>
      <p:sp>
        <p:nvSpPr>
          <p:cNvPr id="13" name="Könnycsepp 12"/>
          <p:cNvSpPr/>
          <p:nvPr/>
        </p:nvSpPr>
        <p:spPr>
          <a:xfrm flipH="1">
            <a:off x="8965094" y="3179690"/>
            <a:ext cx="3130825" cy="2058232"/>
          </a:xfrm>
          <a:prstGeom prst="teardrop">
            <a:avLst>
              <a:gd name="adj" fmla="val 104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Working</a:t>
            </a:r>
            <a:r>
              <a:rPr lang="hu-HU" dirty="0" smtClean="0"/>
              <a:t> and </a:t>
            </a:r>
            <a:r>
              <a:rPr lang="hu-HU" dirty="0" err="1" smtClean="0"/>
              <a:t>usage</a:t>
            </a:r>
            <a:r>
              <a:rPr lang="hu-HU" dirty="0" smtClean="0"/>
              <a:t> </a:t>
            </a:r>
            <a:r>
              <a:rPr lang="hu-HU" dirty="0" err="1" smtClean="0"/>
              <a:t>explained</a:t>
            </a:r>
            <a:r>
              <a:rPr lang="hu-HU" dirty="0" smtClean="0"/>
              <a:t>. </a:t>
            </a:r>
            <a:r>
              <a:rPr lang="hu-HU" dirty="0" err="1" smtClean="0"/>
              <a:t>Note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/>
              <a:t>free version </a:t>
            </a:r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internet </a:t>
            </a:r>
            <a:r>
              <a:rPr lang="hu-HU" dirty="0" err="1" smtClean="0"/>
              <a:t>nor</a:t>
            </a:r>
            <a:r>
              <a:rPr lang="hu-HU" dirty="0" smtClean="0"/>
              <a:t> </a:t>
            </a:r>
            <a:r>
              <a:rPr lang="hu-HU" dirty="0" err="1" smtClean="0"/>
              <a:t>does</a:t>
            </a:r>
            <a:r>
              <a:rPr lang="hu-HU" dirty="0" smtClean="0"/>
              <a:t> it </a:t>
            </a:r>
            <a:r>
              <a:rPr lang="hu-HU" dirty="0" err="1" smtClean="0"/>
              <a:t>execute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4" name="Ellipszis 13"/>
          <p:cNvSpPr/>
          <p:nvPr/>
        </p:nvSpPr>
        <p:spPr>
          <a:xfrm>
            <a:off x="8691376" y="2312450"/>
            <a:ext cx="966502" cy="45342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Robbanás 2 17"/>
          <p:cNvSpPr/>
          <p:nvPr/>
        </p:nvSpPr>
        <p:spPr>
          <a:xfrm>
            <a:off x="8395855" y="341710"/>
            <a:ext cx="3937210" cy="184391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The </a:t>
            </a:r>
            <a:r>
              <a:rPr lang="hu-HU" dirty="0" err="1" smtClean="0"/>
              <a:t>model</a:t>
            </a:r>
            <a:r>
              <a:rPr lang="hu-HU" dirty="0" smtClean="0"/>
              <a:t> </a:t>
            </a:r>
            <a:r>
              <a:rPr lang="hu-HU" dirty="0" err="1" smtClean="0"/>
              <a:t>took</a:t>
            </a:r>
            <a:r>
              <a:rPr lang="hu-HU" dirty="0" smtClean="0"/>
              <a:t> „and” </a:t>
            </a:r>
            <a:r>
              <a:rPr lang="hu-HU" dirty="0" err="1" smtClean="0"/>
              <a:t>literally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3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Add details to specification</a:t>
            </a:r>
            <a:endParaRPr lang="en-US" noProof="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noProof="0" dirty="0" err="1" smtClean="0"/>
              <a:t>ChatGPT</a:t>
            </a:r>
            <a:r>
              <a:rPr lang="en-US" noProof="0" dirty="0" smtClean="0"/>
              <a:t> </a:t>
            </a:r>
            <a:r>
              <a:rPr lang="en-US" noProof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retains context</a:t>
            </a:r>
            <a:r>
              <a:rPr lang="en-US" noProof="0" dirty="0" smtClean="0"/>
              <a:t> within the same conversation. </a:t>
            </a:r>
            <a:r>
              <a:rPr lang="en-US" dirty="0" smtClean="0"/>
              <a:t>We continue the dialogue.</a:t>
            </a:r>
            <a:endParaRPr lang="en-US" noProof="0" dirty="0" smtClean="0"/>
          </a:p>
          <a:p>
            <a:pPr marL="36900" indent="0">
              <a:buNone/>
            </a:pPr>
            <a:r>
              <a:rPr lang="en-US" noProof="0" dirty="0" smtClean="0"/>
              <a:t>Input:</a:t>
            </a:r>
          </a:p>
          <a:p>
            <a:r>
              <a:rPr lang="en-US" noProof="0" dirty="0" smtClean="0"/>
              <a:t>Thanks, great. Let's </a:t>
            </a:r>
            <a:r>
              <a:rPr lang="en-US" noProof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refine</a:t>
            </a:r>
            <a:r>
              <a:rPr lang="en-US" noProof="0" dirty="0" smtClean="0"/>
              <a:t> that because links may come with a checksum, then I need to extract that too: 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&lt;script //maxcdn.bootstrapcdn.com/bootstrap/3.3.7/</a:t>
            </a:r>
            <a:r>
              <a:rPr lang="en-US" noProof="0" dirty="0" err="1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js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/bootstrap.min.js" integrity="sha384-Tc5IQib027qvyjSMfHjOMaLkfuWVxZxUPnCJA7l2mCWNIpG9mGCD8wGNIcPD7Txa" </a:t>
            </a:r>
            <a:r>
              <a:rPr lang="en-US" noProof="0" dirty="0" err="1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crossorigin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="anonymous"&gt;&lt;/script&gt;</a:t>
            </a:r>
          </a:p>
          <a:p>
            <a:r>
              <a:rPr lang="en-US" noProof="0" dirty="0" smtClean="0"/>
              <a:t>Let's downloads the JavaScript files to a local static/</a:t>
            </a:r>
            <a:r>
              <a:rPr lang="en-US" noProof="0" dirty="0" err="1" smtClean="0"/>
              <a:t>js</a:t>
            </a:r>
            <a:r>
              <a:rPr lang="en-US" noProof="0" dirty="0" smtClean="0"/>
              <a:t> directory, and check their integrity.</a:t>
            </a:r>
            <a:endParaRPr lang="en-US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Second attempt</a:t>
            </a:r>
            <a:endParaRPr lang="en-US" noProof="0" dirty="0"/>
          </a:p>
        </p:txBody>
      </p:sp>
      <p:pic>
        <p:nvPicPr>
          <p:cNvPr id="17" name="Tartalom helye 1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130603"/>
            <a:ext cx="5059363" cy="3261957"/>
          </a:xfrm>
          <a:prstGeom prst="rect">
            <a:avLst/>
          </a:prstGeom>
        </p:spPr>
      </p:pic>
      <p:sp>
        <p:nvSpPr>
          <p:cNvPr id="20" name="Tartalom helye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noProof="0" dirty="0" smtClean="0"/>
              <a:t>Downloads, tries to check.</a:t>
            </a:r>
          </a:p>
          <a:p>
            <a:r>
              <a:rPr lang="en-US" noProof="0" dirty="0" smtClean="0"/>
              <a:t>Actually fails because:</a:t>
            </a:r>
          </a:p>
          <a:p>
            <a:pPr lvl="1"/>
            <a:r>
              <a:rPr lang="en-US" noProof="0" dirty="0" err="1" smtClean="0"/>
              <a:t>sha</a:t>
            </a:r>
            <a:r>
              <a:rPr lang="en-US" dirty="0" smtClean="0"/>
              <a:t>&lt;</a:t>
            </a:r>
            <a:r>
              <a:rPr lang="en-US" noProof="0" dirty="0" smtClean="0"/>
              <a:t>NNN&gt;sum has binary output, instead of base64</a:t>
            </a:r>
          </a:p>
          <a:p>
            <a:pPr lvl="1"/>
            <a:r>
              <a:rPr lang="en-US" noProof="0" dirty="0" smtClean="0"/>
              <a:t>sha384sum is not on all systems</a:t>
            </a:r>
          </a:p>
          <a:p>
            <a:r>
              <a:rPr lang="en-US" noProof="0" dirty="0" smtClean="0"/>
              <a:t>Asked to correct for that base64, installed a package with sha384 sum</a:t>
            </a:r>
          </a:p>
          <a:p>
            <a:r>
              <a:rPr lang="en-US" noProof="0" dirty="0" smtClean="0"/>
              <a:t>When trying to reproduce those output:</a:t>
            </a:r>
          </a:p>
          <a:p>
            <a:endParaRPr lang="en-US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942" y="5173144"/>
            <a:ext cx="71723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More experiences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3795" y="1732448"/>
            <a:ext cx="4025953" cy="4618655"/>
          </a:xfrm>
        </p:spPr>
        <p:txBody>
          <a:bodyPr>
            <a:normAutofit fontScale="85000" lnSpcReduction="10000"/>
          </a:bodyPr>
          <a:lstStyle/>
          <a:p>
            <a:r>
              <a:rPr lang="en-US" noProof="0" dirty="0" err="1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grep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–P</a:t>
            </a:r>
            <a:r>
              <a:rPr lang="en-US" noProof="0" dirty="0" smtClean="0"/>
              <a:t> was not on the target system</a:t>
            </a:r>
          </a:p>
          <a:p>
            <a:pPr lvl="1"/>
            <a:r>
              <a:rPr lang="en-US" noProof="0" dirty="0" err="1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sed</a:t>
            </a:r>
            <a:r>
              <a:rPr lang="en-US" noProof="0" dirty="0" smtClean="0"/>
              <a:t> could be used but </a:t>
            </a:r>
            <a:r>
              <a:rPr lang="en-US" noProof="0" dirty="0" err="1" smtClean="0"/>
              <a:t>ChatGPT</a:t>
            </a:r>
            <a:r>
              <a:rPr lang="en-US" noProof="0" dirty="0" smtClean="0"/>
              <a:t> got the regex string escaping wrong</a:t>
            </a:r>
          </a:p>
          <a:p>
            <a:r>
              <a:rPr lang="en-US" noProof="0" dirty="0" smtClean="0"/>
              <a:t>I copy-pasted my modified code, it still continued to edit its latest version</a:t>
            </a:r>
          </a:p>
          <a:p>
            <a:r>
              <a:rPr lang="en-US" noProof="0" dirty="0" smtClean="0"/>
              <a:t>Each time we got a new version of our code</a:t>
            </a:r>
          </a:p>
          <a:p>
            <a:pPr lvl="1"/>
            <a:r>
              <a:rPr lang="en-US" noProof="0" dirty="0" smtClean="0"/>
              <a:t>ask </a:t>
            </a:r>
            <a:r>
              <a:rPr lang="en-US" noProof="0" dirty="0" err="1" smtClean="0"/>
              <a:t>ChatGPT</a:t>
            </a:r>
            <a:r>
              <a:rPr lang="en-US" noProof="0" dirty="0" smtClean="0"/>
              <a:t> to describe the changes</a:t>
            </a:r>
          </a:p>
          <a:p>
            <a:pPr lvl="1"/>
            <a:r>
              <a:rPr lang="en-US" noProof="0" dirty="0" smtClean="0"/>
              <a:t>use canvas function (paid plan) to work on part of the output</a:t>
            </a:r>
          </a:p>
          <a:p>
            <a:r>
              <a:rPr lang="en-US" noProof="0" dirty="0" smtClean="0"/>
              <a:t>Splitting a task into steps is usually a good idea</a:t>
            </a:r>
          </a:p>
          <a:p>
            <a:pPr lvl="1"/>
            <a:r>
              <a:rPr lang="en-US" noProof="0" dirty="0" smtClean="0"/>
              <a:t>result was a quite complicated code</a:t>
            </a:r>
          </a:p>
          <a:p>
            <a:pPr marL="36900" indent="0">
              <a:buNone/>
            </a:pPr>
            <a:endParaRPr lang="en-US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4" name="Tartalom helye 13"/>
          <p:cNvSpPr>
            <a:spLocks noGrp="1"/>
          </p:cNvSpPr>
          <p:nvPr>
            <p:ph sz="half" idx="2"/>
          </p:nvPr>
        </p:nvSpPr>
        <p:spPr>
          <a:xfrm>
            <a:off x="5148470" y="1732449"/>
            <a:ext cx="6119088" cy="4618655"/>
          </a:xfrm>
        </p:spPr>
        <p:txBody>
          <a:bodyPr>
            <a:normAutofit fontScale="85000" lnSpcReduction="10000"/>
          </a:bodyPr>
          <a:lstStyle/>
          <a:p>
            <a:pPr marL="36900" indent="0">
              <a:buNone/>
            </a:pPr>
            <a:r>
              <a:rPr lang="en-US" noProof="0" dirty="0" smtClean="0"/>
              <a:t>Models evolve, with GPT 4o, this prompt did it in one step:</a:t>
            </a:r>
          </a:p>
          <a:p>
            <a:r>
              <a:rPr lang="en-US" noProof="0" dirty="0" smtClean="0"/>
              <a:t>I need a bash script that processes a html file and outputs the modified source. The script extracts the source </a:t>
            </a:r>
            <a:r>
              <a:rPr lang="en-US" noProof="0" dirty="0" err="1" smtClean="0"/>
              <a:t>url</a:t>
            </a:r>
            <a:r>
              <a:rPr lang="en-US" noProof="0" dirty="0" smtClean="0"/>
              <a:t> and the name of </a:t>
            </a:r>
            <a:r>
              <a:rPr lang="en-US" noProof="0" dirty="0" err="1" smtClean="0"/>
              <a:t>javascripts</a:t>
            </a:r>
            <a:r>
              <a:rPr lang="en-US" noProof="0" dirty="0" smtClean="0"/>
              <a:t> loaded from remote servers, e.g., for the line </a:t>
            </a:r>
            <a:r>
              <a:rPr lang="en-US" noProof="0" dirty="0" smtClean="0">
                <a:latin typeface="Consolas" panose="020B0609020204030204" pitchFamily="49" charset="0"/>
              </a:rPr>
              <a:t>"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&lt;script </a:t>
            </a:r>
            <a:r>
              <a:rPr lang="en-US" noProof="0" dirty="0" err="1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src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="//cdnjs.cloudflare.com/ajax/libs/</a:t>
            </a:r>
            <a:r>
              <a:rPr lang="en-US" noProof="0" dirty="0" err="1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jquery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-cookie/1.4.1/jquery.cookie.min.js"&gt;&lt;/script&gt;</a:t>
            </a:r>
            <a:r>
              <a:rPr lang="en-US" noProof="0" dirty="0" smtClean="0"/>
              <a:t>" it should download 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//cdnjs.cloudflare.com/ajax/libs/</a:t>
            </a:r>
            <a:r>
              <a:rPr lang="en-US" noProof="0" dirty="0" err="1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jquery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-cookie/1.4.1/jquery.cookie.min.js</a:t>
            </a:r>
            <a:r>
              <a:rPr lang="en-US" noProof="0" dirty="0" smtClean="0"/>
              <a:t> into the </a:t>
            </a:r>
            <a:r>
              <a:rPr lang="en-US" noProof="0" dirty="0" err="1" smtClean="0">
                <a:latin typeface="Consolas" panose="020B0609020204030204" pitchFamily="49" charset="0"/>
              </a:rPr>
              <a:t>js</a:t>
            </a:r>
            <a:r>
              <a:rPr lang="en-US" noProof="0" dirty="0" smtClean="0">
                <a:latin typeface="Consolas" panose="020B0609020204030204" pitchFamily="49" charset="0"/>
              </a:rPr>
              <a:t>/</a:t>
            </a:r>
            <a:r>
              <a:rPr lang="en-US" noProof="0" dirty="0" smtClean="0"/>
              <a:t> folder and replace the original </a:t>
            </a:r>
            <a:r>
              <a:rPr lang="en-US" noProof="0" dirty="0" err="1" smtClean="0"/>
              <a:t>src</a:t>
            </a:r>
            <a:r>
              <a:rPr lang="en-US" noProof="0" dirty="0" smtClean="0"/>
              <a:t> value with </a:t>
            </a:r>
            <a:r>
              <a:rPr lang="en-US" noProof="0" dirty="0" err="1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js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/jquery.cookie.min.js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The 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&lt;script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</a:rPr>
              <a:t>&gt;</a:t>
            </a:r>
            <a:r>
              <a:rPr lang="en-US" noProof="0" dirty="0" smtClean="0"/>
              <a:t> tags may include attributes like </a:t>
            </a:r>
            <a:r>
              <a:rPr lang="en-US" noProof="0" dirty="0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integrity</a:t>
            </a:r>
            <a:r>
              <a:rPr lang="en-US" noProof="0" dirty="0" smtClean="0"/>
              <a:t> (checksum) and </a:t>
            </a:r>
            <a:r>
              <a:rPr lang="en-US" noProof="0" dirty="0" err="1" smtClean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crossorigin</a:t>
            </a:r>
            <a:r>
              <a:rPr lang="en-US" noProof="0" dirty="0" smtClean="0"/>
              <a:t>, in that case we shall check the hash of the downloaded file. Our script should use a return code.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8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your IDE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Azure Data Studio</a:t>
            </a:r>
          </a:p>
          <a:p>
            <a:r>
              <a:rPr lang="en-US" dirty="0" err="1" smtClean="0"/>
              <a:t>JetBrains</a:t>
            </a:r>
            <a:r>
              <a:rPr lang="en-US" dirty="0" smtClean="0"/>
              <a:t> IDEs (e.g., </a:t>
            </a:r>
            <a:r>
              <a:rPr lang="en-US" dirty="0" err="1" smtClean="0"/>
              <a:t>PyCharm</a:t>
            </a:r>
            <a:r>
              <a:rPr lang="en-US" dirty="0" smtClean="0"/>
              <a:t>)</a:t>
            </a:r>
          </a:p>
          <a:p>
            <a:r>
              <a:rPr lang="en-US" dirty="0" smtClean="0"/>
              <a:t>Vim/</a:t>
            </a:r>
            <a:r>
              <a:rPr lang="en-US" dirty="0" err="1" smtClean="0"/>
              <a:t>Neovim</a:t>
            </a:r>
            <a:endParaRPr lang="en-US" dirty="0" smtClean="0"/>
          </a:p>
          <a:p>
            <a:r>
              <a:rPr lang="en-US" dirty="0" smtClean="0"/>
              <a:t>Microsoft Visual Studio</a:t>
            </a:r>
          </a:p>
          <a:p>
            <a:r>
              <a:rPr lang="en-US" dirty="0" smtClean="0"/>
              <a:t>Visual Studio Code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 Cross-platform,</a:t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we will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be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us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ing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this one during the demo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 err="1" smtClean="0"/>
              <a:t>Xcode</a:t>
            </a:r>
            <a:endParaRPr lang="en-US" dirty="0" smtClean="0"/>
          </a:p>
          <a:p>
            <a:endParaRPr lang="en-US" dirty="0" smtClean="0"/>
          </a:p>
          <a:p>
            <a:pPr marL="36900" indent="0">
              <a:buNone/>
            </a:pPr>
            <a:r>
              <a:rPr lang="en-US" dirty="0" smtClean="0"/>
              <a:t>For the demo, data is over here </a:t>
            </a:r>
            <a:r>
              <a:rPr lang="en-US" dirty="0" smtClean="0">
                <a:hlinkClick r:id="rId2"/>
              </a:rPr>
              <a:t>bit.ly/3AC4KaE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234" y="1726877"/>
            <a:ext cx="4064324" cy="406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define artificial intelligence?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Scientific picture</a:t>
            </a:r>
            <a:endParaRPr lang="en-US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Legal picture (AI Act)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Ellipszis 10"/>
          <p:cNvSpPr/>
          <p:nvPr/>
        </p:nvSpPr>
        <p:spPr>
          <a:xfrm>
            <a:off x="6318397" y="2814258"/>
            <a:ext cx="4848469" cy="2976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7572199" y="2913349"/>
            <a:ext cx="23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Computer </a:t>
            </a:r>
            <a:r>
              <a:rPr lang="hu-HU" dirty="0" err="1" smtClean="0"/>
              <a:t>system</a:t>
            </a:r>
            <a:endParaRPr lang="hu-HU" dirty="0"/>
          </a:p>
        </p:txBody>
      </p:sp>
      <p:sp>
        <p:nvSpPr>
          <p:cNvPr id="13" name="Ellipszis 12"/>
          <p:cNvSpPr/>
          <p:nvPr/>
        </p:nvSpPr>
        <p:spPr>
          <a:xfrm>
            <a:off x="6694207" y="3282681"/>
            <a:ext cx="4108704" cy="23985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7727479" y="3431049"/>
            <a:ext cx="204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makes</a:t>
            </a:r>
            <a:r>
              <a:rPr lang="hu-HU" dirty="0" smtClean="0"/>
              <a:t> decision</a:t>
            </a:r>
            <a:endParaRPr lang="hu-HU" dirty="0"/>
          </a:p>
        </p:txBody>
      </p:sp>
      <p:sp>
        <p:nvSpPr>
          <p:cNvPr id="15" name="Ellipszis 14"/>
          <p:cNvSpPr/>
          <p:nvPr/>
        </p:nvSpPr>
        <p:spPr>
          <a:xfrm>
            <a:off x="7239799" y="3886600"/>
            <a:ext cx="3017520" cy="16283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7611823" y="4496804"/>
            <a:ext cx="2301240" cy="7823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„AI System”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611823" y="4065973"/>
            <a:ext cx="226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has </a:t>
            </a:r>
            <a:r>
              <a:rPr lang="hu-HU" dirty="0" err="1" smtClean="0"/>
              <a:t>autonomy</a:t>
            </a:r>
            <a:endParaRPr lang="hu-HU" dirty="0"/>
          </a:p>
        </p:txBody>
      </p:sp>
      <p:sp>
        <p:nvSpPr>
          <p:cNvPr id="18" name="Ellipszis 17"/>
          <p:cNvSpPr/>
          <p:nvPr/>
        </p:nvSpPr>
        <p:spPr>
          <a:xfrm>
            <a:off x="9515856" y="2974848"/>
            <a:ext cx="2413117" cy="256032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11101673" y="3306086"/>
            <a:ext cx="73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Can</a:t>
            </a:r>
            <a:r>
              <a:rPr lang="hu-H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adapt</a:t>
            </a:r>
            <a:endParaRPr lang="hu-H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artalom helye 2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If you sell AI or offer it as a service don’t forget to ask your lawyer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4" name="Tartalom helye 15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" y="2635342"/>
            <a:ext cx="5834062" cy="3045914"/>
          </a:xfrm>
        </p:spPr>
      </p:pic>
    </p:spTree>
    <p:extLst>
      <p:ext uri="{BB962C8B-B14F-4D97-AF65-F5344CB8AC3E}">
        <p14:creationId xmlns:p14="http://schemas.microsoft.com/office/powerpoint/2010/main" val="8990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define artificial intelligence?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Scientific picture</a:t>
            </a:r>
            <a:endParaRPr lang="en-US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Legal picture (AI Act)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Ellipszis 10"/>
          <p:cNvSpPr/>
          <p:nvPr/>
        </p:nvSpPr>
        <p:spPr>
          <a:xfrm>
            <a:off x="6318397" y="2814258"/>
            <a:ext cx="4848469" cy="2976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7572199" y="2913349"/>
            <a:ext cx="23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Computer </a:t>
            </a:r>
            <a:r>
              <a:rPr lang="hu-HU" dirty="0" err="1" smtClean="0"/>
              <a:t>system</a:t>
            </a:r>
            <a:endParaRPr lang="hu-HU" dirty="0"/>
          </a:p>
        </p:txBody>
      </p:sp>
      <p:sp>
        <p:nvSpPr>
          <p:cNvPr id="13" name="Ellipszis 12"/>
          <p:cNvSpPr/>
          <p:nvPr/>
        </p:nvSpPr>
        <p:spPr>
          <a:xfrm>
            <a:off x="6694207" y="3282681"/>
            <a:ext cx="4108704" cy="23985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7727479" y="3431049"/>
            <a:ext cx="204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makes</a:t>
            </a:r>
            <a:r>
              <a:rPr lang="hu-HU" dirty="0" smtClean="0"/>
              <a:t> decision</a:t>
            </a:r>
            <a:endParaRPr lang="hu-HU" dirty="0"/>
          </a:p>
        </p:txBody>
      </p:sp>
      <p:sp>
        <p:nvSpPr>
          <p:cNvPr id="15" name="Ellipszis 14"/>
          <p:cNvSpPr/>
          <p:nvPr/>
        </p:nvSpPr>
        <p:spPr>
          <a:xfrm>
            <a:off x="7239799" y="3886600"/>
            <a:ext cx="3017520" cy="16283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7611823" y="4496804"/>
            <a:ext cx="2301240" cy="7823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„AI System”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611823" y="4065973"/>
            <a:ext cx="226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has </a:t>
            </a:r>
            <a:r>
              <a:rPr lang="hu-HU" dirty="0" err="1" smtClean="0"/>
              <a:t>autonomy</a:t>
            </a:r>
            <a:endParaRPr lang="hu-HU" dirty="0"/>
          </a:p>
        </p:txBody>
      </p:sp>
      <p:sp>
        <p:nvSpPr>
          <p:cNvPr id="18" name="Ellipszis 17"/>
          <p:cNvSpPr/>
          <p:nvPr/>
        </p:nvSpPr>
        <p:spPr>
          <a:xfrm>
            <a:off x="9515856" y="2974848"/>
            <a:ext cx="2413117" cy="256032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11101673" y="3306086"/>
            <a:ext cx="73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Can</a:t>
            </a:r>
            <a:r>
              <a:rPr lang="hu-H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adapt</a:t>
            </a:r>
            <a:endParaRPr lang="hu-H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artalom helye 2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If you sell AI or offer it as a service don’t forget to ask your lawyer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094718" y="2930577"/>
            <a:ext cx="5255233" cy="2787050"/>
            <a:chOff x="73632" y="2814258"/>
            <a:chExt cx="5656609" cy="2608134"/>
          </a:xfrm>
        </p:grpSpPr>
        <p:pic>
          <p:nvPicPr>
            <p:cNvPr id="23" name="Google Shape;1136;p88"/>
            <p:cNvPicPr preferRelativeResize="0"/>
            <p:nvPr/>
          </p:nvPicPr>
          <p:blipFill rotWithShape="1">
            <a:blip r:embed="rId2">
              <a:alphaModFix/>
            </a:blip>
            <a:srcRect l="6329" t="862" r="5890"/>
            <a:stretch/>
          </p:blipFill>
          <p:spPr>
            <a:xfrm>
              <a:off x="73632" y="2814258"/>
              <a:ext cx="3234317" cy="2608134"/>
            </a:xfrm>
            <a:prstGeom prst="flowChartConnector">
              <a:avLst/>
            </a:prstGeom>
            <a:noFill/>
            <a:ln>
              <a:noFill/>
            </a:ln>
            <a:effectLst>
              <a:outerShdw blurRad="63500" sx="103000" sy="103000" algn="ctr" rotWithShape="0">
                <a:srgbClr val="000000">
                  <a:alpha val="9800"/>
                </a:srgbClr>
              </a:outerShdw>
            </a:effectLst>
          </p:spPr>
        </p:pic>
        <p:grpSp>
          <p:nvGrpSpPr>
            <p:cNvPr id="25" name="Google Shape;1137;p88"/>
            <p:cNvGrpSpPr/>
            <p:nvPr/>
          </p:nvGrpSpPr>
          <p:grpSpPr>
            <a:xfrm>
              <a:off x="1157794" y="3210077"/>
              <a:ext cx="4572447" cy="243580"/>
              <a:chOff x="3352791" y="2752196"/>
              <a:chExt cx="12032577" cy="675236"/>
            </a:xfrm>
          </p:grpSpPr>
          <p:cxnSp>
            <p:nvCxnSpPr>
              <p:cNvPr id="36" name="Google Shape;1138;p88"/>
              <p:cNvCxnSpPr/>
              <p:nvPr/>
            </p:nvCxnSpPr>
            <p:spPr>
              <a:xfrm flipH="1">
                <a:off x="3352791" y="2844131"/>
                <a:ext cx="5900100" cy="13200"/>
              </a:xfrm>
              <a:prstGeom prst="straightConnector1">
                <a:avLst/>
              </a:prstGeom>
              <a:noFill/>
              <a:ln w="22225" cap="flat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7" name="Google Shape;1139;p88"/>
              <p:cNvSpPr txBox="1"/>
              <p:nvPr/>
            </p:nvSpPr>
            <p:spPr>
              <a:xfrm>
                <a:off x="9439114" y="2752196"/>
                <a:ext cx="5946254" cy="675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800" dirty="0" smtClean="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'40s - '50s</a:t>
                </a:r>
                <a:endParaRPr sz="180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6" name="Google Shape;1142;p88"/>
            <p:cNvGrpSpPr/>
            <p:nvPr/>
          </p:nvGrpSpPr>
          <p:grpSpPr>
            <a:xfrm>
              <a:off x="1244898" y="3709742"/>
              <a:ext cx="4485342" cy="243580"/>
              <a:chOff x="3352674" y="2848806"/>
              <a:chExt cx="11803358" cy="675230"/>
            </a:xfrm>
          </p:grpSpPr>
          <p:cxnSp>
            <p:nvCxnSpPr>
              <p:cNvPr id="32" name="Google Shape;1143;p88"/>
              <p:cNvCxnSpPr/>
              <p:nvPr/>
            </p:nvCxnSpPr>
            <p:spPr>
              <a:xfrm rot="10800000">
                <a:off x="3352674" y="2857466"/>
                <a:ext cx="5918400" cy="12900"/>
              </a:xfrm>
              <a:prstGeom prst="straightConnector1">
                <a:avLst/>
              </a:prstGeom>
              <a:noFill/>
              <a:ln w="22225" cap="flat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3" name="Google Shape;1144;p88"/>
              <p:cNvSpPr txBox="1"/>
              <p:nvPr/>
            </p:nvSpPr>
            <p:spPr>
              <a:xfrm>
                <a:off x="9448965" y="2848806"/>
                <a:ext cx="5707067" cy="675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hu-HU" sz="1800" dirty="0" smtClean="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'80s - '90s</a:t>
                </a:r>
                <a:endParaRPr sz="200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7" name="Google Shape;1147;p88"/>
            <p:cNvGrpSpPr/>
            <p:nvPr/>
          </p:nvGrpSpPr>
          <p:grpSpPr>
            <a:xfrm>
              <a:off x="1342103" y="4090357"/>
              <a:ext cx="4214188" cy="525051"/>
              <a:chOff x="3352783" y="2730603"/>
              <a:chExt cx="9663787" cy="946219"/>
            </a:xfrm>
          </p:grpSpPr>
          <p:cxnSp>
            <p:nvCxnSpPr>
              <p:cNvPr id="28" name="Google Shape;1148;p88"/>
              <p:cNvCxnSpPr/>
              <p:nvPr/>
            </p:nvCxnSpPr>
            <p:spPr>
              <a:xfrm flipH="1">
                <a:off x="3352783" y="2852856"/>
                <a:ext cx="5881200" cy="4500"/>
              </a:xfrm>
              <a:prstGeom prst="straightConnector1">
                <a:avLst/>
              </a:prstGeom>
              <a:noFill/>
              <a:ln w="22225" cap="flat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9" name="Google Shape;1149;p88"/>
              <p:cNvSpPr txBox="1"/>
              <p:nvPr/>
            </p:nvSpPr>
            <p:spPr>
              <a:xfrm>
                <a:off x="9448969" y="2730603"/>
                <a:ext cx="3567601" cy="946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967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000" dirty="0" smtClean="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2000s -</a:t>
                </a:r>
                <a:br>
                  <a:rPr lang="hu-HU" sz="2000" dirty="0" smtClean="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lang="hu-HU" sz="1800" dirty="0" smtClean="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20</a:t>
                </a:r>
                <a:r>
                  <a:rPr lang="hu-HU" sz="2000" dirty="0" smtClean="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10s</a:t>
                </a:r>
                <a:endParaRPr sz="200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002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define artificial intelligence?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Scientific picture</a:t>
            </a:r>
            <a:endParaRPr lang="en-US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Legal picture (AI Act)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Ellipszis 10"/>
          <p:cNvSpPr/>
          <p:nvPr/>
        </p:nvSpPr>
        <p:spPr>
          <a:xfrm>
            <a:off x="6318397" y="2814258"/>
            <a:ext cx="4848469" cy="2976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7572199" y="2913349"/>
            <a:ext cx="23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Computer </a:t>
            </a:r>
            <a:r>
              <a:rPr lang="hu-HU" dirty="0" err="1" smtClean="0"/>
              <a:t>system</a:t>
            </a:r>
            <a:endParaRPr lang="hu-HU" dirty="0"/>
          </a:p>
        </p:txBody>
      </p:sp>
      <p:sp>
        <p:nvSpPr>
          <p:cNvPr id="13" name="Ellipszis 12"/>
          <p:cNvSpPr/>
          <p:nvPr/>
        </p:nvSpPr>
        <p:spPr>
          <a:xfrm>
            <a:off x="6694207" y="3282681"/>
            <a:ext cx="4108704" cy="23985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7727479" y="3431049"/>
            <a:ext cx="204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makes</a:t>
            </a:r>
            <a:r>
              <a:rPr lang="hu-HU" dirty="0" smtClean="0"/>
              <a:t> </a:t>
            </a:r>
            <a:r>
              <a:rPr lang="hu-HU" dirty="0" err="1" smtClean="0"/>
              <a:t>decisions</a:t>
            </a:r>
            <a:endParaRPr lang="hu-HU" dirty="0"/>
          </a:p>
        </p:txBody>
      </p:sp>
      <p:sp>
        <p:nvSpPr>
          <p:cNvPr id="15" name="Ellipszis 14"/>
          <p:cNvSpPr/>
          <p:nvPr/>
        </p:nvSpPr>
        <p:spPr>
          <a:xfrm>
            <a:off x="7239799" y="3886600"/>
            <a:ext cx="3017520" cy="16283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7611823" y="4496804"/>
            <a:ext cx="2301240" cy="7823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„AI System”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611823" y="4065973"/>
            <a:ext cx="226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has </a:t>
            </a:r>
            <a:r>
              <a:rPr lang="hu-HU" dirty="0" err="1" smtClean="0"/>
              <a:t>autonomy</a:t>
            </a:r>
            <a:endParaRPr lang="hu-HU" dirty="0"/>
          </a:p>
        </p:txBody>
      </p:sp>
      <p:sp>
        <p:nvSpPr>
          <p:cNvPr id="18" name="Ellipszis 17"/>
          <p:cNvSpPr/>
          <p:nvPr/>
        </p:nvSpPr>
        <p:spPr>
          <a:xfrm>
            <a:off x="9515856" y="2974848"/>
            <a:ext cx="2413117" cy="2560320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11101673" y="3306086"/>
            <a:ext cx="73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Can</a:t>
            </a:r>
            <a:r>
              <a:rPr lang="hu-H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adapt</a:t>
            </a:r>
            <a:endParaRPr lang="hu-H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artalom helye 2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If you sell AI or offer it as a service don’t forget to ask your lawyer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1" name="Google Shape;1815;p115"/>
          <p:cNvPicPr preferRelativeResize="0">
            <a:picLocks noGrp="1"/>
          </p:cNvPicPr>
          <p:nvPr>
            <p:ph sz="half" idx="2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00527" y="2380137"/>
            <a:ext cx="3939877" cy="3900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2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ChatGPT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95" y="1732450"/>
            <a:ext cx="10353762" cy="4323118"/>
          </a:xfrm>
        </p:spPr>
        <p:txBody>
          <a:bodyPr>
            <a:normAutofit fontScale="85000" lnSpcReduction="10000"/>
          </a:bodyPr>
          <a:lstStyle/>
          <a:p>
            <a:r>
              <a:rPr lang="en-US" noProof="0" dirty="0" smtClean="0"/>
              <a:t>A text prediction tool</a:t>
            </a:r>
            <a:r>
              <a:rPr lang="en-US" dirty="0" smtClean="0"/>
              <a:t> (AI → ML/NNs → NLP → LLM → Transformer → </a:t>
            </a:r>
            <a:r>
              <a:rPr lang="en-US" dirty="0" err="1" smtClean="0"/>
              <a:t>GenAI</a:t>
            </a:r>
            <a:r>
              <a:rPr lang="en-US" dirty="0" smtClean="0"/>
              <a:t> → </a:t>
            </a:r>
            <a:r>
              <a:rPr lang="en-US" dirty="0" err="1" smtClean="0"/>
              <a:t>ChatGPT</a:t>
            </a:r>
            <a:r>
              <a:rPr lang="en-US" noProof="0" dirty="0" smtClean="0"/>
              <a:t>)</a:t>
            </a:r>
          </a:p>
          <a:p>
            <a:pPr lvl="1"/>
            <a:r>
              <a:rPr lang="en-US" dirty="0" smtClean="0"/>
              <a:t>Trained on web corpus, including books, Wikipedia, </a:t>
            </a:r>
            <a:r>
              <a:rPr lang="en-US" dirty="0" err="1" smtClean="0"/>
              <a:t>StackOverflow</a:t>
            </a:r>
            <a:r>
              <a:rPr lang="en-US" dirty="0" smtClean="0"/>
              <a:t> and similar</a:t>
            </a:r>
          </a:p>
          <a:p>
            <a:pPr lvl="1"/>
            <a:r>
              <a:rPr lang="en-US" dirty="0" smtClean="0"/>
              <a:t>It is good at typical tasks</a:t>
            </a:r>
          </a:p>
          <a:p>
            <a:r>
              <a:rPr lang="en-US" dirty="0" smtClean="0"/>
              <a:t>No logical reasoning or understanding expected</a:t>
            </a:r>
            <a:endParaRPr lang="en-US" noProof="0" dirty="0" smtClean="0"/>
          </a:p>
          <a:p>
            <a:r>
              <a:rPr lang="en-US" noProof="0" dirty="0" smtClean="0"/>
              <a:t>However, it can be instructed</a:t>
            </a:r>
          </a:p>
          <a:p>
            <a:pPr lvl="1"/>
            <a:r>
              <a:rPr lang="en-US" noProof="0" dirty="0" smtClean="0"/>
              <a:t>Prompt engineering: formulating task for a </a:t>
            </a:r>
            <a:r>
              <a:rPr lang="en-US" noProof="0" dirty="0" err="1" smtClean="0"/>
              <a:t>GenAI</a:t>
            </a:r>
            <a:r>
              <a:rPr lang="en-US" noProof="0" dirty="0" smtClean="0"/>
              <a:t> in natural language (no programming skills)</a:t>
            </a:r>
          </a:p>
          <a:p>
            <a:pPr lvl="1"/>
            <a:r>
              <a:rPr lang="en-US" noProof="0" dirty="0" smtClean="0"/>
              <a:t>Instructions shall be clear, specific and describe all important aspects, use examples</a:t>
            </a:r>
          </a:p>
          <a:p>
            <a:pPr lvl="1"/>
            <a:r>
              <a:rPr lang="en-US" noProof="0" dirty="0" smtClean="0"/>
              <a:t>Can take roles </a:t>
            </a:r>
            <a:r>
              <a:rPr lang="en-US" dirty="0" smtClean="0"/>
              <a:t>(“Please</a:t>
            </a:r>
            <a:r>
              <a:rPr lang="en-US" noProof="0" dirty="0" smtClean="0"/>
              <a:t>, explain as an expert speaking to a 6-year old.” or </a:t>
            </a:r>
            <a:r>
              <a:rPr lang="en-US" dirty="0" smtClean="0"/>
              <a:t>“</a:t>
            </a:r>
            <a:r>
              <a:rPr lang="en-US" noProof="0" dirty="0" smtClean="0"/>
              <a:t>Be sarcastic.”)</a:t>
            </a:r>
          </a:p>
          <a:p>
            <a:r>
              <a:rPr lang="en-US" noProof="0" dirty="0" smtClean="0"/>
              <a:t>Takes no responsibility for the output</a:t>
            </a:r>
          </a:p>
          <a:p>
            <a:pPr lvl="1"/>
            <a:r>
              <a:rPr lang="en-US" noProof="0" dirty="0" smtClean="0"/>
              <a:t>Not a coauthor (see EU’s AI Act)</a:t>
            </a:r>
          </a:p>
          <a:p>
            <a:pPr lvl="1"/>
            <a:r>
              <a:rPr lang="en-US" noProof="0" dirty="0" smtClean="0"/>
              <a:t>May be wrong, biased or stereotypic</a:t>
            </a:r>
          </a:p>
          <a:p>
            <a:r>
              <a:rPr lang="en-US" dirty="0" smtClean="0"/>
              <a:t>Rapidly developing: what we see tomorrow may be surpassed tomorrow.</a:t>
            </a:r>
            <a:endParaRPr lang="en-US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2024-11-20</a:t>
            </a:r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 Stippinger: LLM-s in scientific coding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l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Pala</Template>
  <TotalTime>1746</TotalTime>
  <Words>3293</Words>
  <Application>Microsoft Office PowerPoint</Application>
  <PresentationFormat>Szélesvásznú</PresentationFormat>
  <Paragraphs>521</Paragraphs>
  <Slides>48</Slides>
  <Notes>7</Notes>
  <HiddenSlides>3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8" baseType="lpstr">
      <vt:lpstr>Arial</vt:lpstr>
      <vt:lpstr>Calibri</vt:lpstr>
      <vt:lpstr>Calisto MT</vt:lpstr>
      <vt:lpstr>Consolas</vt:lpstr>
      <vt:lpstr>Open Sans</vt:lpstr>
      <vt:lpstr>Poppins</vt:lpstr>
      <vt:lpstr>Trebuchet MS</vt:lpstr>
      <vt:lpstr>Wingdings</vt:lpstr>
      <vt:lpstr>Wingdings 2</vt:lpstr>
      <vt:lpstr>Pala</vt:lpstr>
      <vt:lpstr>Large language models in scientific coding</vt:lpstr>
      <vt:lpstr>About Me</vt:lpstr>
      <vt:lpstr>HUN-REN AI Ambassador program</vt:lpstr>
      <vt:lpstr>Contents</vt:lpstr>
      <vt:lpstr>Choose your IDE</vt:lpstr>
      <vt:lpstr>How do we define artificial intelligence?</vt:lpstr>
      <vt:lpstr>How do we define artificial intelligence?</vt:lpstr>
      <vt:lpstr>How do we define artificial intelligence?</vt:lpstr>
      <vt:lpstr>ChatGPT</vt:lpstr>
      <vt:lpstr>Shall I use ChatGPT*?</vt:lpstr>
      <vt:lpstr>Ask nicely not to use our data</vt:lpstr>
      <vt:lpstr>Ingredients of a prompt</vt:lpstr>
      <vt:lpstr>Some typical LLM mistakes</vt:lpstr>
      <vt:lpstr>Some typical LLM mistakes</vt:lpstr>
      <vt:lpstr>Example 1.</vt:lpstr>
      <vt:lpstr>Writing code with ChatGPT</vt:lpstr>
      <vt:lpstr>PowerPoint-bemutató</vt:lpstr>
      <vt:lpstr>Writing and analyzing code with ChatGPT</vt:lpstr>
      <vt:lpstr>Explaining C code</vt:lpstr>
      <vt:lpstr>Working with ChatGPT canvas</vt:lpstr>
      <vt:lpstr>Example 2.</vt:lpstr>
      <vt:lpstr>PowerPoint-bemutató</vt:lpstr>
      <vt:lpstr>SZTAKI GenAI platform</vt:lpstr>
      <vt:lpstr>SZTAKI GenAI platform</vt:lpstr>
      <vt:lpstr>SZTAKI GenAI platform</vt:lpstr>
      <vt:lpstr>Example 3.</vt:lpstr>
      <vt:lpstr>What is Copilot</vt:lpstr>
      <vt:lpstr>What is Copilot</vt:lpstr>
      <vt:lpstr>(Very brief) history of computer programming</vt:lpstr>
      <vt:lpstr>GenAI as a pair programming partner</vt:lpstr>
      <vt:lpstr>Register</vt:lpstr>
      <vt:lpstr>Ask nicely not to use our data</vt:lpstr>
      <vt:lpstr>Choose your IDE</vt:lpstr>
      <vt:lpstr>More ideas for GitHub Copilot</vt:lpstr>
      <vt:lpstr>Even more ideas for GitHub Copilot</vt:lpstr>
      <vt:lpstr>Conclusions</vt:lpstr>
      <vt:lpstr>Announcements</vt:lpstr>
      <vt:lpstr>PowerPoint-bemutató</vt:lpstr>
      <vt:lpstr>Additional Example 1.</vt:lpstr>
      <vt:lpstr>Code understanding</vt:lpstr>
      <vt:lpstr>Hallucinations may occur</vt:lpstr>
      <vt:lpstr>Debugging</vt:lpstr>
      <vt:lpstr>Additional Example 2.</vt:lpstr>
      <vt:lpstr>Coding task specification</vt:lpstr>
      <vt:lpstr>First attempt</vt:lpstr>
      <vt:lpstr>Add details to specification</vt:lpstr>
      <vt:lpstr>Second attempt</vt:lpstr>
      <vt:lpstr>More experiences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Stippinger Marcell</dc:creator>
  <cp:lastModifiedBy>Stippinger Marcell</cp:lastModifiedBy>
  <cp:revision>107</cp:revision>
  <dcterms:created xsi:type="dcterms:W3CDTF">2024-10-16T11:38:43Z</dcterms:created>
  <dcterms:modified xsi:type="dcterms:W3CDTF">2024-11-20T09:59:13Z</dcterms:modified>
</cp:coreProperties>
</file>