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86" r:id="rId4"/>
    <p:sldMasterId id="2147483699" r:id="rId5"/>
    <p:sldMasterId id="2147483729" r:id="rId6"/>
  </p:sldMasterIdLst>
  <p:notesMasterIdLst>
    <p:notesMasterId r:id="rId34"/>
  </p:notesMasterIdLst>
  <p:handoutMasterIdLst>
    <p:handoutMasterId r:id="rId35"/>
  </p:handoutMasterIdLst>
  <p:sldIdLst>
    <p:sldId id="256" r:id="rId7"/>
    <p:sldId id="2897" r:id="rId8"/>
    <p:sldId id="1689" r:id="rId9"/>
    <p:sldId id="1678" r:id="rId10"/>
    <p:sldId id="1612" r:id="rId11"/>
    <p:sldId id="1613" r:id="rId12"/>
    <p:sldId id="335" r:id="rId13"/>
    <p:sldId id="1691" r:id="rId14"/>
    <p:sldId id="288" r:id="rId15"/>
    <p:sldId id="1534" r:id="rId16"/>
    <p:sldId id="1669" r:id="rId17"/>
    <p:sldId id="459" r:id="rId18"/>
    <p:sldId id="275" r:id="rId19"/>
    <p:sldId id="1675" r:id="rId20"/>
    <p:sldId id="1679" r:id="rId21"/>
    <p:sldId id="1681" r:id="rId22"/>
    <p:sldId id="1683" r:id="rId23"/>
    <p:sldId id="1684" r:id="rId24"/>
    <p:sldId id="1685" r:id="rId25"/>
    <p:sldId id="1686" r:id="rId26"/>
    <p:sldId id="1687" r:id="rId27"/>
    <p:sldId id="1656" r:id="rId28"/>
    <p:sldId id="1607" r:id="rId29"/>
    <p:sldId id="1692" r:id="rId30"/>
    <p:sldId id="1693" r:id="rId31"/>
    <p:sldId id="300" r:id="rId32"/>
    <p:sldId id="264" r:id="rId33"/>
  </p:sldIdLst>
  <p:sldSz cx="12192000" cy="6858000"/>
  <p:notesSz cx="6735763" cy="9866313"/>
  <p:defaultTextStyle>
    <a:defPPr rtl="0">
      <a:defRPr lang="h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A1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5" autoAdjust="0"/>
    <p:restoredTop sz="95481" autoAdjust="0"/>
  </p:normalViewPr>
  <p:slideViewPr>
    <p:cSldViewPr snapToGrid="0">
      <p:cViewPr varScale="1">
        <p:scale>
          <a:sx n="55" d="100"/>
          <a:sy n="55" d="100"/>
        </p:scale>
        <p:origin x="58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9C1D6C2-A8A2-477F-9D42-03432D34917B}" type="datetime1">
              <a:rPr lang="hu-HU" smtClean="0"/>
              <a:t>2024. 11. 20.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FB965AE-3611-4022-8F39-7F4C42BAF2F6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57488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55ABD-5F80-4C9C-A8A9-6D6D551ACD67}" type="datetime1">
              <a:rPr lang="hu-HU" smtClean="0"/>
              <a:pPr/>
              <a:t>2024. 11. 20.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40A0A09-6FA2-432A-878F-290AC51C7288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00493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/>
              <a:t>06 November 2024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78121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/>
              <a:t>06 November 2024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87262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/>
              <a:t>06 November 2024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194680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ljes szoveg hosszabb címm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257175" y="299004"/>
            <a:ext cx="11679418" cy="75882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349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Mintacím szerkesztése, ha a cím hosszabb mint egy sor</a:t>
            </a:r>
            <a:br>
              <a:rPr lang="hu-HU" dirty="0"/>
            </a:br>
            <a:r>
              <a:rPr lang="hu-HU" dirty="0"/>
              <a:t>akkor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7175" y="1210229"/>
            <a:ext cx="11679418" cy="45910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pic>
        <p:nvPicPr>
          <p:cNvPr id="4" name="Kép 23">
            <a:extLst>
              <a:ext uri="{FF2B5EF4-FFF2-40B4-BE49-F238E27FC236}">
                <a16:creationId xmlns:a16="http://schemas.microsoft.com/office/drawing/2014/main" id="{6A4AB047-B90E-67E3-4165-D704306DC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192" y="6253473"/>
            <a:ext cx="1862401" cy="432000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5605256" y="6253473"/>
            <a:ext cx="1706217" cy="259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34991"/>
                </a:solidFill>
              </a:defRPr>
            </a:lvl1pPr>
          </a:lstStyle>
          <a:p>
            <a:fld id="{6727DB86-9885-4B33-B44A-2F90445E70A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27466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24646"/>
          </a:xfrm>
        </p:spPr>
        <p:txBody>
          <a:bodyPr anchor="b"/>
          <a:lstStyle>
            <a:lvl1pPr algn="ctr">
              <a:defRPr sz="6000" b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2272001"/>
            <a:ext cx="9144000" cy="523154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214264" y="6343072"/>
            <a:ext cx="1139536" cy="365125"/>
          </a:xfrm>
          <a:prstGeom prst="rect">
            <a:avLst/>
          </a:prstGeom>
        </p:spPr>
        <p:txBody>
          <a:bodyPr/>
          <a:lstStyle/>
          <a:p>
            <a:fld id="{51BF5281-F39D-4233-834D-89D42A7425F8}" type="slidenum">
              <a:rPr lang="hu-HU" smtClean="0"/>
              <a:t>‹#›</a:t>
            </a:fld>
            <a:endParaRPr lang="hu-HU"/>
          </a:p>
        </p:txBody>
      </p:sp>
      <p:sp>
        <p:nvSpPr>
          <p:cNvPr id="6" name="Dátum helye 3"/>
          <p:cNvSpPr>
            <a:spLocks noGrp="1"/>
          </p:cNvSpPr>
          <p:nvPr>
            <p:ph type="dt" sz="half" idx="2"/>
          </p:nvPr>
        </p:nvSpPr>
        <p:spPr>
          <a:xfrm>
            <a:off x="5604622" y="634307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06 November 2024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24056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214264" y="6343072"/>
            <a:ext cx="1139536" cy="365125"/>
          </a:xfrm>
          <a:prstGeom prst="rect">
            <a:avLst/>
          </a:prstGeom>
        </p:spPr>
        <p:txBody>
          <a:bodyPr/>
          <a:lstStyle/>
          <a:p>
            <a:fld id="{51BF5281-F39D-4233-834D-89D42A7425F8}" type="slidenum">
              <a:rPr lang="hu-HU" smtClean="0"/>
              <a:t>‹#›</a:t>
            </a:fld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2"/>
          </p:nvPr>
        </p:nvSpPr>
        <p:spPr>
          <a:xfrm>
            <a:off x="5604622" y="634307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06 November 2024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98912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494001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348802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214264" y="6343072"/>
            <a:ext cx="1139536" cy="365125"/>
          </a:xfrm>
          <a:prstGeom prst="rect">
            <a:avLst/>
          </a:prstGeom>
        </p:spPr>
        <p:txBody>
          <a:bodyPr/>
          <a:lstStyle/>
          <a:p>
            <a:fld id="{51BF5281-F39D-4233-834D-89D42A7425F8}" type="slidenum">
              <a:rPr lang="hu-HU" smtClean="0"/>
              <a:t>‹#›</a:t>
            </a:fld>
            <a:endParaRPr lang="hu-HU"/>
          </a:p>
        </p:txBody>
      </p:sp>
      <p:sp>
        <p:nvSpPr>
          <p:cNvPr id="6" name="Dátum helye 3"/>
          <p:cNvSpPr>
            <a:spLocks noGrp="1"/>
          </p:cNvSpPr>
          <p:nvPr>
            <p:ph type="dt" sz="half" idx="2"/>
          </p:nvPr>
        </p:nvSpPr>
        <p:spPr>
          <a:xfrm>
            <a:off x="5604622" y="634307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06 November 2024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7434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3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214264" y="6343072"/>
            <a:ext cx="1139536" cy="365125"/>
          </a:xfrm>
          <a:prstGeom prst="rect">
            <a:avLst/>
          </a:prstGeom>
        </p:spPr>
        <p:txBody>
          <a:bodyPr/>
          <a:lstStyle/>
          <a:p>
            <a:fld id="{51BF5281-F39D-4233-834D-89D42A7425F8}" type="slidenum">
              <a:rPr lang="hu-HU" smtClean="0"/>
              <a:t>‹#›</a:t>
            </a:fld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3"/>
          </p:nvPr>
        </p:nvSpPr>
        <p:spPr>
          <a:xfrm>
            <a:off x="5604622" y="634307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06 November 2024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8117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3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214264" y="6343072"/>
            <a:ext cx="1139536" cy="365125"/>
          </a:xfrm>
          <a:prstGeom prst="rect">
            <a:avLst/>
          </a:prstGeom>
        </p:spPr>
        <p:txBody>
          <a:bodyPr/>
          <a:lstStyle/>
          <a:p>
            <a:fld id="{51BF5281-F39D-4233-834D-89D42A7425F8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Dátum helye 3"/>
          <p:cNvSpPr>
            <a:spLocks noGrp="1"/>
          </p:cNvSpPr>
          <p:nvPr>
            <p:ph type="dt" sz="half" idx="13"/>
          </p:nvPr>
        </p:nvSpPr>
        <p:spPr>
          <a:xfrm>
            <a:off x="5604622" y="634307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06 November 2024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42828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214264" y="6343072"/>
            <a:ext cx="1139536" cy="365125"/>
          </a:xfrm>
          <a:prstGeom prst="rect">
            <a:avLst/>
          </a:prstGeom>
        </p:spPr>
        <p:txBody>
          <a:bodyPr/>
          <a:lstStyle/>
          <a:p>
            <a:fld id="{51BF5281-F39D-4233-834D-89D42A7425F8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Dátum helye 3"/>
          <p:cNvSpPr>
            <a:spLocks noGrp="1"/>
          </p:cNvSpPr>
          <p:nvPr>
            <p:ph type="dt" sz="half" idx="2"/>
          </p:nvPr>
        </p:nvSpPr>
        <p:spPr>
          <a:xfrm>
            <a:off x="5604622" y="634307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06 November 2024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99205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214264" y="6343072"/>
            <a:ext cx="1139536" cy="365125"/>
          </a:xfrm>
          <a:prstGeom prst="rect">
            <a:avLst/>
          </a:prstGeom>
        </p:spPr>
        <p:txBody>
          <a:bodyPr/>
          <a:lstStyle/>
          <a:p>
            <a:fld id="{51BF5281-F39D-4233-834D-89D42A7425F8}" type="slidenum">
              <a:rPr lang="hu-HU" smtClean="0"/>
              <a:t>‹#›</a:t>
            </a:fld>
            <a:endParaRPr lang="hu-HU"/>
          </a:p>
        </p:txBody>
      </p:sp>
      <p:sp>
        <p:nvSpPr>
          <p:cNvPr id="8" name="Dátum helye 3"/>
          <p:cNvSpPr>
            <a:spLocks noGrp="1"/>
          </p:cNvSpPr>
          <p:nvPr>
            <p:ph type="dt" sz="half" idx="2"/>
          </p:nvPr>
        </p:nvSpPr>
        <p:spPr>
          <a:xfrm>
            <a:off x="5604622" y="634307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06 November 2024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891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/>
              <a:t>06 November 2024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991137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214264" y="6343072"/>
            <a:ext cx="1139536" cy="365125"/>
          </a:xfrm>
          <a:prstGeom prst="rect">
            <a:avLst/>
          </a:prstGeom>
        </p:spPr>
        <p:txBody>
          <a:bodyPr/>
          <a:lstStyle/>
          <a:p>
            <a:fld id="{51BF5281-F39D-4233-834D-89D42A7425F8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Dátum helye 3"/>
          <p:cNvSpPr>
            <a:spLocks noGrp="1"/>
          </p:cNvSpPr>
          <p:nvPr>
            <p:ph type="dt" sz="half" idx="13"/>
          </p:nvPr>
        </p:nvSpPr>
        <p:spPr>
          <a:xfrm>
            <a:off x="5604622" y="634307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06 November 2024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70399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214264" y="6343072"/>
            <a:ext cx="1139536" cy="365125"/>
          </a:xfrm>
          <a:prstGeom prst="rect">
            <a:avLst/>
          </a:prstGeom>
        </p:spPr>
        <p:txBody>
          <a:bodyPr/>
          <a:lstStyle/>
          <a:p>
            <a:fld id="{51BF5281-F39D-4233-834D-89D42A7425F8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Dátum helye 3"/>
          <p:cNvSpPr>
            <a:spLocks noGrp="1"/>
          </p:cNvSpPr>
          <p:nvPr>
            <p:ph type="dt" sz="half" idx="13"/>
          </p:nvPr>
        </p:nvSpPr>
        <p:spPr>
          <a:xfrm>
            <a:off x="5604622" y="634307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06 November 2024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1574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214264" y="6343072"/>
            <a:ext cx="1139536" cy="365125"/>
          </a:xfrm>
          <a:prstGeom prst="rect">
            <a:avLst/>
          </a:prstGeom>
        </p:spPr>
        <p:txBody>
          <a:bodyPr/>
          <a:lstStyle/>
          <a:p>
            <a:fld id="{51BF5281-F39D-4233-834D-89D42A7425F8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Dátum helye 3"/>
          <p:cNvSpPr>
            <a:spLocks noGrp="1"/>
          </p:cNvSpPr>
          <p:nvPr>
            <p:ph type="dt" sz="half" idx="2"/>
          </p:nvPr>
        </p:nvSpPr>
        <p:spPr>
          <a:xfrm>
            <a:off x="5604622" y="634307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06 November 2024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62995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214264" y="6343072"/>
            <a:ext cx="1139536" cy="365125"/>
          </a:xfrm>
          <a:prstGeom prst="rect">
            <a:avLst/>
          </a:prstGeom>
        </p:spPr>
        <p:txBody>
          <a:bodyPr/>
          <a:lstStyle/>
          <a:p>
            <a:fld id="{51BF5281-F39D-4233-834D-89D42A7425F8}" type="slidenum">
              <a:rPr lang="hu-HU" smtClean="0"/>
              <a:t>‹#›</a:t>
            </a:fld>
            <a:endParaRPr lang="hu-HU"/>
          </a:p>
        </p:txBody>
      </p:sp>
      <p:sp>
        <p:nvSpPr>
          <p:cNvPr id="6" name="Dátum helye 3"/>
          <p:cNvSpPr>
            <a:spLocks noGrp="1"/>
          </p:cNvSpPr>
          <p:nvPr>
            <p:ph type="dt" sz="half" idx="2"/>
          </p:nvPr>
        </p:nvSpPr>
        <p:spPr>
          <a:xfrm>
            <a:off x="5604622" y="634307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06 November 2024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6144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1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65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54400" y="1519200"/>
            <a:ext cx="9126000" cy="3633825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>
                <a:latin typeface="Garamond" pitchFamily="18" charset="0"/>
              </a:defRPr>
            </a:lvl1pPr>
            <a:lvl2pPr>
              <a:buClr>
                <a:srgbClr val="72B240"/>
              </a:buClr>
              <a:defRPr>
                <a:latin typeface="Garamond" pitchFamily="18" charset="0"/>
              </a:defRPr>
            </a:lvl2pPr>
            <a:lvl3pPr>
              <a:buClr>
                <a:srgbClr val="72B240"/>
              </a:buClr>
              <a:defRPr>
                <a:latin typeface="Garamond" pitchFamily="18" charset="0"/>
              </a:defRPr>
            </a:lvl3pPr>
            <a:lvl4pPr>
              <a:buClr>
                <a:srgbClr val="72B240"/>
              </a:buClr>
              <a:defRPr>
                <a:latin typeface="Garamond" pitchFamily="18" charset="0"/>
              </a:defRPr>
            </a:lvl4pPr>
            <a:lvl5pPr>
              <a:buClr>
                <a:srgbClr val="72B240"/>
              </a:buClr>
              <a:defRPr>
                <a:latin typeface="Garamond" pitchFamily="18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8800" y="486000"/>
            <a:ext cx="8784000" cy="5076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62045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dia - két so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1522800" y="1306279"/>
            <a:ext cx="10080000" cy="1845947"/>
          </a:xfrm>
          <a:prstGeom prst="rect">
            <a:avLst/>
          </a:prstGeom>
        </p:spPr>
        <p:txBody>
          <a:bodyPr anchor="b"/>
          <a:lstStyle>
            <a:lvl1pPr algn="l">
              <a:defRPr sz="6000" b="0" cap="all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r>
              <a:rPr lang="hu-HU" dirty="0"/>
              <a:t>A prezentáció címe </a:t>
            </a:r>
            <a:br>
              <a:rPr lang="hu-HU" dirty="0"/>
            </a:br>
            <a:r>
              <a:rPr lang="hu-HU" dirty="0"/>
              <a:t>Két sorban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522800" y="3261284"/>
            <a:ext cx="10080000" cy="8786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Alcíme</a:t>
            </a:r>
            <a:br>
              <a:rPr lang="hu-HU" dirty="0"/>
            </a:br>
            <a:r>
              <a:rPr lang="hu-HU" dirty="0"/>
              <a:t>két sorban</a:t>
            </a:r>
          </a:p>
        </p:txBody>
      </p:sp>
    </p:spTree>
    <p:extLst>
      <p:ext uri="{BB962C8B-B14F-4D97-AF65-F5344CB8AC3E}">
        <p14:creationId xmlns:p14="http://schemas.microsoft.com/office/powerpoint/2010/main" val="1986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zövege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4865B-8677-764C-B243-D06379FBC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352" y="720000"/>
            <a:ext cx="9916471" cy="1325563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5400">
                <a:latin typeface="+mn-lt"/>
              </a:defRPr>
            </a:lvl1pPr>
          </a:lstStyle>
          <a:p>
            <a:r>
              <a:rPr lang="en-GB" dirty="0" err="1"/>
              <a:t>Dia</a:t>
            </a:r>
            <a:r>
              <a:rPr lang="en-GB" dirty="0"/>
              <a:t> </a:t>
            </a:r>
            <a:r>
              <a:rPr lang="en-GB" dirty="0" err="1"/>
              <a:t>címe</a:t>
            </a:r>
            <a:endParaRPr lang="en-HU" dirty="0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9703550-B350-477A-401D-09033C2618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8825" y="2181600"/>
            <a:ext cx="9916471" cy="3695524"/>
          </a:xfrm>
        </p:spPr>
        <p:txBody>
          <a:bodyPr/>
          <a:lstStyle>
            <a:lvl1pPr marL="228600" indent="-228600">
              <a:buClrTx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 marL="685800" indent="-228600">
              <a:buClrTx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143000" indent="-228600">
              <a:buClrTx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600200" indent="-228600">
              <a:buClrTx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057400" indent="-228600">
              <a:buClrTx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203512-E46D-7C66-564F-337579E5D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9291" y="6314017"/>
            <a:ext cx="473835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C644B9A-A6CD-2A4F-9C61-67D71CC9FD5F}" type="slidenum">
              <a:rPr lang="en-HU" smtClean="0"/>
              <a:pPr/>
              <a:t>‹#›</a:t>
            </a:fld>
            <a:endParaRPr lang="en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45C1406-DA7D-B63E-0E80-4DBF10598E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3594" y="5912266"/>
            <a:ext cx="2232406" cy="7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58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4999" spc="-100" baseline="0"/>
            </a:lvl1pPr>
          </a:lstStyle>
          <a:p>
            <a:r>
              <a:rPr lang="hu-HU" dirty="0"/>
              <a:t>Főcím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1229" y="6478524"/>
            <a:ext cx="7697173" cy="2194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7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1828800"/>
          </a:xfrm>
        </p:spPr>
        <p:txBody>
          <a:bodyPr anchor="t"/>
          <a:lstStyle>
            <a:lvl1pPr algn="l">
              <a:defRPr sz="4399" b="1" cap="none" spc="-100" baseline="0"/>
            </a:lvl1pPr>
          </a:lstStyle>
          <a:p>
            <a:r>
              <a:rPr lang="hu-HU" dirty="0"/>
              <a:t>Cím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438400"/>
            <a:ext cx="9144000" cy="31699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/>
              <a:t>06 November 2024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259411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990600"/>
          </a:xfrm>
        </p:spPr>
        <p:txBody>
          <a:bodyPr anchor="t"/>
          <a:lstStyle>
            <a:lvl1pPr algn="l">
              <a:defRPr sz="4399" b="1" cap="none" spc="-100" baseline="0"/>
            </a:lvl1pPr>
          </a:lstStyle>
          <a:p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8173" y="1524000"/>
            <a:ext cx="9146381" cy="46482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A blue circle with a black background&#10;&#10;Description automatically generated">
            <a:extLst>
              <a:ext uri="{FF2B5EF4-FFF2-40B4-BE49-F238E27FC236}">
                <a16:creationId xmlns:a16="http://schemas.microsoft.com/office/drawing/2014/main" id="{FB1A4EEA-BB98-1C8C-EB30-EBE116231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58401" y="160021"/>
            <a:ext cx="1985169" cy="4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7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1828800"/>
          </a:xfrm>
        </p:spPr>
        <p:txBody>
          <a:bodyPr anchor="t"/>
          <a:lstStyle>
            <a:lvl1pPr algn="l">
              <a:defRPr sz="4399" b="1" cap="none" spc="-100" baseline="0"/>
            </a:lvl1pPr>
          </a:lstStyle>
          <a:p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608171" y="2362200"/>
            <a:ext cx="4954290" cy="403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714902" y="2362200"/>
            <a:ext cx="4039652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2" descr="Epic Innolabs – EXCELLENCE IN PRODUCTION INFORMATICS AND CONTROL">
            <a:extLst>
              <a:ext uri="{FF2B5EF4-FFF2-40B4-BE49-F238E27FC236}">
                <a16:creationId xmlns:a16="http://schemas.microsoft.com/office/drawing/2014/main" id="{896B29CE-9077-4094-AE50-721B3081AF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761" y="304802"/>
            <a:ext cx="1934080" cy="6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9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8172" y="457200"/>
            <a:ext cx="11051879" cy="59436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Epic Innolabs – EXCELLENCE IN PRODUCTION INFORMATICS AND CONTROL">
            <a:extLst>
              <a:ext uri="{FF2B5EF4-FFF2-40B4-BE49-F238E27FC236}">
                <a16:creationId xmlns:a16="http://schemas.microsoft.com/office/drawing/2014/main" id="{3A3CFA52-66EE-463D-BA78-84AE1527BB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761" y="304802"/>
            <a:ext cx="1934080" cy="6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7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304800"/>
            <a:ext cx="9526052" cy="762000"/>
          </a:xfrm>
        </p:spPr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0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830931" cy="762000"/>
          </a:xfrm>
        </p:spPr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76401"/>
            <a:ext cx="10972801" cy="4419601"/>
          </a:xfrm>
        </p:spPr>
        <p:txBody>
          <a:bodyPr/>
          <a:lstStyle/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3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830931" cy="762000"/>
          </a:xfrm>
        </p:spPr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661891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2057400"/>
            <a:ext cx="10972801" cy="4038600"/>
          </a:xfrm>
        </p:spPr>
        <p:txBody>
          <a:bodyPr/>
          <a:lstStyle/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3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8"/>
            <a:ext cx="10972801" cy="26057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4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550400" cy="762000"/>
          </a:xfrm>
        </p:spPr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295401"/>
            <a:ext cx="5315712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6688" y="1295401"/>
            <a:ext cx="5315712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2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/>
              <a:t>06 November 2024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9022955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95400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 baseline="0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1676401"/>
            <a:ext cx="5315712" cy="44196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6688" y="1295400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 baseline="0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66688" y="1676401"/>
            <a:ext cx="5315712" cy="44196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5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8"/>
            <a:ext cx="10972801" cy="26057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676399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057401"/>
            <a:ext cx="5315712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6688" y="1676399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66688" y="2057401"/>
            <a:ext cx="5315712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2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2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2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95400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389121" y="1295400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168642" y="1295400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676400"/>
            <a:ext cx="3413760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1676400"/>
            <a:ext cx="3413760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2" y="1676400"/>
            <a:ext cx="3413760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64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133858"/>
            <a:ext cx="10972801" cy="26057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676399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389121" y="1676399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168642" y="1676399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hozzáadása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57400"/>
            <a:ext cx="3413760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2057400"/>
            <a:ext cx="3413760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2" y="2057400"/>
            <a:ext cx="3413760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5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799" b="1"/>
            </a:lvl1pPr>
          </a:lstStyle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295401"/>
            <a:ext cx="7620000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34400" y="1295400"/>
            <a:ext cx="3048000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 marL="457086" indent="0">
              <a:buNone/>
              <a:defRPr sz="1200"/>
            </a:lvl2pPr>
            <a:lvl3pPr marL="914171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szerkesztése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6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799" b="1"/>
            </a:lvl1pPr>
          </a:lstStyle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6705600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80960" y="1295400"/>
            <a:ext cx="3901440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086" indent="0">
              <a:buNone/>
              <a:defRPr sz="1200"/>
            </a:lvl2pPr>
            <a:lvl3pPr marL="914171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2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799" b="1"/>
            </a:lvl1pPr>
          </a:lstStyle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6705600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80960" y="1295400"/>
            <a:ext cx="3901440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85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799" b="1"/>
            </a:lvl1pPr>
          </a:lstStyle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5315712" cy="3505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266688" y="1295400"/>
            <a:ext cx="5315712" cy="3505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4953001"/>
            <a:ext cx="5315712" cy="1130491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 marL="457086" indent="0">
              <a:buNone/>
              <a:defRPr sz="1200"/>
            </a:lvl2pPr>
            <a:lvl3pPr marL="914171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formázása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6266688" y="4953001"/>
            <a:ext cx="5315712" cy="1130491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086" indent="0">
              <a:buNone/>
              <a:defRPr sz="1200"/>
            </a:lvl2pPr>
            <a:lvl3pPr marL="914171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formázása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799" b="1"/>
            </a:lvl1pPr>
          </a:lstStyle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341376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4211392"/>
            <a:ext cx="341376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086" indent="0">
              <a:buNone/>
              <a:defRPr sz="1200"/>
            </a:lvl2pPr>
            <a:lvl3pPr marL="914171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formázása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4389121" y="1295400"/>
            <a:ext cx="341376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6"/>
          </p:nvPr>
        </p:nvSpPr>
        <p:spPr>
          <a:xfrm>
            <a:off x="8168642" y="1295400"/>
            <a:ext cx="341376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4389121" y="4211392"/>
            <a:ext cx="341376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086" indent="0">
              <a:buNone/>
              <a:defRPr sz="1200"/>
            </a:lvl2pPr>
            <a:lvl3pPr marL="914171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formázása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8168642" y="4211392"/>
            <a:ext cx="341376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086" indent="0">
              <a:buNone/>
              <a:defRPr sz="1200"/>
            </a:lvl2pPr>
            <a:lvl3pPr marL="914171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formázása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/>
              <a:t>06 November 2024</a:t>
            </a:r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0215956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570464" y="304801"/>
            <a:ext cx="1011936" cy="5791200"/>
          </a:xfrm>
        </p:spPr>
        <p:txBody>
          <a:bodyPr vert="eaVert"/>
          <a:lstStyle/>
          <a:p>
            <a:r>
              <a:rPr lang="en-US" dirty="0"/>
              <a:t>Master </a:t>
            </a:r>
            <a:r>
              <a:rPr lang="en-US" dirty="0" err="1"/>
              <a:t>főcím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96520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/>
          <a:lstStyle/>
          <a:p>
            <a:r>
              <a:rPr lang="hu-HU"/>
              <a:t>06 November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0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250" lvl="0" indent="-45693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499" lvl="1" indent="-42309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7748" lvl="2" indent="-42309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6997" lvl="3" indent="-42309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6249" lvl="4" indent="-42309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5498" lvl="5" indent="-42309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4747" lvl="6" indent="-42309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3996" lvl="7" indent="-42309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3246" lvl="8" indent="-42309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5793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5929932"/>
            <a:ext cx="10985502" cy="3184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524">
              <a:lnSpc>
                <a:spcPct val="100000"/>
              </a:lnSpc>
              <a:spcBef>
                <a:spcPts val="0"/>
              </a:spcBef>
              <a:buSzTx/>
              <a:buNone/>
              <a:defRPr sz="1798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1287499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797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7"/>
            <a:ext cx="10985502" cy="952501"/>
          </a:xfrm>
          <a:prstGeom prst="rect">
            <a:avLst/>
          </a:prstGeom>
        </p:spPr>
        <p:txBody>
          <a:bodyPr/>
          <a:lstStyle>
            <a:lvl1pPr marL="0" indent="0" defTabSz="412524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1pPr>
            <a:lvl2pPr marL="0" indent="228474" defTabSz="412524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2pPr>
            <a:lvl3pPr marL="0" indent="456948" defTabSz="412524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3pPr>
            <a:lvl4pPr marL="0" indent="685423" defTabSz="412524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4pPr>
            <a:lvl5pPr marL="0" indent="913898" defTabSz="412524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348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/>
              <a:t>06 November 2024</a:t>
            </a:r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624886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/>
              <a:t>06 November 2024</a:t>
            </a:r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465074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/>
              <a:t>06 November 2024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76703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/>
              <a:t>06 November 2024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130326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hu-HU" noProof="0"/>
              <a:t>06 November 2024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84732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56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5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2"/>
          </p:nvPr>
        </p:nvSpPr>
        <p:spPr>
          <a:xfrm>
            <a:off x="5604622" y="634307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06 November 2024</a:t>
            </a:r>
            <a:endParaRPr lang="hu-HU" dirty="0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0214264" y="6343072"/>
            <a:ext cx="113953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BF5281-F39D-4233-834D-89D42A7425F8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62" y="6311900"/>
            <a:ext cx="2686809" cy="468412"/>
          </a:xfrm>
          <a:prstGeom prst="rect">
            <a:avLst/>
          </a:prstGeom>
        </p:spPr>
      </p:pic>
      <p:cxnSp>
        <p:nvCxnSpPr>
          <p:cNvPr id="5" name="Egyenes összekötő 4"/>
          <p:cNvCxnSpPr/>
          <p:nvPr userDrawn="1"/>
        </p:nvCxnSpPr>
        <p:spPr>
          <a:xfrm>
            <a:off x="9237518" y="6311900"/>
            <a:ext cx="0" cy="4684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16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27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4229" cy="76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Master </a:t>
            </a:r>
            <a:r>
              <a:rPr lang="en-US" dirty="0" err="1"/>
              <a:t>cím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1"/>
            <a:ext cx="10972801" cy="4800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Master </a:t>
            </a:r>
            <a:r>
              <a:rPr lang="en-US" dirty="0" err="1"/>
              <a:t>szövegstílus</a:t>
            </a:r>
            <a:r>
              <a:rPr lang="en-US" dirty="0"/>
              <a:t> </a:t>
            </a:r>
            <a:r>
              <a:rPr lang="en-US" dirty="0" err="1"/>
              <a:t>editálása</a:t>
            </a:r>
            <a:endParaRPr lang="en-US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8789" y="6478524"/>
            <a:ext cx="7849613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1667" y="6478524"/>
            <a:ext cx="304800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lang="en-US" sz="16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0DE720E-C72B-42F0-AD69-52D60E3C605E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4" name="Picture 3" descr="A blue circle with a black background&#10;&#10;Description automatically generated">
            <a:extLst>
              <a:ext uri="{FF2B5EF4-FFF2-40B4-BE49-F238E27FC236}">
                <a16:creationId xmlns:a16="http://schemas.microsoft.com/office/drawing/2014/main" id="{5DCB011D-178B-C73E-1E2B-25E0C1B44011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58401" y="160021"/>
            <a:ext cx="1985169" cy="4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6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2799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34" indent="-182834" algn="l" defTabSz="914171" rtl="0" eaLnBrk="1" latinLnBrk="0" hangingPunct="1">
        <a:lnSpc>
          <a:spcPct val="90000"/>
        </a:lnSpc>
        <a:spcBef>
          <a:spcPts val="1200"/>
        </a:spcBef>
        <a:buFont typeface="HP Simplified" panose="020B0604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377" indent="-182834" algn="l" defTabSz="914171" rtl="0" eaLnBrk="1" latinLnBrk="0" hangingPunct="1">
        <a:lnSpc>
          <a:spcPct val="90000"/>
        </a:lnSpc>
        <a:spcBef>
          <a:spcPts val="800"/>
        </a:spcBef>
        <a:buSzPct val="80000"/>
        <a:buFont typeface="HP Simplified" panose="020B0604020204020204" pitchFamily="34" charset="0"/>
        <a:buChar char="–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8503" indent="-137126" algn="l" defTabSz="914171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337" indent="-137126" algn="l" defTabSz="914171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8463" indent="-137126" algn="l" defTabSz="914171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297" indent="-137126" algn="l" defTabSz="914171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423" indent="-137126" algn="l" defTabSz="914171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257" indent="-137126" algn="l" defTabSz="914171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091" indent="-137126" algn="l" defTabSz="914171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7" Type="http://schemas.openxmlformats.org/officeDocument/2006/relationships/image" Target="../media/image5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9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e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6.png"/><Relationship Id="rId5" Type="http://schemas.openxmlformats.org/officeDocument/2006/relationships/image" Target="../media/image85.emf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9.png"/><Relationship Id="rId7" Type="http://schemas.openxmlformats.org/officeDocument/2006/relationships/image" Target="../media/image92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jpeg"/><Relationship Id="rId5" Type="http://schemas.microsoft.com/office/2007/relationships/hdphoto" Target="../media/hdphoto1.wdp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jpeg"/><Relationship Id="rId5" Type="http://schemas.openxmlformats.org/officeDocument/2006/relationships/image" Target="../media/image107.jp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13" Type="http://schemas.openxmlformats.org/officeDocument/2006/relationships/image" Target="../media/image128.jpeg"/><Relationship Id="rId3" Type="http://schemas.openxmlformats.org/officeDocument/2006/relationships/image" Target="../media/image118.png"/><Relationship Id="rId7" Type="http://schemas.openxmlformats.org/officeDocument/2006/relationships/image" Target="../media/image122.jpeg"/><Relationship Id="rId12" Type="http://schemas.openxmlformats.org/officeDocument/2006/relationships/image" Target="../media/image127.png"/><Relationship Id="rId2" Type="http://schemas.openxmlformats.org/officeDocument/2006/relationships/image" Target="../media/image117.jpg"/><Relationship Id="rId16" Type="http://schemas.openxmlformats.org/officeDocument/2006/relationships/image" Target="../media/image13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1.jpeg"/><Relationship Id="rId11" Type="http://schemas.openxmlformats.org/officeDocument/2006/relationships/image" Target="../media/image126.jpg"/><Relationship Id="rId5" Type="http://schemas.openxmlformats.org/officeDocument/2006/relationships/image" Target="../media/image120.jpeg"/><Relationship Id="rId15" Type="http://schemas.openxmlformats.org/officeDocument/2006/relationships/image" Target="../media/image130.png"/><Relationship Id="rId10" Type="http://schemas.openxmlformats.org/officeDocument/2006/relationships/image" Target="../media/image125.jpg"/><Relationship Id="rId4" Type="http://schemas.openxmlformats.org/officeDocument/2006/relationships/image" Target="../media/image119.jpe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7" Type="http://schemas.openxmlformats.org/officeDocument/2006/relationships/image" Target="../media/image136.jp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5.jp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.png"/><Relationship Id="rId3" Type="http://schemas.openxmlformats.org/officeDocument/2006/relationships/hyperlink" Target="https://milab.hu/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140.png"/><Relationship Id="rId2" Type="http://schemas.openxmlformats.org/officeDocument/2006/relationships/hyperlink" Target="mailto:milab@sztaki.hu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png"/><Relationship Id="rId11" Type="http://schemas.openxmlformats.org/officeDocument/2006/relationships/image" Target="../media/image22.png"/><Relationship Id="rId5" Type="http://schemas.openxmlformats.org/officeDocument/2006/relationships/image" Target="../media/image137.jpeg"/><Relationship Id="rId10" Type="http://schemas.openxmlformats.org/officeDocument/2006/relationships/image" Target="../media/image139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Relationship Id="rId9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Téglalap 4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0" name="Szabadkézi sokszög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">
          <a:xfrm>
            <a:off x="0" y="793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 extrusionOk="0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 bwMode="auto">
          <a:xfrm>
            <a:off x="151075" y="1922228"/>
            <a:ext cx="11892974" cy="1155557"/>
          </a:xfrm>
        </p:spPr>
        <p:txBody>
          <a:bodyPr rtlCol="0" anchor="ctr">
            <a:no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ramond"/>
              </a:rPr>
              <a:t>Artificial Intelligence National Laboratory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Garamond"/>
              </a:rPr>
              <a:t>Hungar</a:t>
            </a:r>
            <a:r>
              <a:rPr lang="hu-HU" sz="3600" b="1" dirty="0">
                <a:solidFill>
                  <a:schemeClr val="tx2">
                    <a:lumMod val="75000"/>
                  </a:schemeClr>
                </a:solidFill>
                <a:latin typeface="Garamond"/>
              </a:rPr>
              <a:t>y</a:t>
            </a:r>
            <a:endParaRPr sz="3600" b="1" dirty="0"/>
          </a:p>
        </p:txBody>
      </p:sp>
      <p:sp>
        <p:nvSpPr>
          <p:cNvPr id="9" name="Cím 1"/>
          <p:cNvSpPr txBox="1"/>
          <p:nvPr/>
        </p:nvSpPr>
        <p:spPr bwMode="auto">
          <a:xfrm>
            <a:off x="703386" y="2892972"/>
            <a:ext cx="10785230" cy="1757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Gábor Érdi-Krausz</a:t>
            </a:r>
          </a:p>
        </p:txBody>
      </p:sp>
      <p:sp>
        <p:nvSpPr>
          <p:cNvPr id="10" name="Téglalap 9"/>
          <p:cNvSpPr/>
          <p:nvPr/>
        </p:nvSpPr>
        <p:spPr bwMode="auto">
          <a:xfrm rot="5400000">
            <a:off x="6109830" y="-738859"/>
            <a:ext cx="45719" cy="813763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>
              <a:latin typeface="Garamond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441536" y="6031580"/>
            <a:ext cx="7244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1600" dirty="0">
                <a:solidFill>
                  <a:srgbClr val="002060"/>
                </a:solidFill>
                <a:latin typeface="Garamond"/>
              </a:rPr>
              <a:t>S</a:t>
            </a:r>
            <a:r>
              <a:rPr lang="en-US" sz="1600" dirty="0" err="1">
                <a:solidFill>
                  <a:srgbClr val="002060"/>
                </a:solidFill>
                <a:latin typeface="Garamond"/>
              </a:rPr>
              <a:t>upported</a:t>
            </a:r>
            <a:r>
              <a:rPr lang="en-US" sz="1600" dirty="0">
                <a:solidFill>
                  <a:srgbClr val="002060"/>
                </a:solidFill>
                <a:latin typeface="Garamond"/>
              </a:rPr>
              <a:t> by </a:t>
            </a:r>
            <a:r>
              <a:rPr lang="hu-HU" sz="1600" dirty="0" err="1">
                <a:solidFill>
                  <a:srgbClr val="002060"/>
                </a:solidFill>
                <a:latin typeface="Garamond"/>
              </a:rPr>
              <a:t>the</a:t>
            </a:r>
            <a:r>
              <a:rPr lang="hu-HU" sz="1600" dirty="0">
                <a:solidFill>
                  <a:srgbClr val="002060"/>
                </a:solidFill>
                <a:latin typeface="Garamond"/>
              </a:rPr>
              <a:t> European Union project RRF-2.3.1-21-2022-00004 </a:t>
            </a:r>
            <a:r>
              <a:rPr lang="en-US" sz="1600" dirty="0">
                <a:solidFill>
                  <a:srgbClr val="002060"/>
                </a:solidFill>
                <a:latin typeface="Garamond"/>
              </a:rPr>
              <a:t>within the framework of the Artificial Intelligence National Laboratory Program</a:t>
            </a:r>
            <a:endParaRPr lang="hu-HU" sz="1600" dirty="0">
              <a:solidFill>
                <a:srgbClr val="002060"/>
              </a:solidFill>
              <a:latin typeface="Garamond"/>
            </a:endParaRPr>
          </a:p>
        </p:txBody>
      </p:sp>
      <p:pic>
        <p:nvPicPr>
          <p:cNvPr id="16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358966" y="4652733"/>
            <a:ext cx="3685083" cy="92283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95" y="0"/>
            <a:ext cx="12190010" cy="1401639"/>
          </a:xfrm>
          <a:prstGeom prst="rect">
            <a:avLst/>
          </a:prstGeom>
        </p:spPr>
      </p:pic>
      <p:pic>
        <p:nvPicPr>
          <p:cNvPr id="4" name="Ábr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106232" y="4807279"/>
            <a:ext cx="3915179" cy="682880"/>
          </a:xfrm>
          <a:prstGeom prst="rect">
            <a:avLst/>
          </a:prstGeom>
        </p:spPr>
      </p:pic>
      <p:pic>
        <p:nvPicPr>
          <p:cNvPr id="3" name="Picture 12" descr="A blue circle with a black background&#10;&#10;Description automatically generated">
            <a:extLst>
              <a:ext uri="{FF2B5EF4-FFF2-40B4-BE49-F238E27FC236}">
                <a16:creationId xmlns:a16="http://schemas.microsoft.com/office/drawing/2014/main" id="{3DA27ACC-71E2-508D-C01E-9D0821CC1D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256" y="4790991"/>
            <a:ext cx="3104002" cy="72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07AF1-E299-CB4C-A534-B57E7D0C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Garamond" panose="02020404030301010803" pitchFamily="18" charset="0"/>
              </a:rPr>
              <a:t>AI researchers from Hungary</a:t>
            </a:r>
          </a:p>
        </p:txBody>
      </p:sp>
      <p:sp>
        <p:nvSpPr>
          <p:cNvPr id="10" name="Tartalom helye 9">
            <a:extLst>
              <a:ext uri="{FF2B5EF4-FFF2-40B4-BE49-F238E27FC236}">
                <a16:creationId xmlns:a16="http://schemas.microsoft.com/office/drawing/2014/main" id="{64B1DBCE-9690-E3C8-B5F0-27FFB2842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48949" y="361820"/>
            <a:ext cx="3758652" cy="30593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I</a:t>
            </a:r>
            <a:r>
              <a:rPr lang="en-US" dirty="0" err="1">
                <a:latin typeface="Garamond" panose="02020404030301010803" pitchFamily="18" charset="0"/>
              </a:rPr>
              <a:t>nvolvement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hu-HU" dirty="0" err="1">
                <a:latin typeface="Garamond" panose="02020404030301010803" pitchFamily="18" charset="0"/>
              </a:rPr>
              <a:t>Annual</a:t>
            </a:r>
            <a:r>
              <a:rPr lang="hu-HU" dirty="0">
                <a:latin typeface="Garamond" panose="02020404030301010803" pitchFamily="18" charset="0"/>
              </a:rPr>
              <a:t> s</a:t>
            </a:r>
            <a:r>
              <a:rPr lang="en-US" dirty="0" err="1">
                <a:latin typeface="Garamond" panose="02020404030301010803" pitchFamily="18" charset="0"/>
              </a:rPr>
              <a:t>ummer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gathering</a:t>
            </a:r>
            <a:r>
              <a:rPr lang="hu-HU" dirty="0">
                <a:latin typeface="Garamond" panose="02020404030301010803" pitchFamily="18" charset="0"/>
              </a:rPr>
              <a:t> (3-day </a:t>
            </a:r>
            <a:r>
              <a:rPr lang="hu-HU" dirty="0" err="1">
                <a:latin typeface="Garamond" panose="02020404030301010803" pitchFamily="18" charset="0"/>
              </a:rPr>
              <a:t>conference</a:t>
            </a:r>
            <a:r>
              <a:rPr lang="hu-HU" dirty="0">
                <a:latin typeface="Garamond" panose="02020404030301010803" pitchFamily="18" charset="0"/>
              </a:rPr>
              <a:t> in Aug)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Regular online involvement</a:t>
            </a:r>
          </a:p>
          <a:p>
            <a:r>
              <a:rPr lang="en-US" dirty="0">
                <a:latin typeface="Garamond" panose="02020404030301010803" pitchFamily="18" charset="0"/>
              </a:rPr>
              <a:t>Networking aid for Hungarian students at conference</a:t>
            </a: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750B41F-C674-403F-85FD-2B420920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63"/>
            <a:fld id="{51BF5281-F39D-4233-834D-89D42A7425F8}" type="slidenum">
              <a:rPr lang="en-US" sz="1799">
                <a:solidFill>
                  <a:prstClr val="white"/>
                </a:solidFill>
                <a:latin typeface="Garamond" panose="02020404030301010803" pitchFamily="18" charset="0"/>
              </a:rPr>
              <a:pPr defTabSz="457063"/>
              <a:t>10</a:t>
            </a:fld>
            <a:endParaRPr lang="en-US" sz="1799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4C9334D-C2E0-4F8F-82FC-09FEB59548D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457063"/>
            <a:r>
              <a:rPr lang="hu-HU" sz="1799" dirty="0">
                <a:solidFill>
                  <a:prstClr val="white"/>
                </a:solidFill>
                <a:latin typeface="Garamond" panose="02020404030301010803" pitchFamily="18" charset="0"/>
              </a:rPr>
              <a:t>21 November 2024</a:t>
            </a:r>
            <a:endParaRPr lang="en-US" sz="1799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24293C4-8124-4BF8-87BC-B51759F692A8}"/>
              </a:ext>
            </a:extLst>
          </p:cNvPr>
          <p:cNvSpPr txBox="1"/>
          <p:nvPr/>
        </p:nvSpPr>
        <p:spPr>
          <a:xfrm>
            <a:off x="1080655" y="4378829"/>
            <a:ext cx="2520093" cy="147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lang="en-US" sz="1799" b="1" dirty="0">
                <a:solidFill>
                  <a:prstClr val="black"/>
                </a:solidFill>
                <a:latin typeface="Garamond" panose="02020404030301010803" pitchFamily="18" charset="0"/>
              </a:rPr>
              <a:t>Christian </a:t>
            </a:r>
            <a:r>
              <a:rPr lang="en-US" sz="1799" b="1" dirty="0" err="1">
                <a:solidFill>
                  <a:prstClr val="black"/>
                </a:solidFill>
                <a:latin typeface="Garamond" panose="02020404030301010803" pitchFamily="18" charset="0"/>
              </a:rPr>
              <a:t>Szegedy</a:t>
            </a:r>
            <a:endParaRPr lang="en-US" sz="1799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defTabSz="457063"/>
            <a:r>
              <a:rPr lang="hu-HU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Adversarial</a:t>
            </a:r>
            <a:r>
              <a:rPr lang="hu-HU" sz="1799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hu-HU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examples</a:t>
            </a:r>
            <a:endParaRPr lang="hu-HU" sz="1799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defTabSz="457063"/>
            <a:r>
              <a:rPr lang="hu-HU" sz="1799" dirty="0">
                <a:solidFill>
                  <a:prstClr val="black"/>
                </a:solidFill>
                <a:latin typeface="Garamond" panose="02020404030301010803" pitchFamily="18" charset="0"/>
              </a:rPr>
              <a:t>Batch </a:t>
            </a:r>
            <a:r>
              <a:rPr lang="hu-HU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normalization</a:t>
            </a:r>
            <a:endParaRPr lang="hu-HU" sz="1799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defTabSz="457063"/>
            <a:r>
              <a:rPr lang="hu-HU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Inception</a:t>
            </a:r>
            <a:r>
              <a:rPr lang="hu-HU" sz="1799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hu-HU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network</a:t>
            </a:r>
            <a:endParaRPr lang="hu-HU" sz="1799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defTabSz="457063"/>
            <a:r>
              <a:rPr lang="hu-HU" sz="1799" dirty="0">
                <a:solidFill>
                  <a:prstClr val="black"/>
                </a:solidFill>
                <a:latin typeface="Garamond" panose="02020404030301010803" pitchFamily="18" charset="0"/>
              </a:rPr>
              <a:t>X.AI, </a:t>
            </a:r>
            <a:r>
              <a:rPr lang="hu-HU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formerly</a:t>
            </a:r>
            <a:r>
              <a:rPr lang="hu-HU" sz="1799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US" sz="1799" dirty="0">
                <a:solidFill>
                  <a:prstClr val="black"/>
                </a:solidFill>
                <a:latin typeface="Garamond" panose="02020404030301010803" pitchFamily="18" charset="0"/>
              </a:rPr>
              <a:t>Google AI</a:t>
            </a:r>
            <a:endParaRPr lang="hu-HU" sz="1799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EA71B78-EFAC-481A-8706-586FADD16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9" y="1613059"/>
            <a:ext cx="2625749" cy="2625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71" y="1613059"/>
            <a:ext cx="2609875" cy="2609875"/>
          </a:xfrm>
          <a:prstGeom prst="rect">
            <a:avLst/>
          </a:prstGeom>
        </p:spPr>
      </p:pic>
      <p:sp>
        <p:nvSpPr>
          <p:cNvPr id="8" name="Szövegdoboz 4">
            <a:extLst>
              <a:ext uri="{FF2B5EF4-FFF2-40B4-BE49-F238E27FC236}">
                <a16:creationId xmlns:a16="http://schemas.microsoft.com/office/drawing/2014/main" id="{824293C4-8124-4BF8-87BC-B51759F692A8}"/>
              </a:ext>
            </a:extLst>
          </p:cNvPr>
          <p:cNvSpPr txBox="1"/>
          <p:nvPr/>
        </p:nvSpPr>
        <p:spPr>
          <a:xfrm>
            <a:off x="4503242" y="4385947"/>
            <a:ext cx="2916902" cy="147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lang="en-US" sz="1799" b="1" dirty="0">
                <a:solidFill>
                  <a:prstClr val="black"/>
                </a:solidFill>
                <a:latin typeface="Garamond" panose="02020404030301010803" pitchFamily="18" charset="0"/>
              </a:rPr>
              <a:t>Csaba </a:t>
            </a:r>
            <a:r>
              <a:rPr lang="en-US" sz="1799" b="1" dirty="0" err="1">
                <a:solidFill>
                  <a:prstClr val="black"/>
                </a:solidFill>
                <a:latin typeface="Garamond" panose="02020404030301010803" pitchFamily="18" charset="0"/>
              </a:rPr>
              <a:t>Szepesvári</a:t>
            </a:r>
            <a:endParaRPr lang="en-US" sz="1799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defTabSz="457063"/>
            <a:r>
              <a:rPr lang="en-US" sz="1799" dirty="0">
                <a:solidFill>
                  <a:prstClr val="black"/>
                </a:solidFill>
                <a:latin typeface="Garamond" panose="02020404030301010803" pitchFamily="18" charset="0"/>
              </a:rPr>
              <a:t>UTC algorithm – breakthrough in computer go</a:t>
            </a:r>
            <a:endParaRPr lang="hu-HU" sz="1799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defTabSz="457063"/>
            <a:r>
              <a:rPr lang="en-US" sz="1799" dirty="0">
                <a:solidFill>
                  <a:prstClr val="black"/>
                </a:solidFill>
                <a:latin typeface="Garamond" panose="02020404030301010803" pitchFamily="18" charset="0"/>
              </a:rPr>
              <a:t>U Alberta, formerly SZTAKI</a:t>
            </a:r>
          </a:p>
          <a:p>
            <a:pPr defTabSz="457063"/>
            <a:endParaRPr lang="en-US" sz="1799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Picture 10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36F94F8B-5982-153D-56E8-ABDC61026A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3333" b="12222"/>
          <a:stretch/>
        </p:blipFill>
        <p:spPr>
          <a:xfrm>
            <a:off x="7848949" y="3436822"/>
            <a:ext cx="3891436" cy="252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19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A35B-0AE4-7392-F6AF-27F75063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09" y="131626"/>
            <a:ext cx="10515600" cy="1325563"/>
          </a:xfrm>
        </p:spPr>
        <p:txBody>
          <a:bodyPr>
            <a:normAutofit/>
          </a:bodyPr>
          <a:lstStyle/>
          <a:p>
            <a:r>
              <a:rPr lang="hu-HU" dirty="0">
                <a:latin typeface="Garamond" panose="02020404030301010803" pitchFamily="18" charset="0"/>
              </a:rPr>
              <a:t>Human </a:t>
            </a:r>
            <a:r>
              <a:rPr lang="hu-HU" dirty="0" err="1">
                <a:latin typeface="Garamond" panose="02020404030301010803" pitchFamily="18" charset="0"/>
              </a:rPr>
              <a:t>language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technologies</a:t>
            </a:r>
            <a:endParaRPr lang="hu-HU" dirty="0">
              <a:latin typeface="Garamond" panose="020204040303010108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1B7697-DCED-CE1E-DB5D-AE1A25146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0" y="1600203"/>
            <a:ext cx="38085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err="1">
                <a:latin typeface="Garamond" panose="02020404030301010803" pitchFamily="18" charset="0"/>
              </a:rPr>
              <a:t>Combining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language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models</a:t>
            </a:r>
            <a:r>
              <a:rPr lang="hu-HU" dirty="0">
                <a:latin typeface="Garamond" panose="02020404030301010803" pitchFamily="18" charset="0"/>
              </a:rPr>
              <a:t> and </a:t>
            </a:r>
            <a:r>
              <a:rPr lang="hu-HU" dirty="0" err="1">
                <a:latin typeface="Garamond" panose="02020404030301010803" pitchFamily="18" charset="0"/>
              </a:rPr>
              <a:t>knowledge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bases</a:t>
            </a:r>
            <a:endParaRPr lang="hu-HU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hu-HU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hu-HU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u-HU" dirty="0" err="1">
                <a:latin typeface="Garamond" panose="02020404030301010803" pitchFamily="18" charset="0"/>
              </a:rPr>
              <a:t>Collaboration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on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Hungarian</a:t>
            </a:r>
            <a:r>
              <a:rPr lang="hu-HU" dirty="0">
                <a:latin typeface="Garamond" panose="02020404030301010803" pitchFamily="18" charset="0"/>
              </a:rPr>
              <a:t> LLM </a:t>
            </a:r>
            <a:r>
              <a:rPr lang="hu-HU" dirty="0" err="1">
                <a:latin typeface="Garamond" panose="02020404030301010803" pitchFamily="18" charset="0"/>
              </a:rPr>
              <a:t>with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the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Digitial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Heritige</a:t>
            </a:r>
            <a:r>
              <a:rPr lang="hu-HU" dirty="0">
                <a:latin typeface="Garamond" panose="02020404030301010803" pitchFamily="18" charset="0"/>
              </a:rPr>
              <a:t> National </a:t>
            </a:r>
            <a:r>
              <a:rPr lang="hu-HU" dirty="0" err="1">
                <a:latin typeface="Garamond" panose="02020404030301010803" pitchFamily="18" charset="0"/>
              </a:rPr>
              <a:t>Laboratory</a:t>
            </a:r>
            <a:endParaRPr lang="hu-HU" dirty="0">
              <a:latin typeface="Garamond" panose="02020404030301010803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747423-537B-5963-1DB4-AA50AF46642D}"/>
              </a:ext>
            </a:extLst>
          </p:cNvPr>
          <p:cNvGrpSpPr/>
          <p:nvPr/>
        </p:nvGrpSpPr>
        <p:grpSpPr>
          <a:xfrm>
            <a:off x="175907" y="2176041"/>
            <a:ext cx="8161149" cy="2625454"/>
            <a:chOff x="74612" y="1487863"/>
            <a:chExt cx="7821868" cy="2305152"/>
          </a:xfrm>
        </p:grpSpPr>
        <p:pic>
          <p:nvPicPr>
            <p:cNvPr id="7" name="Picture 2" descr="The Illustrated Word2vec – Jay Alammar – Visualizing machine learning one  concept at a time.">
              <a:extLst>
                <a:ext uri="{FF2B5EF4-FFF2-40B4-BE49-F238E27FC236}">
                  <a16:creationId xmlns:a16="http://schemas.microsoft.com/office/drawing/2014/main" id="{EB0B87B9-4512-DE95-BB1E-1634F067C0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11000" r="49920" b="10913"/>
            <a:stretch/>
          </p:blipFill>
          <p:spPr bwMode="auto">
            <a:xfrm>
              <a:off x="74612" y="1534396"/>
              <a:ext cx="1685175" cy="189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Introduction to Question Answering over Knowledge Graphs – Let the Machines  Learn">
              <a:extLst>
                <a:ext uri="{FF2B5EF4-FFF2-40B4-BE49-F238E27FC236}">
                  <a16:creationId xmlns:a16="http://schemas.microsoft.com/office/drawing/2014/main" id="{EA5E81D4-5077-AF24-1893-5DA040E99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322" y="1487863"/>
              <a:ext cx="4098048" cy="2305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Graphic 10" descr="Brain in head">
              <a:extLst>
                <a:ext uri="{FF2B5EF4-FFF2-40B4-BE49-F238E27FC236}">
                  <a16:creationId xmlns:a16="http://schemas.microsoft.com/office/drawing/2014/main" id="{5DC692E6-9D73-219E-8310-10C3DA304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89326" y="1898411"/>
              <a:ext cx="1307154" cy="1307154"/>
            </a:xfrm>
            <a:prstGeom prst="rect">
              <a:avLst/>
            </a:prstGeom>
          </p:spPr>
        </p:pic>
        <p:sp>
          <p:nvSpPr>
            <p:cNvPr id="10" name="Right Arrow 11">
              <a:extLst>
                <a:ext uri="{FF2B5EF4-FFF2-40B4-BE49-F238E27FC236}">
                  <a16:creationId xmlns:a16="http://schemas.microsoft.com/office/drawing/2014/main" id="{E1DFF983-26EA-A258-A4EC-87EF86A2A3E4}"/>
                </a:ext>
              </a:extLst>
            </p:cNvPr>
            <p:cNvSpPr/>
            <p:nvPr/>
          </p:nvSpPr>
          <p:spPr>
            <a:xfrm>
              <a:off x="1448869" y="2414054"/>
              <a:ext cx="621836" cy="288229"/>
            </a:xfrm>
            <a:prstGeom prst="right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b="1">
                <a:latin typeface="Garamond" panose="02020404030301010803" pitchFamily="18" charset="0"/>
              </a:endParaRPr>
            </a:p>
          </p:txBody>
        </p:sp>
        <p:sp>
          <p:nvSpPr>
            <p:cNvPr id="11" name="Right Arrow 12">
              <a:extLst>
                <a:ext uri="{FF2B5EF4-FFF2-40B4-BE49-F238E27FC236}">
                  <a16:creationId xmlns:a16="http://schemas.microsoft.com/office/drawing/2014/main" id="{D4D674F9-FF86-374D-06AB-CB763DAF8A0B}"/>
                </a:ext>
              </a:extLst>
            </p:cNvPr>
            <p:cNvSpPr/>
            <p:nvPr/>
          </p:nvSpPr>
          <p:spPr>
            <a:xfrm rot="10800000">
              <a:off x="5967490" y="2407873"/>
              <a:ext cx="621836" cy="288229"/>
            </a:xfrm>
            <a:prstGeom prst="right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b="1">
                <a:latin typeface="Garamond" panose="02020404030301010803" pitchFamily="18" charset="0"/>
              </a:endParaRPr>
            </a:p>
          </p:txBody>
        </p:sp>
      </p:grpSp>
      <p:pic>
        <p:nvPicPr>
          <p:cNvPr id="4" name="Kép 3">
            <a:extLst>
              <a:ext uri="{FF2B5EF4-FFF2-40B4-BE49-F238E27FC236}">
                <a16:creationId xmlns:a16="http://schemas.microsoft.com/office/drawing/2014/main" id="{3A92F2FE-690F-8722-1A2D-AF0415984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4846" y="6358085"/>
            <a:ext cx="279221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31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um 15">
            <a:extLst>
              <a:ext uri="{FF2B5EF4-FFF2-40B4-BE49-F238E27FC236}">
                <a16:creationId xmlns:a16="http://schemas.microsoft.com/office/drawing/2014/main" id="{0E8EFDD0-8D82-4362-99E3-B61BF1ED86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67201" y="4402142"/>
          <a:ext cx="2369434" cy="1714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196680" imgH="4482360" progId="">
                  <p:embed/>
                </p:oleObj>
              </mc:Choice>
              <mc:Fallback>
                <p:oleObj r:id="rId2" imgW="6196680" imgH="4482360" progId="">
                  <p:embed/>
                  <p:pic>
                    <p:nvPicPr>
                      <p:cNvPr id="16" name="Objektum 15">
                        <a:extLst>
                          <a:ext uri="{FF2B5EF4-FFF2-40B4-BE49-F238E27FC236}">
                            <a16:creationId xmlns:a16="http://schemas.microsoft.com/office/drawing/2014/main" id="{0E8EFDD0-8D82-4362-99E3-B61BF1ED86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67201" y="4402142"/>
                        <a:ext cx="2369434" cy="1714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DEB0E8BF-F6BC-40C4-8C9F-EFC465AFFA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6495" y="78682"/>
            <a:ext cx="10582194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Machine Pe</a:t>
            </a:r>
            <a:r>
              <a:rPr lang="hu-HU" sz="4000" dirty="0">
                <a:latin typeface="Garamond" panose="02020404030301010803" pitchFamily="18" charset="0"/>
              </a:rPr>
              <a:t>r</a:t>
            </a:r>
            <a:r>
              <a:rPr lang="en-US" sz="4000" dirty="0" err="1">
                <a:latin typeface="Garamond" panose="02020404030301010803" pitchFamily="18" charset="0"/>
              </a:rPr>
              <a:t>ception</a:t>
            </a:r>
            <a:br>
              <a:rPr lang="en-US" sz="4000" dirty="0">
                <a:latin typeface="Garamond" panose="02020404030301010803" pitchFamily="18" charset="0"/>
              </a:rPr>
            </a:br>
            <a:r>
              <a:rPr lang="en-US" sz="4000" dirty="0">
                <a:latin typeface="Garamond" panose="02020404030301010803" pitchFamily="18" charset="0"/>
              </a:rPr>
              <a:t>Collaboration with the NL for Autonomous Systems</a:t>
            </a:r>
            <a:endParaRPr lang="en-US" sz="3000" dirty="0">
              <a:latin typeface="Garamond" panose="02020404030301010803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64C318-56E5-4E41-95CF-7FCBF296D8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1001" y="1404245"/>
            <a:ext cx="10934504" cy="404495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Environment perception and mapping by various sensors (camera, Lidar, depth sensors, stereo) and platforms (aerial, terrestrial, space-borne; static and mobile)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Medical data analysis, modeling, augmented reality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3D2B5785-F0E3-44F7-AB41-4B0524CB46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4" y="3161956"/>
            <a:ext cx="5190865" cy="2883814"/>
          </a:xfrm>
          <a:prstGeom prst="rect">
            <a:avLst/>
          </a:prstGeom>
        </p:spPr>
      </p:pic>
      <p:pic>
        <p:nvPicPr>
          <p:cNvPr id="12" name="Kép 8">
            <a:extLst>
              <a:ext uri="{FF2B5EF4-FFF2-40B4-BE49-F238E27FC236}">
                <a16:creationId xmlns:a16="http://schemas.microsoft.com/office/drawing/2014/main" id="{3795C3C0-559F-4DC8-82E2-680C3A2C5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430" y="3644106"/>
            <a:ext cx="2020287" cy="2507666"/>
          </a:xfrm>
          <a:prstGeom prst="rect">
            <a:avLst/>
          </a:prstGeom>
        </p:spPr>
      </p:pic>
      <p:graphicFrame>
        <p:nvGraphicFramePr>
          <p:cNvPr id="17" name="Objektum 16">
            <a:extLst>
              <a:ext uri="{FF2B5EF4-FFF2-40B4-BE49-F238E27FC236}">
                <a16:creationId xmlns:a16="http://schemas.microsoft.com/office/drawing/2014/main" id="{CD70CCCF-8B7C-4B59-89F7-5E4C2DD998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96548" y="3232691"/>
          <a:ext cx="2708743" cy="1714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012560" imgH="2539440" progId="">
                  <p:embed/>
                </p:oleObj>
              </mc:Choice>
              <mc:Fallback>
                <p:oleObj r:id="rId6" imgW="4012560" imgH="2539440" progId="">
                  <p:embed/>
                  <p:pic>
                    <p:nvPicPr>
                      <p:cNvPr id="17" name="Objektum 16">
                        <a:extLst>
                          <a:ext uri="{FF2B5EF4-FFF2-40B4-BE49-F238E27FC236}">
                            <a16:creationId xmlns:a16="http://schemas.microsoft.com/office/drawing/2014/main" id="{CD70CCCF-8B7C-4B59-89F7-5E4C2DD998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96548" y="3232691"/>
                        <a:ext cx="2708743" cy="1714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91457-C303-823E-2ABB-83219C7945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dirty="0"/>
              <a:t>21 November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B8E65-F527-BA32-2711-D3647712D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5281-F39D-4233-834D-89D42A7425F8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4946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2F2D4-52DB-F3E0-5313-66DD38E49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114972"/>
            <a:ext cx="10512862" cy="1325563"/>
          </a:xfrm>
        </p:spPr>
        <p:txBody>
          <a:bodyPr>
            <a:normAutofit/>
          </a:bodyPr>
          <a:lstStyle/>
          <a:p>
            <a:r>
              <a:rPr lang="hu-HU" dirty="0">
                <a:latin typeface="Garamond" panose="02020404030301010803" pitchFamily="18" charset="0"/>
              </a:rPr>
              <a:t>AI in </a:t>
            </a:r>
            <a:r>
              <a:rPr lang="hu-HU" dirty="0" err="1">
                <a:latin typeface="Garamond" panose="02020404030301010803" pitchFamily="18" charset="0"/>
              </a:rPr>
              <a:t>Medical</a:t>
            </a:r>
            <a:r>
              <a:rPr lang="hu-HU" dirty="0">
                <a:latin typeface="Garamond" panose="02020404030301010803" pitchFamily="18" charset="0"/>
              </a:rPr>
              <a:t>, </a:t>
            </a:r>
            <a:r>
              <a:rPr lang="hu-HU" dirty="0" err="1">
                <a:latin typeface="Garamond" panose="02020404030301010803" pitchFamily="18" charset="0"/>
              </a:rPr>
              <a:t>health</a:t>
            </a:r>
            <a:endParaRPr lang="en-HU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852C2-A07A-E320-74E9-FEAAA5E48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4B9A-A6CD-2A4F-9C61-67D71CC9FD5F}" type="slidenum">
              <a:rPr lang="en-HU" smtClean="0"/>
              <a:pPr/>
              <a:t>13</a:t>
            </a:fld>
            <a:endParaRPr lang="en-HU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585790D-CE77-D12A-10E6-E3F70700FC6A}"/>
              </a:ext>
            </a:extLst>
          </p:cNvPr>
          <p:cNvGrpSpPr/>
          <p:nvPr/>
        </p:nvGrpSpPr>
        <p:grpSpPr>
          <a:xfrm>
            <a:off x="112879" y="1347610"/>
            <a:ext cx="8497721" cy="4639009"/>
            <a:chOff x="290184" y="1280354"/>
            <a:chExt cx="9389363" cy="4925237"/>
          </a:xfrm>
        </p:grpSpPr>
        <p:sp>
          <p:nvSpPr>
            <p:cNvPr id="9" name="Folyamatábra: Mágneslemez 3">
              <a:extLst>
                <a:ext uri="{FF2B5EF4-FFF2-40B4-BE49-F238E27FC236}">
                  <a16:creationId xmlns:a16="http://schemas.microsoft.com/office/drawing/2014/main" id="{D50E55C2-792E-77FD-D832-2A4CF9D8395E}"/>
                </a:ext>
              </a:extLst>
            </p:cNvPr>
            <p:cNvSpPr/>
            <p:nvPr/>
          </p:nvSpPr>
          <p:spPr>
            <a:xfrm>
              <a:off x="290184" y="1396512"/>
              <a:ext cx="2329564" cy="1010519"/>
            </a:xfrm>
            <a:prstGeom prst="flowChartMagneticDisk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799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9EF52D-AE3B-0234-77E2-7DDB0AAFA1B3}"/>
                </a:ext>
              </a:extLst>
            </p:cNvPr>
            <p:cNvSpPr txBox="1"/>
            <p:nvPr/>
          </p:nvSpPr>
          <p:spPr>
            <a:xfrm>
              <a:off x="3107528" y="1307915"/>
              <a:ext cx="3339353" cy="1078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sz="20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Electronic</a:t>
              </a:r>
              <a:r>
                <a:rPr lang="hu-HU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hu-HU" sz="20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health</a:t>
              </a:r>
              <a:r>
                <a:rPr lang="hu-HU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hu-HU" sz="20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records</a:t>
              </a:r>
              <a:r>
                <a:rPr lang="hu-HU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and </a:t>
              </a:r>
              <a:r>
                <a:rPr lang="hu-HU" sz="20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medical</a:t>
              </a:r>
              <a:r>
                <a:rPr lang="hu-HU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hu-HU" sz="20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imaging</a:t>
              </a:r>
              <a:r>
                <a:rPr lang="hu-HU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hu-HU" sz="20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databases</a:t>
              </a:r>
              <a:endPara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Szövegdoboz 15">
              <a:extLst>
                <a:ext uri="{FF2B5EF4-FFF2-40B4-BE49-F238E27FC236}">
                  <a16:creationId xmlns:a16="http://schemas.microsoft.com/office/drawing/2014/main" id="{FA0E5FF2-D40D-1D7A-BC70-2D99E208DC02}"/>
                </a:ext>
              </a:extLst>
            </p:cNvPr>
            <p:cNvSpPr txBox="1"/>
            <p:nvPr/>
          </p:nvSpPr>
          <p:spPr>
            <a:xfrm>
              <a:off x="7291649" y="2366272"/>
              <a:ext cx="1770145" cy="359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RISK SCORE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FBF973-513F-B07D-DCF9-0F8666CB6050}"/>
                </a:ext>
              </a:extLst>
            </p:cNvPr>
            <p:cNvSpPr txBox="1"/>
            <p:nvPr/>
          </p:nvSpPr>
          <p:spPr>
            <a:xfrm>
              <a:off x="6782818" y="5584735"/>
              <a:ext cx="2787805" cy="620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CAPACITY PLANNING AND OPTIMIZATION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F3D335-8B26-705D-0B62-5C4EB9FF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57547" y="4409607"/>
              <a:ext cx="1027549" cy="124106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DEB452-1B1D-5293-3E4C-F3DAC4BBF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0278" y="2825482"/>
              <a:ext cx="1066588" cy="128821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E45870-CA65-827A-1578-C44050B7F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7547" y="1280354"/>
              <a:ext cx="1069319" cy="11179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D66AF7-B4F2-5DBC-F38C-4C8269452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3843" y="1567930"/>
              <a:ext cx="232879" cy="61130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569847-BF27-1840-7133-9820B3E32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5219" y="3166561"/>
              <a:ext cx="834934" cy="26161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8DC4C0-36C5-4F72-DC9D-EBC8BF311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9418625">
              <a:off x="6239119" y="2756409"/>
              <a:ext cx="834934" cy="26161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AB67A7F-368F-1E0D-413F-A647CAC62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299610">
              <a:off x="6262639" y="3629838"/>
              <a:ext cx="834934" cy="261610"/>
            </a:xfrm>
            <a:prstGeom prst="rect">
              <a:avLst/>
            </a:prstGeom>
          </p:spPr>
        </p:pic>
        <p:pic>
          <p:nvPicPr>
            <p:cNvPr id="22" name="Kép 1">
              <a:extLst>
                <a:ext uri="{FF2B5EF4-FFF2-40B4-BE49-F238E27FC236}">
                  <a16:creationId xmlns:a16="http://schemas.microsoft.com/office/drawing/2014/main" id="{E4E3B8F3-84A4-C122-043B-49714A74C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5945" y="3604935"/>
              <a:ext cx="2098354" cy="1148794"/>
            </a:xfrm>
            <a:prstGeom prst="rect">
              <a:avLst/>
            </a:prstGeom>
          </p:spPr>
        </p:pic>
        <p:pic>
          <p:nvPicPr>
            <p:cNvPr id="23" name="Picture 2" descr="EKG normál">
              <a:extLst>
                <a:ext uri="{FF2B5EF4-FFF2-40B4-BE49-F238E27FC236}">
                  <a16:creationId xmlns:a16="http://schemas.microsoft.com/office/drawing/2014/main" id="{7BE5B99D-3873-0427-366C-4D8B4A962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003" y="2527696"/>
              <a:ext cx="2098355" cy="92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etal Heart Rate Monitoring – Principles and Intepretation of  Cardiotocography : WFSA - Resources">
              <a:extLst>
                <a:ext uri="{FF2B5EF4-FFF2-40B4-BE49-F238E27FC236}">
                  <a16:creationId xmlns:a16="http://schemas.microsoft.com/office/drawing/2014/main" id="{AF193C76-A8DE-5790-4DE5-5A4BD161D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789" y="4928561"/>
              <a:ext cx="2098353" cy="10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Jobb oldali kapcsos zárójel 5">
              <a:extLst>
                <a:ext uri="{FF2B5EF4-FFF2-40B4-BE49-F238E27FC236}">
                  <a16:creationId xmlns:a16="http://schemas.microsoft.com/office/drawing/2014/main" id="{F06135B3-A0BE-176D-B1C0-C4B1B59CD793}"/>
                </a:ext>
              </a:extLst>
            </p:cNvPr>
            <p:cNvSpPr/>
            <p:nvPr/>
          </p:nvSpPr>
          <p:spPr>
            <a:xfrm>
              <a:off x="2687865" y="1396512"/>
              <a:ext cx="327635" cy="4668518"/>
            </a:xfrm>
            <a:prstGeom prst="rightBrace">
              <a:avLst>
                <a:gd name="adj1" fmla="val 43471"/>
                <a:gd name="adj2" fmla="val 50159"/>
              </a:avLst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 sz="1799"/>
            </a:p>
          </p:txBody>
        </p:sp>
        <p:pic>
          <p:nvPicPr>
            <p:cNvPr id="27" name="Kép 9">
              <a:extLst>
                <a:ext uri="{FF2B5EF4-FFF2-40B4-BE49-F238E27FC236}">
                  <a16:creationId xmlns:a16="http://schemas.microsoft.com/office/drawing/2014/main" id="{F2EFFEC4-F936-42DD-021B-CF29D80BC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4831" y="1765245"/>
              <a:ext cx="1064881" cy="469583"/>
            </a:xfrm>
            <a:prstGeom prst="rect">
              <a:avLst/>
            </a:prstGeom>
          </p:spPr>
        </p:pic>
        <p:pic>
          <p:nvPicPr>
            <p:cNvPr id="28" name="Kép 10">
              <a:extLst>
                <a:ext uri="{FF2B5EF4-FFF2-40B4-BE49-F238E27FC236}">
                  <a16:creationId xmlns:a16="http://schemas.microsoft.com/office/drawing/2014/main" id="{3F7AED86-3865-AB55-0235-C3C897CB3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10225" y="1845639"/>
              <a:ext cx="999009" cy="30535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5A138F-224B-A5ED-A580-61161AEFCEFB}"/>
                </a:ext>
              </a:extLst>
            </p:cNvPr>
            <p:cNvSpPr txBox="1"/>
            <p:nvPr/>
          </p:nvSpPr>
          <p:spPr>
            <a:xfrm>
              <a:off x="6710633" y="4047249"/>
              <a:ext cx="2968914" cy="359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MEDICAL DECISION SUPPORT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A67F8C-AD40-88A5-200F-123E002B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666" y="475516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lectronic Health Records Shape the Medical Student Experience | Biomedical  Odyssey">
            <a:extLst>
              <a:ext uri="{FF2B5EF4-FFF2-40B4-BE49-F238E27FC236}">
                <a16:creationId xmlns:a16="http://schemas.microsoft.com/office/drawing/2014/main" id="{AED1E4E1-2A0D-937C-A638-69D3FACAA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9" y="2398817"/>
            <a:ext cx="2543681" cy="174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iagram of a human body&#10;&#10;Description automatically generated">
            <a:extLst>
              <a:ext uri="{FF2B5EF4-FFF2-40B4-BE49-F238E27FC236}">
                <a16:creationId xmlns:a16="http://schemas.microsoft.com/office/drawing/2014/main" id="{A112C87B-0258-C8FA-9BF3-65117069E9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6" r="36036"/>
          <a:stretch/>
        </p:blipFill>
        <p:spPr bwMode="auto">
          <a:xfrm>
            <a:off x="7950623" y="73853"/>
            <a:ext cx="4182917" cy="26232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ED7ADA-77F8-8233-082A-1EA185089F27}"/>
              </a:ext>
            </a:extLst>
          </p:cNvPr>
          <p:cNvSpPr txBox="1"/>
          <p:nvPr/>
        </p:nvSpPr>
        <p:spPr>
          <a:xfrm>
            <a:off x="8637686" y="2676632"/>
            <a:ext cx="3022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on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healthy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aging</a:t>
            </a:r>
            <a:endParaRPr lang="hu-H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4D5DB-907C-57A1-9BD0-8BA5426D2208}"/>
              </a:ext>
            </a:extLst>
          </p:cNvPr>
          <p:cNvSpPr txBox="1"/>
          <p:nvPr/>
        </p:nvSpPr>
        <p:spPr>
          <a:xfrm>
            <a:off x="3382281" y="4468770"/>
            <a:ext cx="27391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/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collaboration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Health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Security</a:t>
            </a:r>
            <a:r>
              <a:rPr lang="hu-H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National </a:t>
            </a:r>
            <a:r>
              <a:rPr lang="hu-H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Laboratory</a:t>
            </a:r>
            <a:endParaRPr lang="hu-H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5" name="Picture 24" descr="A diagram of a person exercising">
            <a:extLst>
              <a:ext uri="{FF2B5EF4-FFF2-40B4-BE49-F238E27FC236}">
                <a16:creationId xmlns:a16="http://schemas.microsoft.com/office/drawing/2014/main" id="{CBE561BE-F9D7-B3E1-75DE-220AE70664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775" y="3142823"/>
            <a:ext cx="3538852" cy="237440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E82558-D730-2C8D-DBD7-4366DEDF5CF9}"/>
              </a:ext>
            </a:extLst>
          </p:cNvPr>
          <p:cNvSpPr txBox="1"/>
          <p:nvPr/>
        </p:nvSpPr>
        <p:spPr>
          <a:xfrm>
            <a:off x="9246247" y="5679521"/>
            <a:ext cx="2728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Kerepesi and </a:t>
            </a:r>
            <a:r>
              <a:rPr lang="hu-H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Gladyshev</a:t>
            </a:r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. 2023. </a:t>
            </a:r>
            <a:r>
              <a:rPr lang="hu-H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Aging</a:t>
            </a:r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endParaRPr lang="hu-H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Torma, Kerepesi </a:t>
            </a:r>
            <a:r>
              <a:rPr lang="hu-H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. 2024.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Aging Cell</a:t>
            </a:r>
          </a:p>
          <a:p>
            <a:endParaRPr lang="hu-H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C2621C2B-6901-834B-B620-96AF2B8C73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dirty="0"/>
              <a:t>21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834721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2A87F881-1484-1FA4-C168-8657DA63F1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82" y="129200"/>
            <a:ext cx="4739841" cy="36357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E5462BF-9F16-4057-7449-7046BEBEFD29}"/>
              </a:ext>
            </a:extLst>
          </p:cNvPr>
          <p:cNvSpPr txBox="1">
            <a:spLocks/>
          </p:cNvSpPr>
          <p:nvPr/>
        </p:nvSpPr>
        <p:spPr>
          <a:xfrm>
            <a:off x="5711115" y="3216974"/>
            <a:ext cx="1744639" cy="4424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 err="1">
                <a:latin typeface="Garamond" panose="02020404030301010803" pitchFamily="18" charset="0"/>
              </a:rPr>
              <a:t>Defence</a:t>
            </a:r>
            <a:endParaRPr lang="hu-HU" sz="3200" dirty="0">
              <a:latin typeface="Garamond" panose="02020404030301010803" pitchFamily="18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C378278-2729-A0D4-B782-4C39A578A6B8}"/>
              </a:ext>
            </a:extLst>
          </p:cNvPr>
          <p:cNvSpPr txBox="1">
            <a:spLocks/>
          </p:cNvSpPr>
          <p:nvPr/>
        </p:nvSpPr>
        <p:spPr>
          <a:xfrm>
            <a:off x="5638800" y="171584"/>
            <a:ext cx="6156959" cy="806534"/>
          </a:xfrm>
          <a:prstGeom prst="rect">
            <a:avLst/>
          </a:prstGeom>
        </p:spPr>
        <p:txBody>
          <a:bodyPr>
            <a:noAutofit/>
          </a:bodyPr>
          <a:lstStyle>
            <a:defPPr rtl="0">
              <a:defRPr lang="hu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rgbClr val="002060"/>
                </a:solidFill>
                <a:latin typeface="Garamond" panose="02020404030301010803" pitchFamily="18" charset="0"/>
                <a:ea typeface="+mj-ea"/>
                <a:cs typeface="+mj-cs"/>
              </a:rPr>
              <a:t>Hungarian</a:t>
            </a:r>
            <a:r>
              <a:rPr lang="hu-HU" sz="3200" dirty="0">
                <a:solidFill>
                  <a:srgbClr val="002060"/>
                </a:solidFill>
                <a:latin typeface="Garamond" panose="02020404030301010803" pitchFamily="18" charset="0"/>
                <a:ea typeface="+mj-ea"/>
                <a:cs typeface="+mj-cs"/>
              </a:rPr>
              <a:t> Military </a:t>
            </a:r>
            <a:r>
              <a:rPr lang="hu-HU" sz="3200" dirty="0" err="1">
                <a:solidFill>
                  <a:srgbClr val="002060"/>
                </a:solidFill>
                <a:latin typeface="Garamond" panose="02020404030301010803" pitchFamily="18" charset="0"/>
                <a:ea typeface="+mj-ea"/>
                <a:cs typeface="+mj-cs"/>
              </a:rPr>
              <a:t>Force</a:t>
            </a:r>
            <a:r>
              <a:rPr lang="hu-HU" sz="3200" dirty="0">
                <a:solidFill>
                  <a:srgbClr val="002060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3200" dirty="0" err="1">
                <a:solidFill>
                  <a:srgbClr val="002060"/>
                </a:solidFill>
                <a:latin typeface="Garamond" panose="02020404030301010803" pitchFamily="18" charset="0"/>
                <a:ea typeface="+mj-ea"/>
                <a:cs typeface="+mj-cs"/>
              </a:rPr>
              <a:t>Modernization</a:t>
            </a:r>
            <a:r>
              <a:rPr lang="hu-HU" sz="3200" dirty="0">
                <a:solidFill>
                  <a:srgbClr val="002060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3200" dirty="0" err="1">
                <a:solidFill>
                  <a:srgbClr val="002060"/>
                </a:solidFill>
                <a:latin typeface="Garamond" panose="02020404030301010803" pitchFamily="18" charset="0"/>
                <a:ea typeface="+mj-ea"/>
                <a:cs typeface="+mj-cs"/>
              </a:rPr>
              <a:t>Initiative</a:t>
            </a:r>
            <a:endParaRPr lang="hu-HU" sz="3200" dirty="0">
              <a:solidFill>
                <a:srgbClr val="002060"/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C3240FB-15E7-DE6B-D337-38C028B15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1667" y="6478524"/>
            <a:ext cx="304800" cy="219456"/>
          </a:xfrm>
        </p:spPr>
        <p:txBody>
          <a:bodyPr/>
          <a:lstStyle/>
          <a:p>
            <a:pPr defTabSz="914126">
              <a:defRPr/>
            </a:pPr>
            <a:fld id="{51BF5281-F39D-4233-834D-89D42A7425F8}" type="slidenum">
              <a:rPr lang="hu-HU" sz="1799">
                <a:solidFill>
                  <a:srgbClr val="254093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pPr defTabSz="914126">
                <a:defRPr/>
              </a:pPr>
              <a:t>14</a:t>
            </a:fld>
            <a:endParaRPr lang="hu-HU" sz="1799">
              <a:solidFill>
                <a:srgbClr val="254093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9DE17BD5-79E2-ED27-DC43-1731B676BECE}"/>
              </a:ext>
            </a:extLst>
          </p:cNvPr>
          <p:cNvGrpSpPr/>
          <p:nvPr/>
        </p:nvGrpSpPr>
        <p:grpSpPr>
          <a:xfrm>
            <a:off x="6697174" y="1026897"/>
            <a:ext cx="4607825" cy="5147183"/>
            <a:chOff x="6899603" y="2229240"/>
            <a:chExt cx="3295588" cy="39907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32D6E15B-F31B-A472-7C9A-91E2D9AAF0FB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262" y="2229240"/>
              <a:ext cx="1565929" cy="165781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C88402CB-B264-97A2-2599-1E6E1484A816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99603" y="2244240"/>
              <a:ext cx="1634557" cy="1594723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01E22098-B298-B6E2-4398-842E54ED8374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7505124" y="4103250"/>
              <a:ext cx="2412360" cy="1736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" name="Text Placeholder 3">
              <a:extLst>
                <a:ext uri="{FF2B5EF4-FFF2-40B4-BE49-F238E27FC236}">
                  <a16:creationId xmlns:a16="http://schemas.microsoft.com/office/drawing/2014/main" id="{026DBB1C-20AB-4239-7DFA-84404FA0EED1}"/>
                </a:ext>
              </a:extLst>
            </p:cNvPr>
            <p:cNvSpPr/>
            <p:nvPr/>
          </p:nvSpPr>
          <p:spPr>
            <a:xfrm>
              <a:off x="7505124" y="5916578"/>
              <a:ext cx="2496293" cy="30336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914400">
                <a:spcBef>
                  <a:spcPts val="601"/>
                </a:spcBef>
                <a:tabLst>
                  <a:tab pos="0" algn="l"/>
                </a:tabLst>
              </a:pPr>
              <a:r>
                <a:rPr lang="hu-HU" sz="1600" spc="-1" dirty="0" err="1">
                  <a:solidFill>
                    <a:srgbClr val="00206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Drone</a:t>
              </a:r>
              <a:r>
                <a:rPr lang="hu-HU" sz="1600" spc="-1" dirty="0">
                  <a:solidFill>
                    <a:srgbClr val="00206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 </a:t>
              </a:r>
              <a:r>
                <a:rPr lang="hu-HU" sz="1600" spc="-1" dirty="0" err="1">
                  <a:solidFill>
                    <a:srgbClr val="00206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navigation</a:t>
              </a:r>
              <a:r>
                <a:rPr lang="hu-HU" sz="1600" spc="-1" dirty="0">
                  <a:solidFill>
                    <a:srgbClr val="00206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 </a:t>
              </a:r>
              <a:r>
                <a:rPr lang="hu-HU" sz="1600" spc="-1" dirty="0" err="1">
                  <a:solidFill>
                    <a:srgbClr val="00206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by</a:t>
              </a:r>
              <a:r>
                <a:rPr lang="hu-HU" sz="1600" spc="-1" dirty="0">
                  <a:solidFill>
                    <a:srgbClr val="00206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 </a:t>
              </a:r>
              <a:r>
                <a:rPr lang="hu-HU" sz="1600" spc="-1" dirty="0" err="1">
                  <a:solidFill>
                    <a:srgbClr val="00206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onboard</a:t>
              </a:r>
              <a:r>
                <a:rPr lang="hu-HU" sz="1600" spc="-1" dirty="0">
                  <a:solidFill>
                    <a:srgbClr val="00206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 camera </a:t>
              </a:r>
              <a:r>
                <a:rPr lang="hu-HU" sz="1600" spc="-1" dirty="0" err="1">
                  <a:solidFill>
                    <a:srgbClr val="00206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only</a:t>
              </a:r>
              <a:endParaRPr lang="en-US" sz="1600" spc="-1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FF81B95-69D7-DB15-5B28-A0A62384A8D3}"/>
              </a:ext>
            </a:extLst>
          </p:cNvPr>
          <p:cNvSpPr/>
          <p:nvPr/>
        </p:nvSpPr>
        <p:spPr>
          <a:xfrm>
            <a:off x="7467601" y="3124200"/>
            <a:ext cx="1335741" cy="3912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spcBef>
                <a:spcPts val="601"/>
              </a:spcBef>
              <a:tabLst>
                <a:tab pos="0" algn="l"/>
              </a:tabLst>
            </a:pPr>
            <a:r>
              <a:rPr lang="hu-HU" sz="1600" spc="-1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Camera image</a:t>
            </a:r>
            <a:endParaRPr lang="en-US" sz="1600" spc="-1" dirty="0">
              <a:solidFill>
                <a:srgbClr val="00206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D638035-D1F4-EBD9-AC21-E0D9108DA3B5}"/>
              </a:ext>
            </a:extLst>
          </p:cNvPr>
          <p:cNvSpPr/>
          <p:nvPr/>
        </p:nvSpPr>
        <p:spPr>
          <a:xfrm>
            <a:off x="9432462" y="3135512"/>
            <a:ext cx="1617220" cy="3912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spcBef>
                <a:spcPts val="601"/>
              </a:spcBef>
              <a:tabLst>
                <a:tab pos="0" algn="l"/>
              </a:tabLst>
            </a:pPr>
            <a:r>
              <a:rPr lang="hu-HU" sz="1600" spc="-1" dirty="0">
                <a:solidFill>
                  <a:srgbClr val="254093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AI </a:t>
            </a:r>
            <a:r>
              <a:rPr lang="hu-HU" sz="1600" spc="-1" dirty="0" err="1">
                <a:solidFill>
                  <a:srgbClr val="254093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representation</a:t>
            </a:r>
            <a:endParaRPr lang="en-US" sz="1600" spc="-1" dirty="0">
              <a:solidFill>
                <a:srgbClr val="254093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78CDC79B-5667-6A47-BFB8-6281684911AA}"/>
              </a:ext>
            </a:extLst>
          </p:cNvPr>
          <p:cNvSpPr txBox="1"/>
          <p:nvPr/>
        </p:nvSpPr>
        <p:spPr>
          <a:xfrm>
            <a:off x="213199" y="3744052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CEA – INDRA – Leonardo – Rheinmetall – Thales – …</a:t>
            </a:r>
            <a:endParaRPr lang="hu-HU" sz="2000" dirty="0">
              <a:solidFill>
                <a:srgbClr val="00206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defTabSz="914400"/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SZTAKI AI and Systems &amp;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Control</a:t>
            </a: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Laboratories</a:t>
            </a:r>
            <a:endParaRPr lang="hu-HU" sz="2000" dirty="0">
              <a:solidFill>
                <a:srgbClr val="00206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89D09827-6FC5-C100-8270-771594637CE2}"/>
              </a:ext>
            </a:extLst>
          </p:cNvPr>
          <p:cNvGrpSpPr>
            <a:grpSpLocks noChangeAspect="1"/>
          </p:cNvGrpSpPr>
          <p:nvPr/>
        </p:nvGrpSpPr>
        <p:grpSpPr>
          <a:xfrm>
            <a:off x="292939" y="4451938"/>
            <a:ext cx="4783501" cy="1728000"/>
            <a:chOff x="827122" y="4009625"/>
            <a:chExt cx="6642968" cy="2454549"/>
          </a:xfrm>
        </p:grpSpPr>
        <p:pic>
          <p:nvPicPr>
            <p:cNvPr id="23" name="Kép 197" descr="A képen beltéri látható&#10;&#10;Automatikusan generált leírás">
              <a:extLst>
                <a:ext uri="{FF2B5EF4-FFF2-40B4-BE49-F238E27FC236}">
                  <a16:creationId xmlns:a16="http://schemas.microsoft.com/office/drawing/2014/main" id="{2EC091A0-7400-C299-76DC-DDA01893C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012"/>
            <a:stretch/>
          </p:blipFill>
          <p:spPr>
            <a:xfrm>
              <a:off x="827122" y="4009625"/>
              <a:ext cx="4188576" cy="2454549"/>
            </a:xfrm>
            <a:prstGeom prst="rect">
              <a:avLst/>
            </a:prstGeom>
          </p:spPr>
        </p:pic>
        <p:pic>
          <p:nvPicPr>
            <p:cNvPr id="24" name="Kép 46" descr="A képen padló, fekete, beltéri, csempe látható&#10;&#10;Automatikusan generált leírás">
              <a:extLst>
                <a:ext uri="{FF2B5EF4-FFF2-40B4-BE49-F238E27FC236}">
                  <a16:creationId xmlns:a16="http://schemas.microsoft.com/office/drawing/2014/main" id="{BDF6A0F1-D2B7-97CC-9773-D50061544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514" t="30233" r="32355" b="26798"/>
            <a:stretch/>
          </p:blipFill>
          <p:spPr>
            <a:xfrm>
              <a:off x="5115262" y="4009625"/>
              <a:ext cx="1403333" cy="12057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" name="Kép 175" descr="A képen padló, fekete, épület, fehér látható&#10;&#10;Automatikusan generált leírás">
              <a:extLst>
                <a:ext uri="{FF2B5EF4-FFF2-40B4-BE49-F238E27FC236}">
                  <a16:creationId xmlns:a16="http://schemas.microsoft.com/office/drawing/2014/main" id="{E8DCB55A-AB9B-0B86-A69D-325379492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5103" t="64797" r="45609" b="11389"/>
            <a:stretch/>
          </p:blipFill>
          <p:spPr>
            <a:xfrm>
              <a:off x="6624866" y="4009625"/>
              <a:ext cx="845223" cy="1219044"/>
            </a:xfrm>
            <a:prstGeom prst="rect">
              <a:avLst/>
            </a:prstGeom>
          </p:spPr>
        </p:pic>
        <p:pic>
          <p:nvPicPr>
            <p:cNvPr id="26" name="Kép 87" descr="A képen bútor, ülés, kanapé látható&#10;&#10;Automatikusan generált leírás">
              <a:extLst>
                <a:ext uri="{FF2B5EF4-FFF2-40B4-BE49-F238E27FC236}">
                  <a16:creationId xmlns:a16="http://schemas.microsoft.com/office/drawing/2014/main" id="{155DEC49-C640-CEB4-7F42-768DB7E98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370" t="12489" r="-435" b="24283"/>
            <a:stretch/>
          </p:blipFill>
          <p:spPr>
            <a:xfrm>
              <a:off x="5080966" y="5336307"/>
              <a:ext cx="2389124" cy="1118016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27" name="Kép 10">
              <a:extLst>
                <a:ext uri="{FF2B5EF4-FFF2-40B4-BE49-F238E27FC236}">
                  <a16:creationId xmlns:a16="http://schemas.microsoft.com/office/drawing/2014/main" id="{7DEBDDFA-3826-AE02-F89A-DC7BD48D0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r="5364"/>
            <a:stretch/>
          </p:blipFill>
          <p:spPr>
            <a:xfrm>
              <a:off x="4074145" y="4025997"/>
              <a:ext cx="923123" cy="131031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6CBDF1-FBD2-8C1B-B915-F25CDCAC8F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dirty="0"/>
              <a:t>21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717685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6A0216-E0D2-2822-F5F6-D6DB923AE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Garamond" panose="02020404030301010803" pitchFamily="18" charset="0"/>
              </a:rPr>
              <a:t>Data-</a:t>
            </a:r>
            <a:r>
              <a:rPr lang="de-DE" dirty="0" err="1">
                <a:latin typeface="Garamond" panose="02020404030301010803" pitchFamily="18" charset="0"/>
              </a:rPr>
              <a:t>driven</a:t>
            </a:r>
            <a:r>
              <a:rPr lang="de-DE" dirty="0">
                <a:latin typeface="Garamond" panose="02020404030301010803" pitchFamily="18" charset="0"/>
              </a:rPr>
              <a:t> </a:t>
            </a:r>
            <a:r>
              <a:rPr lang="de-DE" dirty="0" err="1">
                <a:latin typeface="Garamond" panose="02020404030301010803" pitchFamily="18" charset="0"/>
              </a:rPr>
              <a:t>explainable</a:t>
            </a:r>
            <a:r>
              <a:rPr lang="de-DE" dirty="0">
                <a:latin typeface="Garamond" panose="02020404030301010803" pitchFamily="18" charset="0"/>
              </a:rPr>
              <a:t> </a:t>
            </a:r>
            <a:r>
              <a:rPr lang="de-DE" dirty="0" err="1">
                <a:latin typeface="Garamond" panose="02020404030301010803" pitchFamily="18" charset="0"/>
              </a:rPr>
              <a:t>model</a:t>
            </a:r>
            <a:r>
              <a:rPr lang="de-DE" dirty="0">
                <a:latin typeface="Garamond" panose="02020404030301010803" pitchFamily="18" charset="0"/>
              </a:rPr>
              <a:t> </a:t>
            </a:r>
            <a:r>
              <a:rPr lang="de-DE" dirty="0" err="1">
                <a:latin typeface="Garamond" panose="02020404030301010803" pitchFamily="18" charset="0"/>
              </a:rPr>
              <a:t>for</a:t>
            </a:r>
            <a:r>
              <a:rPr lang="de-DE" dirty="0">
                <a:latin typeface="Garamond" panose="02020404030301010803" pitchFamily="18" charset="0"/>
              </a:rPr>
              <a:t> </a:t>
            </a:r>
            <a:r>
              <a:rPr lang="de-DE" dirty="0" err="1">
                <a:latin typeface="Garamond" panose="02020404030301010803" pitchFamily="18" charset="0"/>
              </a:rPr>
              <a:t>bridge</a:t>
            </a:r>
            <a:r>
              <a:rPr lang="de-DE" dirty="0">
                <a:latin typeface="Garamond" panose="02020404030301010803" pitchFamily="18" charset="0"/>
              </a:rPr>
              <a:t> </a:t>
            </a:r>
            <a:r>
              <a:rPr lang="de-DE" dirty="0" err="1">
                <a:latin typeface="Garamond" panose="02020404030301010803" pitchFamily="18" charset="0"/>
              </a:rPr>
              <a:t>monitoring</a:t>
            </a:r>
            <a:r>
              <a:rPr lang="de-DE" dirty="0">
                <a:latin typeface="Garamond" panose="02020404030301010803" pitchFamily="18" charset="0"/>
              </a:rPr>
              <a:t>, </a:t>
            </a:r>
            <a:r>
              <a:rPr lang="de-DE" dirty="0" err="1">
                <a:latin typeface="Garamond" panose="02020404030301010803" pitchFamily="18" charset="0"/>
              </a:rPr>
              <a:t>subtracting</a:t>
            </a:r>
            <a:r>
              <a:rPr lang="de-DE" dirty="0">
                <a:latin typeface="Garamond" panose="02020404030301010803" pitchFamily="18" charset="0"/>
              </a:rPr>
              <a:t> environmental </a:t>
            </a:r>
            <a:r>
              <a:rPr lang="de-DE" dirty="0" err="1">
                <a:latin typeface="Garamond" panose="02020404030301010803" pitchFamily="18" charset="0"/>
              </a:rPr>
              <a:t>effects</a:t>
            </a: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7" name="Picture 2" descr="https://lh3.googleusercontent.com/SMeYxcD6dUpFxg9ZjUpuvMB-SAax_Wmebh63kxpvkTnn5oHsgdfO2t_Ib5VrlePJgG56dwLfjVvSSGfpB5KMayhrk97uspGb2uD8yIy807N_SXLv0ehIUtlLDmcHu6E3PQ">
            <a:extLst>
              <a:ext uri="{FF2B5EF4-FFF2-40B4-BE49-F238E27FC236}">
                <a16:creationId xmlns:a16="http://schemas.microsoft.com/office/drawing/2014/main" id="{D7FC6F1F-D712-5FD7-5B86-1AEE740B7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97" y="1736660"/>
            <a:ext cx="3568431" cy="237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lh4.googleusercontent.com/3n7ZUv7HrgbN8DO3vKD3ytdm-0GmcNVXzP0YEDIr70mhPauHy2i-RGa8ArsyMwuh2hVbbSKcoGNz7OyYJflawazulObZkN61NG6lgWNVEMBZ8MsFASJSNDZcRwXoaM0b4Q">
            <a:extLst>
              <a:ext uri="{FF2B5EF4-FFF2-40B4-BE49-F238E27FC236}">
                <a16:creationId xmlns:a16="http://schemas.microsoft.com/office/drawing/2014/main" id="{C41C3FB4-757A-11F6-781F-E3898653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/>
          <a:stretch/>
        </p:blipFill>
        <p:spPr bwMode="auto">
          <a:xfrm>
            <a:off x="3792015" y="1611980"/>
            <a:ext cx="3671512" cy="400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lh6.googleusercontent.com/jprLEap-uK8W3hdEuBBRw3dTFMjIE2OJpRthspLL2vl59M79vrsLFuH-Rr1HlFdz-045DW_N-Auw_bQkJ5y8pirRxPzqAWb-V3fsfTCl5D2xdgtb_yRT6QZdN-1fuKbYqQ">
            <a:extLst>
              <a:ext uri="{FF2B5EF4-FFF2-40B4-BE49-F238E27FC236}">
                <a16:creationId xmlns:a16="http://schemas.microsoft.com/office/drawing/2014/main" id="{B6ADB61C-3856-1A5B-27C1-03EBFFCD3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247" y="1569315"/>
            <a:ext cx="4839166" cy="393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05D39618-059F-D3B9-54FA-0DEF12DCE32E}"/>
              </a:ext>
            </a:extLst>
          </p:cNvPr>
          <p:cNvSpPr/>
          <p:nvPr/>
        </p:nvSpPr>
        <p:spPr>
          <a:xfrm>
            <a:off x="318296" y="4193178"/>
            <a:ext cx="3645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063"/>
            <a:r>
              <a:rPr lang="en-US" sz="2000" dirty="0" err="1">
                <a:solidFill>
                  <a:srgbClr val="002060"/>
                </a:solidFill>
                <a:latin typeface="Garamond" panose="02020404030301010803" pitchFamily="18" charset="0"/>
              </a:rPr>
              <a:t>Ravbarkomanda</a:t>
            </a:r>
            <a:r>
              <a:rPr lang="en-US" sz="2000" dirty="0">
                <a:solidFill>
                  <a:srgbClr val="002060"/>
                </a:solidFill>
                <a:latin typeface="Garamond" panose="02020404030301010803" pitchFamily="18" charset="0"/>
              </a:rPr>
              <a:t> highway bridge in Slovenia</a:t>
            </a:r>
            <a:endParaRPr lang="en-GB" sz="20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8E64CC4C-4870-7836-AB56-DBFFA9C69D5C}"/>
              </a:ext>
            </a:extLst>
          </p:cNvPr>
          <p:cNvSpPr/>
          <p:nvPr/>
        </p:nvSpPr>
        <p:spPr>
          <a:xfrm>
            <a:off x="3792015" y="5567056"/>
            <a:ext cx="38175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063"/>
            <a:r>
              <a:rPr lang="en-US" sz="1600" dirty="0">
                <a:solidFill>
                  <a:srgbClr val="002060"/>
                </a:solidFill>
                <a:latin typeface="Garamond" panose="02020404030301010803" pitchFamily="18" charset="0"/>
              </a:rPr>
              <a:t>Local contributions of effects on eigenfrequency change of prestressed cables</a:t>
            </a:r>
            <a:endParaRPr lang="en-GB" sz="16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5EA863A3-384A-24AA-ADFA-AC7EB0A13D5A}"/>
              </a:ext>
            </a:extLst>
          </p:cNvPr>
          <p:cNvSpPr/>
          <p:nvPr/>
        </p:nvSpPr>
        <p:spPr>
          <a:xfrm>
            <a:off x="8319463" y="5582028"/>
            <a:ext cx="36456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063"/>
            <a:r>
              <a:rPr lang="en-US" sz="1600" dirty="0">
                <a:solidFill>
                  <a:srgbClr val="002060"/>
                </a:solidFill>
                <a:latin typeface="Garamond" panose="02020404030301010803" pitchFamily="18" charset="0"/>
              </a:rPr>
              <a:t>Influencing effects of cable eigenfrequency</a:t>
            </a:r>
            <a:endParaRPr lang="en-GB" sz="16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B677CA-E7EB-9D88-D9C7-4CACFE3A2C6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hu-HU" dirty="0"/>
              <a:t>21 November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33911-8414-889C-86AC-8A9F071DF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5281-F39D-4233-834D-89D42A7425F8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6456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24A7BE-CFBC-B98C-9569-1384967A4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Bayesian inference for design parameter update or digital twinning of building structures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C7A92F8B-0C62-552B-6231-257A356FE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925" y="4054400"/>
            <a:ext cx="3864535" cy="159719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203BB6-08FD-814A-DE1D-CE619FD489D6}"/>
              </a:ext>
            </a:extLst>
          </p:cNvPr>
          <p:cNvSpPr txBox="1">
            <a:spLocks/>
          </p:cNvSpPr>
          <p:nvPr/>
        </p:nvSpPr>
        <p:spPr>
          <a:xfrm>
            <a:off x="211667" y="6478524"/>
            <a:ext cx="304800" cy="219456"/>
          </a:xfrm>
          <a:prstGeom prst="rect">
            <a:avLst/>
          </a:prstGeom>
        </p:spPr>
        <p:txBody>
          <a:bodyPr/>
          <a:lstStyle>
            <a:defPPr rtl="0">
              <a:defRPr lang="hu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15959" fontAlgn="base">
              <a:spcBef>
                <a:spcPct val="0"/>
              </a:spcBef>
              <a:spcAft>
                <a:spcPct val="0"/>
              </a:spcAft>
            </a:pPr>
            <a:endParaRPr lang="hu-HU" sz="2000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08E62463-B848-3FC8-C80B-07794817E665}"/>
              </a:ext>
            </a:extLst>
          </p:cNvPr>
          <p:cNvSpPr/>
          <p:nvPr/>
        </p:nvSpPr>
        <p:spPr>
          <a:xfrm>
            <a:off x="8962096" y="4117542"/>
            <a:ext cx="2675567" cy="923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de-DE" sz="1799" dirty="0">
                <a:solidFill>
                  <a:srgbClr val="254093"/>
                </a:solidFill>
                <a:latin typeface="Garamond" panose="02020404030301010803" pitchFamily="18" charset="0"/>
              </a:rPr>
              <a:t>Measurements of modal properties from forced vibration tests</a:t>
            </a:r>
            <a:endParaRPr lang="hu-HU" sz="1799" dirty="0">
              <a:solidFill>
                <a:srgbClr val="254093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Picture 2" descr="https://lh4.googleusercontent.com/NplxHmdiIk8hEbhf8pJElWXUilVfqfrpSb1PLbwBISc-iUb_KsOAuk6HPK3-o9zUGqcYhVsgpf44HaQUomB2xvHJosvq8Luc4pE0cF8vMkgtcg0r-q48uMQw4kSrfOYw_w">
            <a:extLst>
              <a:ext uri="{FF2B5EF4-FFF2-40B4-BE49-F238E27FC236}">
                <a16:creationId xmlns:a16="http://schemas.microsoft.com/office/drawing/2014/main" id="{E38BF5A1-3F50-577F-5C77-0447CECAF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9" t="12462" r="2328" b="10496"/>
          <a:stretch/>
        </p:blipFill>
        <p:spPr bwMode="auto">
          <a:xfrm>
            <a:off x="285579" y="1646591"/>
            <a:ext cx="24621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lh5.googleusercontent.com/zu8U8u-9-mA0hKJTlUiUyM6tvjdPkNr4sohP_G9yXNXh5VD6ihrredhmXx2FWKqLrnWk0TZRq82I41mqlZ4Z3yHuzt8UMraX-YHFqRTqEd-HGf-S1ht5n4zsmmB1hyn0wQ">
            <a:extLst>
              <a:ext uri="{FF2B5EF4-FFF2-40B4-BE49-F238E27FC236}">
                <a16:creationId xmlns:a16="http://schemas.microsoft.com/office/drawing/2014/main" id="{53DBDA2A-932A-F0E3-336B-FFD276C88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672" y="1610622"/>
            <a:ext cx="8553468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Up-Down Arrow 7">
            <a:extLst>
              <a:ext uri="{FF2B5EF4-FFF2-40B4-BE49-F238E27FC236}">
                <a16:creationId xmlns:a16="http://schemas.microsoft.com/office/drawing/2014/main" id="{D69545D4-879A-EAC3-7CAC-792E174A8BBF}"/>
              </a:ext>
            </a:extLst>
          </p:cNvPr>
          <p:cNvSpPr/>
          <p:nvPr/>
        </p:nvSpPr>
        <p:spPr>
          <a:xfrm>
            <a:off x="9140314" y="3207836"/>
            <a:ext cx="295282" cy="826627"/>
          </a:xfrm>
          <a:prstGeom prst="up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799">
              <a:solidFill>
                <a:prstClr val="white"/>
              </a:solidFill>
              <a:latin typeface="Open Sans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3F03B6B7-240E-2C0E-25CD-58F6B2592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6759" y="3662347"/>
            <a:ext cx="1397415" cy="1584000"/>
          </a:xfrm>
          <a:prstGeom prst="rect">
            <a:avLst/>
          </a:prstGeom>
        </p:spPr>
      </p:pic>
      <p:sp>
        <p:nvSpPr>
          <p:cNvPr id="15" name="Bent-Up Arrow 10">
            <a:extLst>
              <a:ext uri="{FF2B5EF4-FFF2-40B4-BE49-F238E27FC236}">
                <a16:creationId xmlns:a16="http://schemas.microsoft.com/office/drawing/2014/main" id="{7A5EFDA7-69F1-4621-78DA-E14C663DFD79}"/>
              </a:ext>
            </a:extLst>
          </p:cNvPr>
          <p:cNvSpPr/>
          <p:nvPr/>
        </p:nvSpPr>
        <p:spPr>
          <a:xfrm rot="10800000" flipV="1">
            <a:off x="3830790" y="3639488"/>
            <a:ext cx="4221920" cy="1516518"/>
          </a:xfrm>
          <a:prstGeom prst="bentUpArrow">
            <a:avLst>
              <a:gd name="adj1" fmla="val 12166"/>
              <a:gd name="adj2" fmla="val 17611"/>
              <a:gd name="adj3" fmla="val 24611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799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6AA2DB90-84BF-7AB1-5C8F-4F58A2A277CE}"/>
              </a:ext>
            </a:extLst>
          </p:cNvPr>
          <p:cNvSpPr/>
          <p:nvPr/>
        </p:nvSpPr>
        <p:spPr>
          <a:xfrm>
            <a:off x="4558172" y="3748307"/>
            <a:ext cx="3503701" cy="3692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DE" sz="1799" dirty="0">
                <a:solidFill>
                  <a:srgbClr val="002060"/>
                </a:solidFill>
                <a:latin typeface="Garamond" panose="02020404030301010803" pitchFamily="18" charset="0"/>
              </a:rPr>
              <a:t>Bayesian update of simulation model</a:t>
            </a:r>
            <a:endParaRPr lang="en-GB" sz="1799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17" name="Picture 2" descr="Confluence Mobil - TUM Wiki">
            <a:extLst>
              <a:ext uri="{FF2B5EF4-FFF2-40B4-BE49-F238E27FC236}">
                <a16:creationId xmlns:a16="http://schemas.microsoft.com/office/drawing/2014/main" id="{2528C984-F5EE-5347-FCC3-707761BDE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399" b="4697"/>
          <a:stretch/>
        </p:blipFill>
        <p:spPr bwMode="auto">
          <a:xfrm flipH="1">
            <a:off x="4428329" y="4138113"/>
            <a:ext cx="2952372" cy="157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0CE65BB-37C6-3539-A99D-B062012FBE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787" y="3484803"/>
            <a:ext cx="2477646" cy="2592000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1AC0D26-5B25-D36A-84C9-C304C6E2788D}"/>
              </a:ext>
            </a:extLst>
          </p:cNvPr>
          <p:cNvSpPr txBox="1">
            <a:spLocks/>
          </p:cNvSpPr>
          <p:nvPr/>
        </p:nvSpPr>
        <p:spPr>
          <a:xfrm>
            <a:off x="285577" y="1612302"/>
            <a:ext cx="2723123" cy="498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400" dirty="0">
                <a:latin typeface="Garamond" panose="02020404030301010803" pitchFamily="18" charset="0"/>
              </a:rPr>
              <a:t>Yoker Tall Timber Building</a:t>
            </a:r>
            <a:br>
              <a:rPr lang="en-GB" sz="1400" dirty="0">
                <a:latin typeface="Garamond" panose="02020404030301010803" pitchFamily="18" charset="0"/>
              </a:rPr>
            </a:br>
            <a:r>
              <a:rPr lang="en-GB" sz="1400" dirty="0">
                <a:latin typeface="Garamond" panose="02020404030301010803" pitchFamily="18" charset="0"/>
              </a:rPr>
              <a:t> in Glasgow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2470E02E-217B-6302-619F-7DE1D36575F1}"/>
              </a:ext>
            </a:extLst>
          </p:cNvPr>
          <p:cNvSpPr txBox="1"/>
          <p:nvPr/>
        </p:nvSpPr>
        <p:spPr>
          <a:xfrm>
            <a:off x="2911668" y="5587426"/>
            <a:ext cx="6540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hu-HU" dirty="0" err="1">
                <a:solidFill>
                  <a:srgbClr val="254093"/>
                </a:solidFill>
                <a:latin typeface="Garamond" panose="02020404030301010803" pitchFamily="18" charset="0"/>
              </a:rPr>
              <a:t>Blaž</a:t>
            </a:r>
            <a:r>
              <a:rPr lang="hu-HU" dirty="0">
                <a:solidFill>
                  <a:srgbClr val="254093"/>
                </a:solidFill>
                <a:latin typeface="Garamond" panose="02020404030301010803" pitchFamily="18" charset="0"/>
              </a:rPr>
              <a:t>, Friedman </a:t>
            </a:r>
            <a:r>
              <a:rPr lang="hu-HU" dirty="0" err="1">
                <a:solidFill>
                  <a:srgbClr val="254093"/>
                </a:solidFill>
                <a:latin typeface="Garamond" panose="02020404030301010803" pitchFamily="18" charset="0"/>
              </a:rPr>
              <a:t>et</a:t>
            </a:r>
            <a:r>
              <a:rPr lang="hu-HU" dirty="0">
                <a:solidFill>
                  <a:srgbClr val="254093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254093"/>
                </a:solidFill>
                <a:latin typeface="Garamond" panose="02020404030301010803" pitchFamily="18" charset="0"/>
              </a:rPr>
              <a:t>al</a:t>
            </a:r>
            <a:r>
              <a:rPr lang="hu-HU" dirty="0">
                <a:solidFill>
                  <a:srgbClr val="254093"/>
                </a:solidFill>
                <a:latin typeface="Garamond" panose="02020404030301010803" pitchFamily="18" charset="0"/>
              </a:rPr>
              <a:t>. "</a:t>
            </a:r>
            <a:r>
              <a:rPr lang="hu-HU" dirty="0" err="1">
                <a:solidFill>
                  <a:srgbClr val="254093"/>
                </a:solidFill>
                <a:latin typeface="Garamond" panose="02020404030301010803" pitchFamily="18" charset="0"/>
              </a:rPr>
              <a:t>Bayesian</a:t>
            </a:r>
            <a:r>
              <a:rPr lang="hu-HU" dirty="0">
                <a:solidFill>
                  <a:srgbClr val="254093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254093"/>
                </a:solidFill>
                <a:latin typeface="Garamond" panose="02020404030301010803" pitchFamily="18" charset="0"/>
              </a:rPr>
              <a:t>model</a:t>
            </a:r>
            <a:r>
              <a:rPr lang="hu-HU" dirty="0">
                <a:solidFill>
                  <a:srgbClr val="254093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254093"/>
                </a:solidFill>
                <a:latin typeface="Garamond" panose="02020404030301010803" pitchFamily="18" charset="0"/>
              </a:rPr>
              <a:t>updating</a:t>
            </a:r>
            <a:r>
              <a:rPr lang="hu-HU" dirty="0">
                <a:solidFill>
                  <a:srgbClr val="254093"/>
                </a:solidFill>
                <a:latin typeface="Garamond" panose="02020404030301010803" pitchFamily="18" charset="0"/>
              </a:rPr>
              <a:t> of </a:t>
            </a:r>
            <a:r>
              <a:rPr lang="hu-HU" dirty="0" err="1">
                <a:solidFill>
                  <a:srgbClr val="254093"/>
                </a:solidFill>
                <a:latin typeface="Garamond" panose="02020404030301010803" pitchFamily="18" charset="0"/>
              </a:rPr>
              <a:t>eight-storey</a:t>
            </a:r>
            <a:r>
              <a:rPr lang="hu-HU" dirty="0">
                <a:solidFill>
                  <a:srgbClr val="254093"/>
                </a:solidFill>
                <a:latin typeface="Garamond" panose="02020404030301010803" pitchFamily="18" charset="0"/>
              </a:rPr>
              <a:t> CLT building </a:t>
            </a:r>
            <a:r>
              <a:rPr lang="hu-HU" dirty="0" err="1">
                <a:solidFill>
                  <a:srgbClr val="254093"/>
                </a:solidFill>
                <a:latin typeface="Garamond" panose="02020404030301010803" pitchFamily="18" charset="0"/>
              </a:rPr>
              <a:t>using</a:t>
            </a:r>
            <a:r>
              <a:rPr lang="hu-HU" dirty="0">
                <a:solidFill>
                  <a:srgbClr val="254093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254093"/>
                </a:solidFill>
                <a:latin typeface="Garamond" panose="02020404030301010803" pitchFamily="18" charset="0"/>
              </a:rPr>
              <a:t>modal</a:t>
            </a:r>
            <a:r>
              <a:rPr lang="hu-HU" dirty="0">
                <a:solidFill>
                  <a:srgbClr val="254093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254093"/>
                </a:solidFill>
                <a:latin typeface="Garamond" panose="02020404030301010803" pitchFamily="18" charset="0"/>
              </a:rPr>
              <a:t>data</a:t>
            </a:r>
            <a:r>
              <a:rPr lang="hu-HU" dirty="0">
                <a:solidFill>
                  <a:srgbClr val="254093"/>
                </a:solidFill>
                <a:latin typeface="Garamond" panose="02020404030301010803" pitchFamily="18" charset="0"/>
              </a:rPr>
              <a:t>." </a:t>
            </a:r>
            <a:r>
              <a:rPr lang="hu-HU" i="1" dirty="0" err="1">
                <a:solidFill>
                  <a:srgbClr val="254093"/>
                </a:solidFill>
                <a:latin typeface="Garamond" panose="02020404030301010803" pitchFamily="18" charset="0"/>
              </a:rPr>
              <a:t>Probabilistic</a:t>
            </a:r>
            <a:r>
              <a:rPr lang="hu-HU" i="1" dirty="0">
                <a:solidFill>
                  <a:srgbClr val="254093"/>
                </a:solidFill>
                <a:latin typeface="Garamond" panose="02020404030301010803" pitchFamily="18" charset="0"/>
              </a:rPr>
              <a:t> </a:t>
            </a:r>
            <a:r>
              <a:rPr lang="hu-HU" i="1" dirty="0" err="1">
                <a:solidFill>
                  <a:srgbClr val="254093"/>
                </a:solidFill>
                <a:latin typeface="Garamond" panose="02020404030301010803" pitchFamily="18" charset="0"/>
              </a:rPr>
              <a:t>Engineering</a:t>
            </a:r>
            <a:r>
              <a:rPr lang="hu-HU" i="1" dirty="0">
                <a:solidFill>
                  <a:srgbClr val="254093"/>
                </a:solidFill>
                <a:latin typeface="Garamond" panose="02020404030301010803" pitchFamily="18" charset="0"/>
              </a:rPr>
              <a:t> </a:t>
            </a:r>
            <a:r>
              <a:rPr lang="hu-HU" i="1" dirty="0" err="1">
                <a:solidFill>
                  <a:srgbClr val="254093"/>
                </a:solidFill>
                <a:latin typeface="Garamond" panose="02020404030301010803" pitchFamily="18" charset="0"/>
              </a:rPr>
              <a:t>Mechanics</a:t>
            </a:r>
            <a:r>
              <a:rPr lang="hu-HU" dirty="0">
                <a:solidFill>
                  <a:srgbClr val="254093"/>
                </a:solidFill>
                <a:latin typeface="Garamond" panose="02020404030301010803" pitchFamily="18" charset="0"/>
              </a:rPr>
              <a:t> 2024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C3842-86CD-1926-A1CA-37C69E2BD9D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hu-HU" dirty="0"/>
              <a:t>21 November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BDC8-1891-E8FC-D5FA-FD09427FA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5281-F39D-4233-834D-89D42A7425F8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9179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B472B3-DE55-3E85-4DCE-21279357F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0" dirty="0">
                <a:latin typeface="Garamond" panose="02020404030301010803" pitchFamily="18" charset="0"/>
                <a:cs typeface="Calibri" panose="020F0502020204030204" pitchFamily="34" charset="0"/>
              </a:rPr>
              <a:t>Knowledge and </a:t>
            </a:r>
            <a:r>
              <a:rPr lang="de-DE" sz="4400" b="0" dirty="0" err="1">
                <a:latin typeface="Garamond" panose="02020404030301010803" pitchFamily="18" charset="0"/>
                <a:cs typeface="Calibri" panose="020F0502020204030204" pitchFamily="34" charset="0"/>
              </a:rPr>
              <a:t>data</a:t>
            </a:r>
            <a:r>
              <a:rPr lang="de-DE" sz="4400" b="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de-DE" sz="4400" b="0" dirty="0" err="1">
                <a:latin typeface="Garamond" panose="02020404030301010803" pitchFamily="18" charset="0"/>
                <a:cs typeface="Calibri" panose="020F0502020204030204" pitchFamily="34" charset="0"/>
              </a:rPr>
              <a:t>sharing</a:t>
            </a:r>
            <a:r>
              <a:rPr lang="de-DE" sz="4400" b="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de-DE" sz="4400" b="0" dirty="0" err="1">
                <a:latin typeface="Garamond" panose="02020404030301010803" pitchFamily="18" charset="0"/>
                <a:cs typeface="Calibri" panose="020F0502020204030204" pitchFamily="34" charset="0"/>
              </a:rPr>
              <a:t>by</a:t>
            </a:r>
            <a:r>
              <a:rPr lang="de-DE" sz="4400" b="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de-DE" sz="4400" b="0" dirty="0" err="1">
                <a:latin typeface="Garamond" panose="02020404030301010803" pitchFamily="18" charset="0"/>
                <a:cs typeface="Calibri" panose="020F0502020204030204" pitchFamily="34" charset="0"/>
              </a:rPr>
              <a:t>decentralized</a:t>
            </a:r>
            <a:r>
              <a:rPr lang="de-DE" sz="4400" b="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de-DE" sz="4400" b="0" dirty="0" err="1">
                <a:latin typeface="Garamond" panose="02020404030301010803" pitchFamily="18" charset="0"/>
                <a:cs typeface="Calibri" panose="020F0502020204030204" pitchFamily="34" charset="0"/>
              </a:rPr>
              <a:t>knowledge</a:t>
            </a:r>
            <a:r>
              <a:rPr lang="de-DE" sz="4400" b="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de-DE" sz="4400" b="0" dirty="0" err="1">
                <a:latin typeface="Garamond" panose="02020404030301010803" pitchFamily="18" charset="0"/>
                <a:cs typeface="Calibri" panose="020F0502020204030204" pitchFamily="34" charset="0"/>
              </a:rPr>
              <a:t>graphs</a:t>
            </a:r>
            <a:r>
              <a:rPr lang="de-DE" sz="4400" b="0" dirty="0">
                <a:latin typeface="Garamond" panose="02020404030301010803" pitchFamily="18" charset="0"/>
                <a:cs typeface="Calibri" panose="020F0502020204030204" pitchFamily="34" charset="0"/>
              </a:rPr>
              <a:t> – </a:t>
            </a:r>
            <a:r>
              <a:rPr lang="de-DE" sz="4400" b="0" dirty="0" err="1">
                <a:latin typeface="Garamond" panose="02020404030301010803" pitchFamily="18" charset="0"/>
                <a:cs typeface="Calibri" panose="020F0502020204030204" pitchFamily="34" charset="0"/>
              </a:rPr>
              <a:t>the</a:t>
            </a:r>
            <a:r>
              <a:rPr lang="hu-HU" sz="4400" b="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de-DE" sz="4400" b="0" dirty="0">
                <a:latin typeface="Garamond" panose="02020404030301010803" pitchFamily="18" charset="0"/>
                <a:cs typeface="Calibri" panose="020F0502020204030204" pitchFamily="34" charset="0"/>
              </a:rPr>
              <a:t>                 </a:t>
            </a:r>
            <a:r>
              <a:rPr lang="de-DE" sz="4400" b="0" dirty="0" err="1">
                <a:latin typeface="Garamond" panose="02020404030301010803" pitchFamily="18" charset="0"/>
                <a:cs typeface="Calibri" panose="020F0502020204030204" pitchFamily="34" charset="0"/>
              </a:rPr>
              <a:t>project</a:t>
            </a: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5" name="Imagen 9">
            <a:extLst>
              <a:ext uri="{FF2B5EF4-FFF2-40B4-BE49-F238E27FC236}">
                <a16:creationId xmlns:a16="http://schemas.microsoft.com/office/drawing/2014/main" id="{B79001F0-A91F-3E1B-F01F-FB5162015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69" t="34280" r="54804" b="32860"/>
          <a:stretch/>
        </p:blipFill>
        <p:spPr>
          <a:xfrm>
            <a:off x="6171283" y="1164070"/>
            <a:ext cx="2457212" cy="412318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CCFB6A36-54C7-D0CD-CF8F-D73D5059A7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85" t="13245" r="4522" b="4208"/>
          <a:stretch/>
        </p:blipFill>
        <p:spPr>
          <a:xfrm>
            <a:off x="8143871" y="2075926"/>
            <a:ext cx="2720500" cy="2772000"/>
          </a:xfrm>
          <a:prstGeom prst="rect">
            <a:avLst/>
          </a:prstGeom>
        </p:spPr>
      </p:pic>
      <p:pic>
        <p:nvPicPr>
          <p:cNvPr id="7" name="Imagen 9">
            <a:extLst>
              <a:ext uri="{FF2B5EF4-FFF2-40B4-BE49-F238E27FC236}">
                <a16:creationId xmlns:a16="http://schemas.microsoft.com/office/drawing/2014/main" id="{B6E532C3-6101-E425-4E26-40BB177553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3783"/>
          <a:stretch/>
        </p:blipFill>
        <p:spPr>
          <a:xfrm>
            <a:off x="10976521" y="2367229"/>
            <a:ext cx="1090145" cy="1027302"/>
          </a:xfrm>
          <a:prstGeom prst="rect">
            <a:avLst/>
          </a:prstGeom>
        </p:spPr>
      </p:pic>
      <p:pic>
        <p:nvPicPr>
          <p:cNvPr id="8" name="Immagine 2">
            <a:extLst>
              <a:ext uri="{FF2B5EF4-FFF2-40B4-BE49-F238E27FC236}">
                <a16:creationId xmlns:a16="http://schemas.microsoft.com/office/drawing/2014/main" id="{85E9C0FD-15E6-DF05-DABB-7505CC94E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10"/>
          <a:stretch>
            <a:fillRect/>
          </a:stretch>
        </p:blipFill>
        <p:spPr bwMode="auto">
          <a:xfrm>
            <a:off x="166962" y="1690195"/>
            <a:ext cx="5558104" cy="235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E129A743-1BF6-8A6F-293E-C5C2EC9F9C52}"/>
              </a:ext>
            </a:extLst>
          </p:cNvPr>
          <p:cNvSpPr txBox="1"/>
          <p:nvPr/>
        </p:nvSpPr>
        <p:spPr>
          <a:xfrm>
            <a:off x="166963" y="4070576"/>
            <a:ext cx="5437789" cy="2030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/>
            <a:r>
              <a:rPr lang="en-US" sz="1799" b="1" dirty="0">
                <a:solidFill>
                  <a:srgbClr val="002060"/>
                </a:solidFill>
                <a:latin typeface="Garamond" panose="02020404030301010803" pitchFamily="18" charset="0"/>
              </a:rPr>
              <a:t>DKG</a:t>
            </a:r>
            <a:r>
              <a:rPr lang="en-US" sz="1799" dirty="0">
                <a:solidFill>
                  <a:srgbClr val="002060"/>
                </a:solidFill>
                <a:latin typeface="Garamond" panose="02020404030301010803" pitchFamily="18" charset="0"/>
              </a:rPr>
              <a:t> platform will include specific </a:t>
            </a:r>
            <a:r>
              <a:rPr lang="en-US" sz="1799" b="1" dirty="0">
                <a:solidFill>
                  <a:srgbClr val="002060"/>
                </a:solidFill>
                <a:latin typeface="Garamond" panose="02020404030301010803" pitchFamily="18" charset="0"/>
              </a:rPr>
              <a:t>building-related ontologies</a:t>
            </a:r>
            <a:r>
              <a:rPr lang="en-US" sz="1799" dirty="0">
                <a:solidFill>
                  <a:srgbClr val="002060"/>
                </a:solidFill>
                <a:latin typeface="Garamond" panose="02020404030301010803" pitchFamily="18" charset="0"/>
              </a:rPr>
              <a:t>, so that the whole knowledge base about the life-cycle of the building can be logged and by that </a:t>
            </a:r>
            <a:r>
              <a:rPr lang="en-US" sz="1799" b="1" dirty="0">
                <a:solidFill>
                  <a:srgbClr val="002060"/>
                </a:solidFill>
                <a:latin typeface="Garamond" panose="02020404030301010803" pitchFamily="18" charset="0"/>
              </a:rPr>
              <a:t>continuously updated</a:t>
            </a:r>
            <a:r>
              <a:rPr lang="en-US" sz="1799" dirty="0">
                <a:solidFill>
                  <a:srgbClr val="002060"/>
                </a:solidFill>
                <a:latin typeface="Garamond" panose="02020404030301010803" pitchFamily="18" charset="0"/>
              </a:rPr>
              <a:t>, providing mechanisms and interfaces for the relevant stakeholders, to </a:t>
            </a:r>
            <a:r>
              <a:rPr lang="en-US" sz="1799" b="1" dirty="0">
                <a:solidFill>
                  <a:srgbClr val="002060"/>
                </a:solidFill>
                <a:latin typeface="Garamond" panose="02020404030301010803" pitchFamily="18" charset="0"/>
              </a:rPr>
              <a:t>publish, trace, share, tokenize</a:t>
            </a:r>
            <a:r>
              <a:rPr lang="en-US" sz="1799" dirty="0">
                <a:solidFill>
                  <a:srgbClr val="002060"/>
                </a:solidFill>
                <a:latin typeface="Garamond" panose="02020404030301010803" pitchFamily="18" charset="0"/>
              </a:rPr>
              <a:t>, end even </a:t>
            </a:r>
            <a:r>
              <a:rPr lang="en-US" sz="1799" b="1" dirty="0">
                <a:solidFill>
                  <a:srgbClr val="002060"/>
                </a:solidFill>
                <a:latin typeface="Garamond" panose="02020404030301010803" pitchFamily="18" charset="0"/>
              </a:rPr>
              <a:t>trade</a:t>
            </a:r>
            <a:r>
              <a:rPr lang="en-US" sz="1799" dirty="0">
                <a:solidFill>
                  <a:srgbClr val="002060"/>
                </a:solidFill>
                <a:latin typeface="Garamond" panose="02020404030301010803" pitchFamily="18" charset="0"/>
              </a:rPr>
              <a:t> models in a market economy. </a:t>
            </a: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7997622A-FF4F-22FC-565D-4693E7D5B8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0685"/>
          <a:stretch/>
        </p:blipFill>
        <p:spPr>
          <a:xfrm>
            <a:off x="5711805" y="1724485"/>
            <a:ext cx="6336465" cy="337288"/>
          </a:xfrm>
          <a:prstGeom prst="rect">
            <a:avLst/>
          </a:prstGeom>
        </p:spPr>
      </p:pic>
      <p:pic>
        <p:nvPicPr>
          <p:cNvPr id="11" name="Picture 2" descr="Pilot 1 Photo">
            <a:extLst>
              <a:ext uri="{FF2B5EF4-FFF2-40B4-BE49-F238E27FC236}">
                <a16:creationId xmlns:a16="http://schemas.microsoft.com/office/drawing/2014/main" id="{65C0176F-144E-F7E6-3B72-EEB47715B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828015"/>
            <a:ext cx="1664213" cy="124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ilot 3 Photo">
            <a:extLst>
              <a:ext uri="{FF2B5EF4-FFF2-40B4-BE49-F238E27FC236}">
                <a16:creationId xmlns:a16="http://schemas.microsoft.com/office/drawing/2014/main" id="{BA2C16DA-FDA0-FD0E-3237-B4655B64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125" y="4832420"/>
            <a:ext cx="1925169" cy="124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D301481A-F804-E123-4BA3-91009660A9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6" t="20442" r="61067" b="4622"/>
          <a:stretch/>
        </p:blipFill>
        <p:spPr>
          <a:xfrm>
            <a:off x="5812042" y="2084634"/>
            <a:ext cx="2277791" cy="2713288"/>
          </a:xfrm>
          <a:prstGeom prst="rect">
            <a:avLst/>
          </a:prstGeom>
        </p:spPr>
      </p:pic>
      <p:pic>
        <p:nvPicPr>
          <p:cNvPr id="14" name="Picture 6" descr="Pilot 4 Photo">
            <a:extLst>
              <a:ext uri="{FF2B5EF4-FFF2-40B4-BE49-F238E27FC236}">
                <a16:creationId xmlns:a16="http://schemas.microsoft.com/office/drawing/2014/main" id="{C08269EF-09B9-E3FF-B464-88F188D08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4" b="14611"/>
          <a:stretch/>
        </p:blipFill>
        <p:spPr bwMode="auto">
          <a:xfrm>
            <a:off x="9915356" y="4832421"/>
            <a:ext cx="2143652" cy="124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9">
            <a:extLst>
              <a:ext uri="{FF2B5EF4-FFF2-40B4-BE49-F238E27FC236}">
                <a16:creationId xmlns:a16="http://schemas.microsoft.com/office/drawing/2014/main" id="{0A70CF08-A1E3-96A3-E91D-1268E78FD1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808" t="16968" r="1424" b="19699"/>
          <a:stretch/>
        </p:blipFill>
        <p:spPr>
          <a:xfrm>
            <a:off x="10166816" y="1105089"/>
            <a:ext cx="1944000" cy="42028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AFC10-D7BD-D2C3-C459-4086441465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dirty="0"/>
              <a:t>21 November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B0543-BB04-563D-8993-152E75484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5281-F39D-4233-834D-89D42A7425F8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4810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DD2E7E-8FC6-DCCE-CCD9-D1032356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22" y="214537"/>
            <a:ext cx="10515600" cy="1325563"/>
          </a:xfrm>
        </p:spPr>
        <p:txBody>
          <a:bodyPr anchor="t"/>
          <a:lstStyle/>
          <a:p>
            <a:r>
              <a:rPr lang="hu-HU" b="0" dirty="0">
                <a:latin typeface="Garamond" panose="02020404030301010803" pitchFamily="18" charset="0"/>
                <a:cs typeface="Calibri" panose="020F0502020204030204" pitchFamily="34" charset="0"/>
              </a:rPr>
              <a:t>Data </a:t>
            </a:r>
            <a:r>
              <a:rPr lang="hu-HU" b="0" dirty="0" err="1">
                <a:latin typeface="Garamond" panose="02020404030301010803" pitchFamily="18" charset="0"/>
                <a:cs typeface="Calibri" panose="020F0502020204030204" pitchFamily="34" charset="0"/>
              </a:rPr>
              <a:t>driven</a:t>
            </a:r>
            <a:r>
              <a:rPr lang="hu-HU" b="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u-HU" b="0" dirty="0" err="1">
                <a:latin typeface="Garamond" panose="02020404030301010803" pitchFamily="18" charset="0"/>
                <a:cs typeface="Calibri" panose="020F0502020204030204" pitchFamily="34" charset="0"/>
              </a:rPr>
              <a:t>analysis</a:t>
            </a:r>
            <a:r>
              <a:rPr lang="hu-HU" b="0" dirty="0">
                <a:latin typeface="Garamond" panose="02020404030301010803" pitchFamily="18" charset="0"/>
                <a:cs typeface="Calibri" panose="020F0502020204030204" pitchFamily="34" charset="0"/>
              </a:rPr>
              <a:t> in mobile </a:t>
            </a:r>
            <a:r>
              <a:rPr lang="hu-HU" b="0" dirty="0" err="1">
                <a:latin typeface="Garamond" panose="02020404030301010803" pitchFamily="18" charset="0"/>
                <a:cs typeface="Calibri" panose="020F0502020204030204" pitchFamily="34" charset="0"/>
              </a:rPr>
              <a:t>networks</a:t>
            </a: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5" name="Picture 61">
            <a:extLst>
              <a:ext uri="{FF2B5EF4-FFF2-40B4-BE49-F238E27FC236}">
                <a16:creationId xmlns:a16="http://schemas.microsoft.com/office/drawing/2014/main" id="{0CA631D8-2255-00AD-ED2C-E9CDA9C3C8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051"/>
          <a:stretch/>
        </p:blipFill>
        <p:spPr>
          <a:xfrm>
            <a:off x="7794243" y="1042020"/>
            <a:ext cx="4396171" cy="2695591"/>
          </a:xfrm>
          <a:prstGeom prst="rect">
            <a:avLst/>
          </a:prstGeom>
        </p:spPr>
      </p:pic>
      <p:grpSp>
        <p:nvGrpSpPr>
          <p:cNvPr id="6" name="Csoportba foglalás 23">
            <a:extLst>
              <a:ext uri="{FF2B5EF4-FFF2-40B4-BE49-F238E27FC236}">
                <a16:creationId xmlns:a16="http://schemas.microsoft.com/office/drawing/2014/main" id="{EEC09796-74F0-E1BF-8A19-00EC079260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11181" y="4409717"/>
            <a:ext cx="3089978" cy="1764000"/>
            <a:chOff x="10300672" y="1712345"/>
            <a:chExt cx="9582137" cy="63205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AC577E-8904-DC3F-EAE7-E9FAE092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7863"/>
            <a:stretch/>
          </p:blipFill>
          <p:spPr bwMode="auto">
            <a:xfrm>
              <a:off x="10300672" y="1712345"/>
              <a:ext cx="9582137" cy="6320555"/>
            </a:xfrm>
            <a:prstGeom prst="rect">
              <a:avLst/>
            </a:prstGeom>
          </p:spPr>
        </p:pic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1DE5E7B-2052-2A4A-EA3D-4F169A1ACBA4}"/>
                </a:ext>
              </a:extLst>
            </p:cNvPr>
            <p:cNvSpPr txBox="1"/>
            <p:nvPr/>
          </p:nvSpPr>
          <p:spPr bwMode="auto">
            <a:xfrm>
              <a:off x="15787332" y="4036462"/>
              <a:ext cx="3596046" cy="1054723"/>
            </a:xfrm>
            <a:prstGeom prst="rect">
              <a:avLst/>
            </a:prstGeom>
            <a:noFill/>
          </p:spPr>
          <p:txBody>
            <a:bodyPr wrap="square" lIns="91389" tIns="45695" rIns="91389" bIns="45695" rtlCol="0">
              <a:spAutoFit/>
            </a:bodyPr>
            <a:lstStyle/>
            <a:p>
              <a:pPr algn="ctr" defTabSz="1016264">
                <a:defRPr/>
              </a:pPr>
              <a:r>
                <a:rPr lang="hu-HU" sz="1600" b="1" dirty="0">
                  <a:solidFill>
                    <a:srgbClr val="FF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Low </a:t>
              </a:r>
              <a:r>
                <a:rPr lang="hu-HU" sz="1600" b="1" dirty="0" err="1">
                  <a:solidFill>
                    <a:srgbClr val="FF0000"/>
                  </a:solidFill>
                  <a:latin typeface="Garamond" panose="02020404030301010803" pitchFamily="18" charset="0"/>
                  <a:cs typeface="Calibri" panose="020F0502020204030204" pitchFamily="34" charset="0"/>
                </a:rPr>
                <a:t>quality</a:t>
              </a:r>
              <a:endParaRPr lang="en-US" sz="1600" b="1" dirty="0">
                <a:solidFill>
                  <a:srgbClr val="FF0000"/>
                </a:solidFill>
                <a:latin typeface="Garamond" panose="02020404030301010803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B9739846-A49E-39FB-F800-1EA5D96CE1FE}"/>
              </a:ext>
            </a:extLst>
          </p:cNvPr>
          <p:cNvSpPr txBox="1"/>
          <p:nvPr/>
        </p:nvSpPr>
        <p:spPr bwMode="auto">
          <a:xfrm>
            <a:off x="1770923" y="3869448"/>
            <a:ext cx="1374807" cy="338504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ctr" defTabSz="1016264">
              <a:defRPr/>
            </a:pPr>
            <a:r>
              <a:rPr lang="hu-HU" sz="1600" b="1">
                <a:solidFill>
                  <a:srgbClr val="78C52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quality</a:t>
            </a:r>
            <a:endParaRPr lang="en-US" sz="1600" b="1">
              <a:solidFill>
                <a:srgbClr val="78C525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161296273">
            <a:extLst>
              <a:ext uri="{FF2B5EF4-FFF2-40B4-BE49-F238E27FC236}">
                <a16:creationId xmlns:a16="http://schemas.microsoft.com/office/drawing/2014/main" id="{491A916F-7A65-0527-D47E-5264DA5D02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9686"/>
          <a:stretch/>
        </p:blipFill>
        <p:spPr bwMode="auto">
          <a:xfrm>
            <a:off x="4549581" y="1006320"/>
            <a:ext cx="2930813" cy="2376000"/>
          </a:xfrm>
          <a:prstGeom prst="rect">
            <a:avLst/>
          </a:prstGeom>
        </p:spPr>
      </p:pic>
      <p:sp>
        <p:nvSpPr>
          <p:cNvPr id="11" name="Téglalap 2">
            <a:extLst>
              <a:ext uri="{FF2B5EF4-FFF2-40B4-BE49-F238E27FC236}">
                <a16:creationId xmlns:a16="http://schemas.microsoft.com/office/drawing/2014/main" id="{C247028E-ACBB-BA6D-E951-74C159AAC6A4}"/>
              </a:ext>
            </a:extLst>
          </p:cNvPr>
          <p:cNvSpPr/>
          <p:nvPr/>
        </p:nvSpPr>
        <p:spPr bwMode="auto">
          <a:xfrm>
            <a:off x="286291" y="3714750"/>
            <a:ext cx="3553349" cy="73866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hu-HU" sz="14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Daróczy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u-HU" sz="14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Vaderna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, Benczúr. "</a:t>
            </a:r>
            <a:r>
              <a:rPr lang="hu-HU" sz="14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Machine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learning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based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session </a:t>
            </a:r>
            <a:r>
              <a:rPr lang="hu-HU" sz="14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drop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prediction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in LTE </a:t>
            </a:r>
            <a:r>
              <a:rPr lang="hu-HU" sz="14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networks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and </a:t>
            </a:r>
            <a:r>
              <a:rPr lang="hu-HU" sz="14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its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SON </a:t>
            </a:r>
            <a:r>
              <a:rPr lang="hu-HU" sz="14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aspects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." VTC Spring 2015</a:t>
            </a:r>
            <a:endParaRPr sz="2800" dirty="0">
              <a:solidFill>
                <a:srgbClr val="00206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29F7644C-B055-21A9-E0B8-0F2A772AD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15" y="972746"/>
            <a:ext cx="3959213" cy="2484000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73688025-9749-455E-9799-6167763C057E}"/>
              </a:ext>
            </a:extLst>
          </p:cNvPr>
          <p:cNvSpPr txBox="1"/>
          <p:nvPr/>
        </p:nvSpPr>
        <p:spPr>
          <a:xfrm>
            <a:off x="8001000" y="3823584"/>
            <a:ext cx="4153098" cy="15011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Timing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advance</a:t>
            </a: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(TA):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distance</a:t>
            </a: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measured</a:t>
            </a: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by</a:t>
            </a: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radio</a:t>
            </a:r>
            <a:endParaRPr lang="hu-HU" sz="2000" dirty="0">
              <a:solidFill>
                <a:srgbClr val="00206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Cell</a:t>
            </a: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load</a:t>
            </a: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: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number</a:t>
            </a: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and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volume</a:t>
            </a:r>
            <a:endParaRPr lang="hu-HU" sz="2000" dirty="0">
              <a:solidFill>
                <a:srgbClr val="00206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Interference</a:t>
            </a: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: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measurement</a:t>
            </a:r>
            <a:endParaRPr lang="hu-HU" sz="2000" dirty="0">
              <a:solidFill>
                <a:srgbClr val="00206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marL="2857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Channel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quality</a:t>
            </a: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: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delay</a:t>
            </a: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loss</a:t>
            </a:r>
            <a:endParaRPr lang="hu-HU" sz="2000" dirty="0">
              <a:solidFill>
                <a:srgbClr val="00206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105153D9-7C2B-31D5-006E-60B5044E8278}"/>
              </a:ext>
            </a:extLst>
          </p:cNvPr>
          <p:cNvSpPr txBox="1"/>
          <p:nvPr/>
        </p:nvSpPr>
        <p:spPr>
          <a:xfrm>
            <a:off x="4730471" y="3452884"/>
            <a:ext cx="2601314" cy="3979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Dynamic</a:t>
            </a: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load</a:t>
            </a: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balancing</a:t>
            </a:r>
            <a:endParaRPr lang="hu-HU" sz="2000" dirty="0">
              <a:solidFill>
                <a:srgbClr val="00206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FA5C31D3-CAF8-4F4B-8C2B-27C4537B0F08}"/>
              </a:ext>
            </a:extLst>
          </p:cNvPr>
          <p:cNvSpPr txBox="1"/>
          <p:nvPr/>
        </p:nvSpPr>
        <p:spPr>
          <a:xfrm>
            <a:off x="687091" y="3445261"/>
            <a:ext cx="2601314" cy="3979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Session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drop</a:t>
            </a:r>
            <a:r>
              <a:rPr lang="hu-HU" sz="20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prediction</a:t>
            </a:r>
            <a:endParaRPr lang="hu-HU" sz="2000" dirty="0">
              <a:solidFill>
                <a:srgbClr val="00206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6" name="Téglalap 2">
            <a:extLst>
              <a:ext uri="{FF2B5EF4-FFF2-40B4-BE49-F238E27FC236}">
                <a16:creationId xmlns:a16="http://schemas.microsoft.com/office/drawing/2014/main" id="{6E4CF6C9-3546-17C8-40B7-6B76B5762866}"/>
              </a:ext>
            </a:extLst>
          </p:cNvPr>
          <p:cNvSpPr/>
          <p:nvPr/>
        </p:nvSpPr>
        <p:spPr bwMode="auto">
          <a:xfrm>
            <a:off x="4086337" y="3739893"/>
            <a:ext cx="3877217" cy="73866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hu-HU" sz="14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Merluzzi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, Borsos, </a:t>
            </a:r>
            <a:r>
              <a:rPr lang="hu-HU" sz="14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Rajatheva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, Benczúr,  ..., </a:t>
            </a:r>
            <a:r>
              <a:rPr lang="hu-HU" sz="14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Uusitalo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. </a:t>
            </a:r>
            <a:r>
              <a:rPr lang="en-US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The Hexa-X project vision on Artificial Intelligence and Machine Learning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… </a:t>
            </a:r>
            <a:r>
              <a:rPr lang="hu-HU" sz="1400" i="1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IEEE Access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u-HU" sz="1400" i="1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2023</a:t>
            </a:r>
            <a:r>
              <a:rPr lang="hu-HU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Téglalap 2">
            <a:extLst>
              <a:ext uri="{FF2B5EF4-FFF2-40B4-BE49-F238E27FC236}">
                <a16:creationId xmlns:a16="http://schemas.microsoft.com/office/drawing/2014/main" id="{5B9ECBD2-F5D5-9059-4E49-32A058E49B9C}"/>
              </a:ext>
            </a:extLst>
          </p:cNvPr>
          <p:cNvSpPr/>
          <p:nvPr/>
        </p:nvSpPr>
        <p:spPr bwMode="auto">
          <a:xfrm>
            <a:off x="8458200" y="5332053"/>
            <a:ext cx="3200400" cy="73866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400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Kelen</a:t>
            </a:r>
            <a:r>
              <a:rPr lang="en-US" sz="1400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et al. "Theoretical Evaluation of Asymmetric Shapley Values for Root-Cause Analysis." ICDM 2023.</a:t>
            </a:r>
            <a:endParaRPr lang="en-US" sz="2800" dirty="0">
              <a:solidFill>
                <a:srgbClr val="00206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7432CF63-6226-9247-B148-0C44F24863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95" t="4027"/>
          <a:stretch/>
        </p:blipFill>
        <p:spPr bwMode="auto">
          <a:xfrm>
            <a:off x="101086" y="4406562"/>
            <a:ext cx="3109439" cy="1800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B6C7A0-E9AF-BD60-8D5E-4C1564B4A6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dirty="0"/>
              <a:t>21 November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AD262-46B6-A91C-BCD0-1BFB8630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5281-F39D-4233-834D-89D42A7425F8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6786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94B53A-3467-082E-5A94-015BC1771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sz="4400" dirty="0">
                <a:latin typeface="Garamond" panose="02020404030301010803" pitchFamily="18" charset="0"/>
                <a:cs typeface="Calibri" panose="020F0502020204030204" pitchFamily="34" charset="0"/>
              </a:rPr>
              <a:t>AI in B5G / 6G Mobile Radio Networks</a:t>
            </a:r>
            <a:br>
              <a:rPr lang="en-GB" sz="4400" dirty="0">
                <a:latin typeface="Garamond" panose="02020404030301010803" pitchFamily="18" charset="0"/>
                <a:cs typeface="Calibri" panose="020F0502020204030204" pitchFamily="34" charset="0"/>
              </a:rPr>
            </a:br>
            <a:r>
              <a:rPr lang="hu-HU" sz="4400" dirty="0">
                <a:latin typeface="Garamond" panose="02020404030301010803" pitchFamily="18" charset="0"/>
                <a:cs typeface="Calibri" panose="020F0502020204030204" pitchFamily="34" charset="0"/>
              </a:rPr>
              <a:t>(</a:t>
            </a:r>
            <a:r>
              <a:rPr lang="en-GB" sz="4400" dirty="0">
                <a:latin typeface="Garamond" panose="02020404030301010803" pitchFamily="18" charset="0"/>
                <a:cs typeface="Calibri" panose="020F0502020204030204" pitchFamily="34" charset="0"/>
              </a:rPr>
              <a:t>25 partners, </a:t>
            </a:r>
            <a:r>
              <a:rPr lang="hu-HU" sz="4400" dirty="0">
                <a:latin typeface="Garamond" panose="02020404030301010803" pitchFamily="18" charset="0"/>
                <a:cs typeface="Calibri" panose="020F0502020204030204" pitchFamily="34" charset="0"/>
              </a:rPr>
              <a:t>Nokia, Ericsson, SZTAKI)</a:t>
            </a: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5" name="Picture 3" descr="Diagram&#10;&#10;Description automatically generated">
            <a:extLst>
              <a:ext uri="{FF2B5EF4-FFF2-40B4-BE49-F238E27FC236}">
                <a16:creationId xmlns:a16="http://schemas.microsoft.com/office/drawing/2014/main" id="{787AEE89-2F16-0E6C-E605-136ABDDBD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9" b="1198"/>
          <a:stretch/>
        </p:blipFill>
        <p:spPr>
          <a:xfrm>
            <a:off x="493096" y="1589072"/>
            <a:ext cx="8796266" cy="4572000"/>
          </a:xfrm>
          <a:prstGeom prst="rect">
            <a:avLst/>
          </a:prstGeom>
        </p:spPr>
      </p:pic>
      <p:pic>
        <p:nvPicPr>
          <p:cNvPr id="6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8923707-1835-A292-6922-76D773EE1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5177" y="1657653"/>
            <a:ext cx="1520843" cy="1069745"/>
          </a:xfrm>
          <a:prstGeom prst="rect">
            <a:avLst/>
          </a:prstGeom>
        </p:spPr>
      </p:pic>
      <p:sp>
        <p:nvSpPr>
          <p:cNvPr id="7" name="TextBox 34">
            <a:extLst>
              <a:ext uri="{FF2B5EF4-FFF2-40B4-BE49-F238E27FC236}">
                <a16:creationId xmlns:a16="http://schemas.microsoft.com/office/drawing/2014/main" id="{1EDBF9EB-8FC8-C7DA-908C-D4471D4887DC}"/>
              </a:ext>
            </a:extLst>
          </p:cNvPr>
          <p:cNvSpPr txBox="1"/>
          <p:nvPr/>
        </p:nvSpPr>
        <p:spPr>
          <a:xfrm>
            <a:off x="10115550" y="2946756"/>
            <a:ext cx="1827619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hu-HU" sz="1799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H2020 B5G/6G </a:t>
            </a:r>
            <a:r>
              <a:rPr lang="hu-HU" sz="1799" dirty="0" err="1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Flagship</a:t>
            </a:r>
            <a:endParaRPr lang="hu-HU" sz="1799" dirty="0">
              <a:solidFill>
                <a:srgbClr val="00206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5A195-ED07-F0E8-5B9B-914F370CF2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dirty="0"/>
              <a:t>21 November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51EA4-E3EB-DC88-6E70-959ED0C16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5281-F39D-4233-834D-89D42A7425F8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128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B82315-492F-9C77-A219-01B88D620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kern="0" dirty="0" err="1">
                <a:ea typeface="Arial" charset="0"/>
                <a:cs typeface="Calibri" panose="020F0502020204030204" pitchFamily="34" charset="0"/>
              </a:rPr>
              <a:t>HUNgarian</a:t>
            </a:r>
            <a:r>
              <a:rPr lang="hu-HU" kern="0" dirty="0">
                <a:ea typeface="Arial" charset="0"/>
                <a:cs typeface="Calibri" panose="020F0502020204030204" pitchFamily="34" charset="0"/>
              </a:rPr>
              <a:t> </a:t>
            </a:r>
            <a:r>
              <a:rPr lang="hu-HU" kern="0" dirty="0" err="1">
                <a:ea typeface="Arial" charset="0"/>
                <a:cs typeface="Calibri" panose="020F0502020204030204" pitchFamily="34" charset="0"/>
              </a:rPr>
              <a:t>REsearch</a:t>
            </a:r>
            <a:r>
              <a:rPr lang="hu-HU" kern="0" dirty="0">
                <a:ea typeface="Arial" charset="0"/>
                <a:cs typeface="Calibri" panose="020F0502020204030204" pitchFamily="34" charset="0"/>
              </a:rPr>
              <a:t> Network </a:t>
            </a:r>
            <a:r>
              <a:rPr lang="en-US" kern="0" dirty="0">
                <a:ea typeface="Arial" charset="0"/>
                <a:cs typeface="Calibri" panose="020F0502020204030204" pitchFamily="34" charset="0"/>
              </a:rPr>
              <a:t>SZTAKI in a nutshell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1C2D699-7C0B-9905-26AC-FED01ABE5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DB86-9885-4B33-B44A-2F90445E70A4}" type="slidenum">
              <a:rPr lang="hu-HU" smtClean="0"/>
              <a:pPr/>
              <a:t>2</a:t>
            </a:fld>
            <a:endParaRPr lang="hu-HU" dirty="0"/>
          </a:p>
        </p:txBody>
      </p:sp>
      <p:sp>
        <p:nvSpPr>
          <p:cNvPr id="5" name="Tartalom helye 1">
            <a:extLst>
              <a:ext uri="{FF2B5EF4-FFF2-40B4-BE49-F238E27FC236}">
                <a16:creationId xmlns:a16="http://schemas.microsoft.com/office/drawing/2014/main" id="{D2FCF331-1AF9-864A-818E-81D4CAE0A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535" y="1028606"/>
            <a:ext cx="5713601" cy="348219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b="1" noProof="0" dirty="0"/>
              <a:t>Some facts from our history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Established in 1964</a:t>
            </a:r>
            <a:endParaRPr lang="hu-HU" sz="2000" dirty="0"/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EU C</a:t>
            </a:r>
            <a:r>
              <a:rPr lang="hu-HU" sz="2000" dirty="0">
                <a:solidFill>
                  <a:schemeClr val="tx1"/>
                </a:solidFill>
              </a:rPr>
              <a:t>enter of Excellence</a:t>
            </a:r>
            <a:r>
              <a:rPr lang="en-US" sz="2000" dirty="0">
                <a:solidFill>
                  <a:schemeClr val="tx1"/>
                </a:solidFill>
              </a:rPr>
              <a:t> in IT, Computer Science and Control, 2001</a:t>
            </a:r>
            <a:r>
              <a:rPr lang="hu-HU" sz="2000" dirty="0">
                <a:solidFill>
                  <a:schemeClr val="tx1"/>
                </a:solidFill>
              </a:rPr>
              <a:t> and </a:t>
            </a:r>
            <a:r>
              <a:rPr lang="en-US" sz="2000" dirty="0"/>
              <a:t>in Production Informatics and Control (EPIC), 2017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Common </a:t>
            </a:r>
            <a:r>
              <a:rPr lang="hu-HU" sz="2000" dirty="0" err="1"/>
              <a:t>technology</a:t>
            </a:r>
            <a:r>
              <a:rPr lang="hu-HU" sz="2000" dirty="0"/>
              <a:t> </a:t>
            </a:r>
            <a:r>
              <a:rPr lang="hu-HU" sz="2000" dirty="0" err="1"/>
              <a:t>transfer</a:t>
            </a:r>
            <a:r>
              <a:rPr lang="hu-HU" sz="2000" dirty="0"/>
              <a:t> </a:t>
            </a:r>
            <a:r>
              <a:rPr lang="hu-HU" sz="2000" dirty="0" err="1"/>
              <a:t>company</a:t>
            </a:r>
            <a:r>
              <a:rPr lang="hu-HU" sz="2000" dirty="0"/>
              <a:t> </a:t>
            </a:r>
            <a:r>
              <a:rPr lang="hu-HU" sz="2000" dirty="0" err="1"/>
              <a:t>with</a:t>
            </a:r>
            <a:r>
              <a:rPr lang="hu-HU" sz="2000" dirty="0"/>
              <a:t> </a:t>
            </a:r>
            <a:r>
              <a:rPr lang="hu-HU" sz="2000" dirty="0" err="1"/>
              <a:t>Fraunhofer</a:t>
            </a:r>
            <a:r>
              <a:rPr lang="en-US" sz="2000" dirty="0"/>
              <a:t>: EPIC </a:t>
            </a:r>
            <a:r>
              <a:rPr lang="en-US" sz="2000" dirty="0" err="1"/>
              <a:t>InnoLabs</a:t>
            </a:r>
            <a:r>
              <a:rPr lang="en-US" sz="2000" dirty="0"/>
              <a:t> Ltd, 2018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Artificial Intelligence</a:t>
            </a:r>
            <a:r>
              <a:rPr lang="hu-HU" sz="2000" dirty="0"/>
              <a:t> and </a:t>
            </a:r>
            <a:r>
              <a:rPr lang="hu-HU" sz="2000" dirty="0" err="1"/>
              <a:t>Autonomous</a:t>
            </a:r>
            <a:r>
              <a:rPr lang="hu-HU" sz="2000" dirty="0"/>
              <a:t> Systems</a:t>
            </a:r>
            <a:r>
              <a:rPr lang="en-US" sz="2000" dirty="0"/>
              <a:t> National </a:t>
            </a:r>
            <a:r>
              <a:rPr lang="en-US" sz="2000" dirty="0" err="1"/>
              <a:t>Laborator</a:t>
            </a:r>
            <a:r>
              <a:rPr lang="hu-HU" sz="2000" dirty="0" err="1"/>
              <a:t>ies</a:t>
            </a:r>
            <a:r>
              <a:rPr lang="en-US" sz="2000" dirty="0"/>
              <a:t>, 2020</a:t>
            </a:r>
            <a:r>
              <a:rPr lang="hu-HU" sz="2000" dirty="0"/>
              <a:t>  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en-US" sz="2600" b="1" dirty="0"/>
              <a:t>Staff</a:t>
            </a:r>
            <a:r>
              <a:rPr lang="hu-HU" sz="2600" b="1" dirty="0"/>
              <a:t> </a:t>
            </a:r>
            <a:r>
              <a:rPr lang="en-US" sz="2200" dirty="0"/>
              <a:t>~ </a:t>
            </a:r>
            <a:r>
              <a:rPr lang="hu-HU" sz="2200" dirty="0"/>
              <a:t>300; </a:t>
            </a:r>
            <a:r>
              <a:rPr lang="en-US" sz="2200" dirty="0"/>
              <a:t>~ </a:t>
            </a:r>
            <a:r>
              <a:rPr lang="hu-HU" sz="2200" dirty="0"/>
              <a:t>90</a:t>
            </a:r>
            <a:r>
              <a:rPr lang="en-US" sz="2200" dirty="0"/>
              <a:t> with scientific degree</a:t>
            </a:r>
          </a:p>
          <a:p>
            <a:pPr marL="324000" lvl="1"/>
            <a:endParaRPr lang="hu-HU" sz="2000" dirty="0"/>
          </a:p>
        </p:txBody>
      </p:sp>
      <p:sp>
        <p:nvSpPr>
          <p:cNvPr id="6" name="Tartalom helye 1">
            <a:extLst>
              <a:ext uri="{FF2B5EF4-FFF2-40B4-BE49-F238E27FC236}">
                <a16:creationId xmlns:a16="http://schemas.microsoft.com/office/drawing/2014/main" id="{1F58AD57-25A2-3A6C-1374-AA71EC36F31D}"/>
              </a:ext>
            </a:extLst>
          </p:cNvPr>
          <p:cNvSpPr txBox="1">
            <a:spLocks/>
          </p:cNvSpPr>
          <p:nvPr/>
        </p:nvSpPr>
        <p:spPr>
          <a:xfrm>
            <a:off x="6217498" y="1032272"/>
            <a:ext cx="5842456" cy="33088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04000" lvl="1" indent="-180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dirty="0"/>
              <a:t>Basic</a:t>
            </a:r>
            <a:r>
              <a:rPr lang="en-US" dirty="0"/>
              <a:t> research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dirty="0"/>
              <a:t>Computer science</a:t>
            </a:r>
            <a:r>
              <a:rPr lang="hu-HU" dirty="0"/>
              <a:t> and AI</a:t>
            </a:r>
            <a:endParaRPr lang="en-US" dirty="0"/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dirty="0"/>
              <a:t>Systems and control theory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dirty="0"/>
              <a:t>Machine perception</a:t>
            </a:r>
            <a:r>
              <a:rPr lang="hu-HU" dirty="0"/>
              <a:t>, </a:t>
            </a:r>
            <a:r>
              <a:rPr lang="en-US" dirty="0"/>
              <a:t>human-computer interaction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100" b="1" dirty="0"/>
              <a:t>Applied research and innovation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dirty="0"/>
              <a:t>Vehicle and transportation systems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hu-HU" dirty="0" err="1"/>
              <a:t>Smart</a:t>
            </a:r>
            <a:r>
              <a:rPr lang="hu-HU" dirty="0"/>
              <a:t> </a:t>
            </a:r>
            <a:r>
              <a:rPr lang="hu-HU" dirty="0" err="1"/>
              <a:t>factories</a:t>
            </a:r>
            <a:r>
              <a:rPr lang="hu-HU" dirty="0"/>
              <a:t>, </a:t>
            </a:r>
            <a:r>
              <a:rPr lang="en-US" dirty="0"/>
              <a:t>logistics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dirty="0"/>
              <a:t>Energy and sustainable development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dirty="0"/>
              <a:t>Security and surveillance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dirty="0"/>
              <a:t>Networked systems and services, cloud</a:t>
            </a:r>
            <a:r>
              <a:rPr lang="hu-HU" dirty="0"/>
              <a:t>, HPC</a:t>
            </a:r>
            <a:endParaRPr lang="en-US" dirty="0"/>
          </a:p>
          <a:p>
            <a:pPr lvl="1"/>
            <a:endParaRPr lang="hu-HU" dirty="0"/>
          </a:p>
        </p:txBody>
      </p:sp>
      <p:sp>
        <p:nvSpPr>
          <p:cNvPr id="7" name="Tartalom helye 1">
            <a:extLst>
              <a:ext uri="{FF2B5EF4-FFF2-40B4-BE49-F238E27FC236}">
                <a16:creationId xmlns:a16="http://schemas.microsoft.com/office/drawing/2014/main" id="{8A616CB2-02FA-7E74-C0D6-8EA2F3F6D85E}"/>
              </a:ext>
            </a:extLst>
          </p:cNvPr>
          <p:cNvSpPr txBox="1">
            <a:spLocks/>
          </p:cNvSpPr>
          <p:nvPr/>
        </p:nvSpPr>
        <p:spPr>
          <a:xfrm>
            <a:off x="9132158" y="1018152"/>
            <a:ext cx="3079879" cy="2456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hu-HU"/>
            </a:defPPr>
            <a:lvl1pPr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750" lvl="1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3" name="Kép 14" descr="A képen fedett pályás, székház, mennyezet, padló látható&#10;&#10;Automatikusan generált leírás">
            <a:extLst>
              <a:ext uri="{FF2B5EF4-FFF2-40B4-BE49-F238E27FC236}">
                <a16:creationId xmlns:a16="http://schemas.microsoft.com/office/drawing/2014/main" id="{06594B3E-7675-2051-98A5-E571B79CB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7100" y="4381065"/>
            <a:ext cx="8781700" cy="24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77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9415E038-F6F7-F7B9-3A9A-5E2DF3D821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3914734"/>
            <a:ext cx="4235577" cy="2198711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E1F50D8-0F45-E751-F51E-AC500894A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736" y="796637"/>
            <a:ext cx="4307355" cy="262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EE32F5-1CA0-5891-FAF4-8740F00A0D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1" y="3176410"/>
            <a:ext cx="5074782" cy="302400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AAF8F3CA-995F-19B6-CB18-91C85D3C26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6695" y="4526262"/>
            <a:ext cx="2169382" cy="129618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B5BFC16-19CD-5C4F-80AC-8861C57C6FD3}"/>
              </a:ext>
            </a:extLst>
          </p:cNvPr>
          <p:cNvSpPr txBox="1">
            <a:spLocks/>
          </p:cNvSpPr>
          <p:nvPr/>
        </p:nvSpPr>
        <p:spPr>
          <a:xfrm>
            <a:off x="6843553" y="121508"/>
            <a:ext cx="4642523" cy="886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>
                <a:latin typeface="Garamond" panose="02020404030301010803" pitchFamily="18" charset="0"/>
              </a:rPr>
              <a:t>MAVIR </a:t>
            </a:r>
            <a:r>
              <a:rPr lang="hu-HU" dirty="0" err="1">
                <a:latin typeface="Garamond" panose="02020404030301010803" pitchFamily="18" charset="0"/>
              </a:rPr>
              <a:t>Energy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prediction</a:t>
            </a: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3F1461C-4C23-E233-C496-4E7B78604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4" y="121508"/>
            <a:ext cx="6207909" cy="370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A22B34-9831-B8ED-42ED-BF50082081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dirty="0"/>
              <a:t>21 November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2A66CD-02F0-6EB7-0F7B-5E5CB6C3E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5281-F39D-4233-834D-89D42A7425F8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3857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64DDE2-054D-A603-50CB-D3853CAAC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4400" dirty="0">
                <a:latin typeface="Garamond" panose="02020404030301010803" pitchFamily="18" charset="0"/>
              </a:rPr>
              <a:t>Audi: data driven analysis in manufacturing</a:t>
            </a: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9EB3A84-3D20-0CB1-7110-0017B94BDE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DFD"/>
              </a:clrFrom>
              <a:clrTo>
                <a:srgbClr val="FC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2511" y="1115450"/>
            <a:ext cx="2542513" cy="552306"/>
          </a:xfrm>
          <a:prstGeom prst="rect">
            <a:avLst/>
          </a:prstGeom>
        </p:spPr>
      </p:pic>
      <p:pic>
        <p:nvPicPr>
          <p:cNvPr id="6" name="Picture 7" descr="Széchenyi István Egyetem – Wikipédia">
            <a:extLst>
              <a:ext uri="{FF2B5EF4-FFF2-40B4-BE49-F238E27FC236}">
                <a16:creationId xmlns:a16="http://schemas.microsoft.com/office/drawing/2014/main" id="{34CEF171-003F-BBCB-FA6E-544E16887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7360" y="1093658"/>
            <a:ext cx="819337" cy="108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A blue circle with a black background&#10;&#10;Description automatically generated">
            <a:extLst>
              <a:ext uri="{FF2B5EF4-FFF2-40B4-BE49-F238E27FC236}">
                <a16:creationId xmlns:a16="http://schemas.microsoft.com/office/drawing/2014/main" id="{BDE43FDA-7AC7-3A92-F44D-E914EDE0E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32326" y="1680876"/>
            <a:ext cx="1984652" cy="46035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7523A5F-C8AB-0D83-792E-EFA1B4631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73" y="2708574"/>
            <a:ext cx="3841377" cy="2881033"/>
          </a:xfrm>
          <a:prstGeom prst="rect">
            <a:avLst/>
          </a:prstGeom>
        </p:spPr>
      </p:pic>
      <p:sp>
        <p:nvSpPr>
          <p:cNvPr id="9" name="Tartalom helye 2">
            <a:extLst>
              <a:ext uri="{FF2B5EF4-FFF2-40B4-BE49-F238E27FC236}">
                <a16:creationId xmlns:a16="http://schemas.microsoft.com/office/drawing/2014/main" id="{940108A5-62BC-4F13-10AD-0E5562B3320A}"/>
              </a:ext>
            </a:extLst>
          </p:cNvPr>
          <p:cNvSpPr txBox="1">
            <a:spLocks/>
          </p:cNvSpPr>
          <p:nvPr/>
        </p:nvSpPr>
        <p:spPr>
          <a:xfrm>
            <a:off x="381002" y="1295400"/>
            <a:ext cx="3760499" cy="48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664" indent="-285664">
              <a:buClr>
                <a:srgbClr val="00549A"/>
              </a:buClr>
              <a:buFont typeface="Wingdings" panose="05000000000000000000" pitchFamily="2" charset="2"/>
              <a:buChar char="§"/>
            </a:pPr>
            <a:r>
              <a:rPr lang="en-US" sz="2399" dirty="0">
                <a:latin typeface="Garamond" panose="02020404030301010803" pitchFamily="18" charset="0"/>
              </a:rPr>
              <a:t>Annually over 100,000 cars produced, each over 1000 optical measurement points</a:t>
            </a:r>
          </a:p>
          <a:p>
            <a:pPr marL="285664" indent="-285664">
              <a:buClr>
                <a:srgbClr val="00549A"/>
              </a:buClr>
              <a:buFont typeface="Wingdings" panose="05000000000000000000" pitchFamily="2" charset="2"/>
              <a:buChar char="§"/>
            </a:pPr>
            <a:r>
              <a:rPr lang="en-US" sz="2399" dirty="0">
                <a:latin typeface="Garamond" panose="02020404030301010803" pitchFamily="18" charset="0"/>
              </a:rPr>
              <a:t>Paint shop control novel home developed measurement method for surface smoothness</a:t>
            </a:r>
          </a:p>
          <a:p>
            <a:pPr marL="285664" indent="-285664">
              <a:buClr>
                <a:srgbClr val="00549A"/>
              </a:buClr>
              <a:buFont typeface="Wingdings" panose="05000000000000000000" pitchFamily="2" charset="2"/>
              <a:buChar char="§"/>
            </a:pPr>
            <a:r>
              <a:rPr lang="en-US" sz="2399" dirty="0">
                <a:latin typeface="Garamond" panose="02020404030301010803" pitchFamily="18" charset="0"/>
              </a:rPr>
              <a:t>Electric engine acoustic spectrum and manufacturing parameters</a:t>
            </a:r>
          </a:p>
          <a:p>
            <a:pPr marL="285664" indent="-285664">
              <a:buClr>
                <a:srgbClr val="00549A"/>
              </a:buClr>
              <a:buFont typeface="Wingdings" panose="05000000000000000000" pitchFamily="2" charset="2"/>
              <a:buChar char="§"/>
            </a:pPr>
            <a:r>
              <a:rPr lang="en-US" sz="2399" dirty="0">
                <a:latin typeface="Garamond" panose="02020404030301010803" pitchFamily="18" charset="0"/>
              </a:rPr>
              <a:t>Goal is full cycle data driven analysis</a:t>
            </a:r>
          </a:p>
          <a:p>
            <a:pPr marL="285664" indent="-285664">
              <a:buClr>
                <a:srgbClr val="00549A"/>
              </a:buClr>
              <a:buFont typeface="Wingdings" panose="05000000000000000000" pitchFamily="2" charset="2"/>
              <a:buChar char="§"/>
            </a:pPr>
            <a:r>
              <a:rPr lang="en-US" sz="2399" dirty="0">
                <a:latin typeface="Garamond" panose="02020404030301010803" pitchFamily="18" charset="0"/>
              </a:rPr>
              <a:t>Root cause analysis by heterogeneous measurements and a very large number of variables</a:t>
            </a:r>
          </a:p>
        </p:txBody>
      </p:sp>
      <p:sp>
        <p:nvSpPr>
          <p:cNvPr id="10" name="Tartalom helye 3">
            <a:extLst>
              <a:ext uri="{FF2B5EF4-FFF2-40B4-BE49-F238E27FC236}">
                <a16:creationId xmlns:a16="http://schemas.microsoft.com/office/drawing/2014/main" id="{401384EA-8EDE-2BA9-0310-705E7C514C71}"/>
              </a:ext>
            </a:extLst>
          </p:cNvPr>
          <p:cNvSpPr txBox="1">
            <a:spLocks/>
          </p:cNvSpPr>
          <p:nvPr/>
        </p:nvSpPr>
        <p:spPr>
          <a:xfrm>
            <a:off x="8471338" y="2280197"/>
            <a:ext cx="3656013" cy="3940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126">
              <a:buNone/>
            </a:pPr>
            <a:r>
              <a:rPr lang="en-US" sz="2200" dirty="0">
                <a:latin typeface="Garamond" panose="02020404030301010803" pitchFamily="18" charset="0"/>
              </a:rPr>
              <a:t>Car body optical measurement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258D54-6D31-5FA9-0422-8C866A7C6504}"/>
              </a:ext>
            </a:extLst>
          </p:cNvPr>
          <p:cNvSpPr txBox="1"/>
          <p:nvPr/>
        </p:nvSpPr>
        <p:spPr>
          <a:xfrm>
            <a:off x="8401963" y="5638801"/>
            <a:ext cx="3561438" cy="4570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126">
              <a:lnSpc>
                <a:spcPct val="90000"/>
              </a:lnSpc>
            </a:pPr>
            <a:r>
              <a:rPr lang="en-US" sz="12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Source: https://autopro.hu/gyartosor/a-legnagyobb-magyar-gyarban-jartunk-karosszeriauzem/148609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C9BD519E-66C5-5BC2-6F30-DCEDA8383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7" t="17390" r="4377" b="15620"/>
          <a:stretch/>
        </p:blipFill>
        <p:spPr bwMode="auto">
          <a:xfrm>
            <a:off x="4434222" y="2712628"/>
            <a:ext cx="3824405" cy="288840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artalom helye 3">
            <a:extLst>
              <a:ext uri="{FF2B5EF4-FFF2-40B4-BE49-F238E27FC236}">
                <a16:creationId xmlns:a16="http://schemas.microsoft.com/office/drawing/2014/main" id="{34C12704-CBAB-937E-5F98-408003DCDDD9}"/>
              </a:ext>
            </a:extLst>
          </p:cNvPr>
          <p:cNvSpPr txBox="1">
            <a:spLocks/>
          </p:cNvSpPr>
          <p:nvPr/>
        </p:nvSpPr>
        <p:spPr>
          <a:xfrm>
            <a:off x="4398707" y="2284251"/>
            <a:ext cx="3656013" cy="394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Garamond" panose="02020404030301010803" pitchFamily="18" charset="0"/>
              </a:rPr>
              <a:t>Paint shop quality control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C8731B-6DC4-FA29-6AED-E23D36FE61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dirty="0"/>
              <a:t>21 November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56DA1-2E0C-B865-7B1A-24C5C319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5281-F39D-4233-834D-89D42A7425F8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4423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7797D3-818A-1E35-185C-1C88F806D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29" y="-101896"/>
            <a:ext cx="10515600" cy="1325563"/>
          </a:xfrm>
        </p:spPr>
        <p:txBody>
          <a:bodyPr>
            <a:normAutofit/>
          </a:bodyPr>
          <a:lstStyle/>
          <a:p>
            <a:r>
              <a:rPr lang="hu-HU" dirty="0">
                <a:latin typeface="Garamond" panose="02020404030301010803" pitchFamily="18" charset="0"/>
              </a:rPr>
              <a:t>Data is </a:t>
            </a:r>
            <a:r>
              <a:rPr lang="hu-HU" dirty="0" err="1">
                <a:latin typeface="Garamond" panose="02020404030301010803" pitchFamily="18" charset="0"/>
              </a:rPr>
              <a:t>the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central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asset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for</a:t>
            </a:r>
            <a:r>
              <a:rPr lang="hu-HU" dirty="0">
                <a:latin typeface="Garamond" panose="02020404030301010803" pitchFamily="18" charset="0"/>
              </a:rPr>
              <a:t> AI / ML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017427-E177-6A90-B1A4-81F22CD7E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029" y="1371602"/>
            <a:ext cx="10969943" cy="327659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25408F"/>
                </a:solidFill>
                <a:latin typeface="Garamond" panose="02020404030301010803" pitchFamily="18" charset="0"/>
              </a:rPr>
              <a:t>AI is data hungry</a:t>
            </a:r>
          </a:p>
          <a:p>
            <a:r>
              <a:rPr lang="en-US" sz="2200" dirty="0">
                <a:solidFill>
                  <a:srgbClr val="25408F"/>
                </a:solidFill>
                <a:latin typeface="Garamond" panose="02020404030301010803" pitchFamily="18" charset="0"/>
              </a:rPr>
              <a:t>Large language models have already </a:t>
            </a:r>
            <a:r>
              <a:rPr lang="en-US" sz="2200" b="1" dirty="0">
                <a:solidFill>
                  <a:srgbClr val="C00000"/>
                </a:solidFill>
                <a:latin typeface="Garamond" panose="02020404030301010803" pitchFamily="18" charset="0"/>
              </a:rPr>
              <a:t>consumed all available text data</a:t>
            </a:r>
          </a:p>
          <a:p>
            <a:r>
              <a:rPr lang="en-US" sz="2200" dirty="0">
                <a:solidFill>
                  <a:srgbClr val="25408F"/>
                </a:solidFill>
                <a:latin typeface="Garamond" panose="02020404030301010803" pitchFamily="18" charset="0"/>
              </a:rPr>
              <a:t>Other application areas (healthcare, manufacturing, finance, …) </a:t>
            </a:r>
            <a:r>
              <a:rPr lang="en-US" sz="2200" b="1" dirty="0">
                <a:solidFill>
                  <a:srgbClr val="C00000"/>
                </a:solidFill>
                <a:latin typeface="Garamond" panose="02020404030301010803" pitchFamily="18" charset="0"/>
              </a:rPr>
              <a:t>do not share data</a:t>
            </a:r>
            <a:r>
              <a:rPr lang="en-US" sz="2200" dirty="0">
                <a:solidFill>
                  <a:srgbClr val="25408F"/>
                </a:solidFill>
                <a:latin typeface="Garamond" panose="02020404030301010803" pitchFamily="18" charset="0"/>
              </a:rPr>
              <a:t> – probably the reason for lack of breakthrough in other areas</a:t>
            </a:r>
          </a:p>
          <a:p>
            <a:pPr lvl="1"/>
            <a:r>
              <a:rPr lang="en-US" sz="2200" dirty="0">
                <a:solidFill>
                  <a:srgbClr val="25408F"/>
                </a:solidFill>
                <a:latin typeface="Garamond" panose="02020404030301010803" pitchFamily="18" charset="0"/>
              </a:rPr>
              <a:t>Privacy, regulations (GDPR, fears of Technological Big Brother)</a:t>
            </a:r>
          </a:p>
          <a:p>
            <a:pPr lvl="1"/>
            <a:r>
              <a:rPr lang="en-US" sz="2200" dirty="0">
                <a:solidFill>
                  <a:srgbClr val="25408F"/>
                </a:solidFill>
                <a:latin typeface="Garamond" panose="02020404030301010803" pitchFamily="18" charset="0"/>
              </a:rPr>
              <a:t>Business and other interests against sharing</a:t>
            </a:r>
          </a:p>
          <a:p>
            <a:r>
              <a:rPr lang="en-US" sz="2200" dirty="0">
                <a:solidFill>
                  <a:srgbClr val="25408F"/>
                </a:solidFill>
                <a:latin typeface="Garamond" panose="02020404030301010803" pitchFamily="18" charset="0"/>
              </a:rPr>
              <a:t>Typically, a </a:t>
            </a:r>
            <a:r>
              <a:rPr lang="en-US" sz="2200" b="1" dirty="0">
                <a:solidFill>
                  <a:srgbClr val="C00000"/>
                </a:solidFill>
                <a:latin typeface="Garamond" panose="02020404030301010803" pitchFamily="18" charset="0"/>
              </a:rPr>
              <a:t>few 1000 images</a:t>
            </a:r>
            <a:r>
              <a:rPr lang="en-US" sz="2200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sz="2200" dirty="0">
                <a:solidFill>
                  <a:srgbClr val="25408F"/>
                </a:solidFill>
                <a:latin typeface="Garamond" panose="02020404030301010803" pitchFamily="18" charset="0"/>
              </a:rPr>
              <a:t>to train medical diagnostics</a:t>
            </a:r>
          </a:p>
          <a:p>
            <a:pPr lvl="1"/>
            <a:r>
              <a:rPr lang="en-US" sz="2200" dirty="0">
                <a:solidFill>
                  <a:srgbClr val="25408F"/>
                </a:solidFill>
                <a:latin typeface="Garamond" panose="02020404030301010803" pitchFamily="18" charset="0"/>
              </a:rPr>
              <a:t>Data chauvinism, data sovereignty, …</a:t>
            </a:r>
          </a:p>
        </p:txBody>
      </p:sp>
      <p:pic>
        <p:nvPicPr>
          <p:cNvPr id="3" name="Picture 2" descr="A person standing at a podium with a computer and microphones&#10;&#10;Description automatically generated">
            <a:extLst>
              <a:ext uri="{FF2B5EF4-FFF2-40B4-BE49-F238E27FC236}">
                <a16:creationId xmlns:a16="http://schemas.microsoft.com/office/drawing/2014/main" id="{27FE7BFB-A3EF-7C6A-3A2D-C5CE96F2B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r="17267"/>
          <a:stretch/>
        </p:blipFill>
        <p:spPr>
          <a:xfrm>
            <a:off x="9258372" y="3657601"/>
            <a:ext cx="2286000" cy="2383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EDDA66-D0C6-81C5-558D-79B8F3840B4D}"/>
              </a:ext>
            </a:extLst>
          </p:cNvPr>
          <p:cNvSpPr txBox="1"/>
          <p:nvPr/>
        </p:nvSpPr>
        <p:spPr>
          <a:xfrm>
            <a:off x="8801172" y="6121698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25408F"/>
                </a:solidFill>
                <a:latin typeface="+mj-lt"/>
              </a:rPr>
              <a:t>Christian </a:t>
            </a:r>
            <a:r>
              <a:rPr lang="hu-HU" sz="2400" dirty="0" err="1">
                <a:solidFill>
                  <a:srgbClr val="25408F"/>
                </a:solidFill>
                <a:latin typeface="+mj-lt"/>
              </a:rPr>
              <a:t>Szegedy</a:t>
            </a:r>
            <a:r>
              <a:rPr lang="hu-HU" sz="2400" dirty="0">
                <a:solidFill>
                  <a:srgbClr val="25408F"/>
                </a:solidFill>
                <a:latin typeface="+mj-lt"/>
              </a:rPr>
              <a:t>, 2023</a:t>
            </a: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A3627BE8-D077-334A-C804-6C738C949F2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5604622" y="6343072"/>
            <a:ext cx="2743200" cy="365125"/>
          </a:xfrm>
        </p:spPr>
        <p:txBody>
          <a:bodyPr/>
          <a:lstStyle/>
          <a:p>
            <a:r>
              <a:rPr lang="hu-HU" dirty="0"/>
              <a:t>21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01624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Cím 1"/>
          <p:cNvSpPr>
            <a:spLocks noGrp="1"/>
          </p:cNvSpPr>
          <p:nvPr>
            <p:ph type="title"/>
          </p:nvPr>
        </p:nvSpPr>
        <p:spPr bwMode="auto">
          <a:xfrm>
            <a:off x="803910" y="349214"/>
            <a:ext cx="9526052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4000" dirty="0">
                <a:latin typeface="Garamond" panose="02020404030301010803" pitchFamily="18" charset="0"/>
              </a:rPr>
              <a:t>Gaia-X</a:t>
            </a:r>
            <a:endParaRPr sz="4000" dirty="0">
              <a:latin typeface="Garamond" panose="02020404030301010803" pitchFamily="18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03601" y="1050019"/>
            <a:ext cx="8192495" cy="4608278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 bwMode="auto">
          <a:xfrm>
            <a:off x="8609744" y="1813958"/>
            <a:ext cx="3339101" cy="47577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Hungary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joined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Gaia-X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Federated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and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Secure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Data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Infrastructure</a:t>
            </a:r>
            <a:endParaRPr lang="hu-HU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Hungarian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National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Hub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–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creation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and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coordination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by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SZTAKI</a:t>
            </a:r>
            <a:endParaRPr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Supported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by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Ministry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of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Technology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and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Industry</a:t>
            </a:r>
            <a:endParaRPr lang="hu-HU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Hub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coordinators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meeting – Paris, France</a:t>
            </a:r>
            <a:endParaRPr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CEE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Hub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meeting –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Vienna</a:t>
            </a:r>
            <a:endParaRPr lang="hu-HU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Hub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workshop and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vertical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data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spaces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– Palma, Spain</a:t>
            </a:r>
            <a:endParaRPr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90000"/>
              </a:lnSpc>
              <a:buFont typeface="Arial"/>
              <a:buChar char="•"/>
              <a:defRPr/>
            </a:pP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CEE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Hub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meeting @ AI&amp;AUT EXPO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  <a:defRPr/>
            </a:pP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Market-X EXPO,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Vienna</a:t>
            </a:r>
            <a:endParaRPr lang="hu-HU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62836" y="480003"/>
            <a:ext cx="1986009" cy="111545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286ADB-D480-E420-A596-DEEFE79CB1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dirty="0"/>
              <a:t>21 November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A78F62-BA93-5827-E5A9-5717BD057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5281-F39D-4233-834D-89D42A7425F8}" type="slidenum">
              <a:rPr lang="hu-HU" smtClean="0"/>
              <a:t>23</a:t>
            </a:fld>
            <a:endParaRPr lang="hu-H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31D51-6371-3924-8EEC-2D39FEE5D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latin typeface="Garamond" panose="02020404030301010803" pitchFamily="18" charset="0"/>
              </a:rPr>
              <a:t>24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231C7-ECBE-FF2C-DC52-01C9E87AB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400" b="0" dirty="0">
                <a:solidFill>
                  <a:srgbClr val="00549A"/>
                </a:solidFill>
                <a:latin typeface="Garamond" panose="02020404030301010803" pitchFamily="18" charset="0"/>
              </a:rPr>
              <a:t>19 November 2024</a:t>
            </a:r>
            <a:endParaRPr lang="en-US" sz="1400" b="0" dirty="0">
              <a:solidFill>
                <a:srgbClr val="00549A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62DA58-1635-42B3-CFEF-21E38B761460}"/>
              </a:ext>
            </a:extLst>
          </p:cNvPr>
          <p:cNvSpPr txBox="1">
            <a:spLocks/>
          </p:cNvSpPr>
          <p:nvPr/>
        </p:nvSpPr>
        <p:spPr>
          <a:xfrm>
            <a:off x="628072" y="135817"/>
            <a:ext cx="5033789" cy="9548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 err="1">
                <a:solidFill>
                  <a:srgbClr val="00549A"/>
                </a:solidFill>
                <a:latin typeface="Garamond" panose="02020404030301010803" pitchFamily="18" charset="0"/>
              </a:rPr>
              <a:t>Meetups</a:t>
            </a:r>
            <a:endParaRPr lang="hu-HU" sz="4800" dirty="0">
              <a:solidFill>
                <a:srgbClr val="00549A"/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Tartalom helye 10" descr="A képen beltéri, személy, padló, mennyezet látható&#10;&#10;Automatikusan generált leírás">
            <a:extLst>
              <a:ext uri="{FF2B5EF4-FFF2-40B4-BE49-F238E27FC236}">
                <a16:creationId xmlns:a16="http://schemas.microsoft.com/office/drawing/2014/main" id="{704EC48C-D0A4-3AAE-0BE5-17691D0C57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5784" y="4224983"/>
            <a:ext cx="5447061" cy="1742159"/>
          </a:xfrm>
          <a:prstGeom prst="rect">
            <a:avLst/>
          </a:prstGeom>
        </p:spPr>
      </p:pic>
      <p:pic>
        <p:nvPicPr>
          <p:cNvPr id="15" name="Picture 14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8CF43D38-3137-57D4-8BA5-3605AD27F2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407" y="1299210"/>
            <a:ext cx="2868170" cy="20675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E0854-FD5F-80F4-EEC5-41A24A8D38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575" y="4224983"/>
            <a:ext cx="5443873" cy="17421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Content Placeholder 6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13A2146D-8E44-356F-375C-F8EB1B49B9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80" b="8998"/>
          <a:stretch/>
        </p:blipFill>
        <p:spPr bwMode="auto">
          <a:xfrm>
            <a:off x="7634233" y="2053158"/>
            <a:ext cx="4390308" cy="2067541"/>
          </a:xfrm>
          <a:prstGeom prst="rect">
            <a:avLst/>
          </a:prstGeom>
        </p:spPr>
      </p:pic>
      <p:pic>
        <p:nvPicPr>
          <p:cNvPr id="24" name="Picture 23" descr="A group of people in a room&#10;&#10;Description automatically generated">
            <a:extLst>
              <a:ext uri="{FF2B5EF4-FFF2-40B4-BE49-F238E27FC236}">
                <a16:creationId xmlns:a16="http://schemas.microsoft.com/office/drawing/2014/main" id="{92E52259-561D-B6B1-4DA8-17276E5D59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82"/>
          <a:stretch/>
        </p:blipFill>
        <p:spPr>
          <a:xfrm>
            <a:off x="7634233" y="131832"/>
            <a:ext cx="4390307" cy="18170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FD0C5B8-B2DD-F27E-31D1-CB51EDB12977}"/>
              </a:ext>
            </a:extLst>
          </p:cNvPr>
          <p:cNvSpPr txBox="1"/>
          <p:nvPr/>
        </p:nvSpPr>
        <p:spPr>
          <a:xfrm>
            <a:off x="556574" y="1194926"/>
            <a:ext cx="3776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aramond" panose="02020404030301010803" pitchFamily="18" charset="0"/>
              </a:rPr>
              <a:t>2023-09-20 </a:t>
            </a:r>
            <a:r>
              <a:rPr lang="hu-HU" dirty="0" err="1">
                <a:latin typeface="Garamond" panose="02020404030301010803" pitchFamily="18" charset="0"/>
              </a:rPr>
              <a:t>GenAI</a:t>
            </a:r>
            <a:r>
              <a:rPr lang="hu-HU" dirty="0">
                <a:latin typeface="Garamond" panose="02020404030301010803" pitchFamily="18" charset="0"/>
              </a:rPr>
              <a:t>, Christian </a:t>
            </a:r>
            <a:r>
              <a:rPr lang="hu-HU" dirty="0" err="1">
                <a:latin typeface="Garamond" panose="02020404030301010803" pitchFamily="18" charset="0"/>
              </a:rPr>
              <a:t>Szegedy</a:t>
            </a:r>
            <a:endParaRPr lang="hu-HU" dirty="0">
              <a:latin typeface="Garamond" panose="02020404030301010803" pitchFamily="18" charset="0"/>
            </a:endParaRPr>
          </a:p>
          <a:p>
            <a:r>
              <a:rPr lang="hu-HU" dirty="0">
                <a:latin typeface="Garamond" panose="02020404030301010803" pitchFamily="18" charset="0"/>
              </a:rPr>
              <a:t>2023-10-25 </a:t>
            </a:r>
            <a:r>
              <a:rPr lang="hu-HU" dirty="0" err="1">
                <a:latin typeface="Garamond" panose="02020404030301010803" pitchFamily="18" charset="0"/>
              </a:rPr>
              <a:t>Electronic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health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records</a:t>
            </a:r>
            <a:endParaRPr lang="hu-HU" dirty="0">
              <a:latin typeface="Garamond" panose="02020404030301010803" pitchFamily="18" charset="0"/>
            </a:endParaRPr>
          </a:p>
          <a:p>
            <a:r>
              <a:rPr lang="hu-HU" dirty="0">
                <a:latin typeface="Garamond" panose="02020404030301010803" pitchFamily="18" charset="0"/>
              </a:rPr>
              <a:t>2023-12-05 Human-</a:t>
            </a:r>
            <a:r>
              <a:rPr lang="hu-HU" dirty="0" err="1">
                <a:latin typeface="Garamond" panose="02020404030301010803" pitchFamily="18" charset="0"/>
              </a:rPr>
              <a:t>Machine</a:t>
            </a:r>
            <a:r>
              <a:rPr lang="hu-HU" dirty="0">
                <a:latin typeface="Garamond" panose="02020404030301010803" pitchFamily="18" charset="0"/>
              </a:rPr>
              <a:t> @ ELTE</a:t>
            </a:r>
          </a:p>
          <a:p>
            <a:r>
              <a:rPr lang="hu-HU" dirty="0">
                <a:latin typeface="Garamond" panose="02020404030301010803" pitchFamily="18" charset="0"/>
              </a:rPr>
              <a:t>2024-01-24 </a:t>
            </a:r>
            <a:r>
              <a:rPr lang="hu-HU" dirty="0" err="1">
                <a:latin typeface="Garamond" panose="02020404030301010803" pitchFamily="18" charset="0"/>
              </a:rPr>
              <a:t>Manufacturing</a:t>
            </a:r>
            <a:r>
              <a:rPr lang="hu-HU" dirty="0">
                <a:latin typeface="Garamond" panose="02020404030301010803" pitchFamily="18" charset="0"/>
              </a:rPr>
              <a:t> @ Bosch</a:t>
            </a:r>
          </a:p>
          <a:p>
            <a:r>
              <a:rPr lang="hu-HU" dirty="0">
                <a:latin typeface="Garamond" panose="02020404030301010803" pitchFamily="18" charset="0"/>
              </a:rPr>
              <a:t>2024-03-12 Law</a:t>
            </a:r>
          </a:p>
          <a:p>
            <a:r>
              <a:rPr lang="hu-HU" dirty="0">
                <a:latin typeface="Garamond" panose="02020404030301010803" pitchFamily="18" charset="0"/>
              </a:rPr>
              <a:t>2024-05-21 </a:t>
            </a:r>
            <a:r>
              <a:rPr lang="hu-HU" dirty="0" err="1">
                <a:latin typeface="Garamond" panose="02020404030301010803" pitchFamily="18" charset="0"/>
              </a:rPr>
              <a:t>Medical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imaging</a:t>
            </a:r>
            <a:endParaRPr lang="hu-HU" dirty="0">
              <a:latin typeface="Garamond" panose="02020404030301010803" pitchFamily="18" charset="0"/>
            </a:endParaRPr>
          </a:p>
          <a:p>
            <a:r>
              <a:rPr lang="hu-HU" dirty="0">
                <a:latin typeface="Garamond" panose="02020404030301010803" pitchFamily="18" charset="0"/>
              </a:rPr>
              <a:t>2024-06-26 RAG, </a:t>
            </a:r>
            <a:r>
              <a:rPr lang="hu-HU" dirty="0" err="1">
                <a:latin typeface="Garamond" panose="02020404030301010803" pitchFamily="18" charset="0"/>
              </a:rPr>
              <a:t>joint</a:t>
            </a:r>
            <a:r>
              <a:rPr lang="hu-HU" dirty="0">
                <a:latin typeface="Garamond" panose="02020404030301010803" pitchFamily="18" charset="0"/>
              </a:rPr>
              <a:t> w </a:t>
            </a:r>
            <a:r>
              <a:rPr lang="en-US" dirty="0">
                <a:latin typeface="Garamond" panose="02020404030301010803" pitchFamily="18" charset="0"/>
              </a:rPr>
              <a:t>Budapest Deep Learning Reading Seminar</a:t>
            </a:r>
            <a:endParaRPr lang="hu-HU" dirty="0">
              <a:latin typeface="Garamond" panose="02020404030301010803" pitchFamily="18" charset="0"/>
            </a:endParaRPr>
          </a:p>
        </p:txBody>
      </p:sp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9ADB5BB7-FBD9-DD88-1790-666046F4BBBD}"/>
              </a:ext>
            </a:extLst>
          </p:cNvPr>
          <p:cNvSpPr txBox="1">
            <a:spLocks/>
          </p:cNvSpPr>
          <p:nvPr/>
        </p:nvSpPr>
        <p:spPr>
          <a:xfrm>
            <a:off x="5776355" y="6343072"/>
            <a:ext cx="2743200" cy="365125"/>
          </a:xfrm>
          <a:prstGeom prst="rect">
            <a:avLst/>
          </a:prstGeom>
        </p:spPr>
        <p:txBody>
          <a:bodyPr/>
          <a:lstStyle>
            <a:defPPr rtl="0">
              <a:defRPr lang="hu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21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821583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A41C5FC-7490-61E6-5177-8C0F6B5C999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Kép 1292374737">
            <a:extLst>
              <a:ext uri="{FF2B5EF4-FFF2-40B4-BE49-F238E27FC236}">
                <a16:creationId xmlns:a16="http://schemas.microsoft.com/office/drawing/2014/main" id="{A9389EDE-4A53-2E63-6963-530D42A6B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97390" y="1426467"/>
            <a:ext cx="1016584" cy="656208"/>
          </a:xfrm>
          <a:prstGeom prst="rect">
            <a:avLst/>
          </a:prstGeom>
        </p:spPr>
      </p:pic>
      <p:sp>
        <p:nvSpPr>
          <p:cNvPr id="9" name="Tartalom helye 2">
            <a:extLst>
              <a:ext uri="{FF2B5EF4-FFF2-40B4-BE49-F238E27FC236}">
                <a16:creationId xmlns:a16="http://schemas.microsoft.com/office/drawing/2014/main" id="{1EE65A86-DF9F-CB88-DEB6-2BF6FA00FA6C}"/>
              </a:ext>
            </a:extLst>
          </p:cNvPr>
          <p:cNvSpPr txBox="1">
            <a:spLocks/>
          </p:cNvSpPr>
          <p:nvPr/>
        </p:nvSpPr>
        <p:spPr bwMode="auto">
          <a:xfrm>
            <a:off x="6065061" y="304801"/>
            <a:ext cx="6488863" cy="2738375"/>
          </a:xfrm>
          <a:prstGeom prst="rect">
            <a:avLst/>
          </a:prstGeom>
        </p:spPr>
        <p:txBody>
          <a:bodyPr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hu-HU" sz="1999" dirty="0">
                <a:solidFill>
                  <a:srgbClr val="00549A"/>
                </a:solidFill>
                <a:latin typeface="Calibri"/>
                <a:ea typeface="Calibri"/>
                <a:cs typeface="Calibri"/>
              </a:rPr>
              <a:t>                                                               </a:t>
            </a:r>
            <a:r>
              <a:rPr lang="hu-HU" sz="1999" dirty="0">
                <a:solidFill>
                  <a:srgbClr val="00549A"/>
                </a:solidFill>
                <a:ea typeface="Calibri"/>
                <a:cs typeface="Calibri"/>
              </a:rPr>
              <a:t>14-15 </a:t>
            </a:r>
            <a:r>
              <a:rPr lang="hu-HU" sz="1999" dirty="0" err="1">
                <a:solidFill>
                  <a:srgbClr val="00549A"/>
                </a:solidFill>
                <a:ea typeface="Calibri"/>
                <a:cs typeface="Calibri"/>
              </a:rPr>
              <a:t>February</a:t>
            </a:r>
            <a:r>
              <a:rPr lang="hu-HU" sz="1999" dirty="0">
                <a:solidFill>
                  <a:srgbClr val="00549A"/>
                </a:solidFill>
                <a:ea typeface="Calibri"/>
                <a:cs typeface="Calibri"/>
              </a:rPr>
              <a:t> </a:t>
            </a:r>
            <a:r>
              <a:rPr lang="hu-HU" sz="1999" dirty="0">
                <a:solidFill>
                  <a:srgbClr val="00549A"/>
                </a:solidFill>
                <a:latin typeface="Calibri"/>
                <a:ea typeface="Calibri"/>
                <a:cs typeface="Calibri"/>
              </a:rPr>
              <a:t>2023 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hu-HU" sz="1999" dirty="0">
                <a:solidFill>
                  <a:srgbClr val="00549A"/>
                </a:solidFill>
                <a:latin typeface="Calibri"/>
                <a:ea typeface="Calibri"/>
                <a:cs typeface="Calibri"/>
              </a:rPr>
              <a:t>      15 </a:t>
            </a:r>
            <a:r>
              <a:rPr lang="hu-HU" sz="1999" dirty="0" err="1">
                <a:solidFill>
                  <a:srgbClr val="00549A"/>
                </a:solidFill>
                <a:latin typeface="Calibri"/>
                <a:ea typeface="Calibri"/>
                <a:cs typeface="Calibri"/>
              </a:rPr>
              <a:t>countries</a:t>
            </a:r>
            <a:r>
              <a:rPr lang="hu-HU" sz="1999" dirty="0">
                <a:solidFill>
                  <a:srgbClr val="00549A"/>
                </a:solidFill>
                <a:latin typeface="Calibri"/>
                <a:ea typeface="Calibri"/>
                <a:cs typeface="Calibri"/>
              </a:rPr>
              <a:t>             480+ </a:t>
            </a:r>
            <a:r>
              <a:rPr lang="hu-HU" sz="1999" dirty="0" err="1">
                <a:solidFill>
                  <a:srgbClr val="00549A"/>
                </a:solidFill>
                <a:latin typeface="Calibri"/>
                <a:ea typeface="Calibri"/>
                <a:cs typeface="Calibri"/>
              </a:rPr>
              <a:t>visitors</a:t>
            </a:r>
            <a:r>
              <a:rPr lang="hu-HU" sz="1999" dirty="0">
                <a:solidFill>
                  <a:srgbClr val="00549A"/>
                </a:solidFill>
                <a:latin typeface="Calibri"/>
                <a:ea typeface="Calibri"/>
                <a:cs typeface="Calibri"/>
              </a:rPr>
              <a:t>              30 </a:t>
            </a:r>
            <a:r>
              <a:rPr lang="hu-HU" sz="1999" dirty="0" err="1">
                <a:solidFill>
                  <a:srgbClr val="00549A"/>
                </a:solidFill>
                <a:latin typeface="Calibri"/>
                <a:ea typeface="Calibri"/>
                <a:cs typeface="Calibri"/>
              </a:rPr>
              <a:t>exhibitors</a:t>
            </a:r>
            <a:endParaRPr lang="hu-HU" sz="1999" dirty="0">
              <a:solidFill>
                <a:srgbClr val="00549A"/>
              </a:solidFill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hu-HU" sz="1999" dirty="0">
                <a:solidFill>
                  <a:srgbClr val="00549A"/>
                </a:solidFill>
                <a:latin typeface="Calibri"/>
                <a:ea typeface="Calibri"/>
                <a:cs typeface="Calibri"/>
              </a:rPr>
              <a:t>             40+                             66                                   20%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hu-HU" sz="1999" dirty="0">
                <a:solidFill>
                  <a:srgbClr val="00549A"/>
                </a:solidFill>
                <a:latin typeface="Calibri"/>
                <a:ea typeface="Calibri"/>
                <a:cs typeface="Calibri"/>
              </a:rPr>
              <a:t>          </a:t>
            </a:r>
            <a:r>
              <a:rPr lang="hu-HU" sz="1999" dirty="0" err="1">
                <a:solidFill>
                  <a:srgbClr val="00549A"/>
                </a:solidFill>
                <a:latin typeface="Calibri"/>
                <a:ea typeface="Calibri"/>
                <a:cs typeface="Calibri"/>
              </a:rPr>
              <a:t>demos</a:t>
            </a:r>
            <a:r>
              <a:rPr lang="hu-HU" sz="1999" dirty="0">
                <a:solidFill>
                  <a:srgbClr val="00549A"/>
                </a:solidFill>
                <a:latin typeface="Calibri"/>
                <a:ea typeface="Calibri"/>
                <a:cs typeface="Calibri"/>
              </a:rPr>
              <a:t>                   </a:t>
            </a:r>
            <a:r>
              <a:rPr lang="hu-HU" sz="1999" dirty="0" err="1">
                <a:solidFill>
                  <a:srgbClr val="00549A"/>
                </a:solidFill>
                <a:latin typeface="Calibri"/>
                <a:ea typeface="Calibri"/>
                <a:cs typeface="Calibri"/>
              </a:rPr>
              <a:t>presentations</a:t>
            </a:r>
            <a:r>
              <a:rPr lang="hu-HU" sz="1999" dirty="0">
                <a:solidFill>
                  <a:srgbClr val="00549A"/>
                </a:solidFill>
                <a:latin typeface="Calibri"/>
                <a:ea typeface="Calibri"/>
                <a:cs typeface="Calibri"/>
              </a:rPr>
              <a:t>              </a:t>
            </a:r>
            <a:r>
              <a:rPr lang="hu-HU" sz="1999" dirty="0" err="1">
                <a:solidFill>
                  <a:srgbClr val="00549A"/>
                </a:solidFill>
                <a:latin typeface="Calibri"/>
                <a:ea typeface="Calibri"/>
                <a:cs typeface="Calibri"/>
              </a:rPr>
              <a:t>international</a:t>
            </a:r>
            <a:endParaRPr lang="hu-HU" sz="1999" dirty="0">
              <a:solidFill>
                <a:srgbClr val="00549A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68912-E82D-2463-9E9A-2F761FC33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latin typeface="Garamond" panose="02020404030301010803" pitchFamily="18" charset="0"/>
              </a:rPr>
              <a:t>25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3B36C8-F520-73E9-B47A-2FC814302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400" b="0" dirty="0">
                <a:solidFill>
                  <a:srgbClr val="00549A"/>
                </a:solidFill>
              </a:rPr>
              <a:t>19 November 2024</a:t>
            </a:r>
            <a:endParaRPr lang="en-US" sz="1400" b="0" dirty="0">
              <a:solidFill>
                <a:srgbClr val="00549A"/>
              </a:solidFill>
            </a:endParaRPr>
          </a:p>
        </p:txBody>
      </p:sp>
      <p:pic>
        <p:nvPicPr>
          <p:cNvPr id="2145084148" name="Kép 2145084147">
            <a:extLst>
              <a:ext uri="{FF2B5EF4-FFF2-40B4-BE49-F238E27FC236}">
                <a16:creationId xmlns:a16="http://schemas.microsoft.com/office/drawing/2014/main" id="{A19A7778-D68A-6100-2329-0FEB9BEA3C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09755" y="38309"/>
            <a:ext cx="3276600" cy="9745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A37973C-AC19-4E3B-D46F-F66B85711FE1}"/>
              </a:ext>
            </a:extLst>
          </p:cNvPr>
          <p:cNvGrpSpPr/>
          <p:nvPr/>
        </p:nvGrpSpPr>
        <p:grpSpPr>
          <a:xfrm>
            <a:off x="6480833" y="2146820"/>
            <a:ext cx="5475100" cy="3741127"/>
            <a:chOff x="5013513" y="1371600"/>
            <a:chExt cx="7011357" cy="4673069"/>
          </a:xfrm>
        </p:grpSpPr>
        <p:pic>
          <p:nvPicPr>
            <p:cNvPr id="235187943" name="Kép 235187942">
              <a:extLst>
                <a:ext uri="{FF2B5EF4-FFF2-40B4-BE49-F238E27FC236}">
                  <a16:creationId xmlns:a16="http://schemas.microsoft.com/office/drawing/2014/main" id="{059850D7-8D76-75B0-2E26-3182ED5C7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8519630" y="1371600"/>
              <a:ext cx="3505240" cy="2336827"/>
            </a:xfrm>
            <a:prstGeom prst="rect">
              <a:avLst/>
            </a:prstGeom>
          </p:spPr>
        </p:pic>
        <p:pic>
          <p:nvPicPr>
            <p:cNvPr id="4" name="Kép 3" descr="A képen autó, motor látható&#10;&#10;Automatikusan generált leírás">
              <a:extLst>
                <a:ext uri="{FF2B5EF4-FFF2-40B4-BE49-F238E27FC236}">
                  <a16:creationId xmlns:a16="http://schemas.microsoft.com/office/drawing/2014/main" id="{6BF41A43-9C50-2F30-73C0-3ADBB846E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013513" y="1383063"/>
              <a:ext cx="3506117" cy="2336827"/>
            </a:xfrm>
            <a:prstGeom prst="rect">
              <a:avLst/>
            </a:prstGeom>
          </p:spPr>
        </p:pic>
        <p:pic>
          <p:nvPicPr>
            <p:cNvPr id="7" name="Kép 13" descr="A képen szöveg látható&#10;&#10;Automatikusan generált leírás">
              <a:extLst>
                <a:ext uri="{FF2B5EF4-FFF2-40B4-BE49-F238E27FC236}">
                  <a16:creationId xmlns:a16="http://schemas.microsoft.com/office/drawing/2014/main" id="{AA97A8C7-3F78-EE42-467B-38B9489AC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13513" y="3708427"/>
              <a:ext cx="3594524" cy="2336242"/>
            </a:xfrm>
            <a:prstGeom prst="rect">
              <a:avLst/>
            </a:prstGeom>
          </p:spPr>
        </p:pic>
        <p:pic>
          <p:nvPicPr>
            <p:cNvPr id="5" name="Kép 9" descr="A képen szöveg, motor, számos látható&#10;&#10;Automatikusan generált leírás">
              <a:extLst>
                <a:ext uri="{FF2B5EF4-FFF2-40B4-BE49-F238E27FC236}">
                  <a16:creationId xmlns:a16="http://schemas.microsoft.com/office/drawing/2014/main" id="{B249B283-4873-B46D-21B6-B8423F7AB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519630" y="3708427"/>
              <a:ext cx="3505240" cy="2336242"/>
            </a:xfrm>
            <a:prstGeom prst="rect">
              <a:avLst/>
            </a:prstGeom>
          </p:spPr>
        </p:pic>
      </p:grpSp>
      <p:pic>
        <p:nvPicPr>
          <p:cNvPr id="8" name="Kép 821133156">
            <a:extLst>
              <a:ext uri="{FF2B5EF4-FFF2-40B4-BE49-F238E27FC236}">
                <a16:creationId xmlns:a16="http://schemas.microsoft.com/office/drawing/2014/main" id="{12A5C996-8091-2274-C11D-01B9DE44E0A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064" t="24873" r="19787" b="28731"/>
          <a:stretch/>
        </p:blipFill>
        <p:spPr bwMode="auto">
          <a:xfrm>
            <a:off x="7838756" y="948089"/>
            <a:ext cx="638576" cy="484518"/>
          </a:xfrm>
          <a:prstGeom prst="rect">
            <a:avLst/>
          </a:prstGeom>
        </p:spPr>
      </p:pic>
      <p:pic>
        <p:nvPicPr>
          <p:cNvPr id="11" name="Kép 226450963">
            <a:extLst>
              <a:ext uri="{FF2B5EF4-FFF2-40B4-BE49-F238E27FC236}">
                <a16:creationId xmlns:a16="http://schemas.microsoft.com/office/drawing/2014/main" id="{CDE5FB82-460B-3A71-C65D-3CAE2CCF94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925487" y="1410823"/>
            <a:ext cx="638575" cy="638575"/>
          </a:xfrm>
          <a:prstGeom prst="rect">
            <a:avLst/>
          </a:prstGeom>
        </p:spPr>
      </p:pic>
      <p:pic>
        <p:nvPicPr>
          <p:cNvPr id="12" name="Kép 383836207">
            <a:extLst>
              <a:ext uri="{FF2B5EF4-FFF2-40B4-BE49-F238E27FC236}">
                <a16:creationId xmlns:a16="http://schemas.microsoft.com/office/drawing/2014/main" id="{BC09BB2E-4748-2694-7343-C898B6BD9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974707" y="771316"/>
            <a:ext cx="620033" cy="701714"/>
          </a:xfrm>
          <a:prstGeom prst="rect">
            <a:avLst/>
          </a:prstGeom>
        </p:spPr>
      </p:pic>
      <p:pic>
        <p:nvPicPr>
          <p:cNvPr id="14" name="Kép 349197376">
            <a:extLst>
              <a:ext uri="{FF2B5EF4-FFF2-40B4-BE49-F238E27FC236}">
                <a16:creationId xmlns:a16="http://schemas.microsoft.com/office/drawing/2014/main" id="{0421AF94-D66C-C592-8ED0-56E5808D62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5943600" y="1476582"/>
            <a:ext cx="665356" cy="625311"/>
          </a:xfrm>
          <a:prstGeom prst="rect">
            <a:avLst/>
          </a:prstGeom>
        </p:spPr>
      </p:pic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C47A2E9-55F3-B422-CF21-C2CC5C3180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486" y="880613"/>
            <a:ext cx="566290" cy="5662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FCC729-B5CB-170F-D173-FB924BD04E49}"/>
              </a:ext>
            </a:extLst>
          </p:cNvPr>
          <p:cNvSpPr txBox="1"/>
          <p:nvPr/>
        </p:nvSpPr>
        <p:spPr>
          <a:xfrm>
            <a:off x="100562" y="5810440"/>
            <a:ext cx="556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rgbClr val="00549A"/>
                </a:solidFill>
                <a:latin typeface="Garamond" panose="02020404030301010803" pitchFamily="18" charset="0"/>
              </a:rPr>
              <a:t>EBDVF: </a:t>
            </a:r>
            <a:r>
              <a:rPr lang="hu-HU" dirty="0" err="1">
                <a:solidFill>
                  <a:srgbClr val="00549A"/>
                </a:solidFill>
                <a:latin typeface="Garamond" panose="02020404030301010803" pitchFamily="18" charset="0"/>
              </a:rPr>
              <a:t>Annual</a:t>
            </a:r>
            <a:r>
              <a:rPr lang="hu-HU" dirty="0">
                <a:solidFill>
                  <a:srgbClr val="00549A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00549A"/>
                </a:solidFill>
                <a:latin typeface="Garamond" panose="02020404030301010803" pitchFamily="18" charset="0"/>
              </a:rPr>
              <a:t>event</a:t>
            </a:r>
            <a:r>
              <a:rPr lang="hu-HU" dirty="0">
                <a:solidFill>
                  <a:srgbClr val="00549A"/>
                </a:solidFill>
                <a:latin typeface="Garamond" panose="02020404030301010803" pitchFamily="18" charset="0"/>
              </a:rPr>
              <a:t> of </a:t>
            </a:r>
            <a:r>
              <a:rPr lang="hu-HU" dirty="0" err="1">
                <a:solidFill>
                  <a:srgbClr val="00549A"/>
                </a:solidFill>
                <a:latin typeface="Garamond" panose="02020404030301010803" pitchFamily="18" charset="0"/>
              </a:rPr>
              <a:t>the</a:t>
            </a:r>
            <a:r>
              <a:rPr lang="hu-HU" dirty="0">
                <a:solidFill>
                  <a:srgbClr val="00549A"/>
                </a:solidFill>
                <a:latin typeface="Garamond" panose="02020404030301010803" pitchFamily="18" charset="0"/>
              </a:rPr>
              <a:t> Big Data </a:t>
            </a:r>
            <a:r>
              <a:rPr lang="hu-HU" dirty="0" err="1">
                <a:solidFill>
                  <a:srgbClr val="00549A"/>
                </a:solidFill>
                <a:latin typeface="Garamond" panose="02020404030301010803" pitchFamily="18" charset="0"/>
              </a:rPr>
              <a:t>Value</a:t>
            </a:r>
            <a:r>
              <a:rPr lang="hu-HU" dirty="0">
                <a:solidFill>
                  <a:srgbClr val="00549A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00549A"/>
                </a:solidFill>
                <a:latin typeface="Garamond" panose="02020404030301010803" pitchFamily="18" charset="0"/>
              </a:rPr>
              <a:t>Association</a:t>
            </a:r>
            <a:endParaRPr lang="hu-HU" dirty="0">
              <a:solidFill>
                <a:srgbClr val="00549A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F5E437-713C-17D0-B077-1178F52F2CE8}"/>
              </a:ext>
            </a:extLst>
          </p:cNvPr>
          <p:cNvSpPr txBox="1">
            <a:spLocks/>
          </p:cNvSpPr>
          <p:nvPr/>
        </p:nvSpPr>
        <p:spPr>
          <a:xfrm>
            <a:off x="140854" y="135817"/>
            <a:ext cx="2620263" cy="9548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b="0" dirty="0">
                <a:solidFill>
                  <a:srgbClr val="00549A"/>
                </a:solidFill>
                <a:latin typeface="Garamond" panose="02020404030301010803" pitchFamily="18" charset="0"/>
              </a:rPr>
              <a:t>International </a:t>
            </a:r>
            <a:r>
              <a:rPr lang="hu-HU" sz="3200" b="0" dirty="0" err="1">
                <a:solidFill>
                  <a:srgbClr val="00549A"/>
                </a:solidFill>
                <a:latin typeface="Garamond" panose="02020404030301010803" pitchFamily="18" charset="0"/>
              </a:rPr>
              <a:t>events</a:t>
            </a:r>
            <a:endParaRPr lang="hu-HU" sz="4800" b="0" dirty="0">
              <a:solidFill>
                <a:srgbClr val="00549A"/>
              </a:solidFill>
              <a:latin typeface="Garamond" panose="02020404030301010803" pitchFamily="18" charset="0"/>
            </a:endParaRPr>
          </a:p>
        </p:txBody>
      </p:sp>
      <p:pic>
        <p:nvPicPr>
          <p:cNvPr id="28" name="Picture 27" descr="A robot holding a sign&#10;&#10;Description automatically generated">
            <a:extLst>
              <a:ext uri="{FF2B5EF4-FFF2-40B4-BE49-F238E27FC236}">
                <a16:creationId xmlns:a16="http://schemas.microsoft.com/office/drawing/2014/main" id="{ACA67193-49AB-14A7-DBFC-F3BE204581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 b="14714"/>
          <a:stretch/>
        </p:blipFill>
        <p:spPr>
          <a:xfrm>
            <a:off x="110047" y="3082219"/>
            <a:ext cx="2271052" cy="27423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019FD24-F198-12A1-6673-B7420AA86D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2890112" y="3414873"/>
            <a:ext cx="3049546" cy="24708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7F2419-221C-59E8-D96A-E64788D235C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2781" t="28995" r="51772" b="2738"/>
          <a:stretch/>
        </p:blipFill>
        <p:spPr bwMode="auto">
          <a:xfrm>
            <a:off x="2847255" y="135817"/>
            <a:ext cx="3096344" cy="3354373"/>
          </a:xfrm>
          <a:prstGeom prst="rect">
            <a:avLst/>
          </a:prstGeom>
        </p:spPr>
      </p:pic>
      <p:pic>
        <p:nvPicPr>
          <p:cNvPr id="26" name="Picture 25" descr="A group of women standing next to a machine&#10;&#10;Description automatically generated">
            <a:extLst>
              <a:ext uri="{FF2B5EF4-FFF2-40B4-BE49-F238E27FC236}">
                <a16:creationId xmlns:a16="http://schemas.microsoft.com/office/drawing/2014/main" id="{91CD2E0D-CA26-9E35-A489-1CB1C1B8B2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7" r="2051" b="8279"/>
          <a:stretch/>
        </p:blipFill>
        <p:spPr>
          <a:xfrm>
            <a:off x="118759" y="1172380"/>
            <a:ext cx="3207214" cy="1845638"/>
          </a:xfrm>
          <a:prstGeom prst="rect">
            <a:avLst/>
          </a:prstGeom>
        </p:spPr>
      </p:pic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0DBEBE28-CEF6-FA58-0D21-5DBA1C0257AE}"/>
              </a:ext>
            </a:extLst>
          </p:cNvPr>
          <p:cNvSpPr txBox="1">
            <a:spLocks/>
          </p:cNvSpPr>
          <p:nvPr/>
        </p:nvSpPr>
        <p:spPr>
          <a:xfrm>
            <a:off x="5604622" y="6340882"/>
            <a:ext cx="2743200" cy="365125"/>
          </a:xfrm>
          <a:prstGeom prst="rect">
            <a:avLst/>
          </a:prstGeom>
        </p:spPr>
        <p:txBody>
          <a:bodyPr/>
          <a:lstStyle>
            <a:defPPr rtl="0">
              <a:defRPr lang="hu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/>
              <a:t>21 November 2024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47143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EB24B-26FC-5BEC-A8C4-D1C60991B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A090-F1D7-4509-A862-61D763CE88E1}" type="slidenum">
              <a:rPr lang="hu-HU" smtClean="0">
                <a:latin typeface="Garamond" panose="02020404030301010803" pitchFamily="18" charset="0"/>
              </a:rPr>
              <a:pPr/>
              <a:t>26</a:t>
            </a:fld>
            <a:endParaRPr lang="hu-HU" dirty="0">
              <a:latin typeface="Garamond" panose="02020404030301010803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DABD0B-5F4E-432E-B510-CAE8DB56F4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8432" y="-10300"/>
            <a:ext cx="10515600" cy="1012950"/>
          </a:xfrm>
        </p:spPr>
        <p:txBody>
          <a:bodyPr>
            <a:normAutofit/>
          </a:bodyPr>
          <a:lstStyle/>
          <a:p>
            <a:r>
              <a:rPr lang="hu-HU" dirty="0" err="1">
                <a:latin typeface="Garamond" panose="02020404030301010803" pitchFamily="18" charset="0"/>
              </a:rPr>
              <a:t>Community</a:t>
            </a:r>
            <a:r>
              <a:rPr lang="hu-HU" dirty="0">
                <a:latin typeface="Garamond" panose="02020404030301010803" pitchFamily="18" charset="0"/>
              </a:rPr>
              <a:t>: </a:t>
            </a:r>
            <a:r>
              <a:rPr lang="en-US" dirty="0">
                <a:latin typeface="Garamond" panose="02020404030301010803" pitchFamily="18" charset="0"/>
              </a:rPr>
              <a:t>AI researchers from Hungary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999DEAC-8F82-0892-617E-C28C69CF555C}"/>
              </a:ext>
            </a:extLst>
          </p:cNvPr>
          <p:cNvSpPr txBox="1">
            <a:spLocks/>
          </p:cNvSpPr>
          <p:nvPr/>
        </p:nvSpPr>
        <p:spPr>
          <a:xfrm>
            <a:off x="2216727" y="3680857"/>
            <a:ext cx="3737922" cy="2458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hu-HU" dirty="0" err="1">
                <a:solidFill>
                  <a:srgbClr val="00549A"/>
                </a:solidFill>
                <a:latin typeface="Garamond" panose="02020404030301010803" pitchFamily="18" charset="0"/>
              </a:rPr>
              <a:t>Selected</a:t>
            </a:r>
            <a:r>
              <a:rPr lang="hu-HU" dirty="0">
                <a:solidFill>
                  <a:srgbClr val="00549A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00549A"/>
                </a:solidFill>
                <a:latin typeface="Garamond" panose="02020404030301010803" pitchFamily="18" charset="0"/>
              </a:rPr>
              <a:t>best</a:t>
            </a:r>
            <a:r>
              <a:rPr lang="hu-HU" dirty="0">
                <a:solidFill>
                  <a:srgbClr val="00549A"/>
                </a:solidFill>
                <a:latin typeface="Garamond" panose="02020404030301010803" pitchFamily="18" charset="0"/>
              </a:rPr>
              <a:t> ML </a:t>
            </a:r>
            <a:r>
              <a:rPr lang="hu-HU" dirty="0" err="1">
                <a:solidFill>
                  <a:srgbClr val="00549A"/>
                </a:solidFill>
                <a:latin typeface="Garamond" panose="02020404030301010803" pitchFamily="18" charset="0"/>
              </a:rPr>
              <a:t>researchers</a:t>
            </a:r>
            <a:r>
              <a:rPr lang="hu-HU" dirty="0">
                <a:solidFill>
                  <a:srgbClr val="00549A"/>
                </a:solidFill>
                <a:latin typeface="Garamond" panose="02020404030301010803" pitchFamily="18" charset="0"/>
              </a:rPr>
              <a:t> of </a:t>
            </a:r>
            <a:r>
              <a:rPr lang="hu-HU" dirty="0" err="1">
                <a:solidFill>
                  <a:srgbClr val="00549A"/>
                </a:solidFill>
                <a:latin typeface="Garamond" panose="02020404030301010803" pitchFamily="18" charset="0"/>
              </a:rPr>
              <a:t>Hungarian</a:t>
            </a:r>
            <a:r>
              <a:rPr lang="hu-HU" dirty="0">
                <a:solidFill>
                  <a:srgbClr val="00549A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00549A"/>
                </a:solidFill>
                <a:latin typeface="Garamond" panose="02020404030301010803" pitchFamily="18" charset="0"/>
              </a:rPr>
              <a:t>origin</a:t>
            </a:r>
            <a:r>
              <a:rPr lang="hu-HU" dirty="0">
                <a:solidFill>
                  <a:srgbClr val="00549A"/>
                </a:solidFill>
                <a:latin typeface="Garamond" panose="02020404030301010803" pitchFamily="18" charset="0"/>
              </a:rPr>
              <a:t> in Budapest </a:t>
            </a:r>
            <a:r>
              <a:rPr lang="hu-HU" dirty="0" err="1">
                <a:solidFill>
                  <a:srgbClr val="00549A"/>
                </a:solidFill>
                <a:latin typeface="Garamond" panose="02020404030301010803" pitchFamily="18" charset="0"/>
              </a:rPr>
              <a:t>every</a:t>
            </a:r>
            <a:r>
              <a:rPr lang="hu-HU" dirty="0">
                <a:solidFill>
                  <a:srgbClr val="00549A"/>
                </a:solidFill>
                <a:latin typeface="Garamond" panose="02020404030301010803" pitchFamily="18" charset="0"/>
              </a:rPr>
              <a:t> August: </a:t>
            </a:r>
            <a:r>
              <a:rPr lang="hu-HU" b="1" dirty="0">
                <a:solidFill>
                  <a:srgbClr val="FF0000"/>
                </a:solidFill>
                <a:latin typeface="Garamond" panose="02020404030301010803" pitchFamily="18" charset="0"/>
              </a:rPr>
              <a:t>Cambridge, Carnegie </a:t>
            </a:r>
            <a:r>
              <a:rPr lang="hu-HU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Mellon</a:t>
            </a:r>
            <a:r>
              <a:rPr lang="hu-HU" b="1" dirty="0">
                <a:solidFill>
                  <a:srgbClr val="FF0000"/>
                </a:solidFill>
                <a:latin typeface="Garamond" panose="02020404030301010803" pitchFamily="18" charset="0"/>
              </a:rPr>
              <a:t>, Google, Yahoo, </a:t>
            </a:r>
            <a:r>
              <a:rPr lang="hu-HU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DeepMind</a:t>
            </a:r>
            <a:r>
              <a:rPr lang="hu-HU" b="1" dirty="0">
                <a:solidFill>
                  <a:srgbClr val="FF0000"/>
                </a:solidFill>
                <a:latin typeface="Garamond" panose="02020404030301010803" pitchFamily="18" charset="0"/>
              </a:rPr>
              <a:t>, </a:t>
            </a:r>
            <a:r>
              <a:rPr lang="hu-HU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Huawei</a:t>
            </a:r>
            <a:r>
              <a:rPr lang="hu-HU" b="1" dirty="0">
                <a:solidFill>
                  <a:srgbClr val="FF0000"/>
                </a:solidFill>
                <a:latin typeface="Garamond" panose="02020404030301010803" pitchFamily="18" charset="0"/>
              </a:rPr>
              <a:t>, </a:t>
            </a:r>
            <a:r>
              <a:rPr lang="hu-HU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Warwick</a:t>
            </a:r>
            <a:r>
              <a:rPr lang="hu-HU" b="1" dirty="0">
                <a:solidFill>
                  <a:srgbClr val="FF0000"/>
                </a:solidFill>
                <a:latin typeface="Garamond" panose="02020404030301010803" pitchFamily="18" charset="0"/>
              </a:rPr>
              <a:t>, …</a:t>
            </a:r>
          </a:p>
        </p:txBody>
      </p:sp>
      <p:pic>
        <p:nvPicPr>
          <p:cNvPr id="11" name="Picture 10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018146DF-EEB8-B9C0-CD3E-850971EA5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07" b="24042"/>
          <a:stretch/>
        </p:blipFill>
        <p:spPr>
          <a:xfrm>
            <a:off x="5768524" y="4492003"/>
            <a:ext cx="6312668" cy="1664226"/>
          </a:xfrm>
          <a:prstGeom prst="rect">
            <a:avLst/>
          </a:prstGeom>
        </p:spPr>
      </p:pic>
      <p:pic>
        <p:nvPicPr>
          <p:cNvPr id="9" name="Picture 8" descr="A person standing at a podium with a computer and microphones&#10;&#10;Description automatically generated">
            <a:extLst>
              <a:ext uri="{FF2B5EF4-FFF2-40B4-BE49-F238E27FC236}">
                <a16:creationId xmlns:a16="http://schemas.microsoft.com/office/drawing/2014/main" id="{CE31A666-F233-D0D5-1314-AB533FB47C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r="17267"/>
          <a:stretch/>
        </p:blipFill>
        <p:spPr>
          <a:xfrm>
            <a:off x="9504526" y="928127"/>
            <a:ext cx="2154061" cy="2246021"/>
          </a:xfrm>
          <a:prstGeom prst="rect">
            <a:avLst/>
          </a:prstGeom>
        </p:spPr>
      </p:pic>
      <p:pic>
        <p:nvPicPr>
          <p:cNvPr id="17" name="Picture 16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A1E42343-C3E7-04D3-9B09-06C17D60DC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3333" b="12222"/>
          <a:stretch/>
        </p:blipFill>
        <p:spPr>
          <a:xfrm>
            <a:off x="2940460" y="928127"/>
            <a:ext cx="3388971" cy="2242173"/>
          </a:xfrm>
          <a:prstGeom prst="rect">
            <a:avLst/>
          </a:prstGeom>
        </p:spPr>
      </p:pic>
      <p:pic>
        <p:nvPicPr>
          <p:cNvPr id="16" name="Picture 15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E04DF89A-DEA8-9A5B-25C8-1AC8E3A2C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5" r="24095"/>
          <a:stretch/>
        </p:blipFill>
        <p:spPr>
          <a:xfrm>
            <a:off x="6928466" y="928127"/>
            <a:ext cx="2323074" cy="22421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80CC20-5BD8-89F4-0478-89CA7EE65F13}"/>
              </a:ext>
            </a:extLst>
          </p:cNvPr>
          <p:cNvSpPr txBox="1"/>
          <p:nvPr/>
        </p:nvSpPr>
        <p:spPr>
          <a:xfrm>
            <a:off x="7161453" y="3183210"/>
            <a:ext cx="1642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549A"/>
                </a:solidFill>
                <a:latin typeface="Garamond" panose="02020404030301010803" pitchFamily="18" charset="0"/>
              </a:rPr>
              <a:t>Ferenc Huszár</a:t>
            </a:r>
          </a:p>
          <a:p>
            <a:r>
              <a:rPr lang="hu-HU" dirty="0">
                <a:solidFill>
                  <a:srgbClr val="00549A"/>
                </a:solidFill>
                <a:latin typeface="Garamond" panose="02020404030301010803" pitchFamily="18" charset="0"/>
              </a:rPr>
              <a:t>Cambridge</a:t>
            </a:r>
          </a:p>
        </p:txBody>
      </p:sp>
      <p:sp>
        <p:nvSpPr>
          <p:cNvPr id="10" name="Szövegdoboz 4">
            <a:extLst>
              <a:ext uri="{FF2B5EF4-FFF2-40B4-BE49-F238E27FC236}">
                <a16:creationId xmlns:a16="http://schemas.microsoft.com/office/drawing/2014/main" id="{98CB27ED-CAF2-3549-E62D-25E1B956B23E}"/>
              </a:ext>
            </a:extLst>
          </p:cNvPr>
          <p:cNvSpPr txBox="1"/>
          <p:nvPr/>
        </p:nvSpPr>
        <p:spPr>
          <a:xfrm>
            <a:off x="8899291" y="3232122"/>
            <a:ext cx="3292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hu"/>
            </a:defPPr>
            <a:lvl1pPr>
              <a:defRPr b="1">
                <a:solidFill>
                  <a:srgbClr val="00549A"/>
                </a:solidFill>
                <a:latin typeface="Garamond" panose="02020404030301010803" pitchFamily="18" charset="0"/>
              </a:defRPr>
            </a:lvl1pPr>
          </a:lstStyle>
          <a:p>
            <a:pPr algn="ctr"/>
            <a:r>
              <a:rPr lang="en-US" dirty="0"/>
              <a:t>Christian </a:t>
            </a:r>
            <a:r>
              <a:rPr lang="en-US" dirty="0" err="1"/>
              <a:t>Szegedy</a:t>
            </a:r>
            <a:endParaRPr lang="en-US" dirty="0"/>
          </a:p>
          <a:p>
            <a:pPr algn="ctr"/>
            <a:r>
              <a:rPr lang="hu-HU" b="0" dirty="0"/>
              <a:t>X.AI, </a:t>
            </a:r>
            <a:r>
              <a:rPr lang="hu-HU" b="0" dirty="0" err="1"/>
              <a:t>formerly</a:t>
            </a:r>
            <a:r>
              <a:rPr lang="hu-HU" b="0" dirty="0"/>
              <a:t> </a:t>
            </a:r>
            <a:r>
              <a:rPr lang="en-US" b="0" dirty="0"/>
              <a:t>Google AI</a:t>
            </a:r>
            <a:endParaRPr lang="hu-HU" b="0" dirty="0"/>
          </a:p>
        </p:txBody>
      </p:sp>
      <p:sp>
        <p:nvSpPr>
          <p:cNvPr id="14" name="Szövegdoboz 4">
            <a:extLst>
              <a:ext uri="{FF2B5EF4-FFF2-40B4-BE49-F238E27FC236}">
                <a16:creationId xmlns:a16="http://schemas.microsoft.com/office/drawing/2014/main" id="{158583B6-E2A9-8463-CC3E-F133F2A6FBE5}"/>
              </a:ext>
            </a:extLst>
          </p:cNvPr>
          <p:cNvSpPr txBox="1"/>
          <p:nvPr/>
        </p:nvSpPr>
        <p:spPr>
          <a:xfrm>
            <a:off x="2940459" y="3193052"/>
            <a:ext cx="338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lang="en-US" b="1" dirty="0">
                <a:solidFill>
                  <a:srgbClr val="00549A"/>
                </a:solidFill>
                <a:latin typeface="Garamond" panose="02020404030301010803" pitchFamily="18" charset="0"/>
              </a:rPr>
              <a:t>Csaba </a:t>
            </a:r>
            <a:r>
              <a:rPr lang="en-US" b="1" dirty="0" err="1">
                <a:solidFill>
                  <a:srgbClr val="00549A"/>
                </a:solidFill>
                <a:latin typeface="Garamond" panose="02020404030301010803" pitchFamily="18" charset="0"/>
              </a:rPr>
              <a:t>Szepesvári</a:t>
            </a:r>
            <a:r>
              <a:rPr lang="hu-HU" b="1" dirty="0">
                <a:solidFill>
                  <a:srgbClr val="00549A"/>
                </a:solidFill>
                <a:latin typeface="Garamond" panose="02020404030301010803" pitchFamily="18" charset="0"/>
              </a:rPr>
              <a:t> </a:t>
            </a:r>
            <a:r>
              <a:rPr lang="hu-HU" dirty="0">
                <a:solidFill>
                  <a:srgbClr val="00549A"/>
                </a:solidFill>
                <a:latin typeface="Garamond" panose="02020404030301010803" pitchFamily="18" charset="0"/>
              </a:rPr>
              <a:t>(2nd </a:t>
            </a:r>
            <a:r>
              <a:rPr lang="hu-HU" dirty="0" err="1">
                <a:solidFill>
                  <a:srgbClr val="00549A"/>
                </a:solidFill>
                <a:latin typeface="Garamond" panose="02020404030301010803" pitchFamily="18" charset="0"/>
              </a:rPr>
              <a:t>right</a:t>
            </a:r>
            <a:r>
              <a:rPr lang="hu-HU" dirty="0">
                <a:solidFill>
                  <a:srgbClr val="00549A"/>
                </a:solidFill>
                <a:latin typeface="Garamond" panose="02020404030301010803" pitchFamily="18" charset="0"/>
              </a:rPr>
              <a:t>)</a:t>
            </a:r>
            <a:endParaRPr lang="en-US" sz="1799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B255B-A98B-79EE-890C-77582E774CAB}"/>
              </a:ext>
            </a:extLst>
          </p:cNvPr>
          <p:cNvSpPr txBox="1"/>
          <p:nvPr/>
        </p:nvSpPr>
        <p:spPr>
          <a:xfrm>
            <a:off x="4389873" y="6156229"/>
            <a:ext cx="4329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https://mi.nemzetilabor.hu/magyar-machine-learning-talalkozo-2024/</a:t>
            </a:r>
          </a:p>
        </p:txBody>
      </p:sp>
      <p:pic>
        <p:nvPicPr>
          <p:cNvPr id="6" name="Kép 14" descr="A képen személy, ruházat, fal, Fizikai erőnlét látható&#10;&#10;Automatikusan generált leírás">
            <a:extLst>
              <a:ext uri="{FF2B5EF4-FFF2-40B4-BE49-F238E27FC236}">
                <a16:creationId xmlns:a16="http://schemas.microsoft.com/office/drawing/2014/main" id="{6FB16E49-3491-9A77-355A-A40E5ED2D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5400000">
            <a:off x="32031" y="3874483"/>
            <a:ext cx="2496794" cy="1872596"/>
          </a:xfrm>
          <a:prstGeom prst="rect">
            <a:avLst/>
          </a:prstGeom>
        </p:spPr>
      </p:pic>
      <p:pic>
        <p:nvPicPr>
          <p:cNvPr id="7" name="Kép 26" descr="A képen ruházat, lábbelik, személy, épület látható&#10;&#10;Automatikusan generált leírás">
            <a:extLst>
              <a:ext uri="{FF2B5EF4-FFF2-40B4-BE49-F238E27FC236}">
                <a16:creationId xmlns:a16="http://schemas.microsoft.com/office/drawing/2014/main" id="{264489ED-97B2-5B7F-693E-7B287BD1B5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859"/>
          <a:stretch/>
        </p:blipFill>
        <p:spPr bwMode="auto">
          <a:xfrm rot="5400000">
            <a:off x="270826" y="958403"/>
            <a:ext cx="2285202" cy="213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44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ctrTitle"/>
          </p:nvPr>
        </p:nvSpPr>
        <p:spPr>
          <a:xfrm>
            <a:off x="611029" y="228600"/>
            <a:ext cx="6351833" cy="1214306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Summary</a:t>
            </a:r>
          </a:p>
        </p:txBody>
      </p:sp>
      <p:sp>
        <p:nvSpPr>
          <p:cNvPr id="8" name="Alcím 7"/>
          <p:cNvSpPr>
            <a:spLocks noGrp="1"/>
          </p:cNvSpPr>
          <p:nvPr>
            <p:ph type="subTitle" idx="1"/>
          </p:nvPr>
        </p:nvSpPr>
        <p:spPr>
          <a:xfrm>
            <a:off x="658617" y="1356884"/>
            <a:ext cx="7343877" cy="4570476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800" dirty="0">
                <a:latin typeface="Garamond" panose="02020404030301010803" pitchFamily="18" charset="0"/>
              </a:rPr>
              <a:t>Critical mass, collaboration and networking in Hungary and </a:t>
            </a:r>
            <a:r>
              <a:rPr lang="en-US" sz="1800" dirty="0">
                <a:solidFill>
                  <a:srgbClr val="FF0000"/>
                </a:solidFill>
                <a:latin typeface="Garamond" panose="02020404030301010803" pitchFamily="18" charset="0"/>
              </a:rPr>
              <a:t>Europe</a:t>
            </a:r>
            <a:endParaRPr lang="hu-HU" sz="1800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marL="444500" indent="-4445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1800" dirty="0" err="1">
                <a:latin typeface="Garamond" panose="02020404030301010803" pitchFamily="18" charset="0"/>
              </a:rPr>
              <a:t>Horizon</a:t>
            </a:r>
            <a:r>
              <a:rPr lang="hu-HU" sz="1800" dirty="0">
                <a:latin typeface="Garamond" panose="02020404030301010803" pitchFamily="18" charset="0"/>
              </a:rPr>
              <a:t> Europe, European </a:t>
            </a:r>
            <a:r>
              <a:rPr lang="hu-HU" sz="1800" dirty="0" err="1">
                <a:latin typeface="Garamond" panose="02020404030301010803" pitchFamily="18" charset="0"/>
              </a:rPr>
              <a:t>Defence</a:t>
            </a:r>
            <a:r>
              <a:rPr lang="hu-HU" sz="1800" dirty="0">
                <a:latin typeface="Garamond" panose="02020404030301010803" pitchFamily="18" charset="0"/>
              </a:rPr>
              <a:t> </a:t>
            </a:r>
            <a:r>
              <a:rPr lang="hu-HU" sz="1800" dirty="0" err="1">
                <a:latin typeface="Garamond" panose="02020404030301010803" pitchFamily="18" charset="0"/>
              </a:rPr>
              <a:t>Fund</a:t>
            </a:r>
            <a:endParaRPr lang="en-US" sz="1800" dirty="0">
              <a:latin typeface="Garamond" panose="02020404030301010803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sz="1800" dirty="0">
                <a:latin typeface="Garamond" panose="02020404030301010803" pitchFamily="18" charset="0"/>
              </a:rPr>
              <a:t>Applied AI research in 6 subprojects:</a:t>
            </a:r>
          </a:p>
          <a:p>
            <a:pPr marL="444500" indent="-4445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Mathematical foundations</a:t>
            </a:r>
            <a:endParaRPr lang="en-US" sz="1800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marL="444500" indent="-4445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Machine vision, deep learning</a:t>
            </a:r>
          </a:p>
          <a:p>
            <a:pPr marL="444500" indent="-4445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Human Language Technologies</a:t>
            </a:r>
          </a:p>
          <a:p>
            <a:pPr marL="444500" indent="-4445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Medical, health</a:t>
            </a:r>
          </a:p>
          <a:p>
            <a:pPr marL="444500" indent="-4445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Sensors, Industrial IoT</a:t>
            </a:r>
            <a:r>
              <a:rPr lang="hu-HU" sz="1800" dirty="0">
                <a:latin typeface="Garamond" panose="02020404030301010803" pitchFamily="18" charset="0"/>
              </a:rPr>
              <a:t> – </a:t>
            </a:r>
            <a:r>
              <a:rPr lang="hu-HU" sz="1800" dirty="0">
                <a:solidFill>
                  <a:srgbClr val="FF0000"/>
                </a:solidFill>
                <a:latin typeface="Garamond" panose="02020404030301010803" pitchFamily="18" charset="0"/>
              </a:rPr>
              <a:t>Audi, Bosch, Ericsson, Nokia</a:t>
            </a:r>
            <a:r>
              <a:rPr lang="hu-HU" sz="1800" dirty="0">
                <a:latin typeface="Garamond" panose="02020404030301010803" pitchFamily="18" charset="0"/>
              </a:rPr>
              <a:t>, …</a:t>
            </a:r>
            <a:endParaRPr lang="en-US" sz="1800" dirty="0">
              <a:latin typeface="Garamond" panose="02020404030301010803" pitchFamily="18" charset="0"/>
            </a:endParaRPr>
          </a:p>
          <a:p>
            <a:pPr marL="457063" indent="-457063" algn="l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Security, privacy</a:t>
            </a:r>
          </a:p>
          <a:p>
            <a:pPr algn="l">
              <a:lnSpc>
                <a:spcPct val="120000"/>
              </a:lnSpc>
            </a:pPr>
            <a:r>
              <a:rPr lang="en-US" sz="1800" dirty="0">
                <a:latin typeface="Garamond" panose="02020404030301010803" pitchFamily="18" charset="0"/>
              </a:rPr>
              <a:t>Building on our existing industry relations</a:t>
            </a:r>
          </a:p>
          <a:p>
            <a:pPr algn="l">
              <a:lnSpc>
                <a:spcPct val="120000"/>
              </a:lnSpc>
            </a:pPr>
            <a:r>
              <a:rPr lang="en-US" sz="1800" dirty="0">
                <a:latin typeface="Garamond" panose="02020404030301010803" pitchFamily="18" charset="0"/>
                <a:hlinkClick r:id="rId2"/>
              </a:rPr>
              <a:t>milab@sztaki.hu</a:t>
            </a:r>
            <a:r>
              <a:rPr lang="en-US" sz="1800" dirty="0">
                <a:latin typeface="Garamond" panose="02020404030301010803" pitchFamily="18" charset="0"/>
              </a:rPr>
              <a:t>                                                                  </a:t>
            </a:r>
          </a:p>
          <a:p>
            <a:pPr algn="l">
              <a:lnSpc>
                <a:spcPct val="120000"/>
              </a:lnSpc>
            </a:pPr>
            <a:r>
              <a:rPr lang="en-US" sz="1800" dirty="0">
                <a:latin typeface="Garamond" panose="02020404030301010803" pitchFamily="18" charset="0"/>
                <a:hlinkClick r:id="rId3"/>
              </a:rPr>
              <a:t>https:</a:t>
            </a:r>
            <a:r>
              <a:rPr lang="hu-HU" sz="1800" dirty="0">
                <a:latin typeface="Garamond" panose="02020404030301010803" pitchFamily="18" charset="0"/>
                <a:hlinkClick r:id="rId3"/>
              </a:rPr>
              <a:t>/</a:t>
            </a:r>
            <a:r>
              <a:rPr lang="en-US" sz="1800" dirty="0">
                <a:latin typeface="Garamond" panose="02020404030301010803" pitchFamily="18" charset="0"/>
                <a:hlinkClick r:id="rId3"/>
              </a:rPr>
              <a:t>/milab.hu/</a:t>
            </a:r>
            <a:r>
              <a:rPr lang="en-US" sz="1800" dirty="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8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14" y="767020"/>
            <a:ext cx="1022417" cy="1022683"/>
          </a:xfrm>
          <a:prstGeom prst="rect">
            <a:avLst/>
          </a:prstGeom>
        </p:spPr>
      </p:pic>
      <p:pic>
        <p:nvPicPr>
          <p:cNvPr id="20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38" y="3249763"/>
            <a:ext cx="1245249" cy="1242563"/>
          </a:xfrm>
          <a:prstGeom prst="rect">
            <a:avLst/>
          </a:prstGeom>
        </p:spPr>
      </p:pic>
      <p:pic>
        <p:nvPicPr>
          <p:cNvPr id="21" name="Picture 2" descr="Erasmus+ staff week at BME in June – T.I.M.E. Associ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21" y="1830963"/>
            <a:ext cx="2639206" cy="74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903" y="4201835"/>
            <a:ext cx="1275292" cy="127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Széchenyi István Egyetem – Wikipéd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662" y="4553563"/>
            <a:ext cx="1046973" cy="138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37" y="2658093"/>
            <a:ext cx="2484053" cy="77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https://tk.mta.hu/img/logos/tk_log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8809" y="5436640"/>
            <a:ext cx="1319771" cy="6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386" y="4186890"/>
            <a:ext cx="1310734" cy="127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027" y="3435848"/>
            <a:ext cx="2619375" cy="714375"/>
          </a:xfrm>
          <a:prstGeom prst="rect">
            <a:avLst/>
          </a:prstGeom>
        </p:spPr>
      </p:pic>
      <p:pic>
        <p:nvPicPr>
          <p:cNvPr id="2" name="Picture 12" descr="A blue circle with a black background&#10;&#10;Description automatically generated">
            <a:extLst>
              <a:ext uri="{FF2B5EF4-FFF2-40B4-BE49-F238E27FC236}">
                <a16:creationId xmlns:a16="http://schemas.microsoft.com/office/drawing/2014/main" id="{F06475BD-8F0F-483A-44FF-05F9D60A50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1612" y="1048181"/>
            <a:ext cx="2793602" cy="648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69B23DB-F0AE-C87F-CB35-F27AC554D2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63250" y="1916414"/>
            <a:ext cx="671186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21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9337D71D-0720-819D-EA9F-AE6523647755}"/>
              </a:ext>
            </a:extLst>
          </p:cNvPr>
          <p:cNvSpPr/>
          <p:nvPr/>
        </p:nvSpPr>
        <p:spPr>
          <a:xfrm>
            <a:off x="7467600" y="1213426"/>
            <a:ext cx="4501214" cy="35871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D39BEC-0AFB-6C06-9455-2CEA43F0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54" y="3429003"/>
            <a:ext cx="3751794" cy="251659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C067F00A-BD80-4085-55E8-03CC7C597D36}"/>
              </a:ext>
            </a:extLst>
          </p:cNvPr>
          <p:cNvSpPr/>
          <p:nvPr/>
        </p:nvSpPr>
        <p:spPr>
          <a:xfrm>
            <a:off x="4437063" y="3472211"/>
            <a:ext cx="3240831" cy="9636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99" b="1" dirty="0">
                <a:latin typeface="+mj-lt"/>
              </a:rPr>
              <a:t>HUN-REN AI4Science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B90E3-E240-1230-6452-142EE08CC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13" y="3657540"/>
            <a:ext cx="3045778" cy="761802"/>
          </a:xfrm>
        </p:spPr>
        <p:txBody>
          <a:bodyPr>
            <a:normAutofit fontScale="92500"/>
          </a:bodyPr>
          <a:lstStyle>
            <a:defPPr>
              <a:defRPr lang="en-US"/>
            </a:defPPr>
            <a:lvl1pPr marL="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sz="1999" dirty="0">
                <a:solidFill>
                  <a:schemeClr val="tx2"/>
                </a:solidFill>
                <a:latin typeface="+mj-lt"/>
              </a:rPr>
              <a:t>Application with research idea for validation or planning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3F1505-B4A1-3801-6414-27250B31F3D2}"/>
              </a:ext>
            </a:extLst>
          </p:cNvPr>
          <p:cNvSpPr txBox="1">
            <a:spLocks/>
          </p:cNvSpPr>
          <p:nvPr/>
        </p:nvSpPr>
        <p:spPr bwMode="auto">
          <a:xfrm>
            <a:off x="4572396" y="4305328"/>
            <a:ext cx="3047206" cy="609441"/>
          </a:xfrm>
          <a:prstGeom prst="rect">
            <a:avLst/>
          </a:prstGeom>
          <a:solidFill>
            <a:schemeClr val="bg1"/>
          </a:solidFill>
        </p:spPr>
        <p:txBody>
          <a:bodyPr vert="horz" lIns="91416" tIns="45708" rIns="91416" bIns="45708" rtlCol="0">
            <a:normAutofit lnSpcReduction="10000"/>
          </a:bodyPr>
          <a:lstStyle>
            <a:defPPr>
              <a:defRPr lang="en-US"/>
            </a:defPPr>
            <a:lvl1pPr marL="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99" kern="0" dirty="0">
                <a:solidFill>
                  <a:schemeClr val="tx2"/>
                </a:solidFill>
                <a:latin typeface="+mj-lt"/>
              </a:rPr>
              <a:t>AI / ML technical support for research</a:t>
            </a:r>
          </a:p>
        </p:txBody>
      </p:sp>
      <p:sp>
        <p:nvSpPr>
          <p:cNvPr id="9" name="Téglalap: szamárfül 8">
            <a:extLst>
              <a:ext uri="{FF2B5EF4-FFF2-40B4-BE49-F238E27FC236}">
                <a16:creationId xmlns:a16="http://schemas.microsoft.com/office/drawing/2014/main" id="{DD770C08-7C02-4E5D-093A-156E894AADA1}"/>
              </a:ext>
            </a:extLst>
          </p:cNvPr>
          <p:cNvSpPr/>
          <p:nvPr/>
        </p:nvSpPr>
        <p:spPr>
          <a:xfrm>
            <a:off x="644738" y="2177082"/>
            <a:ext cx="1067731" cy="1461415"/>
          </a:xfrm>
          <a:prstGeom prst="foldedCorner">
            <a:avLst>
              <a:gd name="adj" fmla="val 17778"/>
            </a:avLst>
          </a:prstGeom>
          <a:solidFill>
            <a:srgbClr val="3099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+mj-lt"/>
              </a:rPr>
              <a:t>AI idea validation form</a:t>
            </a:r>
          </a:p>
        </p:txBody>
      </p:sp>
      <p:sp>
        <p:nvSpPr>
          <p:cNvPr id="10" name="Téglalap: szamárfül 9">
            <a:extLst>
              <a:ext uri="{FF2B5EF4-FFF2-40B4-BE49-F238E27FC236}">
                <a16:creationId xmlns:a16="http://schemas.microsoft.com/office/drawing/2014/main" id="{C832B70D-5F87-B9A2-12DF-BBBDE8D62235}"/>
              </a:ext>
            </a:extLst>
          </p:cNvPr>
          <p:cNvSpPr/>
          <p:nvPr/>
        </p:nvSpPr>
        <p:spPr>
          <a:xfrm>
            <a:off x="9219387" y="2177082"/>
            <a:ext cx="1142702" cy="1461415"/>
          </a:xfrm>
          <a:prstGeom prst="foldedCorner">
            <a:avLst>
              <a:gd name="adj" fmla="val 17778"/>
            </a:avLst>
          </a:prstGeom>
          <a:solidFill>
            <a:srgbClr val="C1A5C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+mj-lt"/>
              </a:rPr>
              <a:t>Joint research intent form</a:t>
            </a:r>
          </a:p>
        </p:txBody>
      </p:sp>
      <p:sp>
        <p:nvSpPr>
          <p:cNvPr id="11" name="Téglalap: szamárfül 10">
            <a:extLst>
              <a:ext uri="{FF2B5EF4-FFF2-40B4-BE49-F238E27FC236}">
                <a16:creationId xmlns:a16="http://schemas.microsoft.com/office/drawing/2014/main" id="{3F4BDA33-E7AC-4673-D814-D9244EA06874}"/>
              </a:ext>
            </a:extLst>
          </p:cNvPr>
          <p:cNvSpPr/>
          <p:nvPr/>
        </p:nvSpPr>
        <p:spPr>
          <a:xfrm>
            <a:off x="2671449" y="2177082"/>
            <a:ext cx="1067731" cy="1461415"/>
          </a:xfrm>
          <a:prstGeom prst="foldedCorner">
            <a:avLst>
              <a:gd name="adj" fmla="val 17778"/>
            </a:avLst>
          </a:prstGeom>
          <a:solidFill>
            <a:srgbClr val="3099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+mj-lt"/>
              </a:rPr>
              <a:t>AI research plan</a:t>
            </a:r>
          </a:p>
          <a:p>
            <a:pPr algn="ctr"/>
            <a:r>
              <a:rPr lang="en-US" sz="1400" dirty="0">
                <a:latin typeface="+mj-lt"/>
              </a:rPr>
              <a:t>form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F76A4B-5165-5BB1-1CA7-6131D1DB7CC5}"/>
              </a:ext>
            </a:extLst>
          </p:cNvPr>
          <p:cNvSpPr txBox="1">
            <a:spLocks/>
          </p:cNvSpPr>
          <p:nvPr/>
        </p:nvSpPr>
        <p:spPr bwMode="auto">
          <a:xfrm>
            <a:off x="8152864" y="3809902"/>
            <a:ext cx="3123386" cy="457081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defPPr>
              <a:defRPr lang="en-US"/>
            </a:defPPr>
            <a:lvl1pPr marL="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99" kern="0" dirty="0">
                <a:solidFill>
                  <a:schemeClr val="tx2"/>
                </a:solidFill>
                <a:latin typeface="+mj-lt"/>
              </a:rPr>
              <a:t>AI/ML research competency and capacity proposition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C016E9-3DF5-CE1C-9941-A21E56B36241}"/>
              </a:ext>
            </a:extLst>
          </p:cNvPr>
          <p:cNvSpPr txBox="1">
            <a:spLocks/>
          </p:cNvSpPr>
          <p:nvPr/>
        </p:nvSpPr>
        <p:spPr bwMode="auto">
          <a:xfrm>
            <a:off x="4572397" y="5035134"/>
            <a:ext cx="3045619" cy="609441"/>
          </a:xfrm>
          <a:prstGeom prst="rect">
            <a:avLst/>
          </a:prstGeom>
          <a:solidFill>
            <a:schemeClr val="bg1"/>
          </a:solidFill>
        </p:spPr>
        <p:txBody>
          <a:bodyPr vert="horz" lIns="91416" tIns="45708" rIns="91416" bIns="45708" rtlCol="0">
            <a:noAutofit/>
          </a:bodyPr>
          <a:lstStyle>
            <a:defPPr>
              <a:defRPr lang="en-US"/>
            </a:defPPr>
            <a:lvl1pPr marL="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99" kern="0" dirty="0">
                <a:solidFill>
                  <a:schemeClr val="tx2"/>
                </a:solidFill>
                <a:latin typeface="+mj-lt"/>
              </a:rPr>
              <a:t>Joint research based on mutual interest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FBCF05-D756-22A1-0C61-E1F0A73C5CAA}"/>
              </a:ext>
            </a:extLst>
          </p:cNvPr>
          <p:cNvSpPr txBox="1">
            <a:spLocks/>
          </p:cNvSpPr>
          <p:nvPr/>
        </p:nvSpPr>
        <p:spPr bwMode="auto">
          <a:xfrm>
            <a:off x="3505201" y="6323847"/>
            <a:ext cx="4761140" cy="609441"/>
          </a:xfrm>
          <a:prstGeom prst="rect">
            <a:avLst/>
          </a:prstGeom>
        </p:spPr>
        <p:txBody>
          <a:bodyPr vert="horz" lIns="91416" tIns="45708" rIns="91416" bIns="45708" rtlCol="0">
            <a:normAutofit fontScale="92500"/>
          </a:bodyPr>
          <a:lstStyle>
            <a:defPPr>
              <a:defRPr lang="en-US"/>
            </a:defPPr>
            <a:lvl1pPr marL="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kern="0" dirty="0">
                <a:solidFill>
                  <a:srgbClr val="C00000"/>
                </a:solidFill>
                <a:latin typeface="+mj-lt"/>
              </a:rPr>
              <a:t>Joint research and publications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E766677-A057-F442-176E-075995283843}"/>
              </a:ext>
            </a:extLst>
          </p:cNvPr>
          <p:cNvSpPr txBox="1">
            <a:spLocks/>
          </p:cNvSpPr>
          <p:nvPr/>
        </p:nvSpPr>
        <p:spPr bwMode="auto">
          <a:xfrm>
            <a:off x="3176" y="1491461"/>
            <a:ext cx="4342269" cy="609441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defPPr>
              <a:defRPr lang="en-US"/>
            </a:defPPr>
            <a:lvl1pPr marL="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99" kern="0" dirty="0">
                <a:solidFill>
                  <a:schemeClr val="tx2"/>
                </a:solidFill>
                <a:latin typeface="+mj-lt"/>
              </a:rPr>
              <a:t>DOMAIN RESEARCHER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4A3710E-D800-C753-E77D-0FE0BC18FAAB}"/>
              </a:ext>
            </a:extLst>
          </p:cNvPr>
          <p:cNvSpPr txBox="1">
            <a:spLocks/>
          </p:cNvSpPr>
          <p:nvPr/>
        </p:nvSpPr>
        <p:spPr bwMode="auto">
          <a:xfrm>
            <a:off x="7543424" y="1491461"/>
            <a:ext cx="4342269" cy="609441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defPPr>
              <a:defRPr lang="en-US"/>
            </a:defPPr>
            <a:lvl1pPr marL="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99" kern="0" dirty="0">
                <a:solidFill>
                  <a:schemeClr val="tx2"/>
                </a:solidFill>
                <a:latin typeface="+mj-lt"/>
              </a:rPr>
              <a:t>AI/ML expert</a:t>
            </a:r>
          </a:p>
        </p:txBody>
      </p:sp>
      <p:sp>
        <p:nvSpPr>
          <p:cNvPr id="18" name="Nyíl: felfelé kanyarodó 17">
            <a:extLst>
              <a:ext uri="{FF2B5EF4-FFF2-40B4-BE49-F238E27FC236}">
                <a16:creationId xmlns:a16="http://schemas.microsoft.com/office/drawing/2014/main" id="{3A5B9168-FB5F-8C4B-81E5-51099612F3EB}"/>
              </a:ext>
            </a:extLst>
          </p:cNvPr>
          <p:cNvSpPr/>
          <p:nvPr/>
        </p:nvSpPr>
        <p:spPr>
          <a:xfrm rot="5400000">
            <a:off x="2453606" y="4144078"/>
            <a:ext cx="850171" cy="1413399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9" name="Nyíl: felfelé kanyarodó 18">
            <a:extLst>
              <a:ext uri="{FF2B5EF4-FFF2-40B4-BE49-F238E27FC236}">
                <a16:creationId xmlns:a16="http://schemas.microsoft.com/office/drawing/2014/main" id="{43D1180F-95E1-64A2-0D13-FAB221E3C8B7}"/>
              </a:ext>
            </a:extLst>
          </p:cNvPr>
          <p:cNvSpPr/>
          <p:nvPr/>
        </p:nvSpPr>
        <p:spPr>
          <a:xfrm rot="16200000" flipH="1">
            <a:off x="8739197" y="4208069"/>
            <a:ext cx="850171" cy="1413399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20" name="Nyíl: lefelé mutató 19">
            <a:extLst>
              <a:ext uri="{FF2B5EF4-FFF2-40B4-BE49-F238E27FC236}">
                <a16:creationId xmlns:a16="http://schemas.microsoft.com/office/drawing/2014/main" id="{E993F89E-3556-2942-A944-23B6C4C136E7}"/>
              </a:ext>
            </a:extLst>
          </p:cNvPr>
          <p:cNvSpPr/>
          <p:nvPr/>
        </p:nvSpPr>
        <p:spPr>
          <a:xfrm>
            <a:off x="5942846" y="5879463"/>
            <a:ext cx="304721" cy="45708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F61D27-2931-0A90-6366-2BB829833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274638"/>
            <a:ext cx="10969943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H</a:t>
            </a:r>
            <a:r>
              <a:rPr lang="hu-HU" dirty="0" err="1">
                <a:solidFill>
                  <a:schemeClr val="tx2"/>
                </a:solidFill>
              </a:rPr>
              <a:t>UNgarian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REsearch</a:t>
            </a:r>
            <a:r>
              <a:rPr lang="hu-HU" dirty="0">
                <a:solidFill>
                  <a:schemeClr val="tx2"/>
                </a:solidFill>
              </a:rPr>
              <a:t> Network</a:t>
            </a:r>
            <a:r>
              <a:rPr lang="en-US" dirty="0">
                <a:solidFill>
                  <a:schemeClr val="tx2"/>
                </a:solidFill>
              </a:rPr>
              <a:t> AI4Science Initiative</a:t>
            </a:r>
          </a:p>
        </p:txBody>
      </p:sp>
      <p:pic>
        <p:nvPicPr>
          <p:cNvPr id="2" name="Picture 1" descr="A blue circle with a black background&#10;&#10;Description automatically generated">
            <a:extLst>
              <a:ext uri="{FF2B5EF4-FFF2-40B4-BE49-F238E27FC236}">
                <a16:creationId xmlns:a16="http://schemas.microsoft.com/office/drawing/2014/main" id="{055DAA87-902B-DFFA-7831-78CDF4929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1076" y="152400"/>
            <a:ext cx="2034725" cy="47197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411C0-F193-D18C-04B1-15B13A4E7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noProof="0"/>
              <a:t>06 November 2024</a:t>
            </a:r>
            <a:endParaRPr lang="hu-HU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2C8C3-0358-9B68-4336-5AF13D497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hu-HU" noProof="0" smtClean="0"/>
              <a:pPr rtl="0"/>
              <a:t>3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802929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E91E96-6303-4779-066F-90DB785BD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rgbClr val="002060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Autonomous Systems</a:t>
            </a:r>
            <a:br>
              <a:rPr lang="en-GB" sz="4400" dirty="0">
                <a:solidFill>
                  <a:srgbClr val="002060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4400" dirty="0">
                <a:solidFill>
                  <a:srgbClr val="002060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National </a:t>
            </a:r>
            <a:r>
              <a:rPr lang="en-GB" sz="4400" dirty="0" err="1">
                <a:solidFill>
                  <a:srgbClr val="002060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Laborator</a:t>
            </a:r>
            <a:r>
              <a:rPr lang="hu-HU" sz="4400" dirty="0" err="1">
                <a:solidFill>
                  <a:srgbClr val="002060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4CAA6CA-7EAE-9E68-CE68-644A060D4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820545"/>
          </a:xfrm>
        </p:spPr>
        <p:txBody>
          <a:bodyPr>
            <a:normAutofit fontScale="62500" lnSpcReduction="20000"/>
          </a:bodyPr>
          <a:lstStyle/>
          <a:p>
            <a:pPr marR="0" fontAlgn="auto">
              <a:lnSpc>
                <a:spcPct val="104000"/>
              </a:lnSpc>
              <a:spcAft>
                <a:spcPts val="0"/>
              </a:spcAft>
              <a:buClr>
                <a:srgbClr val="2E6870"/>
              </a:buClr>
              <a:buSzTx/>
              <a:tabLst/>
              <a:defRPr/>
            </a:pPr>
            <a:r>
              <a:rPr lang="en-US" sz="28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Component and functional design of vehicles</a:t>
            </a:r>
          </a:p>
          <a:p>
            <a:pPr marR="0" fontAlgn="auto">
              <a:lnSpc>
                <a:spcPct val="104000"/>
              </a:lnSpc>
              <a:spcAft>
                <a:spcPts val="0"/>
              </a:spcAft>
              <a:buClr>
                <a:srgbClr val="2E6870"/>
              </a:buClr>
              <a:buSzTx/>
              <a:tabLst/>
              <a:defRPr/>
            </a:pPr>
            <a:r>
              <a:rPr lang="en-US" sz="28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Cyber-physical manufacturing and logistics systems </a:t>
            </a:r>
          </a:p>
          <a:p>
            <a:pPr marR="0" fontAlgn="auto">
              <a:lnSpc>
                <a:spcPct val="104000"/>
              </a:lnSpc>
              <a:spcAft>
                <a:spcPts val="0"/>
              </a:spcAft>
              <a:buClr>
                <a:srgbClr val="2E6870"/>
              </a:buClr>
              <a:buSzTx/>
              <a:tabLst/>
              <a:defRPr/>
            </a:pPr>
            <a:r>
              <a:rPr lang="en-US" sz="28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Infrastructure development related to </a:t>
            </a:r>
            <a:r>
              <a:rPr lang="en-US" sz="2800" dirty="0" err="1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ZalaZone</a:t>
            </a:r>
            <a:endParaRPr lang="en-US" sz="28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fontAlgn="auto">
              <a:lnSpc>
                <a:spcPct val="104000"/>
              </a:lnSpc>
              <a:spcAft>
                <a:spcPts val="0"/>
              </a:spcAft>
              <a:buClr>
                <a:srgbClr val="2E6870"/>
              </a:buClr>
              <a:buSzTx/>
              <a:tabLst/>
              <a:defRPr/>
            </a:pPr>
            <a:r>
              <a:rPr lang="en-US" sz="28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Operation of autonomous systems</a:t>
            </a:r>
          </a:p>
          <a:p>
            <a:pPr marR="0" fontAlgn="auto">
              <a:lnSpc>
                <a:spcPct val="104000"/>
              </a:lnSpc>
              <a:spcAft>
                <a:spcPts val="0"/>
              </a:spcAft>
              <a:buClr>
                <a:srgbClr val="2E6870"/>
              </a:buClr>
              <a:buSzTx/>
              <a:tabLst/>
              <a:defRPr/>
            </a:pPr>
            <a:r>
              <a:rPr lang="en-US" sz="28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Testing and validation in industrial environment</a:t>
            </a:r>
          </a:p>
          <a:p>
            <a:endParaRPr lang="hu-H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C6F96E8-9656-FF51-D2EF-7D60E14ACE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880" y="597327"/>
            <a:ext cx="4952113" cy="529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CEF0AD5-CE4D-7EB2-53BE-64CDE30E60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5"/>
          <a:stretch/>
        </p:blipFill>
        <p:spPr>
          <a:xfrm>
            <a:off x="1341204" y="3479011"/>
            <a:ext cx="3838643" cy="2664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A4400-AFB6-304D-3796-AA0904DE3FA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hu-HU" dirty="0"/>
              <a:t>21 November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BE730-E0BA-1046-83EC-AFA6DF6DA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5281-F39D-4233-834D-89D42A7425F8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1897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Garamond" panose="02020404030301010803" pitchFamily="18" charset="0"/>
              </a:rPr>
              <a:t>The </a:t>
            </a:r>
            <a:r>
              <a:rPr lang="hu-HU" dirty="0" err="1">
                <a:latin typeface="Garamond" panose="02020404030301010803" pitchFamily="18" charset="0"/>
              </a:rPr>
              <a:t>Artificial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Intelligence</a:t>
            </a:r>
            <a:r>
              <a:rPr lang="hu-HU" dirty="0">
                <a:latin typeface="Garamond" panose="02020404030301010803" pitchFamily="18" charset="0"/>
              </a:rPr>
              <a:t> National </a:t>
            </a:r>
            <a:r>
              <a:rPr lang="hu-HU" dirty="0" err="1">
                <a:latin typeface="Garamond" panose="02020404030301010803" pitchFamily="18" charset="0"/>
              </a:rPr>
              <a:t>Laboratory</a:t>
            </a:r>
            <a:r>
              <a:rPr lang="hu-HU" dirty="0">
                <a:latin typeface="Garamond" panose="02020404030301010803" pitchFamily="18" charset="0"/>
              </a:rPr>
              <a:t> Hungary (MILAB)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3214" y="1846555"/>
            <a:ext cx="11794210" cy="297838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200" dirty="0">
                <a:latin typeface="Garamond" panose="02020404030301010803" pitchFamily="18" charset="0"/>
              </a:rPr>
              <a:t>5 Universities, 4 Research Centers</a:t>
            </a:r>
            <a:endParaRPr lang="hu-HU" sz="32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200" dirty="0">
                <a:latin typeface="Garamond" panose="02020404030301010803" pitchFamily="18" charset="0"/>
              </a:rPr>
              <a:t>Special Service for National Security, </a:t>
            </a:r>
            <a:r>
              <a:rPr lang="hu-HU" sz="3200" dirty="0">
                <a:latin typeface="Garamond" panose="02020404030301010803" pitchFamily="18" charset="0"/>
              </a:rPr>
              <a:t>                                                                                                                                   </a:t>
            </a:r>
            <a:r>
              <a:rPr lang="en-US" sz="3200" dirty="0">
                <a:latin typeface="Garamond" panose="02020404030301010803" pitchFamily="18" charset="0"/>
              </a:rPr>
              <a:t>Hungarian State Treasury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200" dirty="0">
                <a:latin typeface="Garamond" panose="02020404030301010803" pitchFamily="18" charset="0"/>
              </a:rPr>
              <a:t>External partners: Hungary sites of Audi, </a:t>
            </a:r>
            <a:r>
              <a:rPr lang="hu-HU" sz="3200" dirty="0">
                <a:latin typeface="Garamond" panose="02020404030301010803" pitchFamily="18" charset="0"/>
              </a:rPr>
              <a:t>                                                                                                                                    </a:t>
            </a:r>
            <a:r>
              <a:rPr lang="en-US" sz="3200" dirty="0">
                <a:latin typeface="Garamond" panose="02020404030301010803" pitchFamily="18" charset="0"/>
              </a:rPr>
              <a:t>Bosch, Continental, Ericsson, Nokia, …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200" dirty="0">
                <a:latin typeface="Garamond" panose="02020404030301010803" pitchFamily="18" charset="0"/>
              </a:rPr>
              <a:t>Members in advisory boards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latin typeface="Garamond" panose="02020404030301010803" pitchFamily="18" charset="0"/>
              </a:rPr>
              <a:t>Roland </a:t>
            </a:r>
            <a:r>
              <a:rPr lang="en-US" sz="2800" dirty="0" err="1">
                <a:latin typeface="Garamond" panose="02020404030301010803" pitchFamily="18" charset="0"/>
              </a:rPr>
              <a:t>Jakab</a:t>
            </a:r>
            <a:r>
              <a:rPr lang="hu-HU" sz="2800" dirty="0">
                <a:latin typeface="Garamond" panose="02020404030301010803" pitchFamily="18" charset="0"/>
              </a:rPr>
              <a:t>, HUN-REN CEO, </a:t>
            </a:r>
            <a:r>
              <a:rPr lang="hu-HU" sz="2800" dirty="0" err="1">
                <a:latin typeface="Garamond" panose="02020404030301010803" pitchFamily="18" charset="0"/>
              </a:rPr>
              <a:t>president</a:t>
            </a:r>
            <a:r>
              <a:rPr lang="hu-HU" sz="2800" dirty="0">
                <a:latin typeface="Garamond" panose="02020404030301010803" pitchFamily="18" charset="0"/>
              </a:rPr>
              <a:t>, AI </a:t>
            </a:r>
            <a:r>
              <a:rPr lang="hu-HU" sz="2800" dirty="0" err="1">
                <a:latin typeface="Garamond" panose="02020404030301010803" pitchFamily="18" charset="0"/>
              </a:rPr>
              <a:t>Coalition</a:t>
            </a:r>
            <a:r>
              <a:rPr lang="hu-HU" sz="2800" dirty="0">
                <a:latin typeface="Garamond" panose="02020404030301010803" pitchFamily="18" charset="0"/>
              </a:rPr>
              <a:t> Hungary, </a:t>
            </a:r>
            <a:r>
              <a:rPr lang="hu-HU" sz="2800" dirty="0" err="1">
                <a:latin typeface="Garamond" panose="02020404030301010803" pitchFamily="18" charset="0"/>
              </a:rPr>
              <a:t>former</a:t>
            </a:r>
            <a:r>
              <a:rPr lang="hu-HU" sz="2800" dirty="0">
                <a:latin typeface="Garamond" panose="02020404030301010803" pitchFamily="18" charset="0"/>
              </a:rPr>
              <a:t> </a:t>
            </a:r>
            <a:r>
              <a:rPr lang="hu-HU" sz="2800" dirty="0" err="1">
                <a:latin typeface="Garamond" panose="02020404030301010803" pitchFamily="18" charset="0"/>
              </a:rPr>
              <a:t>regional</a:t>
            </a:r>
            <a:r>
              <a:rPr lang="hu-HU" sz="2800" dirty="0">
                <a:latin typeface="Garamond" panose="02020404030301010803" pitchFamily="18" charset="0"/>
              </a:rPr>
              <a:t> </a:t>
            </a:r>
            <a:r>
              <a:rPr lang="hu-HU" sz="2800" dirty="0" err="1">
                <a:latin typeface="Garamond" panose="02020404030301010803" pitchFamily="18" charset="0"/>
              </a:rPr>
              <a:t>director</a:t>
            </a:r>
            <a:r>
              <a:rPr lang="hu-HU" sz="2800" dirty="0">
                <a:latin typeface="Garamond" panose="02020404030301010803" pitchFamily="18" charset="0"/>
              </a:rPr>
              <a:t>, Ericsson</a:t>
            </a:r>
            <a:endParaRPr lang="en-US" sz="2800" dirty="0">
              <a:latin typeface="Garamond" panose="02020404030301010803" pitchFamily="18" charset="0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hu-HU" sz="2800" dirty="0">
                <a:latin typeface="Garamond" panose="02020404030301010803" pitchFamily="18" charset="0"/>
              </a:rPr>
              <a:t>András </a:t>
            </a:r>
            <a:r>
              <a:rPr lang="hu-HU" sz="2800" dirty="0" err="1">
                <a:latin typeface="Garamond" panose="02020404030301010803" pitchFamily="18" charset="0"/>
              </a:rPr>
              <a:t>Kemler</a:t>
            </a:r>
            <a:r>
              <a:rPr lang="hu-HU" sz="2800" dirty="0">
                <a:latin typeface="Garamond" panose="02020404030301010803" pitchFamily="18" charset="0"/>
              </a:rPr>
              <a:t>, </a:t>
            </a:r>
            <a:r>
              <a:rPr lang="en-US" sz="2800" dirty="0" err="1">
                <a:latin typeface="Garamond" panose="02020404030301010803" pitchFamily="18" charset="0"/>
              </a:rPr>
              <a:t>István</a:t>
            </a:r>
            <a:r>
              <a:rPr lang="en-US" sz="2800" dirty="0">
                <a:latin typeface="Garamond" panose="02020404030301010803" pitchFamily="18" charset="0"/>
              </a:rPr>
              <a:t> </a:t>
            </a:r>
            <a:r>
              <a:rPr lang="en-US" sz="2800" dirty="0" err="1">
                <a:latin typeface="Garamond" panose="02020404030301010803" pitchFamily="18" charset="0"/>
              </a:rPr>
              <a:t>Szászi</a:t>
            </a:r>
            <a:r>
              <a:rPr lang="hu-HU" sz="2800" dirty="0">
                <a:latin typeface="Garamond" panose="02020404030301010803" pitchFamily="18" charset="0"/>
              </a:rPr>
              <a:t>, </a:t>
            </a:r>
            <a:r>
              <a:rPr lang="hu-HU" sz="2800" dirty="0" err="1">
                <a:latin typeface="Garamond" panose="02020404030301010803" pitchFamily="18" charset="0"/>
              </a:rPr>
              <a:t>directors</a:t>
            </a:r>
            <a:r>
              <a:rPr lang="hu-HU" sz="2800" dirty="0">
                <a:latin typeface="Garamond" panose="02020404030301010803" pitchFamily="18" charset="0"/>
              </a:rPr>
              <a:t> of </a:t>
            </a:r>
            <a:r>
              <a:rPr lang="hu-HU" sz="2800" dirty="0" err="1">
                <a:latin typeface="Garamond" panose="02020404030301010803" pitchFamily="18" charset="0"/>
              </a:rPr>
              <a:t>engineering</a:t>
            </a:r>
            <a:r>
              <a:rPr lang="hu-HU" sz="2800" dirty="0">
                <a:latin typeface="Garamond" panose="02020404030301010803" pitchFamily="18" charset="0"/>
              </a:rPr>
              <a:t>, Bosch</a:t>
            </a:r>
            <a:endParaRPr lang="en-US" sz="2800" dirty="0">
              <a:latin typeface="Garamond" panose="02020404030301010803" pitchFamily="18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563" y="4930775"/>
            <a:ext cx="750723" cy="75091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960" y="4874619"/>
            <a:ext cx="914340" cy="912368"/>
          </a:xfrm>
          <a:prstGeom prst="rect">
            <a:avLst/>
          </a:prstGeom>
        </p:spPr>
      </p:pic>
      <p:pic>
        <p:nvPicPr>
          <p:cNvPr id="12" name="Picture 2" descr="Erasmus+ staff week at BME in June – T.I.M.E. Associ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5187" y="4757951"/>
            <a:ext cx="1546328" cy="43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5108" y="4867428"/>
            <a:ext cx="936400" cy="93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Széchenyi István Egyetem – Wikipé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3778" y="4827589"/>
            <a:ext cx="768754" cy="101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9117" y="5322835"/>
            <a:ext cx="1455423" cy="45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https://tk.mta.hu/img/logos/tk_log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1754" y="5056699"/>
            <a:ext cx="969059" cy="49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497" y="4900460"/>
            <a:ext cx="962424" cy="93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BF8E63DF-5E21-4C2D-98F4-5E7D328C8AB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5480" y="4945581"/>
            <a:ext cx="796640" cy="858247"/>
          </a:xfrm>
          <a:prstGeom prst="rect">
            <a:avLst/>
          </a:prstGeom>
        </p:spPr>
      </p:pic>
      <p:pic>
        <p:nvPicPr>
          <p:cNvPr id="4" name="Picture 3" descr="A group of people standing around a robot&#10;&#10;Description automatically generated">
            <a:extLst>
              <a:ext uri="{FF2B5EF4-FFF2-40B4-BE49-F238E27FC236}">
                <a16:creationId xmlns:a16="http://schemas.microsoft.com/office/drawing/2014/main" id="{45A3590D-719F-1E06-DE07-B1013648777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544" y="1244936"/>
            <a:ext cx="2438234" cy="2466109"/>
          </a:xfrm>
          <a:prstGeom prst="rect">
            <a:avLst/>
          </a:prstGeom>
        </p:spPr>
      </p:pic>
      <p:pic>
        <p:nvPicPr>
          <p:cNvPr id="5" name="Picture 4" descr="A robot drawing a face on a white board&#10;&#10;Description automatically generated">
            <a:extLst>
              <a:ext uri="{FF2B5EF4-FFF2-40B4-BE49-F238E27FC236}">
                <a16:creationId xmlns:a16="http://schemas.microsoft.com/office/drawing/2014/main" id="{2F1FAC18-CA68-E994-21F6-E80B3181E52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4596" y="1247586"/>
            <a:ext cx="2500586" cy="246610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AB20AB5-99A1-0201-72E0-4D88E48C73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4840" y="4759828"/>
            <a:ext cx="589830" cy="1044000"/>
          </a:xfrm>
          <a:prstGeom prst="rect">
            <a:avLst/>
          </a:prstGeom>
        </p:spPr>
      </p:pic>
      <p:pic>
        <p:nvPicPr>
          <p:cNvPr id="20" name="Picture 12" descr="A blue circle with a black background&#10;&#10;Description automatically generated">
            <a:extLst>
              <a:ext uri="{FF2B5EF4-FFF2-40B4-BE49-F238E27FC236}">
                <a16:creationId xmlns:a16="http://schemas.microsoft.com/office/drawing/2014/main" id="{6C747A32-0668-6C8D-B4BA-FA95F0584B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496" y="5139684"/>
            <a:ext cx="1984652" cy="460357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0D88ABD-DC6C-8DA8-13C6-09CD754013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dirty="0"/>
              <a:t>21 November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9B633-5257-FE71-27A5-AE9613374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5281-F39D-4233-834D-89D42A7425F8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1364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7868729" cy="1193381"/>
          </a:xfrm>
        </p:spPr>
        <p:txBody>
          <a:bodyPr>
            <a:noAutofit/>
          </a:bodyPr>
          <a:lstStyle/>
          <a:p>
            <a:r>
              <a:rPr lang="en-GB" sz="3600" dirty="0">
                <a:latin typeface="Garamond" panose="02020404030301010803" pitchFamily="18" charset="0"/>
              </a:rPr>
              <a:t>5-year project with planned total budget ~35MEUR (2020 July – 2025 June)</a:t>
            </a:r>
            <a:endParaRPr lang="hu-HU" sz="4000" dirty="0">
              <a:latin typeface="Garamond" panose="020204040303010108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8634" y="1825625"/>
            <a:ext cx="3889075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4000"/>
              </a:lnSpc>
              <a:buNone/>
            </a:pPr>
            <a:r>
              <a:rPr lang="en-GB" dirty="0">
                <a:latin typeface="Garamond" panose="02020404030301010803" pitchFamily="18" charset="0"/>
              </a:rPr>
              <a:t>Main goals</a:t>
            </a:r>
          </a:p>
          <a:p>
            <a:pPr lvl="0">
              <a:lnSpc>
                <a:spcPct val="124000"/>
              </a:lnSpc>
            </a:pPr>
            <a:r>
              <a:rPr lang="en-GB" dirty="0">
                <a:latin typeface="Garamond" panose="02020404030301010803" pitchFamily="18" charset="0"/>
              </a:rPr>
              <a:t>High impact basic and applied research (publications, patents, industry relations, tech transfer)</a:t>
            </a:r>
          </a:p>
          <a:p>
            <a:pPr lvl="0">
              <a:lnSpc>
                <a:spcPct val="124000"/>
              </a:lnSpc>
            </a:pPr>
            <a:r>
              <a:rPr lang="en-GB" dirty="0">
                <a:latin typeface="Garamond" panose="02020404030301010803" pitchFamily="18" charset="0"/>
              </a:rPr>
              <a:t>Networking, unified external relations, international projects, Horizon Europe</a:t>
            </a:r>
            <a:endParaRPr lang="hu-HU" dirty="0">
              <a:latin typeface="Garamond" panose="02020404030301010803" pitchFamily="18" charset="0"/>
            </a:endParaRPr>
          </a:p>
          <a:p>
            <a:pPr lvl="0">
              <a:lnSpc>
                <a:spcPct val="124000"/>
              </a:lnSpc>
            </a:pPr>
            <a:r>
              <a:rPr lang="en-GB" dirty="0">
                <a:latin typeface="Garamond" panose="02020404030301010803" pitchFamily="18" charset="0"/>
              </a:rPr>
              <a:t>Resource multiplication; high risk and high societal value research</a:t>
            </a:r>
          </a:p>
          <a:p>
            <a:pPr lvl="0">
              <a:lnSpc>
                <a:spcPct val="124000"/>
              </a:lnSpc>
            </a:pPr>
            <a:r>
              <a:rPr lang="en-GB" dirty="0">
                <a:latin typeface="Garamond" panose="02020404030301010803" pitchFamily="18" charset="0"/>
              </a:rPr>
              <a:t>Coordination for market and application needs, demonstrations, conferences</a:t>
            </a:r>
          </a:p>
          <a:p>
            <a:pPr lvl="0">
              <a:lnSpc>
                <a:spcPct val="124000"/>
              </a:lnSpc>
            </a:pPr>
            <a:endParaRPr lang="hu-HU" dirty="0">
              <a:latin typeface="Garamond" panose="02020404030301010803" pitchFamily="18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634C7BF0-CBC6-4C03-856E-B665B1F95978}"/>
              </a:ext>
            </a:extLst>
          </p:cNvPr>
          <p:cNvSpPr/>
          <p:nvPr/>
        </p:nvSpPr>
        <p:spPr>
          <a:xfrm>
            <a:off x="8768862" y="0"/>
            <a:ext cx="3423138" cy="61769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60CBBE5-164D-4F51-A7D1-F936BEF44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155" y="391533"/>
            <a:ext cx="2034745" cy="67824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2C0122A-7E10-48C4-B2DB-022CB27FE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247" y="1649946"/>
            <a:ext cx="3390753" cy="3946752"/>
          </a:xfrm>
          <a:prstGeom prst="rect">
            <a:avLst/>
          </a:prstGeom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C9A83E30-1070-2A9C-395F-D61B00E8D0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5261381"/>
              </p:ext>
            </p:extLst>
          </p:nvPr>
        </p:nvGraphicFramePr>
        <p:xfrm>
          <a:off x="4772563" y="1627012"/>
          <a:ext cx="3623814" cy="412462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60466">
                  <a:extLst>
                    <a:ext uri="{9D8B030D-6E8A-4147-A177-3AD203B41FA5}">
                      <a16:colId xmlns:a16="http://schemas.microsoft.com/office/drawing/2014/main" val="1565595917"/>
                    </a:ext>
                  </a:extLst>
                </a:gridCol>
                <a:gridCol w="1363348">
                  <a:extLst>
                    <a:ext uri="{9D8B030D-6E8A-4147-A177-3AD203B41FA5}">
                      <a16:colId xmlns:a16="http://schemas.microsoft.com/office/drawing/2014/main" val="2950366661"/>
                    </a:ext>
                  </a:extLst>
                </a:gridCol>
              </a:tblGrid>
              <a:tr h="457081">
                <a:tc gridSpan="2">
                  <a:txBody>
                    <a:bodyPr/>
                    <a:lstStyle/>
                    <a:p>
                      <a:r>
                        <a:rPr lang="hu-HU" sz="2400" b="1" noProof="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AI National </a:t>
                      </a:r>
                      <a:r>
                        <a:rPr lang="hu-HU" sz="2400" b="1" noProof="0" dirty="0" err="1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Lab</a:t>
                      </a:r>
                      <a:r>
                        <a:rPr lang="hu-HU" sz="2400" b="1" noProof="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hu-HU" sz="2000" b="1" noProof="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2020-24</a:t>
                      </a:r>
                      <a:endParaRPr lang="en-US" sz="2400" b="1" noProof="0" dirty="0">
                        <a:solidFill>
                          <a:schemeClr val="bg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16" marR="91416" marT="45708" marB="45708"/>
                </a:tc>
                <a:tc hMerge="1">
                  <a:txBody>
                    <a:bodyPr/>
                    <a:lstStyle/>
                    <a:p>
                      <a:pPr algn="r"/>
                      <a:endParaRPr lang="en-US" b="0" noProof="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194573"/>
                  </a:ext>
                </a:extLst>
              </a:tr>
              <a:tr h="342710">
                <a:tc>
                  <a:txBody>
                    <a:bodyPr/>
                    <a:lstStyle/>
                    <a:p>
                      <a:r>
                        <a:rPr lang="en-US" sz="1800" b="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Industry contract value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800" b="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EUR 5 M</a:t>
                      </a:r>
                      <a:endParaRPr lang="en-US" sz="1800" b="0" noProof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98079383"/>
                  </a:ext>
                </a:extLst>
              </a:tr>
              <a:tr h="639659"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International projects submitted (n)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116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224461264"/>
                  </a:ext>
                </a:extLst>
              </a:tr>
              <a:tr h="639659"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International projects funded (n)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42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310876634"/>
                  </a:ext>
                </a:extLst>
              </a:tr>
              <a:tr h="6396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International project HU funding (M EUR)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algn="r" defTabSz="914126" rtl="0" eaLnBrk="1" latinLnBrk="0" hangingPunct="1"/>
                      <a:r>
                        <a:rPr lang="hu-HU" sz="1800" b="0" kern="12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EUR 10 M</a:t>
                      </a:r>
                      <a:endParaRPr lang="en-US" sz="1800" b="0" kern="1200" noProof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999318078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hu-HU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HU top</a:t>
                      </a:r>
                      <a:r>
                        <a:rPr lang="en-US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1</a:t>
                      </a:r>
                      <a:r>
                        <a:rPr lang="hu-HU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0% </a:t>
                      </a:r>
                      <a:r>
                        <a:rPr lang="en-US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researchers 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68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757385487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PhD students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134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755957211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hu-HU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Top </a:t>
                      </a:r>
                      <a:r>
                        <a:rPr lang="hu-HU" sz="1800" noProof="0" dirty="0" err="1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tier</a:t>
                      </a:r>
                      <a:r>
                        <a:rPr lang="hu-HU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publications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1</a:t>
                      </a:r>
                      <a:r>
                        <a:rPr lang="hu-HU" sz="1800" noProof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60</a:t>
                      </a:r>
                      <a:endParaRPr lang="en-US" sz="1800" noProof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4057107759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7FCF5-2B6A-D057-D0F0-FAC1ABE3166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hu-HU" dirty="0"/>
              <a:t>21 November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66A01-C18B-88AB-75CA-E8B881303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5281-F39D-4233-834D-89D42A7425F8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2467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155" y="391533"/>
            <a:ext cx="2034745" cy="678248"/>
          </a:xfrm>
          <a:prstGeom prst="rect">
            <a:avLst/>
          </a:prstGeom>
        </p:spPr>
      </p:pic>
      <p:pic>
        <p:nvPicPr>
          <p:cNvPr id="4" name="Kép 1">
            <a:extLst>
              <a:ext uri="{FF2B5EF4-FFF2-40B4-BE49-F238E27FC236}">
                <a16:creationId xmlns:a16="http://schemas.microsoft.com/office/drawing/2014/main" id="{B6A4F6F4-FF8B-43A6-801A-6955C2927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297" y="947285"/>
            <a:ext cx="2424444" cy="20507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id="{7FC4D72A-D8F8-4315-BF8D-4D56092D6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20" y="1078329"/>
            <a:ext cx="2876970" cy="191966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E97BD72-584D-4674-B206-144C95ED0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81" y="1122005"/>
            <a:ext cx="3064619" cy="1875993"/>
          </a:xfrm>
          <a:prstGeom prst="rect">
            <a:avLst/>
          </a:prstGeom>
        </p:spPr>
      </p:pic>
      <p:pic>
        <p:nvPicPr>
          <p:cNvPr id="8" name="Kép 3" descr="A képen szöveg, személy, beltéri látható&#10;&#10;Automatikusan generált leírás">
            <a:extLst>
              <a:ext uri="{FF2B5EF4-FFF2-40B4-BE49-F238E27FC236}">
                <a16:creationId xmlns:a16="http://schemas.microsoft.com/office/drawing/2014/main" id="{C8C4512D-CBF0-4B41-8646-68D5FEB7AB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0" y="3642998"/>
            <a:ext cx="3049239" cy="2034616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12BD6FA-D986-4DAD-A127-7BF9073E1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76" y="3642998"/>
            <a:ext cx="3030014" cy="2018455"/>
          </a:xfrm>
          <a:prstGeom prst="rect">
            <a:avLst/>
          </a:prstGeom>
        </p:spPr>
      </p:pic>
      <p:pic>
        <p:nvPicPr>
          <p:cNvPr id="10" name="Kép 7" descr="A képen számítógép látható&#10;&#10;Automatikusan generált leírás">
            <a:extLst>
              <a:ext uri="{FF2B5EF4-FFF2-40B4-BE49-F238E27FC236}">
                <a16:creationId xmlns:a16="http://schemas.microsoft.com/office/drawing/2014/main" id="{64B05CE7-3666-4212-9E6C-40B11CA7FE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3" y="3642212"/>
            <a:ext cx="3050417" cy="203540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967340" y="5766905"/>
            <a:ext cx="43137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Security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,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Privacy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,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Infrastructure</a:t>
            </a:r>
            <a:endParaRPr lang="hu-HU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9297" y="2995881"/>
            <a:ext cx="2333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Foundations</a:t>
            </a:r>
            <a:endParaRPr lang="hu-HU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61178" y="2995880"/>
            <a:ext cx="272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Machine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perception</a:t>
            </a:r>
            <a:endParaRPr lang="hu-HU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79227" y="2995879"/>
            <a:ext cx="2841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Human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Language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Technologies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53207" y="5729777"/>
            <a:ext cx="1866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Medical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, Health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28941" y="5766906"/>
            <a:ext cx="4835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Sensor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,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IoT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, Telecom</a:t>
            </a:r>
          </a:p>
        </p:txBody>
      </p:sp>
      <p:pic>
        <p:nvPicPr>
          <p:cNvPr id="20" name="Kép 2">
            <a:extLst>
              <a:ext uri="{FF2B5EF4-FFF2-40B4-BE49-F238E27FC236}">
                <a16:creationId xmlns:a16="http://schemas.microsoft.com/office/drawing/2014/main" id="{71CED47E-8477-41F2-A6C9-81B298DED1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201634" y="330619"/>
            <a:ext cx="2825266" cy="707512"/>
          </a:xfrm>
          <a:prstGeom prst="rect">
            <a:avLst/>
          </a:prstGeom>
        </p:spPr>
      </p:pic>
      <p:sp>
        <p:nvSpPr>
          <p:cNvPr id="11" name="Cím 10">
            <a:extLst>
              <a:ext uri="{FF2B5EF4-FFF2-40B4-BE49-F238E27FC236}">
                <a16:creationId xmlns:a16="http://schemas.microsoft.com/office/drawing/2014/main" id="{E66EE006-86C5-4340-A431-5E56AA70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00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 defTabSz="914333">
              <a:lnSpc>
                <a:spcPct val="90000"/>
              </a:lnSpc>
            </a:pPr>
            <a:r>
              <a:rPr lang="en-GB" dirty="0">
                <a:solidFill>
                  <a:srgbClr val="002060"/>
                </a:solidFill>
                <a:latin typeface="Garamond" panose="02020404030301010803" pitchFamily="18" charset="0"/>
              </a:rPr>
              <a:t>MILAB: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Six</a:t>
            </a:r>
            <a:r>
              <a:rPr lang="hu-HU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Garamond" panose="02020404030301010803" pitchFamily="18" charset="0"/>
              </a:rPr>
              <a:t>Subprojects</a:t>
            </a:r>
            <a:endParaRPr lang="hu-HU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B1D580-394C-0BD2-F117-1F98CE8D22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dirty="0"/>
              <a:t>21 November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A581A-6BA2-E12E-9DDE-633027FF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5281-F39D-4233-834D-89D42A7425F8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1496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5">
            <a:extLst>
              <a:ext uri="{FF2B5EF4-FFF2-40B4-BE49-F238E27FC236}">
                <a16:creationId xmlns:a16="http://schemas.microsoft.com/office/drawing/2014/main" id="{D1E193A7-1D3D-5A44-A010-E5FB59FD2666}"/>
              </a:ext>
            </a:extLst>
          </p:cNvPr>
          <p:cNvSpPr/>
          <p:nvPr/>
        </p:nvSpPr>
        <p:spPr>
          <a:xfrm>
            <a:off x="28095" y="10511"/>
            <a:ext cx="12188825" cy="685621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hu-HU" sz="1799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142" y="392325"/>
            <a:ext cx="2034215" cy="678071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4DA88C98-A2F0-06F6-F6EE-443222561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3" y="1271096"/>
            <a:ext cx="3584106" cy="2063332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926153A7-F992-EA2D-CB41-1DB406A6A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12" y="1252172"/>
            <a:ext cx="2142567" cy="2142567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CF21E225-9C29-E97C-7593-AE9B9813C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637" y="1252172"/>
            <a:ext cx="2133044" cy="2142567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B3A5B4B2-A470-EE65-3AED-445694F273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51" y="3990286"/>
            <a:ext cx="3487766" cy="2092660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5848C009-16CA-216C-4B48-24C472A7D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74" y="3993454"/>
            <a:ext cx="3011439" cy="2104649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393BC716-75A9-92FD-8525-C8EFA36B6C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914" y="3998060"/>
            <a:ext cx="2142567" cy="21425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567190-72AD-A826-FBB7-BC1566A75758}"/>
              </a:ext>
            </a:extLst>
          </p:cNvPr>
          <p:cNvSpPr/>
          <p:nvPr/>
        </p:nvSpPr>
        <p:spPr>
          <a:xfrm>
            <a:off x="7834808" y="6122202"/>
            <a:ext cx="4312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/>
            <a:r>
              <a:rPr lang="hu-HU" sz="1600" dirty="0" err="1">
                <a:solidFill>
                  <a:prstClr val="white"/>
                </a:solidFill>
                <a:latin typeface="+mj-lt"/>
              </a:rPr>
              <a:t>Security</a:t>
            </a:r>
            <a:r>
              <a:rPr lang="hu-HU" sz="1600" dirty="0">
                <a:solidFill>
                  <a:prstClr val="white"/>
                </a:solidFill>
                <a:latin typeface="+mj-lt"/>
              </a:rPr>
              <a:t>, </a:t>
            </a:r>
            <a:r>
              <a:rPr lang="hu-HU" sz="1600" dirty="0" err="1">
                <a:solidFill>
                  <a:prstClr val="white"/>
                </a:solidFill>
                <a:latin typeface="+mj-lt"/>
              </a:rPr>
              <a:t>Privacy</a:t>
            </a:r>
            <a:r>
              <a:rPr lang="hu-HU" sz="1600" dirty="0">
                <a:solidFill>
                  <a:prstClr val="white"/>
                </a:solidFill>
                <a:latin typeface="+mj-lt"/>
              </a:rPr>
              <a:t>, </a:t>
            </a:r>
            <a:r>
              <a:rPr lang="hu-HU" sz="1600" dirty="0" err="1">
                <a:solidFill>
                  <a:prstClr val="white"/>
                </a:solidFill>
                <a:latin typeface="+mj-lt"/>
              </a:rPr>
              <a:t>Infrsstructure</a:t>
            </a:r>
            <a:endParaRPr lang="hu-HU" sz="1600" dirty="0">
              <a:solidFill>
                <a:prstClr val="white"/>
              </a:solidFill>
              <a:latin typeface="+mj-lt"/>
            </a:endParaRPr>
          </a:p>
          <a:p>
            <a:pPr algn="ctr" defTabSz="914126"/>
            <a:r>
              <a:rPr lang="hu-HU" sz="1600" dirty="0">
                <a:solidFill>
                  <a:prstClr val="white"/>
                </a:solidFill>
                <a:latin typeface="+mj-lt"/>
              </a:rPr>
              <a:t>(Rudolf Ferenc, SZTE)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DC50C1-6F90-3126-3303-29443752A12D}"/>
              </a:ext>
            </a:extLst>
          </p:cNvPr>
          <p:cNvSpPr/>
          <p:nvPr/>
        </p:nvSpPr>
        <p:spPr>
          <a:xfrm>
            <a:off x="820670" y="3335216"/>
            <a:ext cx="2548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/>
            <a:r>
              <a:rPr lang="hu-HU" sz="1600" dirty="0" err="1">
                <a:solidFill>
                  <a:prstClr val="white"/>
                </a:solidFill>
                <a:latin typeface="+mj-lt"/>
              </a:rPr>
              <a:t>Foundations</a:t>
            </a:r>
            <a:endParaRPr lang="en-GB" sz="1600" dirty="0">
              <a:solidFill>
                <a:prstClr val="white"/>
              </a:solidFill>
              <a:latin typeface="+mj-lt"/>
            </a:endParaRPr>
          </a:p>
          <a:p>
            <a:pPr algn="ctr" defTabSz="914126"/>
            <a:r>
              <a:rPr lang="hu-HU" sz="1600" dirty="0">
                <a:solidFill>
                  <a:prstClr val="white"/>
                </a:solidFill>
                <a:latin typeface="+mj-lt"/>
              </a:rPr>
              <a:t>(Balázs </a:t>
            </a:r>
            <a:r>
              <a:rPr lang="hu-HU" sz="1600" dirty="0" err="1">
                <a:solidFill>
                  <a:prstClr val="white"/>
                </a:solidFill>
                <a:latin typeface="+mj-lt"/>
              </a:rPr>
              <a:t>Szegedy</a:t>
            </a:r>
            <a:r>
              <a:rPr lang="hu-HU" sz="1600" dirty="0">
                <a:solidFill>
                  <a:prstClr val="white"/>
                </a:solidFill>
                <a:latin typeface="+mj-lt"/>
              </a:rPr>
              <a:t>, Rényi)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99896A-C917-3AD0-77AA-5D69EE02F8EE}"/>
              </a:ext>
            </a:extLst>
          </p:cNvPr>
          <p:cNvSpPr/>
          <p:nvPr/>
        </p:nvSpPr>
        <p:spPr>
          <a:xfrm>
            <a:off x="4561578" y="3335214"/>
            <a:ext cx="2723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/>
            <a:r>
              <a:rPr lang="hu-HU" sz="1600" dirty="0" err="1">
                <a:solidFill>
                  <a:prstClr val="white"/>
                </a:solidFill>
                <a:latin typeface="+mj-lt"/>
              </a:rPr>
              <a:t>Machine</a:t>
            </a:r>
            <a:r>
              <a:rPr lang="hu-HU" sz="1600" dirty="0">
                <a:solidFill>
                  <a:prstClr val="white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prstClr val="white"/>
                </a:solidFill>
                <a:latin typeface="+mj-lt"/>
              </a:rPr>
              <a:t>perception</a:t>
            </a:r>
            <a:r>
              <a:rPr lang="hu-HU" sz="1600" dirty="0">
                <a:solidFill>
                  <a:prstClr val="white"/>
                </a:solidFill>
                <a:latin typeface="+mj-lt"/>
              </a:rPr>
              <a:t> (István Csabai, ELTE)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DB9162-3154-CC07-48D4-FC24A2F0284C}"/>
              </a:ext>
            </a:extLst>
          </p:cNvPr>
          <p:cNvSpPr/>
          <p:nvPr/>
        </p:nvSpPr>
        <p:spPr>
          <a:xfrm>
            <a:off x="8678556" y="3335214"/>
            <a:ext cx="2840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/>
            <a:r>
              <a:rPr lang="hu-HU" sz="1600" dirty="0">
                <a:solidFill>
                  <a:prstClr val="white"/>
                </a:solidFill>
                <a:latin typeface="+mj-lt"/>
              </a:rPr>
              <a:t>Human </a:t>
            </a:r>
            <a:r>
              <a:rPr lang="hu-HU" sz="1600" dirty="0" err="1">
                <a:solidFill>
                  <a:prstClr val="white"/>
                </a:solidFill>
                <a:latin typeface="+mj-lt"/>
              </a:rPr>
              <a:t>language</a:t>
            </a:r>
            <a:r>
              <a:rPr lang="hu-HU" sz="1600" dirty="0">
                <a:solidFill>
                  <a:prstClr val="white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prstClr val="white"/>
                </a:solidFill>
                <a:latin typeface="+mj-lt"/>
              </a:rPr>
              <a:t>tech</a:t>
            </a:r>
            <a:endParaRPr lang="en-GB" sz="1600" dirty="0">
              <a:solidFill>
                <a:prstClr val="white"/>
              </a:solidFill>
              <a:latin typeface="+mj-lt"/>
            </a:endParaRPr>
          </a:p>
          <a:p>
            <a:pPr algn="ctr" defTabSz="914126"/>
            <a:r>
              <a:rPr lang="hu-HU" sz="1600" dirty="0">
                <a:solidFill>
                  <a:prstClr val="white"/>
                </a:solidFill>
                <a:latin typeface="+mj-lt"/>
              </a:rPr>
              <a:t> (Richárd Farkas, SZTE)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2E095E-1C32-9BF0-800C-8C39FDC6DB9A}"/>
              </a:ext>
            </a:extLst>
          </p:cNvPr>
          <p:cNvSpPr/>
          <p:nvPr/>
        </p:nvSpPr>
        <p:spPr>
          <a:xfrm>
            <a:off x="1054520" y="6068400"/>
            <a:ext cx="2034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/>
            <a:r>
              <a:rPr lang="hu-HU" sz="1600" dirty="0" err="1">
                <a:solidFill>
                  <a:prstClr val="white"/>
                </a:solidFill>
                <a:latin typeface="+mj-lt"/>
              </a:rPr>
              <a:t>Medical</a:t>
            </a:r>
            <a:r>
              <a:rPr lang="hu-HU" sz="1600" dirty="0">
                <a:solidFill>
                  <a:prstClr val="white"/>
                </a:solidFill>
                <a:latin typeface="+mj-lt"/>
              </a:rPr>
              <a:t>, </a:t>
            </a:r>
            <a:r>
              <a:rPr lang="hu-HU" sz="1600" dirty="0" err="1">
                <a:solidFill>
                  <a:prstClr val="white"/>
                </a:solidFill>
                <a:latin typeface="+mj-lt"/>
              </a:rPr>
              <a:t>health</a:t>
            </a:r>
            <a:r>
              <a:rPr lang="hu-HU" sz="1600" dirty="0">
                <a:solidFill>
                  <a:prstClr val="white"/>
                </a:solidFill>
                <a:latin typeface="+mj-lt"/>
              </a:rPr>
              <a:t> </a:t>
            </a:r>
            <a:endParaRPr lang="en-GB" sz="1600" dirty="0">
              <a:solidFill>
                <a:prstClr val="white"/>
              </a:solidFill>
              <a:latin typeface="+mj-lt"/>
            </a:endParaRPr>
          </a:p>
          <a:p>
            <a:pPr algn="ctr" defTabSz="914126"/>
            <a:r>
              <a:rPr lang="hu-HU" sz="1600" dirty="0">
                <a:solidFill>
                  <a:prstClr val="white"/>
                </a:solidFill>
                <a:latin typeface="+mj-lt"/>
              </a:rPr>
              <a:t>(Dávid Becker, SE)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EC0E36-3FCB-C2F0-39DA-C9129E949261}"/>
              </a:ext>
            </a:extLst>
          </p:cNvPr>
          <p:cNvSpPr/>
          <p:nvPr/>
        </p:nvSpPr>
        <p:spPr>
          <a:xfrm>
            <a:off x="3429636" y="6105519"/>
            <a:ext cx="4834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/>
            <a:r>
              <a:rPr lang="hu-HU" sz="1600" dirty="0" err="1">
                <a:solidFill>
                  <a:prstClr val="white"/>
                </a:solidFill>
                <a:latin typeface="+mj-lt"/>
              </a:rPr>
              <a:t>Sensor</a:t>
            </a:r>
            <a:r>
              <a:rPr lang="hu-HU" sz="1600" dirty="0">
                <a:solidFill>
                  <a:prstClr val="white"/>
                </a:solidFill>
                <a:latin typeface="+mj-lt"/>
              </a:rPr>
              <a:t>, </a:t>
            </a:r>
            <a:r>
              <a:rPr lang="hu-HU" sz="1600" dirty="0" err="1">
                <a:solidFill>
                  <a:prstClr val="white"/>
                </a:solidFill>
                <a:latin typeface="+mj-lt"/>
              </a:rPr>
              <a:t>IoT</a:t>
            </a:r>
            <a:r>
              <a:rPr lang="hu-HU" sz="1600" dirty="0">
                <a:solidFill>
                  <a:prstClr val="white"/>
                </a:solidFill>
                <a:latin typeface="+mj-lt"/>
              </a:rPr>
              <a:t>, </a:t>
            </a:r>
            <a:r>
              <a:rPr lang="hu-HU" sz="1600" dirty="0" err="1">
                <a:solidFill>
                  <a:prstClr val="white"/>
                </a:solidFill>
                <a:latin typeface="+mj-lt"/>
              </a:rPr>
              <a:t>Telecommunications</a:t>
            </a:r>
            <a:r>
              <a:rPr lang="hu-HU" sz="1600" dirty="0">
                <a:solidFill>
                  <a:prstClr val="white"/>
                </a:solidFill>
                <a:latin typeface="+mj-lt"/>
              </a:rPr>
              <a:t> </a:t>
            </a:r>
            <a:endParaRPr lang="en-GB" sz="1600" dirty="0">
              <a:solidFill>
                <a:prstClr val="white"/>
              </a:solidFill>
              <a:latin typeface="+mj-lt"/>
            </a:endParaRPr>
          </a:p>
          <a:p>
            <a:pPr algn="ctr" defTabSz="914126"/>
            <a:r>
              <a:rPr lang="hu-HU" sz="1600" dirty="0">
                <a:solidFill>
                  <a:prstClr val="white"/>
                </a:solidFill>
                <a:latin typeface="+mj-lt"/>
              </a:rPr>
              <a:t>(János </a:t>
            </a:r>
            <a:r>
              <a:rPr lang="hu-HU" sz="1600" dirty="0" err="1">
                <a:solidFill>
                  <a:prstClr val="white"/>
                </a:solidFill>
                <a:latin typeface="+mj-lt"/>
              </a:rPr>
              <a:t>Levendovszky</a:t>
            </a:r>
            <a:r>
              <a:rPr lang="hu-HU" sz="1600" dirty="0">
                <a:solidFill>
                  <a:prstClr val="white"/>
                </a:solidFill>
                <a:latin typeface="+mj-lt"/>
              </a:rPr>
              <a:t>, BME)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BB47E544-FF22-9B2C-421E-CCAC0DEB8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636" y="55181"/>
            <a:ext cx="4713965" cy="1142702"/>
          </a:xfrm>
        </p:spPr>
        <p:txBody>
          <a:bodyPr/>
          <a:lstStyle/>
          <a:p>
            <a:r>
              <a:rPr lang="hu-HU" dirty="0" err="1">
                <a:solidFill>
                  <a:srgbClr val="FFFFFF"/>
                </a:solidFill>
                <a:latin typeface="+mn-lt"/>
              </a:rPr>
              <a:t>Six</a:t>
            </a:r>
            <a:r>
              <a:rPr lang="hu-HU" dirty="0">
                <a:solidFill>
                  <a:srgbClr val="FFFFFF"/>
                </a:solidFill>
                <a:latin typeface="+mn-lt"/>
              </a:rPr>
              <a:t> </a:t>
            </a:r>
            <a:r>
              <a:rPr lang="hu-HU" dirty="0" err="1">
                <a:solidFill>
                  <a:srgbClr val="FFFFFF"/>
                </a:solidFill>
                <a:latin typeface="+mn-lt"/>
              </a:rPr>
              <a:t>subprojects</a:t>
            </a:r>
            <a:endParaRPr lang="hu-HU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" name="Kép 8">
            <a:extLst>
              <a:ext uri="{FF2B5EF4-FFF2-40B4-BE49-F238E27FC236}">
                <a16:creationId xmlns:a16="http://schemas.microsoft.com/office/drawing/2014/main" id="{9D6E574D-C078-87CB-3386-A4E377667F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4" y="262119"/>
            <a:ext cx="4041186" cy="70453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ABE07-742C-B7DA-14C4-88FE3369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5281-F39D-4233-834D-89D42A7425F8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2814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07AF1-E299-CB4C-A534-B57E7D0C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 err="1">
                <a:latin typeface="Garamond" panose="02020404030301010803" pitchFamily="18" charset="0"/>
              </a:rPr>
              <a:t>Mathematical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foundations</a:t>
            </a:r>
            <a:r>
              <a:rPr lang="hu-HU" dirty="0">
                <a:latin typeface="Garamond" panose="02020404030301010803" pitchFamily="18" charset="0"/>
              </a:rPr>
              <a:t>: </a:t>
            </a:r>
            <a:r>
              <a:rPr lang="hu-HU" dirty="0" err="1">
                <a:latin typeface="Garamond" panose="02020404030301010803" pitchFamily="18" charset="0"/>
              </a:rPr>
              <a:t>Our</a:t>
            </a: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err="1">
                <a:latin typeface="Garamond" panose="02020404030301010803" pitchFamily="18" charset="0"/>
              </a:rPr>
              <a:t>strength</a:t>
            </a:r>
            <a:endParaRPr lang="en-HU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8EC58-B122-CD46-98B9-1E14A65A81C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88" y="1600677"/>
            <a:ext cx="10969943" cy="45247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 err="1">
                <a:latin typeface="Garamond" panose="02020404030301010803" pitchFamily="18" charset="0"/>
              </a:rPr>
              <a:t>Mathematicians</a:t>
            </a:r>
            <a:r>
              <a:rPr lang="hu-HU" dirty="0">
                <a:latin typeface="Garamond" panose="02020404030301010803" pitchFamily="18" charset="0"/>
              </a:rPr>
              <a:t>, </a:t>
            </a:r>
            <a:r>
              <a:rPr lang="hu-HU" dirty="0" err="1">
                <a:latin typeface="Garamond" panose="02020404030301010803" pitchFamily="18" charset="0"/>
              </a:rPr>
              <a:t>Scientists</a:t>
            </a:r>
            <a:r>
              <a:rPr lang="hu-HU" dirty="0">
                <a:latin typeface="Garamond" panose="02020404030301010803" pitchFamily="18" charset="0"/>
              </a:rPr>
              <a:t>, </a:t>
            </a:r>
            <a:r>
              <a:rPr lang="hu-HU" dirty="0" err="1">
                <a:latin typeface="Garamond" panose="02020404030301010803" pitchFamily="18" charset="0"/>
              </a:rPr>
              <a:t>Networks</a:t>
            </a:r>
            <a:r>
              <a:rPr lang="hu-HU" dirty="0">
                <a:latin typeface="Garamond" panose="02020404030301010803" pitchFamily="18" charset="0"/>
              </a:rPr>
              <a:t>, </a:t>
            </a:r>
            <a:r>
              <a:rPr lang="hu-HU" dirty="0" err="1">
                <a:latin typeface="Garamond" panose="02020404030301010803" pitchFamily="18" charset="0"/>
              </a:rPr>
              <a:t>Graphs</a:t>
            </a: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13" y="2357713"/>
            <a:ext cx="4306774" cy="2814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" y="2351233"/>
            <a:ext cx="4037548" cy="2814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064" y="2344757"/>
            <a:ext cx="4243348" cy="2827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238" y="5350434"/>
            <a:ext cx="1743678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lang="en-GB" sz="1799" dirty="0">
                <a:solidFill>
                  <a:prstClr val="black"/>
                </a:solidFill>
                <a:latin typeface="Garamond" panose="02020404030301010803" pitchFamily="18" charset="0"/>
              </a:rPr>
              <a:t>László</a:t>
            </a:r>
            <a:r>
              <a:rPr lang="hu-HU" sz="1799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GB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Lovász</a:t>
            </a:r>
            <a:r>
              <a:rPr lang="en-GB" sz="1799" dirty="0">
                <a:solidFill>
                  <a:prstClr val="black"/>
                </a:solidFill>
                <a:latin typeface="Garamond" panose="02020404030301010803" pitchFamily="18" charset="0"/>
              </a:rPr>
              <a:t>, Abel</a:t>
            </a:r>
            <a:r>
              <a:rPr lang="hu-HU" sz="1799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hu-HU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prize</a:t>
            </a:r>
            <a:r>
              <a:rPr lang="en-GB" sz="1799" dirty="0">
                <a:solidFill>
                  <a:prstClr val="black"/>
                </a:solidFill>
                <a:latin typeface="Garamond" panose="02020404030301010803" pitchFamily="18" charset="0"/>
              </a:rPr>
              <a:t>, 2021</a:t>
            </a:r>
            <a:endParaRPr lang="hu-HU" sz="1799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33338" y="5341969"/>
            <a:ext cx="2171880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lang="en-GB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Endre</a:t>
            </a:r>
            <a:r>
              <a:rPr lang="hu-HU" sz="1799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GB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Szemerédi</a:t>
            </a:r>
            <a:r>
              <a:rPr lang="en-GB" sz="1799" dirty="0">
                <a:solidFill>
                  <a:prstClr val="black"/>
                </a:solidFill>
                <a:latin typeface="Garamond" panose="02020404030301010803" pitchFamily="18" charset="0"/>
              </a:rPr>
              <a:t>, Abel</a:t>
            </a:r>
            <a:r>
              <a:rPr lang="hu-HU" sz="1799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hu-HU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prize</a:t>
            </a:r>
            <a:r>
              <a:rPr lang="en-GB" sz="1799" dirty="0">
                <a:solidFill>
                  <a:prstClr val="black"/>
                </a:solidFill>
                <a:latin typeface="Garamond" panose="02020404030301010803" pitchFamily="18" charset="0"/>
              </a:rPr>
              <a:t>, 2012</a:t>
            </a:r>
            <a:endParaRPr lang="hu-HU" sz="1799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9402" y="5341968"/>
            <a:ext cx="291177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lang="en-GB" sz="1799" dirty="0">
                <a:solidFill>
                  <a:prstClr val="black"/>
                </a:solidFill>
                <a:latin typeface="Garamond" panose="02020404030301010803" pitchFamily="18" charset="0"/>
              </a:rPr>
              <a:t>László </a:t>
            </a:r>
            <a:r>
              <a:rPr lang="en-GB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Barabási</a:t>
            </a:r>
            <a:r>
              <a:rPr lang="en-GB" sz="1799" dirty="0">
                <a:solidFill>
                  <a:prstClr val="black"/>
                </a:solidFill>
                <a:latin typeface="Garamond" panose="02020404030301010803" pitchFamily="18" charset="0"/>
              </a:rPr>
              <a:t> Albert</a:t>
            </a:r>
            <a:endParaRPr lang="hu-HU" sz="1799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2722" y="5258123"/>
            <a:ext cx="1942594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lang="en-GB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Szegedy</a:t>
            </a:r>
            <a:r>
              <a:rPr lang="en-GB" sz="1799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GB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Balázs</a:t>
            </a:r>
            <a:endParaRPr lang="hu-HU" sz="1799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defTabSz="457063"/>
            <a:r>
              <a:rPr lang="hu-HU" sz="1799" dirty="0">
                <a:solidFill>
                  <a:prstClr val="black"/>
                </a:solidFill>
                <a:latin typeface="Garamond" panose="02020404030301010803" pitchFamily="18" charset="0"/>
              </a:rPr>
              <a:t>AI </a:t>
            </a:r>
            <a:r>
              <a:rPr lang="hu-HU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foundations</a:t>
            </a:r>
            <a:r>
              <a:rPr lang="hu-HU" sz="1799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hu-HU" sz="1799" dirty="0" err="1">
                <a:solidFill>
                  <a:prstClr val="black"/>
                </a:solidFill>
                <a:latin typeface="Garamond" panose="02020404030301010803" pitchFamily="18" charset="0"/>
              </a:rPr>
              <a:t>research</a:t>
            </a:r>
            <a:r>
              <a:rPr lang="hu-HU" sz="1799" dirty="0">
                <a:solidFill>
                  <a:prstClr val="black"/>
                </a:solidFill>
                <a:latin typeface="Garamond" panose="02020404030301010803" pitchFamily="18" charset="0"/>
              </a:rPr>
              <a:t> lead</a:t>
            </a:r>
            <a:endParaRPr lang="en-GB" sz="1799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Dátum helye 12">
            <a:extLst>
              <a:ext uri="{FF2B5EF4-FFF2-40B4-BE49-F238E27FC236}">
                <a16:creationId xmlns:a16="http://schemas.microsoft.com/office/drawing/2014/main" id="{2FEF9600-46E3-401B-B422-9D8F6FBB86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063"/>
            <a:r>
              <a:rPr lang="hu-HU" sz="1799" dirty="0">
                <a:solidFill>
                  <a:prstClr val="white"/>
                </a:solidFill>
                <a:latin typeface="Garamond" panose="02020404030301010803" pitchFamily="18" charset="0"/>
              </a:rPr>
              <a:t>21 November 2024</a:t>
            </a:r>
          </a:p>
        </p:txBody>
      </p:sp>
      <p:sp>
        <p:nvSpPr>
          <p:cNvPr id="14" name="Dia számának helye 13">
            <a:extLst>
              <a:ext uri="{FF2B5EF4-FFF2-40B4-BE49-F238E27FC236}">
                <a16:creationId xmlns:a16="http://schemas.microsoft.com/office/drawing/2014/main" id="{9A78BD2E-B9B7-4D11-9E24-B55AC335E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63"/>
            <a:fld id="{51BF5281-F39D-4233-834D-89D42A7425F8}" type="slidenum">
              <a:rPr lang="hu-HU" sz="1799">
                <a:solidFill>
                  <a:prstClr val="white"/>
                </a:solidFill>
                <a:latin typeface="Garamond" panose="02020404030301010803" pitchFamily="18" charset="0"/>
              </a:rPr>
              <a:pPr defTabSz="457063"/>
              <a:t>9</a:t>
            </a:fld>
            <a:endParaRPr lang="hu-HU" sz="1799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59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ZTAKI_PPT">
  <a:themeElements>
    <a:clrScheme name="SZTAKI SZÍNEK">
      <a:dk1>
        <a:srgbClr val="254093"/>
      </a:dk1>
      <a:lt1>
        <a:sysClr val="window" lastClr="FFFFFF"/>
      </a:lt1>
      <a:dk2>
        <a:srgbClr val="254093"/>
      </a:dk2>
      <a:lt2>
        <a:srgbClr val="FFFFFF"/>
      </a:lt2>
      <a:accent1>
        <a:srgbClr val="F2C314"/>
      </a:accent1>
      <a:accent2>
        <a:srgbClr val="78C525"/>
      </a:accent2>
      <a:accent3>
        <a:srgbClr val="EE5C35"/>
      </a:accent3>
      <a:accent4>
        <a:srgbClr val="9451E7"/>
      </a:accent4>
      <a:accent5>
        <a:srgbClr val="4865BE"/>
      </a:accent5>
      <a:accent6>
        <a:srgbClr val="5E7AD1"/>
      </a:accent6>
      <a:hlink>
        <a:srgbClr val="7D96E3"/>
      </a:hlink>
      <a:folHlink>
        <a:srgbClr val="87898B"/>
      </a:folHlink>
    </a:clrScheme>
    <a:fontScheme name="OPEN 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Green">
      <a:srgbClr val="008B2C"/>
    </a:custClr>
    <a:custClr name="75% Green">
      <a:srgbClr val="40A85F"/>
    </a:custClr>
    <a:custClr name="50% Green">
      <a:srgbClr val="7FC594"/>
    </a:custClr>
    <a:custClr name="25% Green">
      <a:srgbClr val="BFE2CA"/>
    </a:custClr>
    <a:custClr name="Orange">
      <a:srgbClr val="F05332"/>
    </a:custClr>
    <a:custClr name="75% Orange">
      <a:srgbClr val="F47E65"/>
    </a:custClr>
    <a:custClr name="50% Orange">
      <a:srgbClr val="F7A998"/>
    </a:custClr>
    <a:custClr name="25% Orange">
      <a:srgbClr val="FBD4C0"/>
    </a:custClr>
  </a:custClr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4B8C88-7AFD-4F93-AF50-E36A0AADA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C0CEB4-BFAC-4014-9B69-2CFFE0B783D9}">
  <ds:schemaRefs>
    <ds:schemaRef ds:uri="http://purl.org/dc/terms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F666C14-7219-46F1-8169-9E45DA110A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13113</TotalTime>
  <Words>1551</Words>
  <Application>Microsoft Office PowerPoint</Application>
  <PresentationFormat>Szélesvásznú</PresentationFormat>
  <Paragraphs>264</Paragraphs>
  <Slides>27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3</vt:i4>
      </vt:variant>
      <vt:variant>
        <vt:lpstr>Beágyazott OLE kiszolgálók</vt:lpstr>
      </vt:variant>
      <vt:variant>
        <vt:i4>0</vt:i4>
      </vt:variant>
      <vt:variant>
        <vt:lpstr>Diacímek</vt:lpstr>
      </vt:variant>
      <vt:variant>
        <vt:i4>27</vt:i4>
      </vt:variant>
    </vt:vector>
  </HeadingPairs>
  <TitlesOfParts>
    <vt:vector size="38" baseType="lpstr">
      <vt:lpstr>Arial</vt:lpstr>
      <vt:lpstr>Calibri</vt:lpstr>
      <vt:lpstr>Calibri Light</vt:lpstr>
      <vt:lpstr>Garamond</vt:lpstr>
      <vt:lpstr>HP Simplified</vt:lpstr>
      <vt:lpstr>Open Sans</vt:lpstr>
      <vt:lpstr>Open Sans Semibold</vt:lpstr>
      <vt:lpstr>Wingdings</vt:lpstr>
      <vt:lpstr>Office-téma</vt:lpstr>
      <vt:lpstr>1_Office-téma</vt:lpstr>
      <vt:lpstr>1_SZTAKI_PPT</vt:lpstr>
      <vt:lpstr>Artificial Intelligence National Laboratory Hungary</vt:lpstr>
      <vt:lpstr>HUNgarian REsearch Network SZTAKI in a nutshell</vt:lpstr>
      <vt:lpstr>HUNgarian REsearch Network AI4Science Initiative</vt:lpstr>
      <vt:lpstr>Autonomous Systems National Laboratory</vt:lpstr>
      <vt:lpstr>The Artificial Intelligence National Laboratory Hungary (MILAB)</vt:lpstr>
      <vt:lpstr>5-year project with planned total budget ~35MEUR (2020 July – 2025 June)</vt:lpstr>
      <vt:lpstr>MILAB: Six Subprojects</vt:lpstr>
      <vt:lpstr>Six subprojects</vt:lpstr>
      <vt:lpstr>Mathematical foundations: Our strength</vt:lpstr>
      <vt:lpstr>AI researchers from Hungary</vt:lpstr>
      <vt:lpstr>Human language technologies</vt:lpstr>
      <vt:lpstr>Machine Perception Collaboration with the NL for Autonomous Systems</vt:lpstr>
      <vt:lpstr>AI in Medical, health</vt:lpstr>
      <vt:lpstr>PowerPoint-bemutató</vt:lpstr>
      <vt:lpstr>Data-driven explainable model for bridge monitoring, subtracting environmental effects</vt:lpstr>
      <vt:lpstr>Bayesian inference for design parameter update or digital twinning of building structures</vt:lpstr>
      <vt:lpstr>Knowledge and data sharing by decentralized knowledge graphs – the                  project</vt:lpstr>
      <vt:lpstr>Data driven analysis in mobile networks</vt:lpstr>
      <vt:lpstr>AI in B5G / 6G Mobile Radio Networks (25 partners, Nokia, Ericsson, SZTAKI)</vt:lpstr>
      <vt:lpstr>PowerPoint-bemutató</vt:lpstr>
      <vt:lpstr>Audi: data driven analysis in manufacturing</vt:lpstr>
      <vt:lpstr>Data is the central asset for AI / ML</vt:lpstr>
      <vt:lpstr>Gaia-X</vt:lpstr>
      <vt:lpstr>PowerPoint-bemutató</vt:lpstr>
      <vt:lpstr>PowerPoint-bemutató</vt:lpstr>
      <vt:lpstr>Community: AI researchers from Hungary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 Lorem Ipsum</dc:title>
  <dc:creator>Kovács Viktória</dc:creator>
  <cp:lastModifiedBy>Érdi-Krausz Gábor</cp:lastModifiedBy>
  <cp:revision>286</cp:revision>
  <cp:lastPrinted>2021-09-08T09:17:14Z</cp:lastPrinted>
  <dcterms:created xsi:type="dcterms:W3CDTF">2021-01-19T21:57:31Z</dcterms:created>
  <dcterms:modified xsi:type="dcterms:W3CDTF">2024-11-20T19:53:46Z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