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265" r:id="rId3"/>
    <p:sldId id="285" r:id="rId4"/>
    <p:sldId id="292" r:id="rId5"/>
    <p:sldId id="293" r:id="rId6"/>
    <p:sldId id="294" r:id="rId7"/>
    <p:sldId id="284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26769-0FC2-40F4-83AA-520FE614F01D}" v="8" dt="2024-10-25T01:45:07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44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Almási Gábor" userId="7d959e7d-1436-4cb9-af3f-815994f7e421" providerId="ADAL" clId="{0A726769-0FC2-40F4-83AA-520FE614F01D}"/>
    <pc:docChg chg="custSel addSld delSld modSld sldOrd">
      <pc:chgData name="Dr. Almási Gábor" userId="7d959e7d-1436-4cb9-af3f-815994f7e421" providerId="ADAL" clId="{0A726769-0FC2-40F4-83AA-520FE614F01D}" dt="2024-10-24T12:41:06.226" v="8"/>
      <pc:docMkLst>
        <pc:docMk/>
      </pc:docMkLst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1619595789" sldId="256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3103636410" sldId="257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1061959670" sldId="259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2510045009" sldId="260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427126219" sldId="261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1016838629" sldId="262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1048761215" sldId="263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2052698153" sldId="264"/>
        </pc:sldMkLst>
      </pc:sldChg>
      <pc:sldChg chg="del">
        <pc:chgData name="Dr. Almási Gábor" userId="7d959e7d-1436-4cb9-af3f-815994f7e421" providerId="ADAL" clId="{0A726769-0FC2-40F4-83AA-520FE614F01D}" dt="2024-10-24T12:33:11.096" v="1" actId="47"/>
        <pc:sldMkLst>
          <pc:docMk/>
          <pc:sldMk cId="882871205" sldId="266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1919418835" sldId="270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3596141271" sldId="271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2340929196" sldId="272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1566453620" sldId="273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353061527" sldId="274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1750136199" sldId="275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3865834970" sldId="276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1525180922" sldId="277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72995991" sldId="278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2547737887" sldId="279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1421221983" sldId="280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3884131605" sldId="281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3493989528" sldId="283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1325319072" sldId="286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611657107" sldId="287"/>
        </pc:sldMkLst>
      </pc:sldChg>
      <pc:sldChg chg="del">
        <pc:chgData name="Dr. Almási Gábor" userId="7d959e7d-1436-4cb9-af3f-815994f7e421" providerId="ADAL" clId="{0A726769-0FC2-40F4-83AA-520FE614F01D}" dt="2024-10-24T12:34:05.740" v="2" actId="47"/>
        <pc:sldMkLst>
          <pc:docMk/>
          <pc:sldMk cId="2818529427" sldId="288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3216123529" sldId="289"/>
        </pc:sldMkLst>
      </pc:sldChg>
      <pc:sldChg chg="del">
        <pc:chgData name="Dr. Almási Gábor" userId="7d959e7d-1436-4cb9-af3f-815994f7e421" providerId="ADAL" clId="{0A726769-0FC2-40F4-83AA-520FE614F01D}" dt="2024-10-24T12:32:53.765" v="0" actId="47"/>
        <pc:sldMkLst>
          <pc:docMk/>
          <pc:sldMk cId="3644294292" sldId="290"/>
        </pc:sldMkLst>
      </pc:sldChg>
      <pc:sldChg chg="del">
        <pc:chgData name="Dr. Almási Gábor" userId="7d959e7d-1436-4cb9-af3f-815994f7e421" providerId="ADAL" clId="{0A726769-0FC2-40F4-83AA-520FE614F01D}" dt="2024-10-24T12:33:11.096" v="1" actId="47"/>
        <pc:sldMkLst>
          <pc:docMk/>
          <pc:sldMk cId="222576057" sldId="291"/>
        </pc:sldMkLst>
      </pc:sldChg>
      <pc:sldChg chg="addSp delSp modSp add mod ord">
        <pc:chgData name="Dr. Almási Gábor" userId="7d959e7d-1436-4cb9-af3f-815994f7e421" providerId="ADAL" clId="{0A726769-0FC2-40F4-83AA-520FE614F01D}" dt="2024-10-24T12:41:06.226" v="8"/>
        <pc:sldMkLst>
          <pc:docMk/>
          <pc:sldMk cId="243801559" sldId="294"/>
        </pc:sldMkLst>
        <pc:spChg chg="del">
          <ac:chgData name="Dr. Almási Gábor" userId="7d959e7d-1436-4cb9-af3f-815994f7e421" providerId="ADAL" clId="{0A726769-0FC2-40F4-83AA-520FE614F01D}" dt="2024-10-24T12:40:11.179" v="5" actId="478"/>
          <ac:spMkLst>
            <pc:docMk/>
            <pc:sldMk cId="243801559" sldId="294"/>
            <ac:spMk id="2" creationId="{37B05B50-E8BC-CC7F-21C3-A065817923E3}"/>
          </ac:spMkLst>
        </pc:spChg>
        <pc:spChg chg="add mod">
          <ac:chgData name="Dr. Almási Gábor" userId="7d959e7d-1436-4cb9-af3f-815994f7e421" providerId="ADAL" clId="{0A726769-0FC2-40F4-83AA-520FE614F01D}" dt="2024-10-24T12:40:11.179" v="5" actId="478"/>
          <ac:spMkLst>
            <pc:docMk/>
            <pc:sldMk cId="243801559" sldId="294"/>
            <ac:spMk id="5" creationId="{A8A9877A-EBAA-DE18-3E79-7BAAD8C3FD4B}"/>
          </ac:spMkLst>
        </pc:spChg>
        <pc:picChg chg="del">
          <ac:chgData name="Dr. Almási Gábor" userId="7d959e7d-1436-4cb9-af3f-815994f7e421" providerId="ADAL" clId="{0A726769-0FC2-40F4-83AA-520FE614F01D}" dt="2024-10-24T12:34:43.678" v="4" actId="478"/>
          <ac:picMkLst>
            <pc:docMk/>
            <pc:sldMk cId="243801559" sldId="294"/>
            <ac:picMk id="3" creationId="{A19BCEA8-3B06-9D7B-28C5-B8DD19BD4D77}"/>
          </ac:picMkLst>
        </pc:picChg>
        <pc:picChg chg="add">
          <ac:chgData name="Dr. Almási Gábor" userId="7d959e7d-1436-4cb9-af3f-815994f7e421" providerId="ADAL" clId="{0A726769-0FC2-40F4-83AA-520FE614F01D}" dt="2024-10-24T12:40:13.496" v="6" actId="22"/>
          <ac:picMkLst>
            <pc:docMk/>
            <pc:sldMk cId="243801559" sldId="294"/>
            <ac:picMk id="10" creationId="{5614FEE9-E8C8-ED31-9BAF-CFA3A86303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FE011-26EB-4726-A86C-9450ECB15BD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BA923-A99E-4CF4-A52A-64345251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1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F528-489A-4099-82E2-03EADEE433A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DC7F-9FF9-4219-9F07-C74CC988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2700" y="6341269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5" y="6348414"/>
            <a:ext cx="7129775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A </a:t>
            </a:r>
            <a:r>
              <a:rPr lang="hu-HU" dirty="0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XXI</a:t>
            </a:r>
            <a:r>
              <a:rPr lang="en-US" dirty="0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. </a:t>
            </a:r>
            <a:r>
              <a:rPr lang="en-US" dirty="0" err="1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század</a:t>
            </a:r>
            <a:r>
              <a:rPr lang="en-US" dirty="0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technológiája</a:t>
            </a:r>
            <a:r>
              <a:rPr lang="en-US" dirty="0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: </a:t>
            </a:r>
            <a:r>
              <a:rPr lang="en-US" dirty="0" err="1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ultraprecíziós</a:t>
            </a:r>
            <a:r>
              <a:rPr lang="en-US" dirty="0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F1F20"/>
                </a:solidFill>
                <a:highlight>
                  <a:srgbClr val="F9F9F9"/>
                </a:highlight>
                <a:latin typeface="Roboto" panose="02000000000000000000" pitchFamily="2" charset="0"/>
              </a:rPr>
              <a:t>megmunkálás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8118" y="6341269"/>
            <a:ext cx="954090" cy="365125"/>
          </a:xfrm>
        </p:spPr>
        <p:txBody>
          <a:bodyPr/>
          <a:lstStyle>
            <a:lvl1pPr>
              <a:defRPr sz="16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ép 11" descr="A képen szöveg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AC9A0BB9-10BF-25AF-E896-F9249AF52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19" y="151606"/>
            <a:ext cx="2751790" cy="550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Kép 3" descr="A képen szöveg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310F182F-6BD2-0FCA-7EBF-5CBB0204C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19" y="151606"/>
            <a:ext cx="2751790" cy="550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8" y="6248400"/>
            <a:ext cx="2743200" cy="365125"/>
          </a:xfrm>
        </p:spPr>
        <p:txBody>
          <a:bodyPr/>
          <a:lstStyle/>
          <a:p>
            <a:r>
              <a:rPr lang="en-US" dirty="0"/>
              <a:t>15/05/2024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556" y="6251575"/>
            <a:ext cx="6985626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>
                <a:solidFill>
                  <a:srgbClr val="1F1F20"/>
                </a:solidFill>
                <a:latin typeface="Roboto" panose="02000000000000000000" pitchFamily="2" charset="0"/>
              </a:rPr>
              <a:t>A </a:t>
            </a:r>
            <a:r>
              <a:rPr lang="hu-HU" dirty="0">
                <a:solidFill>
                  <a:srgbClr val="1F1F20"/>
                </a:solidFill>
                <a:latin typeface="Roboto" panose="02000000000000000000" pitchFamily="2" charset="0"/>
              </a:rPr>
              <a:t>XXI</a:t>
            </a:r>
            <a:r>
              <a:rPr lang="en-US" dirty="0">
                <a:solidFill>
                  <a:srgbClr val="1F1F20"/>
                </a:solidFill>
                <a:latin typeface="Roboto" panose="02000000000000000000" pitchFamily="2" charset="0"/>
              </a:rPr>
              <a:t>. </a:t>
            </a:r>
            <a:r>
              <a:rPr lang="en-US" dirty="0" err="1">
                <a:solidFill>
                  <a:srgbClr val="1F1F20"/>
                </a:solidFill>
                <a:latin typeface="Roboto" panose="02000000000000000000" pitchFamily="2" charset="0"/>
              </a:rPr>
              <a:t>század</a:t>
            </a:r>
            <a:r>
              <a:rPr lang="en-US" dirty="0">
                <a:solidFill>
                  <a:srgbClr val="1F1F2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F1F20"/>
                </a:solidFill>
                <a:latin typeface="Roboto" panose="02000000000000000000" pitchFamily="2" charset="0"/>
              </a:rPr>
              <a:t>technológiája</a:t>
            </a:r>
            <a:r>
              <a:rPr lang="en-US" dirty="0">
                <a:solidFill>
                  <a:srgbClr val="1F1F20"/>
                </a:solidFill>
                <a:latin typeface="Roboto" panose="02000000000000000000" pitchFamily="2" charset="0"/>
              </a:rPr>
              <a:t>: </a:t>
            </a:r>
            <a:r>
              <a:rPr lang="en-US" dirty="0" err="1">
                <a:solidFill>
                  <a:srgbClr val="1F1F20"/>
                </a:solidFill>
                <a:latin typeface="Roboto" panose="02000000000000000000" pitchFamily="2" charset="0"/>
              </a:rPr>
              <a:t>ultraprecíziós</a:t>
            </a:r>
            <a:r>
              <a:rPr lang="en-US" dirty="0">
                <a:solidFill>
                  <a:srgbClr val="1F1F2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F1F20"/>
                </a:solidFill>
                <a:latin typeface="Roboto" panose="02000000000000000000" pitchFamily="2" charset="0"/>
              </a:rPr>
              <a:t>megmunkálás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4332" y="624839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439" y="98313"/>
            <a:ext cx="1295400" cy="127635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terahertzes tudomány élvonalában – útban a mikroméretű részecskegyorsítók felé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26/03/2019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A </a:t>
            </a:r>
            <a:r>
              <a:rPr lang="hu-HU" dirty="0" err="1"/>
              <a:t>terahertzes</a:t>
            </a:r>
            <a:r>
              <a:rPr lang="hu-HU" dirty="0"/>
              <a:t> tudomány élvonalában – útban a </a:t>
            </a:r>
            <a:r>
              <a:rPr lang="hu-HU" dirty="0" err="1"/>
              <a:t>mikroméretű</a:t>
            </a:r>
            <a:r>
              <a:rPr lang="hu-HU" dirty="0"/>
              <a:t> részecskegyorsítók felé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PTE Fizikai Intézet Innovációi:</a:t>
            </a:r>
            <a:endParaRPr lang="en-US" sz="2400" cap="non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10513385" y="624840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03011"/>
              </p:ext>
            </p:extLst>
          </p:nvPr>
        </p:nvGraphicFramePr>
        <p:xfrm>
          <a:off x="2283003" y="1139516"/>
          <a:ext cx="7625993" cy="51088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3481">
                  <a:extLst>
                    <a:ext uri="{9D8B030D-6E8A-4147-A177-3AD203B41FA5}">
                      <a16:colId xmlns:a16="http://schemas.microsoft.com/office/drawing/2014/main" val="805293442"/>
                    </a:ext>
                  </a:extLst>
                </a:gridCol>
                <a:gridCol w="1869359">
                  <a:extLst>
                    <a:ext uri="{9D8B030D-6E8A-4147-A177-3AD203B41FA5}">
                      <a16:colId xmlns:a16="http://schemas.microsoft.com/office/drawing/2014/main" val="3813899290"/>
                    </a:ext>
                  </a:extLst>
                </a:gridCol>
                <a:gridCol w="1521072">
                  <a:extLst>
                    <a:ext uri="{9D8B030D-6E8A-4147-A177-3AD203B41FA5}">
                      <a16:colId xmlns:a16="http://schemas.microsoft.com/office/drawing/2014/main" val="1082271257"/>
                    </a:ext>
                  </a:extLst>
                </a:gridCol>
                <a:gridCol w="941694">
                  <a:extLst>
                    <a:ext uri="{9D8B030D-6E8A-4147-A177-3AD203B41FA5}">
                      <a16:colId xmlns:a16="http://schemas.microsoft.com/office/drawing/2014/main" val="93296704"/>
                    </a:ext>
                  </a:extLst>
                </a:gridCol>
                <a:gridCol w="1204148">
                  <a:extLst>
                    <a:ext uri="{9D8B030D-6E8A-4147-A177-3AD203B41FA5}">
                      <a16:colId xmlns:a16="http://schemas.microsoft.com/office/drawing/2014/main" val="3413943702"/>
                    </a:ext>
                  </a:extLst>
                </a:gridCol>
                <a:gridCol w="1246239">
                  <a:extLst>
                    <a:ext uri="{9D8B030D-6E8A-4147-A177-3AD203B41FA5}">
                      <a16:colId xmlns:a16="http://schemas.microsoft.com/office/drawing/2014/main" val="114696292"/>
                    </a:ext>
                  </a:extLst>
                </a:gridCol>
              </a:tblGrid>
              <a:tr h="215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Sorszám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Elsőbbségi dátum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SZTNH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USPTO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EPO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extLst>
                  <a:ext uri="{0D108BD9-81ED-4DB2-BD59-A6C34878D82A}">
                    <a16:rowId xmlns:a16="http://schemas.microsoft.com/office/drawing/2014/main" val="254936857"/>
                  </a:ext>
                </a:extLst>
              </a:tr>
              <a:tr h="811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Hibrid kontaktrács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2015.09.30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Elsőbbségi időpont: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P1500448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Publikált: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US 20180292729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Publikált: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EP 3353600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extLst>
                  <a:ext uri="{0D108BD9-81ED-4DB2-BD59-A6C34878D82A}">
                    <a16:rowId xmlns:a16="http://schemas.microsoft.com/office/drawing/2014/main" val="276624975"/>
                  </a:ext>
                </a:extLst>
              </a:tr>
              <a:tr h="811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Hibrid plánparallel </a:t>
                      </a:r>
                      <a:r>
                        <a:rPr lang="hu-HU" sz="1600" dirty="0" err="1">
                          <a:effectLst/>
                        </a:rPr>
                        <a:t>echelon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2017.06.25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Publikált: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US 20180373119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Publikált: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EP 3396447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extLst>
                  <a:ext uri="{0D108BD9-81ED-4DB2-BD59-A6C34878D82A}">
                    <a16:rowId xmlns:a16="http://schemas.microsoft.com/office/drawing/2014/main" val="1698531677"/>
                  </a:ext>
                </a:extLst>
              </a:tr>
              <a:tr h="6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THz</a:t>
                      </a:r>
                      <a:r>
                        <a:rPr lang="hu-HU" sz="1600" dirty="0">
                          <a:effectLst/>
                        </a:rPr>
                        <a:t>-es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Hullámvezető forrás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2010.09.22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Megítélt: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FF0000"/>
                          </a:solidFill>
                          <a:effectLst/>
                        </a:rPr>
                        <a:t>229943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Megítélt:</a:t>
                      </a:r>
                      <a:endParaRPr lang="en-US" sz="10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9128349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Publikált: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EP 2619626</a:t>
                      </a:r>
                      <a:endParaRPr lang="en-US" sz="10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Megítélt: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4" marR="65454" marT="0" marB="0"/>
                </a:tc>
                <a:extLst>
                  <a:ext uri="{0D108BD9-81ED-4DB2-BD59-A6C34878D82A}">
                    <a16:rowId xmlns:a16="http://schemas.microsoft.com/office/drawing/2014/main" val="4035631390"/>
                  </a:ext>
                </a:extLst>
              </a:tr>
              <a:tr h="981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Optikai eszköz szélessávú nemlineáris folyamatokhoz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2010.04.07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Megítélt:</a:t>
                      </a:r>
                      <a:endParaRPr lang="en-US" sz="10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230314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Publikált: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EP 2556407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extLst>
                  <a:ext uri="{0D108BD9-81ED-4DB2-BD59-A6C34878D82A}">
                    <a16:rowId xmlns:a16="http://schemas.microsoft.com/office/drawing/2014/main" val="932179861"/>
                  </a:ext>
                </a:extLst>
              </a:tr>
              <a:tr h="485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Ion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gyorsítás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2012.05.09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Megítélt:</a:t>
                      </a:r>
                      <a:endParaRPr lang="en-US" sz="10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230293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Megítélt:</a:t>
                      </a:r>
                      <a:endParaRPr lang="en-US" sz="10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9497848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Publikált: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EP 2848099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extLst>
                  <a:ext uri="{0D108BD9-81ED-4DB2-BD59-A6C34878D82A}">
                    <a16:rowId xmlns:a16="http://schemas.microsoft.com/office/drawing/2014/main" val="1424469690"/>
                  </a:ext>
                </a:extLst>
              </a:tr>
              <a:tr h="43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Optikai </a:t>
                      </a:r>
                      <a:r>
                        <a:rPr lang="hu-HU" sz="1600" dirty="0" err="1">
                          <a:effectLst/>
                        </a:rPr>
                        <a:t>undulátor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2011.08.18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Megítélt:</a:t>
                      </a:r>
                      <a:endParaRPr lang="en-US" sz="10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230587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Megítélt:</a:t>
                      </a:r>
                      <a:endParaRPr lang="en-US" sz="10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9837786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Publikált: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EP 2745649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extLst>
                  <a:ext uri="{0D108BD9-81ED-4DB2-BD59-A6C34878D82A}">
                    <a16:rowId xmlns:a16="http://schemas.microsoft.com/office/drawing/2014/main" val="2054945227"/>
                  </a:ext>
                </a:extLst>
              </a:tr>
              <a:tr h="646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Egyciklusú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EUV-VUV generálás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2013.03.05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Elsőbbségi időpont: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P1300137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Megítélt:</a:t>
                      </a:r>
                      <a:endParaRPr lang="en-US" sz="10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US9548584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54" marR="654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Publikált: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EP 2965391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54" marR="65454" marT="0" marB="0"/>
                </a:tc>
                <a:extLst>
                  <a:ext uri="{0D108BD9-81ED-4DB2-BD59-A6C34878D82A}">
                    <a16:rowId xmlns:a16="http://schemas.microsoft.com/office/drawing/2014/main" val="2588199471"/>
                  </a:ext>
                </a:extLst>
              </a:tr>
            </a:tbl>
          </a:graphicData>
        </a:graphic>
      </p:graphicFrame>
      <p:sp>
        <p:nvSpPr>
          <p:cNvPr id="3" name="Dátum helye 3">
            <a:extLst>
              <a:ext uri="{FF2B5EF4-FFF2-40B4-BE49-F238E27FC236}">
                <a16:creationId xmlns:a16="http://schemas.microsoft.com/office/drawing/2014/main" id="{B28B1476-E4AB-AFF8-A855-0BC85B511B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313" y="6248400"/>
            <a:ext cx="2743200" cy="365125"/>
          </a:xfrm>
        </p:spPr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54D83C1D-007D-0033-A3BA-16206D78B598}"/>
              </a:ext>
            </a:extLst>
          </p:cNvPr>
          <p:cNvSpPr txBox="1">
            <a:spLocks/>
          </p:cNvSpPr>
          <p:nvPr/>
        </p:nvSpPr>
        <p:spPr>
          <a:xfrm>
            <a:off x="372999" y="6248400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8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PTE Fizikai Intézet Innovációi: </a:t>
            </a:r>
            <a:r>
              <a:rPr lang="hu-HU" sz="2400" cap="none" dirty="0"/>
              <a:t>A hibrid </a:t>
            </a:r>
            <a:r>
              <a:rPr lang="hu-HU" sz="2400" cap="none" dirty="0" err="1"/>
              <a:t>echelon</a:t>
            </a:r>
            <a:r>
              <a:rPr lang="hu-HU" sz="2400" cap="none" dirty="0"/>
              <a:t> elrendezés</a:t>
            </a:r>
            <a:endParaRPr lang="en-US" sz="2400" cap="non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10513385" y="624840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28" name="Szövegdoboz 27"/>
          <p:cNvSpPr txBox="1"/>
          <p:nvPr/>
        </p:nvSpPr>
        <p:spPr>
          <a:xfrm rot="10800000" flipH="1" flipV="1">
            <a:off x="179265" y="4749445"/>
            <a:ext cx="953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Pálfalvi és munkatársai:</a:t>
            </a:r>
          </a:p>
          <a:p>
            <a:r>
              <a:rPr lang="hu-HU" b="1" dirty="0"/>
              <a:t>„</a:t>
            </a:r>
            <a:r>
              <a:rPr lang="en-US" b="1" dirty="0"/>
              <a:t>Numerical investigation of a scalable setup</a:t>
            </a:r>
            <a:r>
              <a:rPr lang="hu-HU" b="1" dirty="0"/>
              <a:t> </a:t>
            </a:r>
            <a:r>
              <a:rPr lang="en-US" b="1" dirty="0"/>
              <a:t>for efficient terahertz generation using a</a:t>
            </a:r>
            <a:r>
              <a:rPr lang="hu-HU" b="1" dirty="0"/>
              <a:t> </a:t>
            </a:r>
            <a:r>
              <a:rPr lang="en-US" b="1" dirty="0"/>
              <a:t>segmented tilted-pulse-front excitation</a:t>
            </a:r>
            <a:r>
              <a:rPr lang="hu-HU" b="1" dirty="0"/>
              <a:t>”</a:t>
            </a:r>
          </a:p>
          <a:p>
            <a:r>
              <a:rPr lang="hu-HU" dirty="0" err="1"/>
              <a:t>Optics</a:t>
            </a:r>
            <a:r>
              <a:rPr lang="hu-HU" dirty="0"/>
              <a:t> Express </a:t>
            </a:r>
            <a:r>
              <a:rPr lang="hu-HU" b="1" dirty="0"/>
              <a:t>25</a:t>
            </a:r>
            <a:r>
              <a:rPr lang="hu-HU" dirty="0"/>
              <a:t>, 24, 29560-29573 (2017)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1257300"/>
            <a:ext cx="5012202" cy="31935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8858" y="1012259"/>
            <a:ext cx="4601028" cy="3438561"/>
          </a:xfrm>
          <a:prstGeom prst="rect">
            <a:avLst/>
          </a:prstGeom>
        </p:spPr>
      </p:pic>
      <p:sp>
        <p:nvSpPr>
          <p:cNvPr id="3" name="Élőláb helye 4">
            <a:extLst>
              <a:ext uri="{FF2B5EF4-FFF2-40B4-BE49-F238E27FC236}">
                <a16:creationId xmlns:a16="http://schemas.microsoft.com/office/drawing/2014/main" id="{98EF9960-39E5-110E-A70C-ABBCEFFABD39}"/>
              </a:ext>
            </a:extLst>
          </p:cNvPr>
          <p:cNvSpPr txBox="1">
            <a:spLocks/>
          </p:cNvSpPr>
          <p:nvPr/>
        </p:nvSpPr>
        <p:spPr>
          <a:xfrm>
            <a:off x="372999" y="6248400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0D5DB45-1197-3D3D-568A-EE2424E2C35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313" y="6248400"/>
            <a:ext cx="2743200" cy="365125"/>
          </a:xfrm>
        </p:spPr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3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PTE Fizikai Intézet Innovációi: </a:t>
            </a:r>
            <a:r>
              <a:rPr lang="hu-HU" sz="2400" cap="none" dirty="0"/>
              <a:t>A hibrid RNLS elrendezés</a:t>
            </a:r>
            <a:endParaRPr lang="en-US" sz="2400" cap="non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10513385" y="624840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28" name="Szövegdoboz 27"/>
          <p:cNvSpPr txBox="1"/>
          <p:nvPr/>
        </p:nvSpPr>
        <p:spPr>
          <a:xfrm rot="10800000" flipH="1" flipV="1">
            <a:off x="179265" y="4887944"/>
            <a:ext cx="953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Tóth és munkatársai:</a:t>
            </a:r>
          </a:p>
          <a:p>
            <a:r>
              <a:rPr lang="hu-HU" b="1" dirty="0"/>
              <a:t>„</a:t>
            </a:r>
            <a:r>
              <a:rPr lang="en-US" dirty="0"/>
              <a:t> </a:t>
            </a:r>
            <a:r>
              <a:rPr lang="en-US" b="1" dirty="0"/>
              <a:t>Single-cycle scalable terahertz pulse source in reflection geometry</a:t>
            </a:r>
            <a:r>
              <a:rPr lang="hu-HU" b="1" dirty="0"/>
              <a:t>”</a:t>
            </a:r>
          </a:p>
          <a:p>
            <a:r>
              <a:rPr lang="hu-HU" dirty="0" err="1"/>
              <a:t>Optics</a:t>
            </a:r>
            <a:r>
              <a:rPr lang="hu-HU" dirty="0"/>
              <a:t> Express </a:t>
            </a:r>
            <a:r>
              <a:rPr lang="hu-HU" b="1" dirty="0"/>
              <a:t>27</a:t>
            </a:r>
            <a:r>
              <a:rPr lang="hu-HU" dirty="0"/>
              <a:t>, 21, 30681 (2019)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0" y="2039015"/>
            <a:ext cx="4515480" cy="206721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271" y="1355360"/>
            <a:ext cx="5536072" cy="305092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919" y="4472020"/>
            <a:ext cx="3299424" cy="1557818"/>
          </a:xfrm>
          <a:prstGeom prst="rect">
            <a:avLst/>
          </a:prstGeom>
        </p:spPr>
      </p:pic>
      <p:sp>
        <p:nvSpPr>
          <p:cNvPr id="3" name="Dátum helye 3">
            <a:extLst>
              <a:ext uri="{FF2B5EF4-FFF2-40B4-BE49-F238E27FC236}">
                <a16:creationId xmlns:a16="http://schemas.microsoft.com/office/drawing/2014/main" id="{0EEED6EE-B2AF-01EE-87DE-C2D17B2E50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313" y="6248400"/>
            <a:ext cx="2743200" cy="365125"/>
          </a:xfrm>
        </p:spPr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28C4731D-09A1-E81A-6AF7-F247CC55C0D8}"/>
              </a:ext>
            </a:extLst>
          </p:cNvPr>
          <p:cNvSpPr txBox="1">
            <a:spLocks/>
          </p:cNvSpPr>
          <p:nvPr/>
        </p:nvSpPr>
        <p:spPr>
          <a:xfrm>
            <a:off x="372999" y="6248400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továbblépés Lehetősége: </a:t>
            </a:r>
            <a:r>
              <a:rPr lang="hu-HU" sz="2400" cap="none" dirty="0">
                <a:solidFill>
                  <a:srgbClr val="FF0000"/>
                </a:solidFill>
              </a:rPr>
              <a:t>A </a:t>
            </a:r>
            <a:r>
              <a:rPr lang="hu-HU" sz="2400" cap="none" dirty="0" err="1">
                <a:solidFill>
                  <a:srgbClr val="FF0000"/>
                </a:solidFill>
              </a:rPr>
              <a:t>mikromechanikai</a:t>
            </a:r>
            <a:r>
              <a:rPr lang="hu-HU" sz="2400" cap="none" dirty="0">
                <a:solidFill>
                  <a:srgbClr val="FF0000"/>
                </a:solidFill>
              </a:rPr>
              <a:t> megmunkálás</a:t>
            </a:r>
            <a:endParaRPr lang="en-US" sz="2400" cap="none" dirty="0">
              <a:solidFill>
                <a:srgbClr val="FF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10513385" y="624840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76825681-791C-A89B-C0B4-D4ACFC9AA2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313" y="6248400"/>
            <a:ext cx="2743200" cy="365125"/>
          </a:xfrm>
        </p:spPr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E217AF97-6FE2-5200-90E9-BF7A04E7FFE6}"/>
              </a:ext>
            </a:extLst>
          </p:cNvPr>
          <p:cNvSpPr txBox="1">
            <a:spLocks/>
          </p:cNvSpPr>
          <p:nvPr/>
        </p:nvSpPr>
        <p:spPr>
          <a:xfrm>
            <a:off x="372999" y="6248400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  <p:pic>
        <p:nvPicPr>
          <p:cNvPr id="5" name="Kép 4" descr="A képen szöveg, képernyőkép, Multimédiás szoftver, Grafikai szoftver látható&#10;&#10;Automatikusan generált leírás">
            <a:extLst>
              <a:ext uri="{FF2B5EF4-FFF2-40B4-BE49-F238E27FC236}">
                <a16:creationId xmlns:a16="http://schemas.microsoft.com/office/drawing/2014/main" id="{8B8A8998-300B-2312-82D2-BF6414F1A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34" y="1632451"/>
            <a:ext cx="5283195" cy="2969046"/>
          </a:xfrm>
          <a:prstGeom prst="rect">
            <a:avLst/>
          </a:prstGeom>
        </p:spPr>
      </p:pic>
      <p:pic>
        <p:nvPicPr>
          <p:cNvPr id="11" name="Kép 10" descr="A képen szöveg, Multimédiás szoftver, szoftver, Grafikai szoftver látható&#10;&#10;Automatikusan generált leírás">
            <a:extLst>
              <a:ext uri="{FF2B5EF4-FFF2-40B4-BE49-F238E27FC236}">
                <a16:creationId xmlns:a16="http://schemas.microsoft.com/office/drawing/2014/main" id="{4FC63786-F62A-E2F3-8D2E-2CB36DACE3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90" y="1632451"/>
            <a:ext cx="5283196" cy="2969046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E92577FE-75EB-82A5-1601-921B35C23DBB}"/>
              </a:ext>
            </a:extLst>
          </p:cNvPr>
          <p:cNvSpPr txBox="1"/>
          <p:nvPr/>
        </p:nvSpPr>
        <p:spPr>
          <a:xfrm>
            <a:off x="2084439" y="5132561"/>
            <a:ext cx="743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Echelon</a:t>
            </a:r>
            <a:r>
              <a:rPr lang="hu-HU" sz="3200" dirty="0"/>
              <a:t> profilok különböző technológiákkal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224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 továbblépés Lehetősége: </a:t>
            </a:r>
            <a:r>
              <a:rPr lang="hu-HU" sz="2400" cap="none" dirty="0">
                <a:solidFill>
                  <a:srgbClr val="FF0000"/>
                </a:solidFill>
              </a:rPr>
              <a:t>A </a:t>
            </a:r>
            <a:r>
              <a:rPr lang="hu-HU" sz="2400" cap="none" dirty="0" err="1">
                <a:solidFill>
                  <a:srgbClr val="FF0000"/>
                </a:solidFill>
              </a:rPr>
              <a:t>mikromechanikai</a:t>
            </a:r>
            <a:r>
              <a:rPr lang="hu-HU" sz="2400" cap="none" dirty="0">
                <a:solidFill>
                  <a:srgbClr val="FF0000"/>
                </a:solidFill>
              </a:rPr>
              <a:t> megmunkálás</a:t>
            </a:r>
            <a:endParaRPr lang="en-US" sz="2400" cap="none" dirty="0">
              <a:solidFill>
                <a:srgbClr val="FF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10513385" y="624840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76825681-791C-A89B-C0B4-D4ACFC9AA2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313" y="6248400"/>
            <a:ext cx="2743200" cy="365125"/>
          </a:xfrm>
        </p:spPr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E217AF97-6FE2-5200-90E9-BF7A04E7FFE6}"/>
              </a:ext>
            </a:extLst>
          </p:cNvPr>
          <p:cNvSpPr txBox="1">
            <a:spLocks/>
          </p:cNvSpPr>
          <p:nvPr/>
        </p:nvSpPr>
        <p:spPr>
          <a:xfrm>
            <a:off x="372999" y="6248400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92577FE-75EB-82A5-1601-921B35C23DBB}"/>
              </a:ext>
            </a:extLst>
          </p:cNvPr>
          <p:cNvSpPr txBox="1"/>
          <p:nvPr/>
        </p:nvSpPr>
        <p:spPr>
          <a:xfrm>
            <a:off x="2084439" y="5132561"/>
            <a:ext cx="796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Hátsó reflexiós profilok különböző anyagokkal</a:t>
            </a:r>
            <a:endParaRPr lang="en-US" sz="3200" dirty="0"/>
          </a:p>
        </p:txBody>
      </p:sp>
      <p:pic>
        <p:nvPicPr>
          <p:cNvPr id="10" name="Kép 9" descr="A képen minta, Kreatív művészetek, háromszög, kézműves látható&#10;&#10;Automatikusan generált leírás">
            <a:extLst>
              <a:ext uri="{FF2B5EF4-FFF2-40B4-BE49-F238E27FC236}">
                <a16:creationId xmlns:a16="http://schemas.microsoft.com/office/drawing/2014/main" id="{8FD9366E-D1AA-0ED0-6419-D653C53095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71" y="1725439"/>
            <a:ext cx="2876058" cy="2876058"/>
          </a:xfrm>
          <a:prstGeom prst="rect">
            <a:avLst/>
          </a:prstGeom>
        </p:spPr>
      </p:pic>
      <p:pic>
        <p:nvPicPr>
          <p:cNvPr id="14" name="Kép 13" descr="A képen képernyőkép, tér, Univerzum, csillagászat látható&#10;&#10;Automatikusan generált leírás">
            <a:extLst>
              <a:ext uri="{FF2B5EF4-FFF2-40B4-BE49-F238E27FC236}">
                <a16:creationId xmlns:a16="http://schemas.microsoft.com/office/drawing/2014/main" id="{47F69703-5895-9249-9E36-836E9FC20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129" y="1725439"/>
            <a:ext cx="2876058" cy="2876058"/>
          </a:xfrm>
          <a:prstGeom prst="rect">
            <a:avLst/>
          </a:prstGeom>
        </p:spPr>
      </p:pic>
      <p:pic>
        <p:nvPicPr>
          <p:cNvPr id="16" name="Kép 15" descr="A képen képernyőkép, tér, csillagászat látható&#10;&#10;Automatikusan generált leírás">
            <a:extLst>
              <a:ext uri="{FF2B5EF4-FFF2-40B4-BE49-F238E27FC236}">
                <a16:creationId xmlns:a16="http://schemas.microsoft.com/office/drawing/2014/main" id="{384CF40E-8499-E6FC-9F75-78FD5A4A4D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187" y="1725439"/>
            <a:ext cx="2876058" cy="2876058"/>
          </a:xfrm>
          <a:prstGeom prst="rect">
            <a:avLst/>
          </a:prstGeom>
        </p:spPr>
      </p:pic>
      <p:pic>
        <p:nvPicPr>
          <p:cNvPr id="18" name="Kép 17" descr="A képen szöveg, képernyőkép, barna, könyv látható&#10;&#10;Automatikusan generált leírás">
            <a:extLst>
              <a:ext uri="{FF2B5EF4-FFF2-40B4-BE49-F238E27FC236}">
                <a16:creationId xmlns:a16="http://schemas.microsoft.com/office/drawing/2014/main" id="{736E8B52-2180-4DF2-E1A0-A3D0D868EB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245" y="1725439"/>
            <a:ext cx="2876058" cy="28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2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DE3C5-DBA9-20C0-EBF1-DB6DB9B14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E7CBC6-52FD-36FC-730A-2098E4BA23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13385" y="624840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3411B625-34B9-D40F-F52C-1B3D3F9E4F6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313" y="6248400"/>
            <a:ext cx="2743200" cy="365125"/>
          </a:xfrm>
        </p:spPr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8B6E854F-E158-9E0E-16B6-9EC4F83E20FF}"/>
              </a:ext>
            </a:extLst>
          </p:cNvPr>
          <p:cNvSpPr txBox="1">
            <a:spLocks/>
          </p:cNvSpPr>
          <p:nvPr/>
        </p:nvSpPr>
        <p:spPr>
          <a:xfrm>
            <a:off x="372999" y="6248400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A8A9877A-EBAA-DE18-3E79-7BAAD8C3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614FEE9-E8C8-ED31-9BAF-CFA3A86303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77" y="0"/>
            <a:ext cx="11562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Az ultra-precíziós megmunkálás – </a:t>
            </a:r>
            <a:r>
              <a:rPr lang="hu-HU" sz="2400" dirty="0">
                <a:solidFill>
                  <a:srgbClr val="0070C0"/>
                </a:solidFill>
              </a:rPr>
              <a:t>a XXI. Század kulcstechnológiája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10513385" y="624840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1" y="1172257"/>
            <a:ext cx="7106642" cy="290553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36" y="4186297"/>
            <a:ext cx="3096057" cy="200052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5" y="4186297"/>
            <a:ext cx="2715004" cy="203863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293" y="1886443"/>
            <a:ext cx="3827449" cy="3732814"/>
          </a:xfrm>
          <a:prstGeom prst="rect">
            <a:avLst/>
          </a:prstGeom>
        </p:spPr>
      </p:pic>
      <p:sp>
        <p:nvSpPr>
          <p:cNvPr id="3" name="Dátum helye 3">
            <a:extLst>
              <a:ext uri="{FF2B5EF4-FFF2-40B4-BE49-F238E27FC236}">
                <a16:creationId xmlns:a16="http://schemas.microsoft.com/office/drawing/2014/main" id="{BF015BCD-260B-9678-062A-1706BC98004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313" y="6248400"/>
            <a:ext cx="2743200" cy="365125"/>
          </a:xfrm>
        </p:spPr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A680B67C-EAB3-ACC7-166C-7562D240CE1F}"/>
              </a:ext>
            </a:extLst>
          </p:cNvPr>
          <p:cNvSpPr txBox="1">
            <a:spLocks/>
          </p:cNvSpPr>
          <p:nvPr/>
        </p:nvSpPr>
        <p:spPr>
          <a:xfrm>
            <a:off x="372999" y="6248400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4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8783"/>
          </a:xfrm>
        </p:spPr>
        <p:txBody>
          <a:bodyPr>
            <a:normAutofit/>
          </a:bodyPr>
          <a:lstStyle/>
          <a:p>
            <a:pPr algn="l"/>
            <a:r>
              <a:rPr lang="hu-HU" sz="2400" dirty="0"/>
              <a:t>Az ultra-precíziós megmunkálás – </a:t>
            </a:r>
            <a:r>
              <a:rPr lang="hu-HU" sz="2400" dirty="0">
                <a:solidFill>
                  <a:srgbClr val="0070C0"/>
                </a:solidFill>
              </a:rPr>
              <a:t>a XXI. Század kulcstechnológiája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10513385" y="624840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778" y="1257300"/>
            <a:ext cx="7976444" cy="4864100"/>
          </a:xfrm>
          <a:prstGeom prst="rect">
            <a:avLst/>
          </a:prstGeom>
        </p:spPr>
      </p:pic>
      <p:sp>
        <p:nvSpPr>
          <p:cNvPr id="7" name="Dátum helye 3">
            <a:extLst>
              <a:ext uri="{FF2B5EF4-FFF2-40B4-BE49-F238E27FC236}">
                <a16:creationId xmlns:a16="http://schemas.microsoft.com/office/drawing/2014/main" id="{0243531C-C905-232B-2C39-08608CE8B32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313" y="6248400"/>
            <a:ext cx="2743200" cy="365125"/>
          </a:xfrm>
        </p:spPr>
        <p:txBody>
          <a:bodyPr/>
          <a:lstStyle/>
          <a:p>
            <a:r>
              <a:rPr lang="hu-HU" dirty="0"/>
              <a:t>15</a:t>
            </a:r>
            <a:r>
              <a:rPr lang="en-US" dirty="0"/>
              <a:t>/0</a:t>
            </a:r>
            <a:r>
              <a:rPr lang="hu-HU" dirty="0"/>
              <a:t>5</a:t>
            </a:r>
            <a:r>
              <a:rPr lang="en-US" dirty="0"/>
              <a:t>/20</a:t>
            </a:r>
            <a:r>
              <a:rPr lang="hu-HU" dirty="0"/>
              <a:t>24</a:t>
            </a:r>
            <a:endParaRPr lang="en-US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C9101C22-01E0-DA88-5E4D-97CEC8E8D1C4}"/>
              </a:ext>
            </a:extLst>
          </p:cNvPr>
          <p:cNvSpPr txBox="1">
            <a:spLocks/>
          </p:cNvSpPr>
          <p:nvPr/>
        </p:nvSpPr>
        <p:spPr>
          <a:xfrm>
            <a:off x="372999" y="6248400"/>
            <a:ext cx="6985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XXI. század technológiája: ultraprecíziós megmunkálás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59053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1981</TotalTime>
  <Words>350</Words>
  <Application>Microsoft Office PowerPoint</Application>
  <PresentationFormat>Szélesvásznú</PresentationFormat>
  <Paragraphs>110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Tw Cen MT</vt:lpstr>
      <vt:lpstr>Cseppecske</vt:lpstr>
      <vt:lpstr>A PTE Fizikai Intézet Innovációi:</vt:lpstr>
      <vt:lpstr>A PTE Fizikai Intézet Innovációi: A hibrid echelon elrendezés</vt:lpstr>
      <vt:lpstr>A PTE Fizikai Intézet Innovációi: A hibrid RNLS elrendezés</vt:lpstr>
      <vt:lpstr>A továbblépés Lehetősége: A mikromechanikai megmunkálás</vt:lpstr>
      <vt:lpstr>A továbblépés Lehetősége: A mikromechanikai megmunkálás</vt:lpstr>
      <vt:lpstr>PowerPoint-bemutató</vt:lpstr>
      <vt:lpstr>Az ultra-precíziós megmunkálás – a XXI. Század kulcstechnológiája</vt:lpstr>
      <vt:lpstr>Az ultra-precíziós megmunkálás – a XXI. Század kulcstechnológiája</vt:lpstr>
    </vt:vector>
  </TitlesOfParts>
  <Company>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Gábor Almási</dc:creator>
  <cp:lastModifiedBy>Gábor Almási</cp:lastModifiedBy>
  <cp:revision>84</cp:revision>
  <dcterms:created xsi:type="dcterms:W3CDTF">2018-11-10T08:32:48Z</dcterms:created>
  <dcterms:modified xsi:type="dcterms:W3CDTF">2024-10-25T01:45:07Z</dcterms:modified>
</cp:coreProperties>
</file>