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73"/>
  </p:notesMasterIdLst>
  <p:sldIdLst>
    <p:sldId id="301" r:id="rId5"/>
    <p:sldId id="644" r:id="rId6"/>
    <p:sldId id="651" r:id="rId7"/>
    <p:sldId id="631" r:id="rId8"/>
    <p:sldId id="632" r:id="rId9"/>
    <p:sldId id="652" r:id="rId10"/>
    <p:sldId id="645" r:id="rId11"/>
    <p:sldId id="646" r:id="rId12"/>
    <p:sldId id="633" r:id="rId13"/>
    <p:sldId id="647" r:id="rId14"/>
    <p:sldId id="648" r:id="rId15"/>
    <p:sldId id="649" r:id="rId16"/>
    <p:sldId id="634" r:id="rId17"/>
    <p:sldId id="635" r:id="rId18"/>
    <p:sldId id="636" r:id="rId19"/>
    <p:sldId id="650" r:id="rId20"/>
    <p:sldId id="592" r:id="rId21"/>
    <p:sldId id="602" r:id="rId22"/>
    <p:sldId id="309" r:id="rId23"/>
    <p:sldId id="595" r:id="rId24"/>
    <p:sldId id="272" r:id="rId25"/>
    <p:sldId id="274" r:id="rId26"/>
    <p:sldId id="258" r:id="rId27"/>
    <p:sldId id="257" r:id="rId28"/>
    <p:sldId id="263" r:id="rId29"/>
    <p:sldId id="606" r:id="rId30"/>
    <p:sldId id="300" r:id="rId31"/>
    <p:sldId id="599" r:id="rId32"/>
    <p:sldId id="299" r:id="rId33"/>
    <p:sldId id="627" r:id="rId34"/>
    <p:sldId id="628" r:id="rId35"/>
    <p:sldId id="600" r:id="rId36"/>
    <p:sldId id="629" r:id="rId37"/>
    <p:sldId id="303" r:id="rId38"/>
    <p:sldId id="630" r:id="rId39"/>
    <p:sldId id="637" r:id="rId40"/>
    <p:sldId id="638" r:id="rId41"/>
    <p:sldId id="639" r:id="rId42"/>
    <p:sldId id="640" r:id="rId43"/>
    <p:sldId id="641" r:id="rId44"/>
    <p:sldId id="643" r:id="rId45"/>
    <p:sldId id="653" r:id="rId46"/>
    <p:sldId id="601" r:id="rId47"/>
    <p:sldId id="308" r:id="rId48"/>
    <p:sldId id="318" r:id="rId49"/>
    <p:sldId id="607" r:id="rId50"/>
    <p:sldId id="610" r:id="rId51"/>
    <p:sldId id="609" r:id="rId52"/>
    <p:sldId id="608" r:id="rId53"/>
    <p:sldId id="615" r:id="rId54"/>
    <p:sldId id="611" r:id="rId55"/>
    <p:sldId id="616" r:id="rId56"/>
    <p:sldId id="619" r:id="rId57"/>
    <p:sldId id="622" r:id="rId58"/>
    <p:sldId id="624" r:id="rId59"/>
    <p:sldId id="621" r:id="rId60"/>
    <p:sldId id="625" r:id="rId61"/>
    <p:sldId id="623" r:id="rId62"/>
    <p:sldId id="626" r:id="rId63"/>
    <p:sldId id="642" r:id="rId64"/>
    <p:sldId id="320" r:id="rId65"/>
    <p:sldId id="314" r:id="rId66"/>
    <p:sldId id="322" r:id="rId67"/>
    <p:sldId id="321" r:id="rId68"/>
    <p:sldId id="316" r:id="rId69"/>
    <p:sldId id="323" r:id="rId70"/>
    <p:sldId id="315" r:id="rId71"/>
    <p:sldId id="317" r:id="rId72"/>
  </p:sldIdLst>
  <p:sldSz cx="12192000" cy="6858000"/>
  <p:notesSz cx="6858000" cy="9144000"/>
  <p:embeddedFontLst>
    <p:embeddedFont>
      <p:font typeface="Aptos Black" panose="020B0004020202020204" pitchFamily="34" charset="0"/>
      <p:bold r:id="rId74"/>
      <p:boldItalic r:id="rId75"/>
    </p:embeddedFont>
    <p:embeddedFont>
      <p:font typeface="Cambria Math" panose="02040503050406030204" pitchFamily="18" charset="0"/>
      <p:regular r:id="rId76"/>
    </p:embeddedFont>
    <p:embeddedFont>
      <p:font typeface="Constantia" panose="02030602050306030303" pitchFamily="18" charset="0"/>
      <p:regular r:id="rId77"/>
      <p:bold r:id="rId78"/>
      <p:italic r:id="rId79"/>
      <p:boldItalic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1F22"/>
    <a:srgbClr val="FFC000"/>
    <a:srgbClr val="FFE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A8275D-D103-4ABE-8AEE-FEEDF7E35C2C}" v="1238" dt="2025-05-23T08:22:58.3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8" autoAdjust="0"/>
    <p:restoredTop sz="94660"/>
  </p:normalViewPr>
  <p:slideViewPr>
    <p:cSldViewPr snapToGrid="0">
      <p:cViewPr varScale="1">
        <p:scale>
          <a:sx n="97" d="100"/>
          <a:sy n="97" d="100"/>
        </p:scale>
        <p:origin x="72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4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7.fntdata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font" Target="fonts/font2.fntdata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3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ris\Downloads\Combined_Shot_Data__All_Days_%20(1)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90th Percentile</a:t>
            </a:r>
            <a:r>
              <a:rPr lang="en-US" b="1" baseline="0"/>
              <a:t> Energy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Sheet4!$C$1:$C$10</c:f>
                <c:numCache>
                  <c:formatCode>General</c:formatCode>
                  <c:ptCount val="10"/>
                  <c:pt idx="0">
                    <c:v>23.135157349678977</c:v>
                  </c:pt>
                  <c:pt idx="1">
                    <c:v>17.456363589006269</c:v>
                  </c:pt>
                  <c:pt idx="2">
                    <c:v>20.344116456215094</c:v>
                  </c:pt>
                  <c:pt idx="3">
                    <c:v>4.0455053776320185</c:v>
                  </c:pt>
                  <c:pt idx="4">
                    <c:v>18.954191474386782</c:v>
                  </c:pt>
                  <c:pt idx="5">
                    <c:v>13.358442856575184</c:v>
                  </c:pt>
                  <c:pt idx="6">
                    <c:v>14.278153660534196</c:v>
                  </c:pt>
                  <c:pt idx="7">
                    <c:v>9.4662674214141393</c:v>
                  </c:pt>
                  <c:pt idx="8">
                    <c:v>7.8415310447441717</c:v>
                  </c:pt>
                  <c:pt idx="9">
                    <c:v>9.0697095823484162</c:v>
                  </c:pt>
                </c:numCache>
              </c:numRef>
            </c:plus>
            <c:minus>
              <c:numRef>
                <c:f>Sheet4!$C$1:$C$10</c:f>
                <c:numCache>
                  <c:formatCode>General</c:formatCode>
                  <c:ptCount val="10"/>
                  <c:pt idx="0">
                    <c:v>23.135157349678977</c:v>
                  </c:pt>
                  <c:pt idx="1">
                    <c:v>17.456363589006269</c:v>
                  </c:pt>
                  <c:pt idx="2">
                    <c:v>20.344116456215094</c:v>
                  </c:pt>
                  <c:pt idx="3">
                    <c:v>4.0455053776320185</c:v>
                  </c:pt>
                  <c:pt idx="4">
                    <c:v>18.954191474386782</c:v>
                  </c:pt>
                  <c:pt idx="5">
                    <c:v>13.358442856575184</c:v>
                  </c:pt>
                  <c:pt idx="6">
                    <c:v>14.278153660534196</c:v>
                  </c:pt>
                  <c:pt idx="7">
                    <c:v>9.4662674214141393</c:v>
                  </c:pt>
                  <c:pt idx="8">
                    <c:v>7.8415310447441717</c:v>
                  </c:pt>
                  <c:pt idx="9">
                    <c:v>9.0697095823484162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accent2"/>
                </a:solidFill>
                <a:round/>
              </a:ln>
              <a:effectLst/>
            </c:spPr>
          </c:errBars>
          <c:cat>
            <c:strRef>
              <c:f>Sheet4!$A$1:$A$10</c:f>
              <c:strCache>
                <c:ptCount val="10"/>
                <c:pt idx="0">
                  <c:v>UDMA-AU2_RE</c:v>
                </c:pt>
                <c:pt idx="1">
                  <c:v>BN_M-AU2_RE</c:v>
                </c:pt>
                <c:pt idx="2">
                  <c:v>UDMA-AU0</c:v>
                </c:pt>
                <c:pt idx="3">
                  <c:v>D100-AU2_NR</c:v>
                </c:pt>
                <c:pt idx="4">
                  <c:v>D100-AU2_RE</c:v>
                </c:pt>
                <c:pt idx="5">
                  <c:v>D100-AU0</c:v>
                </c:pt>
                <c:pt idx="6">
                  <c:v>BN_M-AU0</c:v>
                </c:pt>
                <c:pt idx="7">
                  <c:v>UDMA-AU2_NR</c:v>
                </c:pt>
                <c:pt idx="8">
                  <c:v>D100-AU2_RE(USED)</c:v>
                </c:pt>
                <c:pt idx="9">
                  <c:v>UDMA-AU3_RE</c:v>
                </c:pt>
              </c:strCache>
            </c:strRef>
          </c:cat>
          <c:val>
            <c:numRef>
              <c:f>Sheet4!$B$1:$B$10</c:f>
              <c:numCache>
                <c:formatCode>General</c:formatCode>
                <c:ptCount val="10"/>
                <c:pt idx="0">
                  <c:v>88.302117345129616</c:v>
                </c:pt>
                <c:pt idx="1">
                  <c:v>87.076914103476867</c:v>
                </c:pt>
                <c:pt idx="2">
                  <c:v>86.084585551111459</c:v>
                </c:pt>
                <c:pt idx="3">
                  <c:v>85.178615540761385</c:v>
                </c:pt>
                <c:pt idx="4">
                  <c:v>83.837095791772796</c:v>
                </c:pt>
                <c:pt idx="5">
                  <c:v>80.225946681902826</c:v>
                </c:pt>
                <c:pt idx="6">
                  <c:v>77.709303482198621</c:v>
                </c:pt>
                <c:pt idx="7">
                  <c:v>69.612962761745365</c:v>
                </c:pt>
                <c:pt idx="8">
                  <c:v>69.039092531452511</c:v>
                </c:pt>
                <c:pt idx="9">
                  <c:v>55.840316057817397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FC-464D-9257-DAEABA6932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7"/>
        <c:overlap val="-27"/>
        <c:axId val="252450799"/>
        <c:axId val="252459439"/>
      </c:barChart>
      <c:catAx>
        <c:axId val="2524507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Target</a:t>
                </a:r>
                <a:r>
                  <a:rPr lang="en-US" sz="2000" baseline="0"/>
                  <a:t> </a:t>
                </a:r>
                <a:endParaRPr lang="en-US" sz="2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84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459439"/>
        <c:crosses val="autoZero"/>
        <c:auto val="1"/>
        <c:lblAlgn val="ctr"/>
        <c:lblOffset val="100"/>
        <c:noMultiLvlLbl val="0"/>
      </c:catAx>
      <c:valAx>
        <c:axId val="252459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Energy keV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450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3T08:22:54.86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6 176 6449 0 0,'0'0'3212'0'0,"-3"9"-2309"0"0,2-4-472 0 0,0-1 0 0 0,1 1 0 0 0,-1 0 0 0 0,1 0 1 0 0,0 0-1 0 0,0 0 0 0 0,1 0 0 0 0,-1-1 1 0 0,1 1-1 0 0,1 5 0 0 0,-1-8-244 0 0,-1 0 0 0 0,1 1 0 0 0,0-1-1 0 0,0 0 1 0 0,0 0 0 0 0,0 0 0 0 0,0 0 0 0 0,1-1 0 0 0,-1 1-1 0 0,0 0 1 0 0,1-1 0 0 0,0 1 0 0 0,-1 0 0 0 0,1-1 0 0 0,0 0-1 0 0,-1 0 1 0 0,1 1 0 0 0,0-1 0 0 0,0 0 0 0 0,0 0 0 0 0,0-1-1 0 0,3 2 1 0 0,1-1-131 0 0,0 1 0 0 0,1-1-1 0 0,-1-1 1 0 0,0 1 0 0 0,1-1 0 0 0,-1 0-1 0 0,1-1 1 0 0,-1 0 0 0 0,11-2 0 0 0,-3-2-10 0 0,-1-1 1 0 0,0 0 0 0 0,16-11-1 0 0,75-42 326 0 0,147-61 1 0 0,-236 114-357 0 0,9-4 150 0 0,0 1 0 0 0,0 2 0 0 0,44-8 0 0 0,49 11 64 0 0,-82 5-24 0 0,1-2 0 0 0,36-6 0 0 0,-54 3-149 0 0,2 2 0 0 0,-1 0 1 0 0,0 2-1 0 0,0 0 0 0 0,0 2 0 0 0,0 0 1 0 0,20 6-1 0 0,-25-4-67 0 0,0 0 1 0 0,-1 1-1 0 0,0 1 1 0 0,0 1-1 0 0,0 0 1 0 0,0 1-1 0 0,-1 0 1 0 0,-1 1-1 0 0,1 0 1 0 0,11 14-1 0 0,26 32 329 0 0,-30-31-282 0 0,35 32-1 0 0,-47-49-44 0 0,1-1 0 0 0,0 0 0 0 0,1-1 0 0 0,-1 1 0 0 0,1-2-1 0 0,0 1 1 0 0,0-2 0 0 0,15 5 0 0 0,-4-3 12 0 0,0-2 1 0 0,0-1-1 0 0,1-1 1 0 0,-1-1-1 0 0,0-1 0 0 0,1 0 1 0 0,-1-2-1 0 0,0-1 1 0 0,39-13-1 0 0,-9-3 11 0 0,0-2-1 0 0,72-47 1 0 0,-94 52 6 0 0,1 2-1 0 0,0 1 1 0 0,1 1 0 0 0,0 2 0 0 0,0 1-1 0 0,1 2 1 0 0,0 1 0 0 0,57-3 0 0 0,38-8 67 0 0,-96 11-44 0 0,0 2-1 0 0,0 2 0 0 0,58 1 0 0 0,-75 4-35 0 0,0 0 1 0 0,0 1-1 0 0,-1 1 0 0 0,1 0 0 0 0,22 12 1 0 0,57 41 61 0 0,-60-36-62 0 0,-8-4 123 0 0,41 39-1 0 0,-45-37-140 0 0,1-1 1 0 0,35 23-1 0 0,-40-31 25 0 0,0-2 0 0 0,1 0 0 0 0,-1-1 0 0 0,2 0 0 0 0,-1-2 0 0 0,0 0 0 0 0,1-1 0 0 0,0-1 0 0 0,0-1 0 0 0,0-1-1 0 0,0-1 1 0 0,0 0 0 0 0,0-2 0 0 0,32-7 0 0 0,52-20-331 0 0,155-67 0 0 0,56-18 149 0 0,-262 101 176 0 0,1 3 0 0 0,1 3-1 0 0,-1 2 1 0 0,1 2-1 0 0,0 3 1 0 0,76 12-1 0 0,-57-6 74 0 0,-49-5-43 0 0,1 1-1 0 0,-1 1 1 0 0,1 1 0 0 0,-1 2 0 0 0,39 14 0 0 0,-56-17-1 0 0,0 1 0 0 0,-1 0 0 0 0,1 0 1 0 0,-1 0-1 0 0,1 1 0 0 0,-1 0 0 0 0,-1 0 0 0 0,7 7 0 0 0,2 7 141 0 0,15 26 0 0 0,-19-28-37 0 0,1-1-1 0 0,21 27 1 0 0,-24-36-138 0 0,1 1 1 0 0,-1-2-1 0 0,1 1 1 0 0,0-1 0 0 0,1-1-1 0 0,-1 0 1 0 0,1 0-1 0 0,0 0 1 0 0,0-2-1 0 0,0 1 1 0 0,1-1 0 0 0,-1-1-1 0 0,1 1 1 0 0,0-2-1 0 0,-1 0 1 0 0,1 0 0 0 0,0-1-1 0 0,0 0 1 0 0,-1-1-1 0 0,13-2 1 0 0,4-3-554 0 0,-1-1 1 0 0,0-1-1 0 0,0-2 1 0 0,-1 0-1 0 0,0-2 1 0 0,31-22-1 0 0,-19 11-7195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23T08:23:05.6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2761 0 0,'1'3'5733'0'0,"0"-3"-5642"0"0,-1 1 0 0 0,0-1-1 0 0,0 0 1 0 0,1 1-1 0 0,-1-1 1 0 0,1 0-1 0 0,-1 1 1 0 0,0-1-1 0 0,1 0 1 0 0,-1 1-1 0 0,1-1 1 0 0,-1 0-1 0 0,1 0 1 0 0,-1 0-1 0 0,0 1 1 0 0,1-1 0 0 0,-1 0-1 0 0,1 0 1 0 0,-1 0-1 0 0,1 0 1 0 0,-1 0-1 0 0,1 0 1 0 0,-1 0-1 0 0,1 0 1 0 0,-1 0-1 0 0,1 0 1 0 0,-1 0-1 0 0,1 0 1 0 0,-1 0 0 0 0,2-1-1 0 0,3 0 320 0 0,0-1 1 0 0,0 1-1 0 0,0 0 0 0 0,1 0 0 0 0,-1 1 1 0 0,10 0-1 0 0,2 2-381 0 0,0 0-1 0 0,21 6 1 0 0,18 3 434 0 0,111 3 2599 0 0,-167-14-3045 0 0,0 0 1 0 0,0 0-1 0 0,0 0 1 0 0,0 0-1 0 0,0 0 1 0 0,0 0-1 0 0,0 0 1 0 0,0 0-1 0 0,1 0 0 0 0,-1 0 1 0 0,0 0-1 0 0,0 0 1 0 0,0 0-1 0 0,0 0 1 0 0,0 0-1 0 0,0 0 1 0 0,0 0-1 0 0,1 1 1 0 0,-1-1-1 0 0,0 0 1 0 0,0 0-1 0 0,0 0 0 0 0,0 0 1 0 0,0 0-1 0 0,0 0 1 0 0,0 0-1 0 0,0 0 1 0 0,0 0-1 0 0,0 0 1 0 0,0 1-1 0 0,0-1 1 0 0,1 0-1 0 0,-1 0 1 0 0,0 0-1 0 0,0 0 0 0 0,0 0 1 0 0,0 0-1 0 0,0 0 1 0 0,0 0-1 0 0,0 1 1 0 0,0-1-1 0 0,0 0 1 0 0,0 0-1 0 0,0 0 1 0 0,0 0-1 0 0,0 0 1 0 0,0 0-1 0 0,0 0 0 0 0,0 1 1 0 0,0-1-1 0 0,-1 0 1 0 0,1 0-1 0 0,0 0 1 0 0,0 0-1 0 0,0 0 1 0 0,0 0-1 0 0,0 0 1 0 0,0 0-1 0 0,0 0 1 0 0,0 1-1 0 0,0-1 0 0 0,0 0 1 0 0,0 0-1 0 0,0 0 1 0 0,-1 0-1 0 0,1 0 1 0 0,-11 9 219 0 0,-17 8-432 0 0,5-5-216 0 0,5-3-300 0 0,-30 20 1 0 0,42-24 677 0 0,0 0 0 0 0,0 0 0 0 0,1 1 0 0 0,-1-1 0 0 0,1 1 0 0 0,1 1 0 0 0,-1-1 1 0 0,-3 8-1 0 0,-29 65-2296 0 0,30-62-2960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C657D-45DE-40A4-8849-01FEB1558E02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20E8A-6590-4572-BF7A-1EE5FA10F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67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C6141-A9DF-BB7F-8BEF-6DB6CC14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960A75-DDF2-313E-A325-21682430C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F12DC4-A632-FA75-79EC-87B48D7D0D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MeV is the cutoff energy of TNSA electrons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62E48-3CBC-86CE-6208-1CC20D1C7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20E8A-6590-4572-BF7A-1EE5FA10F4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15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 near field enhancement add slide describing simulation</a:t>
            </a:r>
          </a:p>
        </p:txBody>
      </p:sp>
    </p:spTree>
    <p:extLst>
      <p:ext uri="{BB962C8B-B14F-4D97-AF65-F5344CB8AC3E}">
        <p14:creationId xmlns:p14="http://schemas.microsoft.com/office/powerpoint/2010/main" val="1374648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C7900-EEC1-902E-0E95-282879696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9C3BF0-C038-6717-94A5-A95EB0E41C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084643-18A9-5573-E94E-7DD07EA15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24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44C03-7D94-47ED-9B25-E5339040CC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588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6B012-D313-F614-BD9F-764A27AC7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F2D49F-5A6D-2574-5433-9AFC18CA40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F1AF35-79F9-35D4-1CB6-2B98855F0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200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950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89B55-7AE2-F471-2295-B497095B3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D1109B-81C9-2E18-AFEB-A98B6400DD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FE49D2-2A76-58FB-8E28-405241F10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50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6DA0D-71E1-1E82-F406-82A5A9B1C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ABFA67-D50B-41A0-DB25-323A073551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E6BE7E-1140-C35F-F33D-141A9169E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705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7B16E-94A4-C6D2-3214-89F32903A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D51C4E-5D43-3E53-632C-B08DBD114F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5353AB-FFE3-AA83-E2A2-B4C63E2EE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122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B2326-19BD-10EA-6139-075D941B5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3E39B0-9E51-C6AF-5E1E-C85CBA0848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CCD20B-3593-9989-B917-4146D2313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20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A0BAE-FB69-9B5B-7534-FFCF598F0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3B21FD-37FC-760E-1FEF-E94FF63D3F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85E5ED-1370-C4DA-2B94-5583ED559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89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8EFEF-3F14-E9E2-CB15-5878A4B60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746318-B721-719F-12E4-8D34CCE8D0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BEB5A1-6D21-0A58-BE36-19EFE40FF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MeV is the cutoff energy of TNSA electrons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DEEB9-6B2A-69B6-A4A4-7F499AC17B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20E8A-6590-4572-BF7A-1EE5FA10F4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98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3C094-59DD-224B-A7C0-7E16ECFF3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8E198-BB82-935A-024F-518DC8FFF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80ECF5-2801-CF23-A803-0DDACEF3F7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62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MeV is the cutoff energy of TNSA electrons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20E8A-6590-4572-BF7A-1EE5FA10F4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46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2A878-B199-4AFE-94D7-12F76B5A4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66BC45-19BE-CE29-7751-C1A13BA42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F3ED30-B507-1EC3-EE5D-5D85769B7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MeV is the cutoff energy of TNSA electrons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BF061-070D-1DD4-0392-554FAEA10C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20E8A-6590-4572-BF7A-1EE5FA10F4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22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E724F-8C9E-6FEA-FD3D-3F7634531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B0BAD7-4A14-252E-27E9-1963EC2D2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AFF2EF-FA2B-9AB4-D8FB-867077E9B8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906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762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395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950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C7900-EEC1-902E-0E95-282879696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9C3BF0-C038-6717-94A5-A95EB0E41C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084643-18A9-5573-E94E-7DD07EA15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24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73FB1-8A36-15B8-93C6-619896C41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454427-9789-B730-FCEC-859D8C30D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1DF69-8467-1BFB-F806-B81F300A0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E4A1B-2B87-B043-0486-1E51E610D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CD689-5B97-CD20-B8A2-00101FB56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44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025A1-4381-0CFF-7E53-71D11DC17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A2ACE-5E1A-CEC5-255B-7181243BA8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74B02-97FF-0784-CC8B-808C3B0BA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76823-CD71-3AA1-50F7-566811872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F10BA-0EBB-FEE4-2B3D-22CFD104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6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2AA3B-2698-0315-D8D4-2486739A0E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7F90A7-F725-0642-8C60-3EA97C6AD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20553-EF4F-1550-5280-B3E6A274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48B39-17AA-6966-1375-15BA22D31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89D15-4749-1C0E-09FA-EAD3E5119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7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D8D3-7840-D133-47F7-E50FD2FD1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4E2B4-3F72-80D0-77A8-E31B518F3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DCC57-AD00-110B-5D79-2B3323F1B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B6763-08C5-7595-AC3A-3C96EDE8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5767F-42EF-5356-FF5A-A91139C5B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72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E4FFB-C018-9C4F-54D6-8489CA26B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FA010-F270-0CB8-EAD3-05792472F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1BA20-5BEC-711C-3619-F33CB0255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475C7-20FD-CCC2-39C4-5E1200C5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F731F-FAA7-8149-CC3A-5CCBDF5DD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77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911B7-8103-E689-B569-BF8C000F8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4659E-0861-DAAF-A1C2-651B56B15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09D3A3-1233-02A4-179E-BE9CB9C90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01640-D5F8-FC09-3594-8C50B70C8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A6DEA-6B44-0214-B4E6-BB6E6A517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EBC48-2D4D-6630-824F-66EF3FF0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76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3D7E4-3DB6-A476-AE73-EC25082A0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8D675-42B1-18E5-CB86-F7E1D3EE9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8C5D6-F7D3-D084-F286-85B3093AF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CCB9E4-A8B7-BCF8-35FD-7C8F6C725D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B71616-88F0-C84C-B23E-7DA71E05C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C069B9-A404-AD28-DED0-D90BC43A8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D443F2-9591-C2F0-45F6-0000B87A1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912C8A-25B9-336C-72EE-2620FA74A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49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4C2B-B64E-CFC5-4F5D-F588EFDAD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E5DC37-324E-3EDB-4128-916552784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FDB8B-7621-569B-CE66-F2FA8C646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511BDB-7C24-89FC-78B6-D0FD3341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0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8A1E80-02E7-583F-A57F-F1FD6FC23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B5F629-4A63-681B-61C5-518C0492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A5383-2018-5514-FD5A-0998048BD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FE5FA-6F55-31E1-B93E-70A8ABCF4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6B284-C565-7925-96BE-C2665A920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5F71D-2747-B5C0-2CB8-13CEB0866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78837-20D2-9366-1C45-1E610CC23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D5B22-1067-B1B7-7346-DE4D90C57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67EE1-A0DC-E6F7-2629-76F9E70F7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59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2EF3D-20F6-D675-666C-1CC54C26E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874C1D-5A17-67D8-8166-69E44A51B9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ACF03-E8BA-9C30-C5EB-7D1A07082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8DF919-D201-8F81-BD50-BEC4E0FB0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F035D-8B87-99E1-6CE0-64C977D4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14A96-AD04-4A21-EE31-42BDE0944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22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  <a:alpha val="80000"/>
              </a:schemeClr>
            </a:gs>
            <a:gs pos="29000">
              <a:srgbClr val="E4DA7A">
                <a:alpha val="30000"/>
              </a:srgbClr>
            </a:gs>
            <a:gs pos="67000">
              <a:schemeClr val="accent1">
                <a:lumMod val="45000"/>
                <a:lumOff val="55000"/>
                <a:alpha val="33000"/>
              </a:schemeClr>
            </a:gs>
            <a:gs pos="100000">
              <a:schemeClr val="accent1">
                <a:lumMod val="30000"/>
                <a:lumOff val="70000"/>
                <a:alpha val="3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E590DC-0BFE-9D0D-54FA-C83FE25C5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28CFE-E94E-2379-FDB2-907CEBB8F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93389-21BB-64A1-99FF-B10724A57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23C08-0782-BD3E-DA12-C5D42A221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2F23E-2320-2B9D-85C4-FCEE72142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847AE1-5A77-4427-8469-32109610B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3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46.jpe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6.png"/><Relationship Id="rId4" Type="http://schemas.openxmlformats.org/officeDocument/2006/relationships/image" Target="../media/image51.jpe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1.png"/><Relationship Id="rId18" Type="http://schemas.openxmlformats.org/officeDocument/2006/relationships/image" Target="../media/image341.png"/><Relationship Id="rId3" Type="http://schemas.openxmlformats.org/officeDocument/2006/relationships/image" Target="../media/image191.png"/><Relationship Id="rId17" Type="http://schemas.openxmlformats.org/officeDocument/2006/relationships/image" Target="../media/image330.png"/><Relationship Id="rId2" Type="http://schemas.openxmlformats.org/officeDocument/2006/relationships/image" Target="../media/image181.png"/><Relationship Id="rId16" Type="http://schemas.openxmlformats.org/officeDocument/2006/relationships/image" Target="../media/image320.png"/><Relationship Id="rId1" Type="http://schemas.openxmlformats.org/officeDocument/2006/relationships/slideLayout" Target="../slideLayouts/slideLayout6.xml"/><Relationship Id="rId15" Type="http://schemas.openxmlformats.org/officeDocument/2006/relationships/image" Target="../media/image311.png"/><Relationship Id="rId19" Type="http://schemas.openxmlformats.org/officeDocument/2006/relationships/image" Target="../media/image62.png"/><Relationship Id="rId14" Type="http://schemas.openxmlformats.org/officeDocument/2006/relationships/image" Target="../media/image30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291.png"/><Relationship Id="rId18" Type="http://schemas.openxmlformats.org/officeDocument/2006/relationships/image" Target="../media/image341.png"/><Relationship Id="rId3" Type="http://schemas.openxmlformats.org/officeDocument/2006/relationships/image" Target="../media/image191.png"/><Relationship Id="rId7" Type="http://schemas.openxmlformats.org/officeDocument/2006/relationships/image" Target="../media/image231.png"/><Relationship Id="rId12" Type="http://schemas.openxmlformats.org/officeDocument/2006/relationships/image" Target="../media/image67.png"/><Relationship Id="rId17" Type="http://schemas.openxmlformats.org/officeDocument/2006/relationships/image" Target="../media/image330.png"/><Relationship Id="rId2" Type="http://schemas.openxmlformats.org/officeDocument/2006/relationships/image" Target="../media/image181.png"/><Relationship Id="rId16" Type="http://schemas.openxmlformats.org/officeDocument/2006/relationships/image" Target="../media/image3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11" Type="http://schemas.openxmlformats.org/officeDocument/2006/relationships/image" Target="../media/image66.png"/><Relationship Id="rId5" Type="http://schemas.openxmlformats.org/officeDocument/2006/relationships/image" Target="../media/image64.png"/><Relationship Id="rId15" Type="http://schemas.openxmlformats.org/officeDocument/2006/relationships/image" Target="../media/image311.png"/><Relationship Id="rId10" Type="http://schemas.openxmlformats.org/officeDocument/2006/relationships/image" Target="../media/image261.png"/><Relationship Id="rId19" Type="http://schemas.openxmlformats.org/officeDocument/2006/relationships/image" Target="../media/image62.png"/><Relationship Id="rId4" Type="http://schemas.openxmlformats.org/officeDocument/2006/relationships/image" Target="../media/image63.png"/><Relationship Id="rId9" Type="http://schemas.openxmlformats.org/officeDocument/2006/relationships/image" Target="../media/image251.png"/><Relationship Id="rId14" Type="http://schemas.openxmlformats.org/officeDocument/2006/relationships/image" Target="../media/image301.png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1.png"/><Relationship Id="rId3" Type="http://schemas.openxmlformats.org/officeDocument/2006/relationships/image" Target="../media/image69.png"/><Relationship Id="rId21" Type="http://schemas.openxmlformats.org/officeDocument/2006/relationships/image" Target="../media/image74.png"/><Relationship Id="rId17" Type="http://schemas.openxmlformats.org/officeDocument/2006/relationships/image" Target="../media/image330.png"/><Relationship Id="rId2" Type="http://schemas.openxmlformats.org/officeDocument/2006/relationships/image" Target="../media/image68.png"/><Relationship Id="rId16" Type="http://schemas.openxmlformats.org/officeDocument/2006/relationships/image" Target="../media/image320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15" Type="http://schemas.openxmlformats.org/officeDocument/2006/relationships/image" Target="../media/image311.png"/><Relationship Id="rId19" Type="http://schemas.openxmlformats.org/officeDocument/2006/relationships/image" Target="../media/image72.png"/><Relationship Id="rId4" Type="http://schemas.openxmlformats.org/officeDocument/2006/relationships/image" Target="../media/image63.png"/><Relationship Id="rId14" Type="http://schemas.openxmlformats.org/officeDocument/2006/relationships/image" Target="../media/image301.pn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1.png"/><Relationship Id="rId3" Type="http://schemas.openxmlformats.org/officeDocument/2006/relationships/image" Target="../media/image69.png"/><Relationship Id="rId21" Type="http://schemas.openxmlformats.org/officeDocument/2006/relationships/image" Target="../media/image76.png"/><Relationship Id="rId17" Type="http://schemas.openxmlformats.org/officeDocument/2006/relationships/image" Target="../media/image330.png"/><Relationship Id="rId2" Type="http://schemas.openxmlformats.org/officeDocument/2006/relationships/image" Target="../media/image68.png"/><Relationship Id="rId16" Type="http://schemas.openxmlformats.org/officeDocument/2006/relationships/image" Target="../media/image320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15" Type="http://schemas.openxmlformats.org/officeDocument/2006/relationships/image" Target="../media/image311.png"/><Relationship Id="rId19" Type="http://schemas.openxmlformats.org/officeDocument/2006/relationships/image" Target="../media/image74.png"/><Relationship Id="rId4" Type="http://schemas.openxmlformats.org/officeDocument/2006/relationships/image" Target="../media/image63.png"/><Relationship Id="rId14" Type="http://schemas.openxmlformats.org/officeDocument/2006/relationships/image" Target="../media/image301.png"/><Relationship Id="rId22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1.png"/><Relationship Id="rId13" Type="http://schemas.openxmlformats.org/officeDocument/2006/relationships/image" Target="../media/image801.png"/><Relationship Id="rId3" Type="http://schemas.openxmlformats.org/officeDocument/2006/relationships/image" Target="../media/image78.png"/><Relationship Id="rId7" Type="http://schemas.openxmlformats.org/officeDocument/2006/relationships/image" Target="../media/image5.png"/><Relationship Id="rId12" Type="http://schemas.openxmlformats.org/officeDocument/2006/relationships/image" Target="../media/image81.png"/><Relationship Id="rId17" Type="http://schemas.openxmlformats.org/officeDocument/2006/relationships/image" Target="../media/image8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0.png"/><Relationship Id="rId11" Type="http://schemas.openxmlformats.org/officeDocument/2006/relationships/image" Target="../media/image79.png"/><Relationship Id="rId5" Type="http://schemas.openxmlformats.org/officeDocument/2006/relationships/image" Target="../media/image79.png"/><Relationship Id="rId15" Type="http://schemas.openxmlformats.org/officeDocument/2006/relationships/image" Target="../media/image4.png"/><Relationship Id="rId10" Type="http://schemas.openxmlformats.org/officeDocument/2006/relationships/image" Target="../media/image811.png"/><Relationship Id="rId4" Type="http://schemas.openxmlformats.org/officeDocument/2006/relationships/image" Target="../media/image212.png"/><Relationship Id="rId9" Type="http://schemas.openxmlformats.org/officeDocument/2006/relationships/image" Target="../media/image711.png"/><Relationship Id="rId1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1.png"/><Relationship Id="rId13" Type="http://schemas.openxmlformats.org/officeDocument/2006/relationships/image" Target="../media/image801.png"/><Relationship Id="rId3" Type="http://schemas.openxmlformats.org/officeDocument/2006/relationships/image" Target="../media/image78.png"/><Relationship Id="rId7" Type="http://schemas.openxmlformats.org/officeDocument/2006/relationships/image" Target="../media/image5.png"/><Relationship Id="rId12" Type="http://schemas.openxmlformats.org/officeDocument/2006/relationships/image" Target="../media/image81.png"/><Relationship Id="rId17" Type="http://schemas.openxmlformats.org/officeDocument/2006/relationships/image" Target="../media/image8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0.png"/><Relationship Id="rId11" Type="http://schemas.openxmlformats.org/officeDocument/2006/relationships/image" Target="../media/image79.png"/><Relationship Id="rId5" Type="http://schemas.openxmlformats.org/officeDocument/2006/relationships/image" Target="../media/image79.png"/><Relationship Id="rId15" Type="http://schemas.openxmlformats.org/officeDocument/2006/relationships/image" Target="../media/image4.png"/><Relationship Id="rId10" Type="http://schemas.openxmlformats.org/officeDocument/2006/relationships/image" Target="../media/image811.png"/><Relationship Id="rId4" Type="http://schemas.openxmlformats.org/officeDocument/2006/relationships/image" Target="../media/image212.png"/><Relationship Id="rId9" Type="http://schemas.openxmlformats.org/officeDocument/2006/relationships/image" Target="../media/image711.png"/><Relationship Id="rId1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1.png"/><Relationship Id="rId13" Type="http://schemas.openxmlformats.org/officeDocument/2006/relationships/image" Target="../media/image82.png"/><Relationship Id="rId3" Type="http://schemas.openxmlformats.org/officeDocument/2006/relationships/image" Target="../media/image212.png"/><Relationship Id="rId7" Type="http://schemas.openxmlformats.org/officeDocument/2006/relationships/image" Target="../media/image611.png"/><Relationship Id="rId12" Type="http://schemas.openxmlformats.org/officeDocument/2006/relationships/image" Target="../media/image1110.png"/><Relationship Id="rId2" Type="http://schemas.openxmlformats.org/officeDocument/2006/relationships/image" Target="../media/image78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81.png"/><Relationship Id="rId5" Type="http://schemas.openxmlformats.org/officeDocument/2006/relationships/image" Target="../media/image410.png"/><Relationship Id="rId15" Type="http://schemas.openxmlformats.org/officeDocument/2006/relationships/image" Target="../media/image5.svg"/><Relationship Id="rId10" Type="http://schemas.openxmlformats.org/officeDocument/2006/relationships/image" Target="../media/image79.png"/><Relationship Id="rId4" Type="http://schemas.openxmlformats.org/officeDocument/2006/relationships/image" Target="../media/image79.png"/><Relationship Id="rId9" Type="http://schemas.openxmlformats.org/officeDocument/2006/relationships/image" Target="../media/image161.png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412.png"/><Relationship Id="rId7" Type="http://schemas.openxmlformats.org/officeDocument/2006/relationships/image" Target="../media/image9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gif"/><Relationship Id="rId11" Type="http://schemas.openxmlformats.org/officeDocument/2006/relationships/image" Target="../media/image94.png"/><Relationship Id="rId5" Type="http://schemas.openxmlformats.org/officeDocument/2006/relationships/image" Target="../media/image430.png"/><Relationship Id="rId10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image" Target="../media/image4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91.png"/><Relationship Id="rId7" Type="http://schemas.openxmlformats.org/officeDocument/2006/relationships/image" Target="../media/image171.png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2.png"/><Relationship Id="rId5" Type="http://schemas.openxmlformats.org/officeDocument/2006/relationships/image" Target="../media/image151.png"/><Relationship Id="rId10" Type="http://schemas.openxmlformats.org/officeDocument/2006/relationships/image" Target="../media/image200.png"/><Relationship Id="rId4" Type="http://schemas.openxmlformats.org/officeDocument/2006/relationships/image" Target="../media/image92.svg"/><Relationship Id="rId9" Type="http://schemas.openxmlformats.org/officeDocument/2006/relationships/image" Target="../media/image1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91.png"/><Relationship Id="rId7" Type="http://schemas.openxmlformats.org/officeDocument/2006/relationships/image" Target="../media/image22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211.png"/><Relationship Id="rId4" Type="http://schemas.openxmlformats.org/officeDocument/2006/relationships/image" Target="../media/image9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5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5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90.gif"/><Relationship Id="rId4" Type="http://schemas.openxmlformats.org/officeDocument/2006/relationships/image" Target="../media/image6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0.png"/><Relationship Id="rId4" Type="http://schemas.openxmlformats.org/officeDocument/2006/relationships/image" Target="../media/image6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6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5" Type="http://schemas.openxmlformats.org/officeDocument/2006/relationships/image" Target="../media/image106.png"/><Relationship Id="rId4" Type="http://schemas.openxmlformats.org/officeDocument/2006/relationships/image" Target="../media/image6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5" Type="http://schemas.openxmlformats.org/officeDocument/2006/relationships/image" Target="../media/image106.png"/><Relationship Id="rId4" Type="http://schemas.openxmlformats.org/officeDocument/2006/relationships/image" Target="../media/image6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5" Type="http://schemas.openxmlformats.org/officeDocument/2006/relationships/image" Target="../media/image720.png"/><Relationship Id="rId4" Type="http://schemas.openxmlformats.org/officeDocument/2006/relationships/image" Target="../media/image7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770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5" Type="http://schemas.openxmlformats.org/officeDocument/2006/relationships/image" Target="../media/image110.png"/><Relationship Id="rId10" Type="http://schemas.openxmlformats.org/officeDocument/2006/relationships/image" Target="../media/image840.png"/><Relationship Id="rId4" Type="http://schemas.openxmlformats.org/officeDocument/2006/relationships/image" Target="../media/image109.png"/><Relationship Id="rId9" Type="http://schemas.openxmlformats.org/officeDocument/2006/relationships/image" Target="../media/image8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image" Target="../media/image280.png"/><Relationship Id="rId7" Type="http://schemas.openxmlformats.org/officeDocument/2006/relationships/image" Target="../media/image11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20.png"/><Relationship Id="rId4" Type="http://schemas.openxmlformats.org/officeDocument/2006/relationships/customXml" Target="../ink/ink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13" Type="http://schemas.openxmlformats.org/officeDocument/2006/relationships/image" Target="../media/image1200.png"/><Relationship Id="rId18" Type="http://schemas.openxmlformats.org/officeDocument/2006/relationships/image" Target="../media/image170.png"/><Relationship Id="rId3" Type="http://schemas.openxmlformats.org/officeDocument/2006/relationships/image" Target="../media/image210.png"/><Relationship Id="rId7" Type="http://schemas.openxmlformats.org/officeDocument/2006/relationships/image" Target="../media/image610.png"/><Relationship Id="rId12" Type="http://schemas.openxmlformats.org/officeDocument/2006/relationships/image" Target="../media/image1111.png"/><Relationship Id="rId17" Type="http://schemas.openxmlformats.org/officeDocument/2006/relationships/image" Target="../media/image160.png"/><Relationship Id="rId2" Type="http://schemas.openxmlformats.org/officeDocument/2006/relationships/image" Target="../media/image1100.png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0.png"/><Relationship Id="rId11" Type="http://schemas.openxmlformats.org/officeDocument/2006/relationships/image" Target="../media/image1000.png"/><Relationship Id="rId5" Type="http://schemas.openxmlformats.org/officeDocument/2006/relationships/image" Target="../media/image440.png"/><Relationship Id="rId15" Type="http://schemas.openxmlformats.org/officeDocument/2006/relationships/image" Target="../media/image140.png"/><Relationship Id="rId10" Type="http://schemas.openxmlformats.org/officeDocument/2006/relationships/image" Target="../media/image910.png"/><Relationship Id="rId4" Type="http://schemas.openxmlformats.org/officeDocument/2006/relationships/image" Target="../media/image310.png"/><Relationship Id="rId9" Type="http://schemas.openxmlformats.org/officeDocument/2006/relationships/image" Target="../media/image810.png"/><Relationship Id="rId14" Type="http://schemas.openxmlformats.org/officeDocument/2006/relationships/image" Target="../media/image13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80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0.png"/><Relationship Id="rId11" Type="http://schemas.openxmlformats.org/officeDocument/2006/relationships/image" Target="../media/image260.png"/><Relationship Id="rId5" Type="http://schemas.openxmlformats.org/officeDocument/2006/relationships/image" Target="../media/image110.png"/><Relationship Id="rId10" Type="http://schemas.openxmlformats.org/officeDocument/2006/relationships/image" Target="../media/image250.png"/><Relationship Id="rId4" Type="http://schemas.openxmlformats.org/officeDocument/2006/relationships/image" Target="../media/image190.png"/><Relationship Id="rId9" Type="http://schemas.openxmlformats.org/officeDocument/2006/relationships/image" Target="../media/image2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11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ti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ti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t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291.png"/><Relationship Id="rId18" Type="http://schemas.openxmlformats.org/officeDocument/2006/relationships/image" Target="../media/image341.png"/><Relationship Id="rId3" Type="http://schemas.openxmlformats.org/officeDocument/2006/relationships/image" Target="../media/image191.png"/><Relationship Id="rId7" Type="http://schemas.openxmlformats.org/officeDocument/2006/relationships/image" Target="../media/image231.png"/><Relationship Id="rId12" Type="http://schemas.openxmlformats.org/officeDocument/2006/relationships/image" Target="../media/image281.png"/><Relationship Id="rId17" Type="http://schemas.openxmlformats.org/officeDocument/2006/relationships/image" Target="../media/image330.png"/><Relationship Id="rId2" Type="http://schemas.openxmlformats.org/officeDocument/2006/relationships/image" Target="../media/image181.png"/><Relationship Id="rId16" Type="http://schemas.openxmlformats.org/officeDocument/2006/relationships/image" Target="../media/image320.png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1.png"/><Relationship Id="rId11" Type="http://schemas.openxmlformats.org/officeDocument/2006/relationships/image" Target="../media/image270.png"/><Relationship Id="rId5" Type="http://schemas.openxmlformats.org/officeDocument/2006/relationships/image" Target="../media/image213.png"/><Relationship Id="rId15" Type="http://schemas.openxmlformats.org/officeDocument/2006/relationships/image" Target="../media/image311.png"/><Relationship Id="rId10" Type="http://schemas.openxmlformats.org/officeDocument/2006/relationships/image" Target="../media/image261.png"/><Relationship Id="rId19" Type="http://schemas.openxmlformats.org/officeDocument/2006/relationships/image" Target="../media/image351.png"/><Relationship Id="rId4" Type="http://schemas.openxmlformats.org/officeDocument/2006/relationships/image" Target="../media/image201.png"/><Relationship Id="rId9" Type="http://schemas.openxmlformats.org/officeDocument/2006/relationships/image" Target="../media/image251.png"/><Relationship Id="rId14" Type="http://schemas.openxmlformats.org/officeDocument/2006/relationships/image" Target="../media/image3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3" Type="http://schemas.openxmlformats.org/officeDocument/2006/relationships/image" Target="../media/image92.svg"/><Relationship Id="rId7" Type="http://schemas.openxmlformats.org/officeDocument/2006/relationships/image" Target="../media/image8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1.png"/><Relationship Id="rId11" Type="http://schemas.openxmlformats.org/officeDocument/2006/relationships/image" Target="../media/image271.png"/><Relationship Id="rId5" Type="http://schemas.openxmlformats.org/officeDocument/2006/relationships/image" Target="../media/image3100.png"/><Relationship Id="rId10" Type="http://schemas.openxmlformats.org/officeDocument/2006/relationships/image" Target="../media/image94.png"/><Relationship Id="rId4" Type="http://schemas.openxmlformats.org/officeDocument/2006/relationships/image" Target="../media/image129.png"/><Relationship Id="rId9" Type="http://schemas.openxmlformats.org/officeDocument/2006/relationships/image" Target="../media/image2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png"/><Relationship Id="rId5" Type="http://schemas.openxmlformats.org/officeDocument/2006/relationships/image" Target="../media/image302.png"/><Relationship Id="rId4" Type="http://schemas.openxmlformats.org/officeDocument/2006/relationships/image" Target="../media/image29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31.png"/><Relationship Id="rId7" Type="http://schemas.openxmlformats.org/officeDocument/2006/relationships/image" Target="../media/image3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302.png"/><Relationship Id="rId4" Type="http://schemas.openxmlformats.org/officeDocument/2006/relationships/image" Target="../media/image29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31.png"/><Relationship Id="rId7" Type="http://schemas.openxmlformats.org/officeDocument/2006/relationships/image" Target="../media/image3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302.png"/><Relationship Id="rId4" Type="http://schemas.openxmlformats.org/officeDocument/2006/relationships/image" Target="../media/image2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3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302.png"/><Relationship Id="rId4" Type="http://schemas.openxmlformats.org/officeDocument/2006/relationships/image" Target="../media/image2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1.png"/><Relationship Id="rId5" Type="http://schemas.openxmlformats.org/officeDocument/2006/relationships/image" Target="../media/image302.png"/><Relationship Id="rId4" Type="http://schemas.openxmlformats.org/officeDocument/2006/relationships/image" Target="../media/image38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1.png"/><Relationship Id="rId5" Type="http://schemas.openxmlformats.org/officeDocument/2006/relationships/image" Target="../media/image420.png"/><Relationship Id="rId4" Type="http://schemas.openxmlformats.org/officeDocument/2006/relationships/image" Target="../media/image4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1.png"/><Relationship Id="rId5" Type="http://schemas.openxmlformats.org/officeDocument/2006/relationships/image" Target="../media/image420.png"/><Relationship Id="rId4" Type="http://schemas.openxmlformats.org/officeDocument/2006/relationships/image" Target="../media/image41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5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1.png"/><Relationship Id="rId5" Type="http://schemas.openxmlformats.org/officeDocument/2006/relationships/image" Target="../media/image420.png"/><Relationship Id="rId4" Type="http://schemas.openxmlformats.org/officeDocument/2006/relationships/image" Target="../media/image4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0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0.png"/><Relationship Id="rId7" Type="http://schemas.openxmlformats.org/officeDocument/2006/relationships/image" Target="../media/image46.jpe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openxmlformats.org/officeDocument/2006/relationships/image" Target="../media/image56.png"/><Relationship Id="rId4" Type="http://schemas.openxmlformats.org/officeDocument/2006/relationships/image" Target="../media/image51.jpe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9;p25">
            <a:extLst>
              <a:ext uri="{FF2B5EF4-FFF2-40B4-BE49-F238E27FC236}">
                <a16:creationId xmlns:a16="http://schemas.microsoft.com/office/drawing/2014/main" id="{40B05E25-1A78-2339-99A9-E3C1F2F7DB1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17716" y="1340113"/>
            <a:ext cx="10374925" cy="182151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2000"/>
              </a:srgbClr>
            </a:outerShdw>
          </a:effectLst>
        </p:spPr>
        <p:txBody>
          <a:bodyPr spcFirstLastPara="1" vert="horz" wrap="square" lIns="91425" tIns="91425" rIns="91425" bIns="91425" rtlCol="0" anchor="b" anchorCtr="0"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5200"/>
            </a:pPr>
            <a:r>
              <a:rPr lang="en-US" b="1" dirty="0">
                <a:solidFill>
                  <a:srgbClr val="781F22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Laser-Ion Acceleration using Gold Nanorods</a:t>
            </a:r>
          </a:p>
        </p:txBody>
      </p:sp>
      <p:sp>
        <p:nvSpPr>
          <p:cNvPr id="5" name="Google Shape;101;p25">
            <a:extLst>
              <a:ext uri="{FF2B5EF4-FFF2-40B4-BE49-F238E27FC236}">
                <a16:creationId xmlns:a16="http://schemas.microsoft.com/office/drawing/2014/main" id="{EC1B9422-1A29-C6D1-CCDC-6160989B2D7B}"/>
              </a:ext>
            </a:extLst>
          </p:cNvPr>
          <p:cNvSpPr txBox="1"/>
          <p:nvPr/>
        </p:nvSpPr>
        <p:spPr>
          <a:xfrm>
            <a:off x="1090054" y="4037212"/>
            <a:ext cx="10263747" cy="61552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914377">
              <a:buSzPts val="1600"/>
            </a:pPr>
            <a:r>
              <a:rPr lang="en" sz="2800" dirty="0">
                <a:solidFill>
                  <a:prstClr val="black"/>
                </a:solidFill>
                <a:latin typeface="Calibri" panose="020F0502020204030204"/>
              </a:rPr>
              <a:t>Dr. Chris Grayson</a:t>
            </a:r>
            <a:endParaRPr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039161-C073-3306-251B-A4FA60A4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F127F758-B098-496B-B978-87D473D39B44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77"/>
              <a:t>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34C915-B4C6-E384-CFBF-26A7ACE74500}"/>
              </a:ext>
            </a:extLst>
          </p:cNvPr>
          <p:cNvSpPr txBox="1"/>
          <p:nvPr/>
        </p:nvSpPr>
        <p:spPr>
          <a:xfrm>
            <a:off x="1448663" y="3176718"/>
            <a:ext cx="8806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b="1" i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For plasmonic enhancement of Fusion reactions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CA04FE-73F4-6E71-11E6-E6364E18BBA4}"/>
              </a:ext>
            </a:extLst>
          </p:cNvPr>
          <p:cNvGrpSpPr/>
          <p:nvPr/>
        </p:nvGrpSpPr>
        <p:grpSpPr>
          <a:xfrm>
            <a:off x="244949" y="4979505"/>
            <a:ext cx="3771121" cy="1821953"/>
            <a:chOff x="571570" y="3754507"/>
            <a:chExt cx="2828341" cy="1366465"/>
          </a:xfrm>
        </p:grpSpPr>
        <p:pic>
          <p:nvPicPr>
            <p:cNvPr id="6" name="Google Shape;103;p25">
              <a:extLst>
                <a:ext uri="{FF2B5EF4-FFF2-40B4-BE49-F238E27FC236}">
                  <a16:creationId xmlns:a16="http://schemas.microsoft.com/office/drawing/2014/main" id="{4B57F2DB-5061-E84B-F78E-F495E8054D0F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71570" y="3754507"/>
              <a:ext cx="2828341" cy="6702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A301F15-D908-7B5B-0499-5F3F0187A7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90" r="39541"/>
            <a:stretch/>
          </p:blipFill>
          <p:spPr bwMode="auto">
            <a:xfrm>
              <a:off x="1205399" y="4453311"/>
              <a:ext cx="1704368" cy="667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265B86-F8BF-FC19-59DA-B815744D7C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561" b="-1"/>
          <a:stretch/>
        </p:blipFill>
        <p:spPr>
          <a:xfrm>
            <a:off x="4284652" y="5121199"/>
            <a:ext cx="3134715" cy="13632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01DCF0-2A55-78A4-F649-8A966728E53C}"/>
              </a:ext>
            </a:extLst>
          </p:cNvPr>
          <p:cNvSpPr txBox="1"/>
          <p:nvPr/>
        </p:nvSpPr>
        <p:spPr>
          <a:xfrm>
            <a:off x="7652261" y="5187292"/>
            <a:ext cx="4094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ptos Black" panose="020F0502020204030204" pitchFamily="34" charset="0"/>
              </a:rPr>
              <a:t>The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ptos Black" panose="020F0502020204030204" pitchFamily="34" charset="0"/>
              </a:rPr>
              <a:t>Nano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ptos Black" panose="020F0502020204030204" pitchFamily="34" charset="0"/>
              </a:rPr>
              <a:t>Plasmonic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ptos Black" panose="020F0502020204030204" pitchFamily="34" charset="0"/>
              </a:rPr>
              <a:t> Laser Induced </a:t>
            </a:r>
            <a:r>
              <a:rPr lang="en-US" sz="24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ptos Black" panose="020F0502020204030204" pitchFamily="34" charset="0"/>
              </a:rPr>
              <a:t> </a:t>
            </a:r>
            <a:r>
              <a:rPr lang="en-US" sz="2400" b="1" dirty="0">
                <a:solidFill>
                  <a:srgbClr val="781F22"/>
                </a:solidFill>
                <a:latin typeface="Aptos Black" panose="020F0502020204030204" pitchFamily="34" charset="0"/>
              </a:rPr>
              <a:t>Energy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ptos Black" panose="020F0502020204030204" pitchFamily="34" charset="0"/>
              </a:rPr>
              <a:t>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ptos Display" panose="020B0004020202020204" pitchFamily="34" charset="0"/>
              </a:rPr>
              <a:t>(NAPLIFE)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115A4A-D831-5083-F31D-468DAB561492}"/>
              </a:ext>
            </a:extLst>
          </p:cNvPr>
          <p:cNvGrpSpPr/>
          <p:nvPr/>
        </p:nvGrpSpPr>
        <p:grpSpPr>
          <a:xfrm>
            <a:off x="9019831" y="3964754"/>
            <a:ext cx="2615309" cy="945879"/>
            <a:chOff x="1112299" y="3079265"/>
            <a:chExt cx="2217120" cy="80186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4FA2A4-968E-C731-62D0-C44485D1DF5E}"/>
                </a:ext>
              </a:extLst>
            </p:cNvPr>
            <p:cNvSpPr/>
            <p:nvPr/>
          </p:nvSpPr>
          <p:spPr>
            <a:xfrm>
              <a:off x="1112299" y="3079265"/>
              <a:ext cx="2136969" cy="758849"/>
            </a:xfrm>
            <a:prstGeom prst="roundRect">
              <a:avLst/>
            </a:prstGeom>
            <a:solidFill>
              <a:srgbClr val="FFFFFF">
                <a:alpha val="7882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F091165-0737-0863-D510-593AC94CE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1828" t="26965" r="20158" b="38072"/>
            <a:stretch/>
          </p:blipFill>
          <p:spPr>
            <a:xfrm>
              <a:off x="1162139" y="3082924"/>
              <a:ext cx="2167280" cy="798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5897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18D61-3BE2-DF1A-DAF0-C03BF158E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51D9-DEB6-8ADB-A9C4-7C3DB600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49" y="60716"/>
            <a:ext cx="10515600" cy="1325563"/>
          </a:xfrm>
        </p:spPr>
        <p:txBody>
          <a:bodyPr>
            <a:normAutofit/>
          </a:bodyPr>
          <a:lstStyle/>
          <a:p>
            <a:pPr defTabSz="914377"/>
            <a:r>
              <a:rPr lang="en-US" sz="48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Laser </a:t>
            </a:r>
            <a:r>
              <a:rPr lang="en-US" sz="48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endParaRPr lang="en-US" sz="4800" b="1" dirty="0">
              <a:solidFill>
                <a:srgbClr val="196B24">
                  <a:lumMod val="50000"/>
                </a:srgbClr>
              </a:solidFill>
              <a:latin typeface="Aptos Display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71EBE-C1CF-EE59-DC99-8767AB12A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79" y="998869"/>
            <a:ext cx="10515600" cy="4351339"/>
          </a:xfrm>
        </p:spPr>
        <p:txBody>
          <a:bodyPr/>
          <a:lstStyle/>
          <a:p>
            <a:r>
              <a:rPr lang="en-US" dirty="0"/>
              <a:t>Our goal is to use low energy </a:t>
            </a:r>
            <a:r>
              <a:rPr lang="en-US" b="1" dirty="0"/>
              <a:t>lasers</a:t>
            </a:r>
            <a:r>
              <a:rPr lang="en-US" dirty="0"/>
              <a:t> to produce </a:t>
            </a:r>
            <a:r>
              <a:rPr lang="en-US" b="1" dirty="0" err="1"/>
              <a:t>nonequilbirum</a:t>
            </a:r>
            <a:r>
              <a:rPr lang="en-US" dirty="0"/>
              <a:t> </a:t>
            </a:r>
            <a:r>
              <a:rPr lang="en-US" b="1" dirty="0"/>
              <a:t>fusion</a:t>
            </a:r>
            <a:r>
              <a:rPr lang="en-US" dirty="0"/>
              <a:t> </a:t>
            </a:r>
            <a:r>
              <a:rPr lang="en-US" b="1" dirty="0"/>
              <a:t>reactions</a:t>
            </a:r>
            <a:r>
              <a:rPr lang="en-US" dirty="0"/>
              <a:t> 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AC82C-8B4B-AA4D-C9DC-F72CCF3E2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16DC9B-2864-515F-8C58-EBDBD7F8EA4C}"/>
              </a:ext>
            </a:extLst>
          </p:cNvPr>
          <p:cNvCxnSpPr>
            <a:cxnSpLocks/>
          </p:cNvCxnSpPr>
          <p:nvPr/>
        </p:nvCxnSpPr>
        <p:spPr>
          <a:xfrm>
            <a:off x="4789487" y="3046816"/>
            <a:ext cx="3917734" cy="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Picture 18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81FB2686-84EC-7CC7-865B-3A4C547C3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0" t="-16819" r="25909" b="-19557"/>
          <a:stretch/>
        </p:blipFill>
        <p:spPr>
          <a:xfrm>
            <a:off x="4836059" y="2625815"/>
            <a:ext cx="2144918" cy="421001"/>
          </a:xfrm>
          <a:prstGeom prst="rect">
            <a:avLst/>
          </a:prstGeom>
        </p:spPr>
      </p:pic>
      <p:pic>
        <p:nvPicPr>
          <p:cNvPr id="21" name="Picture 20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4191BCA0-5638-F01F-0D76-68B46F7C6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25" y="1710728"/>
            <a:ext cx="998708" cy="1325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648857C-6E39-B436-AD97-6A919FCF4F0B}"/>
              </a:ext>
            </a:extLst>
          </p:cNvPr>
          <p:cNvSpPr txBox="1"/>
          <p:nvPr/>
        </p:nvSpPr>
        <p:spPr>
          <a:xfrm>
            <a:off x="4998221" y="1533252"/>
            <a:ext cx="2845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Focus in time</a:t>
            </a:r>
            <a:endParaRPr lang="en-US" dirty="0"/>
          </a:p>
          <a:p>
            <a:r>
              <a:rPr lang="en-US" sz="1600" dirty="0"/>
              <a:t>Pulsed laser </a:t>
            </a:r>
          </a:p>
          <a:p>
            <a:r>
              <a:rPr lang="en-US" sz="1600" dirty="0"/>
              <a:t>Temporal compression</a:t>
            </a:r>
          </a:p>
          <a:p>
            <a:r>
              <a:rPr lang="en-US" sz="1600" dirty="0"/>
              <a:t>High peak power</a:t>
            </a:r>
          </a:p>
        </p:txBody>
      </p:sp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F81E332C-4B1D-B576-518C-D08A0A265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342" y="1740501"/>
            <a:ext cx="2928970" cy="19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AA5DD2-9E97-9AA9-14A6-DAA4285F1864}"/>
              </a:ext>
            </a:extLst>
          </p:cNvPr>
          <p:cNvSpPr txBox="1"/>
          <p:nvPr/>
        </p:nvSpPr>
        <p:spPr>
          <a:xfrm>
            <a:off x="4965496" y="326191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5mW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06BC1B4-A923-5E49-387F-3C13DB304CA5}"/>
              </a:ext>
            </a:extLst>
          </p:cNvPr>
          <p:cNvCxnSpPr>
            <a:cxnSpLocks/>
          </p:cNvCxnSpPr>
          <p:nvPr/>
        </p:nvCxnSpPr>
        <p:spPr>
          <a:xfrm>
            <a:off x="5803255" y="3436005"/>
            <a:ext cx="1890198" cy="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7BA811A-1F83-38F1-522B-47590E525B5C}"/>
                  </a:ext>
                </a:extLst>
              </p:cNvPr>
              <p:cNvSpPr txBox="1"/>
              <p:nvPr/>
            </p:nvSpPr>
            <p:spPr>
              <a:xfrm>
                <a:off x="7769574" y="3237992"/>
                <a:ext cx="90351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50 GW </a:t>
                </a:r>
              </a:p>
              <a:p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1400" dirty="0"/>
                  <a:t> W)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7BA811A-1F83-38F1-522B-47590E525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9574" y="3237992"/>
                <a:ext cx="903517" cy="584775"/>
              </a:xfrm>
              <a:prstGeom prst="rect">
                <a:avLst/>
              </a:prstGeom>
              <a:blipFill>
                <a:blip r:embed="rId5"/>
                <a:stretch>
                  <a:fillRect l="-6081" t="-4167" r="-4730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544D512-4343-7F29-BC4F-FD0DF7ED8E92}"/>
                  </a:ext>
                </a:extLst>
              </p:cNvPr>
              <p:cNvSpPr txBox="1"/>
              <p:nvPr/>
            </p:nvSpPr>
            <p:spPr>
              <a:xfrm>
                <a:off x="8749212" y="3758930"/>
                <a:ext cx="3537443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Femtosecond scale pulses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544D512-4343-7F29-BC4F-FD0DF7ED8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212" y="3758930"/>
                <a:ext cx="3537443" cy="372410"/>
              </a:xfrm>
              <a:prstGeom prst="rect">
                <a:avLst/>
              </a:prstGeom>
              <a:blipFill>
                <a:blip r:embed="rId6"/>
                <a:stretch>
                  <a:fillRect l="-1377" t="-6557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66BD316F-7109-7B3A-DBB9-CB03C5722997}"/>
              </a:ext>
            </a:extLst>
          </p:cNvPr>
          <p:cNvSpPr txBox="1"/>
          <p:nvPr/>
        </p:nvSpPr>
        <p:spPr>
          <a:xfrm>
            <a:off x="5185325" y="4080533"/>
            <a:ext cx="3430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1F22"/>
                </a:solidFill>
                <a:latin typeface="Aptos Black" panose="020F0502020204030204" pitchFamily="34" charset="0"/>
              </a:rPr>
              <a:t>Focus in space</a:t>
            </a:r>
          </a:p>
          <a:p>
            <a:r>
              <a:rPr lang="en-US" dirty="0"/>
              <a:t>Couple to massive electron wave</a:t>
            </a:r>
          </a:p>
          <a:p>
            <a:r>
              <a:rPr lang="en-US" b="1" dirty="0"/>
              <a:t>Surface Plasmon Resonance (LSPR)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1F8E7A-2907-3F35-5866-19B558C52F5A}"/>
              </a:ext>
            </a:extLst>
          </p:cNvPr>
          <p:cNvSpPr txBox="1"/>
          <p:nvPr/>
        </p:nvSpPr>
        <p:spPr>
          <a:xfrm>
            <a:off x="8749212" y="1727178"/>
            <a:ext cx="2928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Allows for nanoscale particle acceleration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81FF04-0BAF-916B-C633-AA23072AB966}"/>
              </a:ext>
            </a:extLst>
          </p:cNvPr>
          <p:cNvGrpSpPr/>
          <p:nvPr/>
        </p:nvGrpSpPr>
        <p:grpSpPr>
          <a:xfrm>
            <a:off x="86565" y="2102638"/>
            <a:ext cx="4715364" cy="1754196"/>
            <a:chOff x="6345091" y="3936343"/>
            <a:chExt cx="4715364" cy="175419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3816089-02BA-DEB6-9FDB-3BE3DC122814}"/>
                </a:ext>
              </a:extLst>
            </p:cNvPr>
            <p:cNvSpPr/>
            <p:nvPr/>
          </p:nvSpPr>
          <p:spPr>
            <a:xfrm>
              <a:off x="6345091" y="3936343"/>
              <a:ext cx="4715364" cy="1668326"/>
            </a:xfrm>
            <a:prstGeom prst="roundRect">
              <a:avLst/>
            </a:prstGeom>
            <a:solidFill>
              <a:srgbClr val="FFE5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2" descr="Powerful Green Laser Pointer - 700m Range 104171338">
              <a:extLst>
                <a:ext uri="{FF2B5EF4-FFF2-40B4-BE49-F238E27FC236}">
                  <a16:creationId xmlns:a16="http://schemas.microsoft.com/office/drawing/2014/main" id="{D2B58C62-232C-F1E7-F258-47EA9BA184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8694" b="7197"/>
            <a:stretch/>
          </p:blipFill>
          <p:spPr bwMode="auto">
            <a:xfrm>
              <a:off x="6597755" y="4042994"/>
              <a:ext cx="1510492" cy="142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EC1FDEB-B2C4-403F-BC68-516A8D81C52B}"/>
                    </a:ext>
                  </a:extLst>
                </p:cNvPr>
                <p:cNvSpPr txBox="1"/>
                <p:nvPr/>
              </p:nvSpPr>
              <p:spPr>
                <a:xfrm>
                  <a:off x="8154818" y="4090101"/>
                  <a:ext cx="2905637" cy="1600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Typical laser pointers have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a14:m>
                  <a:r>
                    <a:rPr lang="en-US" sz="2000" dirty="0"/>
                    <a:t> times more energy but the energy is not sufficiently focused.</a:t>
                  </a:r>
                </a:p>
                <a:p>
                  <a:pPr algn="ctr"/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EC1FDEB-B2C4-403F-BC68-516A8D81C5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4818" y="4090101"/>
                  <a:ext cx="2905637" cy="1600438"/>
                </a:xfrm>
                <a:prstGeom prst="rect">
                  <a:avLst/>
                </a:prstGeom>
                <a:blipFill>
                  <a:blip r:embed="rId8"/>
                  <a:stretch>
                    <a:fillRect l="-2096" t="-19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171A726-0357-C665-356B-ED624792ED6A}"/>
                </a:ext>
              </a:extLst>
            </p:cNvPr>
            <p:cNvSpPr txBox="1"/>
            <p:nvPr/>
          </p:nvSpPr>
          <p:spPr>
            <a:xfrm>
              <a:off x="6597755" y="5055144"/>
              <a:ext cx="8668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(5 </a:t>
              </a:r>
              <a:r>
                <a:rPr lang="en-US" dirty="0" err="1">
                  <a:solidFill>
                    <a:schemeClr val="bg1"/>
                  </a:solidFill>
                </a:rPr>
                <a:t>mJ</a:t>
              </a:r>
              <a:r>
                <a:rPr lang="en-US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55349AD-DF63-88C1-633F-EC581D6BF619}"/>
              </a:ext>
            </a:extLst>
          </p:cNvPr>
          <p:cNvGrpSpPr/>
          <p:nvPr/>
        </p:nvGrpSpPr>
        <p:grpSpPr>
          <a:xfrm>
            <a:off x="141796" y="4357776"/>
            <a:ext cx="5053619" cy="2444252"/>
            <a:chOff x="292192" y="4351138"/>
            <a:chExt cx="5053619" cy="244425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CA33C0C-086B-BD25-577E-5A82176F2DE5}"/>
                </a:ext>
              </a:extLst>
            </p:cNvPr>
            <p:cNvSpPr/>
            <p:nvPr/>
          </p:nvSpPr>
          <p:spPr>
            <a:xfrm>
              <a:off x="292192" y="4351138"/>
              <a:ext cx="5020727" cy="1945776"/>
            </a:xfrm>
            <a:prstGeom prst="roundRect">
              <a:avLst/>
            </a:prstGeom>
            <a:solidFill>
              <a:srgbClr val="FFE5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82" name="Picture 10" descr="DIFFRACTION LIMITED SPOT SIZE OPTICAL CALCULATOR">
              <a:extLst>
                <a:ext uri="{FF2B5EF4-FFF2-40B4-BE49-F238E27FC236}">
                  <a16:creationId xmlns:a16="http://schemas.microsoft.com/office/drawing/2014/main" id="{384C82DD-9BDE-266D-0798-3174FF2553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675"/>
            <a:stretch/>
          </p:blipFill>
          <p:spPr bwMode="auto">
            <a:xfrm>
              <a:off x="413318" y="5075285"/>
              <a:ext cx="4899601" cy="1720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9A7F359-173D-BDEC-FD2F-A7FEACBF7B8F}"/>
                    </a:ext>
                  </a:extLst>
                </p:cNvPr>
                <p:cNvSpPr txBox="1"/>
                <p:nvPr/>
              </p:nvSpPr>
              <p:spPr>
                <a:xfrm>
                  <a:off x="2316263" y="4481522"/>
                  <a:ext cx="3029548" cy="8594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𝑙𝑖𝑚𝑖𝑡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≈400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𝑛𝑚</m:t>
                        </m:r>
                      </m:oMath>
                    </m:oMathPara>
                  </a14:m>
                  <a:endParaRPr lang="en-US" sz="2000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9A7F359-173D-BDEC-FD2F-A7FEACBF7B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6263" y="4481522"/>
                  <a:ext cx="3029548" cy="85946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A630622-EA39-1077-E8F3-CD3ABB0C05B7}"/>
                </a:ext>
              </a:extLst>
            </p:cNvPr>
            <p:cNvSpPr txBox="1"/>
            <p:nvPr/>
          </p:nvSpPr>
          <p:spPr>
            <a:xfrm>
              <a:off x="472550" y="4481522"/>
              <a:ext cx="24631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Light cannot be focused past the diffraction limit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A66BF3A-A459-D566-FCE9-CF4DF18E55B4}"/>
                  </a:ext>
                </a:extLst>
              </p:cNvPr>
              <p:cNvSpPr txBox="1"/>
              <p:nvPr/>
            </p:nvSpPr>
            <p:spPr>
              <a:xfrm>
                <a:off x="8976521" y="6255850"/>
                <a:ext cx="2010422" cy="369332"/>
              </a:xfrm>
              <a:prstGeom prst="rect">
                <a:avLst/>
              </a:prstGeom>
              <a:noFill/>
              <a:ln w="19050">
                <a:solidFill>
                  <a:srgbClr val="781F22"/>
                </a:solidFill>
                <a:prstDash val="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→85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A66BF3A-A459-D566-FCE9-CF4DF18E5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521" y="6255850"/>
                <a:ext cx="201042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9050">
                <a:solidFill>
                  <a:srgbClr val="781F22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097130CC-CED3-E1DB-599F-B665DF276510}"/>
              </a:ext>
            </a:extLst>
          </p:cNvPr>
          <p:cNvGrpSpPr/>
          <p:nvPr/>
        </p:nvGrpSpPr>
        <p:grpSpPr>
          <a:xfrm>
            <a:off x="5269504" y="5287720"/>
            <a:ext cx="3137278" cy="1317347"/>
            <a:chOff x="5269504" y="5287720"/>
            <a:chExt cx="3137278" cy="1317347"/>
          </a:xfrm>
        </p:grpSpPr>
        <p:sp>
          <p:nvSpPr>
            <p:cNvPr id="42" name="Cylinder 41">
              <a:extLst>
                <a:ext uri="{FF2B5EF4-FFF2-40B4-BE49-F238E27FC236}">
                  <a16:creationId xmlns:a16="http://schemas.microsoft.com/office/drawing/2014/main" id="{D8FE75E7-0B39-AA6F-C912-12AB0F579B90}"/>
                </a:ext>
              </a:extLst>
            </p:cNvPr>
            <p:cNvSpPr/>
            <p:nvPr/>
          </p:nvSpPr>
          <p:spPr>
            <a:xfrm rot="5400000">
              <a:off x="5942254" y="5008455"/>
              <a:ext cx="923862" cy="2269362"/>
            </a:xfrm>
            <a:prstGeom prst="can">
              <a:avLst>
                <a:gd name="adj" fmla="val 28560"/>
              </a:avLst>
            </a:prstGeom>
            <a:solidFill>
              <a:srgbClr val="C0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D1E9064-71AB-5B8D-19D5-BE58B0E07E0D}"/>
                    </a:ext>
                  </a:extLst>
                </p:cNvPr>
                <p:cNvSpPr txBox="1"/>
                <p:nvPr/>
              </p:nvSpPr>
              <p:spPr>
                <a:xfrm>
                  <a:off x="5346817" y="5287720"/>
                  <a:ext cx="12338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D1E9064-71AB-5B8D-19D5-BE58B0E07E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6817" y="5287720"/>
                  <a:ext cx="1233864" cy="369332"/>
                </a:xfrm>
                <a:prstGeom prst="rect">
                  <a:avLst/>
                </a:prstGeom>
                <a:blipFill>
                  <a:blip r:embed="rId12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E1DA869-CFBE-C046-0C2B-983CE5E8E23D}"/>
                </a:ext>
              </a:extLst>
            </p:cNvPr>
            <p:cNvCxnSpPr/>
            <p:nvPr/>
          </p:nvCxnSpPr>
          <p:spPr>
            <a:xfrm>
              <a:off x="7411186" y="5682871"/>
              <a:ext cx="0" cy="51947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0C4A68B-57CB-8815-54DE-0DDA97170CE8}"/>
                </a:ext>
              </a:extLst>
            </p:cNvPr>
            <p:cNvSpPr txBox="1"/>
            <p:nvPr/>
          </p:nvSpPr>
          <p:spPr>
            <a:xfrm>
              <a:off x="7481529" y="5924529"/>
              <a:ext cx="925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400 nm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D737D7D-B1B8-4351-B3A0-CCA3AC815DCF}"/>
                    </a:ext>
                  </a:extLst>
                </p:cNvPr>
                <p:cNvSpPr txBox="1"/>
                <p:nvPr/>
              </p:nvSpPr>
              <p:spPr>
                <a:xfrm>
                  <a:off x="5302396" y="6011952"/>
                  <a:ext cx="19632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𝐸𝑀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 MeV/nm</a:t>
                  </a:r>
                  <a:r>
                    <a:rPr lang="en-US" baseline="30000" dirty="0">
                      <a:solidFill>
                        <a:schemeClr val="bg1"/>
                      </a:solidFill>
                    </a:rPr>
                    <a:t>3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D737D7D-B1B8-4351-B3A0-CCA3AC815D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2396" y="6011952"/>
                  <a:ext cx="1963230" cy="369332"/>
                </a:xfrm>
                <a:prstGeom prst="rect">
                  <a:avLst/>
                </a:prstGeom>
                <a:blipFill>
                  <a:blip r:embed="rId13"/>
                  <a:stretch>
                    <a:fillRect t="-6557" b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D5A2413-BC71-305B-7A2C-737D36000FBF}"/>
                </a:ext>
              </a:extLst>
            </p:cNvPr>
            <p:cNvCxnSpPr>
              <a:cxnSpLocks/>
            </p:cNvCxnSpPr>
            <p:nvPr/>
          </p:nvCxnSpPr>
          <p:spPr>
            <a:xfrm>
              <a:off x="6667740" y="5419554"/>
              <a:ext cx="1720656" cy="0"/>
            </a:xfrm>
            <a:prstGeom prst="straightConnector1">
              <a:avLst/>
            </a:prstGeom>
            <a:ln w="38100" cap="flat" cmpd="sng" algn="ctr">
              <a:solidFill>
                <a:srgbClr val="781F2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3858560-1A91-9BF5-6B98-48880D710A8D}"/>
                </a:ext>
              </a:extLst>
            </p:cNvPr>
            <p:cNvCxnSpPr>
              <a:cxnSpLocks/>
            </p:cNvCxnSpPr>
            <p:nvPr/>
          </p:nvCxnSpPr>
          <p:spPr>
            <a:xfrm>
              <a:off x="5375952" y="5645104"/>
              <a:ext cx="202865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945A102-8348-8386-3C08-CE2FAF1D7653}"/>
              </a:ext>
            </a:extLst>
          </p:cNvPr>
          <p:cNvSpPr txBox="1"/>
          <p:nvPr/>
        </p:nvSpPr>
        <p:spPr>
          <a:xfrm>
            <a:off x="8441700" y="5886518"/>
            <a:ext cx="3911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Focuses light past the diffraction limit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0534067-CB93-B2DF-E2DF-614CD4E8E35E}"/>
              </a:ext>
            </a:extLst>
          </p:cNvPr>
          <p:cNvGrpSpPr/>
          <p:nvPr/>
        </p:nvGrpSpPr>
        <p:grpSpPr>
          <a:xfrm>
            <a:off x="8521206" y="4272057"/>
            <a:ext cx="3752699" cy="1654952"/>
            <a:chOff x="8533956" y="4363884"/>
            <a:chExt cx="3752699" cy="1654952"/>
          </a:xfrm>
        </p:grpSpPr>
        <p:pic>
          <p:nvPicPr>
            <p:cNvPr id="49" name="Kép 5">
              <a:extLst>
                <a:ext uri="{FF2B5EF4-FFF2-40B4-BE49-F238E27FC236}">
                  <a16:creationId xmlns:a16="http://schemas.microsoft.com/office/drawing/2014/main" id="{5A7D8367-C615-20E0-6A8E-DB967A393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33956" y="4587310"/>
              <a:ext cx="3752699" cy="1431526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3EB7B81-9736-8F78-3AD6-0AA408E7B888}"/>
                </a:ext>
              </a:extLst>
            </p:cNvPr>
            <p:cNvSpPr txBox="1"/>
            <p:nvPr/>
          </p:nvSpPr>
          <p:spPr>
            <a:xfrm>
              <a:off x="8586766" y="4363884"/>
              <a:ext cx="2832814" cy="369332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95000"/>
                    </a:schemeClr>
                  </a:solidFill>
                </a:rPr>
                <a:t>Our Novel Approach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1579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7A351-B1EA-AF94-F96E-4CCB15FD1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50F90EB-9F18-78BA-4AF4-09A9CD6B51A9}"/>
              </a:ext>
            </a:extLst>
          </p:cNvPr>
          <p:cNvSpPr txBox="1">
            <a:spLocks/>
          </p:cNvSpPr>
          <p:nvPr/>
        </p:nvSpPr>
        <p:spPr>
          <a:xfrm>
            <a:off x="175423" y="78632"/>
            <a:ext cx="118056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The </a:t>
            </a:r>
            <a:r>
              <a:rPr lang="en-US" sz="3600" b="1" dirty="0" err="1">
                <a:solidFill>
                  <a:srgbClr val="156082">
                    <a:lumMod val="75000"/>
                  </a:srgbClr>
                </a:solidFill>
                <a:latin typeface="Aptos Black" panose="020F0502020204030204" pitchFamily="34" charset="0"/>
              </a:rPr>
              <a:t>Nano</a:t>
            </a:r>
            <a:r>
              <a:rPr lang="en-US" sz="3600" b="1" dirty="0" err="1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Plasmonic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Laser Induced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Energy</a:t>
            </a:r>
            <a:endParaRPr lang="en-US" sz="3600" b="1" dirty="0">
              <a:solidFill>
                <a:srgbClr val="196B24">
                  <a:lumMod val="50000"/>
                </a:srgbClr>
              </a:solidFill>
              <a:latin typeface="Aptos Display" panose="020B0004020202020204" pitchFamily="34" charset="0"/>
            </a:endParaRPr>
          </a:p>
        </p:txBody>
      </p:sp>
      <p:sp>
        <p:nvSpPr>
          <p:cNvPr id="1093" name="TextBox 1092">
            <a:extLst>
              <a:ext uri="{FF2B5EF4-FFF2-40B4-BE49-F238E27FC236}">
                <a16:creationId xmlns:a16="http://schemas.microsoft.com/office/drawing/2014/main" id="{A9570F07-61EA-C728-5616-F894DDE06B6F}"/>
              </a:ext>
            </a:extLst>
          </p:cNvPr>
          <p:cNvSpPr txBox="1"/>
          <p:nvPr/>
        </p:nvSpPr>
        <p:spPr>
          <a:xfrm>
            <a:off x="169927" y="1009109"/>
            <a:ext cx="684047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How can </a:t>
            </a:r>
            <a:r>
              <a:rPr lang="en-US" sz="2133" b="1" dirty="0"/>
              <a:t>nano-structured</a:t>
            </a:r>
            <a:r>
              <a:rPr lang="en-US" sz="2133" dirty="0"/>
              <a:t> targets lead to </a:t>
            </a:r>
            <a:r>
              <a:rPr lang="en-US" sz="2133" b="1" dirty="0"/>
              <a:t>femtosecond</a:t>
            </a:r>
            <a:r>
              <a:rPr lang="en-US" sz="2133" u="sng" dirty="0"/>
              <a:t> </a:t>
            </a:r>
            <a:r>
              <a:rPr lang="en-US" sz="2133" dirty="0"/>
              <a:t>scale </a:t>
            </a:r>
            <a:r>
              <a:rPr lang="en-US" sz="2133" b="1" dirty="0"/>
              <a:t>ion</a:t>
            </a:r>
            <a:r>
              <a:rPr lang="en-US" sz="2133" dirty="0"/>
              <a:t> </a:t>
            </a:r>
            <a:r>
              <a:rPr lang="en-US" sz="2133" b="1" dirty="0"/>
              <a:t>acceleration</a:t>
            </a:r>
            <a:r>
              <a:rPr lang="en-US" sz="2133" dirty="0"/>
              <a:t>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BC52CBB-E12F-5AE1-A1C7-31DB39F5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283812-97E2-6053-0E81-C9609E650367}"/>
                  </a:ext>
                </a:extLst>
              </p:cNvPr>
              <p:cNvSpPr txBox="1"/>
              <p:nvPr/>
            </p:nvSpPr>
            <p:spPr>
              <a:xfrm>
                <a:off x="-380412" y="2094337"/>
                <a:ext cx="6991719" cy="420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133" b="0" i="1" smtClean="0">
                          <a:latin typeface="Cambria Math" panose="02040503050406030204" pitchFamily="18" charset="0"/>
                        </a:rPr>
                        <m:t>=ℏ</m:t>
                      </m:r>
                      <m:sSub>
                        <m:sSubPr>
                          <m:ctrlPr>
                            <a:rPr lang="en-US" sz="2133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33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133" b="0" i="1" smtClean="0">
                              <a:latin typeface="Cambria Math" panose="02040503050406030204" pitchFamily="18" charset="0"/>
                            </a:rPr>
                            <m:t>𝑙𝑎𝑠𝑒𝑟</m:t>
                          </m:r>
                        </m:sub>
                      </m:sSub>
                      <m:r>
                        <a:rPr lang="en-US" sz="2133" b="0" i="1" smtClean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en-US" sz="2133" b="0" i="1" smtClean="0">
                          <a:latin typeface="Cambria Math" panose="02040503050406030204" pitchFamily="18" charset="0"/>
                        </a:rPr>
                        <m:t>𝑒𝑉</m:t>
                      </m:r>
                      <m:r>
                        <a:rPr lang="en-US" sz="2133" b="0" i="1" smtClean="0">
                          <a:latin typeface="Cambria Math" panose="02040503050406030204" pitchFamily="18" charset="0"/>
                        </a:rPr>
                        <m:t> →</m:t>
                      </m:r>
                      <m:sSup>
                        <m:sSupPr>
                          <m:ctrlPr>
                            <a:rPr lang="en-US" sz="2133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33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e>
                        <m:sup>
                          <m:r>
                            <a:rPr lang="en-US" sz="2133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133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133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33" b="0" i="1" smtClean="0">
                          <a:latin typeface="Cambria Math" panose="02040503050406030204" pitchFamily="18" charset="0"/>
                        </a:rPr>
                        <m:t>𝑘𝑒𝑉</m:t>
                      </m:r>
                    </m:oMath>
                  </m:oMathPara>
                </a14:m>
                <a:endParaRPr lang="en-US" sz="2133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283812-97E2-6053-0E81-C9609E650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0412" y="2094337"/>
                <a:ext cx="6991719" cy="4205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17EAABA-6C6A-48C0-8441-E5B6A74759C9}"/>
              </a:ext>
            </a:extLst>
          </p:cNvPr>
          <p:cNvSpPr txBox="1"/>
          <p:nvPr/>
        </p:nvSpPr>
        <p:spPr>
          <a:xfrm>
            <a:off x="361499" y="1725005"/>
            <a:ext cx="614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Huge Energy </a:t>
            </a:r>
            <a:r>
              <a:rPr lang="en-US" b="1" i="1" dirty="0"/>
              <a:t>mismatch</a:t>
            </a:r>
            <a:r>
              <a:rPr lang="en-US" i="1" dirty="0"/>
              <a:t> between </a:t>
            </a:r>
            <a:r>
              <a:rPr lang="en-US" b="1" i="1" dirty="0"/>
              <a:t>laser</a:t>
            </a:r>
            <a:r>
              <a:rPr lang="en-US" i="1" dirty="0"/>
              <a:t> and </a:t>
            </a:r>
            <a:r>
              <a:rPr lang="en-US" b="1" i="1" dirty="0"/>
              <a:t>Fusion</a:t>
            </a:r>
            <a:r>
              <a:rPr lang="en-US" i="1" dirty="0"/>
              <a:t> threshold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9E3173-D2F2-373D-C65F-6D930B9B4F46}"/>
              </a:ext>
            </a:extLst>
          </p:cNvPr>
          <p:cNvSpPr txBox="1"/>
          <p:nvPr/>
        </p:nvSpPr>
        <p:spPr>
          <a:xfrm>
            <a:off x="1809065" y="2535446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“Atomic”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43EB39-4406-FDC8-0000-8D9D6849E2B7}"/>
              </a:ext>
            </a:extLst>
          </p:cNvPr>
          <p:cNvSpPr txBox="1"/>
          <p:nvPr/>
        </p:nvSpPr>
        <p:spPr>
          <a:xfrm>
            <a:off x="3778320" y="2535446"/>
            <a:ext cx="1266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“Nuclear”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345666-3E26-9142-0D12-B94B27B2B6AC}"/>
              </a:ext>
            </a:extLst>
          </p:cNvPr>
          <p:cNvSpPr txBox="1"/>
          <p:nvPr/>
        </p:nvSpPr>
        <p:spPr>
          <a:xfrm>
            <a:off x="5506719" y="2128721"/>
            <a:ext cx="1736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50,000 photons</a:t>
            </a:r>
          </a:p>
        </p:txBody>
      </p:sp>
    </p:spTree>
    <p:extLst>
      <p:ext uri="{BB962C8B-B14F-4D97-AF65-F5344CB8AC3E}">
        <p14:creationId xmlns:p14="http://schemas.microsoft.com/office/powerpoint/2010/main" val="3976793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62283-F7B7-4336-35F2-28AA20C09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A85A0139-4B83-1BDA-869B-968A2BA9EB1E}"/>
              </a:ext>
            </a:extLst>
          </p:cNvPr>
          <p:cNvSpPr txBox="1">
            <a:spLocks/>
          </p:cNvSpPr>
          <p:nvPr/>
        </p:nvSpPr>
        <p:spPr>
          <a:xfrm>
            <a:off x="175423" y="78632"/>
            <a:ext cx="118056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The </a:t>
            </a:r>
            <a:r>
              <a:rPr lang="en-US" sz="3600" b="1" dirty="0" err="1">
                <a:solidFill>
                  <a:srgbClr val="156082">
                    <a:lumMod val="75000"/>
                  </a:srgbClr>
                </a:solidFill>
                <a:latin typeface="Aptos Black" panose="020F0502020204030204" pitchFamily="34" charset="0"/>
              </a:rPr>
              <a:t>Nano</a:t>
            </a:r>
            <a:r>
              <a:rPr lang="en-US" sz="3600" b="1" dirty="0" err="1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Plasmonic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Laser Induced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Energy</a:t>
            </a:r>
            <a:endParaRPr lang="en-US" sz="3600" b="1" dirty="0">
              <a:solidFill>
                <a:srgbClr val="196B24">
                  <a:lumMod val="50000"/>
                </a:srgbClr>
              </a:solidFill>
              <a:latin typeface="Aptos Display" panose="020B00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BA2F1F-18E3-4F4D-6F21-C7278FAF30E5}"/>
              </a:ext>
            </a:extLst>
          </p:cNvPr>
          <p:cNvSpPr/>
          <p:nvPr/>
        </p:nvSpPr>
        <p:spPr>
          <a:xfrm>
            <a:off x="5097461" y="2857817"/>
            <a:ext cx="390671" cy="8138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0E37735-17D6-80FA-4A33-79AA921B8A37}"/>
                  </a:ext>
                </a:extLst>
              </p:cNvPr>
              <p:cNvSpPr txBox="1"/>
              <p:nvPr/>
            </p:nvSpPr>
            <p:spPr>
              <a:xfrm>
                <a:off x="5740821" y="3062701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85 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891516-0E01-ACDD-A5C7-F1C0200B9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821" y="3062701"/>
                <a:ext cx="86991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F2ACFCD5-2D4C-2B7F-9B8E-CFC7683BC950}"/>
              </a:ext>
            </a:extLst>
          </p:cNvPr>
          <p:cNvSpPr/>
          <p:nvPr/>
        </p:nvSpPr>
        <p:spPr>
          <a:xfrm rot="5400000">
            <a:off x="5171770" y="3624126"/>
            <a:ext cx="283885" cy="44030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1CC01E-FFE9-676E-2CFF-5858B813EA8C}"/>
                  </a:ext>
                </a:extLst>
              </p:cNvPr>
              <p:cNvSpPr txBox="1"/>
              <p:nvPr/>
            </p:nvSpPr>
            <p:spPr>
              <a:xfrm>
                <a:off x="4888804" y="3923104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311D47-6000-D5FF-4BAC-C8A46E17C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804" y="3923104"/>
                <a:ext cx="86991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>
            <a:extLst>
              <a:ext uri="{FF2B5EF4-FFF2-40B4-BE49-F238E27FC236}">
                <a16:creationId xmlns:a16="http://schemas.microsoft.com/office/drawing/2014/main" id="{7E1C8DCC-3E27-262B-79E4-B091D79D9D8F}"/>
              </a:ext>
            </a:extLst>
          </p:cNvPr>
          <p:cNvSpPr/>
          <p:nvPr/>
        </p:nvSpPr>
        <p:spPr>
          <a:xfrm>
            <a:off x="5533863" y="2867768"/>
            <a:ext cx="227597" cy="803947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55BBEBD-F397-7E71-5556-306866268543}"/>
              </a:ext>
            </a:extLst>
          </p:cNvPr>
          <p:cNvSpPr/>
          <p:nvPr/>
        </p:nvSpPr>
        <p:spPr>
          <a:xfrm>
            <a:off x="5097459" y="2680977"/>
            <a:ext cx="390671" cy="813899"/>
          </a:xfrm>
          <a:prstGeom prst="roundRect">
            <a:avLst>
              <a:gd name="adj" fmla="val 50000"/>
            </a:avLst>
          </a:prstGeom>
          <a:solidFill>
            <a:srgbClr val="0070C0">
              <a:alpha val="41961"/>
            </a:srgbClr>
          </a:solidFill>
          <a:ln>
            <a:solidFill>
              <a:srgbClr val="0070C0">
                <a:alpha val="36863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7C208422-25F4-F7F0-3E19-BE97FF4C86B1}"/>
              </a:ext>
            </a:extLst>
          </p:cNvPr>
          <p:cNvGrpSpPr/>
          <p:nvPr/>
        </p:nvGrpSpPr>
        <p:grpSpPr>
          <a:xfrm flipV="1">
            <a:off x="3346133" y="4796493"/>
            <a:ext cx="2191412" cy="1374699"/>
            <a:chOff x="516935" y="2562752"/>
            <a:chExt cx="1643559" cy="1031024"/>
          </a:xfrm>
        </p:grpSpPr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48D1BA21-3030-7F06-F569-6B1C1E5748B9}"/>
                </a:ext>
              </a:extLst>
            </p:cNvPr>
            <p:cNvGrpSpPr/>
            <p:nvPr/>
          </p:nvGrpSpPr>
          <p:grpSpPr>
            <a:xfrm flipH="1">
              <a:off x="1338590" y="2562752"/>
              <a:ext cx="821904" cy="1031024"/>
              <a:chOff x="1647319" y="2562752"/>
              <a:chExt cx="821904" cy="1031024"/>
            </a:xfrm>
          </p:grpSpPr>
          <p:cxnSp>
            <p:nvCxnSpPr>
              <p:cNvPr id="1055" name="Straight Arrow Connector 1054">
                <a:extLst>
                  <a:ext uri="{FF2B5EF4-FFF2-40B4-BE49-F238E27FC236}">
                    <a16:creationId xmlns:a16="http://schemas.microsoft.com/office/drawing/2014/main" id="{2522E9D6-C633-4942-B1AB-5F7DE145FF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9223" y="2562752"/>
                <a:ext cx="0" cy="10218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6" name="Straight Arrow Connector 1055">
                <a:extLst>
                  <a:ext uri="{FF2B5EF4-FFF2-40B4-BE49-F238E27FC236}">
                    <a16:creationId xmlns:a16="http://schemas.microsoft.com/office/drawing/2014/main" id="{FEA6BDC9-4DCE-3FF8-126D-FE0524753F95}"/>
                  </a:ext>
                </a:extLst>
              </p:cNvPr>
              <p:cNvCxnSpPr/>
              <p:nvPr/>
            </p:nvCxnSpPr>
            <p:spPr>
              <a:xfrm flipV="1">
                <a:off x="1647319" y="3123785"/>
                <a:ext cx="0" cy="4699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7" name="Straight Arrow Connector 1056">
                <a:extLst>
                  <a:ext uri="{FF2B5EF4-FFF2-40B4-BE49-F238E27FC236}">
                    <a16:creationId xmlns:a16="http://schemas.microsoft.com/office/drawing/2014/main" id="{9725DEAD-F38A-D2A6-B349-CF186273CE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37624" y="2873657"/>
                <a:ext cx="0" cy="7178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8" name="Straight Arrow Connector 1057">
                <a:extLst>
                  <a:ext uri="{FF2B5EF4-FFF2-40B4-BE49-F238E27FC236}">
                    <a16:creationId xmlns:a16="http://schemas.microsoft.com/office/drawing/2014/main" id="{70655D5E-D85D-CA40-9697-39AC731A9C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4689" y="2692400"/>
                <a:ext cx="0" cy="8990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9" name="Straight Arrow Connector 1058">
                <a:extLst>
                  <a:ext uri="{FF2B5EF4-FFF2-40B4-BE49-F238E27FC236}">
                    <a16:creationId xmlns:a16="http://schemas.microsoft.com/office/drawing/2014/main" id="{FACFF370-FE0D-F81F-BEE0-646589BF6C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56724" y="2592388"/>
                <a:ext cx="0" cy="9990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49" name="Straight Arrow Connector 1048">
              <a:extLst>
                <a:ext uri="{FF2B5EF4-FFF2-40B4-BE49-F238E27FC236}">
                  <a16:creationId xmlns:a16="http://schemas.microsoft.com/office/drawing/2014/main" id="{5153E3A2-3C0C-754C-9FFA-969CEA1641C0}"/>
                </a:ext>
              </a:extLst>
            </p:cNvPr>
            <p:cNvCxnSpPr/>
            <p:nvPr/>
          </p:nvCxnSpPr>
          <p:spPr>
            <a:xfrm flipV="1">
              <a:off x="516935" y="3123785"/>
              <a:ext cx="0" cy="4699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Arrow Connector 1049">
              <a:extLst>
                <a:ext uri="{FF2B5EF4-FFF2-40B4-BE49-F238E27FC236}">
                  <a16:creationId xmlns:a16="http://schemas.microsoft.com/office/drawing/2014/main" id="{BFBBDB86-2898-30F2-7BDE-70631BAF4B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240" y="2873657"/>
              <a:ext cx="0" cy="7178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Arrow Connector 1050">
              <a:extLst>
                <a:ext uri="{FF2B5EF4-FFF2-40B4-BE49-F238E27FC236}">
                  <a16:creationId xmlns:a16="http://schemas.microsoft.com/office/drawing/2014/main" id="{770339C4-64DB-90CA-FAF1-FEEAEADAE2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305" y="2692400"/>
              <a:ext cx="0" cy="8990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Arrow Connector 1053">
              <a:extLst>
                <a:ext uri="{FF2B5EF4-FFF2-40B4-BE49-F238E27FC236}">
                  <a16:creationId xmlns:a16="http://schemas.microsoft.com/office/drawing/2014/main" id="{2144BCF7-9E47-1AC8-14B7-6546C57296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340" y="2592388"/>
              <a:ext cx="0" cy="9990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7E985C7-8D2E-3E8C-9F3D-58E3BB6B2072}"/>
              </a:ext>
            </a:extLst>
          </p:cNvPr>
          <p:cNvCxnSpPr/>
          <p:nvPr/>
        </p:nvCxnSpPr>
        <p:spPr>
          <a:xfrm>
            <a:off x="445336" y="3428999"/>
            <a:ext cx="0" cy="27254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6D145FAA-7ED0-C483-1A57-9618E0158C8D}"/>
              </a:ext>
            </a:extLst>
          </p:cNvPr>
          <p:cNvGrpSpPr/>
          <p:nvPr/>
        </p:nvGrpSpPr>
        <p:grpSpPr>
          <a:xfrm>
            <a:off x="689247" y="3417003"/>
            <a:ext cx="2191412" cy="1374699"/>
            <a:chOff x="516935" y="2562752"/>
            <a:chExt cx="1643559" cy="1031024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54577AC7-473D-D976-A907-5BA6D2DC75E0}"/>
                </a:ext>
              </a:extLst>
            </p:cNvPr>
            <p:cNvGrpSpPr/>
            <p:nvPr/>
          </p:nvGrpSpPr>
          <p:grpSpPr>
            <a:xfrm flipH="1">
              <a:off x="1338590" y="2562752"/>
              <a:ext cx="821904" cy="1031024"/>
              <a:chOff x="1647319" y="2562752"/>
              <a:chExt cx="821904" cy="1031024"/>
            </a:xfrm>
          </p:grpSpPr>
          <p:cxnSp>
            <p:nvCxnSpPr>
              <p:cNvPr id="1035" name="Straight Arrow Connector 1034">
                <a:extLst>
                  <a:ext uri="{FF2B5EF4-FFF2-40B4-BE49-F238E27FC236}">
                    <a16:creationId xmlns:a16="http://schemas.microsoft.com/office/drawing/2014/main" id="{A1DEFF07-4461-448E-D10E-E2CC2F0B99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9223" y="2562752"/>
                <a:ext cx="0" cy="10218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6" name="Straight Arrow Connector 1035">
                <a:extLst>
                  <a:ext uri="{FF2B5EF4-FFF2-40B4-BE49-F238E27FC236}">
                    <a16:creationId xmlns:a16="http://schemas.microsoft.com/office/drawing/2014/main" id="{8AEDDE8A-421C-4B05-9104-ACD79A2DA02C}"/>
                  </a:ext>
                </a:extLst>
              </p:cNvPr>
              <p:cNvCxnSpPr/>
              <p:nvPr/>
            </p:nvCxnSpPr>
            <p:spPr>
              <a:xfrm flipV="1">
                <a:off x="1647319" y="3123785"/>
                <a:ext cx="0" cy="4699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Straight Arrow Connector 1036">
                <a:extLst>
                  <a:ext uri="{FF2B5EF4-FFF2-40B4-BE49-F238E27FC236}">
                    <a16:creationId xmlns:a16="http://schemas.microsoft.com/office/drawing/2014/main" id="{6F483084-DA68-E90C-ACBA-7551635901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37624" y="2873657"/>
                <a:ext cx="0" cy="7178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Straight Arrow Connector 1037">
                <a:extLst>
                  <a:ext uri="{FF2B5EF4-FFF2-40B4-BE49-F238E27FC236}">
                    <a16:creationId xmlns:a16="http://schemas.microsoft.com/office/drawing/2014/main" id="{CA9708F8-7714-ADC8-9669-E16A4653CA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4689" y="2692400"/>
                <a:ext cx="0" cy="8990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4" name="Straight Arrow Connector 1043">
                <a:extLst>
                  <a:ext uri="{FF2B5EF4-FFF2-40B4-BE49-F238E27FC236}">
                    <a16:creationId xmlns:a16="http://schemas.microsoft.com/office/drawing/2014/main" id="{7E2833EC-731D-FD60-30BB-FE0B2425BF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56724" y="2592388"/>
                <a:ext cx="0" cy="9990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63206A2-2468-3268-005E-A726D4B6C71C}"/>
                </a:ext>
              </a:extLst>
            </p:cNvPr>
            <p:cNvCxnSpPr/>
            <p:nvPr/>
          </p:nvCxnSpPr>
          <p:spPr>
            <a:xfrm flipV="1">
              <a:off x="516935" y="3123785"/>
              <a:ext cx="0" cy="4699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0A714DE-57B4-5C44-BF6C-09AC7DCBD1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240" y="2873657"/>
              <a:ext cx="0" cy="7178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55E9F91-E432-F1E7-07B3-6A181365DB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305" y="2692400"/>
              <a:ext cx="0" cy="8990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3AF91F6-5092-C9D4-ADFF-386D7E3337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340" y="2592388"/>
              <a:ext cx="0" cy="9990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4514AE7-18B2-A6AF-A77A-283E86586E29}"/>
              </a:ext>
            </a:extLst>
          </p:cNvPr>
          <p:cNvCxnSpPr>
            <a:cxnSpLocks/>
          </p:cNvCxnSpPr>
          <p:nvPr/>
        </p:nvCxnSpPr>
        <p:spPr>
          <a:xfrm flipV="1">
            <a:off x="1785119" y="3417003"/>
            <a:ext cx="0" cy="1362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D80DD53-EF7C-10F6-CC25-D89E1064E9ED}"/>
              </a:ext>
            </a:extLst>
          </p:cNvPr>
          <p:cNvCxnSpPr>
            <a:cxnSpLocks/>
          </p:cNvCxnSpPr>
          <p:nvPr/>
        </p:nvCxnSpPr>
        <p:spPr>
          <a:xfrm flipV="1">
            <a:off x="452638" y="4791701"/>
            <a:ext cx="5332279" cy="47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CD17B11-54A9-F2D6-1AF6-A70BB8B346BE}"/>
              </a:ext>
            </a:extLst>
          </p:cNvPr>
          <p:cNvGrpSpPr/>
          <p:nvPr/>
        </p:nvGrpSpPr>
        <p:grpSpPr>
          <a:xfrm>
            <a:off x="384449" y="2198228"/>
            <a:ext cx="5452939" cy="5201013"/>
            <a:chOff x="273982" y="1656462"/>
            <a:chExt cx="4195875" cy="3900760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36FF3F99-EC8D-F46E-1227-1B7F3D962050}"/>
                </a:ext>
              </a:extLst>
            </p:cNvPr>
            <p:cNvSpPr/>
            <p:nvPr/>
          </p:nvSpPr>
          <p:spPr>
            <a:xfrm>
              <a:off x="273982" y="2570543"/>
              <a:ext cx="2150916" cy="2986679"/>
            </a:xfrm>
            <a:prstGeom prst="arc">
              <a:avLst>
                <a:gd name="adj1" fmla="val 12267628"/>
                <a:gd name="adj2" fmla="val 2011473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5CF04D15-CD05-9BE6-617B-94887C1259A9}"/>
                </a:ext>
              </a:extLst>
            </p:cNvPr>
            <p:cNvSpPr/>
            <p:nvPr/>
          </p:nvSpPr>
          <p:spPr>
            <a:xfrm rot="10800000">
              <a:off x="2318941" y="1656462"/>
              <a:ext cx="2150916" cy="2986679"/>
            </a:xfrm>
            <a:prstGeom prst="arc">
              <a:avLst>
                <a:gd name="adj1" fmla="val 12267628"/>
                <a:gd name="adj2" fmla="val 2011473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CC305357-9560-D32E-1F47-B28888E6564B}"/>
                  </a:ext>
                </a:extLst>
              </p:cNvPr>
              <p:cNvSpPr txBox="1"/>
              <p:nvPr/>
            </p:nvSpPr>
            <p:spPr>
              <a:xfrm>
                <a:off x="649930" y="3030665"/>
                <a:ext cx="8272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𝑙𝑎𝑠𝑒𝑟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D4737FF6-9E45-E6F8-C42A-393866CFD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30" y="3030665"/>
                <a:ext cx="827278" cy="369332"/>
              </a:xfrm>
              <a:prstGeom prst="rect">
                <a:avLst/>
              </a:prstGeom>
              <a:blipFill>
                <a:blip r:embed="rId13"/>
                <a:stretch>
                  <a:fillRect l="-8889" r="-4444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2BA05DC2-AB3D-C056-DD62-3B6B659FCE05}"/>
              </a:ext>
            </a:extLst>
          </p:cNvPr>
          <p:cNvGrpSpPr/>
          <p:nvPr/>
        </p:nvGrpSpPr>
        <p:grpSpPr>
          <a:xfrm>
            <a:off x="4245019" y="4120992"/>
            <a:ext cx="393137" cy="1183905"/>
            <a:chOff x="3160957" y="3087694"/>
            <a:chExt cx="294853" cy="88792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FC6B794-DD04-83FA-C540-999836C52444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62" name="Rectangle: Rounded Corners 1061">
              <a:extLst>
                <a:ext uri="{FF2B5EF4-FFF2-40B4-BE49-F238E27FC236}">
                  <a16:creationId xmlns:a16="http://schemas.microsoft.com/office/drawing/2014/main" id="{AE3B7104-FCBA-53EF-2F55-9342C71D31BD}"/>
                </a:ext>
              </a:extLst>
            </p:cNvPr>
            <p:cNvSpPr/>
            <p:nvPr/>
          </p:nvSpPr>
          <p:spPr>
            <a:xfrm>
              <a:off x="3160957" y="3132312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1961"/>
              </a:srgbClr>
            </a:solidFill>
            <a:ln>
              <a:solidFill>
                <a:srgbClr val="0070C0">
                  <a:alpha val="36863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4" name="TextBox 1063">
                  <a:extLst>
                    <a:ext uri="{FF2B5EF4-FFF2-40B4-BE49-F238E27FC236}">
                      <a16:creationId xmlns:a16="http://schemas.microsoft.com/office/drawing/2014/main" id="{4C5E6B5A-5D2F-6366-DF8A-50CBD0065170}"/>
                    </a:ext>
                  </a:extLst>
                </p:cNvPr>
                <p:cNvSpPr txBox="1"/>
                <p:nvPr/>
              </p:nvSpPr>
              <p:spPr>
                <a:xfrm>
                  <a:off x="3214943" y="3698624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4" name="TextBox 1063">
                  <a:extLst>
                    <a:ext uri="{FF2B5EF4-FFF2-40B4-BE49-F238E27FC236}">
                      <a16:creationId xmlns:a16="http://schemas.microsoft.com/office/drawing/2014/main" id="{A513BD4C-99F1-7ED5-7895-D7974BBBA3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4943" y="3698624"/>
                  <a:ext cx="218810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2917" r="-2083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5" name="TextBox 1064">
                  <a:extLst>
                    <a:ext uri="{FF2B5EF4-FFF2-40B4-BE49-F238E27FC236}">
                      <a16:creationId xmlns:a16="http://schemas.microsoft.com/office/drawing/2014/main" id="{A861CE4C-C99B-4591-52C8-7775A6A4DEB3}"/>
                    </a:ext>
                  </a:extLst>
                </p:cNvPr>
                <p:cNvSpPr txBox="1"/>
                <p:nvPr/>
              </p:nvSpPr>
              <p:spPr>
                <a:xfrm>
                  <a:off x="3216613" y="3087694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5" name="TextBox 1064">
                  <a:extLst>
                    <a:ext uri="{FF2B5EF4-FFF2-40B4-BE49-F238E27FC236}">
                      <a16:creationId xmlns:a16="http://schemas.microsoft.com/office/drawing/2014/main" id="{CE8628B9-32F8-8787-08C5-8DAB0AEAA9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6613" y="3087694"/>
                  <a:ext cx="218810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8511" r="-63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8700CF50-8D42-2A6A-7DA2-58C0D4325151}"/>
              </a:ext>
            </a:extLst>
          </p:cNvPr>
          <p:cNvGrpSpPr/>
          <p:nvPr/>
        </p:nvGrpSpPr>
        <p:grpSpPr>
          <a:xfrm>
            <a:off x="1590515" y="4351297"/>
            <a:ext cx="396976" cy="1166896"/>
            <a:chOff x="1213505" y="3245702"/>
            <a:chExt cx="297732" cy="87517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1DC19B9-5F13-8114-7FEE-B0C35A55783E}"/>
                </a:ext>
              </a:extLst>
            </p:cNvPr>
            <p:cNvSpPr/>
            <p:nvPr/>
          </p:nvSpPr>
          <p:spPr>
            <a:xfrm>
              <a:off x="1218234" y="3288564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61" name="Rectangle: Rounded Corners 1060">
              <a:extLst>
                <a:ext uri="{FF2B5EF4-FFF2-40B4-BE49-F238E27FC236}">
                  <a16:creationId xmlns:a16="http://schemas.microsoft.com/office/drawing/2014/main" id="{E394D417-B8D1-679F-D740-1FA2BF2E0A2F}"/>
                </a:ext>
              </a:extLst>
            </p:cNvPr>
            <p:cNvSpPr/>
            <p:nvPr/>
          </p:nvSpPr>
          <p:spPr>
            <a:xfrm>
              <a:off x="1213505" y="3441256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1961"/>
              </a:srgbClr>
            </a:solidFill>
            <a:ln>
              <a:solidFill>
                <a:srgbClr val="0070C0">
                  <a:alpha val="36863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58EB5DB4-F632-9041-3963-D24FE6E4F934}"/>
                    </a:ext>
                  </a:extLst>
                </p:cNvPr>
                <p:cNvSpPr txBox="1"/>
                <p:nvPr/>
              </p:nvSpPr>
              <p:spPr>
                <a:xfrm>
                  <a:off x="1267833" y="3245702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AA38A58F-2CD7-1B60-0F8D-F027CE453A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7833" y="3245702"/>
                  <a:ext cx="218810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22917" r="-2083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6" name="TextBox 1065">
                  <a:extLst>
                    <a:ext uri="{FF2B5EF4-FFF2-40B4-BE49-F238E27FC236}">
                      <a16:creationId xmlns:a16="http://schemas.microsoft.com/office/drawing/2014/main" id="{2DB6DB96-C4B5-BBEE-8287-4C97DB7B9787}"/>
                    </a:ext>
                  </a:extLst>
                </p:cNvPr>
                <p:cNvSpPr txBox="1"/>
                <p:nvPr/>
              </p:nvSpPr>
              <p:spPr>
                <a:xfrm>
                  <a:off x="1263269" y="3843875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6" name="TextBox 1065">
                  <a:extLst>
                    <a:ext uri="{FF2B5EF4-FFF2-40B4-BE49-F238E27FC236}">
                      <a16:creationId xmlns:a16="http://schemas.microsoft.com/office/drawing/2014/main" id="{C2C6D8A9-F0A4-682B-F5FD-349BF30356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3269" y="3843875"/>
                  <a:ext cx="218810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8333" r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1D13374B-DA34-E850-9C3B-A2F6413A4BE9}"/>
              </a:ext>
            </a:extLst>
          </p:cNvPr>
          <p:cNvGrpSpPr/>
          <p:nvPr/>
        </p:nvGrpSpPr>
        <p:grpSpPr>
          <a:xfrm>
            <a:off x="1375619" y="3890079"/>
            <a:ext cx="820284" cy="637203"/>
            <a:chOff x="1031714" y="2917559"/>
            <a:chExt cx="615213" cy="477902"/>
          </a:xfrm>
        </p:grpSpPr>
        <p:grpSp>
          <p:nvGrpSpPr>
            <p:cNvPr id="1076" name="Group 1075">
              <a:extLst>
                <a:ext uri="{FF2B5EF4-FFF2-40B4-BE49-F238E27FC236}">
                  <a16:creationId xmlns:a16="http://schemas.microsoft.com/office/drawing/2014/main" id="{80C8ECF5-6951-20A7-15A3-CBB4D24C48D0}"/>
                </a:ext>
              </a:extLst>
            </p:cNvPr>
            <p:cNvGrpSpPr/>
            <p:nvPr/>
          </p:nvGrpSpPr>
          <p:grpSpPr>
            <a:xfrm>
              <a:off x="1031714" y="2917559"/>
              <a:ext cx="308088" cy="475111"/>
              <a:chOff x="1031714" y="2917559"/>
              <a:chExt cx="308088" cy="475111"/>
            </a:xfrm>
          </p:grpSpPr>
          <p:cxnSp>
            <p:nvCxnSpPr>
              <p:cNvPr id="1070" name="Straight Arrow Connector 1069">
                <a:extLst>
                  <a:ext uri="{FF2B5EF4-FFF2-40B4-BE49-F238E27FC236}">
                    <a16:creationId xmlns:a16="http://schemas.microsoft.com/office/drawing/2014/main" id="{652426ED-CFCB-C1D4-4435-200B0BFF1C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1" name="Straight Arrow Connector 1070">
                <a:extLst>
                  <a:ext uri="{FF2B5EF4-FFF2-40B4-BE49-F238E27FC236}">
                    <a16:creationId xmlns:a16="http://schemas.microsoft.com/office/drawing/2014/main" id="{507853FA-E8ED-6FC0-F8A3-4219F289A3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4" name="Straight Arrow Connector 1073">
                <a:extLst>
                  <a:ext uri="{FF2B5EF4-FFF2-40B4-BE49-F238E27FC236}">
                    <a16:creationId xmlns:a16="http://schemas.microsoft.com/office/drawing/2014/main" id="{3B40764B-F4C8-3072-60B4-DF617F49D1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7" name="Group 1076">
              <a:extLst>
                <a:ext uri="{FF2B5EF4-FFF2-40B4-BE49-F238E27FC236}">
                  <a16:creationId xmlns:a16="http://schemas.microsoft.com/office/drawing/2014/main" id="{BB2AC45B-2BD0-0655-966C-713118785714}"/>
                </a:ext>
              </a:extLst>
            </p:cNvPr>
            <p:cNvGrpSpPr/>
            <p:nvPr/>
          </p:nvGrpSpPr>
          <p:grpSpPr>
            <a:xfrm flipH="1">
              <a:off x="1338839" y="2920350"/>
              <a:ext cx="308088" cy="475111"/>
              <a:chOff x="1031714" y="2917559"/>
              <a:chExt cx="308088" cy="475111"/>
            </a:xfrm>
          </p:grpSpPr>
          <p:cxnSp>
            <p:nvCxnSpPr>
              <p:cNvPr id="1078" name="Straight Arrow Connector 1077">
                <a:extLst>
                  <a:ext uri="{FF2B5EF4-FFF2-40B4-BE49-F238E27FC236}">
                    <a16:creationId xmlns:a16="http://schemas.microsoft.com/office/drawing/2014/main" id="{ADEA0586-5810-A523-22B1-D5D181E410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9" name="Straight Arrow Connector 1078">
                <a:extLst>
                  <a:ext uri="{FF2B5EF4-FFF2-40B4-BE49-F238E27FC236}">
                    <a16:creationId xmlns:a16="http://schemas.microsoft.com/office/drawing/2014/main" id="{AA165440-3411-D33F-C098-71319F0208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0" name="Straight Arrow Connector 1079">
                <a:extLst>
                  <a:ext uri="{FF2B5EF4-FFF2-40B4-BE49-F238E27FC236}">
                    <a16:creationId xmlns:a16="http://schemas.microsoft.com/office/drawing/2014/main" id="{CA36B289-485E-89EE-C982-527BFF1758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BE356AC0-26E3-F585-0F57-56DF71E8765E}"/>
              </a:ext>
            </a:extLst>
          </p:cNvPr>
          <p:cNvGrpSpPr/>
          <p:nvPr/>
        </p:nvGrpSpPr>
        <p:grpSpPr>
          <a:xfrm flipV="1">
            <a:off x="4029759" y="5045075"/>
            <a:ext cx="820284" cy="637203"/>
            <a:chOff x="1031714" y="2917559"/>
            <a:chExt cx="615213" cy="477902"/>
          </a:xfrm>
        </p:grpSpPr>
        <p:grpSp>
          <p:nvGrpSpPr>
            <p:cNvPr id="1083" name="Group 1082">
              <a:extLst>
                <a:ext uri="{FF2B5EF4-FFF2-40B4-BE49-F238E27FC236}">
                  <a16:creationId xmlns:a16="http://schemas.microsoft.com/office/drawing/2014/main" id="{B0735AFD-B2C8-3AE7-FDD2-30052CE2D564}"/>
                </a:ext>
              </a:extLst>
            </p:cNvPr>
            <p:cNvGrpSpPr/>
            <p:nvPr/>
          </p:nvGrpSpPr>
          <p:grpSpPr>
            <a:xfrm>
              <a:off x="1031714" y="2917559"/>
              <a:ext cx="308088" cy="475111"/>
              <a:chOff x="1031714" y="2917559"/>
              <a:chExt cx="308088" cy="475111"/>
            </a:xfrm>
          </p:grpSpPr>
          <p:cxnSp>
            <p:nvCxnSpPr>
              <p:cNvPr id="1088" name="Straight Arrow Connector 1087">
                <a:extLst>
                  <a:ext uri="{FF2B5EF4-FFF2-40B4-BE49-F238E27FC236}">
                    <a16:creationId xmlns:a16="http://schemas.microsoft.com/office/drawing/2014/main" id="{D3112A17-30E2-03C7-8880-D0C2133060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9" name="Straight Arrow Connector 1088">
                <a:extLst>
                  <a:ext uri="{FF2B5EF4-FFF2-40B4-BE49-F238E27FC236}">
                    <a16:creationId xmlns:a16="http://schemas.microsoft.com/office/drawing/2014/main" id="{16759419-78F1-B74B-E57B-DC59ADDA68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0" name="Straight Arrow Connector 1089">
                <a:extLst>
                  <a:ext uri="{FF2B5EF4-FFF2-40B4-BE49-F238E27FC236}">
                    <a16:creationId xmlns:a16="http://schemas.microsoft.com/office/drawing/2014/main" id="{36DE242F-ED0C-39D4-D2B0-4C97A3374E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4" name="Group 1083">
              <a:extLst>
                <a:ext uri="{FF2B5EF4-FFF2-40B4-BE49-F238E27FC236}">
                  <a16:creationId xmlns:a16="http://schemas.microsoft.com/office/drawing/2014/main" id="{ADEC292F-CDCB-9127-2C9F-96584BE7B258}"/>
                </a:ext>
              </a:extLst>
            </p:cNvPr>
            <p:cNvGrpSpPr/>
            <p:nvPr/>
          </p:nvGrpSpPr>
          <p:grpSpPr>
            <a:xfrm flipH="1">
              <a:off x="1338839" y="2920350"/>
              <a:ext cx="308088" cy="475111"/>
              <a:chOff x="1031714" y="2917559"/>
              <a:chExt cx="308088" cy="475111"/>
            </a:xfrm>
          </p:grpSpPr>
          <p:cxnSp>
            <p:nvCxnSpPr>
              <p:cNvPr id="1085" name="Straight Arrow Connector 1084">
                <a:extLst>
                  <a:ext uri="{FF2B5EF4-FFF2-40B4-BE49-F238E27FC236}">
                    <a16:creationId xmlns:a16="http://schemas.microsoft.com/office/drawing/2014/main" id="{8536C224-614C-8C08-D812-3541AADBE2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6" name="Straight Arrow Connector 1085">
                <a:extLst>
                  <a:ext uri="{FF2B5EF4-FFF2-40B4-BE49-F238E27FC236}">
                    <a16:creationId xmlns:a16="http://schemas.microsoft.com/office/drawing/2014/main" id="{403FAED6-17E7-8895-0E79-CED1E5FA11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7" name="Straight Arrow Connector 1086">
                <a:extLst>
                  <a:ext uri="{FF2B5EF4-FFF2-40B4-BE49-F238E27FC236}">
                    <a16:creationId xmlns:a16="http://schemas.microsoft.com/office/drawing/2014/main" id="{C88160EA-7587-D65B-81C9-64CF533800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1" name="TextBox 1090">
                <a:extLst>
                  <a:ext uri="{FF2B5EF4-FFF2-40B4-BE49-F238E27FC236}">
                    <a16:creationId xmlns:a16="http://schemas.microsoft.com/office/drawing/2014/main" id="{C7A5F3B9-AD0E-BFAC-8ED3-14E31BDB91DA}"/>
                  </a:ext>
                </a:extLst>
              </p:cNvPr>
              <p:cNvSpPr txBox="1"/>
              <p:nvPr/>
            </p:nvSpPr>
            <p:spPr>
              <a:xfrm>
                <a:off x="2099573" y="4814760"/>
                <a:ext cx="8459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𝑁𝑎𝑛𝑜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91" name="TextBox 1090">
                <a:extLst>
                  <a:ext uri="{FF2B5EF4-FFF2-40B4-BE49-F238E27FC236}">
                    <a16:creationId xmlns:a16="http://schemas.microsoft.com/office/drawing/2014/main" id="{3FA52B25-CE6D-FBE2-2EC3-7FEEA5630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573" y="4814760"/>
                <a:ext cx="845937" cy="369332"/>
              </a:xfrm>
              <a:prstGeom prst="rect">
                <a:avLst/>
              </a:prstGeom>
              <a:blipFill>
                <a:blip r:embed="rId18"/>
                <a:stretch>
                  <a:fillRect l="-7914" r="-287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2" name="TextBox 1091">
            <a:extLst>
              <a:ext uri="{FF2B5EF4-FFF2-40B4-BE49-F238E27FC236}">
                <a16:creationId xmlns:a16="http://schemas.microsoft.com/office/drawing/2014/main" id="{8B95285D-F559-77AB-1B11-EE85FB6C4594}"/>
              </a:ext>
            </a:extLst>
          </p:cNvPr>
          <p:cNvSpPr txBox="1"/>
          <p:nvPr/>
        </p:nvSpPr>
        <p:spPr>
          <a:xfrm>
            <a:off x="271709" y="6266073"/>
            <a:ext cx="8065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Locally </a:t>
            </a:r>
            <a:r>
              <a:rPr lang="en-US" sz="2400" b="1" i="1" dirty="0"/>
              <a:t>increased</a:t>
            </a:r>
            <a:r>
              <a:rPr lang="en-US" sz="2400" i="1" dirty="0"/>
              <a:t> Electric field </a:t>
            </a:r>
            <a:r>
              <a:rPr lang="en-US" sz="2400" b="1" i="1" dirty="0"/>
              <a:t>Strength</a:t>
            </a:r>
            <a:r>
              <a:rPr lang="en-US" sz="2400" i="1" dirty="0"/>
              <a:t> and Field </a:t>
            </a:r>
            <a:r>
              <a:rPr lang="en-US" sz="2400" b="1" i="1" dirty="0"/>
              <a:t>Gradient</a:t>
            </a:r>
          </a:p>
        </p:txBody>
      </p:sp>
      <p:sp>
        <p:nvSpPr>
          <p:cNvPr id="1098" name="TextBox 1097">
            <a:extLst>
              <a:ext uri="{FF2B5EF4-FFF2-40B4-BE49-F238E27FC236}">
                <a16:creationId xmlns:a16="http://schemas.microsoft.com/office/drawing/2014/main" id="{BCC9AD3E-F158-536C-F90C-0854F34541D0}"/>
              </a:ext>
            </a:extLst>
          </p:cNvPr>
          <p:cNvSpPr txBox="1"/>
          <p:nvPr/>
        </p:nvSpPr>
        <p:spPr>
          <a:xfrm>
            <a:off x="2948183" y="2529987"/>
            <a:ext cx="20166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>
                <a:solidFill>
                  <a:srgbClr val="C00000"/>
                </a:solidFill>
              </a:rPr>
              <a:t>Solution</a:t>
            </a:r>
          </a:p>
          <a:p>
            <a:r>
              <a:rPr lang="en-US" i="1" dirty="0">
                <a:solidFill>
                  <a:srgbClr val="C00000"/>
                </a:solidFill>
              </a:rPr>
              <a:t>Use collective electron motion.</a:t>
            </a:r>
          </a:p>
          <a:p>
            <a:r>
              <a:rPr lang="en-US" i="1" dirty="0">
                <a:solidFill>
                  <a:srgbClr val="C00000"/>
                </a:solidFill>
              </a:rPr>
              <a:t>like (TNSA)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80ED500-162C-9739-639C-B83FBF73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CFDD4B-1CB4-3FD4-4DF1-6BAC96A187F5}"/>
                  </a:ext>
                </a:extLst>
              </p:cNvPr>
              <p:cNvSpPr txBox="1"/>
              <p:nvPr/>
            </p:nvSpPr>
            <p:spPr>
              <a:xfrm>
                <a:off x="284008" y="2139351"/>
                <a:ext cx="6991719" cy="420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=ℏ</m:t>
                    </m:r>
                    <m:sSub>
                      <m:sSubPr>
                        <m:ctrlPr>
                          <a:rPr lang="en-US" sz="2133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33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133" b="0" i="1" smtClean="0">
                            <a:latin typeface="Cambria Math" panose="02040503050406030204" pitchFamily="18" charset="0"/>
                          </a:rPr>
                          <m:t>𝑙𝑎𝑠𝑒𝑟</m:t>
                        </m:r>
                      </m:sub>
                    </m:sSub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=2 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𝑒𝑉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 →</m:t>
                    </m:r>
                    <m:sSup>
                      <m:sSupPr>
                        <m:ctrlPr>
                          <a:rPr lang="en-US" sz="2133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33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133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𝑘𝑒𝑉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133" dirty="0"/>
                  <a:t>(Nuclear Scale)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CFDD4B-1CB4-3FD4-4DF1-6BAC96A18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08" y="2139351"/>
                <a:ext cx="6991719" cy="420564"/>
              </a:xfrm>
              <a:prstGeom prst="rect">
                <a:avLst/>
              </a:prstGeom>
              <a:blipFill>
                <a:blip r:embed="rId19"/>
                <a:stretch>
                  <a:fillRect l="-87" t="-8696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7089260-F1CB-8BC3-FFFA-55D452DD0BB3}"/>
              </a:ext>
            </a:extLst>
          </p:cNvPr>
          <p:cNvSpPr txBox="1"/>
          <p:nvPr/>
        </p:nvSpPr>
        <p:spPr>
          <a:xfrm>
            <a:off x="361499" y="1725005"/>
            <a:ext cx="614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Huge Energy </a:t>
            </a:r>
            <a:r>
              <a:rPr lang="en-US" b="1" i="1" dirty="0"/>
              <a:t>mismatch</a:t>
            </a:r>
            <a:r>
              <a:rPr lang="en-US" i="1" dirty="0"/>
              <a:t> between </a:t>
            </a:r>
            <a:r>
              <a:rPr lang="en-US" b="1" i="1" dirty="0"/>
              <a:t>laser</a:t>
            </a:r>
            <a:r>
              <a:rPr lang="en-US" i="1" dirty="0"/>
              <a:t> and </a:t>
            </a:r>
            <a:r>
              <a:rPr lang="en-US" b="1" i="1" dirty="0"/>
              <a:t>Fusion</a:t>
            </a:r>
            <a:r>
              <a:rPr lang="en-US" i="1" dirty="0"/>
              <a:t> threshold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CA7209-D211-89A5-5E78-761ACB9C28A6}"/>
              </a:ext>
            </a:extLst>
          </p:cNvPr>
          <p:cNvSpPr txBox="1"/>
          <p:nvPr/>
        </p:nvSpPr>
        <p:spPr>
          <a:xfrm>
            <a:off x="169927" y="1009109"/>
            <a:ext cx="684047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How can </a:t>
            </a:r>
            <a:r>
              <a:rPr lang="en-US" sz="2133" b="1" dirty="0"/>
              <a:t>nano-structured</a:t>
            </a:r>
            <a:r>
              <a:rPr lang="en-US" sz="2133" dirty="0"/>
              <a:t> targets lead to </a:t>
            </a:r>
            <a:r>
              <a:rPr lang="en-US" sz="2133" b="1" dirty="0"/>
              <a:t>femtosecond</a:t>
            </a:r>
            <a:r>
              <a:rPr lang="en-US" sz="2133" u="sng" dirty="0"/>
              <a:t> </a:t>
            </a:r>
            <a:r>
              <a:rPr lang="en-US" sz="2133" dirty="0"/>
              <a:t>scale </a:t>
            </a:r>
            <a:r>
              <a:rPr lang="en-US" sz="2133" b="1" dirty="0"/>
              <a:t>ion</a:t>
            </a:r>
            <a:r>
              <a:rPr lang="en-US" sz="2133" dirty="0"/>
              <a:t> </a:t>
            </a:r>
            <a:r>
              <a:rPr lang="en-US" sz="2133" b="1" dirty="0"/>
              <a:t>acceleration</a:t>
            </a:r>
            <a:r>
              <a:rPr lang="en-US" sz="2133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0301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00013 0.0486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8ED1A-2299-6026-5528-51F371E7E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2512C5C5-ECCE-D58C-329C-7C21EAECAD7A}"/>
              </a:ext>
            </a:extLst>
          </p:cNvPr>
          <p:cNvSpPr txBox="1">
            <a:spLocks/>
          </p:cNvSpPr>
          <p:nvPr/>
        </p:nvSpPr>
        <p:spPr>
          <a:xfrm>
            <a:off x="175423" y="78632"/>
            <a:ext cx="118056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The </a:t>
            </a:r>
            <a:r>
              <a:rPr lang="en-US" sz="3600" b="1" dirty="0" err="1">
                <a:solidFill>
                  <a:srgbClr val="156082">
                    <a:lumMod val="75000"/>
                  </a:srgbClr>
                </a:solidFill>
                <a:latin typeface="Aptos Black" panose="020F0502020204030204" pitchFamily="34" charset="0"/>
              </a:rPr>
              <a:t>Nano</a:t>
            </a:r>
            <a:r>
              <a:rPr lang="en-US" sz="3600" b="1" dirty="0" err="1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Plasmonic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Laser Induced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Energy</a:t>
            </a:r>
            <a:endParaRPr lang="en-US" sz="3600" b="1" dirty="0">
              <a:solidFill>
                <a:srgbClr val="196B24">
                  <a:lumMod val="50000"/>
                </a:srgbClr>
              </a:solidFill>
              <a:latin typeface="Aptos Display" panose="020B00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0F7B3F-EBD6-69DF-71CD-4BFCB185EF66}"/>
              </a:ext>
            </a:extLst>
          </p:cNvPr>
          <p:cNvSpPr/>
          <p:nvPr/>
        </p:nvSpPr>
        <p:spPr>
          <a:xfrm>
            <a:off x="5097461" y="2857817"/>
            <a:ext cx="390671" cy="8138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1DD51E-F30E-3ABE-B5B7-C142A8F3D349}"/>
                  </a:ext>
                </a:extLst>
              </p:cNvPr>
              <p:cNvSpPr txBox="1"/>
              <p:nvPr/>
            </p:nvSpPr>
            <p:spPr>
              <a:xfrm>
                <a:off x="5740821" y="3062701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85 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891516-0E01-ACDD-A5C7-F1C0200B9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821" y="3062701"/>
                <a:ext cx="86991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3AC207EF-3BF7-6E9B-6FC8-F031FAB82EC7}"/>
              </a:ext>
            </a:extLst>
          </p:cNvPr>
          <p:cNvSpPr/>
          <p:nvPr/>
        </p:nvSpPr>
        <p:spPr>
          <a:xfrm rot="5400000">
            <a:off x="5171770" y="3624126"/>
            <a:ext cx="283885" cy="44030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E0B2134-9733-20CB-E5B6-7EBB1E5D01AF}"/>
                  </a:ext>
                </a:extLst>
              </p:cNvPr>
              <p:cNvSpPr txBox="1"/>
              <p:nvPr/>
            </p:nvSpPr>
            <p:spPr>
              <a:xfrm>
                <a:off x="4888804" y="3923104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311D47-6000-D5FF-4BAC-C8A46E17C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804" y="3923104"/>
                <a:ext cx="86991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>
            <a:extLst>
              <a:ext uri="{FF2B5EF4-FFF2-40B4-BE49-F238E27FC236}">
                <a16:creationId xmlns:a16="http://schemas.microsoft.com/office/drawing/2014/main" id="{EA55B52E-7354-32D6-1579-6BD04B92E886}"/>
              </a:ext>
            </a:extLst>
          </p:cNvPr>
          <p:cNvSpPr/>
          <p:nvPr/>
        </p:nvSpPr>
        <p:spPr>
          <a:xfrm>
            <a:off x="5533863" y="2867768"/>
            <a:ext cx="227597" cy="803947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76D7DC-473C-285B-B6DA-79A0B6E421AA}"/>
                  </a:ext>
                </a:extLst>
              </p:cNvPr>
              <p:cNvSpPr txBox="1"/>
              <p:nvPr/>
            </p:nvSpPr>
            <p:spPr>
              <a:xfrm>
                <a:off x="6536532" y="1801592"/>
                <a:ext cx="52829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These nanorods </a:t>
                </a:r>
                <a:r>
                  <a:rPr lang="en-US" b="1" dirty="0">
                    <a:solidFill>
                      <a:prstClr val="black"/>
                    </a:solidFill>
                    <a:latin typeface="Aptos" panose="02110004020202020204"/>
                  </a:rPr>
                  <a:t>resonantly</a:t>
                </a:r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 absorb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800 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 light via </a:t>
                </a:r>
                <a:r>
                  <a:rPr lang="en-US" b="1" dirty="0">
                    <a:solidFill>
                      <a:prstClr val="black"/>
                    </a:solidFill>
                    <a:latin typeface="Aptos" panose="02110004020202020204"/>
                  </a:rPr>
                  <a:t>Localized Surface Plasmon resonance </a:t>
                </a:r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(LSP)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76D7DC-473C-285B-B6DA-79A0B6E42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532" y="1801592"/>
                <a:ext cx="5282947" cy="646331"/>
              </a:xfrm>
              <a:prstGeom prst="rect">
                <a:avLst/>
              </a:prstGeom>
              <a:blipFill>
                <a:blip r:embed="rId4"/>
                <a:stretch>
                  <a:fillRect l="-923" t="-4717" r="-1269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03A0B2-46CF-A99C-C5EF-2F7F765E7895}"/>
              </a:ext>
            </a:extLst>
          </p:cNvPr>
          <p:cNvSpPr/>
          <p:nvPr/>
        </p:nvSpPr>
        <p:spPr>
          <a:xfrm>
            <a:off x="5097459" y="2680977"/>
            <a:ext cx="390671" cy="813899"/>
          </a:xfrm>
          <a:prstGeom prst="roundRect">
            <a:avLst>
              <a:gd name="adj" fmla="val 50000"/>
            </a:avLst>
          </a:prstGeom>
          <a:solidFill>
            <a:srgbClr val="0070C0">
              <a:alpha val="41961"/>
            </a:srgbClr>
          </a:solidFill>
          <a:ln>
            <a:solidFill>
              <a:srgbClr val="0070C0">
                <a:alpha val="36863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A22A8A-6015-5534-56CA-CFAD3F47068D}"/>
                  </a:ext>
                </a:extLst>
              </p:cNvPr>
              <p:cNvSpPr txBox="1"/>
              <p:nvPr/>
            </p:nvSpPr>
            <p:spPr>
              <a:xfrm>
                <a:off x="6822843" y="2674489"/>
                <a:ext cx="183685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prstClr val="black"/>
                  </a:solidFill>
                  <a:latin typeface="Aptos" panose="02110004020202020204"/>
                  <a:ea typeface="Cambria Math" panose="02040503050406030204" pitchFamily="18" charset="0"/>
                </a:endParaRPr>
              </a:p>
              <a:p>
                <a:pPr defTabSz="914377"/>
                <a:endParaRPr lang="en-US" b="1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A22A8A-6015-5534-56CA-CFAD3F470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843" y="2674489"/>
                <a:ext cx="1836850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BB0D2F8F-F17F-6E5B-A443-19E8319B63D8}"/>
                  </a:ext>
                </a:extLst>
              </p:cNvPr>
              <p:cNvSpPr txBox="1"/>
              <p:nvPr/>
            </p:nvSpPr>
            <p:spPr>
              <a:xfrm>
                <a:off x="9083126" y="2507405"/>
                <a:ext cx="2311787" cy="5828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BB0D2F8F-F17F-6E5B-A443-19E8319B6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3126" y="2507405"/>
                <a:ext cx="2311787" cy="5828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923D372A-EEEC-8B78-847E-DEF9DC84E32F}"/>
              </a:ext>
            </a:extLst>
          </p:cNvPr>
          <p:cNvGrpSpPr/>
          <p:nvPr/>
        </p:nvGrpSpPr>
        <p:grpSpPr>
          <a:xfrm>
            <a:off x="6842552" y="3289578"/>
            <a:ext cx="2121327" cy="1663111"/>
            <a:chOff x="6695086" y="2522162"/>
            <a:chExt cx="2121326" cy="166311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A9B52B-10C6-764E-0B84-4A450ED7EAF7}"/>
                </a:ext>
              </a:extLst>
            </p:cNvPr>
            <p:cNvSpPr/>
            <p:nvPr/>
          </p:nvSpPr>
          <p:spPr>
            <a:xfrm>
              <a:off x="6695086" y="2522162"/>
              <a:ext cx="2121326" cy="1663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206E27C-38AA-2680-4FB5-7C6C24C8F1A3}"/>
                </a:ext>
              </a:extLst>
            </p:cNvPr>
            <p:cNvSpPr/>
            <p:nvPr/>
          </p:nvSpPr>
          <p:spPr>
            <a:xfrm>
              <a:off x="7311383" y="2869935"/>
              <a:ext cx="888731" cy="888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80DA3C8-55E3-166E-A11C-D6C80DA6B768}"/>
                </a:ext>
              </a:extLst>
            </p:cNvPr>
            <p:cNvCxnSpPr>
              <a:cxnSpLocks/>
            </p:cNvCxnSpPr>
            <p:nvPr/>
          </p:nvCxnSpPr>
          <p:spPr>
            <a:xfrm>
              <a:off x="6864420" y="2959413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55AF5B7-874C-2AD2-C807-F09F3466BDE8}"/>
                </a:ext>
              </a:extLst>
            </p:cNvPr>
            <p:cNvCxnSpPr>
              <a:cxnSpLocks/>
            </p:cNvCxnSpPr>
            <p:nvPr/>
          </p:nvCxnSpPr>
          <p:spPr>
            <a:xfrm>
              <a:off x="6864420" y="3241888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D0876C1-EE2C-0000-B0A1-4E40462A8A3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420" y="3767980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F72ADAF-787F-D56C-2122-AF59D41A7523}"/>
                </a:ext>
              </a:extLst>
            </p:cNvPr>
            <p:cNvCxnSpPr>
              <a:cxnSpLocks/>
            </p:cNvCxnSpPr>
            <p:nvPr/>
          </p:nvCxnSpPr>
          <p:spPr>
            <a:xfrm>
              <a:off x="6865991" y="3487422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0E8BC83-C7BE-9681-C63B-1EE551C0485A}"/>
                </a:ext>
              </a:extLst>
            </p:cNvPr>
            <p:cNvCxnSpPr>
              <a:cxnSpLocks/>
            </p:cNvCxnSpPr>
            <p:nvPr/>
          </p:nvCxnSpPr>
          <p:spPr>
            <a:xfrm>
              <a:off x="8349272" y="2958742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17B3EFF9-7A10-8847-3EB2-295224A40420}"/>
                </a:ext>
              </a:extLst>
            </p:cNvPr>
            <p:cNvCxnSpPr>
              <a:cxnSpLocks/>
            </p:cNvCxnSpPr>
            <p:nvPr/>
          </p:nvCxnSpPr>
          <p:spPr>
            <a:xfrm>
              <a:off x="8349272" y="3241217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75BDA3A-079D-DEE0-BCB7-0CB6587D89AF}"/>
                </a:ext>
              </a:extLst>
            </p:cNvPr>
            <p:cNvCxnSpPr>
              <a:cxnSpLocks/>
            </p:cNvCxnSpPr>
            <p:nvPr/>
          </p:nvCxnSpPr>
          <p:spPr>
            <a:xfrm>
              <a:off x="8349272" y="3767309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2AA731B3-A35B-0FE9-DD2D-24ECCAC8CEB6}"/>
                </a:ext>
              </a:extLst>
            </p:cNvPr>
            <p:cNvCxnSpPr>
              <a:cxnSpLocks/>
            </p:cNvCxnSpPr>
            <p:nvPr/>
          </p:nvCxnSpPr>
          <p:spPr>
            <a:xfrm>
              <a:off x="8350843" y="3486751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96AA5FA-6472-C223-8D83-7147C3FA25BA}"/>
                    </a:ext>
                  </a:extLst>
                </p:cNvPr>
                <p:cNvSpPr txBox="1"/>
                <p:nvPr/>
              </p:nvSpPr>
              <p:spPr>
                <a:xfrm>
                  <a:off x="6852957" y="2642647"/>
                  <a:ext cx="358431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15608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156082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15608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ptos" panose="02110004020202020204"/>
                  </a:endParaRPr>
                </a:p>
                <a:p>
                  <a:pPr defTabSz="914377"/>
                  <a:endParaRPr lang="en-US" dirty="0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56DE0D6-7272-4756-BFD9-0FDFEA3D8F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2957" y="2642647"/>
                  <a:ext cx="358431" cy="553998"/>
                </a:xfrm>
                <a:prstGeom prst="rect">
                  <a:avLst/>
                </a:prstGeom>
                <a:blipFill>
                  <a:blip r:embed="rId7"/>
                  <a:stretch>
                    <a:fillRect l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8DE7A483-C391-0B17-3726-807CE73F0111}"/>
                    </a:ext>
                  </a:extLst>
                </p:cNvPr>
                <p:cNvSpPr txBox="1"/>
                <p:nvPr/>
              </p:nvSpPr>
              <p:spPr>
                <a:xfrm>
                  <a:off x="7244639" y="3756260"/>
                  <a:ext cx="56110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FA7768D9-5409-7E24-BFD8-EFDD33C1BB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4639" y="3756260"/>
                  <a:ext cx="56110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14D3E75-7BC5-729A-EE64-790044BF99AA}"/>
                    </a:ext>
                  </a:extLst>
                </p:cNvPr>
                <p:cNvSpPr txBox="1"/>
                <p:nvPr/>
              </p:nvSpPr>
              <p:spPr>
                <a:xfrm>
                  <a:off x="7486016" y="3399764"/>
                  <a:ext cx="5229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C7F69D2-E5FD-A746-E0C5-99428A4CA0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6016" y="3399764"/>
                  <a:ext cx="522964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7" name="Straight Connector 1026">
              <a:extLst>
                <a:ext uri="{FF2B5EF4-FFF2-40B4-BE49-F238E27FC236}">
                  <a16:creationId xmlns:a16="http://schemas.microsoft.com/office/drawing/2014/main" id="{96843D21-C466-48CB-9EC0-A3BC7CA8E46C}"/>
                </a:ext>
              </a:extLst>
            </p:cNvPr>
            <p:cNvCxnSpPr>
              <a:stCxn id="14" idx="7"/>
            </p:cNvCxnSpPr>
            <p:nvPr/>
          </p:nvCxnSpPr>
          <p:spPr>
            <a:xfrm flipH="1">
              <a:off x="7755748" y="3000087"/>
              <a:ext cx="314214" cy="289088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8" name="TextBox 1027">
                  <a:extLst>
                    <a:ext uri="{FF2B5EF4-FFF2-40B4-BE49-F238E27FC236}">
                      <a16:creationId xmlns:a16="http://schemas.microsoft.com/office/drawing/2014/main" id="{9096FA05-FCB4-35A0-0269-64356D063BDD}"/>
                    </a:ext>
                  </a:extLst>
                </p:cNvPr>
                <p:cNvSpPr txBox="1"/>
                <p:nvPr/>
              </p:nvSpPr>
              <p:spPr>
                <a:xfrm>
                  <a:off x="7741356" y="2901335"/>
                  <a:ext cx="18036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</mc:Choice>
          <mc:Fallback xmlns="">
            <p:sp>
              <p:nvSpPr>
                <p:cNvPr id="1028" name="TextBox 1027">
                  <a:extLst>
                    <a:ext uri="{FF2B5EF4-FFF2-40B4-BE49-F238E27FC236}">
                      <a16:creationId xmlns:a16="http://schemas.microsoft.com/office/drawing/2014/main" id="{B2989197-7890-EF40-5E31-C095D7525F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1356" y="2901335"/>
                  <a:ext cx="180369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20000" r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29" name="TextBox 1028">
            <a:extLst>
              <a:ext uri="{FF2B5EF4-FFF2-40B4-BE49-F238E27FC236}">
                <a16:creationId xmlns:a16="http://schemas.microsoft.com/office/drawing/2014/main" id="{F3632FB7-F4F0-8A22-704B-8A4559EF4208}"/>
              </a:ext>
            </a:extLst>
          </p:cNvPr>
          <p:cNvSpPr txBox="1"/>
          <p:nvPr/>
        </p:nvSpPr>
        <p:spPr>
          <a:xfrm>
            <a:off x="9030623" y="3228487"/>
            <a:ext cx="2940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The classical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polarizability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diverges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when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CFFFA778-352D-A8E2-9C5E-8868AC9B48F8}"/>
                  </a:ext>
                </a:extLst>
              </p:cNvPr>
              <p:cNvSpPr txBox="1"/>
              <p:nvPr/>
            </p:nvSpPr>
            <p:spPr>
              <a:xfrm>
                <a:off x="9178006" y="3963881"/>
                <a:ext cx="23772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=−2 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CFFFA778-352D-A8E2-9C5E-8868AC9B4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006" y="3963881"/>
                <a:ext cx="237729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9" name="TextBox 1038">
            <a:extLst>
              <a:ext uri="{FF2B5EF4-FFF2-40B4-BE49-F238E27FC236}">
                <a16:creationId xmlns:a16="http://schemas.microsoft.com/office/drawing/2014/main" id="{F1464D0B-6E71-CFEB-1230-5F00A5D8951E}"/>
              </a:ext>
            </a:extLst>
          </p:cNvPr>
          <p:cNvSpPr txBox="1"/>
          <p:nvPr/>
        </p:nvSpPr>
        <p:spPr>
          <a:xfrm>
            <a:off x="9288448" y="4474573"/>
            <a:ext cx="2867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Maier, Stefan A. 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Plasmonics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: fundamentals and applications. Vol. 1. New York: springer, 2007.</a:t>
            </a:r>
            <a:endParaRPr lang="en-US" sz="1200" i="1" dirty="0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0" name="TextBox 1039">
                <a:extLst>
                  <a:ext uri="{FF2B5EF4-FFF2-40B4-BE49-F238E27FC236}">
                    <a16:creationId xmlns:a16="http://schemas.microsoft.com/office/drawing/2014/main" id="{D072AC5E-CAD4-2CE8-6BE8-3E493DF80562}"/>
                  </a:ext>
                </a:extLst>
              </p:cNvPr>
              <p:cNvSpPr txBox="1"/>
              <p:nvPr/>
            </p:nvSpPr>
            <p:spPr>
              <a:xfrm>
                <a:off x="6773059" y="5296286"/>
                <a:ext cx="45807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LSP </a:t>
                </a:r>
                <a:r>
                  <a:rPr lang="en-US" b="1" dirty="0">
                    <a:solidFill>
                      <a:prstClr val="black"/>
                    </a:solidFill>
                    <a:latin typeface="Aptos" panose="02110004020202020204"/>
                  </a:rPr>
                  <a:t>resonance</a:t>
                </a:r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 can </a:t>
                </a:r>
                <a:r>
                  <a:rPr lang="en-US" b="1" dirty="0">
                    <a:solidFill>
                      <a:prstClr val="black"/>
                    </a:solidFill>
                    <a:latin typeface="Aptos" panose="02110004020202020204"/>
                  </a:rPr>
                  <a:t>respond</a:t>
                </a:r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 incredibly </a:t>
                </a:r>
                <a:r>
                  <a:rPr lang="en-US" b="1" dirty="0">
                    <a:solidFill>
                      <a:prstClr val="black"/>
                    </a:solidFill>
                    <a:latin typeface="Aptos" panose="02110004020202020204"/>
                  </a:rPr>
                  <a:t>fast</a:t>
                </a:r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.</a:t>
                </a:r>
              </a:p>
              <a:p>
                <a:pPr defTabSz="914377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𝐿𝑆𝑃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=2.65 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𝑓𝑠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 </a:t>
                </a:r>
              </a:p>
            </p:txBody>
          </p:sp>
        </mc:Choice>
        <mc:Fallback xmlns="">
          <p:sp>
            <p:nvSpPr>
              <p:cNvPr id="1040" name="TextBox 1039">
                <a:extLst>
                  <a:ext uri="{FF2B5EF4-FFF2-40B4-BE49-F238E27FC236}">
                    <a16:creationId xmlns:a16="http://schemas.microsoft.com/office/drawing/2014/main" id="{D072AC5E-CAD4-2CE8-6BE8-3E493DF80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059" y="5296286"/>
                <a:ext cx="4580741" cy="646331"/>
              </a:xfrm>
              <a:prstGeom prst="rect">
                <a:avLst/>
              </a:prstGeom>
              <a:blipFill>
                <a:blip r:embed="rId12"/>
                <a:stretch>
                  <a:fillRect l="-1064" t="-4717" r="-532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4C24824C-272A-CD0F-5DDD-0B385B91D4BB}"/>
              </a:ext>
            </a:extLst>
          </p:cNvPr>
          <p:cNvGrpSpPr/>
          <p:nvPr/>
        </p:nvGrpSpPr>
        <p:grpSpPr>
          <a:xfrm flipV="1">
            <a:off x="3346133" y="4796493"/>
            <a:ext cx="2191412" cy="1374699"/>
            <a:chOff x="516935" y="2562752"/>
            <a:chExt cx="1643559" cy="1031024"/>
          </a:xfrm>
        </p:grpSpPr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9F5F2A07-9878-5B6C-A03E-73A8AA2863BC}"/>
                </a:ext>
              </a:extLst>
            </p:cNvPr>
            <p:cNvGrpSpPr/>
            <p:nvPr/>
          </p:nvGrpSpPr>
          <p:grpSpPr>
            <a:xfrm flipH="1">
              <a:off x="1338590" y="2562752"/>
              <a:ext cx="821904" cy="1031024"/>
              <a:chOff x="1647319" y="2562752"/>
              <a:chExt cx="821904" cy="1031024"/>
            </a:xfrm>
          </p:grpSpPr>
          <p:cxnSp>
            <p:nvCxnSpPr>
              <p:cNvPr id="1055" name="Straight Arrow Connector 1054">
                <a:extLst>
                  <a:ext uri="{FF2B5EF4-FFF2-40B4-BE49-F238E27FC236}">
                    <a16:creationId xmlns:a16="http://schemas.microsoft.com/office/drawing/2014/main" id="{1584D109-27EF-5611-A613-0558AABF19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9223" y="2562752"/>
                <a:ext cx="0" cy="10218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6" name="Straight Arrow Connector 1055">
                <a:extLst>
                  <a:ext uri="{FF2B5EF4-FFF2-40B4-BE49-F238E27FC236}">
                    <a16:creationId xmlns:a16="http://schemas.microsoft.com/office/drawing/2014/main" id="{DC089077-24A0-D4F9-DCA8-5EA28F721BF4}"/>
                  </a:ext>
                </a:extLst>
              </p:cNvPr>
              <p:cNvCxnSpPr/>
              <p:nvPr/>
            </p:nvCxnSpPr>
            <p:spPr>
              <a:xfrm flipV="1">
                <a:off x="1647319" y="3123785"/>
                <a:ext cx="0" cy="4699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7" name="Straight Arrow Connector 1056">
                <a:extLst>
                  <a:ext uri="{FF2B5EF4-FFF2-40B4-BE49-F238E27FC236}">
                    <a16:creationId xmlns:a16="http://schemas.microsoft.com/office/drawing/2014/main" id="{A4BA865F-1E24-6BB6-E74E-BD686E95FC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37624" y="2873657"/>
                <a:ext cx="0" cy="7178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8" name="Straight Arrow Connector 1057">
                <a:extLst>
                  <a:ext uri="{FF2B5EF4-FFF2-40B4-BE49-F238E27FC236}">
                    <a16:creationId xmlns:a16="http://schemas.microsoft.com/office/drawing/2014/main" id="{42639051-6EB3-DD78-A7E1-0DC3E258E9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4689" y="2692400"/>
                <a:ext cx="0" cy="8990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9" name="Straight Arrow Connector 1058">
                <a:extLst>
                  <a:ext uri="{FF2B5EF4-FFF2-40B4-BE49-F238E27FC236}">
                    <a16:creationId xmlns:a16="http://schemas.microsoft.com/office/drawing/2014/main" id="{997BC9C3-A8F4-FD26-CA0B-C879A8AABC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56724" y="2592388"/>
                <a:ext cx="0" cy="9990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49" name="Straight Arrow Connector 1048">
              <a:extLst>
                <a:ext uri="{FF2B5EF4-FFF2-40B4-BE49-F238E27FC236}">
                  <a16:creationId xmlns:a16="http://schemas.microsoft.com/office/drawing/2014/main" id="{148B8C61-F093-F91A-0E80-4163D53C4D59}"/>
                </a:ext>
              </a:extLst>
            </p:cNvPr>
            <p:cNvCxnSpPr/>
            <p:nvPr/>
          </p:nvCxnSpPr>
          <p:spPr>
            <a:xfrm flipV="1">
              <a:off x="516935" y="3123785"/>
              <a:ext cx="0" cy="4699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Arrow Connector 1049">
              <a:extLst>
                <a:ext uri="{FF2B5EF4-FFF2-40B4-BE49-F238E27FC236}">
                  <a16:creationId xmlns:a16="http://schemas.microsoft.com/office/drawing/2014/main" id="{F74F4EA7-35F2-E99F-7510-B26679F17C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240" y="2873657"/>
              <a:ext cx="0" cy="7178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Arrow Connector 1050">
              <a:extLst>
                <a:ext uri="{FF2B5EF4-FFF2-40B4-BE49-F238E27FC236}">
                  <a16:creationId xmlns:a16="http://schemas.microsoft.com/office/drawing/2014/main" id="{C7D75D6D-B0E6-F97D-9735-C3475F83C6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305" y="2692400"/>
              <a:ext cx="0" cy="8990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Arrow Connector 1053">
              <a:extLst>
                <a:ext uri="{FF2B5EF4-FFF2-40B4-BE49-F238E27FC236}">
                  <a16:creationId xmlns:a16="http://schemas.microsoft.com/office/drawing/2014/main" id="{7C2CBA8A-93A6-12D2-398C-043217B489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340" y="2592388"/>
              <a:ext cx="0" cy="9990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6E33312-0FC6-D52E-BE00-2AD0D82E76EC}"/>
              </a:ext>
            </a:extLst>
          </p:cNvPr>
          <p:cNvCxnSpPr/>
          <p:nvPr/>
        </p:nvCxnSpPr>
        <p:spPr>
          <a:xfrm>
            <a:off x="445336" y="3428999"/>
            <a:ext cx="0" cy="27254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049CF37D-3282-6CA2-184A-25A9031E57D6}"/>
              </a:ext>
            </a:extLst>
          </p:cNvPr>
          <p:cNvGrpSpPr/>
          <p:nvPr/>
        </p:nvGrpSpPr>
        <p:grpSpPr>
          <a:xfrm>
            <a:off x="689247" y="3417003"/>
            <a:ext cx="2191412" cy="1374699"/>
            <a:chOff x="516935" y="2562752"/>
            <a:chExt cx="1643559" cy="1031024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34CA3892-B3B2-547C-5153-571EAF330B8E}"/>
                </a:ext>
              </a:extLst>
            </p:cNvPr>
            <p:cNvGrpSpPr/>
            <p:nvPr/>
          </p:nvGrpSpPr>
          <p:grpSpPr>
            <a:xfrm flipH="1">
              <a:off x="1338590" y="2562752"/>
              <a:ext cx="821904" cy="1031024"/>
              <a:chOff x="1647319" y="2562752"/>
              <a:chExt cx="821904" cy="1031024"/>
            </a:xfrm>
          </p:grpSpPr>
          <p:cxnSp>
            <p:nvCxnSpPr>
              <p:cNvPr id="1035" name="Straight Arrow Connector 1034">
                <a:extLst>
                  <a:ext uri="{FF2B5EF4-FFF2-40B4-BE49-F238E27FC236}">
                    <a16:creationId xmlns:a16="http://schemas.microsoft.com/office/drawing/2014/main" id="{1961646D-F3EB-E9E7-A30F-46617DFBC8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9223" y="2562752"/>
                <a:ext cx="0" cy="10218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6" name="Straight Arrow Connector 1035">
                <a:extLst>
                  <a:ext uri="{FF2B5EF4-FFF2-40B4-BE49-F238E27FC236}">
                    <a16:creationId xmlns:a16="http://schemas.microsoft.com/office/drawing/2014/main" id="{D34D6A60-09F3-0374-D5CB-55D0F92A2235}"/>
                  </a:ext>
                </a:extLst>
              </p:cNvPr>
              <p:cNvCxnSpPr/>
              <p:nvPr/>
            </p:nvCxnSpPr>
            <p:spPr>
              <a:xfrm flipV="1">
                <a:off x="1647319" y="3123785"/>
                <a:ext cx="0" cy="4699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Straight Arrow Connector 1036">
                <a:extLst>
                  <a:ext uri="{FF2B5EF4-FFF2-40B4-BE49-F238E27FC236}">
                    <a16:creationId xmlns:a16="http://schemas.microsoft.com/office/drawing/2014/main" id="{90245287-45C7-0FB8-C84E-9BC1F973CC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37624" y="2873657"/>
                <a:ext cx="0" cy="7178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Straight Arrow Connector 1037">
                <a:extLst>
                  <a:ext uri="{FF2B5EF4-FFF2-40B4-BE49-F238E27FC236}">
                    <a16:creationId xmlns:a16="http://schemas.microsoft.com/office/drawing/2014/main" id="{A3037C86-45F5-7B27-D5A0-6E4BA668EC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4689" y="2692400"/>
                <a:ext cx="0" cy="8990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4" name="Straight Arrow Connector 1043">
                <a:extLst>
                  <a:ext uri="{FF2B5EF4-FFF2-40B4-BE49-F238E27FC236}">
                    <a16:creationId xmlns:a16="http://schemas.microsoft.com/office/drawing/2014/main" id="{A4362E5D-F270-D905-44C7-32C985C38F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56724" y="2592388"/>
                <a:ext cx="0" cy="9990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9026CCC-BCEF-3FE9-2969-203C8EE326AF}"/>
                </a:ext>
              </a:extLst>
            </p:cNvPr>
            <p:cNvCxnSpPr/>
            <p:nvPr/>
          </p:nvCxnSpPr>
          <p:spPr>
            <a:xfrm flipV="1">
              <a:off x="516935" y="3123785"/>
              <a:ext cx="0" cy="4699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DE6079F-8F72-0631-C199-F02A5718D3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240" y="2873657"/>
              <a:ext cx="0" cy="7178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A82AAE4-334C-D604-974F-94C9C0B52E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305" y="2692400"/>
              <a:ext cx="0" cy="8990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80B2058-3AB3-8853-9F8A-8016C87E0A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340" y="2592388"/>
              <a:ext cx="0" cy="9990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DECAD38-610A-7B53-77B6-03D361A09448}"/>
              </a:ext>
            </a:extLst>
          </p:cNvPr>
          <p:cNvCxnSpPr>
            <a:cxnSpLocks/>
          </p:cNvCxnSpPr>
          <p:nvPr/>
        </p:nvCxnSpPr>
        <p:spPr>
          <a:xfrm flipV="1">
            <a:off x="1785119" y="3417003"/>
            <a:ext cx="0" cy="1362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2982D31-017B-1778-F34D-9760C9DD3B68}"/>
              </a:ext>
            </a:extLst>
          </p:cNvPr>
          <p:cNvCxnSpPr>
            <a:cxnSpLocks/>
          </p:cNvCxnSpPr>
          <p:nvPr/>
        </p:nvCxnSpPr>
        <p:spPr>
          <a:xfrm flipV="1">
            <a:off x="452638" y="4791701"/>
            <a:ext cx="5332279" cy="47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DA87366-EBC5-5FBB-4F92-0A4D026F0658}"/>
              </a:ext>
            </a:extLst>
          </p:cNvPr>
          <p:cNvGrpSpPr/>
          <p:nvPr/>
        </p:nvGrpSpPr>
        <p:grpSpPr>
          <a:xfrm>
            <a:off x="384449" y="2198228"/>
            <a:ext cx="5452939" cy="5201013"/>
            <a:chOff x="273982" y="1656462"/>
            <a:chExt cx="4195875" cy="3900760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C9ABB278-69ED-0EA4-40AA-635BDECEB35D}"/>
                </a:ext>
              </a:extLst>
            </p:cNvPr>
            <p:cNvSpPr/>
            <p:nvPr/>
          </p:nvSpPr>
          <p:spPr>
            <a:xfrm>
              <a:off x="273982" y="2570543"/>
              <a:ext cx="2150916" cy="2986679"/>
            </a:xfrm>
            <a:prstGeom prst="arc">
              <a:avLst>
                <a:gd name="adj1" fmla="val 12267628"/>
                <a:gd name="adj2" fmla="val 2011473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A0A645D3-B70C-F5CE-3AB5-542D8590C9D7}"/>
                </a:ext>
              </a:extLst>
            </p:cNvPr>
            <p:cNvSpPr/>
            <p:nvPr/>
          </p:nvSpPr>
          <p:spPr>
            <a:xfrm rot="10800000">
              <a:off x="2318941" y="1656462"/>
              <a:ext cx="2150916" cy="2986679"/>
            </a:xfrm>
            <a:prstGeom prst="arc">
              <a:avLst>
                <a:gd name="adj1" fmla="val 12267628"/>
                <a:gd name="adj2" fmla="val 2011473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7D56AEE0-F851-5BE6-2600-1520C26C04D1}"/>
                  </a:ext>
                </a:extLst>
              </p:cNvPr>
              <p:cNvSpPr txBox="1"/>
              <p:nvPr/>
            </p:nvSpPr>
            <p:spPr>
              <a:xfrm>
                <a:off x="649930" y="3030665"/>
                <a:ext cx="8272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𝑙𝑎𝑠𝑒𝑟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D4737FF6-9E45-E6F8-C42A-393866CFD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30" y="3030665"/>
                <a:ext cx="827278" cy="369332"/>
              </a:xfrm>
              <a:prstGeom prst="rect">
                <a:avLst/>
              </a:prstGeom>
              <a:blipFill>
                <a:blip r:embed="rId13"/>
                <a:stretch>
                  <a:fillRect l="-8889" r="-4444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D9D71FF2-C86B-2575-7F30-3AED2DF037FC}"/>
              </a:ext>
            </a:extLst>
          </p:cNvPr>
          <p:cNvGrpSpPr/>
          <p:nvPr/>
        </p:nvGrpSpPr>
        <p:grpSpPr>
          <a:xfrm>
            <a:off x="4245019" y="4120992"/>
            <a:ext cx="393137" cy="1183905"/>
            <a:chOff x="3160957" y="3087694"/>
            <a:chExt cx="294853" cy="88792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0055C03-5FDF-B7C9-235C-FD47DF7B90B4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62" name="Rectangle: Rounded Corners 1061">
              <a:extLst>
                <a:ext uri="{FF2B5EF4-FFF2-40B4-BE49-F238E27FC236}">
                  <a16:creationId xmlns:a16="http://schemas.microsoft.com/office/drawing/2014/main" id="{613E55E1-1978-1477-B645-ED4B7F888A20}"/>
                </a:ext>
              </a:extLst>
            </p:cNvPr>
            <p:cNvSpPr/>
            <p:nvPr/>
          </p:nvSpPr>
          <p:spPr>
            <a:xfrm>
              <a:off x="3160957" y="3132312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1961"/>
              </a:srgbClr>
            </a:solidFill>
            <a:ln>
              <a:solidFill>
                <a:srgbClr val="0070C0">
                  <a:alpha val="36863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4" name="TextBox 1063">
                  <a:extLst>
                    <a:ext uri="{FF2B5EF4-FFF2-40B4-BE49-F238E27FC236}">
                      <a16:creationId xmlns:a16="http://schemas.microsoft.com/office/drawing/2014/main" id="{28EC3ABC-D4F0-FC46-5A98-E0ADD8959B68}"/>
                    </a:ext>
                  </a:extLst>
                </p:cNvPr>
                <p:cNvSpPr txBox="1"/>
                <p:nvPr/>
              </p:nvSpPr>
              <p:spPr>
                <a:xfrm>
                  <a:off x="3214943" y="3698624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4" name="TextBox 1063">
                  <a:extLst>
                    <a:ext uri="{FF2B5EF4-FFF2-40B4-BE49-F238E27FC236}">
                      <a16:creationId xmlns:a16="http://schemas.microsoft.com/office/drawing/2014/main" id="{A513BD4C-99F1-7ED5-7895-D7974BBBA3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4943" y="3698624"/>
                  <a:ext cx="218810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2917" r="-2083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5" name="TextBox 1064">
                  <a:extLst>
                    <a:ext uri="{FF2B5EF4-FFF2-40B4-BE49-F238E27FC236}">
                      <a16:creationId xmlns:a16="http://schemas.microsoft.com/office/drawing/2014/main" id="{5F882627-42A4-38C3-2886-C9E3EA28BB92}"/>
                    </a:ext>
                  </a:extLst>
                </p:cNvPr>
                <p:cNvSpPr txBox="1"/>
                <p:nvPr/>
              </p:nvSpPr>
              <p:spPr>
                <a:xfrm>
                  <a:off x="3216613" y="3087694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5" name="TextBox 1064">
                  <a:extLst>
                    <a:ext uri="{FF2B5EF4-FFF2-40B4-BE49-F238E27FC236}">
                      <a16:creationId xmlns:a16="http://schemas.microsoft.com/office/drawing/2014/main" id="{CE8628B9-32F8-8787-08C5-8DAB0AEAA9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6613" y="3087694"/>
                  <a:ext cx="218810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8511" r="-63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FE5163A2-756A-FADA-E8F2-16762648F057}"/>
              </a:ext>
            </a:extLst>
          </p:cNvPr>
          <p:cNvGrpSpPr/>
          <p:nvPr/>
        </p:nvGrpSpPr>
        <p:grpSpPr>
          <a:xfrm>
            <a:off x="1590515" y="4351297"/>
            <a:ext cx="396976" cy="1166896"/>
            <a:chOff x="1213505" y="3245702"/>
            <a:chExt cx="297732" cy="87517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00DF049-17EA-68E8-317B-20BBBF3FA8FF}"/>
                </a:ext>
              </a:extLst>
            </p:cNvPr>
            <p:cNvSpPr/>
            <p:nvPr/>
          </p:nvSpPr>
          <p:spPr>
            <a:xfrm>
              <a:off x="1218234" y="3288564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61" name="Rectangle: Rounded Corners 1060">
              <a:extLst>
                <a:ext uri="{FF2B5EF4-FFF2-40B4-BE49-F238E27FC236}">
                  <a16:creationId xmlns:a16="http://schemas.microsoft.com/office/drawing/2014/main" id="{0AE40DE2-3467-F000-E935-D5935708764C}"/>
                </a:ext>
              </a:extLst>
            </p:cNvPr>
            <p:cNvSpPr/>
            <p:nvPr/>
          </p:nvSpPr>
          <p:spPr>
            <a:xfrm>
              <a:off x="1213505" y="3441256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1961"/>
              </a:srgbClr>
            </a:solidFill>
            <a:ln>
              <a:solidFill>
                <a:srgbClr val="0070C0">
                  <a:alpha val="36863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61259C51-06BC-DF70-56E5-A7F88F180FAF}"/>
                    </a:ext>
                  </a:extLst>
                </p:cNvPr>
                <p:cNvSpPr txBox="1"/>
                <p:nvPr/>
              </p:nvSpPr>
              <p:spPr>
                <a:xfrm>
                  <a:off x="1267833" y="3245702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AA38A58F-2CD7-1B60-0F8D-F027CE453A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7833" y="3245702"/>
                  <a:ext cx="218810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22917" r="-2083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6" name="TextBox 1065">
                  <a:extLst>
                    <a:ext uri="{FF2B5EF4-FFF2-40B4-BE49-F238E27FC236}">
                      <a16:creationId xmlns:a16="http://schemas.microsoft.com/office/drawing/2014/main" id="{DFEBAD93-F771-BCFE-05B1-042A58C60FB7}"/>
                    </a:ext>
                  </a:extLst>
                </p:cNvPr>
                <p:cNvSpPr txBox="1"/>
                <p:nvPr/>
              </p:nvSpPr>
              <p:spPr>
                <a:xfrm>
                  <a:off x="1263269" y="3843875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6" name="TextBox 1065">
                  <a:extLst>
                    <a:ext uri="{FF2B5EF4-FFF2-40B4-BE49-F238E27FC236}">
                      <a16:creationId xmlns:a16="http://schemas.microsoft.com/office/drawing/2014/main" id="{C2C6D8A9-F0A4-682B-F5FD-349BF30356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3269" y="3843875"/>
                  <a:ext cx="218810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8333" r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B33252C5-A598-B3E0-049B-9BC03B35C836}"/>
              </a:ext>
            </a:extLst>
          </p:cNvPr>
          <p:cNvGrpSpPr/>
          <p:nvPr/>
        </p:nvGrpSpPr>
        <p:grpSpPr>
          <a:xfrm>
            <a:off x="1375619" y="3890079"/>
            <a:ext cx="820284" cy="637203"/>
            <a:chOff x="1031714" y="2917559"/>
            <a:chExt cx="615213" cy="477902"/>
          </a:xfrm>
        </p:grpSpPr>
        <p:grpSp>
          <p:nvGrpSpPr>
            <p:cNvPr id="1076" name="Group 1075">
              <a:extLst>
                <a:ext uri="{FF2B5EF4-FFF2-40B4-BE49-F238E27FC236}">
                  <a16:creationId xmlns:a16="http://schemas.microsoft.com/office/drawing/2014/main" id="{EEAAE6AA-A978-0C5E-5864-8B647469D7E2}"/>
                </a:ext>
              </a:extLst>
            </p:cNvPr>
            <p:cNvGrpSpPr/>
            <p:nvPr/>
          </p:nvGrpSpPr>
          <p:grpSpPr>
            <a:xfrm>
              <a:off x="1031714" y="2917559"/>
              <a:ext cx="308088" cy="475111"/>
              <a:chOff x="1031714" y="2917559"/>
              <a:chExt cx="308088" cy="475111"/>
            </a:xfrm>
          </p:grpSpPr>
          <p:cxnSp>
            <p:nvCxnSpPr>
              <p:cNvPr id="1070" name="Straight Arrow Connector 1069">
                <a:extLst>
                  <a:ext uri="{FF2B5EF4-FFF2-40B4-BE49-F238E27FC236}">
                    <a16:creationId xmlns:a16="http://schemas.microsoft.com/office/drawing/2014/main" id="{E85593BA-6489-5D4A-A4F6-6644697705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1" name="Straight Arrow Connector 1070">
                <a:extLst>
                  <a:ext uri="{FF2B5EF4-FFF2-40B4-BE49-F238E27FC236}">
                    <a16:creationId xmlns:a16="http://schemas.microsoft.com/office/drawing/2014/main" id="{6C38830F-40F8-4AAA-7D8C-A4AED93702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4" name="Straight Arrow Connector 1073">
                <a:extLst>
                  <a:ext uri="{FF2B5EF4-FFF2-40B4-BE49-F238E27FC236}">
                    <a16:creationId xmlns:a16="http://schemas.microsoft.com/office/drawing/2014/main" id="{2CD00936-90E7-CEDE-018D-EBC1DB36E3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7" name="Group 1076">
              <a:extLst>
                <a:ext uri="{FF2B5EF4-FFF2-40B4-BE49-F238E27FC236}">
                  <a16:creationId xmlns:a16="http://schemas.microsoft.com/office/drawing/2014/main" id="{5FB5E302-DF23-5927-08A6-F88DF87B9482}"/>
                </a:ext>
              </a:extLst>
            </p:cNvPr>
            <p:cNvGrpSpPr/>
            <p:nvPr/>
          </p:nvGrpSpPr>
          <p:grpSpPr>
            <a:xfrm flipH="1">
              <a:off x="1338839" y="2920350"/>
              <a:ext cx="308088" cy="475111"/>
              <a:chOff x="1031714" y="2917559"/>
              <a:chExt cx="308088" cy="475111"/>
            </a:xfrm>
          </p:grpSpPr>
          <p:cxnSp>
            <p:nvCxnSpPr>
              <p:cNvPr id="1078" name="Straight Arrow Connector 1077">
                <a:extLst>
                  <a:ext uri="{FF2B5EF4-FFF2-40B4-BE49-F238E27FC236}">
                    <a16:creationId xmlns:a16="http://schemas.microsoft.com/office/drawing/2014/main" id="{87119A72-4840-D03A-1DCC-3582BF630E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9" name="Straight Arrow Connector 1078">
                <a:extLst>
                  <a:ext uri="{FF2B5EF4-FFF2-40B4-BE49-F238E27FC236}">
                    <a16:creationId xmlns:a16="http://schemas.microsoft.com/office/drawing/2014/main" id="{EC794481-6E17-DB7A-97C6-5F3EAE32AA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0" name="Straight Arrow Connector 1079">
                <a:extLst>
                  <a:ext uri="{FF2B5EF4-FFF2-40B4-BE49-F238E27FC236}">
                    <a16:creationId xmlns:a16="http://schemas.microsoft.com/office/drawing/2014/main" id="{D211CCAB-74BE-6A33-CBF2-3283056406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3A8141FB-CE04-7360-946F-887121683433}"/>
              </a:ext>
            </a:extLst>
          </p:cNvPr>
          <p:cNvGrpSpPr/>
          <p:nvPr/>
        </p:nvGrpSpPr>
        <p:grpSpPr>
          <a:xfrm flipV="1">
            <a:off x="4029759" y="5045075"/>
            <a:ext cx="820284" cy="637203"/>
            <a:chOff x="1031714" y="2917559"/>
            <a:chExt cx="615213" cy="477902"/>
          </a:xfrm>
        </p:grpSpPr>
        <p:grpSp>
          <p:nvGrpSpPr>
            <p:cNvPr id="1083" name="Group 1082">
              <a:extLst>
                <a:ext uri="{FF2B5EF4-FFF2-40B4-BE49-F238E27FC236}">
                  <a16:creationId xmlns:a16="http://schemas.microsoft.com/office/drawing/2014/main" id="{1A7A5892-8C74-6E9F-9182-111BA60A515B}"/>
                </a:ext>
              </a:extLst>
            </p:cNvPr>
            <p:cNvGrpSpPr/>
            <p:nvPr/>
          </p:nvGrpSpPr>
          <p:grpSpPr>
            <a:xfrm>
              <a:off x="1031714" y="2917559"/>
              <a:ext cx="308088" cy="475111"/>
              <a:chOff x="1031714" y="2917559"/>
              <a:chExt cx="308088" cy="475111"/>
            </a:xfrm>
          </p:grpSpPr>
          <p:cxnSp>
            <p:nvCxnSpPr>
              <p:cNvPr id="1088" name="Straight Arrow Connector 1087">
                <a:extLst>
                  <a:ext uri="{FF2B5EF4-FFF2-40B4-BE49-F238E27FC236}">
                    <a16:creationId xmlns:a16="http://schemas.microsoft.com/office/drawing/2014/main" id="{C566CED5-75CB-43C0-A622-6CAE86257B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9" name="Straight Arrow Connector 1088">
                <a:extLst>
                  <a:ext uri="{FF2B5EF4-FFF2-40B4-BE49-F238E27FC236}">
                    <a16:creationId xmlns:a16="http://schemas.microsoft.com/office/drawing/2014/main" id="{DA8C5FC2-394E-D609-F237-C14B0F065E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0" name="Straight Arrow Connector 1089">
                <a:extLst>
                  <a:ext uri="{FF2B5EF4-FFF2-40B4-BE49-F238E27FC236}">
                    <a16:creationId xmlns:a16="http://schemas.microsoft.com/office/drawing/2014/main" id="{F7EBBC03-B514-E4AE-6B4C-B848C45710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4" name="Group 1083">
              <a:extLst>
                <a:ext uri="{FF2B5EF4-FFF2-40B4-BE49-F238E27FC236}">
                  <a16:creationId xmlns:a16="http://schemas.microsoft.com/office/drawing/2014/main" id="{77ACECF1-F909-2818-8F64-6296EF3FB613}"/>
                </a:ext>
              </a:extLst>
            </p:cNvPr>
            <p:cNvGrpSpPr/>
            <p:nvPr/>
          </p:nvGrpSpPr>
          <p:grpSpPr>
            <a:xfrm flipH="1">
              <a:off x="1338839" y="2920350"/>
              <a:ext cx="308088" cy="475111"/>
              <a:chOff x="1031714" y="2917559"/>
              <a:chExt cx="308088" cy="475111"/>
            </a:xfrm>
          </p:grpSpPr>
          <p:cxnSp>
            <p:nvCxnSpPr>
              <p:cNvPr id="1085" name="Straight Arrow Connector 1084">
                <a:extLst>
                  <a:ext uri="{FF2B5EF4-FFF2-40B4-BE49-F238E27FC236}">
                    <a16:creationId xmlns:a16="http://schemas.microsoft.com/office/drawing/2014/main" id="{B3AA3303-1297-C830-20E5-A4F0B9B36C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6" name="Straight Arrow Connector 1085">
                <a:extLst>
                  <a:ext uri="{FF2B5EF4-FFF2-40B4-BE49-F238E27FC236}">
                    <a16:creationId xmlns:a16="http://schemas.microsoft.com/office/drawing/2014/main" id="{EDF01120-556B-88C9-55D9-F2D69170EF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7" name="Straight Arrow Connector 1086">
                <a:extLst>
                  <a:ext uri="{FF2B5EF4-FFF2-40B4-BE49-F238E27FC236}">
                    <a16:creationId xmlns:a16="http://schemas.microsoft.com/office/drawing/2014/main" id="{8BE36C06-DB5B-4872-1C12-38BB01ADD1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1" name="TextBox 1090">
                <a:extLst>
                  <a:ext uri="{FF2B5EF4-FFF2-40B4-BE49-F238E27FC236}">
                    <a16:creationId xmlns:a16="http://schemas.microsoft.com/office/drawing/2014/main" id="{989DA767-01E3-08D4-3628-055853B5EBD9}"/>
                  </a:ext>
                </a:extLst>
              </p:cNvPr>
              <p:cNvSpPr txBox="1"/>
              <p:nvPr/>
            </p:nvSpPr>
            <p:spPr>
              <a:xfrm>
                <a:off x="2099573" y="4814760"/>
                <a:ext cx="8459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𝑁𝑎𝑛𝑜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91" name="TextBox 1090">
                <a:extLst>
                  <a:ext uri="{FF2B5EF4-FFF2-40B4-BE49-F238E27FC236}">
                    <a16:creationId xmlns:a16="http://schemas.microsoft.com/office/drawing/2014/main" id="{3FA52B25-CE6D-FBE2-2EC3-7FEEA5630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573" y="4814760"/>
                <a:ext cx="845937" cy="369332"/>
              </a:xfrm>
              <a:prstGeom prst="rect">
                <a:avLst/>
              </a:prstGeom>
              <a:blipFill>
                <a:blip r:embed="rId18"/>
                <a:stretch>
                  <a:fillRect l="-7914" r="-287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2" name="TextBox 1091">
            <a:extLst>
              <a:ext uri="{FF2B5EF4-FFF2-40B4-BE49-F238E27FC236}">
                <a16:creationId xmlns:a16="http://schemas.microsoft.com/office/drawing/2014/main" id="{07FDBD85-7950-C05B-B1FF-1054AAFA1AB1}"/>
              </a:ext>
            </a:extLst>
          </p:cNvPr>
          <p:cNvSpPr txBox="1"/>
          <p:nvPr/>
        </p:nvSpPr>
        <p:spPr>
          <a:xfrm>
            <a:off x="271709" y="6266073"/>
            <a:ext cx="8065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Locally </a:t>
            </a:r>
            <a:r>
              <a:rPr lang="en-US" sz="2400" b="1" i="1" dirty="0"/>
              <a:t>increased</a:t>
            </a:r>
            <a:r>
              <a:rPr lang="en-US" sz="2400" i="1" dirty="0"/>
              <a:t> Electric field </a:t>
            </a:r>
            <a:r>
              <a:rPr lang="en-US" sz="2400" b="1" i="1" dirty="0"/>
              <a:t>Strength</a:t>
            </a:r>
            <a:r>
              <a:rPr lang="en-US" sz="2400" i="1" dirty="0"/>
              <a:t> and Field </a:t>
            </a:r>
            <a:r>
              <a:rPr lang="en-US" sz="2400" b="1" i="1" dirty="0"/>
              <a:t>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5" name="TextBox 1094">
                <a:extLst>
                  <a:ext uri="{FF2B5EF4-FFF2-40B4-BE49-F238E27FC236}">
                    <a16:creationId xmlns:a16="http://schemas.microsoft.com/office/drawing/2014/main" id="{7385C067-CCE4-3F9D-04A1-22F214D582A5}"/>
                  </a:ext>
                </a:extLst>
              </p:cNvPr>
              <p:cNvSpPr txBox="1"/>
              <p:nvPr/>
            </p:nvSpPr>
            <p:spPr>
              <a:xfrm>
                <a:off x="284008" y="2139351"/>
                <a:ext cx="6991719" cy="420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=ℏ</m:t>
                    </m:r>
                    <m:sSub>
                      <m:sSubPr>
                        <m:ctrlPr>
                          <a:rPr lang="en-US" sz="2133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33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133" b="0" i="1" smtClean="0">
                            <a:latin typeface="Cambria Math" panose="02040503050406030204" pitchFamily="18" charset="0"/>
                          </a:rPr>
                          <m:t>𝑙𝑎𝑠𝑒𝑟</m:t>
                        </m:r>
                      </m:sub>
                    </m:sSub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=2 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𝑒𝑉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 →</m:t>
                    </m:r>
                    <m:sSup>
                      <m:sSupPr>
                        <m:ctrlPr>
                          <a:rPr lang="en-US" sz="2133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33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2133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𝑘𝑒𝑉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133" dirty="0"/>
                  <a:t>(Nuclear Scale)</a:t>
                </a:r>
              </a:p>
            </p:txBody>
          </p:sp>
        </mc:Choice>
        <mc:Fallback xmlns="">
          <p:sp>
            <p:nvSpPr>
              <p:cNvPr id="1095" name="TextBox 1094">
                <a:extLst>
                  <a:ext uri="{FF2B5EF4-FFF2-40B4-BE49-F238E27FC236}">
                    <a16:creationId xmlns:a16="http://schemas.microsoft.com/office/drawing/2014/main" id="{7385C067-CCE4-3F9D-04A1-22F214D58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08" y="2139351"/>
                <a:ext cx="6991719" cy="420564"/>
              </a:xfrm>
              <a:prstGeom prst="rect">
                <a:avLst/>
              </a:prstGeom>
              <a:blipFill>
                <a:blip r:embed="rId19"/>
                <a:stretch>
                  <a:fillRect l="-87" t="-8696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7" name="TextBox 1096">
            <a:extLst>
              <a:ext uri="{FF2B5EF4-FFF2-40B4-BE49-F238E27FC236}">
                <a16:creationId xmlns:a16="http://schemas.microsoft.com/office/drawing/2014/main" id="{2FF3228A-2B1E-1149-7548-6C2EDCF47ECA}"/>
              </a:ext>
            </a:extLst>
          </p:cNvPr>
          <p:cNvSpPr txBox="1"/>
          <p:nvPr/>
        </p:nvSpPr>
        <p:spPr>
          <a:xfrm>
            <a:off x="361499" y="1725005"/>
            <a:ext cx="614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Huge Energy </a:t>
            </a:r>
            <a:r>
              <a:rPr lang="en-US" b="1" i="1" dirty="0"/>
              <a:t>mismatch</a:t>
            </a:r>
            <a:r>
              <a:rPr lang="en-US" i="1" dirty="0"/>
              <a:t> between </a:t>
            </a:r>
            <a:r>
              <a:rPr lang="en-US" b="1" i="1" dirty="0"/>
              <a:t>laser</a:t>
            </a:r>
            <a:r>
              <a:rPr lang="en-US" i="1" dirty="0"/>
              <a:t> and </a:t>
            </a:r>
            <a:r>
              <a:rPr lang="en-US" b="1" i="1" dirty="0"/>
              <a:t>Fusion</a:t>
            </a:r>
            <a:r>
              <a:rPr lang="en-US" i="1" dirty="0"/>
              <a:t> threshold</a:t>
            </a:r>
          </a:p>
        </p:txBody>
      </p:sp>
      <p:sp>
        <p:nvSpPr>
          <p:cNvPr id="1098" name="TextBox 1097">
            <a:extLst>
              <a:ext uri="{FF2B5EF4-FFF2-40B4-BE49-F238E27FC236}">
                <a16:creationId xmlns:a16="http://schemas.microsoft.com/office/drawing/2014/main" id="{C0B53D8F-3B6A-3412-A99A-9D5D3B5428B2}"/>
              </a:ext>
            </a:extLst>
          </p:cNvPr>
          <p:cNvSpPr txBox="1"/>
          <p:nvPr/>
        </p:nvSpPr>
        <p:spPr>
          <a:xfrm>
            <a:off x="2948183" y="2529987"/>
            <a:ext cx="20166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>
                <a:solidFill>
                  <a:srgbClr val="C00000"/>
                </a:solidFill>
              </a:rPr>
              <a:t>Solution</a:t>
            </a:r>
          </a:p>
          <a:p>
            <a:r>
              <a:rPr lang="en-US" i="1" dirty="0">
                <a:solidFill>
                  <a:srgbClr val="C00000"/>
                </a:solidFill>
              </a:rPr>
              <a:t>Use collective electron motion.</a:t>
            </a:r>
          </a:p>
          <a:p>
            <a:r>
              <a:rPr lang="en-US" i="1" dirty="0">
                <a:solidFill>
                  <a:srgbClr val="C00000"/>
                </a:solidFill>
              </a:rPr>
              <a:t>like (TNSA)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5377AF-040F-631C-767D-2554FBFCB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13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2BD38E-4BA8-03BC-AE22-294765225865}"/>
              </a:ext>
            </a:extLst>
          </p:cNvPr>
          <p:cNvSpPr txBox="1"/>
          <p:nvPr/>
        </p:nvSpPr>
        <p:spPr>
          <a:xfrm>
            <a:off x="6629405" y="1371745"/>
            <a:ext cx="2879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56082">
                    <a:lumMod val="75000"/>
                  </a:srgbClr>
                </a:solidFill>
                <a:latin typeface="Aptos Black" panose="020F0502020204030204" pitchFamily="34" charset="0"/>
              </a:rPr>
              <a:t>Antennas </a:t>
            </a:r>
            <a:r>
              <a:rPr lang="en-US" sz="24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For Light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E1CABF-7327-08A2-F235-009FBE54FFD8}"/>
              </a:ext>
            </a:extLst>
          </p:cNvPr>
          <p:cNvSpPr txBox="1"/>
          <p:nvPr/>
        </p:nvSpPr>
        <p:spPr>
          <a:xfrm>
            <a:off x="169927" y="1009109"/>
            <a:ext cx="684047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How can </a:t>
            </a:r>
            <a:r>
              <a:rPr lang="en-US" sz="2133" b="1" dirty="0"/>
              <a:t>nano-structured</a:t>
            </a:r>
            <a:r>
              <a:rPr lang="en-US" sz="2133" dirty="0"/>
              <a:t> targets lead to </a:t>
            </a:r>
            <a:r>
              <a:rPr lang="en-US" sz="2133" b="1" dirty="0"/>
              <a:t>femtosecond</a:t>
            </a:r>
            <a:r>
              <a:rPr lang="en-US" sz="2133" u="sng" dirty="0"/>
              <a:t> </a:t>
            </a:r>
            <a:r>
              <a:rPr lang="en-US" sz="2133" dirty="0"/>
              <a:t>scale </a:t>
            </a:r>
            <a:r>
              <a:rPr lang="en-US" sz="2133" b="1" dirty="0"/>
              <a:t>ion</a:t>
            </a:r>
            <a:r>
              <a:rPr lang="en-US" sz="2133" dirty="0"/>
              <a:t> </a:t>
            </a:r>
            <a:r>
              <a:rPr lang="en-US" sz="2133" b="1" dirty="0"/>
              <a:t>acceleration</a:t>
            </a:r>
            <a:r>
              <a:rPr lang="en-US" sz="2133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47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00013 0.0486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63902-5ECA-2C0F-A3DF-5E38B00A8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969020E-0070-A9AB-860E-6A394B5A29AA}"/>
              </a:ext>
            </a:extLst>
          </p:cNvPr>
          <p:cNvSpPr txBox="1">
            <a:spLocks/>
          </p:cNvSpPr>
          <p:nvPr/>
        </p:nvSpPr>
        <p:spPr>
          <a:xfrm>
            <a:off x="175423" y="78632"/>
            <a:ext cx="118056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The </a:t>
            </a:r>
            <a:r>
              <a:rPr lang="en-US" sz="3600" b="1" dirty="0" err="1">
                <a:solidFill>
                  <a:srgbClr val="156082">
                    <a:lumMod val="75000"/>
                  </a:srgbClr>
                </a:solidFill>
                <a:latin typeface="Aptos Black" panose="020F0502020204030204" pitchFamily="34" charset="0"/>
              </a:rPr>
              <a:t>Nano</a:t>
            </a:r>
            <a:r>
              <a:rPr lang="en-US" sz="3600" b="1" dirty="0" err="1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Plasmonic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Laser Induced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Energy</a:t>
            </a:r>
            <a:endParaRPr lang="en-US" sz="3600" b="1" dirty="0">
              <a:solidFill>
                <a:srgbClr val="196B24">
                  <a:lumMod val="50000"/>
                </a:srgbClr>
              </a:solidFill>
              <a:latin typeface="Aptos Display" panose="020B00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ED6B09-8F6A-E5C9-A5EF-BD558252CC09}"/>
              </a:ext>
            </a:extLst>
          </p:cNvPr>
          <p:cNvSpPr/>
          <p:nvPr/>
        </p:nvSpPr>
        <p:spPr>
          <a:xfrm>
            <a:off x="5097461" y="2857817"/>
            <a:ext cx="390671" cy="8138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E543C4-0E46-0542-B6EC-2C3AAB377AFC}"/>
                  </a:ext>
                </a:extLst>
              </p:cNvPr>
              <p:cNvSpPr txBox="1"/>
              <p:nvPr/>
            </p:nvSpPr>
            <p:spPr>
              <a:xfrm>
                <a:off x="5740821" y="3062701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85 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5E543C4-0E46-0542-B6EC-2C3AAB377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821" y="3062701"/>
                <a:ext cx="86991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D6BC76EF-48E3-F706-7CCD-FEC36846F0FF}"/>
              </a:ext>
            </a:extLst>
          </p:cNvPr>
          <p:cNvSpPr/>
          <p:nvPr/>
        </p:nvSpPr>
        <p:spPr>
          <a:xfrm rot="5400000">
            <a:off x="5171770" y="3624126"/>
            <a:ext cx="283885" cy="44030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BF8222-B690-998E-9265-8B21E7AFE8A0}"/>
                  </a:ext>
                </a:extLst>
              </p:cNvPr>
              <p:cNvSpPr txBox="1"/>
              <p:nvPr/>
            </p:nvSpPr>
            <p:spPr>
              <a:xfrm>
                <a:off x="4888804" y="3923104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BF8222-B690-998E-9265-8B21E7AFE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804" y="3923104"/>
                <a:ext cx="86991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>
            <a:extLst>
              <a:ext uri="{FF2B5EF4-FFF2-40B4-BE49-F238E27FC236}">
                <a16:creationId xmlns:a16="http://schemas.microsoft.com/office/drawing/2014/main" id="{02971ABD-0FCD-E2E4-7043-2C599C00B1C0}"/>
              </a:ext>
            </a:extLst>
          </p:cNvPr>
          <p:cNvSpPr/>
          <p:nvPr/>
        </p:nvSpPr>
        <p:spPr>
          <a:xfrm>
            <a:off x="5533863" y="2867768"/>
            <a:ext cx="227597" cy="803947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208D1C-57BD-72BB-FA65-CDFA47EEBC09}"/>
                  </a:ext>
                </a:extLst>
              </p:cNvPr>
              <p:cNvSpPr txBox="1"/>
              <p:nvPr/>
            </p:nvSpPr>
            <p:spPr>
              <a:xfrm>
                <a:off x="6536532" y="1801592"/>
                <a:ext cx="52829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These nanorods </a:t>
                </a:r>
                <a:r>
                  <a:rPr lang="en-US" b="1" dirty="0">
                    <a:solidFill>
                      <a:prstClr val="black"/>
                    </a:solidFill>
                    <a:latin typeface="Aptos" panose="02110004020202020204"/>
                  </a:rPr>
                  <a:t>resonantly</a:t>
                </a:r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 absorb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800 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 light via </a:t>
                </a:r>
                <a:r>
                  <a:rPr lang="en-US" b="1" dirty="0">
                    <a:solidFill>
                      <a:prstClr val="black"/>
                    </a:solidFill>
                    <a:latin typeface="Aptos" panose="02110004020202020204"/>
                  </a:rPr>
                  <a:t>Localized Surface Plasmon resonance </a:t>
                </a:r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(LSP)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208D1C-57BD-72BB-FA65-CDFA47EEB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532" y="1801592"/>
                <a:ext cx="5282947" cy="646331"/>
              </a:xfrm>
              <a:prstGeom prst="rect">
                <a:avLst/>
              </a:prstGeom>
              <a:blipFill>
                <a:blip r:embed="rId4"/>
                <a:stretch>
                  <a:fillRect l="-923" t="-4717" r="-1269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28E525-5B78-0034-DE81-5FFB0CBB3922}"/>
              </a:ext>
            </a:extLst>
          </p:cNvPr>
          <p:cNvSpPr/>
          <p:nvPr/>
        </p:nvSpPr>
        <p:spPr>
          <a:xfrm>
            <a:off x="5097459" y="2680977"/>
            <a:ext cx="390671" cy="813899"/>
          </a:xfrm>
          <a:prstGeom prst="roundRect">
            <a:avLst>
              <a:gd name="adj" fmla="val 50000"/>
            </a:avLst>
          </a:prstGeom>
          <a:solidFill>
            <a:srgbClr val="0070C0">
              <a:alpha val="41961"/>
            </a:srgbClr>
          </a:solidFill>
          <a:ln>
            <a:solidFill>
              <a:srgbClr val="0070C0">
                <a:alpha val="36863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B8122916-8136-198F-1E03-EDCC3F3A7D26}"/>
              </a:ext>
            </a:extLst>
          </p:cNvPr>
          <p:cNvGrpSpPr/>
          <p:nvPr/>
        </p:nvGrpSpPr>
        <p:grpSpPr>
          <a:xfrm flipV="1">
            <a:off x="3346133" y="4796493"/>
            <a:ext cx="2191412" cy="1374699"/>
            <a:chOff x="516935" y="2562752"/>
            <a:chExt cx="1643559" cy="1031024"/>
          </a:xfrm>
        </p:grpSpPr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2224E4A3-1E4E-7B04-49C5-B9DB76DA5FCD}"/>
                </a:ext>
              </a:extLst>
            </p:cNvPr>
            <p:cNvGrpSpPr/>
            <p:nvPr/>
          </p:nvGrpSpPr>
          <p:grpSpPr>
            <a:xfrm flipH="1">
              <a:off x="1338590" y="2562752"/>
              <a:ext cx="821904" cy="1031024"/>
              <a:chOff x="1647319" y="2562752"/>
              <a:chExt cx="821904" cy="1031024"/>
            </a:xfrm>
          </p:grpSpPr>
          <p:cxnSp>
            <p:nvCxnSpPr>
              <p:cNvPr id="1055" name="Straight Arrow Connector 1054">
                <a:extLst>
                  <a:ext uri="{FF2B5EF4-FFF2-40B4-BE49-F238E27FC236}">
                    <a16:creationId xmlns:a16="http://schemas.microsoft.com/office/drawing/2014/main" id="{94FAD14B-A2A4-C2E3-7ECB-814EA3B0B0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9223" y="2562752"/>
                <a:ext cx="0" cy="10218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6" name="Straight Arrow Connector 1055">
                <a:extLst>
                  <a:ext uri="{FF2B5EF4-FFF2-40B4-BE49-F238E27FC236}">
                    <a16:creationId xmlns:a16="http://schemas.microsoft.com/office/drawing/2014/main" id="{0E4AE4DB-31D4-BD9E-7BAA-C1EE6258653A}"/>
                  </a:ext>
                </a:extLst>
              </p:cNvPr>
              <p:cNvCxnSpPr/>
              <p:nvPr/>
            </p:nvCxnSpPr>
            <p:spPr>
              <a:xfrm flipV="1">
                <a:off x="1647319" y="3123785"/>
                <a:ext cx="0" cy="4699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7" name="Straight Arrow Connector 1056">
                <a:extLst>
                  <a:ext uri="{FF2B5EF4-FFF2-40B4-BE49-F238E27FC236}">
                    <a16:creationId xmlns:a16="http://schemas.microsoft.com/office/drawing/2014/main" id="{2ECEEE3A-94E8-308B-91E3-157D91E103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37624" y="2873657"/>
                <a:ext cx="0" cy="7178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8" name="Straight Arrow Connector 1057">
                <a:extLst>
                  <a:ext uri="{FF2B5EF4-FFF2-40B4-BE49-F238E27FC236}">
                    <a16:creationId xmlns:a16="http://schemas.microsoft.com/office/drawing/2014/main" id="{F509FB1E-7F14-0810-B829-9409199E4A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4689" y="2692400"/>
                <a:ext cx="0" cy="8990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9" name="Straight Arrow Connector 1058">
                <a:extLst>
                  <a:ext uri="{FF2B5EF4-FFF2-40B4-BE49-F238E27FC236}">
                    <a16:creationId xmlns:a16="http://schemas.microsoft.com/office/drawing/2014/main" id="{DF2AF839-78E6-4A16-242C-217905695B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56724" y="2592388"/>
                <a:ext cx="0" cy="9990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49" name="Straight Arrow Connector 1048">
              <a:extLst>
                <a:ext uri="{FF2B5EF4-FFF2-40B4-BE49-F238E27FC236}">
                  <a16:creationId xmlns:a16="http://schemas.microsoft.com/office/drawing/2014/main" id="{A1B40933-EEF5-2AC4-2857-C70EC16D9CA2}"/>
                </a:ext>
              </a:extLst>
            </p:cNvPr>
            <p:cNvCxnSpPr/>
            <p:nvPr/>
          </p:nvCxnSpPr>
          <p:spPr>
            <a:xfrm flipV="1">
              <a:off x="516935" y="3123785"/>
              <a:ext cx="0" cy="4699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Arrow Connector 1049">
              <a:extLst>
                <a:ext uri="{FF2B5EF4-FFF2-40B4-BE49-F238E27FC236}">
                  <a16:creationId xmlns:a16="http://schemas.microsoft.com/office/drawing/2014/main" id="{8C157409-DE9B-2A12-ECDE-996360D079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240" y="2873657"/>
              <a:ext cx="0" cy="7178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Arrow Connector 1050">
              <a:extLst>
                <a:ext uri="{FF2B5EF4-FFF2-40B4-BE49-F238E27FC236}">
                  <a16:creationId xmlns:a16="http://schemas.microsoft.com/office/drawing/2014/main" id="{080780DD-2ADA-8572-7B0C-605E06C7F7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305" y="2692400"/>
              <a:ext cx="0" cy="8990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Arrow Connector 1053">
              <a:extLst>
                <a:ext uri="{FF2B5EF4-FFF2-40B4-BE49-F238E27FC236}">
                  <a16:creationId xmlns:a16="http://schemas.microsoft.com/office/drawing/2014/main" id="{25E8D5A6-E41C-6FFA-E6DE-968F969206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340" y="2592388"/>
              <a:ext cx="0" cy="9990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D258F48-036D-5878-5646-1EBE45A3C88A}"/>
              </a:ext>
            </a:extLst>
          </p:cNvPr>
          <p:cNvCxnSpPr/>
          <p:nvPr/>
        </p:nvCxnSpPr>
        <p:spPr>
          <a:xfrm>
            <a:off x="445336" y="3428999"/>
            <a:ext cx="0" cy="27254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B5AE87A8-75B7-CCB9-FF31-EBF7EF62C025}"/>
              </a:ext>
            </a:extLst>
          </p:cNvPr>
          <p:cNvGrpSpPr/>
          <p:nvPr/>
        </p:nvGrpSpPr>
        <p:grpSpPr>
          <a:xfrm>
            <a:off x="689247" y="3417003"/>
            <a:ext cx="2191412" cy="1374699"/>
            <a:chOff x="516935" y="2562752"/>
            <a:chExt cx="1643559" cy="1031024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4D8F4E12-FEE1-4E0F-1F76-BA1CA1731BDB}"/>
                </a:ext>
              </a:extLst>
            </p:cNvPr>
            <p:cNvGrpSpPr/>
            <p:nvPr/>
          </p:nvGrpSpPr>
          <p:grpSpPr>
            <a:xfrm flipH="1">
              <a:off x="1338590" y="2562752"/>
              <a:ext cx="821904" cy="1031024"/>
              <a:chOff x="1647319" y="2562752"/>
              <a:chExt cx="821904" cy="1031024"/>
            </a:xfrm>
          </p:grpSpPr>
          <p:cxnSp>
            <p:nvCxnSpPr>
              <p:cNvPr id="1035" name="Straight Arrow Connector 1034">
                <a:extLst>
                  <a:ext uri="{FF2B5EF4-FFF2-40B4-BE49-F238E27FC236}">
                    <a16:creationId xmlns:a16="http://schemas.microsoft.com/office/drawing/2014/main" id="{C64942E4-9935-07DF-2774-02868CFF5A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9223" y="2562752"/>
                <a:ext cx="0" cy="10218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6" name="Straight Arrow Connector 1035">
                <a:extLst>
                  <a:ext uri="{FF2B5EF4-FFF2-40B4-BE49-F238E27FC236}">
                    <a16:creationId xmlns:a16="http://schemas.microsoft.com/office/drawing/2014/main" id="{AD71B6D2-D472-5B3F-2F3A-41DCD944DBC8}"/>
                  </a:ext>
                </a:extLst>
              </p:cNvPr>
              <p:cNvCxnSpPr/>
              <p:nvPr/>
            </p:nvCxnSpPr>
            <p:spPr>
              <a:xfrm flipV="1">
                <a:off x="1647319" y="3123785"/>
                <a:ext cx="0" cy="4699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Straight Arrow Connector 1036">
                <a:extLst>
                  <a:ext uri="{FF2B5EF4-FFF2-40B4-BE49-F238E27FC236}">
                    <a16:creationId xmlns:a16="http://schemas.microsoft.com/office/drawing/2014/main" id="{A351C12C-F7FC-98EC-B70E-9F7E489CA9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37624" y="2873657"/>
                <a:ext cx="0" cy="7178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Straight Arrow Connector 1037">
                <a:extLst>
                  <a:ext uri="{FF2B5EF4-FFF2-40B4-BE49-F238E27FC236}">
                    <a16:creationId xmlns:a16="http://schemas.microsoft.com/office/drawing/2014/main" id="{AD7C9047-0E90-872C-95C2-9D51DB50E9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4689" y="2692400"/>
                <a:ext cx="0" cy="8990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4" name="Straight Arrow Connector 1043">
                <a:extLst>
                  <a:ext uri="{FF2B5EF4-FFF2-40B4-BE49-F238E27FC236}">
                    <a16:creationId xmlns:a16="http://schemas.microsoft.com/office/drawing/2014/main" id="{C21CA31E-35AC-1CD3-8170-83F23A4C3E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56724" y="2592388"/>
                <a:ext cx="0" cy="9990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78ADF13-FD18-CCCE-A196-F53547E21DB6}"/>
                </a:ext>
              </a:extLst>
            </p:cNvPr>
            <p:cNvCxnSpPr/>
            <p:nvPr/>
          </p:nvCxnSpPr>
          <p:spPr>
            <a:xfrm flipV="1">
              <a:off x="516935" y="3123785"/>
              <a:ext cx="0" cy="4699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0DC97F5-CDFC-7E14-1FB8-A48DB5C92B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240" y="2873657"/>
              <a:ext cx="0" cy="7178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6A24E9D-5F95-D035-D959-BB1B13C33F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305" y="2692400"/>
              <a:ext cx="0" cy="8990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A11DB2A-546F-A90F-D8FE-DA301DE4E3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340" y="2592388"/>
              <a:ext cx="0" cy="9990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E10DF2C-91E0-0F6E-C641-AC6DE8646A52}"/>
              </a:ext>
            </a:extLst>
          </p:cNvPr>
          <p:cNvCxnSpPr>
            <a:cxnSpLocks/>
          </p:cNvCxnSpPr>
          <p:nvPr/>
        </p:nvCxnSpPr>
        <p:spPr>
          <a:xfrm flipV="1">
            <a:off x="1785119" y="3417003"/>
            <a:ext cx="0" cy="1362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406F46E-4C45-032F-CD83-253FE0447905}"/>
              </a:ext>
            </a:extLst>
          </p:cNvPr>
          <p:cNvCxnSpPr>
            <a:cxnSpLocks/>
          </p:cNvCxnSpPr>
          <p:nvPr/>
        </p:nvCxnSpPr>
        <p:spPr>
          <a:xfrm flipV="1">
            <a:off x="452638" y="4791701"/>
            <a:ext cx="5332279" cy="47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7B58851-76FD-4BC5-FF4F-2C36195B2288}"/>
              </a:ext>
            </a:extLst>
          </p:cNvPr>
          <p:cNvGrpSpPr/>
          <p:nvPr/>
        </p:nvGrpSpPr>
        <p:grpSpPr>
          <a:xfrm>
            <a:off x="384449" y="2198228"/>
            <a:ext cx="5452939" cy="5201013"/>
            <a:chOff x="273982" y="1656462"/>
            <a:chExt cx="4195875" cy="3900760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CD1C6E04-9AC5-C25E-8D5A-0E110A1EB148}"/>
                </a:ext>
              </a:extLst>
            </p:cNvPr>
            <p:cNvSpPr/>
            <p:nvPr/>
          </p:nvSpPr>
          <p:spPr>
            <a:xfrm>
              <a:off x="273982" y="2570543"/>
              <a:ext cx="2150916" cy="2986679"/>
            </a:xfrm>
            <a:prstGeom prst="arc">
              <a:avLst>
                <a:gd name="adj1" fmla="val 12267628"/>
                <a:gd name="adj2" fmla="val 2011473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94403955-DBC3-7C48-729C-1CA9919B12E3}"/>
                </a:ext>
              </a:extLst>
            </p:cNvPr>
            <p:cNvSpPr/>
            <p:nvPr/>
          </p:nvSpPr>
          <p:spPr>
            <a:xfrm rot="10800000">
              <a:off x="2318941" y="1656462"/>
              <a:ext cx="2150916" cy="2986679"/>
            </a:xfrm>
            <a:prstGeom prst="arc">
              <a:avLst>
                <a:gd name="adj1" fmla="val 12267628"/>
                <a:gd name="adj2" fmla="val 2011473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5DBB0925-95B4-157B-BF40-732008E26CFC}"/>
                  </a:ext>
                </a:extLst>
              </p:cNvPr>
              <p:cNvSpPr txBox="1"/>
              <p:nvPr/>
            </p:nvSpPr>
            <p:spPr>
              <a:xfrm>
                <a:off x="649930" y="3030665"/>
                <a:ext cx="8272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𝑙𝑎𝑠𝑒𝑟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5DBB0925-95B4-157B-BF40-732008E26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30" y="3030665"/>
                <a:ext cx="827278" cy="369332"/>
              </a:xfrm>
              <a:prstGeom prst="rect">
                <a:avLst/>
              </a:prstGeom>
              <a:blipFill>
                <a:blip r:embed="rId5"/>
                <a:stretch>
                  <a:fillRect l="-8889" r="-4444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67EF7DEC-A87E-3316-0422-8536A6E8B797}"/>
              </a:ext>
            </a:extLst>
          </p:cNvPr>
          <p:cNvGrpSpPr/>
          <p:nvPr/>
        </p:nvGrpSpPr>
        <p:grpSpPr>
          <a:xfrm>
            <a:off x="4245019" y="4120992"/>
            <a:ext cx="393137" cy="1183905"/>
            <a:chOff x="3160957" y="3087694"/>
            <a:chExt cx="294853" cy="88792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1180149-1E83-7BB7-18E3-93C940118578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62" name="Rectangle: Rounded Corners 1061">
              <a:extLst>
                <a:ext uri="{FF2B5EF4-FFF2-40B4-BE49-F238E27FC236}">
                  <a16:creationId xmlns:a16="http://schemas.microsoft.com/office/drawing/2014/main" id="{D8B6F9C8-AF62-98CF-EBF1-88B1FE5C19EB}"/>
                </a:ext>
              </a:extLst>
            </p:cNvPr>
            <p:cNvSpPr/>
            <p:nvPr/>
          </p:nvSpPr>
          <p:spPr>
            <a:xfrm>
              <a:off x="3160957" y="3132312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1961"/>
              </a:srgbClr>
            </a:solidFill>
            <a:ln>
              <a:solidFill>
                <a:srgbClr val="0070C0">
                  <a:alpha val="36863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4" name="TextBox 1063">
                  <a:extLst>
                    <a:ext uri="{FF2B5EF4-FFF2-40B4-BE49-F238E27FC236}">
                      <a16:creationId xmlns:a16="http://schemas.microsoft.com/office/drawing/2014/main" id="{BE32B4AE-D58F-B871-D62A-834DF4C271BF}"/>
                    </a:ext>
                  </a:extLst>
                </p:cNvPr>
                <p:cNvSpPr txBox="1"/>
                <p:nvPr/>
              </p:nvSpPr>
              <p:spPr>
                <a:xfrm>
                  <a:off x="3214943" y="3698624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4" name="TextBox 1063">
                  <a:extLst>
                    <a:ext uri="{FF2B5EF4-FFF2-40B4-BE49-F238E27FC236}">
                      <a16:creationId xmlns:a16="http://schemas.microsoft.com/office/drawing/2014/main" id="{A513BD4C-99F1-7ED5-7895-D7974BBBA3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4943" y="3698624"/>
                  <a:ext cx="218810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2917" r="-2083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5" name="TextBox 1064">
                  <a:extLst>
                    <a:ext uri="{FF2B5EF4-FFF2-40B4-BE49-F238E27FC236}">
                      <a16:creationId xmlns:a16="http://schemas.microsoft.com/office/drawing/2014/main" id="{2DF0C86E-CDB3-1F64-17D0-80FD34D5A400}"/>
                    </a:ext>
                  </a:extLst>
                </p:cNvPr>
                <p:cNvSpPr txBox="1"/>
                <p:nvPr/>
              </p:nvSpPr>
              <p:spPr>
                <a:xfrm>
                  <a:off x="3216613" y="3087694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5" name="TextBox 1064">
                  <a:extLst>
                    <a:ext uri="{FF2B5EF4-FFF2-40B4-BE49-F238E27FC236}">
                      <a16:creationId xmlns:a16="http://schemas.microsoft.com/office/drawing/2014/main" id="{CE8628B9-32F8-8787-08C5-8DAB0AEAA9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6613" y="3087694"/>
                  <a:ext cx="218810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8511" r="-63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9E4A471E-0094-51CB-7314-A681A636B7BA}"/>
              </a:ext>
            </a:extLst>
          </p:cNvPr>
          <p:cNvGrpSpPr/>
          <p:nvPr/>
        </p:nvGrpSpPr>
        <p:grpSpPr>
          <a:xfrm>
            <a:off x="1590515" y="4351297"/>
            <a:ext cx="396976" cy="1166896"/>
            <a:chOff x="1213505" y="3245702"/>
            <a:chExt cx="297732" cy="87517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AEEE972-D7DF-0011-1193-71610C41D28C}"/>
                </a:ext>
              </a:extLst>
            </p:cNvPr>
            <p:cNvSpPr/>
            <p:nvPr/>
          </p:nvSpPr>
          <p:spPr>
            <a:xfrm>
              <a:off x="1218234" y="3288564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61" name="Rectangle: Rounded Corners 1060">
              <a:extLst>
                <a:ext uri="{FF2B5EF4-FFF2-40B4-BE49-F238E27FC236}">
                  <a16:creationId xmlns:a16="http://schemas.microsoft.com/office/drawing/2014/main" id="{26512532-E8B1-D869-F715-02BCE4ED387A}"/>
                </a:ext>
              </a:extLst>
            </p:cNvPr>
            <p:cNvSpPr/>
            <p:nvPr/>
          </p:nvSpPr>
          <p:spPr>
            <a:xfrm>
              <a:off x="1213505" y="3441256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1961"/>
              </a:srgbClr>
            </a:solidFill>
            <a:ln>
              <a:solidFill>
                <a:srgbClr val="0070C0">
                  <a:alpha val="36863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11ED98F5-1847-8EB3-1E0A-C105B4E4D5CB}"/>
                    </a:ext>
                  </a:extLst>
                </p:cNvPr>
                <p:cNvSpPr txBox="1"/>
                <p:nvPr/>
              </p:nvSpPr>
              <p:spPr>
                <a:xfrm>
                  <a:off x="1267833" y="3245702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AA38A58F-2CD7-1B60-0F8D-F027CE453A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7833" y="3245702"/>
                  <a:ext cx="218810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22917" r="-2083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6" name="TextBox 1065">
                  <a:extLst>
                    <a:ext uri="{FF2B5EF4-FFF2-40B4-BE49-F238E27FC236}">
                      <a16:creationId xmlns:a16="http://schemas.microsoft.com/office/drawing/2014/main" id="{725131D8-52C7-BB61-18C9-8C8C97CE951B}"/>
                    </a:ext>
                  </a:extLst>
                </p:cNvPr>
                <p:cNvSpPr txBox="1"/>
                <p:nvPr/>
              </p:nvSpPr>
              <p:spPr>
                <a:xfrm>
                  <a:off x="1263269" y="3843875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6" name="TextBox 1065">
                  <a:extLst>
                    <a:ext uri="{FF2B5EF4-FFF2-40B4-BE49-F238E27FC236}">
                      <a16:creationId xmlns:a16="http://schemas.microsoft.com/office/drawing/2014/main" id="{C2C6D8A9-F0A4-682B-F5FD-349BF30356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3269" y="3843875"/>
                  <a:ext cx="218810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8333" r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7215B6A3-5CFF-B3BD-B6E2-351D218D216F}"/>
              </a:ext>
            </a:extLst>
          </p:cNvPr>
          <p:cNvGrpSpPr/>
          <p:nvPr/>
        </p:nvGrpSpPr>
        <p:grpSpPr>
          <a:xfrm>
            <a:off x="1375619" y="3890079"/>
            <a:ext cx="820284" cy="637203"/>
            <a:chOff x="1031714" y="2917559"/>
            <a:chExt cx="615213" cy="477902"/>
          </a:xfrm>
        </p:grpSpPr>
        <p:grpSp>
          <p:nvGrpSpPr>
            <p:cNvPr id="1076" name="Group 1075">
              <a:extLst>
                <a:ext uri="{FF2B5EF4-FFF2-40B4-BE49-F238E27FC236}">
                  <a16:creationId xmlns:a16="http://schemas.microsoft.com/office/drawing/2014/main" id="{B6F3241A-3B8A-0C4E-4CBD-7675BB2ECFC6}"/>
                </a:ext>
              </a:extLst>
            </p:cNvPr>
            <p:cNvGrpSpPr/>
            <p:nvPr/>
          </p:nvGrpSpPr>
          <p:grpSpPr>
            <a:xfrm>
              <a:off x="1031714" y="2917559"/>
              <a:ext cx="308088" cy="475111"/>
              <a:chOff x="1031714" y="2917559"/>
              <a:chExt cx="308088" cy="475111"/>
            </a:xfrm>
          </p:grpSpPr>
          <p:cxnSp>
            <p:nvCxnSpPr>
              <p:cNvPr id="1070" name="Straight Arrow Connector 1069">
                <a:extLst>
                  <a:ext uri="{FF2B5EF4-FFF2-40B4-BE49-F238E27FC236}">
                    <a16:creationId xmlns:a16="http://schemas.microsoft.com/office/drawing/2014/main" id="{427BF4C7-EC71-3A02-F125-C847F3149B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1" name="Straight Arrow Connector 1070">
                <a:extLst>
                  <a:ext uri="{FF2B5EF4-FFF2-40B4-BE49-F238E27FC236}">
                    <a16:creationId xmlns:a16="http://schemas.microsoft.com/office/drawing/2014/main" id="{B226EDF0-8EF3-6390-2EBF-BCB24ACCB4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4" name="Straight Arrow Connector 1073">
                <a:extLst>
                  <a:ext uri="{FF2B5EF4-FFF2-40B4-BE49-F238E27FC236}">
                    <a16:creationId xmlns:a16="http://schemas.microsoft.com/office/drawing/2014/main" id="{CF21F74A-D73A-7981-C3AC-07AB286D19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7" name="Group 1076">
              <a:extLst>
                <a:ext uri="{FF2B5EF4-FFF2-40B4-BE49-F238E27FC236}">
                  <a16:creationId xmlns:a16="http://schemas.microsoft.com/office/drawing/2014/main" id="{15937E22-B0EA-D51E-5037-89D57FD368F8}"/>
                </a:ext>
              </a:extLst>
            </p:cNvPr>
            <p:cNvGrpSpPr/>
            <p:nvPr/>
          </p:nvGrpSpPr>
          <p:grpSpPr>
            <a:xfrm flipH="1">
              <a:off x="1338839" y="2920350"/>
              <a:ext cx="308088" cy="475111"/>
              <a:chOff x="1031714" y="2917559"/>
              <a:chExt cx="308088" cy="475111"/>
            </a:xfrm>
          </p:grpSpPr>
          <p:cxnSp>
            <p:nvCxnSpPr>
              <p:cNvPr id="1078" name="Straight Arrow Connector 1077">
                <a:extLst>
                  <a:ext uri="{FF2B5EF4-FFF2-40B4-BE49-F238E27FC236}">
                    <a16:creationId xmlns:a16="http://schemas.microsoft.com/office/drawing/2014/main" id="{B3496E81-BA68-8003-172D-B0CB1D9123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9" name="Straight Arrow Connector 1078">
                <a:extLst>
                  <a:ext uri="{FF2B5EF4-FFF2-40B4-BE49-F238E27FC236}">
                    <a16:creationId xmlns:a16="http://schemas.microsoft.com/office/drawing/2014/main" id="{F63DE901-4410-E8D2-9D54-DBA11F280F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0" name="Straight Arrow Connector 1079">
                <a:extLst>
                  <a:ext uri="{FF2B5EF4-FFF2-40B4-BE49-F238E27FC236}">
                    <a16:creationId xmlns:a16="http://schemas.microsoft.com/office/drawing/2014/main" id="{4AE40DA8-65C5-A8C5-02E8-862A71952C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B6141947-FA5E-51F5-44A0-5BF86242C91F}"/>
              </a:ext>
            </a:extLst>
          </p:cNvPr>
          <p:cNvGrpSpPr/>
          <p:nvPr/>
        </p:nvGrpSpPr>
        <p:grpSpPr>
          <a:xfrm flipV="1">
            <a:off x="4029759" y="5045075"/>
            <a:ext cx="820284" cy="637203"/>
            <a:chOff x="1031714" y="2917559"/>
            <a:chExt cx="615213" cy="477902"/>
          </a:xfrm>
        </p:grpSpPr>
        <p:grpSp>
          <p:nvGrpSpPr>
            <p:cNvPr id="1083" name="Group 1082">
              <a:extLst>
                <a:ext uri="{FF2B5EF4-FFF2-40B4-BE49-F238E27FC236}">
                  <a16:creationId xmlns:a16="http://schemas.microsoft.com/office/drawing/2014/main" id="{B2991895-7072-EAEE-55F3-60C7B97DDD27}"/>
                </a:ext>
              </a:extLst>
            </p:cNvPr>
            <p:cNvGrpSpPr/>
            <p:nvPr/>
          </p:nvGrpSpPr>
          <p:grpSpPr>
            <a:xfrm>
              <a:off x="1031714" y="2917559"/>
              <a:ext cx="308088" cy="475111"/>
              <a:chOff x="1031714" y="2917559"/>
              <a:chExt cx="308088" cy="475111"/>
            </a:xfrm>
          </p:grpSpPr>
          <p:cxnSp>
            <p:nvCxnSpPr>
              <p:cNvPr id="1088" name="Straight Arrow Connector 1087">
                <a:extLst>
                  <a:ext uri="{FF2B5EF4-FFF2-40B4-BE49-F238E27FC236}">
                    <a16:creationId xmlns:a16="http://schemas.microsoft.com/office/drawing/2014/main" id="{F2FFFFB8-EAA3-CD2A-0468-CE0BD01C6E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9" name="Straight Arrow Connector 1088">
                <a:extLst>
                  <a:ext uri="{FF2B5EF4-FFF2-40B4-BE49-F238E27FC236}">
                    <a16:creationId xmlns:a16="http://schemas.microsoft.com/office/drawing/2014/main" id="{A700ACF4-ACFF-618F-D88E-E93055D838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0" name="Straight Arrow Connector 1089">
                <a:extLst>
                  <a:ext uri="{FF2B5EF4-FFF2-40B4-BE49-F238E27FC236}">
                    <a16:creationId xmlns:a16="http://schemas.microsoft.com/office/drawing/2014/main" id="{2F42ACDC-E018-FAD8-7BD1-0E2FA0B58D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4" name="Group 1083">
              <a:extLst>
                <a:ext uri="{FF2B5EF4-FFF2-40B4-BE49-F238E27FC236}">
                  <a16:creationId xmlns:a16="http://schemas.microsoft.com/office/drawing/2014/main" id="{AA5F8C13-16CC-89B2-7BA8-F03278632B93}"/>
                </a:ext>
              </a:extLst>
            </p:cNvPr>
            <p:cNvGrpSpPr/>
            <p:nvPr/>
          </p:nvGrpSpPr>
          <p:grpSpPr>
            <a:xfrm flipH="1">
              <a:off x="1338839" y="2920350"/>
              <a:ext cx="308088" cy="475111"/>
              <a:chOff x="1031714" y="2917559"/>
              <a:chExt cx="308088" cy="475111"/>
            </a:xfrm>
          </p:grpSpPr>
          <p:cxnSp>
            <p:nvCxnSpPr>
              <p:cNvPr id="1085" name="Straight Arrow Connector 1084">
                <a:extLst>
                  <a:ext uri="{FF2B5EF4-FFF2-40B4-BE49-F238E27FC236}">
                    <a16:creationId xmlns:a16="http://schemas.microsoft.com/office/drawing/2014/main" id="{D5649F71-4630-92D2-9194-6867FE9D86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6" name="Straight Arrow Connector 1085">
                <a:extLst>
                  <a:ext uri="{FF2B5EF4-FFF2-40B4-BE49-F238E27FC236}">
                    <a16:creationId xmlns:a16="http://schemas.microsoft.com/office/drawing/2014/main" id="{B9BF89DC-E664-6F8D-0525-E152B7A196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7" name="Straight Arrow Connector 1086">
                <a:extLst>
                  <a:ext uri="{FF2B5EF4-FFF2-40B4-BE49-F238E27FC236}">
                    <a16:creationId xmlns:a16="http://schemas.microsoft.com/office/drawing/2014/main" id="{0D715C93-EC59-4F7A-2CD8-3553A52DB2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1" name="TextBox 1090">
                <a:extLst>
                  <a:ext uri="{FF2B5EF4-FFF2-40B4-BE49-F238E27FC236}">
                    <a16:creationId xmlns:a16="http://schemas.microsoft.com/office/drawing/2014/main" id="{DF986C88-BD61-5337-B70B-34E979857DAB}"/>
                  </a:ext>
                </a:extLst>
              </p:cNvPr>
              <p:cNvSpPr txBox="1"/>
              <p:nvPr/>
            </p:nvSpPr>
            <p:spPr>
              <a:xfrm>
                <a:off x="2099573" y="4814760"/>
                <a:ext cx="8459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𝑁𝑎𝑛𝑜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91" name="TextBox 1090">
                <a:extLst>
                  <a:ext uri="{FF2B5EF4-FFF2-40B4-BE49-F238E27FC236}">
                    <a16:creationId xmlns:a16="http://schemas.microsoft.com/office/drawing/2014/main" id="{DF986C88-BD61-5337-B70B-34E979857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573" y="4814760"/>
                <a:ext cx="845937" cy="369332"/>
              </a:xfrm>
              <a:prstGeom prst="rect">
                <a:avLst/>
              </a:prstGeom>
              <a:blipFill>
                <a:blip r:embed="rId18"/>
                <a:stretch>
                  <a:fillRect l="-7914" r="-287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7" name="TextBox 1096">
            <a:extLst>
              <a:ext uri="{FF2B5EF4-FFF2-40B4-BE49-F238E27FC236}">
                <a16:creationId xmlns:a16="http://schemas.microsoft.com/office/drawing/2014/main" id="{8F0B6976-EDAA-B231-AAE1-3CA253C18B45}"/>
              </a:ext>
            </a:extLst>
          </p:cNvPr>
          <p:cNvSpPr txBox="1"/>
          <p:nvPr/>
        </p:nvSpPr>
        <p:spPr>
          <a:xfrm>
            <a:off x="361499" y="1725005"/>
            <a:ext cx="6055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Huge Energy mismatch between laser and Fusion threshold</a:t>
            </a:r>
          </a:p>
        </p:txBody>
      </p:sp>
      <p:sp>
        <p:nvSpPr>
          <p:cNvPr id="1098" name="TextBox 1097">
            <a:extLst>
              <a:ext uri="{FF2B5EF4-FFF2-40B4-BE49-F238E27FC236}">
                <a16:creationId xmlns:a16="http://schemas.microsoft.com/office/drawing/2014/main" id="{7C25E7A6-1FD4-0BE2-389C-6FEF5A9C82A3}"/>
              </a:ext>
            </a:extLst>
          </p:cNvPr>
          <p:cNvSpPr txBox="1"/>
          <p:nvPr/>
        </p:nvSpPr>
        <p:spPr>
          <a:xfrm>
            <a:off x="2948183" y="2529987"/>
            <a:ext cx="20166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>
                <a:solidFill>
                  <a:srgbClr val="C00000"/>
                </a:solidFill>
              </a:rPr>
              <a:t>Solution</a:t>
            </a:r>
          </a:p>
          <a:p>
            <a:r>
              <a:rPr lang="en-US" i="1" dirty="0">
                <a:solidFill>
                  <a:srgbClr val="C00000"/>
                </a:solidFill>
              </a:rPr>
              <a:t>Use collective electron motion.</a:t>
            </a:r>
          </a:p>
          <a:p>
            <a:r>
              <a:rPr lang="en-US" i="1" dirty="0">
                <a:solidFill>
                  <a:srgbClr val="C00000"/>
                </a:solidFill>
              </a:rPr>
              <a:t>like (TNSA)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7AA13E-1C9E-833B-2570-0472BE1DE9D3}"/>
              </a:ext>
            </a:extLst>
          </p:cNvPr>
          <p:cNvSpPr txBox="1"/>
          <p:nvPr/>
        </p:nvSpPr>
        <p:spPr>
          <a:xfrm>
            <a:off x="6629405" y="1371745"/>
            <a:ext cx="2879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56082">
                    <a:lumMod val="75000"/>
                  </a:srgbClr>
                </a:solidFill>
                <a:latin typeface="Aptos Black" panose="020F0502020204030204" pitchFamily="34" charset="0"/>
              </a:rPr>
              <a:t>Antennas </a:t>
            </a:r>
            <a:r>
              <a:rPr lang="en-US" sz="24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For Light</a:t>
            </a:r>
            <a:endParaRPr lang="en-US" sz="2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F3796E-143A-C266-3C67-60A08CE44D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7588" y="2411007"/>
            <a:ext cx="4882319" cy="3984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1BD62018-2CB2-1D37-B3FE-8EDA8F209099}"/>
                  </a:ext>
                </a:extLst>
              </p:cNvPr>
              <p:cNvSpPr txBox="1"/>
              <p:nvPr/>
            </p:nvSpPr>
            <p:spPr>
              <a:xfrm>
                <a:off x="9149463" y="2488485"/>
                <a:ext cx="23772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=−2 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1BD62018-2CB2-1D37-B3FE-8EDA8F209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463" y="2488485"/>
                <a:ext cx="2377293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A9BA0F3-2EE5-C13E-CE19-6560722911DE}"/>
              </a:ext>
            </a:extLst>
          </p:cNvPr>
          <p:cNvCxnSpPr>
            <a:cxnSpLocks/>
          </p:cNvCxnSpPr>
          <p:nvPr/>
        </p:nvCxnSpPr>
        <p:spPr>
          <a:xfrm>
            <a:off x="9210927" y="2755312"/>
            <a:ext cx="0" cy="307316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F15D7C4-6545-DB58-67DC-39DA710D115D}"/>
              </a:ext>
            </a:extLst>
          </p:cNvPr>
          <p:cNvSpPr/>
          <p:nvPr/>
        </p:nvSpPr>
        <p:spPr>
          <a:xfrm>
            <a:off x="10194851" y="2968965"/>
            <a:ext cx="267266" cy="556804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3B8DEEC-B86B-C661-9B0A-69657879970F}"/>
                  </a:ext>
                </a:extLst>
              </p:cNvPr>
              <p:cNvSpPr txBox="1"/>
              <p:nvPr/>
            </p:nvSpPr>
            <p:spPr>
              <a:xfrm>
                <a:off x="284009" y="2139351"/>
                <a:ext cx="6345396" cy="420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=ℏ</m:t>
                    </m:r>
                    <m:sSub>
                      <m:sSubPr>
                        <m:ctrlPr>
                          <a:rPr lang="en-US" sz="2133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33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133" b="0" i="1" smtClean="0">
                            <a:latin typeface="Cambria Math" panose="02040503050406030204" pitchFamily="18" charset="0"/>
                          </a:rPr>
                          <m:t>𝑙𝑎𝑠𝑒𝑟</m:t>
                        </m:r>
                      </m:sub>
                    </m:sSub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=2 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𝑒𝑉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 →1 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r>
                  <a:rPr lang="en-US" sz="2133" dirty="0"/>
                  <a:t>(Fusion threshold)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3B8DEEC-B86B-C661-9B0A-696578799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09" y="2139351"/>
                <a:ext cx="6345396" cy="420564"/>
              </a:xfrm>
              <a:prstGeom prst="rect">
                <a:avLst/>
              </a:prstGeom>
              <a:blipFill>
                <a:blip r:embed="rId21"/>
                <a:stretch>
                  <a:fillRect l="-96" t="-8696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27F9224-9CA6-ACB0-4D6B-9DBD0FE9184F}"/>
              </a:ext>
            </a:extLst>
          </p:cNvPr>
          <p:cNvSpPr txBox="1"/>
          <p:nvPr/>
        </p:nvSpPr>
        <p:spPr>
          <a:xfrm>
            <a:off x="6808747" y="6331656"/>
            <a:ext cx="40390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err="1"/>
              <a:t>Bonyár</a:t>
            </a:r>
            <a:r>
              <a:rPr lang="en-US" sz="1400" i="1" dirty="0"/>
              <a:t>, A. et al. Int. J. Mol. Sci. 2022, 23, 13575.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74E233-1B3F-7857-9377-7C75FFBE9C9F}"/>
              </a:ext>
            </a:extLst>
          </p:cNvPr>
          <p:cNvSpPr txBox="1"/>
          <p:nvPr/>
        </p:nvSpPr>
        <p:spPr>
          <a:xfrm>
            <a:off x="19774" y="6306719"/>
            <a:ext cx="6820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Locally </a:t>
            </a:r>
            <a:r>
              <a:rPr lang="en-US" sz="2000" b="1" i="1" dirty="0"/>
              <a:t>increased</a:t>
            </a:r>
            <a:r>
              <a:rPr lang="en-US" sz="2000" i="1" dirty="0"/>
              <a:t> Electric field </a:t>
            </a:r>
            <a:r>
              <a:rPr lang="en-US" sz="2000" b="1" i="1" dirty="0"/>
              <a:t>Strength</a:t>
            </a:r>
            <a:r>
              <a:rPr lang="en-US" sz="2000" i="1" dirty="0"/>
              <a:t> and Field </a:t>
            </a:r>
            <a:r>
              <a:rPr lang="en-US" sz="2000" b="1" i="1" dirty="0"/>
              <a:t>Gradient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FF486B-0C20-1D07-9ED9-D282D9634B67}"/>
              </a:ext>
            </a:extLst>
          </p:cNvPr>
          <p:cNvSpPr txBox="1"/>
          <p:nvPr/>
        </p:nvSpPr>
        <p:spPr>
          <a:xfrm>
            <a:off x="169927" y="1009109"/>
            <a:ext cx="684047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How can </a:t>
            </a:r>
            <a:r>
              <a:rPr lang="en-US" sz="2133" b="1" dirty="0"/>
              <a:t>nano-structured</a:t>
            </a:r>
            <a:r>
              <a:rPr lang="en-US" sz="2133" dirty="0"/>
              <a:t> targets lead to </a:t>
            </a:r>
            <a:r>
              <a:rPr lang="en-US" sz="2133" b="1" dirty="0"/>
              <a:t>femtosecond</a:t>
            </a:r>
            <a:r>
              <a:rPr lang="en-US" sz="2133" u="sng" dirty="0"/>
              <a:t> </a:t>
            </a:r>
            <a:r>
              <a:rPr lang="en-US" sz="2133" dirty="0"/>
              <a:t>scale </a:t>
            </a:r>
            <a:r>
              <a:rPr lang="en-US" sz="2133" b="1" dirty="0"/>
              <a:t>ion</a:t>
            </a:r>
            <a:r>
              <a:rPr lang="en-US" sz="2133" dirty="0"/>
              <a:t> </a:t>
            </a:r>
            <a:r>
              <a:rPr lang="en-US" sz="2133" b="1" dirty="0"/>
              <a:t>acceleration</a:t>
            </a:r>
            <a:r>
              <a:rPr lang="en-US" sz="2133" dirty="0"/>
              <a:t>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41CD2B-E58B-FFAA-BAA2-6C93940F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7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00013 0.0486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0DC69-253E-1F2A-42F0-2C5EC3910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A77683C-E455-47D2-233E-5757FBFE926D}"/>
              </a:ext>
            </a:extLst>
          </p:cNvPr>
          <p:cNvSpPr txBox="1">
            <a:spLocks/>
          </p:cNvSpPr>
          <p:nvPr/>
        </p:nvSpPr>
        <p:spPr>
          <a:xfrm>
            <a:off x="175423" y="78632"/>
            <a:ext cx="118056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The </a:t>
            </a:r>
            <a:r>
              <a:rPr lang="en-US" sz="3600" b="1" dirty="0" err="1">
                <a:solidFill>
                  <a:srgbClr val="156082">
                    <a:lumMod val="75000"/>
                  </a:srgbClr>
                </a:solidFill>
                <a:latin typeface="Aptos Black" panose="020F0502020204030204" pitchFamily="34" charset="0"/>
              </a:rPr>
              <a:t>Nano</a:t>
            </a:r>
            <a:r>
              <a:rPr lang="en-US" sz="3600" b="1" dirty="0" err="1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Plasmonic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Laser Induced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Energy</a:t>
            </a:r>
            <a:endParaRPr lang="en-US" sz="3600" b="1" dirty="0">
              <a:solidFill>
                <a:srgbClr val="196B24">
                  <a:lumMod val="50000"/>
                </a:srgbClr>
              </a:solidFill>
              <a:latin typeface="Aptos Display" panose="020B00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57808B-DDA0-9D06-72BE-6150EADB3FF4}"/>
              </a:ext>
            </a:extLst>
          </p:cNvPr>
          <p:cNvSpPr/>
          <p:nvPr/>
        </p:nvSpPr>
        <p:spPr>
          <a:xfrm>
            <a:off x="5097461" y="2857817"/>
            <a:ext cx="390671" cy="8138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4A94F5-56E7-34A2-9E15-C1F16B982F9F}"/>
                  </a:ext>
                </a:extLst>
              </p:cNvPr>
              <p:cNvSpPr txBox="1"/>
              <p:nvPr/>
            </p:nvSpPr>
            <p:spPr>
              <a:xfrm>
                <a:off x="5740821" y="3062701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85 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4A94F5-56E7-34A2-9E15-C1F16B982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821" y="3062701"/>
                <a:ext cx="86991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A4FF4B6D-A6FE-3FD2-4254-17664527A666}"/>
              </a:ext>
            </a:extLst>
          </p:cNvPr>
          <p:cNvSpPr/>
          <p:nvPr/>
        </p:nvSpPr>
        <p:spPr>
          <a:xfrm rot="5400000">
            <a:off x="5171770" y="3624126"/>
            <a:ext cx="283885" cy="44030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C6314B-8BBB-153C-6785-5BDD900FADB8}"/>
                  </a:ext>
                </a:extLst>
              </p:cNvPr>
              <p:cNvSpPr txBox="1"/>
              <p:nvPr/>
            </p:nvSpPr>
            <p:spPr>
              <a:xfrm>
                <a:off x="4888804" y="3923104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C6314B-8BBB-153C-6785-5BDD900FA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804" y="3923104"/>
                <a:ext cx="86991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>
            <a:extLst>
              <a:ext uri="{FF2B5EF4-FFF2-40B4-BE49-F238E27FC236}">
                <a16:creationId xmlns:a16="http://schemas.microsoft.com/office/drawing/2014/main" id="{50B67035-7521-8C17-36B6-004C4CBC2BAD}"/>
              </a:ext>
            </a:extLst>
          </p:cNvPr>
          <p:cNvSpPr/>
          <p:nvPr/>
        </p:nvSpPr>
        <p:spPr>
          <a:xfrm>
            <a:off x="5533863" y="2867768"/>
            <a:ext cx="227597" cy="803947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959505-5056-2AF9-1A78-46B3B394D458}"/>
                  </a:ext>
                </a:extLst>
              </p:cNvPr>
              <p:cNvSpPr txBox="1"/>
              <p:nvPr/>
            </p:nvSpPr>
            <p:spPr>
              <a:xfrm>
                <a:off x="6536532" y="1801592"/>
                <a:ext cx="52829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These nanorods </a:t>
                </a:r>
                <a:r>
                  <a:rPr lang="en-US" b="1" dirty="0">
                    <a:solidFill>
                      <a:prstClr val="black"/>
                    </a:solidFill>
                    <a:latin typeface="Aptos" panose="02110004020202020204"/>
                  </a:rPr>
                  <a:t>resonantly</a:t>
                </a:r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 absorb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800 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 light via </a:t>
                </a:r>
                <a:r>
                  <a:rPr lang="en-US" b="1" dirty="0">
                    <a:solidFill>
                      <a:prstClr val="black"/>
                    </a:solidFill>
                    <a:latin typeface="Aptos" panose="02110004020202020204"/>
                  </a:rPr>
                  <a:t>Localized Surface Plasmon resonance </a:t>
                </a:r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(LSP)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959505-5056-2AF9-1A78-46B3B394D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532" y="1801592"/>
                <a:ext cx="5282947" cy="646331"/>
              </a:xfrm>
              <a:prstGeom prst="rect">
                <a:avLst/>
              </a:prstGeom>
              <a:blipFill>
                <a:blip r:embed="rId4"/>
                <a:stretch>
                  <a:fillRect l="-923" t="-4717" r="-1269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4F518D-890D-623A-A5B3-8EC31C57F59E}"/>
              </a:ext>
            </a:extLst>
          </p:cNvPr>
          <p:cNvSpPr/>
          <p:nvPr/>
        </p:nvSpPr>
        <p:spPr>
          <a:xfrm>
            <a:off x="5097459" y="2680977"/>
            <a:ext cx="390671" cy="813899"/>
          </a:xfrm>
          <a:prstGeom prst="roundRect">
            <a:avLst>
              <a:gd name="adj" fmla="val 50000"/>
            </a:avLst>
          </a:prstGeom>
          <a:solidFill>
            <a:srgbClr val="0070C0">
              <a:alpha val="41961"/>
            </a:srgbClr>
          </a:solidFill>
          <a:ln>
            <a:solidFill>
              <a:srgbClr val="0070C0">
                <a:alpha val="36863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495050E7-7E87-2873-2582-7BF41AA7EF76}"/>
              </a:ext>
            </a:extLst>
          </p:cNvPr>
          <p:cNvGrpSpPr/>
          <p:nvPr/>
        </p:nvGrpSpPr>
        <p:grpSpPr>
          <a:xfrm flipV="1">
            <a:off x="3346133" y="4796493"/>
            <a:ext cx="2191412" cy="1374699"/>
            <a:chOff x="516935" y="2562752"/>
            <a:chExt cx="1643559" cy="1031024"/>
          </a:xfrm>
        </p:grpSpPr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D955B1EA-AB54-1E1B-514B-A3D6FEA38FAA}"/>
                </a:ext>
              </a:extLst>
            </p:cNvPr>
            <p:cNvGrpSpPr/>
            <p:nvPr/>
          </p:nvGrpSpPr>
          <p:grpSpPr>
            <a:xfrm flipH="1">
              <a:off x="1338590" y="2562752"/>
              <a:ext cx="821904" cy="1031024"/>
              <a:chOff x="1647319" y="2562752"/>
              <a:chExt cx="821904" cy="1031024"/>
            </a:xfrm>
          </p:grpSpPr>
          <p:cxnSp>
            <p:nvCxnSpPr>
              <p:cNvPr id="1055" name="Straight Arrow Connector 1054">
                <a:extLst>
                  <a:ext uri="{FF2B5EF4-FFF2-40B4-BE49-F238E27FC236}">
                    <a16:creationId xmlns:a16="http://schemas.microsoft.com/office/drawing/2014/main" id="{F7B1B77F-D2DC-970B-C5D0-006138BDFD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9223" y="2562752"/>
                <a:ext cx="0" cy="10218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6" name="Straight Arrow Connector 1055">
                <a:extLst>
                  <a:ext uri="{FF2B5EF4-FFF2-40B4-BE49-F238E27FC236}">
                    <a16:creationId xmlns:a16="http://schemas.microsoft.com/office/drawing/2014/main" id="{E9404D3C-7644-3F6B-2356-C61ED14ED23E}"/>
                  </a:ext>
                </a:extLst>
              </p:cNvPr>
              <p:cNvCxnSpPr/>
              <p:nvPr/>
            </p:nvCxnSpPr>
            <p:spPr>
              <a:xfrm flipV="1">
                <a:off x="1647319" y="3123785"/>
                <a:ext cx="0" cy="4699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7" name="Straight Arrow Connector 1056">
                <a:extLst>
                  <a:ext uri="{FF2B5EF4-FFF2-40B4-BE49-F238E27FC236}">
                    <a16:creationId xmlns:a16="http://schemas.microsoft.com/office/drawing/2014/main" id="{C8A1F0BD-07E3-5C43-CF21-89E9778802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37624" y="2873657"/>
                <a:ext cx="0" cy="7178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8" name="Straight Arrow Connector 1057">
                <a:extLst>
                  <a:ext uri="{FF2B5EF4-FFF2-40B4-BE49-F238E27FC236}">
                    <a16:creationId xmlns:a16="http://schemas.microsoft.com/office/drawing/2014/main" id="{FAE8E117-0F8D-1B2B-3636-99CDEF4C05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4689" y="2692400"/>
                <a:ext cx="0" cy="8990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9" name="Straight Arrow Connector 1058">
                <a:extLst>
                  <a:ext uri="{FF2B5EF4-FFF2-40B4-BE49-F238E27FC236}">
                    <a16:creationId xmlns:a16="http://schemas.microsoft.com/office/drawing/2014/main" id="{880EF5E1-FAD6-E89E-967D-ECB00AC8CC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56724" y="2592388"/>
                <a:ext cx="0" cy="9990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49" name="Straight Arrow Connector 1048">
              <a:extLst>
                <a:ext uri="{FF2B5EF4-FFF2-40B4-BE49-F238E27FC236}">
                  <a16:creationId xmlns:a16="http://schemas.microsoft.com/office/drawing/2014/main" id="{BFC1FA64-C46A-65BE-EC2B-689B63FDECF8}"/>
                </a:ext>
              </a:extLst>
            </p:cNvPr>
            <p:cNvCxnSpPr/>
            <p:nvPr/>
          </p:nvCxnSpPr>
          <p:spPr>
            <a:xfrm flipV="1">
              <a:off x="516935" y="3123785"/>
              <a:ext cx="0" cy="4699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Arrow Connector 1049">
              <a:extLst>
                <a:ext uri="{FF2B5EF4-FFF2-40B4-BE49-F238E27FC236}">
                  <a16:creationId xmlns:a16="http://schemas.microsoft.com/office/drawing/2014/main" id="{B220BD31-5C6D-6AD9-C69D-40EFE9458B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240" y="2873657"/>
              <a:ext cx="0" cy="7178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Arrow Connector 1050">
              <a:extLst>
                <a:ext uri="{FF2B5EF4-FFF2-40B4-BE49-F238E27FC236}">
                  <a16:creationId xmlns:a16="http://schemas.microsoft.com/office/drawing/2014/main" id="{D5FAE26B-BAC9-4772-885C-0F33E385A4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305" y="2692400"/>
              <a:ext cx="0" cy="8990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Arrow Connector 1053">
              <a:extLst>
                <a:ext uri="{FF2B5EF4-FFF2-40B4-BE49-F238E27FC236}">
                  <a16:creationId xmlns:a16="http://schemas.microsoft.com/office/drawing/2014/main" id="{ABBCE89C-2A63-81CA-10DD-5152E6FD10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340" y="2592388"/>
              <a:ext cx="0" cy="9990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18F928-6F58-931E-A2F9-F41DC0B934C1}"/>
              </a:ext>
            </a:extLst>
          </p:cNvPr>
          <p:cNvCxnSpPr/>
          <p:nvPr/>
        </p:nvCxnSpPr>
        <p:spPr>
          <a:xfrm>
            <a:off x="445336" y="3428999"/>
            <a:ext cx="0" cy="27254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CDC825D9-0D0E-93F6-ECBC-404DC3910CF8}"/>
              </a:ext>
            </a:extLst>
          </p:cNvPr>
          <p:cNvGrpSpPr/>
          <p:nvPr/>
        </p:nvGrpSpPr>
        <p:grpSpPr>
          <a:xfrm>
            <a:off x="689247" y="3417003"/>
            <a:ext cx="2191412" cy="1374699"/>
            <a:chOff x="516935" y="2562752"/>
            <a:chExt cx="1643559" cy="1031024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9FA20A68-FC32-8D6A-E122-3B48BBF219D9}"/>
                </a:ext>
              </a:extLst>
            </p:cNvPr>
            <p:cNvGrpSpPr/>
            <p:nvPr/>
          </p:nvGrpSpPr>
          <p:grpSpPr>
            <a:xfrm flipH="1">
              <a:off x="1338590" y="2562752"/>
              <a:ext cx="821904" cy="1031024"/>
              <a:chOff x="1647319" y="2562752"/>
              <a:chExt cx="821904" cy="1031024"/>
            </a:xfrm>
          </p:grpSpPr>
          <p:cxnSp>
            <p:nvCxnSpPr>
              <p:cNvPr id="1035" name="Straight Arrow Connector 1034">
                <a:extLst>
                  <a:ext uri="{FF2B5EF4-FFF2-40B4-BE49-F238E27FC236}">
                    <a16:creationId xmlns:a16="http://schemas.microsoft.com/office/drawing/2014/main" id="{426F8C7B-5F9B-C058-EFB7-C67967F264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9223" y="2562752"/>
                <a:ext cx="0" cy="10218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6" name="Straight Arrow Connector 1035">
                <a:extLst>
                  <a:ext uri="{FF2B5EF4-FFF2-40B4-BE49-F238E27FC236}">
                    <a16:creationId xmlns:a16="http://schemas.microsoft.com/office/drawing/2014/main" id="{6DEDE28A-1952-2118-2D34-9517883C8404}"/>
                  </a:ext>
                </a:extLst>
              </p:cNvPr>
              <p:cNvCxnSpPr/>
              <p:nvPr/>
            </p:nvCxnSpPr>
            <p:spPr>
              <a:xfrm flipV="1">
                <a:off x="1647319" y="3123785"/>
                <a:ext cx="0" cy="4699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Straight Arrow Connector 1036">
                <a:extLst>
                  <a:ext uri="{FF2B5EF4-FFF2-40B4-BE49-F238E27FC236}">
                    <a16:creationId xmlns:a16="http://schemas.microsoft.com/office/drawing/2014/main" id="{1130A312-44B2-0824-3CE8-EDAB8A0E77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37624" y="2873657"/>
                <a:ext cx="0" cy="7178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Straight Arrow Connector 1037">
                <a:extLst>
                  <a:ext uri="{FF2B5EF4-FFF2-40B4-BE49-F238E27FC236}">
                    <a16:creationId xmlns:a16="http://schemas.microsoft.com/office/drawing/2014/main" id="{C41DCBF0-C659-6A49-099B-183C774765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4689" y="2692400"/>
                <a:ext cx="0" cy="8990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4" name="Straight Arrow Connector 1043">
                <a:extLst>
                  <a:ext uri="{FF2B5EF4-FFF2-40B4-BE49-F238E27FC236}">
                    <a16:creationId xmlns:a16="http://schemas.microsoft.com/office/drawing/2014/main" id="{6F08B96B-2D09-B6A8-C45F-70A0A208E2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56724" y="2592388"/>
                <a:ext cx="0" cy="9990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6BD35AA-D924-454C-6A76-B7D57E4C522F}"/>
                </a:ext>
              </a:extLst>
            </p:cNvPr>
            <p:cNvCxnSpPr/>
            <p:nvPr/>
          </p:nvCxnSpPr>
          <p:spPr>
            <a:xfrm flipV="1">
              <a:off x="516935" y="3123785"/>
              <a:ext cx="0" cy="4699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C278010-8F00-AA61-6243-09041550D5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240" y="2873657"/>
              <a:ext cx="0" cy="7178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CDE35DF-0EE5-6241-06CA-73582B960C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305" y="2692400"/>
              <a:ext cx="0" cy="8990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BE08793-41CE-6794-3B09-FDDABBF49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340" y="2592388"/>
              <a:ext cx="0" cy="9990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47BD4A3-68F4-01F8-587A-67ABA963BEB0}"/>
              </a:ext>
            </a:extLst>
          </p:cNvPr>
          <p:cNvCxnSpPr>
            <a:cxnSpLocks/>
          </p:cNvCxnSpPr>
          <p:nvPr/>
        </p:nvCxnSpPr>
        <p:spPr>
          <a:xfrm flipV="1">
            <a:off x="1785119" y="3417003"/>
            <a:ext cx="0" cy="1362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5CAE1A7-C591-47D8-3BD8-1B40515C6B60}"/>
              </a:ext>
            </a:extLst>
          </p:cNvPr>
          <p:cNvCxnSpPr>
            <a:cxnSpLocks/>
          </p:cNvCxnSpPr>
          <p:nvPr/>
        </p:nvCxnSpPr>
        <p:spPr>
          <a:xfrm flipV="1">
            <a:off x="452638" y="4791701"/>
            <a:ext cx="5332279" cy="47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9E0300-2C4C-A5AF-20F4-103EFC9CD3E0}"/>
              </a:ext>
            </a:extLst>
          </p:cNvPr>
          <p:cNvGrpSpPr/>
          <p:nvPr/>
        </p:nvGrpSpPr>
        <p:grpSpPr>
          <a:xfrm>
            <a:off x="384449" y="2198228"/>
            <a:ext cx="5452939" cy="5201013"/>
            <a:chOff x="273982" y="1656462"/>
            <a:chExt cx="4195875" cy="3900760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27375A2-F145-2152-4203-B661F5361496}"/>
                </a:ext>
              </a:extLst>
            </p:cNvPr>
            <p:cNvSpPr/>
            <p:nvPr/>
          </p:nvSpPr>
          <p:spPr>
            <a:xfrm>
              <a:off x="273982" y="2570543"/>
              <a:ext cx="2150916" cy="2986679"/>
            </a:xfrm>
            <a:prstGeom prst="arc">
              <a:avLst>
                <a:gd name="adj1" fmla="val 12267628"/>
                <a:gd name="adj2" fmla="val 2011473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554E61BB-7052-60EC-8FAA-2A470BE7CF6B}"/>
                </a:ext>
              </a:extLst>
            </p:cNvPr>
            <p:cNvSpPr/>
            <p:nvPr/>
          </p:nvSpPr>
          <p:spPr>
            <a:xfrm rot="10800000">
              <a:off x="2318941" y="1656462"/>
              <a:ext cx="2150916" cy="2986679"/>
            </a:xfrm>
            <a:prstGeom prst="arc">
              <a:avLst>
                <a:gd name="adj1" fmla="val 12267628"/>
                <a:gd name="adj2" fmla="val 2011473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F42ED759-3A0F-64E1-F906-87E73E2E0D70}"/>
                  </a:ext>
                </a:extLst>
              </p:cNvPr>
              <p:cNvSpPr txBox="1"/>
              <p:nvPr/>
            </p:nvSpPr>
            <p:spPr>
              <a:xfrm>
                <a:off x="649930" y="3030665"/>
                <a:ext cx="8272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𝑙𝑎𝑠𝑒𝑟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F42ED759-3A0F-64E1-F906-87E73E2E0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30" y="3030665"/>
                <a:ext cx="827278" cy="369332"/>
              </a:xfrm>
              <a:prstGeom prst="rect">
                <a:avLst/>
              </a:prstGeom>
              <a:blipFill>
                <a:blip r:embed="rId5"/>
                <a:stretch>
                  <a:fillRect l="-8889" r="-4444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C825F7FC-848A-66FF-0075-B63983FB0E75}"/>
              </a:ext>
            </a:extLst>
          </p:cNvPr>
          <p:cNvGrpSpPr/>
          <p:nvPr/>
        </p:nvGrpSpPr>
        <p:grpSpPr>
          <a:xfrm>
            <a:off x="4245019" y="4120992"/>
            <a:ext cx="393137" cy="1183905"/>
            <a:chOff x="3160957" y="3087694"/>
            <a:chExt cx="294853" cy="88792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304A8D59-4E6A-EC23-BED4-5B19C0570783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62" name="Rectangle: Rounded Corners 1061">
              <a:extLst>
                <a:ext uri="{FF2B5EF4-FFF2-40B4-BE49-F238E27FC236}">
                  <a16:creationId xmlns:a16="http://schemas.microsoft.com/office/drawing/2014/main" id="{2D35A447-F5E7-AD81-D965-BE97C3C1D438}"/>
                </a:ext>
              </a:extLst>
            </p:cNvPr>
            <p:cNvSpPr/>
            <p:nvPr/>
          </p:nvSpPr>
          <p:spPr>
            <a:xfrm>
              <a:off x="3160957" y="3132312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1961"/>
              </a:srgbClr>
            </a:solidFill>
            <a:ln>
              <a:solidFill>
                <a:srgbClr val="0070C0">
                  <a:alpha val="36863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4" name="TextBox 1063">
                  <a:extLst>
                    <a:ext uri="{FF2B5EF4-FFF2-40B4-BE49-F238E27FC236}">
                      <a16:creationId xmlns:a16="http://schemas.microsoft.com/office/drawing/2014/main" id="{B664D6E4-DC5A-616A-6498-C855D321B67F}"/>
                    </a:ext>
                  </a:extLst>
                </p:cNvPr>
                <p:cNvSpPr txBox="1"/>
                <p:nvPr/>
              </p:nvSpPr>
              <p:spPr>
                <a:xfrm>
                  <a:off x="3214943" y="3698624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4" name="TextBox 1063">
                  <a:extLst>
                    <a:ext uri="{FF2B5EF4-FFF2-40B4-BE49-F238E27FC236}">
                      <a16:creationId xmlns:a16="http://schemas.microsoft.com/office/drawing/2014/main" id="{A513BD4C-99F1-7ED5-7895-D7974BBBA3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4943" y="3698624"/>
                  <a:ext cx="218810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2917" r="-2083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5" name="TextBox 1064">
                  <a:extLst>
                    <a:ext uri="{FF2B5EF4-FFF2-40B4-BE49-F238E27FC236}">
                      <a16:creationId xmlns:a16="http://schemas.microsoft.com/office/drawing/2014/main" id="{16E79C1F-F193-3477-0115-B576D3B9B6EA}"/>
                    </a:ext>
                  </a:extLst>
                </p:cNvPr>
                <p:cNvSpPr txBox="1"/>
                <p:nvPr/>
              </p:nvSpPr>
              <p:spPr>
                <a:xfrm>
                  <a:off x="3216613" y="3087694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5" name="TextBox 1064">
                  <a:extLst>
                    <a:ext uri="{FF2B5EF4-FFF2-40B4-BE49-F238E27FC236}">
                      <a16:creationId xmlns:a16="http://schemas.microsoft.com/office/drawing/2014/main" id="{CE8628B9-32F8-8787-08C5-8DAB0AEAA9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6613" y="3087694"/>
                  <a:ext cx="218810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8511" r="-63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21712746-7F66-BD87-EE60-88A998A0EDC8}"/>
              </a:ext>
            </a:extLst>
          </p:cNvPr>
          <p:cNvGrpSpPr/>
          <p:nvPr/>
        </p:nvGrpSpPr>
        <p:grpSpPr>
          <a:xfrm>
            <a:off x="1590515" y="4351297"/>
            <a:ext cx="396976" cy="1166896"/>
            <a:chOff x="1213505" y="3245702"/>
            <a:chExt cx="297732" cy="87517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4B54756-BF85-FAE5-AAAA-17448594B209}"/>
                </a:ext>
              </a:extLst>
            </p:cNvPr>
            <p:cNvSpPr/>
            <p:nvPr/>
          </p:nvSpPr>
          <p:spPr>
            <a:xfrm>
              <a:off x="1218234" y="3288564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61" name="Rectangle: Rounded Corners 1060">
              <a:extLst>
                <a:ext uri="{FF2B5EF4-FFF2-40B4-BE49-F238E27FC236}">
                  <a16:creationId xmlns:a16="http://schemas.microsoft.com/office/drawing/2014/main" id="{1B7E37BB-323F-2EFF-BC7F-547AF5744E60}"/>
                </a:ext>
              </a:extLst>
            </p:cNvPr>
            <p:cNvSpPr/>
            <p:nvPr/>
          </p:nvSpPr>
          <p:spPr>
            <a:xfrm>
              <a:off x="1213505" y="3441256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1961"/>
              </a:srgbClr>
            </a:solidFill>
            <a:ln>
              <a:solidFill>
                <a:srgbClr val="0070C0">
                  <a:alpha val="36863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94EFD56E-B714-F803-7450-DD21612B8CC6}"/>
                    </a:ext>
                  </a:extLst>
                </p:cNvPr>
                <p:cNvSpPr txBox="1"/>
                <p:nvPr/>
              </p:nvSpPr>
              <p:spPr>
                <a:xfrm>
                  <a:off x="1267833" y="3245702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AA38A58F-2CD7-1B60-0F8D-F027CE453A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7833" y="3245702"/>
                  <a:ext cx="218810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22917" r="-2083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6" name="TextBox 1065">
                  <a:extLst>
                    <a:ext uri="{FF2B5EF4-FFF2-40B4-BE49-F238E27FC236}">
                      <a16:creationId xmlns:a16="http://schemas.microsoft.com/office/drawing/2014/main" id="{FF2D9E07-777A-11D3-D276-995A342988F0}"/>
                    </a:ext>
                  </a:extLst>
                </p:cNvPr>
                <p:cNvSpPr txBox="1"/>
                <p:nvPr/>
              </p:nvSpPr>
              <p:spPr>
                <a:xfrm>
                  <a:off x="1263269" y="3843875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6" name="TextBox 1065">
                  <a:extLst>
                    <a:ext uri="{FF2B5EF4-FFF2-40B4-BE49-F238E27FC236}">
                      <a16:creationId xmlns:a16="http://schemas.microsoft.com/office/drawing/2014/main" id="{C2C6D8A9-F0A4-682B-F5FD-349BF30356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3269" y="3843875"/>
                  <a:ext cx="218810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8333" r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7BE80AE2-37D1-9042-D08F-0FE45526E6F6}"/>
              </a:ext>
            </a:extLst>
          </p:cNvPr>
          <p:cNvGrpSpPr/>
          <p:nvPr/>
        </p:nvGrpSpPr>
        <p:grpSpPr>
          <a:xfrm>
            <a:off x="1375619" y="3890079"/>
            <a:ext cx="820284" cy="637203"/>
            <a:chOff x="1031714" y="2917559"/>
            <a:chExt cx="615213" cy="477902"/>
          </a:xfrm>
        </p:grpSpPr>
        <p:grpSp>
          <p:nvGrpSpPr>
            <p:cNvPr id="1076" name="Group 1075">
              <a:extLst>
                <a:ext uri="{FF2B5EF4-FFF2-40B4-BE49-F238E27FC236}">
                  <a16:creationId xmlns:a16="http://schemas.microsoft.com/office/drawing/2014/main" id="{3BF5BB6D-BBF7-10DC-254B-192F7862C614}"/>
                </a:ext>
              </a:extLst>
            </p:cNvPr>
            <p:cNvGrpSpPr/>
            <p:nvPr/>
          </p:nvGrpSpPr>
          <p:grpSpPr>
            <a:xfrm>
              <a:off x="1031714" y="2917559"/>
              <a:ext cx="308088" cy="475111"/>
              <a:chOff x="1031714" y="2917559"/>
              <a:chExt cx="308088" cy="475111"/>
            </a:xfrm>
          </p:grpSpPr>
          <p:cxnSp>
            <p:nvCxnSpPr>
              <p:cNvPr id="1070" name="Straight Arrow Connector 1069">
                <a:extLst>
                  <a:ext uri="{FF2B5EF4-FFF2-40B4-BE49-F238E27FC236}">
                    <a16:creationId xmlns:a16="http://schemas.microsoft.com/office/drawing/2014/main" id="{561537A2-09C8-8BFD-A9C6-CC853EFB95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1" name="Straight Arrow Connector 1070">
                <a:extLst>
                  <a:ext uri="{FF2B5EF4-FFF2-40B4-BE49-F238E27FC236}">
                    <a16:creationId xmlns:a16="http://schemas.microsoft.com/office/drawing/2014/main" id="{79E0DB3F-A8F2-D75F-9B27-8E69258F94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4" name="Straight Arrow Connector 1073">
                <a:extLst>
                  <a:ext uri="{FF2B5EF4-FFF2-40B4-BE49-F238E27FC236}">
                    <a16:creationId xmlns:a16="http://schemas.microsoft.com/office/drawing/2014/main" id="{715E967D-931B-2642-D5F5-7CB54AA533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7" name="Group 1076">
              <a:extLst>
                <a:ext uri="{FF2B5EF4-FFF2-40B4-BE49-F238E27FC236}">
                  <a16:creationId xmlns:a16="http://schemas.microsoft.com/office/drawing/2014/main" id="{E4BE89C1-148F-C462-E9C9-8A6C332F5B15}"/>
                </a:ext>
              </a:extLst>
            </p:cNvPr>
            <p:cNvGrpSpPr/>
            <p:nvPr/>
          </p:nvGrpSpPr>
          <p:grpSpPr>
            <a:xfrm flipH="1">
              <a:off x="1338839" y="2920350"/>
              <a:ext cx="308088" cy="475111"/>
              <a:chOff x="1031714" y="2917559"/>
              <a:chExt cx="308088" cy="475111"/>
            </a:xfrm>
          </p:grpSpPr>
          <p:cxnSp>
            <p:nvCxnSpPr>
              <p:cNvPr id="1078" name="Straight Arrow Connector 1077">
                <a:extLst>
                  <a:ext uri="{FF2B5EF4-FFF2-40B4-BE49-F238E27FC236}">
                    <a16:creationId xmlns:a16="http://schemas.microsoft.com/office/drawing/2014/main" id="{D27E58D2-36AB-C907-C03B-4824D73A35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9" name="Straight Arrow Connector 1078">
                <a:extLst>
                  <a:ext uri="{FF2B5EF4-FFF2-40B4-BE49-F238E27FC236}">
                    <a16:creationId xmlns:a16="http://schemas.microsoft.com/office/drawing/2014/main" id="{C1FB359A-E7E8-B6EA-AB1E-7C2F2833FA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0" name="Straight Arrow Connector 1079">
                <a:extLst>
                  <a:ext uri="{FF2B5EF4-FFF2-40B4-BE49-F238E27FC236}">
                    <a16:creationId xmlns:a16="http://schemas.microsoft.com/office/drawing/2014/main" id="{6E5750A7-2E75-A43B-1DDA-EC69B374A5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F7735CCD-8F4D-D23C-54E4-D3A7ABA68F4D}"/>
              </a:ext>
            </a:extLst>
          </p:cNvPr>
          <p:cNvGrpSpPr/>
          <p:nvPr/>
        </p:nvGrpSpPr>
        <p:grpSpPr>
          <a:xfrm flipV="1">
            <a:off x="4029759" y="5045075"/>
            <a:ext cx="820284" cy="637203"/>
            <a:chOff x="1031714" y="2917559"/>
            <a:chExt cx="615213" cy="477902"/>
          </a:xfrm>
        </p:grpSpPr>
        <p:grpSp>
          <p:nvGrpSpPr>
            <p:cNvPr id="1083" name="Group 1082">
              <a:extLst>
                <a:ext uri="{FF2B5EF4-FFF2-40B4-BE49-F238E27FC236}">
                  <a16:creationId xmlns:a16="http://schemas.microsoft.com/office/drawing/2014/main" id="{042E8AFD-A928-0E75-B39D-C627FF5AD681}"/>
                </a:ext>
              </a:extLst>
            </p:cNvPr>
            <p:cNvGrpSpPr/>
            <p:nvPr/>
          </p:nvGrpSpPr>
          <p:grpSpPr>
            <a:xfrm>
              <a:off x="1031714" y="2917559"/>
              <a:ext cx="308088" cy="475111"/>
              <a:chOff x="1031714" y="2917559"/>
              <a:chExt cx="308088" cy="475111"/>
            </a:xfrm>
          </p:grpSpPr>
          <p:cxnSp>
            <p:nvCxnSpPr>
              <p:cNvPr id="1088" name="Straight Arrow Connector 1087">
                <a:extLst>
                  <a:ext uri="{FF2B5EF4-FFF2-40B4-BE49-F238E27FC236}">
                    <a16:creationId xmlns:a16="http://schemas.microsoft.com/office/drawing/2014/main" id="{25FA1A00-70D2-4CCE-AC0D-F17D0BA2C3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9" name="Straight Arrow Connector 1088">
                <a:extLst>
                  <a:ext uri="{FF2B5EF4-FFF2-40B4-BE49-F238E27FC236}">
                    <a16:creationId xmlns:a16="http://schemas.microsoft.com/office/drawing/2014/main" id="{43074AEA-97ED-7DB7-4EF9-73D743E246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0" name="Straight Arrow Connector 1089">
                <a:extLst>
                  <a:ext uri="{FF2B5EF4-FFF2-40B4-BE49-F238E27FC236}">
                    <a16:creationId xmlns:a16="http://schemas.microsoft.com/office/drawing/2014/main" id="{53B2EBE9-C7BB-CDB6-7E06-798DF0C6D6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4" name="Group 1083">
              <a:extLst>
                <a:ext uri="{FF2B5EF4-FFF2-40B4-BE49-F238E27FC236}">
                  <a16:creationId xmlns:a16="http://schemas.microsoft.com/office/drawing/2014/main" id="{F28B9F39-0B72-C010-3795-E899A992F575}"/>
                </a:ext>
              </a:extLst>
            </p:cNvPr>
            <p:cNvGrpSpPr/>
            <p:nvPr/>
          </p:nvGrpSpPr>
          <p:grpSpPr>
            <a:xfrm flipH="1">
              <a:off x="1338839" y="2920350"/>
              <a:ext cx="308088" cy="475111"/>
              <a:chOff x="1031714" y="2917559"/>
              <a:chExt cx="308088" cy="475111"/>
            </a:xfrm>
          </p:grpSpPr>
          <p:cxnSp>
            <p:nvCxnSpPr>
              <p:cNvPr id="1085" name="Straight Arrow Connector 1084">
                <a:extLst>
                  <a:ext uri="{FF2B5EF4-FFF2-40B4-BE49-F238E27FC236}">
                    <a16:creationId xmlns:a16="http://schemas.microsoft.com/office/drawing/2014/main" id="{E5430635-94A4-08B0-803A-4BA6D08C11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6" name="Straight Arrow Connector 1085">
                <a:extLst>
                  <a:ext uri="{FF2B5EF4-FFF2-40B4-BE49-F238E27FC236}">
                    <a16:creationId xmlns:a16="http://schemas.microsoft.com/office/drawing/2014/main" id="{DACE8745-1601-3071-4BC2-80CA964588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7" name="Straight Arrow Connector 1086">
                <a:extLst>
                  <a:ext uri="{FF2B5EF4-FFF2-40B4-BE49-F238E27FC236}">
                    <a16:creationId xmlns:a16="http://schemas.microsoft.com/office/drawing/2014/main" id="{C91DFA40-4967-7A4E-B929-61E234735A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1" name="TextBox 1090">
                <a:extLst>
                  <a:ext uri="{FF2B5EF4-FFF2-40B4-BE49-F238E27FC236}">
                    <a16:creationId xmlns:a16="http://schemas.microsoft.com/office/drawing/2014/main" id="{180D3BF8-B511-883A-2D67-C228D2F839F8}"/>
                  </a:ext>
                </a:extLst>
              </p:cNvPr>
              <p:cNvSpPr txBox="1"/>
              <p:nvPr/>
            </p:nvSpPr>
            <p:spPr>
              <a:xfrm>
                <a:off x="2099573" y="4814760"/>
                <a:ext cx="8459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𝑁𝑎𝑛𝑜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91" name="TextBox 1090">
                <a:extLst>
                  <a:ext uri="{FF2B5EF4-FFF2-40B4-BE49-F238E27FC236}">
                    <a16:creationId xmlns:a16="http://schemas.microsoft.com/office/drawing/2014/main" id="{180D3BF8-B511-883A-2D67-C228D2F83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573" y="4814760"/>
                <a:ext cx="845937" cy="369332"/>
              </a:xfrm>
              <a:prstGeom prst="rect">
                <a:avLst/>
              </a:prstGeom>
              <a:blipFill>
                <a:blip r:embed="rId18"/>
                <a:stretch>
                  <a:fillRect l="-7914" r="-287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7" name="TextBox 1096">
            <a:extLst>
              <a:ext uri="{FF2B5EF4-FFF2-40B4-BE49-F238E27FC236}">
                <a16:creationId xmlns:a16="http://schemas.microsoft.com/office/drawing/2014/main" id="{C3972F13-9CAC-C608-CAD0-DD0CF1FD5D76}"/>
              </a:ext>
            </a:extLst>
          </p:cNvPr>
          <p:cNvSpPr txBox="1"/>
          <p:nvPr/>
        </p:nvSpPr>
        <p:spPr>
          <a:xfrm>
            <a:off x="361499" y="1725005"/>
            <a:ext cx="6055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Huge Energy mismatch between laser and Fusion threshold</a:t>
            </a:r>
          </a:p>
        </p:txBody>
      </p:sp>
      <p:sp>
        <p:nvSpPr>
          <p:cNvPr id="1098" name="TextBox 1097">
            <a:extLst>
              <a:ext uri="{FF2B5EF4-FFF2-40B4-BE49-F238E27FC236}">
                <a16:creationId xmlns:a16="http://schemas.microsoft.com/office/drawing/2014/main" id="{7AE0D5D1-357C-5B4F-AA8B-500AA77A6DEF}"/>
              </a:ext>
            </a:extLst>
          </p:cNvPr>
          <p:cNvSpPr txBox="1"/>
          <p:nvPr/>
        </p:nvSpPr>
        <p:spPr>
          <a:xfrm>
            <a:off x="2948183" y="2529987"/>
            <a:ext cx="20166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>
                <a:solidFill>
                  <a:srgbClr val="C00000"/>
                </a:solidFill>
              </a:rPr>
              <a:t>Solution</a:t>
            </a:r>
          </a:p>
          <a:p>
            <a:r>
              <a:rPr lang="en-US" i="1" dirty="0">
                <a:solidFill>
                  <a:srgbClr val="C00000"/>
                </a:solidFill>
              </a:rPr>
              <a:t>Use collective electron motion.</a:t>
            </a:r>
          </a:p>
          <a:p>
            <a:r>
              <a:rPr lang="en-US" i="1" dirty="0">
                <a:solidFill>
                  <a:srgbClr val="C00000"/>
                </a:solidFill>
              </a:rPr>
              <a:t>like (TNSA)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03C21F-DD1F-EC18-4E97-D4FD431E6E23}"/>
              </a:ext>
            </a:extLst>
          </p:cNvPr>
          <p:cNvSpPr txBox="1"/>
          <p:nvPr/>
        </p:nvSpPr>
        <p:spPr>
          <a:xfrm>
            <a:off x="6629405" y="1371745"/>
            <a:ext cx="2879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56082">
                    <a:lumMod val="75000"/>
                  </a:srgbClr>
                </a:solidFill>
                <a:latin typeface="Aptos Black" panose="020F0502020204030204" pitchFamily="34" charset="0"/>
              </a:rPr>
              <a:t>Antennas </a:t>
            </a:r>
            <a:r>
              <a:rPr lang="en-US" sz="24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For Light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E4CB4D1-C43A-AE97-E8E4-F6FB3DAEBF03}"/>
                  </a:ext>
                </a:extLst>
              </p:cNvPr>
              <p:cNvSpPr txBox="1"/>
              <p:nvPr/>
            </p:nvSpPr>
            <p:spPr>
              <a:xfrm>
                <a:off x="284009" y="2139351"/>
                <a:ext cx="6345396" cy="420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=ℏ</m:t>
                    </m:r>
                    <m:sSub>
                      <m:sSubPr>
                        <m:ctrlPr>
                          <a:rPr lang="en-US" sz="2133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33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133" b="0" i="1" smtClean="0">
                            <a:latin typeface="Cambria Math" panose="02040503050406030204" pitchFamily="18" charset="0"/>
                          </a:rPr>
                          <m:t>𝑙𝑎𝑠𝑒𝑟</m:t>
                        </m:r>
                      </m:sub>
                    </m:sSub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=2 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𝑒𝑉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 →1 </m:t>
                    </m:r>
                    <m:r>
                      <a:rPr lang="en-US" sz="2133" b="0" i="1" smtClean="0"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r>
                  <a:rPr lang="en-US" sz="2133" dirty="0"/>
                  <a:t>(Fusion threshold)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E4CB4D1-C43A-AE97-E8E4-F6FB3DAEB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09" y="2139351"/>
                <a:ext cx="6345396" cy="420564"/>
              </a:xfrm>
              <a:prstGeom prst="rect">
                <a:avLst/>
              </a:prstGeom>
              <a:blipFill>
                <a:blip r:embed="rId19"/>
                <a:stretch>
                  <a:fillRect l="-96" t="-8696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35DBAEC1-1EAF-6E71-24C6-E3A9B568208C}"/>
              </a:ext>
            </a:extLst>
          </p:cNvPr>
          <p:cNvSpPr txBox="1"/>
          <p:nvPr/>
        </p:nvSpPr>
        <p:spPr>
          <a:xfrm>
            <a:off x="19774" y="6306719"/>
            <a:ext cx="6820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Locally </a:t>
            </a:r>
            <a:r>
              <a:rPr lang="en-US" sz="2000" b="1" i="1" dirty="0"/>
              <a:t>increased</a:t>
            </a:r>
            <a:r>
              <a:rPr lang="en-US" sz="2000" i="1" dirty="0"/>
              <a:t> Electric field </a:t>
            </a:r>
            <a:r>
              <a:rPr lang="en-US" sz="2000" b="1" i="1" dirty="0"/>
              <a:t>Strength</a:t>
            </a:r>
            <a:r>
              <a:rPr lang="en-US" sz="2000" i="1" dirty="0"/>
              <a:t> and Field </a:t>
            </a:r>
            <a:r>
              <a:rPr lang="en-US" sz="2000" b="1" i="1" dirty="0"/>
              <a:t>Gradient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0CEB73-B409-CD52-3F62-142599C9916E}"/>
              </a:ext>
            </a:extLst>
          </p:cNvPr>
          <p:cNvSpPr txBox="1"/>
          <p:nvPr/>
        </p:nvSpPr>
        <p:spPr>
          <a:xfrm>
            <a:off x="6610739" y="2526794"/>
            <a:ext cx="5005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Near</a:t>
            </a:r>
            <a:r>
              <a:rPr lang="en-US" dirty="0"/>
              <a:t> </a:t>
            </a:r>
            <a:r>
              <a:rPr lang="en-US" b="1" dirty="0"/>
              <a:t>Field</a:t>
            </a:r>
            <a:r>
              <a:rPr lang="en-US" dirty="0"/>
              <a:t> </a:t>
            </a:r>
            <a:r>
              <a:rPr lang="en-US" b="1" dirty="0"/>
              <a:t>Enhancement</a:t>
            </a:r>
            <a:r>
              <a:rPr lang="en-US" dirty="0"/>
              <a:t> (NFE) of the electric field around the Nano rods causes </a:t>
            </a:r>
            <a:r>
              <a:rPr lang="en-US" b="1" dirty="0"/>
              <a:t>increased</a:t>
            </a:r>
            <a:r>
              <a:rPr lang="en-US" dirty="0"/>
              <a:t> ion </a:t>
            </a:r>
            <a:r>
              <a:rPr lang="en-US" b="1" dirty="0"/>
              <a:t>acceleration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978617-2404-88F0-294A-E27671BEB14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90336" y="3473008"/>
            <a:ext cx="2093379" cy="2160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8CA91B-C2A3-7AB6-5E82-307083758823}"/>
                  </a:ext>
                </a:extLst>
              </p:cNvPr>
              <p:cNvSpPr txBox="1"/>
              <p:nvPr/>
            </p:nvSpPr>
            <p:spPr>
              <a:xfrm>
                <a:off x="9027148" y="3550571"/>
                <a:ext cx="229498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</a:t>
                </a:r>
                <a:r>
                  <a:rPr lang="en-US" b="1" dirty="0"/>
                  <a:t>electric</a:t>
                </a:r>
                <a:r>
                  <a:rPr lang="en-US" dirty="0"/>
                  <a:t> field around the nanorod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enhanced</a:t>
                </a:r>
                <a:r>
                  <a:rPr lang="en-US" dirty="0"/>
                  <a:t> over the background </a:t>
                </a:r>
                <a:r>
                  <a:rPr lang="en-US" b="1" dirty="0"/>
                  <a:t>laser</a:t>
                </a:r>
                <a:r>
                  <a:rPr lang="en-US" dirty="0"/>
                  <a:t>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on the scale of 10’s of nm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E8CA91B-C2A3-7AB6-5E82-307083758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7148" y="3550571"/>
                <a:ext cx="2294980" cy="1754326"/>
              </a:xfrm>
              <a:prstGeom prst="rect">
                <a:avLst/>
              </a:prstGeom>
              <a:blipFill>
                <a:blip r:embed="rId21"/>
                <a:stretch>
                  <a:fillRect l="-2394" t="-1389" r="-2128" b="-4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8047FA-1876-9322-DC98-6B09CAC683EC}"/>
                  </a:ext>
                </a:extLst>
              </p:cNvPr>
              <p:cNvSpPr txBox="1"/>
              <p:nvPr/>
            </p:nvSpPr>
            <p:spPr>
              <a:xfrm>
                <a:off x="6788926" y="5756652"/>
                <a:ext cx="49577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Field enhancement and absorption measured at low intensity: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dirty="0"/>
                  <a:t>W/cm</a:t>
                </a:r>
                <a:r>
                  <a:rPr lang="en-US" baseline="30000" dirty="0"/>
                  <a:t>2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8047FA-1876-9322-DC98-6B09CAC68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926" y="5756652"/>
                <a:ext cx="4957737" cy="646331"/>
              </a:xfrm>
              <a:prstGeom prst="rect">
                <a:avLst/>
              </a:prstGeom>
              <a:blipFill>
                <a:blip r:embed="rId22"/>
                <a:stretch>
                  <a:fillRect l="-1107" t="-3774" r="-984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1BBB67F-B6FF-05C9-67F3-651E2E94A241}"/>
              </a:ext>
            </a:extLst>
          </p:cNvPr>
          <p:cNvSpPr txBox="1"/>
          <p:nvPr/>
        </p:nvSpPr>
        <p:spPr>
          <a:xfrm>
            <a:off x="8888894" y="5269165"/>
            <a:ext cx="3425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M. Csete Group: Dávid Vass, Emese Tóth, András Szenes, Balázs </a:t>
            </a:r>
            <a:r>
              <a:rPr lang="en-US" sz="14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Bánhelyi</a:t>
            </a:r>
            <a:endParaRPr lang="en-US" sz="140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2FD407-5919-7A0B-B6D0-E96B2C8A0218}"/>
              </a:ext>
            </a:extLst>
          </p:cNvPr>
          <p:cNvSpPr txBox="1"/>
          <p:nvPr/>
        </p:nvSpPr>
        <p:spPr>
          <a:xfrm>
            <a:off x="169927" y="1009109"/>
            <a:ext cx="684047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How can </a:t>
            </a:r>
            <a:r>
              <a:rPr lang="en-US" sz="2133" b="1" dirty="0"/>
              <a:t>nano-structured</a:t>
            </a:r>
            <a:r>
              <a:rPr lang="en-US" sz="2133" dirty="0"/>
              <a:t> targets lead to </a:t>
            </a:r>
            <a:r>
              <a:rPr lang="en-US" sz="2133" b="1" dirty="0"/>
              <a:t>femtosecond</a:t>
            </a:r>
            <a:r>
              <a:rPr lang="en-US" sz="2133" u="sng" dirty="0"/>
              <a:t> </a:t>
            </a:r>
            <a:r>
              <a:rPr lang="en-US" sz="2133" dirty="0"/>
              <a:t>scale </a:t>
            </a:r>
            <a:r>
              <a:rPr lang="en-US" sz="2133" b="1" dirty="0"/>
              <a:t>ion</a:t>
            </a:r>
            <a:r>
              <a:rPr lang="en-US" sz="2133" dirty="0"/>
              <a:t> </a:t>
            </a:r>
            <a:r>
              <a:rPr lang="en-US" sz="2133" b="1" dirty="0"/>
              <a:t>acceleration</a:t>
            </a:r>
            <a:r>
              <a:rPr lang="en-US" sz="2133" dirty="0"/>
              <a:t>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2CCEA8-48EF-2D2E-F46F-38D9E17BD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4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00013 0.0486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1E0F9-813C-C6CB-B667-6F1E2A6E5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E7669DBD-69D1-BA75-08EB-F38A61415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0" y="2609433"/>
            <a:ext cx="2972416" cy="305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CCB787D-358F-19E9-98A1-032ADFDC7068}"/>
              </a:ext>
            </a:extLst>
          </p:cNvPr>
          <p:cNvSpPr txBox="1">
            <a:spLocks/>
          </p:cNvSpPr>
          <p:nvPr/>
        </p:nvSpPr>
        <p:spPr>
          <a:xfrm>
            <a:off x="193176" y="152140"/>
            <a:ext cx="118056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The </a:t>
            </a:r>
            <a:r>
              <a:rPr lang="en-US" sz="3600" b="1" dirty="0" err="1">
                <a:solidFill>
                  <a:srgbClr val="156082">
                    <a:lumMod val="75000"/>
                  </a:srgbClr>
                </a:solidFill>
                <a:latin typeface="Aptos Black" panose="020F0502020204030204" pitchFamily="34" charset="0"/>
              </a:rPr>
              <a:t>Nano</a:t>
            </a:r>
            <a:r>
              <a:rPr lang="en-US" sz="3600" b="1" dirty="0" err="1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Plasmonic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Laser Induced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Energy</a:t>
            </a:r>
            <a:r>
              <a:rPr lang="en-US" sz="3600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</a:t>
            </a:r>
            <a:r>
              <a:rPr lang="en-US" sz="3600" b="1" dirty="0">
                <a:solidFill>
                  <a:srgbClr val="196B24">
                    <a:lumMod val="50000"/>
                  </a:srgbClr>
                </a:solidFill>
                <a:latin typeface="Aptos Display" panose="020B0004020202020204" pitchFamily="34" charset="0"/>
              </a:rPr>
              <a:t>(NAPLIFE)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07A6E0BB-BFAF-574B-4DE8-6D33AFA4C3BB}"/>
              </a:ext>
            </a:extLst>
          </p:cNvPr>
          <p:cNvSpPr/>
          <p:nvPr/>
        </p:nvSpPr>
        <p:spPr>
          <a:xfrm rot="3113647">
            <a:off x="2603891" y="3177861"/>
            <a:ext cx="765544" cy="3727439"/>
          </a:xfrm>
          <a:prstGeom prst="triangle">
            <a:avLst/>
          </a:prstGeom>
          <a:gradFill flip="none" rotWithShape="1">
            <a:gsLst>
              <a:gs pos="0">
                <a:srgbClr val="C00000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8A813F-0921-C898-9868-07172283A58B}"/>
              </a:ext>
            </a:extLst>
          </p:cNvPr>
          <p:cNvSpPr/>
          <p:nvPr/>
        </p:nvSpPr>
        <p:spPr>
          <a:xfrm>
            <a:off x="5137054" y="906677"/>
            <a:ext cx="3359889" cy="2837299"/>
          </a:xfrm>
          <a:prstGeom prst="rect">
            <a:avLst/>
          </a:prstGeom>
          <a:solidFill>
            <a:schemeClr val="accent1">
              <a:lumMod val="40000"/>
              <a:lumOff val="60000"/>
              <a:alpha val="36078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DB4070-92E3-5DD1-41E2-5AB49DB40644}"/>
                  </a:ext>
                </a:extLst>
              </p:cNvPr>
              <p:cNvSpPr txBox="1"/>
              <p:nvPr/>
            </p:nvSpPr>
            <p:spPr>
              <a:xfrm>
                <a:off x="2462885" y="3710128"/>
                <a:ext cx="18092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20−30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𝑚𝐽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4A5034E-99E9-B57C-CFB9-4BF396723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885" y="3710128"/>
                <a:ext cx="1809213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AEBF3E-5525-2150-3FDA-A665B23058BA}"/>
                  </a:ext>
                </a:extLst>
              </p:cNvPr>
              <p:cNvSpPr txBox="1"/>
              <p:nvPr/>
            </p:nvSpPr>
            <p:spPr>
              <a:xfrm>
                <a:off x="1934224" y="6116687"/>
                <a:ext cx="26156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467E12-B64A-9AB1-0C5C-EF68DC603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224" y="6116687"/>
                <a:ext cx="2615609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075DD3D-3761-2581-426B-B28E4EFB15B4}"/>
                  </a:ext>
                </a:extLst>
              </p:cNvPr>
              <p:cNvSpPr txBox="1"/>
              <p:nvPr/>
            </p:nvSpPr>
            <p:spPr>
              <a:xfrm>
                <a:off x="2838133" y="3406561"/>
                <a:ext cx="12390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=795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5020621-5290-3D11-CDEA-E595DC522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133" y="3406561"/>
                <a:ext cx="1239057" cy="276999"/>
              </a:xfrm>
              <a:prstGeom prst="rect">
                <a:avLst/>
              </a:prstGeom>
              <a:blipFill>
                <a:blip r:embed="rId6"/>
                <a:stretch>
                  <a:fillRect l="-4433" r="-2956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A33E79F9-AD50-1332-3D93-1681CBCBA98D}"/>
              </a:ext>
            </a:extLst>
          </p:cNvPr>
          <p:cNvSpPr/>
          <p:nvPr/>
        </p:nvSpPr>
        <p:spPr>
          <a:xfrm>
            <a:off x="4450801" y="1425627"/>
            <a:ext cx="477171" cy="492846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01AB5B-D3C9-7B9D-33EF-D8A2B0C368D2}"/>
              </a:ext>
            </a:extLst>
          </p:cNvPr>
          <p:cNvSpPr txBox="1"/>
          <p:nvPr/>
        </p:nvSpPr>
        <p:spPr>
          <a:xfrm>
            <a:off x="5547835" y="903819"/>
            <a:ext cx="260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UDMA-TEGMA (polymer)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36CBE0A-75C4-74DA-0CC4-0FD4B19B24BA}"/>
                  </a:ext>
                </a:extLst>
              </p:cNvPr>
              <p:cNvSpPr txBox="1"/>
              <p:nvPr/>
            </p:nvSpPr>
            <p:spPr>
              <a:xfrm>
                <a:off x="4199164" y="1058393"/>
                <a:ext cx="9804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150 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4FCB490-3734-3E99-9EE5-6F24E6828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164" y="1058393"/>
                <a:ext cx="980445" cy="369332"/>
              </a:xfrm>
              <a:prstGeom prst="rect">
                <a:avLst/>
              </a:prstGeom>
              <a:blipFill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832B77EB-0A7F-0DFD-CB61-1388F36C9DCC}"/>
              </a:ext>
            </a:extLst>
          </p:cNvPr>
          <p:cNvSpPr/>
          <p:nvPr/>
        </p:nvSpPr>
        <p:spPr>
          <a:xfrm>
            <a:off x="4450801" y="3700996"/>
            <a:ext cx="179979" cy="298731"/>
          </a:xfrm>
          <a:prstGeom prst="rect">
            <a:avLst/>
          </a:prstGeom>
          <a:solidFill>
            <a:srgbClr val="BDE1EC"/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77233C7-F745-ABAF-FF88-3BF54E21E75F}"/>
              </a:ext>
            </a:extLst>
          </p:cNvPr>
          <p:cNvSpPr/>
          <p:nvPr/>
        </p:nvSpPr>
        <p:spPr>
          <a:xfrm>
            <a:off x="5706349" y="1425627"/>
            <a:ext cx="190559" cy="3969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F640FFC-758F-DF7B-0E71-5FFF7124D8A7}"/>
              </a:ext>
            </a:extLst>
          </p:cNvPr>
          <p:cNvSpPr/>
          <p:nvPr/>
        </p:nvSpPr>
        <p:spPr>
          <a:xfrm>
            <a:off x="6755594" y="1425627"/>
            <a:ext cx="190559" cy="3969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690F995-91EF-84CE-903B-C759862B9967}"/>
              </a:ext>
            </a:extLst>
          </p:cNvPr>
          <p:cNvSpPr/>
          <p:nvPr/>
        </p:nvSpPr>
        <p:spPr>
          <a:xfrm>
            <a:off x="7802158" y="1425627"/>
            <a:ext cx="190559" cy="3969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FFC177C-C1CE-67DC-EC1B-62B90DA236C6}"/>
              </a:ext>
            </a:extLst>
          </p:cNvPr>
          <p:cNvSpPr/>
          <p:nvPr/>
        </p:nvSpPr>
        <p:spPr>
          <a:xfrm>
            <a:off x="5711426" y="2854781"/>
            <a:ext cx="190559" cy="3969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35FAFDB-3D3E-4B10-CB0B-AC16541A9A12}"/>
              </a:ext>
            </a:extLst>
          </p:cNvPr>
          <p:cNvSpPr/>
          <p:nvPr/>
        </p:nvSpPr>
        <p:spPr>
          <a:xfrm>
            <a:off x="6760673" y="2854781"/>
            <a:ext cx="190559" cy="3969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D3C5F2E-598A-678E-7BF3-2F6326C5DD4B}"/>
              </a:ext>
            </a:extLst>
          </p:cNvPr>
          <p:cNvSpPr/>
          <p:nvPr/>
        </p:nvSpPr>
        <p:spPr>
          <a:xfrm>
            <a:off x="7807235" y="2854781"/>
            <a:ext cx="190559" cy="3969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E617F8F-3EEC-BE70-8BBA-4E987C3ADC98}"/>
              </a:ext>
            </a:extLst>
          </p:cNvPr>
          <p:cNvCxnSpPr>
            <a:cxnSpLocks/>
            <a:stCxn id="35" idx="2"/>
          </p:cNvCxnSpPr>
          <p:nvPr/>
        </p:nvCxnSpPr>
        <p:spPr>
          <a:xfrm flipV="1">
            <a:off x="4540791" y="3743977"/>
            <a:ext cx="624413" cy="255751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7EB309C-B74B-27BE-2002-6865FC371193}"/>
              </a:ext>
            </a:extLst>
          </p:cNvPr>
          <p:cNvCxnSpPr>
            <a:cxnSpLocks/>
          </p:cNvCxnSpPr>
          <p:nvPr/>
        </p:nvCxnSpPr>
        <p:spPr>
          <a:xfrm flipV="1">
            <a:off x="4472886" y="906677"/>
            <a:ext cx="692319" cy="2781395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32" name="Right Brace 1031">
            <a:extLst>
              <a:ext uri="{FF2B5EF4-FFF2-40B4-BE49-F238E27FC236}">
                <a16:creationId xmlns:a16="http://schemas.microsoft.com/office/drawing/2014/main" id="{8C1DD0A4-8CF6-3FBE-347E-3BACA8480967}"/>
              </a:ext>
            </a:extLst>
          </p:cNvPr>
          <p:cNvSpPr/>
          <p:nvPr/>
        </p:nvSpPr>
        <p:spPr>
          <a:xfrm>
            <a:off x="7989518" y="1425627"/>
            <a:ext cx="249892" cy="396999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523F2E0C-ADF8-E542-95A4-9D2C10A695B0}"/>
                  </a:ext>
                </a:extLst>
              </p:cNvPr>
              <p:cNvSpPr txBox="1"/>
              <p:nvPr/>
            </p:nvSpPr>
            <p:spPr>
              <a:xfrm>
                <a:off x="8192827" y="1445129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85 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A82D52CF-44A0-6178-4BDD-A06AAC27C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827" y="1445129"/>
                <a:ext cx="86991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5" name="Right Brace 1034">
            <a:extLst>
              <a:ext uri="{FF2B5EF4-FFF2-40B4-BE49-F238E27FC236}">
                <a16:creationId xmlns:a16="http://schemas.microsoft.com/office/drawing/2014/main" id="{63B4AC07-71A1-A869-CE40-9B581FDD8F1D}"/>
              </a:ext>
            </a:extLst>
          </p:cNvPr>
          <p:cNvSpPr/>
          <p:nvPr/>
        </p:nvSpPr>
        <p:spPr>
          <a:xfrm rot="16200000">
            <a:off x="7755492" y="2592637"/>
            <a:ext cx="283885" cy="24040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F926C9B6-A63F-14E6-F76A-D3255D2FE9D1}"/>
                  </a:ext>
                </a:extLst>
              </p:cNvPr>
              <p:cNvSpPr txBox="1"/>
              <p:nvPr/>
            </p:nvSpPr>
            <p:spPr>
              <a:xfrm>
                <a:off x="7462476" y="2253281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51A3E06D-1331-2636-B99A-55BA24365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476" y="2253281"/>
                <a:ext cx="86991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7" name="Right Brace 1036">
            <a:extLst>
              <a:ext uri="{FF2B5EF4-FFF2-40B4-BE49-F238E27FC236}">
                <a16:creationId xmlns:a16="http://schemas.microsoft.com/office/drawing/2014/main" id="{C4CF4759-1AE8-8178-E3A4-34F5F49F9931}"/>
              </a:ext>
            </a:extLst>
          </p:cNvPr>
          <p:cNvSpPr/>
          <p:nvPr/>
        </p:nvSpPr>
        <p:spPr>
          <a:xfrm rot="5400000">
            <a:off x="6142905" y="1457236"/>
            <a:ext cx="317211" cy="1128512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8" name="TextBox 1037">
                <a:extLst>
                  <a:ext uri="{FF2B5EF4-FFF2-40B4-BE49-F238E27FC236}">
                    <a16:creationId xmlns:a16="http://schemas.microsoft.com/office/drawing/2014/main" id="{487E6A4F-DE3D-D9AB-979B-29DC73F183DA}"/>
                  </a:ext>
                </a:extLst>
              </p:cNvPr>
              <p:cNvSpPr txBox="1"/>
              <p:nvPr/>
            </p:nvSpPr>
            <p:spPr>
              <a:xfrm>
                <a:off x="5634990" y="2125081"/>
                <a:ext cx="15179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530 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  <a:p>
                <a:pPr defTabSz="914377"/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(not to scale)</a:t>
                </a:r>
              </a:p>
            </p:txBody>
          </p:sp>
        </mc:Choice>
        <mc:Fallback xmlns="">
          <p:sp>
            <p:nvSpPr>
              <p:cNvPr id="1038" name="TextBox 1037">
                <a:extLst>
                  <a:ext uri="{FF2B5EF4-FFF2-40B4-BE49-F238E27FC236}">
                    <a16:creationId xmlns:a16="http://schemas.microsoft.com/office/drawing/2014/main" id="{02FEBD04-96F5-50C2-67DF-8AE65F728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990" y="2125081"/>
                <a:ext cx="1517916" cy="646331"/>
              </a:xfrm>
              <a:prstGeom prst="rect">
                <a:avLst/>
              </a:prstGeom>
              <a:blipFill>
                <a:blip r:embed="rId10"/>
                <a:stretch>
                  <a:fillRect l="-3213" r="-402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8" name="Rectangle: Rounded Corners 1047">
            <a:extLst>
              <a:ext uri="{FF2B5EF4-FFF2-40B4-BE49-F238E27FC236}">
                <a16:creationId xmlns:a16="http://schemas.microsoft.com/office/drawing/2014/main" id="{0CDB14D2-C51A-1E47-88CD-815FF1B5B23C}"/>
              </a:ext>
            </a:extLst>
          </p:cNvPr>
          <p:cNvSpPr/>
          <p:nvPr/>
        </p:nvSpPr>
        <p:spPr>
          <a:xfrm>
            <a:off x="4495073" y="3754657"/>
            <a:ext cx="45719" cy="55708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049" name="Rectangle: Rounded Corners 1048">
            <a:extLst>
              <a:ext uri="{FF2B5EF4-FFF2-40B4-BE49-F238E27FC236}">
                <a16:creationId xmlns:a16="http://schemas.microsoft.com/office/drawing/2014/main" id="{6DBFEEED-0463-A6DF-8DE5-4970C29F7572}"/>
              </a:ext>
            </a:extLst>
          </p:cNvPr>
          <p:cNvSpPr/>
          <p:nvPr/>
        </p:nvSpPr>
        <p:spPr>
          <a:xfrm>
            <a:off x="4540218" y="3896239"/>
            <a:ext cx="45719" cy="55708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052" name="Picture 1051">
            <a:extLst>
              <a:ext uri="{FF2B5EF4-FFF2-40B4-BE49-F238E27FC236}">
                <a16:creationId xmlns:a16="http://schemas.microsoft.com/office/drawing/2014/main" id="{EC1E153F-91D0-3FFF-FA35-48D896DADC7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6561" b="-1"/>
          <a:stretch/>
        </p:blipFill>
        <p:spPr>
          <a:xfrm>
            <a:off x="184491" y="1268604"/>
            <a:ext cx="1536200" cy="668096"/>
          </a:xfrm>
          <a:prstGeom prst="rect">
            <a:avLst/>
          </a:prstGeom>
        </p:spPr>
      </p:pic>
      <p:pic>
        <p:nvPicPr>
          <p:cNvPr id="1053" name="Picture 1052" descr="A picture containing graphics, screenshot, circle, font&#10;&#10;Description automatically generated">
            <a:extLst>
              <a:ext uri="{FF2B5EF4-FFF2-40B4-BE49-F238E27FC236}">
                <a16:creationId xmlns:a16="http://schemas.microsoft.com/office/drawing/2014/main" id="{655ED4CB-7980-1866-61CD-4328CD92F7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70" y="1325181"/>
            <a:ext cx="1406519" cy="668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54" name="TextBox 1053">
                <a:extLst>
                  <a:ext uri="{FF2B5EF4-FFF2-40B4-BE49-F238E27FC236}">
                    <a16:creationId xmlns:a16="http://schemas.microsoft.com/office/drawing/2014/main" id="{6B843B35-9935-B143-A690-6FB2EB18064B}"/>
                  </a:ext>
                </a:extLst>
              </p:cNvPr>
              <p:cNvSpPr txBox="1"/>
              <p:nvPr/>
            </p:nvSpPr>
            <p:spPr>
              <a:xfrm>
                <a:off x="2531829" y="5518463"/>
                <a:ext cx="1974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=20−120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054" name="TextBox 1053">
                <a:extLst>
                  <a:ext uri="{FF2B5EF4-FFF2-40B4-BE49-F238E27FC236}">
                    <a16:creationId xmlns:a16="http://schemas.microsoft.com/office/drawing/2014/main" id="{6B843B35-9935-B143-A690-6FB2EB180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829" y="5518463"/>
                <a:ext cx="1974387" cy="369332"/>
              </a:xfrm>
              <a:prstGeom prst="rect">
                <a:avLst/>
              </a:prstGeom>
              <a:blipFill>
                <a:blip r:embed="rId1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9" name="TextBox 1058">
            <a:extLst>
              <a:ext uri="{FF2B5EF4-FFF2-40B4-BE49-F238E27FC236}">
                <a16:creationId xmlns:a16="http://schemas.microsoft.com/office/drawing/2014/main" id="{E3970212-C00F-B90D-94DB-1D6AB599AA19}"/>
              </a:ext>
            </a:extLst>
          </p:cNvPr>
          <p:cNvSpPr txBox="1"/>
          <p:nvPr/>
        </p:nvSpPr>
        <p:spPr>
          <a:xfrm>
            <a:off x="9140942" y="939629"/>
            <a:ext cx="2841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The NAPLIFE project introduces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nanostructured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laser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targets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to generate more efficient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proton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acceleration 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for ultra-fast pulsed lasers.</a:t>
            </a:r>
            <a:endParaRPr lang="en-US" sz="2000" b="1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062" name="Picture 2">
            <a:extLst>
              <a:ext uri="{FF2B5EF4-FFF2-40B4-BE49-F238E27FC236}">
                <a16:creationId xmlns:a16="http://schemas.microsoft.com/office/drawing/2014/main" id="{5676E19E-6F88-36BC-A7F3-552B95C03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0" t="51871"/>
          <a:stretch/>
        </p:blipFill>
        <p:spPr bwMode="auto">
          <a:xfrm>
            <a:off x="5899798" y="4704173"/>
            <a:ext cx="3159319" cy="20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2">
            <a:extLst>
              <a:ext uri="{FF2B5EF4-FFF2-40B4-BE49-F238E27FC236}">
                <a16:creationId xmlns:a16="http://schemas.microsoft.com/office/drawing/2014/main" id="{EF70DF34-1825-6D5B-7B00-A8D95BF0E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0" b="51168"/>
          <a:stretch/>
        </p:blipFill>
        <p:spPr bwMode="auto">
          <a:xfrm>
            <a:off x="9071498" y="4726537"/>
            <a:ext cx="3204621" cy="21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7" name="TextBox 1056">
            <a:extLst>
              <a:ext uri="{FF2B5EF4-FFF2-40B4-BE49-F238E27FC236}">
                <a16:creationId xmlns:a16="http://schemas.microsoft.com/office/drawing/2014/main" id="{063213C7-2E66-76FE-E37A-E61559D3C5E7}"/>
              </a:ext>
            </a:extLst>
          </p:cNvPr>
          <p:cNvSpPr txBox="1"/>
          <p:nvPr/>
        </p:nvSpPr>
        <p:spPr>
          <a:xfrm>
            <a:off x="6041167" y="4726378"/>
            <a:ext cx="907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Tamas </a:t>
            </a:r>
          </a:p>
          <a:p>
            <a:pPr defTabSz="914377"/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Biro</a:t>
            </a: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F437EFA8-F1ED-720A-A88E-6346A20285F3}"/>
              </a:ext>
            </a:extLst>
          </p:cNvPr>
          <p:cNvSpPr txBox="1"/>
          <p:nvPr/>
        </p:nvSpPr>
        <p:spPr>
          <a:xfrm>
            <a:off x="7243311" y="4704173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Norbert</a:t>
            </a:r>
          </a:p>
          <a:p>
            <a:pPr defTabSz="914377"/>
            <a:r>
              <a:rPr lang="en-US" b="1" dirty="0" err="1">
                <a:solidFill>
                  <a:prstClr val="black"/>
                </a:solidFill>
                <a:latin typeface="Aptos" panose="02110004020202020204"/>
              </a:rPr>
              <a:t>Kroo</a:t>
            </a: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</p:txBody>
      </p:sp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3AB76FAE-7BF2-FF67-4C88-FA0C384EC650}"/>
              </a:ext>
            </a:extLst>
          </p:cNvPr>
          <p:cNvGrpSpPr/>
          <p:nvPr/>
        </p:nvGrpSpPr>
        <p:grpSpPr>
          <a:xfrm>
            <a:off x="106075" y="1995469"/>
            <a:ext cx="1725061" cy="623903"/>
            <a:chOff x="1112299" y="3079265"/>
            <a:chExt cx="2217120" cy="801867"/>
          </a:xfrm>
        </p:grpSpPr>
        <p:sp>
          <p:nvSpPr>
            <p:cNvPr id="1066" name="Rectangle: Rounded Corners 1065">
              <a:extLst>
                <a:ext uri="{FF2B5EF4-FFF2-40B4-BE49-F238E27FC236}">
                  <a16:creationId xmlns:a16="http://schemas.microsoft.com/office/drawing/2014/main" id="{A9952F62-B6E0-87D6-1833-EF3014EEB09A}"/>
                </a:ext>
              </a:extLst>
            </p:cNvPr>
            <p:cNvSpPr/>
            <p:nvPr/>
          </p:nvSpPr>
          <p:spPr>
            <a:xfrm>
              <a:off x="1112299" y="3079265"/>
              <a:ext cx="2136969" cy="758849"/>
            </a:xfrm>
            <a:prstGeom prst="roundRect">
              <a:avLst/>
            </a:prstGeom>
            <a:solidFill>
              <a:srgbClr val="FFFFFF">
                <a:alpha val="7882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pic>
          <p:nvPicPr>
            <p:cNvPr id="1067" name="Graphic 1066">
              <a:extLst>
                <a:ext uri="{FF2B5EF4-FFF2-40B4-BE49-F238E27FC236}">
                  <a16:creationId xmlns:a16="http://schemas.microsoft.com/office/drawing/2014/main" id="{2388992B-D488-52AA-90C5-A52CDFE29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21828" t="26965" r="20158" b="38072"/>
            <a:stretch/>
          </p:blipFill>
          <p:spPr>
            <a:xfrm>
              <a:off x="1162139" y="3082924"/>
              <a:ext cx="2167280" cy="798208"/>
            </a:xfrm>
            <a:prstGeom prst="rect">
              <a:avLst/>
            </a:prstGeom>
          </p:spPr>
        </p:pic>
      </p:grpSp>
      <p:sp>
        <p:nvSpPr>
          <p:cNvPr id="1068" name="TextBox 1067">
            <a:extLst>
              <a:ext uri="{FF2B5EF4-FFF2-40B4-BE49-F238E27FC236}">
                <a16:creationId xmlns:a16="http://schemas.microsoft.com/office/drawing/2014/main" id="{8F270CA0-3C72-040A-A106-E41CF5D2EDF1}"/>
              </a:ext>
            </a:extLst>
          </p:cNvPr>
          <p:cNvSpPr txBox="1"/>
          <p:nvPr/>
        </p:nvSpPr>
        <p:spPr>
          <a:xfrm>
            <a:off x="1865720" y="2195268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i="1" dirty="0">
                <a:solidFill>
                  <a:prstClr val="black"/>
                </a:solidFill>
                <a:latin typeface="Aptos" panose="02110004020202020204"/>
              </a:rPr>
              <a:t>Joined Sept.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D1EB6-245B-3086-3304-B285ABE7BF68}"/>
              </a:ext>
            </a:extLst>
          </p:cNvPr>
          <p:cNvSpPr txBox="1"/>
          <p:nvPr/>
        </p:nvSpPr>
        <p:spPr>
          <a:xfrm>
            <a:off x="5469114" y="3815767"/>
            <a:ext cx="6722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Many other initiatives use </a:t>
            </a:r>
            <a:r>
              <a:rPr lang="en-US" sz="1600" b="1" dirty="0"/>
              <a:t>nanostructures</a:t>
            </a:r>
            <a:r>
              <a:rPr lang="en-US" sz="1600" dirty="0"/>
              <a:t> to </a:t>
            </a:r>
            <a:r>
              <a:rPr lang="en-US" sz="1600" b="1" dirty="0"/>
              <a:t>enhance</a:t>
            </a:r>
            <a:r>
              <a:rPr lang="en-US" sz="1600" dirty="0"/>
              <a:t> ion </a:t>
            </a:r>
            <a:r>
              <a:rPr lang="en-US" sz="1600" b="1" dirty="0"/>
              <a:t>acceleration</a:t>
            </a:r>
            <a:r>
              <a:rPr lang="en-US" sz="1600" dirty="0"/>
              <a:t> – ours is </a:t>
            </a:r>
            <a:r>
              <a:rPr lang="en-US" sz="1600" b="1" dirty="0"/>
              <a:t>unique</a:t>
            </a:r>
            <a:r>
              <a:rPr lang="en-US" sz="1600" dirty="0"/>
              <a:t> in that we use </a:t>
            </a:r>
            <a:r>
              <a:rPr lang="en-US" sz="1600" b="1" dirty="0"/>
              <a:t>resonant</a:t>
            </a:r>
            <a:r>
              <a:rPr lang="en-US" sz="1600" dirty="0"/>
              <a:t> </a:t>
            </a:r>
            <a:r>
              <a:rPr lang="en-US" sz="1600" b="1" dirty="0"/>
              <a:t>localized</a:t>
            </a:r>
            <a:r>
              <a:rPr lang="en-US" sz="1600" dirty="0"/>
              <a:t> </a:t>
            </a:r>
            <a:r>
              <a:rPr lang="en-US" sz="1600" b="1" dirty="0"/>
              <a:t>plasmons (LSPR).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83C1EF-A701-C32B-B476-4C73FE385A18}"/>
              </a:ext>
            </a:extLst>
          </p:cNvPr>
          <p:cNvSpPr txBox="1"/>
          <p:nvPr/>
        </p:nvSpPr>
        <p:spPr>
          <a:xfrm>
            <a:off x="9989336" y="6447632"/>
            <a:ext cx="2454390" cy="461665"/>
          </a:xfrm>
          <a:prstGeom prst="rect">
            <a:avLst/>
          </a:prstGeom>
          <a:solidFill>
            <a:srgbClr val="FFFFFF">
              <a:alpha val="61961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And many more!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0AEDBE-45DE-9C23-5F45-74D0228BBB40}"/>
              </a:ext>
            </a:extLst>
          </p:cNvPr>
          <p:cNvSpPr txBox="1"/>
          <p:nvPr/>
        </p:nvSpPr>
        <p:spPr>
          <a:xfrm>
            <a:off x="10771111" y="5869135"/>
            <a:ext cx="111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Márk </a:t>
            </a:r>
            <a:r>
              <a:rPr lang="en-US" sz="1600" dirty="0" err="1">
                <a:solidFill>
                  <a:schemeClr val="bg1"/>
                </a:solidFill>
              </a:rPr>
              <a:t>Aladi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50ABD-824D-D930-5F63-024466874D86}"/>
              </a:ext>
            </a:extLst>
          </p:cNvPr>
          <p:cNvSpPr txBox="1"/>
          <p:nvPr/>
        </p:nvSpPr>
        <p:spPr>
          <a:xfrm>
            <a:off x="8986341" y="5228204"/>
            <a:ext cx="1437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Miklós Kedves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6A6E7-9F11-314E-09CE-EAD7DA52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3DA3E8-ACC8-0C2F-6EA8-CC2149109A1D}"/>
                  </a:ext>
                </a:extLst>
              </p:cNvPr>
              <p:cNvSpPr txBox="1"/>
              <p:nvPr/>
            </p:nvSpPr>
            <p:spPr>
              <a:xfrm>
                <a:off x="8284838" y="1700242"/>
                <a:ext cx="711349" cy="532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3DA3E8-ACC8-0C2F-6EA8-CC2149109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838" y="1700242"/>
                <a:ext cx="711349" cy="53206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0351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70598-F615-29D6-7327-5F37BFA22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6D06F27E-5BE7-C50A-BB22-BD0A3C55A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0" y="2609433"/>
            <a:ext cx="2972416" cy="305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0D45069-7894-37DD-B7B4-6346D9E73A20}"/>
              </a:ext>
            </a:extLst>
          </p:cNvPr>
          <p:cNvSpPr txBox="1">
            <a:spLocks/>
          </p:cNvSpPr>
          <p:nvPr/>
        </p:nvSpPr>
        <p:spPr>
          <a:xfrm>
            <a:off x="193176" y="152140"/>
            <a:ext cx="118056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The </a:t>
            </a:r>
            <a:r>
              <a:rPr lang="en-US" sz="3600" b="1" dirty="0" err="1">
                <a:solidFill>
                  <a:srgbClr val="156082">
                    <a:lumMod val="75000"/>
                  </a:srgbClr>
                </a:solidFill>
                <a:latin typeface="Aptos Black" panose="020F0502020204030204" pitchFamily="34" charset="0"/>
              </a:rPr>
              <a:t>Nano</a:t>
            </a:r>
            <a:r>
              <a:rPr lang="en-US" sz="3600" b="1" dirty="0" err="1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Plasmonic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Laser Induced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Energy</a:t>
            </a:r>
            <a:r>
              <a:rPr lang="en-US" sz="3600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</a:t>
            </a:r>
            <a:r>
              <a:rPr lang="en-US" sz="3600" b="1" dirty="0">
                <a:solidFill>
                  <a:srgbClr val="196B24">
                    <a:lumMod val="50000"/>
                  </a:srgbClr>
                </a:solidFill>
                <a:latin typeface="Aptos Display" panose="020B0004020202020204" pitchFamily="34" charset="0"/>
              </a:rPr>
              <a:t>(NAPLIFE)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D5A57A84-3B9B-8CA6-8A3D-D2B11787C43C}"/>
              </a:ext>
            </a:extLst>
          </p:cNvPr>
          <p:cNvSpPr/>
          <p:nvPr/>
        </p:nvSpPr>
        <p:spPr>
          <a:xfrm rot="3113647">
            <a:off x="2603891" y="3177861"/>
            <a:ext cx="765544" cy="3727439"/>
          </a:xfrm>
          <a:prstGeom prst="triangle">
            <a:avLst/>
          </a:prstGeom>
          <a:gradFill flip="none" rotWithShape="1">
            <a:gsLst>
              <a:gs pos="0">
                <a:srgbClr val="C00000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A46C9CF-025F-DF3C-55E1-7D516C3C035A}"/>
              </a:ext>
            </a:extLst>
          </p:cNvPr>
          <p:cNvSpPr/>
          <p:nvPr/>
        </p:nvSpPr>
        <p:spPr>
          <a:xfrm>
            <a:off x="5137054" y="906677"/>
            <a:ext cx="3359889" cy="2837299"/>
          </a:xfrm>
          <a:prstGeom prst="rect">
            <a:avLst/>
          </a:prstGeom>
          <a:solidFill>
            <a:schemeClr val="accent1">
              <a:lumMod val="40000"/>
              <a:lumOff val="60000"/>
              <a:alpha val="36078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4A5034E-99E9-B57C-CFB9-4BF396723C34}"/>
                  </a:ext>
                </a:extLst>
              </p:cNvPr>
              <p:cNvSpPr txBox="1"/>
              <p:nvPr/>
            </p:nvSpPr>
            <p:spPr>
              <a:xfrm>
                <a:off x="2462885" y="3710128"/>
                <a:ext cx="18092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20−30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𝑚𝐽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4A5034E-99E9-B57C-CFB9-4BF396723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885" y="3710128"/>
                <a:ext cx="1809213" cy="36933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467E12-B64A-9AB1-0C5C-EF68DC603AC9}"/>
                  </a:ext>
                </a:extLst>
              </p:cNvPr>
              <p:cNvSpPr txBox="1"/>
              <p:nvPr/>
            </p:nvSpPr>
            <p:spPr>
              <a:xfrm>
                <a:off x="1934224" y="6116687"/>
                <a:ext cx="26156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467E12-B64A-9AB1-0C5C-EF68DC603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224" y="6116687"/>
                <a:ext cx="2615609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5020621-5290-3D11-CDEA-E595DC5228E3}"/>
                  </a:ext>
                </a:extLst>
              </p:cNvPr>
              <p:cNvSpPr txBox="1"/>
              <p:nvPr/>
            </p:nvSpPr>
            <p:spPr>
              <a:xfrm>
                <a:off x="2838133" y="3406561"/>
                <a:ext cx="12390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=795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5020621-5290-3D11-CDEA-E595DC522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133" y="3406561"/>
                <a:ext cx="1239057" cy="276999"/>
              </a:xfrm>
              <a:prstGeom prst="rect">
                <a:avLst/>
              </a:prstGeom>
              <a:blipFill>
                <a:blip r:embed="rId6"/>
                <a:stretch>
                  <a:fillRect l="-4433" r="-2956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E1CDA5C2-258A-560B-B9DE-3D7B5B3F1BED}"/>
              </a:ext>
            </a:extLst>
          </p:cNvPr>
          <p:cNvSpPr/>
          <p:nvPr/>
        </p:nvSpPr>
        <p:spPr>
          <a:xfrm>
            <a:off x="4450801" y="1425627"/>
            <a:ext cx="477171" cy="492846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EE1577-7A6E-D93B-0EC7-942B044D5A1E}"/>
              </a:ext>
            </a:extLst>
          </p:cNvPr>
          <p:cNvSpPr txBox="1"/>
          <p:nvPr/>
        </p:nvSpPr>
        <p:spPr>
          <a:xfrm>
            <a:off x="5547835" y="903819"/>
            <a:ext cx="260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UDMA-TEGMA (polymer)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4FCB490-3734-3E99-9EE5-6F24E6828933}"/>
                  </a:ext>
                </a:extLst>
              </p:cNvPr>
              <p:cNvSpPr txBox="1"/>
              <p:nvPr/>
            </p:nvSpPr>
            <p:spPr>
              <a:xfrm>
                <a:off x="4199164" y="1058393"/>
                <a:ext cx="9804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150 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4FCB490-3734-3E99-9EE5-6F24E6828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164" y="1058393"/>
                <a:ext cx="980445" cy="369332"/>
              </a:xfrm>
              <a:prstGeom prst="rect">
                <a:avLst/>
              </a:prstGeom>
              <a:blipFill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4C88113-7D60-9D0E-EB23-B56F471ACCC2}"/>
              </a:ext>
            </a:extLst>
          </p:cNvPr>
          <p:cNvSpPr/>
          <p:nvPr/>
        </p:nvSpPr>
        <p:spPr>
          <a:xfrm>
            <a:off x="4450801" y="3700996"/>
            <a:ext cx="179979" cy="298731"/>
          </a:xfrm>
          <a:prstGeom prst="rect">
            <a:avLst/>
          </a:prstGeom>
          <a:solidFill>
            <a:srgbClr val="BDE1EC"/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070B524-A796-E2C9-9E8F-B7914475416B}"/>
              </a:ext>
            </a:extLst>
          </p:cNvPr>
          <p:cNvSpPr/>
          <p:nvPr/>
        </p:nvSpPr>
        <p:spPr>
          <a:xfrm>
            <a:off x="5706349" y="1425627"/>
            <a:ext cx="190559" cy="3969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07DF193-A56E-EED7-E361-03E43FE1C11F}"/>
              </a:ext>
            </a:extLst>
          </p:cNvPr>
          <p:cNvSpPr/>
          <p:nvPr/>
        </p:nvSpPr>
        <p:spPr>
          <a:xfrm>
            <a:off x="6755594" y="1425627"/>
            <a:ext cx="190559" cy="3969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3CA2865-010A-8FFE-B473-58C1B1E02E5B}"/>
              </a:ext>
            </a:extLst>
          </p:cNvPr>
          <p:cNvSpPr/>
          <p:nvPr/>
        </p:nvSpPr>
        <p:spPr>
          <a:xfrm>
            <a:off x="7802158" y="1425627"/>
            <a:ext cx="190559" cy="3969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E393526-2240-E5B5-4EBB-CC4131080ACF}"/>
              </a:ext>
            </a:extLst>
          </p:cNvPr>
          <p:cNvSpPr/>
          <p:nvPr/>
        </p:nvSpPr>
        <p:spPr>
          <a:xfrm>
            <a:off x="5711426" y="2854781"/>
            <a:ext cx="190559" cy="3969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47D2376-E340-69E9-CEFE-E7246410B589}"/>
              </a:ext>
            </a:extLst>
          </p:cNvPr>
          <p:cNvSpPr/>
          <p:nvPr/>
        </p:nvSpPr>
        <p:spPr>
          <a:xfrm>
            <a:off x="6760673" y="2854781"/>
            <a:ext cx="190559" cy="3969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42BF5A2-B0B0-5E52-B481-38C61FAA8B27}"/>
              </a:ext>
            </a:extLst>
          </p:cNvPr>
          <p:cNvSpPr/>
          <p:nvPr/>
        </p:nvSpPr>
        <p:spPr>
          <a:xfrm>
            <a:off x="7807235" y="2854781"/>
            <a:ext cx="190559" cy="3969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80BAD67-B453-DE06-A943-3EAE8CBCA675}"/>
              </a:ext>
            </a:extLst>
          </p:cNvPr>
          <p:cNvCxnSpPr>
            <a:cxnSpLocks/>
            <a:stCxn id="35" idx="2"/>
          </p:cNvCxnSpPr>
          <p:nvPr/>
        </p:nvCxnSpPr>
        <p:spPr>
          <a:xfrm flipV="1">
            <a:off x="4540791" y="3743977"/>
            <a:ext cx="624413" cy="255751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803689E-3EA8-1989-7B4C-F4345D478775}"/>
              </a:ext>
            </a:extLst>
          </p:cNvPr>
          <p:cNvCxnSpPr>
            <a:cxnSpLocks/>
          </p:cNvCxnSpPr>
          <p:nvPr/>
        </p:nvCxnSpPr>
        <p:spPr>
          <a:xfrm flipV="1">
            <a:off x="4472886" y="906677"/>
            <a:ext cx="692319" cy="2781395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32" name="Right Brace 1031">
            <a:extLst>
              <a:ext uri="{FF2B5EF4-FFF2-40B4-BE49-F238E27FC236}">
                <a16:creationId xmlns:a16="http://schemas.microsoft.com/office/drawing/2014/main" id="{0D5E929F-C4D3-ABC9-33AC-ACFC1600E97B}"/>
              </a:ext>
            </a:extLst>
          </p:cNvPr>
          <p:cNvSpPr/>
          <p:nvPr/>
        </p:nvSpPr>
        <p:spPr>
          <a:xfrm>
            <a:off x="7989518" y="1425627"/>
            <a:ext cx="249892" cy="396999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A82D52CF-44A0-6178-4BDD-A06AAC27C222}"/>
                  </a:ext>
                </a:extLst>
              </p:cNvPr>
              <p:cNvSpPr txBox="1"/>
              <p:nvPr/>
            </p:nvSpPr>
            <p:spPr>
              <a:xfrm>
                <a:off x="8192827" y="1445129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85 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A82D52CF-44A0-6178-4BDD-A06AAC27C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827" y="1445129"/>
                <a:ext cx="86991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5" name="Right Brace 1034">
            <a:extLst>
              <a:ext uri="{FF2B5EF4-FFF2-40B4-BE49-F238E27FC236}">
                <a16:creationId xmlns:a16="http://schemas.microsoft.com/office/drawing/2014/main" id="{5D22DA55-F6AC-25DE-253A-CBC8BD68925F}"/>
              </a:ext>
            </a:extLst>
          </p:cNvPr>
          <p:cNvSpPr/>
          <p:nvPr/>
        </p:nvSpPr>
        <p:spPr>
          <a:xfrm rot="16200000">
            <a:off x="7755492" y="2592637"/>
            <a:ext cx="283885" cy="24040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51A3E06D-1331-2636-B99A-55BA2436536C}"/>
                  </a:ext>
                </a:extLst>
              </p:cNvPr>
              <p:cNvSpPr txBox="1"/>
              <p:nvPr/>
            </p:nvSpPr>
            <p:spPr>
              <a:xfrm>
                <a:off x="7462476" y="2253281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51A3E06D-1331-2636-B99A-55BA24365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476" y="2253281"/>
                <a:ext cx="86991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7" name="Right Brace 1036">
            <a:extLst>
              <a:ext uri="{FF2B5EF4-FFF2-40B4-BE49-F238E27FC236}">
                <a16:creationId xmlns:a16="http://schemas.microsoft.com/office/drawing/2014/main" id="{32A23734-1C87-8AA6-47A1-7DA1270EF114}"/>
              </a:ext>
            </a:extLst>
          </p:cNvPr>
          <p:cNvSpPr/>
          <p:nvPr/>
        </p:nvSpPr>
        <p:spPr>
          <a:xfrm rot="5400000">
            <a:off x="6142905" y="1457236"/>
            <a:ext cx="317211" cy="1128512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8" name="TextBox 1037">
                <a:extLst>
                  <a:ext uri="{FF2B5EF4-FFF2-40B4-BE49-F238E27FC236}">
                    <a16:creationId xmlns:a16="http://schemas.microsoft.com/office/drawing/2014/main" id="{02FEBD04-96F5-50C2-67DF-8AE65F728B4A}"/>
                  </a:ext>
                </a:extLst>
              </p:cNvPr>
              <p:cNvSpPr txBox="1"/>
              <p:nvPr/>
            </p:nvSpPr>
            <p:spPr>
              <a:xfrm>
                <a:off x="5634990" y="2125081"/>
                <a:ext cx="15179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530 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  <a:p>
                <a:pPr defTabSz="914377"/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(not to scale)</a:t>
                </a:r>
              </a:p>
            </p:txBody>
          </p:sp>
        </mc:Choice>
        <mc:Fallback xmlns="">
          <p:sp>
            <p:nvSpPr>
              <p:cNvPr id="1038" name="TextBox 1037">
                <a:extLst>
                  <a:ext uri="{FF2B5EF4-FFF2-40B4-BE49-F238E27FC236}">
                    <a16:creationId xmlns:a16="http://schemas.microsoft.com/office/drawing/2014/main" id="{02FEBD04-96F5-50C2-67DF-8AE65F728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990" y="2125081"/>
                <a:ext cx="1517916" cy="646331"/>
              </a:xfrm>
              <a:prstGeom prst="rect">
                <a:avLst/>
              </a:prstGeom>
              <a:blipFill>
                <a:blip r:embed="rId10"/>
                <a:stretch>
                  <a:fillRect l="-3213" r="-402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8" name="Rectangle: Rounded Corners 1047">
            <a:extLst>
              <a:ext uri="{FF2B5EF4-FFF2-40B4-BE49-F238E27FC236}">
                <a16:creationId xmlns:a16="http://schemas.microsoft.com/office/drawing/2014/main" id="{714C164C-B7DD-53AB-06F4-B3A7B79B269D}"/>
              </a:ext>
            </a:extLst>
          </p:cNvPr>
          <p:cNvSpPr/>
          <p:nvPr/>
        </p:nvSpPr>
        <p:spPr>
          <a:xfrm>
            <a:off x="4495073" y="3754657"/>
            <a:ext cx="45719" cy="55708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049" name="Rectangle: Rounded Corners 1048">
            <a:extLst>
              <a:ext uri="{FF2B5EF4-FFF2-40B4-BE49-F238E27FC236}">
                <a16:creationId xmlns:a16="http://schemas.microsoft.com/office/drawing/2014/main" id="{519415CF-5965-F56E-B0D1-6D96CF0435F8}"/>
              </a:ext>
            </a:extLst>
          </p:cNvPr>
          <p:cNvSpPr/>
          <p:nvPr/>
        </p:nvSpPr>
        <p:spPr>
          <a:xfrm>
            <a:off x="4540218" y="3896239"/>
            <a:ext cx="45719" cy="55708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052" name="Picture 1051">
            <a:extLst>
              <a:ext uri="{FF2B5EF4-FFF2-40B4-BE49-F238E27FC236}">
                <a16:creationId xmlns:a16="http://schemas.microsoft.com/office/drawing/2014/main" id="{72CFEAC9-48BF-6B60-EE74-F22EC4AE873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6561" b="-1"/>
          <a:stretch/>
        </p:blipFill>
        <p:spPr>
          <a:xfrm>
            <a:off x="184491" y="1268604"/>
            <a:ext cx="1536200" cy="668096"/>
          </a:xfrm>
          <a:prstGeom prst="rect">
            <a:avLst/>
          </a:prstGeom>
        </p:spPr>
      </p:pic>
      <p:pic>
        <p:nvPicPr>
          <p:cNvPr id="1053" name="Picture 1052" descr="A picture containing graphics, screenshot, circle, font&#10;&#10;Description automatically generated">
            <a:extLst>
              <a:ext uri="{FF2B5EF4-FFF2-40B4-BE49-F238E27FC236}">
                <a16:creationId xmlns:a16="http://schemas.microsoft.com/office/drawing/2014/main" id="{3A8D7546-00E8-70AD-61F4-6B1BCC22EF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70" y="1325181"/>
            <a:ext cx="1406519" cy="668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54" name="TextBox 1053">
                <a:extLst>
                  <a:ext uri="{FF2B5EF4-FFF2-40B4-BE49-F238E27FC236}">
                    <a16:creationId xmlns:a16="http://schemas.microsoft.com/office/drawing/2014/main" id="{E3F3ACE2-339C-BE43-3333-3B7E6D54CBE2}"/>
                  </a:ext>
                </a:extLst>
              </p:cNvPr>
              <p:cNvSpPr txBox="1"/>
              <p:nvPr/>
            </p:nvSpPr>
            <p:spPr>
              <a:xfrm>
                <a:off x="2531829" y="5518463"/>
                <a:ext cx="1974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=20−120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054" name="TextBox 1053">
                <a:extLst>
                  <a:ext uri="{FF2B5EF4-FFF2-40B4-BE49-F238E27FC236}">
                    <a16:creationId xmlns:a16="http://schemas.microsoft.com/office/drawing/2014/main" id="{E3F3ACE2-339C-BE43-3333-3B7E6D54C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829" y="5518463"/>
                <a:ext cx="1974387" cy="369332"/>
              </a:xfrm>
              <a:prstGeom prst="rect">
                <a:avLst/>
              </a:prstGeom>
              <a:blipFill>
                <a:blip r:embed="rId1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9" name="TextBox 1058">
            <a:extLst>
              <a:ext uri="{FF2B5EF4-FFF2-40B4-BE49-F238E27FC236}">
                <a16:creationId xmlns:a16="http://schemas.microsoft.com/office/drawing/2014/main" id="{5509B4C2-AE32-847D-EF2E-B58811486466}"/>
              </a:ext>
            </a:extLst>
          </p:cNvPr>
          <p:cNvSpPr txBox="1"/>
          <p:nvPr/>
        </p:nvSpPr>
        <p:spPr>
          <a:xfrm>
            <a:off x="9140942" y="939629"/>
            <a:ext cx="2841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The NAPLIFE project introduces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nanostructured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laser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targets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to generate more efficient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proton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acceleration 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for ultra-fast pulsed lasers.</a:t>
            </a:r>
            <a:endParaRPr lang="en-US" sz="2000" b="1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062" name="Picture 2">
            <a:extLst>
              <a:ext uri="{FF2B5EF4-FFF2-40B4-BE49-F238E27FC236}">
                <a16:creationId xmlns:a16="http://schemas.microsoft.com/office/drawing/2014/main" id="{977042D2-C43D-C5B7-DA7E-465C24A71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0" t="51871"/>
          <a:stretch/>
        </p:blipFill>
        <p:spPr bwMode="auto">
          <a:xfrm>
            <a:off x="5899798" y="4704173"/>
            <a:ext cx="3159319" cy="20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2">
            <a:extLst>
              <a:ext uri="{FF2B5EF4-FFF2-40B4-BE49-F238E27FC236}">
                <a16:creationId xmlns:a16="http://schemas.microsoft.com/office/drawing/2014/main" id="{9E187E21-659D-8C76-651F-FB5D5B567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0" b="51168"/>
          <a:stretch/>
        </p:blipFill>
        <p:spPr bwMode="auto">
          <a:xfrm>
            <a:off x="9071498" y="4726537"/>
            <a:ext cx="3204621" cy="21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7" name="TextBox 1056">
            <a:extLst>
              <a:ext uri="{FF2B5EF4-FFF2-40B4-BE49-F238E27FC236}">
                <a16:creationId xmlns:a16="http://schemas.microsoft.com/office/drawing/2014/main" id="{18CCAD74-63EA-56D9-6466-EF50AF3D79A7}"/>
              </a:ext>
            </a:extLst>
          </p:cNvPr>
          <p:cNvSpPr txBox="1"/>
          <p:nvPr/>
        </p:nvSpPr>
        <p:spPr>
          <a:xfrm>
            <a:off x="6041167" y="4726378"/>
            <a:ext cx="907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Tamas </a:t>
            </a:r>
          </a:p>
          <a:p>
            <a:pPr defTabSz="914377"/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Biro</a:t>
            </a: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C038EA78-044B-65DC-6096-C87D281BFAC5}"/>
              </a:ext>
            </a:extLst>
          </p:cNvPr>
          <p:cNvSpPr txBox="1"/>
          <p:nvPr/>
        </p:nvSpPr>
        <p:spPr>
          <a:xfrm>
            <a:off x="7243311" y="4704173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Norbert</a:t>
            </a:r>
          </a:p>
          <a:p>
            <a:pPr defTabSz="914377"/>
            <a:r>
              <a:rPr lang="en-US" b="1" dirty="0" err="1">
                <a:solidFill>
                  <a:prstClr val="black"/>
                </a:solidFill>
                <a:latin typeface="Aptos" panose="02110004020202020204"/>
              </a:rPr>
              <a:t>Kroo</a:t>
            </a: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</p:txBody>
      </p:sp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B5FED6A2-C340-5D4F-B149-94C1886AC026}"/>
              </a:ext>
            </a:extLst>
          </p:cNvPr>
          <p:cNvGrpSpPr/>
          <p:nvPr/>
        </p:nvGrpSpPr>
        <p:grpSpPr>
          <a:xfrm>
            <a:off x="106075" y="1995469"/>
            <a:ext cx="1725061" cy="623903"/>
            <a:chOff x="1112299" y="3079265"/>
            <a:chExt cx="2217120" cy="801867"/>
          </a:xfrm>
        </p:grpSpPr>
        <p:sp>
          <p:nvSpPr>
            <p:cNvPr id="1066" name="Rectangle: Rounded Corners 1065">
              <a:extLst>
                <a:ext uri="{FF2B5EF4-FFF2-40B4-BE49-F238E27FC236}">
                  <a16:creationId xmlns:a16="http://schemas.microsoft.com/office/drawing/2014/main" id="{D3FB66CF-301C-EFA7-D74D-52BAD25B31A6}"/>
                </a:ext>
              </a:extLst>
            </p:cNvPr>
            <p:cNvSpPr/>
            <p:nvPr/>
          </p:nvSpPr>
          <p:spPr>
            <a:xfrm>
              <a:off x="1112299" y="3079265"/>
              <a:ext cx="2136969" cy="758849"/>
            </a:xfrm>
            <a:prstGeom prst="roundRect">
              <a:avLst/>
            </a:prstGeom>
            <a:solidFill>
              <a:srgbClr val="FFFFFF">
                <a:alpha val="7882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pic>
          <p:nvPicPr>
            <p:cNvPr id="1067" name="Graphic 1066">
              <a:extLst>
                <a:ext uri="{FF2B5EF4-FFF2-40B4-BE49-F238E27FC236}">
                  <a16:creationId xmlns:a16="http://schemas.microsoft.com/office/drawing/2014/main" id="{DD917BAE-46D2-EB37-86ED-BF3E2CAE3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21828" t="26965" r="20158" b="38072"/>
            <a:stretch/>
          </p:blipFill>
          <p:spPr>
            <a:xfrm>
              <a:off x="1162139" y="3082924"/>
              <a:ext cx="2167280" cy="798208"/>
            </a:xfrm>
            <a:prstGeom prst="rect">
              <a:avLst/>
            </a:prstGeom>
          </p:spPr>
        </p:pic>
      </p:grpSp>
      <p:sp>
        <p:nvSpPr>
          <p:cNvPr id="1068" name="TextBox 1067">
            <a:extLst>
              <a:ext uri="{FF2B5EF4-FFF2-40B4-BE49-F238E27FC236}">
                <a16:creationId xmlns:a16="http://schemas.microsoft.com/office/drawing/2014/main" id="{547F904C-B4F3-9246-E4D8-16057076DD74}"/>
              </a:ext>
            </a:extLst>
          </p:cNvPr>
          <p:cNvSpPr txBox="1"/>
          <p:nvPr/>
        </p:nvSpPr>
        <p:spPr>
          <a:xfrm>
            <a:off x="1865720" y="2195268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i="1" dirty="0">
                <a:solidFill>
                  <a:prstClr val="black"/>
                </a:solidFill>
                <a:latin typeface="Aptos" panose="02110004020202020204"/>
              </a:rPr>
              <a:t>Joined Sept.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BA3B42-E7E1-9110-521A-B3BD5CEFE84B}"/>
              </a:ext>
            </a:extLst>
          </p:cNvPr>
          <p:cNvSpPr txBox="1"/>
          <p:nvPr/>
        </p:nvSpPr>
        <p:spPr>
          <a:xfrm>
            <a:off x="5469114" y="3815767"/>
            <a:ext cx="6722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Many other initiatives use </a:t>
            </a:r>
            <a:r>
              <a:rPr lang="en-US" sz="1600" b="1" dirty="0"/>
              <a:t>nanostructures</a:t>
            </a:r>
            <a:r>
              <a:rPr lang="en-US" sz="1600" dirty="0"/>
              <a:t> to </a:t>
            </a:r>
            <a:r>
              <a:rPr lang="en-US" sz="1600" b="1" dirty="0"/>
              <a:t>enhance</a:t>
            </a:r>
            <a:r>
              <a:rPr lang="en-US" sz="1600" dirty="0"/>
              <a:t> ion </a:t>
            </a:r>
            <a:r>
              <a:rPr lang="en-US" sz="1600" b="1" dirty="0"/>
              <a:t>acceleration</a:t>
            </a:r>
            <a:r>
              <a:rPr lang="en-US" sz="1600" dirty="0"/>
              <a:t> – ours is </a:t>
            </a:r>
            <a:r>
              <a:rPr lang="en-US" sz="1600" b="1" dirty="0"/>
              <a:t>unique</a:t>
            </a:r>
            <a:r>
              <a:rPr lang="en-US" sz="1600" dirty="0"/>
              <a:t> in that we use </a:t>
            </a:r>
            <a:r>
              <a:rPr lang="en-US" sz="1600" b="1" dirty="0"/>
              <a:t>resonant</a:t>
            </a:r>
            <a:r>
              <a:rPr lang="en-US" sz="1600" dirty="0"/>
              <a:t> </a:t>
            </a:r>
            <a:r>
              <a:rPr lang="en-US" sz="1600" b="1" dirty="0"/>
              <a:t>localized</a:t>
            </a:r>
            <a:r>
              <a:rPr lang="en-US" sz="1600" dirty="0"/>
              <a:t> </a:t>
            </a:r>
            <a:r>
              <a:rPr lang="en-US" sz="1600" b="1" dirty="0"/>
              <a:t>plasmons (LSPR).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D0F546-C1A2-2E21-8BB3-A23828CEA18D}"/>
              </a:ext>
            </a:extLst>
          </p:cNvPr>
          <p:cNvSpPr txBox="1"/>
          <p:nvPr/>
        </p:nvSpPr>
        <p:spPr>
          <a:xfrm>
            <a:off x="9989336" y="6447632"/>
            <a:ext cx="2454390" cy="461665"/>
          </a:xfrm>
          <a:prstGeom prst="rect">
            <a:avLst/>
          </a:prstGeom>
          <a:solidFill>
            <a:srgbClr val="FFFFFF">
              <a:alpha val="61961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And many more!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5AA8C1-E659-357D-D961-98D595F04398}"/>
              </a:ext>
            </a:extLst>
          </p:cNvPr>
          <p:cNvSpPr txBox="1"/>
          <p:nvPr/>
        </p:nvSpPr>
        <p:spPr>
          <a:xfrm>
            <a:off x="10771111" y="5869135"/>
            <a:ext cx="111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Márk </a:t>
            </a:r>
            <a:r>
              <a:rPr lang="en-US" sz="1600" dirty="0" err="1">
                <a:solidFill>
                  <a:schemeClr val="bg1"/>
                </a:solidFill>
              </a:rPr>
              <a:t>Aladi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B537EE-5215-83B1-E187-C2C78974138B}"/>
              </a:ext>
            </a:extLst>
          </p:cNvPr>
          <p:cNvSpPr txBox="1"/>
          <p:nvPr/>
        </p:nvSpPr>
        <p:spPr>
          <a:xfrm>
            <a:off x="8986341" y="5228204"/>
            <a:ext cx="1437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Miklós Kedves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5C14A-D0F0-F198-1254-4DE3FBFA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39947C-8BD6-A048-34DA-14ABF1073840}"/>
                  </a:ext>
                </a:extLst>
              </p:cNvPr>
              <p:cNvSpPr txBox="1"/>
              <p:nvPr/>
            </p:nvSpPr>
            <p:spPr>
              <a:xfrm>
                <a:off x="8284838" y="1700242"/>
                <a:ext cx="711349" cy="532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39947C-8BD6-A048-34DA-14ABF1073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838" y="1700242"/>
                <a:ext cx="711349" cy="53206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0997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38D0C-41AB-54A6-9894-46773B99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D3B65798-38D3-FED6-A611-B38287159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0" y="2609433"/>
            <a:ext cx="2972416" cy="305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2FBAA68-5D33-007A-0602-601F4ABF8AC5}"/>
              </a:ext>
            </a:extLst>
          </p:cNvPr>
          <p:cNvSpPr txBox="1">
            <a:spLocks/>
          </p:cNvSpPr>
          <p:nvPr/>
        </p:nvSpPr>
        <p:spPr>
          <a:xfrm>
            <a:off x="193176" y="152140"/>
            <a:ext cx="118056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The </a:t>
            </a:r>
            <a:r>
              <a:rPr lang="en-US" sz="3600" b="1" dirty="0" err="1">
                <a:solidFill>
                  <a:srgbClr val="156082">
                    <a:lumMod val="75000"/>
                  </a:srgbClr>
                </a:solidFill>
                <a:latin typeface="Aptos Black" panose="020F0502020204030204" pitchFamily="34" charset="0"/>
              </a:rPr>
              <a:t>Nano</a:t>
            </a:r>
            <a:r>
              <a:rPr lang="en-US" sz="3600" b="1" dirty="0" err="1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Plasmonic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Laser Induced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Energy</a:t>
            </a:r>
            <a:r>
              <a:rPr lang="en-US" sz="3600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</a:t>
            </a:r>
            <a:r>
              <a:rPr lang="en-US" sz="3600" b="1" dirty="0">
                <a:solidFill>
                  <a:srgbClr val="196B24">
                    <a:lumMod val="50000"/>
                  </a:srgbClr>
                </a:solidFill>
                <a:latin typeface="Aptos Display" panose="020B0004020202020204" pitchFamily="34" charset="0"/>
              </a:rPr>
              <a:t>(NAPLIFE)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DA693CD2-70B2-B436-18D0-F991B47AD7F2}"/>
              </a:ext>
            </a:extLst>
          </p:cNvPr>
          <p:cNvSpPr/>
          <p:nvPr/>
        </p:nvSpPr>
        <p:spPr>
          <a:xfrm rot="3113647">
            <a:off x="2603891" y="3177861"/>
            <a:ext cx="765544" cy="3727439"/>
          </a:xfrm>
          <a:prstGeom prst="triangle">
            <a:avLst/>
          </a:prstGeom>
          <a:gradFill flip="none" rotWithShape="1">
            <a:gsLst>
              <a:gs pos="0">
                <a:srgbClr val="C00000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B208FFA-F6CB-26F1-62C7-0301D2C2107C}"/>
                  </a:ext>
                </a:extLst>
              </p:cNvPr>
              <p:cNvSpPr txBox="1"/>
              <p:nvPr/>
            </p:nvSpPr>
            <p:spPr>
              <a:xfrm>
                <a:off x="2462885" y="3710128"/>
                <a:ext cx="18092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20−30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𝑚𝐽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B208FFA-F6CB-26F1-62C7-0301D2C21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885" y="3710128"/>
                <a:ext cx="1809213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29F7CD1-1BDC-9ABD-6C8F-B10CA0CC2D15}"/>
                  </a:ext>
                </a:extLst>
              </p:cNvPr>
              <p:cNvSpPr txBox="1"/>
              <p:nvPr/>
            </p:nvSpPr>
            <p:spPr>
              <a:xfrm>
                <a:off x="1934224" y="6116687"/>
                <a:ext cx="26156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US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29F7CD1-1BDC-9ABD-6C8F-B10CA0CC2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224" y="6116687"/>
                <a:ext cx="2615609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0F9421-550C-33F2-5412-BC9D30F97814}"/>
                  </a:ext>
                </a:extLst>
              </p:cNvPr>
              <p:cNvSpPr txBox="1"/>
              <p:nvPr/>
            </p:nvSpPr>
            <p:spPr>
              <a:xfrm>
                <a:off x="2838133" y="3406561"/>
                <a:ext cx="12390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=795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0F9421-550C-33F2-5412-BC9D30F97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133" y="3406561"/>
                <a:ext cx="1239057" cy="276999"/>
              </a:xfrm>
              <a:prstGeom prst="rect">
                <a:avLst/>
              </a:prstGeom>
              <a:blipFill>
                <a:blip r:embed="rId5"/>
                <a:stretch>
                  <a:fillRect l="-4433" r="-2956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BCDE84E1-F3D3-37AA-F5BF-842AE5B4D663}"/>
              </a:ext>
            </a:extLst>
          </p:cNvPr>
          <p:cNvSpPr/>
          <p:nvPr/>
        </p:nvSpPr>
        <p:spPr>
          <a:xfrm>
            <a:off x="4450801" y="1425627"/>
            <a:ext cx="477171" cy="492846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BA2391-08AA-EA88-CB05-B30C7537C77C}"/>
              </a:ext>
            </a:extLst>
          </p:cNvPr>
          <p:cNvSpPr txBox="1"/>
          <p:nvPr/>
        </p:nvSpPr>
        <p:spPr>
          <a:xfrm>
            <a:off x="3392950" y="6499931"/>
            <a:ext cx="260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UDMA-TEGMA (polymer)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83C28D1-04E6-3EB1-04D5-58C38A7B8193}"/>
                  </a:ext>
                </a:extLst>
              </p:cNvPr>
              <p:cNvSpPr txBox="1"/>
              <p:nvPr/>
            </p:nvSpPr>
            <p:spPr>
              <a:xfrm>
                <a:off x="4199164" y="1058393"/>
                <a:ext cx="9804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150 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83C28D1-04E6-3EB1-04D5-58C38A7B8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164" y="1058393"/>
                <a:ext cx="980445" cy="369332"/>
              </a:xfrm>
              <a:prstGeom prst="rect">
                <a:avLst/>
              </a:prstGeom>
              <a:blipFill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B08429D4-85B6-4F42-98B5-D4EE0221207C}"/>
              </a:ext>
            </a:extLst>
          </p:cNvPr>
          <p:cNvSpPr/>
          <p:nvPr/>
        </p:nvSpPr>
        <p:spPr>
          <a:xfrm>
            <a:off x="4450801" y="3700996"/>
            <a:ext cx="179979" cy="298731"/>
          </a:xfrm>
          <a:prstGeom prst="rect">
            <a:avLst/>
          </a:prstGeom>
          <a:solidFill>
            <a:srgbClr val="BDE1EC"/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03F066C-D13D-B216-EB60-D45FD7194C8D}"/>
              </a:ext>
            </a:extLst>
          </p:cNvPr>
          <p:cNvSpPr/>
          <p:nvPr/>
        </p:nvSpPr>
        <p:spPr>
          <a:xfrm>
            <a:off x="5137054" y="906677"/>
            <a:ext cx="3359889" cy="2837299"/>
          </a:xfrm>
          <a:prstGeom prst="rect">
            <a:avLst/>
          </a:prstGeom>
          <a:solidFill>
            <a:schemeClr val="accent1">
              <a:lumMod val="40000"/>
              <a:lumOff val="60000"/>
              <a:alpha val="36078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2F93E78-B4BB-A7E9-6754-108D618BE9E7}"/>
              </a:ext>
            </a:extLst>
          </p:cNvPr>
          <p:cNvSpPr/>
          <p:nvPr/>
        </p:nvSpPr>
        <p:spPr>
          <a:xfrm>
            <a:off x="5706349" y="1425627"/>
            <a:ext cx="190559" cy="3969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14724F3-BAE2-0E48-25ED-B39B86874C88}"/>
              </a:ext>
            </a:extLst>
          </p:cNvPr>
          <p:cNvSpPr/>
          <p:nvPr/>
        </p:nvSpPr>
        <p:spPr>
          <a:xfrm>
            <a:off x="6755594" y="1425627"/>
            <a:ext cx="190559" cy="3969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F814E38-4086-E06F-0162-6E622107D345}"/>
              </a:ext>
            </a:extLst>
          </p:cNvPr>
          <p:cNvSpPr/>
          <p:nvPr/>
        </p:nvSpPr>
        <p:spPr>
          <a:xfrm>
            <a:off x="7802158" y="1425627"/>
            <a:ext cx="190559" cy="3969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920D10F5-EB7A-587A-6A3D-2E4BEDEF5588}"/>
              </a:ext>
            </a:extLst>
          </p:cNvPr>
          <p:cNvSpPr/>
          <p:nvPr/>
        </p:nvSpPr>
        <p:spPr>
          <a:xfrm>
            <a:off x="5711426" y="2854781"/>
            <a:ext cx="190559" cy="3969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E07B13B-0C37-04D5-CD72-EE2E52C7B8F0}"/>
              </a:ext>
            </a:extLst>
          </p:cNvPr>
          <p:cNvSpPr/>
          <p:nvPr/>
        </p:nvSpPr>
        <p:spPr>
          <a:xfrm>
            <a:off x="6760673" y="2854781"/>
            <a:ext cx="190559" cy="3969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CD9EB53-36F6-F443-1977-01B44AC9BD97}"/>
              </a:ext>
            </a:extLst>
          </p:cNvPr>
          <p:cNvSpPr/>
          <p:nvPr/>
        </p:nvSpPr>
        <p:spPr>
          <a:xfrm>
            <a:off x="7807235" y="2854781"/>
            <a:ext cx="190559" cy="3969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D1AC68B-5DC5-8B35-07A7-C7BDA1F9818C}"/>
              </a:ext>
            </a:extLst>
          </p:cNvPr>
          <p:cNvCxnSpPr>
            <a:cxnSpLocks/>
            <a:stCxn id="35" idx="2"/>
          </p:cNvCxnSpPr>
          <p:nvPr/>
        </p:nvCxnSpPr>
        <p:spPr>
          <a:xfrm flipV="1">
            <a:off x="4540791" y="3743977"/>
            <a:ext cx="624413" cy="255751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1959B2E-1181-3F22-6260-856F2B055E9C}"/>
              </a:ext>
            </a:extLst>
          </p:cNvPr>
          <p:cNvCxnSpPr>
            <a:cxnSpLocks/>
          </p:cNvCxnSpPr>
          <p:nvPr/>
        </p:nvCxnSpPr>
        <p:spPr>
          <a:xfrm flipV="1">
            <a:off x="4472886" y="906677"/>
            <a:ext cx="692319" cy="2781395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32" name="Right Brace 1031">
            <a:extLst>
              <a:ext uri="{FF2B5EF4-FFF2-40B4-BE49-F238E27FC236}">
                <a16:creationId xmlns:a16="http://schemas.microsoft.com/office/drawing/2014/main" id="{529DF14C-A69D-6D5F-75CA-0852DFA4EBE6}"/>
              </a:ext>
            </a:extLst>
          </p:cNvPr>
          <p:cNvSpPr/>
          <p:nvPr/>
        </p:nvSpPr>
        <p:spPr>
          <a:xfrm>
            <a:off x="7989518" y="1425627"/>
            <a:ext cx="249892" cy="396999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C3C08D28-C658-DF52-7D1C-289A02B2FFF5}"/>
                  </a:ext>
                </a:extLst>
              </p:cNvPr>
              <p:cNvSpPr txBox="1"/>
              <p:nvPr/>
            </p:nvSpPr>
            <p:spPr>
              <a:xfrm>
                <a:off x="8192827" y="1445129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85 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C3C08D28-C658-DF52-7D1C-289A02B2FF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827" y="1445129"/>
                <a:ext cx="86991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5" name="Right Brace 1034">
            <a:extLst>
              <a:ext uri="{FF2B5EF4-FFF2-40B4-BE49-F238E27FC236}">
                <a16:creationId xmlns:a16="http://schemas.microsoft.com/office/drawing/2014/main" id="{86D0867E-B915-45D6-1F82-18D05139E9BD}"/>
              </a:ext>
            </a:extLst>
          </p:cNvPr>
          <p:cNvSpPr/>
          <p:nvPr/>
        </p:nvSpPr>
        <p:spPr>
          <a:xfrm rot="16200000">
            <a:off x="7755492" y="2592637"/>
            <a:ext cx="283885" cy="24040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A3211B73-55A9-5AC3-5FC3-803CF9E07339}"/>
                  </a:ext>
                </a:extLst>
              </p:cNvPr>
              <p:cNvSpPr txBox="1"/>
              <p:nvPr/>
            </p:nvSpPr>
            <p:spPr>
              <a:xfrm>
                <a:off x="7462476" y="2253281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A3211B73-55A9-5AC3-5FC3-803CF9E07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476" y="2253281"/>
                <a:ext cx="86991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7" name="Right Brace 1036">
            <a:extLst>
              <a:ext uri="{FF2B5EF4-FFF2-40B4-BE49-F238E27FC236}">
                <a16:creationId xmlns:a16="http://schemas.microsoft.com/office/drawing/2014/main" id="{CA0D6DC1-2889-74A3-777E-A08FE870B8A3}"/>
              </a:ext>
            </a:extLst>
          </p:cNvPr>
          <p:cNvSpPr/>
          <p:nvPr/>
        </p:nvSpPr>
        <p:spPr>
          <a:xfrm rot="5400000">
            <a:off x="6142905" y="1457236"/>
            <a:ext cx="317211" cy="1128512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8" name="TextBox 1037">
                <a:extLst>
                  <a:ext uri="{FF2B5EF4-FFF2-40B4-BE49-F238E27FC236}">
                    <a16:creationId xmlns:a16="http://schemas.microsoft.com/office/drawing/2014/main" id="{AC5449A5-2192-E31E-CFBB-3F431071C019}"/>
                  </a:ext>
                </a:extLst>
              </p:cNvPr>
              <p:cNvSpPr txBox="1"/>
              <p:nvPr/>
            </p:nvSpPr>
            <p:spPr>
              <a:xfrm>
                <a:off x="5634990" y="2125081"/>
                <a:ext cx="15179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500 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  <a:p>
                <a:pPr defTabSz="914377"/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(not to scale)</a:t>
                </a:r>
              </a:p>
            </p:txBody>
          </p:sp>
        </mc:Choice>
        <mc:Fallback xmlns="">
          <p:sp>
            <p:nvSpPr>
              <p:cNvPr id="1038" name="TextBox 1037">
                <a:extLst>
                  <a:ext uri="{FF2B5EF4-FFF2-40B4-BE49-F238E27FC236}">
                    <a16:creationId xmlns:a16="http://schemas.microsoft.com/office/drawing/2014/main" id="{AC5449A5-2192-E31E-CFBB-3F431071C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990" y="2125081"/>
                <a:ext cx="1517916" cy="646331"/>
              </a:xfrm>
              <a:prstGeom prst="rect">
                <a:avLst/>
              </a:prstGeom>
              <a:blipFill>
                <a:blip r:embed="rId9"/>
                <a:stretch>
                  <a:fillRect l="-3213" r="-402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8" name="Rectangle: Rounded Corners 1047">
            <a:extLst>
              <a:ext uri="{FF2B5EF4-FFF2-40B4-BE49-F238E27FC236}">
                <a16:creationId xmlns:a16="http://schemas.microsoft.com/office/drawing/2014/main" id="{2335F273-0968-B617-B463-BBC2DCA449A8}"/>
              </a:ext>
            </a:extLst>
          </p:cNvPr>
          <p:cNvSpPr/>
          <p:nvPr/>
        </p:nvSpPr>
        <p:spPr>
          <a:xfrm>
            <a:off x="4495073" y="3754657"/>
            <a:ext cx="45719" cy="55708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049" name="Rectangle: Rounded Corners 1048">
            <a:extLst>
              <a:ext uri="{FF2B5EF4-FFF2-40B4-BE49-F238E27FC236}">
                <a16:creationId xmlns:a16="http://schemas.microsoft.com/office/drawing/2014/main" id="{CA8D794E-C2C7-A1EE-A940-1A4D83FD75E6}"/>
              </a:ext>
            </a:extLst>
          </p:cNvPr>
          <p:cNvSpPr/>
          <p:nvPr/>
        </p:nvSpPr>
        <p:spPr>
          <a:xfrm>
            <a:off x="4540218" y="3896239"/>
            <a:ext cx="45719" cy="55708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052" name="Picture 1051">
            <a:extLst>
              <a:ext uri="{FF2B5EF4-FFF2-40B4-BE49-F238E27FC236}">
                <a16:creationId xmlns:a16="http://schemas.microsoft.com/office/drawing/2014/main" id="{50ACF524-D07E-9D30-6A6A-4A4B799C95A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6561" b="-1"/>
          <a:stretch/>
        </p:blipFill>
        <p:spPr>
          <a:xfrm>
            <a:off x="184491" y="1268604"/>
            <a:ext cx="1536200" cy="668096"/>
          </a:xfrm>
          <a:prstGeom prst="rect">
            <a:avLst/>
          </a:prstGeom>
        </p:spPr>
      </p:pic>
      <p:pic>
        <p:nvPicPr>
          <p:cNvPr id="1053" name="Picture 1052" descr="A picture containing graphics, screenshot, circle, font&#10;&#10;Description automatically generated">
            <a:extLst>
              <a:ext uri="{FF2B5EF4-FFF2-40B4-BE49-F238E27FC236}">
                <a16:creationId xmlns:a16="http://schemas.microsoft.com/office/drawing/2014/main" id="{6021E418-ADD9-9DBD-79A8-466439219E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70" y="1325181"/>
            <a:ext cx="1406519" cy="668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54" name="TextBox 1053">
                <a:extLst>
                  <a:ext uri="{FF2B5EF4-FFF2-40B4-BE49-F238E27FC236}">
                    <a16:creationId xmlns:a16="http://schemas.microsoft.com/office/drawing/2014/main" id="{693750E4-18C5-E468-B2AE-E78CABEB73E7}"/>
                  </a:ext>
                </a:extLst>
              </p:cNvPr>
              <p:cNvSpPr txBox="1"/>
              <p:nvPr/>
            </p:nvSpPr>
            <p:spPr>
              <a:xfrm>
                <a:off x="2531829" y="5518463"/>
                <a:ext cx="1846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=20−60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054" name="TextBox 1053">
                <a:extLst>
                  <a:ext uri="{FF2B5EF4-FFF2-40B4-BE49-F238E27FC236}">
                    <a16:creationId xmlns:a16="http://schemas.microsoft.com/office/drawing/2014/main" id="{693750E4-18C5-E468-B2AE-E78CABEB7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829" y="5518463"/>
                <a:ext cx="1846146" cy="369332"/>
              </a:xfrm>
              <a:prstGeom prst="rect">
                <a:avLst/>
              </a:prstGeom>
              <a:blipFill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9" name="TextBox 1058">
            <a:extLst>
              <a:ext uri="{FF2B5EF4-FFF2-40B4-BE49-F238E27FC236}">
                <a16:creationId xmlns:a16="http://schemas.microsoft.com/office/drawing/2014/main" id="{2B048868-714C-3618-4C97-E3A321DFB66F}"/>
              </a:ext>
            </a:extLst>
          </p:cNvPr>
          <p:cNvSpPr txBox="1"/>
          <p:nvPr/>
        </p:nvSpPr>
        <p:spPr>
          <a:xfrm>
            <a:off x="8954137" y="953469"/>
            <a:ext cx="2841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The NAPLIFE project introduces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nanostructured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laser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targets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to generate more efficient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proton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acceleration 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for ultra-fast pulsed lasers.</a:t>
            </a:r>
            <a:endParaRPr lang="en-US" sz="2000" b="1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062" name="Picture 2">
            <a:extLst>
              <a:ext uri="{FF2B5EF4-FFF2-40B4-BE49-F238E27FC236}">
                <a16:creationId xmlns:a16="http://schemas.microsoft.com/office/drawing/2014/main" id="{CA273362-9D94-C448-6B0B-50395A014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0" t="51871"/>
          <a:stretch/>
        </p:blipFill>
        <p:spPr bwMode="auto">
          <a:xfrm>
            <a:off x="5899798" y="4704173"/>
            <a:ext cx="3159319" cy="207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2">
            <a:extLst>
              <a:ext uri="{FF2B5EF4-FFF2-40B4-BE49-F238E27FC236}">
                <a16:creationId xmlns:a16="http://schemas.microsoft.com/office/drawing/2014/main" id="{AAE6AA52-42FA-1699-47AD-891F48AA7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0" b="51168"/>
          <a:stretch/>
        </p:blipFill>
        <p:spPr bwMode="auto">
          <a:xfrm>
            <a:off x="9071498" y="4726537"/>
            <a:ext cx="3204621" cy="21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7" name="TextBox 1056">
            <a:extLst>
              <a:ext uri="{FF2B5EF4-FFF2-40B4-BE49-F238E27FC236}">
                <a16:creationId xmlns:a16="http://schemas.microsoft.com/office/drawing/2014/main" id="{679E2A88-4C3E-08D3-7EB3-56814E07FBF4}"/>
              </a:ext>
            </a:extLst>
          </p:cNvPr>
          <p:cNvSpPr txBox="1"/>
          <p:nvPr/>
        </p:nvSpPr>
        <p:spPr>
          <a:xfrm>
            <a:off x="6041167" y="4726378"/>
            <a:ext cx="907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Tamas </a:t>
            </a:r>
          </a:p>
          <a:p>
            <a:pPr defTabSz="914377"/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Biro</a:t>
            </a:r>
          </a:p>
        </p:txBody>
      </p:sp>
      <p:sp>
        <p:nvSpPr>
          <p:cNvPr id="1058" name="TextBox 1057">
            <a:extLst>
              <a:ext uri="{FF2B5EF4-FFF2-40B4-BE49-F238E27FC236}">
                <a16:creationId xmlns:a16="http://schemas.microsoft.com/office/drawing/2014/main" id="{01AB3398-06CA-6F97-847A-C2FEE429E624}"/>
              </a:ext>
            </a:extLst>
          </p:cNvPr>
          <p:cNvSpPr txBox="1"/>
          <p:nvPr/>
        </p:nvSpPr>
        <p:spPr>
          <a:xfrm>
            <a:off x="7243311" y="4704173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Norbert</a:t>
            </a:r>
          </a:p>
          <a:p>
            <a:pPr defTabSz="914377"/>
            <a:r>
              <a:rPr lang="en-US" b="1" dirty="0" err="1">
                <a:solidFill>
                  <a:prstClr val="black"/>
                </a:solidFill>
                <a:latin typeface="Aptos" panose="02110004020202020204"/>
              </a:rPr>
              <a:t>Kroo</a:t>
            </a: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</p:txBody>
      </p:sp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B3AD8AA6-A1CD-CCD8-84AF-81B0C4652776}"/>
              </a:ext>
            </a:extLst>
          </p:cNvPr>
          <p:cNvGrpSpPr/>
          <p:nvPr/>
        </p:nvGrpSpPr>
        <p:grpSpPr>
          <a:xfrm>
            <a:off x="106075" y="1995469"/>
            <a:ext cx="1725061" cy="623903"/>
            <a:chOff x="1112299" y="3079265"/>
            <a:chExt cx="2217120" cy="801867"/>
          </a:xfrm>
        </p:grpSpPr>
        <p:sp>
          <p:nvSpPr>
            <p:cNvPr id="1066" name="Rectangle: Rounded Corners 1065">
              <a:extLst>
                <a:ext uri="{FF2B5EF4-FFF2-40B4-BE49-F238E27FC236}">
                  <a16:creationId xmlns:a16="http://schemas.microsoft.com/office/drawing/2014/main" id="{3ECE0FE1-1910-09A5-8704-C6F8D6C8C8A9}"/>
                </a:ext>
              </a:extLst>
            </p:cNvPr>
            <p:cNvSpPr/>
            <p:nvPr/>
          </p:nvSpPr>
          <p:spPr>
            <a:xfrm>
              <a:off x="1112299" y="3079265"/>
              <a:ext cx="2136969" cy="758849"/>
            </a:xfrm>
            <a:prstGeom prst="roundRect">
              <a:avLst/>
            </a:prstGeom>
            <a:solidFill>
              <a:srgbClr val="FFFFFF">
                <a:alpha val="7882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pic>
          <p:nvPicPr>
            <p:cNvPr id="1067" name="Graphic 1066">
              <a:extLst>
                <a:ext uri="{FF2B5EF4-FFF2-40B4-BE49-F238E27FC236}">
                  <a16:creationId xmlns:a16="http://schemas.microsoft.com/office/drawing/2014/main" id="{7F44F3C2-82FB-09A2-7D4E-2C5BD0502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1828" t="26965" r="20158" b="38072"/>
            <a:stretch/>
          </p:blipFill>
          <p:spPr>
            <a:xfrm>
              <a:off x="1162139" y="3082924"/>
              <a:ext cx="2167280" cy="798208"/>
            </a:xfrm>
            <a:prstGeom prst="rect">
              <a:avLst/>
            </a:prstGeom>
          </p:spPr>
        </p:pic>
      </p:grpSp>
      <p:sp>
        <p:nvSpPr>
          <p:cNvPr id="1068" name="TextBox 1067">
            <a:extLst>
              <a:ext uri="{FF2B5EF4-FFF2-40B4-BE49-F238E27FC236}">
                <a16:creationId xmlns:a16="http://schemas.microsoft.com/office/drawing/2014/main" id="{9EFBB8E9-257A-2118-4D84-FE04AB875EA4}"/>
              </a:ext>
            </a:extLst>
          </p:cNvPr>
          <p:cNvSpPr txBox="1"/>
          <p:nvPr/>
        </p:nvSpPr>
        <p:spPr>
          <a:xfrm>
            <a:off x="1865720" y="2195268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i="1" dirty="0">
                <a:solidFill>
                  <a:prstClr val="black"/>
                </a:solidFill>
                <a:latin typeface="Aptos" panose="02110004020202020204"/>
              </a:rPr>
              <a:t>Joined Sept.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C8D90-CD39-22B5-B60A-12F229DA9C73}"/>
              </a:ext>
            </a:extLst>
          </p:cNvPr>
          <p:cNvSpPr txBox="1"/>
          <p:nvPr/>
        </p:nvSpPr>
        <p:spPr>
          <a:xfrm>
            <a:off x="5469114" y="3815767"/>
            <a:ext cx="6722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Many other initiatives use </a:t>
            </a:r>
            <a:r>
              <a:rPr lang="en-US" sz="1600" b="1" dirty="0"/>
              <a:t>nanostructures</a:t>
            </a:r>
            <a:r>
              <a:rPr lang="en-US" sz="1600" dirty="0"/>
              <a:t> to </a:t>
            </a:r>
            <a:r>
              <a:rPr lang="en-US" sz="1600" b="1" dirty="0"/>
              <a:t>enhance</a:t>
            </a:r>
            <a:r>
              <a:rPr lang="en-US" sz="1600" dirty="0"/>
              <a:t> ion </a:t>
            </a:r>
            <a:r>
              <a:rPr lang="en-US" sz="1600" b="1" dirty="0"/>
              <a:t>acceleration</a:t>
            </a:r>
            <a:r>
              <a:rPr lang="en-US" sz="1600" dirty="0"/>
              <a:t> – ours is </a:t>
            </a:r>
            <a:r>
              <a:rPr lang="en-US" sz="1600" b="1" dirty="0"/>
              <a:t>unique</a:t>
            </a:r>
            <a:r>
              <a:rPr lang="en-US" sz="1600" dirty="0"/>
              <a:t> in that we use </a:t>
            </a:r>
            <a:r>
              <a:rPr lang="en-US" sz="1600" b="1" dirty="0"/>
              <a:t>resonant</a:t>
            </a:r>
            <a:r>
              <a:rPr lang="en-US" sz="1600" dirty="0"/>
              <a:t> </a:t>
            </a:r>
            <a:r>
              <a:rPr lang="en-US" sz="1600" b="1" dirty="0"/>
              <a:t>localized</a:t>
            </a:r>
            <a:r>
              <a:rPr lang="en-US" sz="1600" dirty="0"/>
              <a:t> </a:t>
            </a:r>
            <a:r>
              <a:rPr lang="en-US" sz="1600" b="1" dirty="0"/>
              <a:t>plasmons (LSPR).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76FC9-36A5-C4B6-BC21-C0372D46BDB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r="5262" b="55795"/>
          <a:stretch/>
        </p:blipFill>
        <p:spPr>
          <a:xfrm>
            <a:off x="6062911" y="4704172"/>
            <a:ext cx="5901504" cy="21341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51FC7E-7605-1585-712C-5DE35E59C22B}"/>
              </a:ext>
            </a:extLst>
          </p:cNvPr>
          <p:cNvSpPr txBox="1"/>
          <p:nvPr/>
        </p:nvSpPr>
        <p:spPr>
          <a:xfrm>
            <a:off x="5547835" y="903819"/>
            <a:ext cx="260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UDMA-TEGMA (polymer)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1C68D-7DDD-9537-6FB2-9F5B630EC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72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54E7C-D919-558B-8ED7-68647E22A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8C3587A-56BA-6BFA-50AD-7C088801C0F2}"/>
              </a:ext>
            </a:extLst>
          </p:cNvPr>
          <p:cNvSpPr txBox="1">
            <a:spLocks/>
          </p:cNvSpPr>
          <p:nvPr/>
        </p:nvSpPr>
        <p:spPr>
          <a:xfrm>
            <a:off x="138967" y="-157803"/>
            <a:ext cx="118056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The </a:t>
            </a:r>
            <a:r>
              <a:rPr lang="en-US" sz="3600" b="1" dirty="0" err="1">
                <a:solidFill>
                  <a:srgbClr val="156082">
                    <a:lumMod val="75000"/>
                  </a:srgbClr>
                </a:solidFill>
                <a:latin typeface="Aptos Black" panose="020F0502020204030204" pitchFamily="34" charset="0"/>
              </a:rPr>
              <a:t>Nano</a:t>
            </a:r>
            <a:r>
              <a:rPr lang="en-US" sz="3600" b="1" dirty="0" err="1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Plasmonic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Laser Induced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Energy</a:t>
            </a:r>
            <a:endParaRPr lang="en-US" sz="3600" b="1" dirty="0">
              <a:solidFill>
                <a:srgbClr val="196B24">
                  <a:lumMod val="50000"/>
                </a:srgbClr>
              </a:solidFill>
              <a:latin typeface="Aptos Display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F70331-5B31-D9FF-A5A9-E9D4BAEC0439}"/>
              </a:ext>
            </a:extLst>
          </p:cNvPr>
          <p:cNvSpPr txBox="1"/>
          <p:nvPr/>
        </p:nvSpPr>
        <p:spPr>
          <a:xfrm>
            <a:off x="6451421" y="5830473"/>
            <a:ext cx="5690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Nanorod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doped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samples led to exponential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energy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deposition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in the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target.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0CB5002-848C-E176-FACE-63076FB31391}"/>
              </a:ext>
            </a:extLst>
          </p:cNvPr>
          <p:cNvGrpSpPr/>
          <p:nvPr/>
        </p:nvGrpSpPr>
        <p:grpSpPr>
          <a:xfrm>
            <a:off x="6439191" y="1190416"/>
            <a:ext cx="5363775" cy="4616097"/>
            <a:chOff x="6689260" y="814920"/>
            <a:chExt cx="5363774" cy="46160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630581-5ED0-5293-51FB-8C3DB6DBD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9260" y="814920"/>
              <a:ext cx="5363774" cy="461609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840FE94-7819-FBA4-8268-31D10E39D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009" t="11066" r="16958" b="14509"/>
            <a:stretch/>
          </p:blipFill>
          <p:spPr>
            <a:xfrm>
              <a:off x="7692934" y="1912448"/>
              <a:ext cx="2115965" cy="1165508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CE19A69-87B9-4FF2-A34B-53B9D08F6266}"/>
                </a:ext>
              </a:extLst>
            </p:cNvPr>
            <p:cNvSpPr/>
            <p:nvPr/>
          </p:nvSpPr>
          <p:spPr>
            <a:xfrm>
              <a:off x="7932438" y="1518942"/>
              <a:ext cx="1092236" cy="2369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6005817-BE87-97DF-AC99-8E3283802DB7}"/>
                </a:ext>
              </a:extLst>
            </p:cNvPr>
            <p:cNvSpPr/>
            <p:nvPr/>
          </p:nvSpPr>
          <p:spPr>
            <a:xfrm>
              <a:off x="7832954" y="1313808"/>
              <a:ext cx="1092236" cy="2369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69D5B69-676F-447F-5A54-D8BB9839D7AE}"/>
                </a:ext>
              </a:extLst>
            </p:cNvPr>
            <p:cNvSpPr/>
            <p:nvPr/>
          </p:nvSpPr>
          <p:spPr>
            <a:xfrm>
              <a:off x="7538540" y="1656860"/>
              <a:ext cx="1092236" cy="2369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A38EE13-2B81-0E87-BC6F-A028B7052367}"/>
                </a:ext>
              </a:extLst>
            </p:cNvPr>
            <p:cNvSpPr txBox="1"/>
            <p:nvPr/>
          </p:nvSpPr>
          <p:spPr>
            <a:xfrm>
              <a:off x="7710383" y="1231516"/>
              <a:ext cx="10478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400" dirty="0">
                  <a:solidFill>
                    <a:prstClr val="black"/>
                  </a:solidFill>
                  <a:latin typeface="Aptos" panose="02110004020202020204"/>
                </a:rPr>
                <a:t>- Nanorods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E2500E5-D388-520B-9055-6937678EFC5C}"/>
                </a:ext>
              </a:extLst>
            </p:cNvPr>
            <p:cNvSpPr/>
            <p:nvPr/>
          </p:nvSpPr>
          <p:spPr>
            <a:xfrm>
              <a:off x="8768102" y="1306865"/>
              <a:ext cx="1092236" cy="2369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F81014-64C7-0962-E5CC-06EB9EB624E2}"/>
                </a:ext>
              </a:extLst>
            </p:cNvPr>
            <p:cNvSpPr txBox="1"/>
            <p:nvPr/>
          </p:nvSpPr>
          <p:spPr>
            <a:xfrm>
              <a:off x="7714417" y="1426067"/>
              <a:ext cx="866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400" dirty="0">
                  <a:solidFill>
                    <a:prstClr val="black"/>
                  </a:solidFill>
                  <a:latin typeface="Aptos" panose="02110004020202020204"/>
                </a:rPr>
                <a:t>- Control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B43C9F3-FE8C-6C79-768E-299B1CA74705}"/>
              </a:ext>
            </a:extLst>
          </p:cNvPr>
          <p:cNvSpPr txBox="1"/>
          <p:nvPr/>
        </p:nvSpPr>
        <p:spPr>
          <a:xfrm>
            <a:off x="7682369" y="1241012"/>
            <a:ext cx="3039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Wigner Experimental Results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C684BC5-6500-B6B5-40D3-A037D924349B}"/>
              </a:ext>
            </a:extLst>
          </p:cNvPr>
          <p:cNvGrpSpPr/>
          <p:nvPr/>
        </p:nvGrpSpPr>
        <p:grpSpPr>
          <a:xfrm>
            <a:off x="511290" y="1451439"/>
            <a:ext cx="4625121" cy="4397484"/>
            <a:chOff x="491848" y="1426067"/>
            <a:chExt cx="4625121" cy="439748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85F2463-270A-14C0-51A9-A88053F82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848" y="1775349"/>
              <a:ext cx="4625121" cy="4048202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504212E-D61C-DE21-7D5C-3952153C22C8}"/>
                </a:ext>
              </a:extLst>
            </p:cNvPr>
            <p:cNvSpPr/>
            <p:nvPr/>
          </p:nvSpPr>
          <p:spPr>
            <a:xfrm>
              <a:off x="491848" y="1426067"/>
              <a:ext cx="4619902" cy="4217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EA62935-F46A-BF81-437F-8D078CBD90F2}"/>
              </a:ext>
            </a:extLst>
          </p:cNvPr>
          <p:cNvSpPr txBox="1"/>
          <p:nvPr/>
        </p:nvSpPr>
        <p:spPr>
          <a:xfrm>
            <a:off x="602591" y="1525105"/>
            <a:ext cx="485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EPOCH 3D PIC Simulation of Surface plasma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F2D81E4-87B3-A39A-91ED-AFDC2E2957DE}"/>
              </a:ext>
            </a:extLst>
          </p:cNvPr>
          <p:cNvSpPr txBox="1"/>
          <p:nvPr/>
        </p:nvSpPr>
        <p:spPr>
          <a:xfrm>
            <a:off x="2262548" y="2870173"/>
            <a:ext cx="2960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Higher maximum proton energy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8725016-839A-AB16-1A1A-8A58B5D0DC01}"/>
              </a:ext>
            </a:extLst>
          </p:cNvPr>
          <p:cNvCxnSpPr>
            <a:cxnSpLocks/>
            <a:stCxn id="48" idx="0"/>
          </p:cNvCxnSpPr>
          <p:nvPr/>
        </p:nvCxnSpPr>
        <p:spPr>
          <a:xfrm flipH="1" flipV="1">
            <a:off x="3742761" y="2238348"/>
            <a:ext cx="1" cy="631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2985D8B-D0C8-08E1-0ADF-ABEC9F2369D9}"/>
              </a:ext>
            </a:extLst>
          </p:cNvPr>
          <p:cNvCxnSpPr>
            <a:cxnSpLocks/>
          </p:cNvCxnSpPr>
          <p:nvPr/>
        </p:nvCxnSpPr>
        <p:spPr>
          <a:xfrm>
            <a:off x="3751228" y="3176031"/>
            <a:ext cx="0" cy="2783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5" name="TextBox 1024">
            <a:extLst>
              <a:ext uri="{FF2B5EF4-FFF2-40B4-BE49-F238E27FC236}">
                <a16:creationId xmlns:a16="http://schemas.microsoft.com/office/drawing/2014/main" id="{EF2508DE-EF9B-F9B7-E1F3-497F49A079E6}"/>
              </a:ext>
            </a:extLst>
          </p:cNvPr>
          <p:cNvSpPr txBox="1"/>
          <p:nvPr/>
        </p:nvSpPr>
        <p:spPr>
          <a:xfrm>
            <a:off x="804383" y="5859653"/>
            <a:ext cx="504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Nanorods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lead to increased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proton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acceleration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in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EPOCH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Simulations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EEEB9C-6179-125B-A52E-8BAE1675AFD6}"/>
              </a:ext>
            </a:extLst>
          </p:cNvPr>
          <p:cNvSpPr txBox="1"/>
          <p:nvPr/>
        </p:nvSpPr>
        <p:spPr>
          <a:xfrm>
            <a:off x="1066272" y="858195"/>
            <a:ext cx="321325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i="1" dirty="0"/>
              <a:t>NAPLIFE Previous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06B84F-4706-B250-389F-4D5C0C07D720}"/>
              </a:ext>
            </a:extLst>
          </p:cNvPr>
          <p:cNvSpPr txBox="1"/>
          <p:nvPr/>
        </p:nvSpPr>
        <p:spPr>
          <a:xfrm>
            <a:off x="891339" y="6442699"/>
            <a:ext cx="5040555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67" i="1" dirty="0">
                <a:solidFill>
                  <a:srgbClr val="000000"/>
                </a:solidFill>
                <a:latin typeface="Times New Roman" panose="02020603050405020304" pitchFamily="18" charset="0"/>
              </a:rPr>
              <a:t>István Papp et al. 2023 arXiv:2306.13445v2</a:t>
            </a:r>
            <a:endParaRPr lang="en-US" sz="1467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FD3423-4F4C-3EDF-FD47-597DF6A58079}"/>
              </a:ext>
            </a:extLst>
          </p:cNvPr>
          <p:cNvSpPr txBox="1"/>
          <p:nvPr/>
        </p:nvSpPr>
        <p:spPr>
          <a:xfrm>
            <a:off x="6879223" y="6456436"/>
            <a:ext cx="6119149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67" i="1" dirty="0">
                <a:solidFill>
                  <a:srgbClr val="000000"/>
                </a:solidFill>
                <a:latin typeface="Times New Roman" panose="02020603050405020304" pitchFamily="18" charset="0"/>
              </a:rPr>
              <a:t>Ágnes Szokol et al. arXiv:2402.18138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A59B0-2656-1CB7-EDB9-935938879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22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16569-B3C6-51B0-2991-A8649CC5E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8" name="Cube 5177">
            <a:extLst>
              <a:ext uri="{FF2B5EF4-FFF2-40B4-BE49-F238E27FC236}">
                <a16:creationId xmlns:a16="http://schemas.microsoft.com/office/drawing/2014/main" id="{6751DFD4-FEBE-15EC-5847-A0550AAB0804}"/>
              </a:ext>
            </a:extLst>
          </p:cNvPr>
          <p:cNvSpPr/>
          <p:nvPr/>
        </p:nvSpPr>
        <p:spPr>
          <a:xfrm rot="2967527">
            <a:off x="6451724" y="3612419"/>
            <a:ext cx="1166679" cy="294179"/>
          </a:xfrm>
          <a:prstGeom prst="cub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2E7F52-107C-C8D7-3B8C-CE6386DE5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76" y="246713"/>
            <a:ext cx="10515600" cy="1325563"/>
          </a:xfrm>
        </p:spPr>
        <p:txBody>
          <a:bodyPr>
            <a:normAutofit/>
          </a:bodyPr>
          <a:lstStyle/>
          <a:p>
            <a:pPr defTabSz="914377"/>
            <a:r>
              <a:rPr lang="en-US" sz="48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Laser </a:t>
            </a:r>
            <a:r>
              <a:rPr lang="en-US" sz="48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endParaRPr lang="en-US" sz="4800" b="1" dirty="0">
              <a:solidFill>
                <a:srgbClr val="196B24">
                  <a:lumMod val="50000"/>
                </a:srgbClr>
              </a:solidFill>
              <a:latin typeface="Aptos Display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C5AFE-603A-BA0F-E459-4980FE664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92" y="1253330"/>
            <a:ext cx="8124072" cy="435133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Our goal is to use low energy </a:t>
            </a:r>
            <a:r>
              <a:rPr lang="en-US" b="1" dirty="0"/>
              <a:t>lasers</a:t>
            </a:r>
            <a:r>
              <a:rPr lang="en-US" dirty="0"/>
              <a:t> to </a:t>
            </a:r>
            <a:r>
              <a:rPr lang="en-US" b="1" dirty="0"/>
              <a:t>accelerate</a:t>
            </a:r>
            <a:r>
              <a:rPr lang="en-US" dirty="0"/>
              <a:t> </a:t>
            </a:r>
            <a:r>
              <a:rPr lang="en-US" b="1" dirty="0"/>
              <a:t>ions</a:t>
            </a:r>
            <a:r>
              <a:rPr lang="en-US" dirty="0"/>
              <a:t> to produce </a:t>
            </a:r>
            <a:r>
              <a:rPr lang="en-US" b="1" dirty="0" err="1"/>
              <a:t>nonequilbirum</a:t>
            </a:r>
            <a:r>
              <a:rPr lang="en-US" dirty="0"/>
              <a:t> </a:t>
            </a:r>
            <a:r>
              <a:rPr lang="en-US" b="1" dirty="0"/>
              <a:t>nano</a:t>
            </a:r>
            <a:r>
              <a:rPr lang="en-US" dirty="0"/>
              <a:t> </a:t>
            </a:r>
            <a:r>
              <a:rPr lang="en-US" b="1" dirty="0"/>
              <a:t>fusion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B479A-63F7-CF17-215D-C24547E13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0250" y="6370581"/>
            <a:ext cx="2743200" cy="365125"/>
          </a:xfrm>
        </p:spPr>
        <p:txBody>
          <a:bodyPr/>
          <a:lstStyle/>
          <a:p>
            <a:fld id="{B4847AE1-5A77-4427-8469-32109610BD31}" type="slidenum">
              <a:rPr lang="en-US" smtClean="0"/>
              <a:t>2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A99AE4-02BC-C194-ED47-5DF284A6991A}"/>
              </a:ext>
            </a:extLst>
          </p:cNvPr>
          <p:cNvSpPr txBox="1"/>
          <p:nvPr/>
        </p:nvSpPr>
        <p:spPr>
          <a:xfrm>
            <a:off x="5438026" y="2311221"/>
            <a:ext cx="3523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Equilibrium fusion requires enormous energies and densities</a:t>
            </a:r>
          </a:p>
          <a:p>
            <a:r>
              <a:rPr lang="en-US" b="1" dirty="0">
                <a:solidFill>
                  <a:srgbClr val="C00000"/>
                </a:solidFill>
              </a:rPr>
              <a:t>NIF – 2 MJ</a:t>
            </a:r>
          </a:p>
        </p:txBody>
      </p:sp>
      <p:sp>
        <p:nvSpPr>
          <p:cNvPr id="61" name="Cube 60">
            <a:extLst>
              <a:ext uri="{FF2B5EF4-FFF2-40B4-BE49-F238E27FC236}">
                <a16:creationId xmlns:a16="http://schemas.microsoft.com/office/drawing/2014/main" id="{24D049BC-85E3-07E2-6B43-FF57668AE838}"/>
              </a:ext>
            </a:extLst>
          </p:cNvPr>
          <p:cNvSpPr/>
          <p:nvPr/>
        </p:nvSpPr>
        <p:spPr>
          <a:xfrm>
            <a:off x="6147235" y="5022561"/>
            <a:ext cx="4999629" cy="931884"/>
          </a:xfrm>
          <a:prstGeom prst="cube">
            <a:avLst>
              <a:gd name="adj" fmla="val 9065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5" name="Parallelogram 5124">
            <a:extLst>
              <a:ext uri="{FF2B5EF4-FFF2-40B4-BE49-F238E27FC236}">
                <a16:creationId xmlns:a16="http://schemas.microsoft.com/office/drawing/2014/main" id="{D3D9F4C6-54EE-D33C-225A-15A814DBF1A0}"/>
              </a:ext>
            </a:extLst>
          </p:cNvPr>
          <p:cNvSpPr/>
          <p:nvPr/>
        </p:nvSpPr>
        <p:spPr>
          <a:xfrm>
            <a:off x="8309266" y="5386486"/>
            <a:ext cx="360311" cy="119557"/>
          </a:xfrm>
          <a:prstGeom prst="parallelogram">
            <a:avLst>
              <a:gd name="adj" fmla="val 95268"/>
            </a:avLst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C468089F-F511-B441-2269-A9AA97F731E8}"/>
              </a:ext>
            </a:extLst>
          </p:cNvPr>
          <p:cNvSpPr/>
          <p:nvPr/>
        </p:nvSpPr>
        <p:spPr>
          <a:xfrm rot="8299663">
            <a:off x="7868122" y="3960314"/>
            <a:ext cx="167685" cy="1705802"/>
          </a:xfrm>
          <a:prstGeom prst="triangle">
            <a:avLst/>
          </a:prstGeom>
          <a:gradFill flip="none" rotWithShape="1">
            <a:gsLst>
              <a:gs pos="0">
                <a:srgbClr val="C00000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grpSp>
        <p:nvGrpSpPr>
          <p:cNvPr id="5152" name="Group 5151">
            <a:extLst>
              <a:ext uri="{FF2B5EF4-FFF2-40B4-BE49-F238E27FC236}">
                <a16:creationId xmlns:a16="http://schemas.microsoft.com/office/drawing/2014/main" id="{2A7EA81A-1FBD-346C-5975-8D25C76519EE}"/>
              </a:ext>
            </a:extLst>
          </p:cNvPr>
          <p:cNvGrpSpPr/>
          <p:nvPr/>
        </p:nvGrpSpPr>
        <p:grpSpPr>
          <a:xfrm>
            <a:off x="421460" y="2562367"/>
            <a:ext cx="6442101" cy="3293448"/>
            <a:chOff x="5230789" y="3367317"/>
            <a:chExt cx="6442101" cy="32934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579616-C8B5-CC26-5203-C0AC4FED1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</a:blip>
            <a:srcRect l="9771" t="13910" r="3337" b="19078"/>
            <a:stretch/>
          </p:blipFill>
          <p:spPr>
            <a:xfrm>
              <a:off x="6145345" y="3535303"/>
              <a:ext cx="3782329" cy="2504331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1B54AA0-C294-4558-C0F1-C39E02E2D6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2282" y="3399067"/>
              <a:ext cx="0" cy="26795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CF8437B-8A97-D90A-2D2B-661A50940497}"/>
                </a:ext>
              </a:extLst>
            </p:cNvPr>
            <p:cNvCxnSpPr>
              <a:cxnSpLocks/>
            </p:cNvCxnSpPr>
            <p:nvPr/>
          </p:nvCxnSpPr>
          <p:spPr>
            <a:xfrm>
              <a:off x="6124052" y="6043512"/>
              <a:ext cx="394888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7">
                  <a:extLst>
                    <a:ext uri="{FF2B5EF4-FFF2-40B4-BE49-F238E27FC236}">
                      <a16:creationId xmlns:a16="http://schemas.microsoft.com/office/drawing/2014/main" id="{D5241920-4337-F3BA-A33B-EB9E3E38D1D4}"/>
                    </a:ext>
                  </a:extLst>
                </p:cNvPr>
                <p:cNvSpPr txBox="1"/>
                <p:nvPr/>
              </p:nvSpPr>
              <p:spPr>
                <a:xfrm>
                  <a:off x="6791616" y="6291433"/>
                  <a:ext cx="211307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𝚫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𝐭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(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𝐩𝐫𝐨𝐜𝐞𝐬𝐬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𝐭𝐢𝐦𝐞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b="1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7">
                  <a:extLst>
                    <a:ext uri="{FF2B5EF4-FFF2-40B4-BE49-F238E27FC236}">
                      <a16:creationId xmlns:a16="http://schemas.microsoft.com/office/drawing/2014/main" id="{D5241920-4337-F3BA-A33B-EB9E3E38D1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1616" y="6291433"/>
                  <a:ext cx="2113078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9">
                  <a:extLst>
                    <a:ext uri="{FF2B5EF4-FFF2-40B4-BE49-F238E27FC236}">
                      <a16:creationId xmlns:a16="http://schemas.microsoft.com/office/drawing/2014/main" id="{BB4C787C-BA5D-D490-2394-5EF76AA691B8}"/>
                    </a:ext>
                  </a:extLst>
                </p:cNvPr>
                <p:cNvSpPr txBox="1"/>
                <p:nvPr/>
              </p:nvSpPr>
              <p:spPr>
                <a:xfrm rot="16200000">
                  <a:off x="4247507" y="4462829"/>
                  <a:ext cx="23358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𝐕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(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𝐩𝐫𝐨𝐜𝐞𝐬𝐬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𝐯𝐨𝐥𝐮𝐦𝐞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b="1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9">
                  <a:extLst>
                    <a:ext uri="{FF2B5EF4-FFF2-40B4-BE49-F238E27FC236}">
                      <a16:creationId xmlns:a16="http://schemas.microsoft.com/office/drawing/2014/main" id="{BB4C787C-BA5D-D490-2394-5EF76AA691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247507" y="4462829"/>
                  <a:ext cx="2335896" cy="369332"/>
                </a:xfrm>
                <a:prstGeom prst="rect">
                  <a:avLst/>
                </a:prstGeom>
                <a:blipFill>
                  <a:blip r:embed="rId4"/>
                  <a:stretch>
                    <a:fillRect r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25">
                  <a:extLst>
                    <a:ext uri="{FF2B5EF4-FFF2-40B4-BE49-F238E27FC236}">
                      <a16:creationId xmlns:a16="http://schemas.microsoft.com/office/drawing/2014/main" id="{3BC3B3F0-88EE-0DDD-329A-71895016C8AC}"/>
                    </a:ext>
                  </a:extLst>
                </p:cNvPr>
                <p:cNvSpPr txBox="1"/>
                <p:nvPr/>
              </p:nvSpPr>
              <p:spPr>
                <a:xfrm>
                  <a:off x="7291867" y="3535304"/>
                  <a:ext cx="70724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𝐁𝐁𝐍</m:t>
                        </m:r>
                      </m:oMath>
                    </m:oMathPara>
                  </a14:m>
                  <a:endParaRPr lang="en-US" b="1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25">
                  <a:extLst>
                    <a:ext uri="{FF2B5EF4-FFF2-40B4-BE49-F238E27FC236}">
                      <a16:creationId xmlns:a16="http://schemas.microsoft.com/office/drawing/2014/main" id="{3BC3B3F0-88EE-0DDD-329A-71895016C8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1867" y="3535304"/>
                  <a:ext cx="707245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26">
                  <a:extLst>
                    <a:ext uri="{FF2B5EF4-FFF2-40B4-BE49-F238E27FC236}">
                      <a16:creationId xmlns:a16="http://schemas.microsoft.com/office/drawing/2014/main" id="{FA917699-17EC-6C40-5293-B4E070DE8C0E}"/>
                    </a:ext>
                  </a:extLst>
                </p:cNvPr>
                <p:cNvSpPr txBox="1"/>
                <p:nvPr/>
              </p:nvSpPr>
              <p:spPr>
                <a:xfrm>
                  <a:off x="6330592" y="6063800"/>
                  <a:ext cx="4267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f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oMath>
                    </m:oMathPara>
                  </a14:m>
                  <a:endParaRPr lang="en-US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26">
                  <a:extLst>
                    <a:ext uri="{FF2B5EF4-FFF2-40B4-BE49-F238E27FC236}">
                      <a16:creationId xmlns:a16="http://schemas.microsoft.com/office/drawing/2014/main" id="{FA917699-17EC-6C40-5293-B4E070DE8C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0592" y="6063800"/>
                  <a:ext cx="42672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28">
                  <a:extLst>
                    <a:ext uri="{FF2B5EF4-FFF2-40B4-BE49-F238E27FC236}">
                      <a16:creationId xmlns:a16="http://schemas.microsoft.com/office/drawing/2014/main" id="{F33A620A-9D80-BADC-287D-6A13AB2701CD}"/>
                    </a:ext>
                  </a:extLst>
                </p:cNvPr>
                <p:cNvSpPr txBox="1"/>
                <p:nvPr/>
              </p:nvSpPr>
              <p:spPr>
                <a:xfrm>
                  <a:off x="6727015" y="6043198"/>
                  <a:ext cx="4953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oMath>
                    </m:oMathPara>
                  </a14:m>
                  <a:endParaRPr lang="en-US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28">
                  <a:extLst>
                    <a:ext uri="{FF2B5EF4-FFF2-40B4-BE49-F238E27FC236}">
                      <a16:creationId xmlns:a16="http://schemas.microsoft.com/office/drawing/2014/main" id="{F33A620A-9D80-BADC-287D-6A13AB2701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7015" y="6043198"/>
                  <a:ext cx="495328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29">
                  <a:extLst>
                    <a:ext uri="{FF2B5EF4-FFF2-40B4-BE49-F238E27FC236}">
                      <a16:creationId xmlns:a16="http://schemas.microsoft.com/office/drawing/2014/main" id="{3401E5E4-D6EF-CF73-C69A-5C8BCEE7DA73}"/>
                    </a:ext>
                  </a:extLst>
                </p:cNvPr>
                <p:cNvSpPr txBox="1"/>
                <p:nvPr/>
              </p:nvSpPr>
              <p:spPr>
                <a:xfrm>
                  <a:off x="7141995" y="6039634"/>
                  <a:ext cx="10935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𝑚𝑖𝑛𝑢𝑡𝑒𝑠</m:t>
                        </m:r>
                      </m:oMath>
                    </m:oMathPara>
                  </a14:m>
                  <a:endParaRPr lang="en-US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29">
                  <a:extLst>
                    <a:ext uri="{FF2B5EF4-FFF2-40B4-BE49-F238E27FC236}">
                      <a16:creationId xmlns:a16="http://schemas.microsoft.com/office/drawing/2014/main" id="{3401E5E4-D6EF-CF73-C69A-5C8BCEE7DA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1995" y="6039634"/>
                  <a:ext cx="1093504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30">
                  <a:extLst>
                    <a:ext uri="{FF2B5EF4-FFF2-40B4-BE49-F238E27FC236}">
                      <a16:creationId xmlns:a16="http://schemas.microsoft.com/office/drawing/2014/main" id="{CCDB7A9E-760C-4739-C6F5-38EA1FBCDCD1}"/>
                    </a:ext>
                  </a:extLst>
                </p:cNvPr>
                <p:cNvSpPr txBox="1"/>
                <p:nvPr/>
              </p:nvSpPr>
              <p:spPr>
                <a:xfrm>
                  <a:off x="9385907" y="6052810"/>
                  <a:ext cx="4379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30">
                  <a:extLst>
                    <a:ext uri="{FF2B5EF4-FFF2-40B4-BE49-F238E27FC236}">
                      <a16:creationId xmlns:a16="http://schemas.microsoft.com/office/drawing/2014/main" id="{CCDB7A9E-760C-4739-C6F5-38EA1FBCDC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5907" y="6052810"/>
                  <a:ext cx="437940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31">
                  <a:extLst>
                    <a:ext uri="{FF2B5EF4-FFF2-40B4-BE49-F238E27FC236}">
                      <a16:creationId xmlns:a16="http://schemas.microsoft.com/office/drawing/2014/main" id="{962B1146-E023-ED44-622E-1EB1CD7089B7}"/>
                    </a:ext>
                  </a:extLst>
                </p:cNvPr>
                <p:cNvSpPr txBox="1"/>
                <p:nvPr/>
              </p:nvSpPr>
              <p:spPr>
                <a:xfrm>
                  <a:off x="5600846" y="3367317"/>
                  <a:ext cx="4379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31">
                  <a:extLst>
                    <a:ext uri="{FF2B5EF4-FFF2-40B4-BE49-F238E27FC236}">
                      <a16:creationId xmlns:a16="http://schemas.microsoft.com/office/drawing/2014/main" id="{962B1146-E023-ED44-622E-1EB1CD7089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0846" y="3367317"/>
                  <a:ext cx="437940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32">
                  <a:extLst>
                    <a:ext uri="{FF2B5EF4-FFF2-40B4-BE49-F238E27FC236}">
                      <a16:creationId xmlns:a16="http://schemas.microsoft.com/office/drawing/2014/main" id="{59B4A57B-45A8-2BFB-EBB5-343578D387CD}"/>
                    </a:ext>
                  </a:extLst>
                </p:cNvPr>
                <p:cNvSpPr txBox="1"/>
                <p:nvPr/>
              </p:nvSpPr>
              <p:spPr>
                <a:xfrm>
                  <a:off x="5536341" y="4178416"/>
                  <a:ext cx="566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𝑘𝑚</m:t>
                        </m:r>
                      </m:oMath>
                    </m:oMathPara>
                  </a14:m>
                  <a:endParaRPr lang="en-US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32">
                  <a:extLst>
                    <a:ext uri="{FF2B5EF4-FFF2-40B4-BE49-F238E27FC236}">
                      <a16:creationId xmlns:a16="http://schemas.microsoft.com/office/drawing/2014/main" id="{59B4A57B-45A8-2BFB-EBB5-343578D387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6341" y="4178416"/>
                  <a:ext cx="56695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33">
                  <a:extLst>
                    <a:ext uri="{FF2B5EF4-FFF2-40B4-BE49-F238E27FC236}">
                      <a16:creationId xmlns:a16="http://schemas.microsoft.com/office/drawing/2014/main" id="{2B8B24AC-D6D1-CE52-A5DA-B4E213E9B813}"/>
                    </a:ext>
                  </a:extLst>
                </p:cNvPr>
                <p:cNvSpPr txBox="1"/>
                <p:nvPr/>
              </p:nvSpPr>
              <p:spPr>
                <a:xfrm>
                  <a:off x="5536341" y="4996929"/>
                  <a:ext cx="5461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oMath>
                    </m:oMathPara>
                  </a14:m>
                  <a:endParaRPr lang="en-US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33">
                  <a:extLst>
                    <a:ext uri="{FF2B5EF4-FFF2-40B4-BE49-F238E27FC236}">
                      <a16:creationId xmlns:a16="http://schemas.microsoft.com/office/drawing/2014/main" id="{2B8B24AC-D6D1-CE52-A5DA-B4E213E9B8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6341" y="4996929"/>
                  <a:ext cx="546112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34">
                  <a:extLst>
                    <a:ext uri="{FF2B5EF4-FFF2-40B4-BE49-F238E27FC236}">
                      <a16:creationId xmlns:a16="http://schemas.microsoft.com/office/drawing/2014/main" id="{F377E586-2A88-49D1-3832-09386848335E}"/>
                    </a:ext>
                  </a:extLst>
                </p:cNvPr>
                <p:cNvSpPr txBox="1"/>
                <p:nvPr/>
              </p:nvSpPr>
              <p:spPr>
                <a:xfrm>
                  <a:off x="5536341" y="5474077"/>
                  <a:ext cx="57336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𝑛𝑚</m:t>
                        </m:r>
                      </m:oMath>
                    </m:oMathPara>
                  </a14:m>
                  <a:endParaRPr lang="en-US" dirty="0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Box 34">
                  <a:extLst>
                    <a:ext uri="{FF2B5EF4-FFF2-40B4-BE49-F238E27FC236}">
                      <a16:creationId xmlns:a16="http://schemas.microsoft.com/office/drawing/2014/main" id="{F377E586-2A88-49D1-3832-0938684833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6341" y="5474077"/>
                  <a:ext cx="573362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35">
                  <a:extLst>
                    <a:ext uri="{FF2B5EF4-FFF2-40B4-BE49-F238E27FC236}">
                      <a16:creationId xmlns:a16="http://schemas.microsoft.com/office/drawing/2014/main" id="{01E9B32F-EEBC-63F2-1E6F-AD1E38378C0F}"/>
                    </a:ext>
                  </a:extLst>
                </p:cNvPr>
                <p:cNvSpPr txBox="1"/>
                <p:nvPr/>
              </p:nvSpPr>
              <p:spPr>
                <a:xfrm>
                  <a:off x="8952356" y="3752678"/>
                  <a:ext cx="7954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𝐒𝐭𝐚𝐫𝐬</m:t>
                        </m:r>
                      </m:oMath>
                    </m:oMathPara>
                  </a14:m>
                  <a:endParaRPr lang="en-US" b="1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35">
                  <a:extLst>
                    <a:ext uri="{FF2B5EF4-FFF2-40B4-BE49-F238E27FC236}">
                      <a16:creationId xmlns:a16="http://schemas.microsoft.com/office/drawing/2014/main" id="{01E9B32F-EEBC-63F2-1E6F-AD1E38378C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2356" y="3752678"/>
                  <a:ext cx="795411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36">
                  <a:extLst>
                    <a:ext uri="{FF2B5EF4-FFF2-40B4-BE49-F238E27FC236}">
                      <a16:creationId xmlns:a16="http://schemas.microsoft.com/office/drawing/2014/main" id="{F36D0038-7630-D116-2B53-1CDA49EBE5B5}"/>
                    </a:ext>
                  </a:extLst>
                </p:cNvPr>
                <p:cNvSpPr txBox="1"/>
                <p:nvPr/>
              </p:nvSpPr>
              <p:spPr>
                <a:xfrm>
                  <a:off x="6665263" y="4996929"/>
                  <a:ext cx="6783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  <m:r>
                          <a:rPr lang="en-US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𝑪𝑭</m:t>
                        </m:r>
                      </m:oMath>
                    </m:oMathPara>
                  </a14:m>
                  <a:endParaRPr lang="en-US" b="1">
                    <a:solidFill>
                      <a:srgbClr val="7030A0"/>
                    </a:solidFill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36">
                  <a:extLst>
                    <a:ext uri="{FF2B5EF4-FFF2-40B4-BE49-F238E27FC236}">
                      <a16:creationId xmlns:a16="http://schemas.microsoft.com/office/drawing/2014/main" id="{F36D0038-7630-D116-2B53-1CDA49EBE5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5263" y="4996929"/>
                  <a:ext cx="678391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37">
                  <a:extLst>
                    <a:ext uri="{FF2B5EF4-FFF2-40B4-BE49-F238E27FC236}">
                      <a16:creationId xmlns:a16="http://schemas.microsoft.com/office/drawing/2014/main" id="{3301DB25-0D71-70C0-6383-411C0500F887}"/>
                    </a:ext>
                  </a:extLst>
                </p:cNvPr>
                <p:cNvSpPr txBox="1"/>
                <p:nvPr/>
              </p:nvSpPr>
              <p:spPr>
                <a:xfrm>
                  <a:off x="6243069" y="5405206"/>
                  <a:ext cx="5485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𝒑𝑩</m:t>
                        </m:r>
                      </m:oMath>
                    </m:oMathPara>
                  </a14:m>
                  <a:endParaRPr lang="en-US" b="1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37">
                  <a:extLst>
                    <a:ext uri="{FF2B5EF4-FFF2-40B4-BE49-F238E27FC236}">
                      <a16:creationId xmlns:a16="http://schemas.microsoft.com/office/drawing/2014/main" id="{3301DB25-0D71-70C0-6383-411C0500F8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3069" y="5405206"/>
                  <a:ext cx="548547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38">
                  <a:extLst>
                    <a:ext uri="{FF2B5EF4-FFF2-40B4-BE49-F238E27FC236}">
                      <a16:creationId xmlns:a16="http://schemas.microsoft.com/office/drawing/2014/main" id="{0A834C3E-683A-5060-3A60-F42ABF42B127}"/>
                    </a:ext>
                  </a:extLst>
                </p:cNvPr>
                <p:cNvSpPr txBox="1"/>
                <p:nvPr/>
              </p:nvSpPr>
              <p:spPr>
                <a:xfrm>
                  <a:off x="8043449" y="4082960"/>
                  <a:ext cx="7954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𝑰𝑻𝑬𝑹</m:t>
                        </m:r>
                      </m:oMath>
                    </m:oMathPara>
                  </a14:m>
                  <a:endParaRPr lang="en-US" b="1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38">
                  <a:extLst>
                    <a:ext uri="{FF2B5EF4-FFF2-40B4-BE49-F238E27FC236}">
                      <a16:creationId xmlns:a16="http://schemas.microsoft.com/office/drawing/2014/main" id="{0A834C3E-683A-5060-3A60-F42ABF42B1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3449" y="4082960"/>
                  <a:ext cx="795411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39">
                  <a:extLst>
                    <a:ext uri="{FF2B5EF4-FFF2-40B4-BE49-F238E27FC236}">
                      <a16:creationId xmlns:a16="http://schemas.microsoft.com/office/drawing/2014/main" id="{42AD721E-CD4B-D2D4-191F-1E811AFEF42E}"/>
                    </a:ext>
                  </a:extLst>
                </p:cNvPr>
                <p:cNvSpPr txBox="1"/>
                <p:nvPr/>
              </p:nvSpPr>
              <p:spPr>
                <a:xfrm>
                  <a:off x="8225215" y="4514695"/>
                  <a:ext cx="6623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𝑵𝑰𝑭</m:t>
                        </m:r>
                      </m:oMath>
                    </m:oMathPara>
                  </a14:m>
                  <a:endParaRPr lang="en-US" b="1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39">
                  <a:extLst>
                    <a:ext uri="{FF2B5EF4-FFF2-40B4-BE49-F238E27FC236}">
                      <a16:creationId xmlns:a16="http://schemas.microsoft.com/office/drawing/2014/main" id="{42AD721E-CD4B-D2D4-191F-1E811AFEF4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5215" y="4514695"/>
                  <a:ext cx="662361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40">
                  <a:extLst>
                    <a:ext uri="{FF2B5EF4-FFF2-40B4-BE49-F238E27FC236}">
                      <a16:creationId xmlns:a16="http://schemas.microsoft.com/office/drawing/2014/main" id="{0B50BAB9-BF2C-7D4A-24E5-11A651F245FE}"/>
                    </a:ext>
                  </a:extLst>
                </p:cNvPr>
                <p:cNvSpPr txBox="1"/>
                <p:nvPr/>
              </p:nvSpPr>
              <p:spPr>
                <a:xfrm>
                  <a:off x="8156372" y="6039634"/>
                  <a:ext cx="8482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h𝑜𝑢𝑟𝑠</m:t>
                        </m:r>
                      </m:oMath>
                    </m:oMathPara>
                  </a14:m>
                  <a:endParaRPr lang="en-US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40">
                  <a:extLst>
                    <a:ext uri="{FF2B5EF4-FFF2-40B4-BE49-F238E27FC236}">
                      <a16:creationId xmlns:a16="http://schemas.microsoft.com/office/drawing/2014/main" id="{0B50BAB9-BF2C-7D4A-24E5-11A651F245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6372" y="6039634"/>
                  <a:ext cx="848246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41">
                  <a:extLst>
                    <a:ext uri="{FF2B5EF4-FFF2-40B4-BE49-F238E27FC236}">
                      <a16:creationId xmlns:a16="http://schemas.microsoft.com/office/drawing/2014/main" id="{2FC40E4B-70F7-2DA8-3B90-9B43BC021E3D}"/>
                    </a:ext>
                  </a:extLst>
                </p:cNvPr>
                <p:cNvSpPr txBox="1"/>
                <p:nvPr/>
              </p:nvSpPr>
              <p:spPr>
                <a:xfrm>
                  <a:off x="7684055" y="4278163"/>
                  <a:ext cx="14654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𝑴𝒆𝒈𝒂𝑱𝒐𝒖𝒍𝒆</m:t>
                        </m:r>
                      </m:oMath>
                    </m:oMathPara>
                  </a14:m>
                  <a:endParaRPr lang="en-US" b="1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41">
                  <a:extLst>
                    <a:ext uri="{FF2B5EF4-FFF2-40B4-BE49-F238E27FC236}">
                      <a16:creationId xmlns:a16="http://schemas.microsoft.com/office/drawing/2014/main" id="{2FC40E4B-70F7-2DA8-3B90-9B43BC021E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055" y="4278163"/>
                  <a:ext cx="1465466" cy="369332"/>
                </a:xfrm>
                <a:prstGeom prst="rect">
                  <a:avLst/>
                </a:prstGeom>
                <a:blipFill>
                  <a:blip r:embed="rId20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43">
              <a:extLst>
                <a:ext uri="{FF2B5EF4-FFF2-40B4-BE49-F238E27FC236}">
                  <a16:creationId xmlns:a16="http://schemas.microsoft.com/office/drawing/2014/main" id="{AC9ABC34-A871-98BC-B62B-2F85191AA374}"/>
                </a:ext>
              </a:extLst>
            </p:cNvPr>
            <p:cNvSpPr txBox="1"/>
            <p:nvPr/>
          </p:nvSpPr>
          <p:spPr>
            <a:xfrm>
              <a:off x="6097392" y="5670302"/>
              <a:ext cx="14744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>
                  <a:solidFill>
                    <a:srgbClr val="FF0000"/>
                  </a:solidFill>
                  <a:latin typeface="Constantia" panose="02030602050306030303" pitchFamily="18" charset="0"/>
                  <a:cs typeface="Times New Roman" panose="02020603050405020304" pitchFamily="18" charset="0"/>
                </a:rPr>
                <a:t>plasmonics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6734E97-7E64-EC1D-ECEC-A2328B42B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00775" y="5165772"/>
              <a:ext cx="3972115" cy="702688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4" name="Isosceles Triangle 5123">
            <a:extLst>
              <a:ext uri="{FF2B5EF4-FFF2-40B4-BE49-F238E27FC236}">
                <a16:creationId xmlns:a16="http://schemas.microsoft.com/office/drawing/2014/main" id="{EEE94DA8-CE4D-E2D8-579C-F15EC816117B}"/>
              </a:ext>
            </a:extLst>
          </p:cNvPr>
          <p:cNvSpPr/>
          <p:nvPr/>
        </p:nvSpPr>
        <p:spPr>
          <a:xfrm rot="13500000">
            <a:off x="8578181" y="4985832"/>
            <a:ext cx="195758" cy="532923"/>
          </a:xfrm>
          <a:prstGeom prst="triangle">
            <a:avLst>
              <a:gd name="adj" fmla="val 55167"/>
            </a:avLst>
          </a:prstGeom>
          <a:gradFill flip="none" rotWithShape="1">
            <a:gsLst>
              <a:gs pos="0">
                <a:srgbClr val="C00000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grpSp>
        <p:nvGrpSpPr>
          <p:cNvPr id="5147" name="Group 5146">
            <a:extLst>
              <a:ext uri="{FF2B5EF4-FFF2-40B4-BE49-F238E27FC236}">
                <a16:creationId xmlns:a16="http://schemas.microsoft.com/office/drawing/2014/main" id="{8BDCD1CB-DF79-4928-100E-14650F6D7D8B}"/>
              </a:ext>
            </a:extLst>
          </p:cNvPr>
          <p:cNvGrpSpPr/>
          <p:nvPr/>
        </p:nvGrpSpPr>
        <p:grpSpPr>
          <a:xfrm>
            <a:off x="8122624" y="3782274"/>
            <a:ext cx="2682351" cy="989141"/>
            <a:chOff x="8719048" y="1413690"/>
            <a:chExt cx="2682351" cy="989141"/>
          </a:xfrm>
        </p:grpSpPr>
        <p:sp>
          <p:nvSpPr>
            <p:cNvPr id="5127" name="Parallelogram 5126">
              <a:extLst>
                <a:ext uri="{FF2B5EF4-FFF2-40B4-BE49-F238E27FC236}">
                  <a16:creationId xmlns:a16="http://schemas.microsoft.com/office/drawing/2014/main" id="{5EF85F3A-613E-60B8-D9F2-A965F27CE613}"/>
                </a:ext>
              </a:extLst>
            </p:cNvPr>
            <p:cNvSpPr/>
            <p:nvPr/>
          </p:nvSpPr>
          <p:spPr>
            <a:xfrm>
              <a:off x="8719048" y="1413690"/>
              <a:ext cx="2682351" cy="989141"/>
            </a:xfrm>
            <a:prstGeom prst="parallelogram">
              <a:avLst>
                <a:gd name="adj" fmla="val 99684"/>
              </a:avLst>
            </a:prstGeom>
            <a:gradFill flip="none" rotWithShape="1">
              <a:gsLst>
                <a:gs pos="0">
                  <a:srgbClr val="FFC000"/>
                </a:gs>
                <a:gs pos="32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 descr="A picture containing text, pool ball&#10;&#10;Description automatically generated">
              <a:extLst>
                <a:ext uri="{FF2B5EF4-FFF2-40B4-BE49-F238E27FC236}">
                  <a16:creationId xmlns:a16="http://schemas.microsoft.com/office/drawing/2014/main" id="{798181AB-3EE1-BF65-7285-417BB7238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77" t="40364" r="18512" b="-8265"/>
            <a:stretch/>
          </p:blipFill>
          <p:spPr>
            <a:xfrm>
              <a:off x="10313945" y="1514184"/>
              <a:ext cx="289456" cy="301558"/>
            </a:xfrm>
            <a:prstGeom prst="rect">
              <a:avLst/>
            </a:prstGeom>
          </p:spPr>
        </p:pic>
        <p:grpSp>
          <p:nvGrpSpPr>
            <p:cNvPr id="5128" name="Group 5127">
              <a:extLst>
                <a:ext uri="{FF2B5EF4-FFF2-40B4-BE49-F238E27FC236}">
                  <a16:creationId xmlns:a16="http://schemas.microsoft.com/office/drawing/2014/main" id="{34E170C4-14C3-1DAD-7AE5-3A259B9CA5EF}"/>
                </a:ext>
              </a:extLst>
            </p:cNvPr>
            <p:cNvGrpSpPr/>
            <p:nvPr/>
          </p:nvGrpSpPr>
          <p:grpSpPr>
            <a:xfrm>
              <a:off x="9364798" y="1835120"/>
              <a:ext cx="440781" cy="445244"/>
              <a:chOff x="10697934" y="4148687"/>
              <a:chExt cx="930459" cy="899406"/>
            </a:xfrm>
          </p:grpSpPr>
          <p:pic>
            <p:nvPicPr>
              <p:cNvPr id="57" name="Picture 56" descr="A picture containing text, pool ball&#10;&#10;Description automatically generated">
                <a:extLst>
                  <a:ext uri="{FF2B5EF4-FFF2-40B4-BE49-F238E27FC236}">
                    <a16:creationId xmlns:a16="http://schemas.microsoft.com/office/drawing/2014/main" id="{A3153E2B-9C2E-CAF5-66C9-310A0FCE21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380" b="12430"/>
              <a:stretch/>
            </p:blipFill>
            <p:spPr>
              <a:xfrm rot="12009801">
                <a:off x="10697934" y="4337538"/>
                <a:ext cx="834357" cy="710555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6906D4E-0A92-7784-E6FA-063A7CCCAF33}"/>
                  </a:ext>
                </a:extLst>
              </p:cNvPr>
              <p:cNvGrpSpPr/>
              <p:nvPr/>
            </p:nvGrpSpPr>
            <p:grpSpPr>
              <a:xfrm>
                <a:off x="10719742" y="4148687"/>
                <a:ext cx="908651" cy="868956"/>
                <a:chOff x="8460531" y="1493505"/>
                <a:chExt cx="908651" cy="868956"/>
              </a:xfrm>
            </p:grpSpPr>
            <p:pic>
              <p:nvPicPr>
                <p:cNvPr id="55" name="Picture 54" descr="A picture containing text, pool ball&#10;&#10;Description automatically generated">
                  <a:extLst>
                    <a:ext uri="{FF2B5EF4-FFF2-40B4-BE49-F238E27FC236}">
                      <a16:creationId xmlns:a16="http://schemas.microsoft.com/office/drawing/2014/main" id="{0D7D8D26-2CAD-A10A-094E-9C62E1A466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3380" b="12430"/>
                <a:stretch/>
              </p:blipFill>
              <p:spPr>
                <a:xfrm>
                  <a:off x="8534827" y="1651906"/>
                  <a:ext cx="834355" cy="710555"/>
                </a:xfrm>
                <a:prstGeom prst="rect">
                  <a:avLst/>
                </a:prstGeom>
              </p:spPr>
            </p:pic>
            <p:pic>
              <p:nvPicPr>
                <p:cNvPr id="56" name="Picture 55" descr="A picture containing text, pool ball&#10;&#10;Description automatically generated">
                  <a:extLst>
                    <a:ext uri="{FF2B5EF4-FFF2-40B4-BE49-F238E27FC236}">
                      <a16:creationId xmlns:a16="http://schemas.microsoft.com/office/drawing/2014/main" id="{91ABD5B1-D0D5-6D7B-4A14-3110F4D09D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3380" b="12430"/>
                <a:stretch/>
              </p:blipFill>
              <p:spPr>
                <a:xfrm rot="14491017">
                  <a:off x="8432581" y="1521455"/>
                  <a:ext cx="798423" cy="742523"/>
                </a:xfrm>
                <a:prstGeom prst="rect">
                  <a:avLst/>
                </a:prstGeom>
              </p:spPr>
            </p:pic>
          </p:grpSp>
        </p:grpSp>
        <p:sp>
          <p:nvSpPr>
            <p:cNvPr id="5131" name="Arrow: Right 5130">
              <a:extLst>
                <a:ext uri="{FF2B5EF4-FFF2-40B4-BE49-F238E27FC236}">
                  <a16:creationId xmlns:a16="http://schemas.microsoft.com/office/drawing/2014/main" id="{E1B7F2C5-A256-E4DC-9B63-8186BE85320C}"/>
                </a:ext>
              </a:extLst>
            </p:cNvPr>
            <p:cNvSpPr/>
            <p:nvPr/>
          </p:nvSpPr>
          <p:spPr>
            <a:xfrm rot="20201045">
              <a:off x="9676624" y="1877439"/>
              <a:ext cx="355630" cy="16464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2" name="Arrow: Right 5131">
              <a:extLst>
                <a:ext uri="{FF2B5EF4-FFF2-40B4-BE49-F238E27FC236}">
                  <a16:creationId xmlns:a16="http://schemas.microsoft.com/office/drawing/2014/main" id="{722AF815-C993-771C-FE0A-7736452BC62B}"/>
                </a:ext>
              </a:extLst>
            </p:cNvPr>
            <p:cNvSpPr/>
            <p:nvPr/>
          </p:nvSpPr>
          <p:spPr>
            <a:xfrm rot="9358988">
              <a:off x="10070398" y="1705169"/>
              <a:ext cx="355630" cy="16464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34" name="Straight Connector 5133">
            <a:extLst>
              <a:ext uri="{FF2B5EF4-FFF2-40B4-BE49-F238E27FC236}">
                <a16:creationId xmlns:a16="http://schemas.microsoft.com/office/drawing/2014/main" id="{FD496700-3F60-08AA-7FC1-BE2EDEFB6D6A}"/>
              </a:ext>
            </a:extLst>
          </p:cNvPr>
          <p:cNvCxnSpPr>
            <a:cxnSpLocks/>
          </p:cNvCxnSpPr>
          <p:nvPr/>
        </p:nvCxnSpPr>
        <p:spPr>
          <a:xfrm flipV="1">
            <a:off x="8557774" y="4764758"/>
            <a:ext cx="1276293" cy="741577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38" name="Straight Connector 5137">
            <a:extLst>
              <a:ext uri="{FF2B5EF4-FFF2-40B4-BE49-F238E27FC236}">
                <a16:creationId xmlns:a16="http://schemas.microsoft.com/office/drawing/2014/main" id="{14A96396-457C-F337-05D4-AF077E894B15}"/>
              </a:ext>
            </a:extLst>
          </p:cNvPr>
          <p:cNvCxnSpPr>
            <a:cxnSpLocks/>
          </p:cNvCxnSpPr>
          <p:nvPr/>
        </p:nvCxnSpPr>
        <p:spPr>
          <a:xfrm flipH="1" flipV="1">
            <a:off x="8120334" y="4771415"/>
            <a:ext cx="180248" cy="737804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68" name="Straight Arrow Connector 5167">
            <a:extLst>
              <a:ext uri="{FF2B5EF4-FFF2-40B4-BE49-F238E27FC236}">
                <a16:creationId xmlns:a16="http://schemas.microsoft.com/office/drawing/2014/main" id="{06DE9419-A1E0-40A5-F1FE-60B4B0B1E63A}"/>
              </a:ext>
            </a:extLst>
          </p:cNvPr>
          <p:cNvCxnSpPr>
            <a:cxnSpLocks/>
          </p:cNvCxnSpPr>
          <p:nvPr/>
        </p:nvCxnSpPr>
        <p:spPr>
          <a:xfrm flipH="1">
            <a:off x="4383238" y="3373466"/>
            <a:ext cx="1267580" cy="33627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74" name="TextBox 5173">
            <a:extLst>
              <a:ext uri="{FF2B5EF4-FFF2-40B4-BE49-F238E27FC236}">
                <a16:creationId xmlns:a16="http://schemas.microsoft.com/office/drawing/2014/main" id="{14B40C8C-B850-AD81-B557-CBA5A9817993}"/>
              </a:ext>
            </a:extLst>
          </p:cNvPr>
          <p:cNvSpPr txBox="1"/>
          <p:nvPr/>
        </p:nvSpPr>
        <p:spPr>
          <a:xfrm>
            <a:off x="7556492" y="4027621"/>
            <a:ext cx="809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20 </a:t>
            </a:r>
            <a:r>
              <a:rPr lang="en-US" b="1" dirty="0" err="1">
                <a:solidFill>
                  <a:srgbClr val="C00000"/>
                </a:solidFill>
              </a:rPr>
              <a:t>mJ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176" name="Right Brace 5175">
            <a:extLst>
              <a:ext uri="{FF2B5EF4-FFF2-40B4-BE49-F238E27FC236}">
                <a16:creationId xmlns:a16="http://schemas.microsoft.com/office/drawing/2014/main" id="{BFDAA71C-43F0-82E1-544B-B705AF80CD7E}"/>
              </a:ext>
            </a:extLst>
          </p:cNvPr>
          <p:cNvSpPr/>
          <p:nvPr/>
        </p:nvSpPr>
        <p:spPr>
          <a:xfrm rot="16200000">
            <a:off x="9791574" y="2711551"/>
            <a:ext cx="370856" cy="1655951"/>
          </a:xfrm>
          <a:prstGeom prst="rightBrace">
            <a:avLst>
              <a:gd name="adj1" fmla="val 32128"/>
              <a:gd name="adj2" fmla="val 6721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7" name="TextBox 5176">
            <a:extLst>
              <a:ext uri="{FF2B5EF4-FFF2-40B4-BE49-F238E27FC236}">
                <a16:creationId xmlns:a16="http://schemas.microsoft.com/office/drawing/2014/main" id="{721F7D1E-5153-9A86-D249-0FD0AD053DCB}"/>
              </a:ext>
            </a:extLst>
          </p:cNvPr>
          <p:cNvSpPr txBox="1"/>
          <p:nvPr/>
        </p:nvSpPr>
        <p:spPr>
          <a:xfrm>
            <a:off x="9826144" y="3016964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~100 nm</a:t>
            </a:r>
          </a:p>
        </p:txBody>
      </p:sp>
      <p:sp>
        <p:nvSpPr>
          <p:cNvPr id="5182" name="TextBox 5181">
            <a:extLst>
              <a:ext uri="{FF2B5EF4-FFF2-40B4-BE49-F238E27FC236}">
                <a16:creationId xmlns:a16="http://schemas.microsoft.com/office/drawing/2014/main" id="{200A0BD4-4D53-4D0B-2337-D49B79F6AEB5}"/>
              </a:ext>
            </a:extLst>
          </p:cNvPr>
          <p:cNvSpPr txBox="1"/>
          <p:nvPr/>
        </p:nvSpPr>
        <p:spPr>
          <a:xfrm>
            <a:off x="893463" y="6023429"/>
            <a:ext cx="429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HAC </a:t>
            </a:r>
            <a:r>
              <a:rPr lang="en-US" dirty="0" err="1"/>
              <a:t>inaugrial</a:t>
            </a:r>
            <a:r>
              <a:rPr lang="en-US" dirty="0"/>
              <a:t> lecture </a:t>
            </a:r>
            <a:r>
              <a:rPr lang="en-US" dirty="0" err="1"/>
              <a:t>RafelskiCite</a:t>
            </a:r>
            <a:r>
              <a:rPr lang="en-US" dirty="0"/>
              <a:t> lecture</a:t>
            </a:r>
          </a:p>
        </p:txBody>
      </p:sp>
      <p:sp>
        <p:nvSpPr>
          <p:cNvPr id="5183" name="TextBox 5182">
            <a:extLst>
              <a:ext uri="{FF2B5EF4-FFF2-40B4-BE49-F238E27FC236}">
                <a16:creationId xmlns:a16="http://schemas.microsoft.com/office/drawing/2014/main" id="{1C8069D7-AA79-9099-CFA5-AA8453B0005F}"/>
              </a:ext>
            </a:extLst>
          </p:cNvPr>
          <p:cNvSpPr txBox="1"/>
          <p:nvPr/>
        </p:nvSpPr>
        <p:spPr>
          <a:xfrm>
            <a:off x="7640053" y="3539526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10^-8</a:t>
            </a:r>
          </a:p>
        </p:txBody>
      </p:sp>
    </p:spTree>
    <p:extLst>
      <p:ext uri="{BB962C8B-B14F-4D97-AF65-F5344CB8AC3E}">
        <p14:creationId xmlns:p14="http://schemas.microsoft.com/office/powerpoint/2010/main" val="265654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5790E-78E7-0367-5882-10FEA7C51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FD2B08B-C4AB-ECA4-C431-A77F94790229}"/>
              </a:ext>
            </a:extLst>
          </p:cNvPr>
          <p:cNvSpPr txBox="1">
            <a:spLocks/>
          </p:cNvSpPr>
          <p:nvPr/>
        </p:nvSpPr>
        <p:spPr>
          <a:xfrm>
            <a:off x="138967" y="-157803"/>
            <a:ext cx="118056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The </a:t>
            </a:r>
            <a:r>
              <a:rPr lang="en-US" sz="3600" b="1" dirty="0" err="1">
                <a:solidFill>
                  <a:srgbClr val="156082">
                    <a:lumMod val="75000"/>
                  </a:srgbClr>
                </a:solidFill>
                <a:latin typeface="Aptos Black" panose="020F0502020204030204" pitchFamily="34" charset="0"/>
              </a:rPr>
              <a:t>Nano</a:t>
            </a:r>
            <a:r>
              <a:rPr lang="en-US" sz="3600" b="1" dirty="0" err="1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Plasmonic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Laser Induced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Energy</a:t>
            </a:r>
            <a:endParaRPr lang="en-US" sz="3600" b="1" dirty="0">
              <a:solidFill>
                <a:srgbClr val="196B24">
                  <a:lumMod val="50000"/>
                </a:srgbClr>
              </a:solidFill>
              <a:latin typeface="Aptos Display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E42848-A424-6426-9972-657BD1DBB8E0}"/>
              </a:ext>
            </a:extLst>
          </p:cNvPr>
          <p:cNvSpPr txBox="1"/>
          <p:nvPr/>
        </p:nvSpPr>
        <p:spPr>
          <a:xfrm>
            <a:off x="6451421" y="5830473"/>
            <a:ext cx="5690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Nanorod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doped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samples led to exponential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energy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deposition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in the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target.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14636E7-DA2A-BEAD-EB42-CB07BD4A14FB}"/>
              </a:ext>
            </a:extLst>
          </p:cNvPr>
          <p:cNvGrpSpPr/>
          <p:nvPr/>
        </p:nvGrpSpPr>
        <p:grpSpPr>
          <a:xfrm>
            <a:off x="6439191" y="1190416"/>
            <a:ext cx="5363775" cy="4616097"/>
            <a:chOff x="6689260" y="814920"/>
            <a:chExt cx="5363774" cy="46160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C749D1-EA7B-E344-BE40-BEA93F47D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89260" y="814920"/>
              <a:ext cx="5363774" cy="461609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4DFC4BD-CB93-B25A-710C-93C1B60ED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09" t="11066" r="16958" b="14509"/>
            <a:stretch/>
          </p:blipFill>
          <p:spPr>
            <a:xfrm>
              <a:off x="7692934" y="1912448"/>
              <a:ext cx="2115965" cy="1165508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9444331-445E-F29F-5923-42D3271F8586}"/>
                </a:ext>
              </a:extLst>
            </p:cNvPr>
            <p:cNvSpPr/>
            <p:nvPr/>
          </p:nvSpPr>
          <p:spPr>
            <a:xfrm>
              <a:off x="7932438" y="1518942"/>
              <a:ext cx="1092236" cy="2369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9B690DB-EB00-E47D-82CB-A02563E363FC}"/>
                </a:ext>
              </a:extLst>
            </p:cNvPr>
            <p:cNvSpPr/>
            <p:nvPr/>
          </p:nvSpPr>
          <p:spPr>
            <a:xfrm>
              <a:off x="7832954" y="1313808"/>
              <a:ext cx="1092236" cy="2369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151E4B6-2991-3003-4DF1-D0FF03FE5FAE}"/>
                </a:ext>
              </a:extLst>
            </p:cNvPr>
            <p:cNvSpPr/>
            <p:nvPr/>
          </p:nvSpPr>
          <p:spPr>
            <a:xfrm>
              <a:off x="7538540" y="1656860"/>
              <a:ext cx="1092236" cy="2369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E73D96-E06C-D76B-7C4C-ECD798FC375E}"/>
                </a:ext>
              </a:extLst>
            </p:cNvPr>
            <p:cNvSpPr txBox="1"/>
            <p:nvPr/>
          </p:nvSpPr>
          <p:spPr>
            <a:xfrm>
              <a:off x="7710383" y="1231516"/>
              <a:ext cx="10478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400" dirty="0">
                  <a:solidFill>
                    <a:prstClr val="black"/>
                  </a:solidFill>
                  <a:latin typeface="Aptos" panose="02110004020202020204"/>
                </a:rPr>
                <a:t>- Nanorods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FA5E6F9-08D5-5851-C006-60D7A75D10F5}"/>
                </a:ext>
              </a:extLst>
            </p:cNvPr>
            <p:cNvSpPr/>
            <p:nvPr/>
          </p:nvSpPr>
          <p:spPr>
            <a:xfrm>
              <a:off x="8768102" y="1306865"/>
              <a:ext cx="1092236" cy="2369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AF09E53-D626-27BE-90E1-59DC0E4F27D8}"/>
                </a:ext>
              </a:extLst>
            </p:cNvPr>
            <p:cNvSpPr txBox="1"/>
            <p:nvPr/>
          </p:nvSpPr>
          <p:spPr>
            <a:xfrm>
              <a:off x="7714417" y="1426067"/>
              <a:ext cx="8667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400" dirty="0">
                  <a:solidFill>
                    <a:prstClr val="black"/>
                  </a:solidFill>
                  <a:latin typeface="Aptos" panose="02110004020202020204"/>
                </a:rPr>
                <a:t>- Control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F677FEA-44DA-B560-46AC-90F7ABF7B609}"/>
              </a:ext>
            </a:extLst>
          </p:cNvPr>
          <p:cNvGrpSpPr/>
          <p:nvPr/>
        </p:nvGrpSpPr>
        <p:grpSpPr>
          <a:xfrm>
            <a:off x="511290" y="1451439"/>
            <a:ext cx="4625121" cy="4397484"/>
            <a:chOff x="491848" y="1426067"/>
            <a:chExt cx="4625121" cy="439748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203BB21-CE57-C6F5-F8B7-B05277D62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848" y="1775349"/>
              <a:ext cx="4625121" cy="4048202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3DB811D-5E01-CE41-C967-C4020680DEC4}"/>
                </a:ext>
              </a:extLst>
            </p:cNvPr>
            <p:cNvSpPr/>
            <p:nvPr/>
          </p:nvSpPr>
          <p:spPr>
            <a:xfrm>
              <a:off x="491848" y="1426067"/>
              <a:ext cx="4619902" cy="4217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143634F-6777-5D66-0578-2A19A4AEB58E}"/>
              </a:ext>
            </a:extLst>
          </p:cNvPr>
          <p:cNvSpPr txBox="1"/>
          <p:nvPr/>
        </p:nvSpPr>
        <p:spPr>
          <a:xfrm>
            <a:off x="602591" y="1525105"/>
            <a:ext cx="485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EPOCH 3D PIC Simulation of Surface plasma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7B1497B-4B13-4DBF-B797-2BE07047D165}"/>
              </a:ext>
            </a:extLst>
          </p:cNvPr>
          <p:cNvSpPr txBox="1"/>
          <p:nvPr/>
        </p:nvSpPr>
        <p:spPr>
          <a:xfrm>
            <a:off x="2262548" y="2870173"/>
            <a:ext cx="2960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Higher maximum proton energy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852CACB-663F-8D03-89C9-1E24A207AD73}"/>
              </a:ext>
            </a:extLst>
          </p:cNvPr>
          <p:cNvCxnSpPr>
            <a:cxnSpLocks/>
            <a:stCxn id="48" idx="0"/>
          </p:cNvCxnSpPr>
          <p:nvPr/>
        </p:nvCxnSpPr>
        <p:spPr>
          <a:xfrm flipH="1" flipV="1">
            <a:off x="3742761" y="2238348"/>
            <a:ext cx="1" cy="6318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9180380-0165-C797-A520-B51A78DD97D9}"/>
              </a:ext>
            </a:extLst>
          </p:cNvPr>
          <p:cNvCxnSpPr>
            <a:cxnSpLocks/>
          </p:cNvCxnSpPr>
          <p:nvPr/>
        </p:nvCxnSpPr>
        <p:spPr>
          <a:xfrm>
            <a:off x="3751228" y="3176031"/>
            <a:ext cx="0" cy="2783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5" name="TextBox 1024">
            <a:extLst>
              <a:ext uri="{FF2B5EF4-FFF2-40B4-BE49-F238E27FC236}">
                <a16:creationId xmlns:a16="http://schemas.microsoft.com/office/drawing/2014/main" id="{E5279719-E6A2-DAF5-6A93-9738F91FC7C6}"/>
              </a:ext>
            </a:extLst>
          </p:cNvPr>
          <p:cNvSpPr txBox="1"/>
          <p:nvPr/>
        </p:nvSpPr>
        <p:spPr>
          <a:xfrm>
            <a:off x="804383" y="5859653"/>
            <a:ext cx="504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Nanorods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lead to increased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proton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acceleration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in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EPOCH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Simulations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465E73-8A36-53D3-9241-BEA2ED69478D}"/>
              </a:ext>
            </a:extLst>
          </p:cNvPr>
          <p:cNvSpPr txBox="1"/>
          <p:nvPr/>
        </p:nvSpPr>
        <p:spPr>
          <a:xfrm>
            <a:off x="1066272" y="858195"/>
            <a:ext cx="321325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i="1" dirty="0"/>
              <a:t>NAPLIFE Previous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2081AB-0617-BFF8-820E-EE48EA00952C}"/>
              </a:ext>
            </a:extLst>
          </p:cNvPr>
          <p:cNvSpPr txBox="1"/>
          <p:nvPr/>
        </p:nvSpPr>
        <p:spPr>
          <a:xfrm>
            <a:off x="3221282" y="2743453"/>
            <a:ext cx="5279567" cy="181588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3200" dirty="0">
                <a:solidFill>
                  <a:srgbClr val="E8E8E8"/>
                </a:solidFill>
                <a:latin typeface="Aptos" panose="02110004020202020204"/>
              </a:rPr>
              <a:t>What causes direct proton acceleration?</a:t>
            </a:r>
          </a:p>
          <a:p>
            <a:pPr defTabSz="914377"/>
            <a:r>
              <a:rPr lang="en-US" sz="2400" i="1" dirty="0">
                <a:solidFill>
                  <a:srgbClr val="E8E8E8"/>
                </a:solidFill>
                <a:latin typeface="Aptos" panose="02110004020202020204"/>
              </a:rPr>
              <a:t>- Use this knowledge to tune nanostructures for better acceleration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FA5B3D-F658-249D-C5C5-DB0348F5FCD8}"/>
              </a:ext>
            </a:extLst>
          </p:cNvPr>
          <p:cNvSpPr txBox="1"/>
          <p:nvPr/>
        </p:nvSpPr>
        <p:spPr>
          <a:xfrm>
            <a:off x="7682369" y="1241012"/>
            <a:ext cx="3039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Wigner Experimental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DFE191-9226-811F-6069-F73216F5DB1E}"/>
              </a:ext>
            </a:extLst>
          </p:cNvPr>
          <p:cNvSpPr txBox="1"/>
          <p:nvPr/>
        </p:nvSpPr>
        <p:spPr>
          <a:xfrm>
            <a:off x="891339" y="6442699"/>
            <a:ext cx="5040555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67" i="1" dirty="0">
                <a:solidFill>
                  <a:srgbClr val="000000"/>
                </a:solidFill>
                <a:latin typeface="Times New Roman" panose="02020603050405020304" pitchFamily="18" charset="0"/>
              </a:rPr>
              <a:t>István Papp et al. 2023 arXiv:2306.13445v2</a:t>
            </a:r>
            <a:endParaRPr lang="en-US" sz="1467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EB7297-AA6A-C14B-E4CD-99EB8F8AC132}"/>
              </a:ext>
            </a:extLst>
          </p:cNvPr>
          <p:cNvSpPr txBox="1"/>
          <p:nvPr/>
        </p:nvSpPr>
        <p:spPr>
          <a:xfrm>
            <a:off x="6879223" y="6456436"/>
            <a:ext cx="6119149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67" i="1" dirty="0">
                <a:solidFill>
                  <a:srgbClr val="000000"/>
                </a:solidFill>
                <a:latin typeface="Times New Roman" panose="02020603050405020304" pitchFamily="18" charset="0"/>
              </a:rPr>
              <a:t>Ágnes Szokol et al. arXiv:2402.18138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AFEBB87-93CA-23DC-316C-0914DE3C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37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6E2F3-88E5-A55F-DDBE-2A5297979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F31FD8-316D-C772-47C1-07405B672EB6}"/>
              </a:ext>
            </a:extLst>
          </p:cNvPr>
          <p:cNvSpPr/>
          <p:nvPr/>
        </p:nvSpPr>
        <p:spPr>
          <a:xfrm>
            <a:off x="6612268" y="1363048"/>
            <a:ext cx="3883595" cy="2837299"/>
          </a:xfrm>
          <a:prstGeom prst="rect">
            <a:avLst/>
          </a:prstGeom>
          <a:solidFill>
            <a:srgbClr val="BADBFC">
              <a:alpha val="3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5A763-93EE-D224-29B8-DE5C279E1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Acceleration from </a:t>
            </a:r>
            <a:r>
              <a:rPr lang="en-US" dirty="0" err="1"/>
              <a:t>Nanoplasmons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79D9FE-03E1-357C-E50B-652BE6582997}"/>
              </a:ext>
            </a:extLst>
          </p:cNvPr>
          <p:cNvSpPr/>
          <p:nvPr/>
        </p:nvSpPr>
        <p:spPr>
          <a:xfrm>
            <a:off x="8343751" y="2262348"/>
            <a:ext cx="420624" cy="8763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5FD2FA1C-CB3C-9721-F78A-57F07FFFB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111" y="1994871"/>
            <a:ext cx="5369373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A9B095EB-0480-4E29-56D8-62B3D3921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2" t="16527" r="21032"/>
          <a:stretch/>
        </p:blipFill>
        <p:spPr bwMode="auto">
          <a:xfrm>
            <a:off x="1853183" y="1353520"/>
            <a:ext cx="3557017" cy="110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ndefined">
            <a:extLst>
              <a:ext uri="{FF2B5EF4-FFF2-40B4-BE49-F238E27FC236}">
                <a16:creationId xmlns:a16="http://schemas.microsoft.com/office/drawing/2014/main" id="{7942F672-7E71-C384-82AC-46ED236D4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2" t="19400" r="21742" b="-2873"/>
          <a:stretch/>
        </p:blipFill>
        <p:spPr bwMode="auto">
          <a:xfrm>
            <a:off x="1853183" y="3138648"/>
            <a:ext cx="3518917" cy="110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equation">
            <a:extLst>
              <a:ext uri="{FF2B5EF4-FFF2-40B4-BE49-F238E27FC236}">
                <a16:creationId xmlns:a16="http://schemas.microsoft.com/office/drawing/2014/main" id="{55FE8657-33F7-6CBF-C429-5573612CB3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62650" y="26147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equation">
            <a:extLst>
              <a:ext uri="{FF2B5EF4-FFF2-40B4-BE49-F238E27FC236}">
                <a16:creationId xmlns:a16="http://schemas.microsoft.com/office/drawing/2014/main" id="{AD7AA9B5-386B-6768-A74B-413219FF8B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15050" y="27671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03789B-0EA7-EAF1-0C74-4F5195ADC970}"/>
              </a:ext>
            </a:extLst>
          </p:cNvPr>
          <p:cNvSpPr txBox="1"/>
          <p:nvPr/>
        </p:nvSpPr>
        <p:spPr>
          <a:xfrm>
            <a:off x="276254" y="4200347"/>
            <a:ext cx="11677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acceleration of protons and ions in the </a:t>
            </a:r>
            <a:r>
              <a:rPr lang="en-US" sz="2400" b="1" dirty="0"/>
              <a:t>pre-plasma</a:t>
            </a:r>
            <a:r>
              <a:rPr lang="en-US" sz="2400" dirty="0"/>
              <a:t>, is simulated with the </a:t>
            </a:r>
            <a:r>
              <a:rPr lang="en-US" sz="2400" b="1" dirty="0"/>
              <a:t>EPOCH</a:t>
            </a:r>
            <a:r>
              <a:rPr lang="en-US" sz="2400" dirty="0"/>
              <a:t> (</a:t>
            </a:r>
            <a:r>
              <a:rPr lang="en-US" sz="2400" b="1" dirty="0"/>
              <a:t>Particle in Cell</a:t>
            </a:r>
            <a:r>
              <a:rPr lang="en-US" sz="2400" dirty="0"/>
              <a:t>) simulation software in </a:t>
            </a:r>
            <a:r>
              <a:rPr lang="en-US" sz="2400" b="1" dirty="0"/>
              <a:t>3D</a:t>
            </a:r>
            <a:r>
              <a:rPr lang="en-US" sz="2400" dirty="0"/>
              <a:t> for a single nanorod.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/>
              <a:t>The output of </a:t>
            </a:r>
            <a:r>
              <a:rPr lang="en-US" sz="2400" b="1" i="1" dirty="0"/>
              <a:t>PIC</a:t>
            </a:r>
            <a:r>
              <a:rPr lang="en-US" sz="2400" i="1" dirty="0"/>
              <a:t> programs can tell you with accuracy what </a:t>
            </a:r>
            <a:r>
              <a:rPr lang="en-US" sz="2400" b="1" i="1" dirty="0"/>
              <a:t>proton energies </a:t>
            </a:r>
            <a:r>
              <a:rPr lang="en-US" sz="2400" i="1" dirty="0"/>
              <a:t>you will get but </a:t>
            </a:r>
            <a:r>
              <a:rPr lang="en-US" sz="2400" b="1" i="1" dirty="0"/>
              <a:t>not</a:t>
            </a:r>
            <a:r>
              <a:rPr lang="en-US" sz="2400" i="1" dirty="0"/>
              <a:t> the </a:t>
            </a:r>
            <a:r>
              <a:rPr lang="en-US" sz="2400" b="1" i="1" dirty="0"/>
              <a:t>mechanisms</a:t>
            </a:r>
            <a:r>
              <a:rPr lang="en-US" sz="2400" i="1" dirty="0"/>
              <a:t> by which they are </a:t>
            </a:r>
            <a:r>
              <a:rPr lang="en-US" sz="2400" b="1" i="1" dirty="0"/>
              <a:t>accelerated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0919A2-27EA-EF95-2E87-1E3E496012CA}"/>
              </a:ext>
            </a:extLst>
          </p:cNvPr>
          <p:cNvSpPr txBox="1"/>
          <p:nvPr/>
        </p:nvSpPr>
        <p:spPr>
          <a:xfrm>
            <a:off x="194071" y="3021268"/>
            <a:ext cx="16591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Laser is approximately a plane wave on the scale of the nanorod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31EA42-185C-6C93-FF05-574DA341B1B3}"/>
                  </a:ext>
                </a:extLst>
              </p:cNvPr>
              <p:cNvSpPr txBox="1"/>
              <p:nvPr/>
            </p:nvSpPr>
            <p:spPr>
              <a:xfrm>
                <a:off x="6765768" y="3356896"/>
                <a:ext cx="4230011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Laser light (795 nm, I~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i="1" dirty="0"/>
                  <a:t>W/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i="1" dirty="0"/>
                  <a:t>) impinges on Gold nanorod (~85 nm)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31EA42-185C-6C93-FF05-574DA341B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768" y="3356896"/>
                <a:ext cx="4230011" cy="669992"/>
              </a:xfrm>
              <a:prstGeom prst="rect">
                <a:avLst/>
              </a:prstGeom>
              <a:blipFill>
                <a:blip r:embed="rId3"/>
                <a:stretch>
                  <a:fillRect l="-1297" t="-454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B534C8-5336-903F-D443-ECDF093B4D02}"/>
                  </a:ext>
                </a:extLst>
              </p:cNvPr>
              <p:cNvSpPr txBox="1"/>
              <p:nvPr/>
            </p:nvSpPr>
            <p:spPr>
              <a:xfrm>
                <a:off x="2319866" y="5943466"/>
                <a:ext cx="371300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𝑭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B534C8-5336-903F-D443-ECDF093B4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9866" y="5943466"/>
                <a:ext cx="3713004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8106FBF-F677-A057-88B2-C1A37F7A5F06}"/>
              </a:ext>
            </a:extLst>
          </p:cNvPr>
          <p:cNvSpPr txBox="1"/>
          <p:nvPr/>
        </p:nvSpPr>
        <p:spPr>
          <a:xfrm>
            <a:off x="6539484" y="5786676"/>
            <a:ext cx="5218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PIC to determine this dependencies requires a huge amount of computation time and data storage. </a:t>
            </a:r>
          </a:p>
        </p:txBody>
      </p:sp>
      <p:sp>
        <p:nvSpPr>
          <p:cNvPr id="14" name="Moon 13">
            <a:extLst>
              <a:ext uri="{FF2B5EF4-FFF2-40B4-BE49-F238E27FC236}">
                <a16:creationId xmlns:a16="http://schemas.microsoft.com/office/drawing/2014/main" id="{8869695C-B5BF-6111-CC0F-8BDB1DF517FD}"/>
              </a:ext>
            </a:extLst>
          </p:cNvPr>
          <p:cNvSpPr/>
          <p:nvPr/>
        </p:nvSpPr>
        <p:spPr>
          <a:xfrm rot="5400000">
            <a:off x="8391310" y="2083652"/>
            <a:ext cx="326820" cy="528320"/>
          </a:xfrm>
          <a:prstGeom prst="moon">
            <a:avLst>
              <a:gd name="adj" fmla="val 87500"/>
            </a:avLst>
          </a:prstGeom>
          <a:solidFill>
            <a:srgbClr val="0000F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Moon 14">
            <a:extLst>
              <a:ext uri="{FF2B5EF4-FFF2-40B4-BE49-F238E27FC236}">
                <a16:creationId xmlns:a16="http://schemas.microsoft.com/office/drawing/2014/main" id="{DD623E22-937C-CC32-6D7E-59C92DCAE85C}"/>
              </a:ext>
            </a:extLst>
          </p:cNvPr>
          <p:cNvSpPr/>
          <p:nvPr/>
        </p:nvSpPr>
        <p:spPr>
          <a:xfrm rot="16200000">
            <a:off x="8386233" y="2798229"/>
            <a:ext cx="326819" cy="528321"/>
          </a:xfrm>
          <a:prstGeom prst="moon">
            <a:avLst>
              <a:gd name="adj" fmla="val 87500"/>
            </a:avLst>
          </a:prstGeom>
          <a:solidFill>
            <a:srgbClr val="0000F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6058D2A-A992-6452-E038-0DDED5A6C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1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repeatCount="indefinite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20683-F6F7-2551-E39F-6013D6D6B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ADC2C06-E4D8-F6CA-E25C-B07DBF6A2C33}"/>
              </a:ext>
            </a:extLst>
          </p:cNvPr>
          <p:cNvSpPr/>
          <p:nvPr/>
        </p:nvSpPr>
        <p:spPr>
          <a:xfrm>
            <a:off x="3966786" y="5209411"/>
            <a:ext cx="3558924" cy="641140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977C3E-E4C0-437D-F476-CD889E4DF9A2}"/>
              </a:ext>
            </a:extLst>
          </p:cNvPr>
          <p:cNvSpPr/>
          <p:nvPr/>
        </p:nvSpPr>
        <p:spPr>
          <a:xfrm>
            <a:off x="6612268" y="1363048"/>
            <a:ext cx="3883595" cy="2837299"/>
          </a:xfrm>
          <a:prstGeom prst="rect">
            <a:avLst/>
          </a:prstGeom>
          <a:solidFill>
            <a:srgbClr val="BADBFC">
              <a:alpha val="3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33A215-5E4B-6403-1C7D-740F2D1A9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Acceleration from </a:t>
            </a:r>
            <a:r>
              <a:rPr lang="en-US" dirty="0" err="1"/>
              <a:t>Nanoplasmons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860442-614F-862B-0F7F-592E79DCEB21}"/>
              </a:ext>
            </a:extLst>
          </p:cNvPr>
          <p:cNvSpPr/>
          <p:nvPr/>
        </p:nvSpPr>
        <p:spPr>
          <a:xfrm>
            <a:off x="8343753" y="2262348"/>
            <a:ext cx="420624" cy="8763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3E5BE93-2D2B-18E8-5DFA-DC88BB01D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111" y="1994871"/>
            <a:ext cx="5369373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00485007-CF26-FFA1-42FE-BAB5543D3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2" t="16527" r="21032"/>
          <a:stretch/>
        </p:blipFill>
        <p:spPr bwMode="auto">
          <a:xfrm>
            <a:off x="1853183" y="1353520"/>
            <a:ext cx="3557017" cy="110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ndefined">
            <a:extLst>
              <a:ext uri="{FF2B5EF4-FFF2-40B4-BE49-F238E27FC236}">
                <a16:creationId xmlns:a16="http://schemas.microsoft.com/office/drawing/2014/main" id="{C52CF821-6D48-8FED-3C13-634613BA7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2" t="19400" r="21742" b="-2873"/>
          <a:stretch/>
        </p:blipFill>
        <p:spPr bwMode="auto">
          <a:xfrm>
            <a:off x="1853183" y="3138648"/>
            <a:ext cx="3518917" cy="110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equation">
            <a:extLst>
              <a:ext uri="{FF2B5EF4-FFF2-40B4-BE49-F238E27FC236}">
                <a16:creationId xmlns:a16="http://schemas.microsoft.com/office/drawing/2014/main" id="{3872B9C0-AE03-F541-4273-E3731F98CC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62650" y="26147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equation">
            <a:extLst>
              <a:ext uri="{FF2B5EF4-FFF2-40B4-BE49-F238E27FC236}">
                <a16:creationId xmlns:a16="http://schemas.microsoft.com/office/drawing/2014/main" id="{9D831F89-1803-B988-4B0B-784E4C0D5E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15050" y="27671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347D0F-476C-881B-4387-4C3C5B83902D}"/>
              </a:ext>
            </a:extLst>
          </p:cNvPr>
          <p:cNvSpPr txBox="1"/>
          <p:nvPr/>
        </p:nvSpPr>
        <p:spPr>
          <a:xfrm>
            <a:off x="276254" y="4200347"/>
            <a:ext cx="11677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Simple theoretical calculations motivated by simulation can serve as efficient guiding principles to determine how to perform experiments and simulations.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47AF6A-8F38-1FCC-2081-493B59317BA2}"/>
              </a:ext>
            </a:extLst>
          </p:cNvPr>
          <p:cNvSpPr txBox="1"/>
          <p:nvPr/>
        </p:nvSpPr>
        <p:spPr>
          <a:xfrm>
            <a:off x="194071" y="3021268"/>
            <a:ext cx="16591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Laser is approximately a plane wave on the scale of the nanorod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02BE69F-EB94-4CDE-7A63-A99D7E7C0A34}"/>
                  </a:ext>
                </a:extLst>
              </p:cNvPr>
              <p:cNvSpPr txBox="1"/>
              <p:nvPr/>
            </p:nvSpPr>
            <p:spPr>
              <a:xfrm>
                <a:off x="6765768" y="3356896"/>
                <a:ext cx="4230011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Laser light (795 nm, I~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i="1" dirty="0"/>
                  <a:t>W/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i="1" dirty="0"/>
                  <a:t>) impinges on Gold nanorod (~85 nm)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02BE69F-EB94-4CDE-7A63-A99D7E7C0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768" y="3356896"/>
                <a:ext cx="4230011" cy="669992"/>
              </a:xfrm>
              <a:prstGeom prst="rect">
                <a:avLst/>
              </a:prstGeom>
              <a:blipFill>
                <a:blip r:embed="rId3"/>
                <a:stretch>
                  <a:fillRect l="-1297" t="-454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2A52CA-DDB2-27F6-AA11-598AB3FBEE05}"/>
                  </a:ext>
                </a:extLst>
              </p:cNvPr>
              <p:cNvSpPr txBox="1"/>
              <p:nvPr/>
            </p:nvSpPr>
            <p:spPr>
              <a:xfrm>
                <a:off x="537158" y="5270116"/>
                <a:ext cx="9193414" cy="530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𝑭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,…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𝐶𝑜𝑢𝑙𝑜𝑚𝑏𝐸𝑥𝑝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𝑝𝑜𝑛𝑑</m:t>
                        </m:r>
                      </m:sub>
                    </m:sSub>
                  </m:oMath>
                </a14:m>
                <a:r>
                  <a:rPr lang="en-US" sz="3200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𝑇𝑁𝑆𝐴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2A52CA-DDB2-27F6-AA11-598AB3FBE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58" y="5270116"/>
                <a:ext cx="9193414" cy="530402"/>
              </a:xfrm>
              <a:prstGeom prst="rect">
                <a:avLst/>
              </a:prstGeom>
              <a:blipFill>
                <a:blip r:embed="rId4"/>
                <a:stretch>
                  <a:fillRect t="-21839" b="-40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D88395B-892A-190F-C889-F92C167408A1}"/>
              </a:ext>
            </a:extLst>
          </p:cNvPr>
          <p:cNvSpPr txBox="1"/>
          <p:nvPr/>
        </p:nvSpPr>
        <p:spPr>
          <a:xfrm>
            <a:off x="5743164" y="5891668"/>
            <a:ext cx="4604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will focus on forces that come directly from the nanorod the </a:t>
            </a:r>
            <a:r>
              <a:rPr lang="en-US" b="1" dirty="0"/>
              <a:t>ponderomotive</a:t>
            </a:r>
            <a:r>
              <a:rPr lang="en-US" dirty="0"/>
              <a:t> </a:t>
            </a:r>
            <a:r>
              <a:rPr lang="en-US" b="1" dirty="0"/>
              <a:t>force</a:t>
            </a:r>
            <a:r>
              <a:rPr lang="en-US" dirty="0"/>
              <a:t> and </a:t>
            </a:r>
            <a:r>
              <a:rPr lang="en-US" b="1" dirty="0"/>
              <a:t>Coulomb</a:t>
            </a:r>
            <a:r>
              <a:rPr lang="en-US" dirty="0"/>
              <a:t> </a:t>
            </a:r>
            <a:r>
              <a:rPr lang="en-US" b="1" dirty="0"/>
              <a:t>Explosion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B5BCBD-5D6A-8D3B-1723-6C50DC7160E0}"/>
              </a:ext>
            </a:extLst>
          </p:cNvPr>
          <p:cNvSpPr txBox="1"/>
          <p:nvPr/>
        </p:nvSpPr>
        <p:spPr>
          <a:xfrm>
            <a:off x="711302" y="6030168"/>
            <a:ext cx="4129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Goal: make simplest model possible and compare to experiment</a:t>
            </a:r>
          </a:p>
        </p:txBody>
      </p:sp>
      <p:sp>
        <p:nvSpPr>
          <p:cNvPr id="11" name="Moon 10">
            <a:extLst>
              <a:ext uri="{FF2B5EF4-FFF2-40B4-BE49-F238E27FC236}">
                <a16:creationId xmlns:a16="http://schemas.microsoft.com/office/drawing/2014/main" id="{C271BA67-E9CE-BF1F-B66D-D53D0F446BDD}"/>
              </a:ext>
            </a:extLst>
          </p:cNvPr>
          <p:cNvSpPr/>
          <p:nvPr/>
        </p:nvSpPr>
        <p:spPr>
          <a:xfrm rot="5400000">
            <a:off x="8391310" y="2083652"/>
            <a:ext cx="326820" cy="528320"/>
          </a:xfrm>
          <a:prstGeom prst="moon">
            <a:avLst>
              <a:gd name="adj" fmla="val 87500"/>
            </a:avLst>
          </a:prstGeom>
          <a:solidFill>
            <a:srgbClr val="0000F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Moon 13">
            <a:extLst>
              <a:ext uri="{FF2B5EF4-FFF2-40B4-BE49-F238E27FC236}">
                <a16:creationId xmlns:a16="http://schemas.microsoft.com/office/drawing/2014/main" id="{7886EB60-5FD5-3ADF-4198-0227592631BD}"/>
              </a:ext>
            </a:extLst>
          </p:cNvPr>
          <p:cNvSpPr/>
          <p:nvPr/>
        </p:nvSpPr>
        <p:spPr>
          <a:xfrm rot="16200000">
            <a:off x="8386233" y="2798229"/>
            <a:ext cx="326819" cy="528321"/>
          </a:xfrm>
          <a:prstGeom prst="moon">
            <a:avLst>
              <a:gd name="adj" fmla="val 87500"/>
            </a:avLst>
          </a:prstGeom>
          <a:solidFill>
            <a:srgbClr val="0000F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2380921-AFFC-BBD9-9DC7-E0B0AF4DB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1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repeatCount="indefinite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C9C93-67B8-A0A1-F681-A2C560405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37" y="-59224"/>
            <a:ext cx="8029575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Plasmonic Ponderomotive Force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421C67-3DD1-D008-CA25-71AE487EB008}"/>
                  </a:ext>
                </a:extLst>
              </p:cNvPr>
              <p:cNvSpPr txBox="1"/>
              <p:nvPr/>
            </p:nvSpPr>
            <p:spPr>
              <a:xfrm>
                <a:off x="8781632" y="3954441"/>
                <a:ext cx="3292171" cy="92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i="1" dirty="0">
                    <a:solidFill>
                      <a:srgbClr val="156082"/>
                    </a:solidFill>
                    <a:latin typeface="Aptos" panose="02110004020202020204"/>
                  </a:rPr>
                  <a:t>the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15608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𝜵</m:t>
                    </m:r>
                    <m:sSup>
                      <m:sSupPr>
                        <m:ctrlPr>
                          <a:rPr lang="en-US" b="1" i="1">
                            <a:solidFill>
                              <a:srgbClr val="15608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15608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en-US" b="1" i="1">
                            <a:solidFill>
                              <a:srgbClr val="15608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i="1" dirty="0">
                    <a:solidFill>
                      <a:srgbClr val="156082"/>
                    </a:solidFill>
                    <a:latin typeface="Aptos" panose="02110004020202020204"/>
                  </a:rPr>
                  <a:t> term is ~</a:t>
                </a:r>
                <a:r>
                  <a:rPr lang="en-US" b="1" i="1" dirty="0">
                    <a:solidFill>
                      <a:srgbClr val="156082"/>
                    </a:solidFill>
                    <a:latin typeface="Aptos" panose="02110004020202020204"/>
                  </a:rPr>
                  <a:t>1600</a:t>
                </a:r>
                <a:r>
                  <a:rPr lang="en-US" i="1" dirty="0">
                    <a:solidFill>
                      <a:srgbClr val="156082"/>
                    </a:solidFill>
                    <a:latin typeface="Aptos" panose="02110004020202020204"/>
                  </a:rPr>
                  <a:t> times </a:t>
                </a:r>
                <a:r>
                  <a:rPr lang="en-US" b="1" i="1" dirty="0">
                    <a:solidFill>
                      <a:srgbClr val="156082"/>
                    </a:solidFill>
                    <a:latin typeface="Aptos" panose="02110004020202020204"/>
                  </a:rPr>
                  <a:t>larger</a:t>
                </a:r>
                <a:r>
                  <a:rPr lang="en-US" i="1" dirty="0">
                    <a:solidFill>
                      <a:srgbClr val="156082"/>
                    </a:solidFill>
                    <a:latin typeface="Aptos" panose="02110004020202020204"/>
                  </a:rPr>
                  <a:t> for the </a:t>
                </a:r>
                <a:r>
                  <a:rPr lang="en-US" b="1" i="1" dirty="0">
                    <a:solidFill>
                      <a:srgbClr val="156082"/>
                    </a:solidFill>
                    <a:latin typeface="Aptos" panose="02110004020202020204"/>
                  </a:rPr>
                  <a:t>nanorod</a:t>
                </a:r>
                <a:r>
                  <a:rPr lang="en-US" i="1" dirty="0">
                    <a:solidFill>
                      <a:srgbClr val="156082"/>
                    </a:solidFill>
                    <a:latin typeface="Aptos" panose="02110004020202020204"/>
                  </a:rPr>
                  <a:t> than the laser by field enhancement.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421C67-3DD1-D008-CA25-71AE487EB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1632" y="3954441"/>
                <a:ext cx="3292171" cy="929550"/>
              </a:xfrm>
              <a:prstGeom prst="rect">
                <a:avLst/>
              </a:prstGeom>
              <a:blipFill>
                <a:blip r:embed="rId2"/>
                <a:stretch>
                  <a:fillRect l="-1667" t="-2632" r="-111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01C113-7DEE-8A24-F313-F0A73767CB74}"/>
                  </a:ext>
                </a:extLst>
              </p:cNvPr>
              <p:cNvSpPr txBox="1"/>
              <p:nvPr/>
            </p:nvSpPr>
            <p:spPr>
              <a:xfrm>
                <a:off x="8996578" y="505467"/>
                <a:ext cx="29259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h𝑐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=0.197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Aptos" panose="02110004020202020204"/>
                  </a:rPr>
                  <a:t> keV nm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01C113-7DEE-8A24-F313-F0A73767C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578" y="505467"/>
                <a:ext cx="2925985" cy="461665"/>
              </a:xfrm>
              <a:prstGeom prst="rect">
                <a:avLst/>
              </a:prstGeom>
              <a:blipFill>
                <a:blip r:embed="rId3"/>
                <a:stretch>
                  <a:fillRect l="-625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5AC73974-BFDD-13CE-14D4-0CAFED53532C}"/>
              </a:ext>
            </a:extLst>
          </p:cNvPr>
          <p:cNvSpPr txBox="1"/>
          <p:nvPr/>
        </p:nvSpPr>
        <p:spPr>
          <a:xfrm>
            <a:off x="3960513" y="1839657"/>
            <a:ext cx="7273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Typically, the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ponderomotive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force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is far too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small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to cause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direct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acceleration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to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protons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due to their large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mass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DB6FEB9-331F-5517-1B95-71A3664B74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861" t="20834" r="10354" b="19624"/>
          <a:stretch/>
        </p:blipFill>
        <p:spPr>
          <a:xfrm>
            <a:off x="9177010" y="2323896"/>
            <a:ext cx="1631557" cy="155355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845BB5E-9529-2C8E-B7C3-1ADABD5B70DC}"/>
              </a:ext>
            </a:extLst>
          </p:cNvPr>
          <p:cNvSpPr txBox="1"/>
          <p:nvPr/>
        </p:nvSpPr>
        <p:spPr>
          <a:xfrm>
            <a:off x="3916264" y="3847685"/>
            <a:ext cx="4760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However, the ponderomotive force due to the oscillating field around a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nanorod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can be much larger due to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field enhancement 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and increase in the field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gradient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.</a:t>
            </a:r>
            <a:endParaRPr lang="en-US" b="1" dirty="0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17722EC-B2A7-4859-0419-0C498BA7FA79}"/>
                  </a:ext>
                </a:extLst>
              </p:cNvPr>
              <p:cNvSpPr txBox="1"/>
              <p:nvPr/>
            </p:nvSpPr>
            <p:spPr>
              <a:xfrm>
                <a:off x="8996579" y="66166"/>
                <a:ext cx="268426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/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=2.65 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Aptos" panose="02110004020202020204"/>
                  </a:rPr>
                  <a:t>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17722EC-B2A7-4859-0419-0C498BA7F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579" y="66166"/>
                <a:ext cx="2684269" cy="461665"/>
              </a:xfrm>
              <a:prstGeom prst="rect">
                <a:avLst/>
              </a:prstGeom>
              <a:blipFill>
                <a:blip r:embed="rId5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Arrow: Right 37">
            <a:extLst>
              <a:ext uri="{FF2B5EF4-FFF2-40B4-BE49-F238E27FC236}">
                <a16:creationId xmlns:a16="http://schemas.microsoft.com/office/drawing/2014/main" id="{F5694708-3596-1CE1-F393-18D3893942AC}"/>
              </a:ext>
            </a:extLst>
          </p:cNvPr>
          <p:cNvSpPr/>
          <p:nvPr/>
        </p:nvSpPr>
        <p:spPr>
          <a:xfrm rot="16200000">
            <a:off x="6416912" y="3483321"/>
            <a:ext cx="474921" cy="33068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696D1FEA-2E45-8A07-0A14-C5C5D627DBF8}"/>
              </a:ext>
            </a:extLst>
          </p:cNvPr>
          <p:cNvSpPr/>
          <p:nvPr/>
        </p:nvSpPr>
        <p:spPr>
          <a:xfrm rot="16200000">
            <a:off x="7083484" y="3492126"/>
            <a:ext cx="474921" cy="33068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srgbClr val="E97132"/>
              </a:solidFill>
              <a:latin typeface="Aptos" panose="0211000402020202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4A0AEF-4AE7-74F9-8075-2EE73D456D14}"/>
              </a:ext>
            </a:extLst>
          </p:cNvPr>
          <p:cNvSpPr txBox="1"/>
          <p:nvPr/>
        </p:nvSpPr>
        <p:spPr>
          <a:xfrm>
            <a:off x="257351" y="6191992"/>
            <a:ext cx="1089715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133" b="1" dirty="0">
                <a:solidFill>
                  <a:prstClr val="black"/>
                </a:solidFill>
                <a:latin typeface="Aptos" panose="02110004020202020204"/>
              </a:rPr>
              <a:t>Increase</a:t>
            </a:r>
            <a:r>
              <a:rPr lang="en-US" sz="2133" dirty="0">
                <a:solidFill>
                  <a:prstClr val="black"/>
                </a:solidFill>
                <a:latin typeface="Aptos" panose="02110004020202020204"/>
              </a:rPr>
              <a:t> in the ponderomotive force leads to </a:t>
            </a:r>
            <a:r>
              <a:rPr lang="en-US" sz="2133" b="1" dirty="0">
                <a:solidFill>
                  <a:prstClr val="black"/>
                </a:solidFill>
                <a:latin typeface="Aptos" panose="02110004020202020204"/>
              </a:rPr>
              <a:t>more</a:t>
            </a:r>
            <a:r>
              <a:rPr lang="en-US" sz="2133" dirty="0">
                <a:solidFill>
                  <a:prstClr val="black"/>
                </a:solidFill>
                <a:latin typeface="Aptos" panose="02110004020202020204"/>
              </a:rPr>
              <a:t> efficient </a:t>
            </a:r>
            <a:r>
              <a:rPr lang="en-US" sz="2133" b="1" dirty="0">
                <a:solidFill>
                  <a:prstClr val="black"/>
                </a:solidFill>
                <a:latin typeface="Aptos" panose="02110004020202020204"/>
              </a:rPr>
              <a:t>electron</a:t>
            </a:r>
            <a:r>
              <a:rPr lang="en-US" sz="2133" dirty="0">
                <a:solidFill>
                  <a:prstClr val="black"/>
                </a:solidFill>
                <a:latin typeface="Aptos" panose="02110004020202020204"/>
              </a:rPr>
              <a:t> and </a:t>
            </a:r>
            <a:r>
              <a:rPr lang="en-US" sz="2133" b="1" dirty="0">
                <a:solidFill>
                  <a:prstClr val="black"/>
                </a:solidFill>
                <a:latin typeface="Aptos" panose="02110004020202020204"/>
              </a:rPr>
              <a:t>ion</a:t>
            </a:r>
            <a:r>
              <a:rPr lang="en-US" sz="2133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133" b="1" dirty="0">
                <a:solidFill>
                  <a:prstClr val="black"/>
                </a:solidFill>
                <a:latin typeface="Aptos" panose="02110004020202020204"/>
              </a:rPr>
              <a:t>acceleration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E9F6CEF-15D6-4CE8-D94B-0BA66B59D8A9}"/>
              </a:ext>
            </a:extLst>
          </p:cNvPr>
          <p:cNvSpPr txBox="1"/>
          <p:nvPr/>
        </p:nvSpPr>
        <p:spPr>
          <a:xfrm>
            <a:off x="305430" y="985799"/>
            <a:ext cx="10999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Drift force due to the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oscillating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electron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cloud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around the gold nanorod due to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LSP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resonance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that could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directly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 couple to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ions</a:t>
            </a:r>
            <a:r>
              <a:rPr lang="en-US" sz="2000" dirty="0">
                <a:solidFill>
                  <a:prstClr val="black"/>
                </a:solidFill>
                <a:latin typeface="Aptos" panose="02110004020202020204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62A2DA-3D48-95A4-0043-1B78BA850B31}"/>
              </a:ext>
            </a:extLst>
          </p:cNvPr>
          <p:cNvGrpSpPr/>
          <p:nvPr/>
        </p:nvGrpSpPr>
        <p:grpSpPr>
          <a:xfrm>
            <a:off x="326562" y="1742384"/>
            <a:ext cx="3667607" cy="3477513"/>
            <a:chOff x="180921" y="1381119"/>
            <a:chExt cx="2750706" cy="2608135"/>
          </a:xfrm>
        </p:grpSpPr>
        <p:pic>
          <p:nvPicPr>
            <p:cNvPr id="7" name="Picture 6" descr="A screen shot of a graph&#10;&#10;AI-generated content may be incorrect.">
              <a:extLst>
                <a:ext uri="{FF2B5EF4-FFF2-40B4-BE49-F238E27FC236}">
                  <a16:creationId xmlns:a16="http://schemas.microsoft.com/office/drawing/2014/main" id="{1C8B04A1-C1F3-BDA4-76D5-F37CFB221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8952" t="7370" r="20368" b="7267"/>
            <a:stretch/>
          </p:blipFill>
          <p:spPr>
            <a:xfrm>
              <a:off x="324560" y="1673550"/>
              <a:ext cx="2300858" cy="2315704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211B8F28-6F43-B989-A16E-B1C1DE426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324561" y="1673552"/>
              <a:ext cx="2300859" cy="230085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7160C1-5CA3-DCFE-AAB8-C4F359B47587}"/>
                </a:ext>
              </a:extLst>
            </p:cNvPr>
            <p:cNvSpPr/>
            <p:nvPr/>
          </p:nvSpPr>
          <p:spPr>
            <a:xfrm>
              <a:off x="324562" y="1673552"/>
              <a:ext cx="2300859" cy="2300859"/>
            </a:xfrm>
            <a:prstGeom prst="rect">
              <a:avLst/>
            </a:prstGeom>
            <a:solidFill>
              <a:srgbClr val="BADBFC">
                <a:alpha val="3607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BC44DCB-B2FB-DB4B-D7F5-45C2CA03E9EE}"/>
                </a:ext>
              </a:extLst>
            </p:cNvPr>
            <p:cNvSpPr/>
            <p:nvPr/>
          </p:nvSpPr>
          <p:spPr>
            <a:xfrm>
              <a:off x="1317257" y="2506988"/>
              <a:ext cx="315468" cy="657225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C745102-3E48-F0E3-04ED-901C35B688B7}"/>
                </a:ext>
              </a:extLst>
            </p:cNvPr>
            <p:cNvSpPr/>
            <p:nvPr/>
          </p:nvSpPr>
          <p:spPr>
            <a:xfrm>
              <a:off x="2198582" y="2138503"/>
              <a:ext cx="142875" cy="1428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76C834-758C-DC51-F5FE-8A15336F1D60}"/>
                </a:ext>
              </a:extLst>
            </p:cNvPr>
            <p:cNvSpPr txBox="1"/>
            <p:nvPr/>
          </p:nvSpPr>
          <p:spPr>
            <a:xfrm>
              <a:off x="1906730" y="2281378"/>
              <a:ext cx="6318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dirty="0">
                  <a:solidFill>
                    <a:prstClr val="black"/>
                  </a:solidFill>
                  <a:latin typeface="Aptos" panose="02110004020202020204"/>
                </a:rPr>
                <a:t>proton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76CA58F-086E-8512-8FBD-B3BF2DE8957E}"/>
                </a:ext>
              </a:extLst>
            </p:cNvPr>
            <p:cNvCxnSpPr>
              <a:stCxn id="6" idx="7"/>
            </p:cNvCxnSpPr>
            <p:nvPr/>
          </p:nvCxnSpPr>
          <p:spPr>
            <a:xfrm flipV="1">
              <a:off x="2320533" y="1956361"/>
              <a:ext cx="193167" cy="20306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9DC8D4-088C-AC23-937A-4BDE2AD45B0C}"/>
                </a:ext>
              </a:extLst>
            </p:cNvPr>
            <p:cNvSpPr/>
            <p:nvPr/>
          </p:nvSpPr>
          <p:spPr>
            <a:xfrm>
              <a:off x="2347557" y="3494895"/>
              <a:ext cx="57151" cy="57151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6C7579-841C-81C3-A126-EBFF6D3EE385}"/>
                </a:ext>
              </a:extLst>
            </p:cNvPr>
            <p:cNvSpPr txBox="1"/>
            <p:nvPr/>
          </p:nvSpPr>
          <p:spPr>
            <a:xfrm>
              <a:off x="1890564" y="3242908"/>
              <a:ext cx="758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dirty="0">
                  <a:solidFill>
                    <a:prstClr val="black"/>
                  </a:solidFill>
                  <a:latin typeface="Aptos" panose="02110004020202020204"/>
                </a:rPr>
                <a:t>electron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DE9C789-0A73-FB34-AA81-91EE7013E019}"/>
                </a:ext>
              </a:extLst>
            </p:cNvPr>
            <p:cNvCxnSpPr>
              <a:cxnSpLocks/>
            </p:cNvCxnSpPr>
            <p:nvPr/>
          </p:nvCxnSpPr>
          <p:spPr>
            <a:xfrm>
              <a:off x="2391893" y="3547285"/>
              <a:ext cx="166258" cy="2198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95851FF-BA80-EA8F-292D-7B9D293A683B}"/>
                </a:ext>
              </a:extLst>
            </p:cNvPr>
            <p:cNvSpPr txBox="1"/>
            <p:nvPr/>
          </p:nvSpPr>
          <p:spPr>
            <a:xfrm>
              <a:off x="180921" y="1381119"/>
              <a:ext cx="27507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3D Simulations of Single Nanorods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43BD04-FAEF-1A22-D7F9-5247889B41F5}"/>
                </a:ext>
              </a:extLst>
            </p:cNvPr>
            <p:cNvSpPr txBox="1"/>
            <p:nvPr/>
          </p:nvSpPr>
          <p:spPr>
            <a:xfrm>
              <a:off x="277029" y="1713701"/>
              <a:ext cx="1279245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Using EPOCH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503760-2F9A-F7E7-B8F8-5C6F9C5A35E2}"/>
                  </a:ext>
                </a:extLst>
              </p:cNvPr>
              <p:cNvSpPr txBox="1"/>
              <p:nvPr/>
            </p:nvSpPr>
            <p:spPr>
              <a:xfrm>
                <a:off x="3925970" y="2750870"/>
                <a:ext cx="5103833" cy="7680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sz="32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h𝑐</m:t>
                                </m:r>
                              </m:e>
                            </m:d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sz="32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sub>
                    </m:sSub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503760-2F9A-F7E7-B8F8-5C6F9C5A3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5970" y="2750870"/>
                <a:ext cx="5103833" cy="76809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88D859DA-8971-1792-2A8C-CE40579331DD}"/>
              </a:ext>
            </a:extLst>
          </p:cNvPr>
          <p:cNvGrpSpPr/>
          <p:nvPr/>
        </p:nvGrpSpPr>
        <p:grpSpPr>
          <a:xfrm>
            <a:off x="257351" y="5352759"/>
            <a:ext cx="11630941" cy="969841"/>
            <a:chOff x="193013" y="4014570"/>
            <a:chExt cx="8723206" cy="727381"/>
          </a:xfrm>
        </p:grpSpPr>
        <p:pic>
          <p:nvPicPr>
            <p:cNvPr id="12" name="Picture 12" descr="equation">
              <a:extLst>
                <a:ext uri="{FF2B5EF4-FFF2-40B4-BE49-F238E27FC236}">
                  <a16:creationId xmlns:a16="http://schemas.microsoft.com/office/drawing/2014/main" id="{E3D34FE5-6503-993B-9619-04B4C72C1B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13" y="4014570"/>
              <a:ext cx="5173688" cy="551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DA71F9-8758-507A-BD76-2B9B585230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6227" y="4138322"/>
              <a:ext cx="241072" cy="303546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2FF9BB6-F45B-615E-BDD6-0A6C4EA964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7662" y="4158837"/>
              <a:ext cx="241072" cy="303546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32" name="Picture 2" descr="equation">
              <a:extLst>
                <a:ext uri="{FF2B5EF4-FFF2-40B4-BE49-F238E27FC236}">
                  <a16:creationId xmlns:a16="http://schemas.microsoft.com/office/drawing/2014/main" id="{9F28FD02-A55C-6C03-FC1D-FF92806D4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804" y="4045905"/>
              <a:ext cx="2806415" cy="472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3D4BBEA2-C841-6CDA-CA26-308AC820C804}"/>
                </a:ext>
              </a:extLst>
            </p:cNvPr>
            <p:cNvSpPr/>
            <p:nvPr/>
          </p:nvSpPr>
          <p:spPr>
            <a:xfrm>
              <a:off x="5568495" y="4176443"/>
              <a:ext cx="356191" cy="248013"/>
            </a:xfrm>
            <a:prstGeom prst="rightArrow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B63EAF5-25C1-04FE-E68E-82CDD017C59B}"/>
                </a:ext>
              </a:extLst>
            </p:cNvPr>
            <p:cNvSpPr txBox="1"/>
            <p:nvPr/>
          </p:nvSpPr>
          <p:spPr>
            <a:xfrm>
              <a:off x="1882773" y="4441868"/>
              <a:ext cx="1605728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chemeClr val="accent2"/>
                  </a:solidFill>
                </a:rPr>
                <a:t>Near field approx.</a:t>
              </a:r>
            </a:p>
          </p:txBody>
        </p:sp>
      </p:grp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D17961C6-8CBD-1ADB-F570-784E754F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08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circle with blue dots&#10;&#10;Description automatically generated">
            <a:extLst>
              <a:ext uri="{FF2B5EF4-FFF2-40B4-BE49-F238E27FC236}">
                <a16:creationId xmlns:a16="http://schemas.microsoft.com/office/drawing/2014/main" id="{E9B53A1C-1465-47BE-70BD-F5ADA9777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99" y="347978"/>
            <a:ext cx="6722533" cy="672253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E819712-95C2-9A23-F240-5F8570693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508801" y="1167634"/>
            <a:ext cx="3067812" cy="30678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D4B9D8-2740-6C24-D425-EDDEE908726C}"/>
              </a:ext>
            </a:extLst>
          </p:cNvPr>
          <p:cNvSpPr/>
          <p:nvPr/>
        </p:nvSpPr>
        <p:spPr>
          <a:xfrm>
            <a:off x="1832395" y="2248164"/>
            <a:ext cx="420624" cy="8763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ADCA4A-F382-80C8-DAA2-862658CF5E62}"/>
              </a:ext>
            </a:extLst>
          </p:cNvPr>
          <p:cNvSpPr/>
          <p:nvPr/>
        </p:nvSpPr>
        <p:spPr>
          <a:xfrm>
            <a:off x="508800" y="1167635"/>
            <a:ext cx="3067812" cy="3067812"/>
          </a:xfrm>
          <a:prstGeom prst="rect">
            <a:avLst/>
          </a:prstGeom>
          <a:solidFill>
            <a:srgbClr val="BADBFC">
              <a:alpha val="3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745102-3E48-F0E3-04ED-901C35B688B7}"/>
              </a:ext>
            </a:extLst>
          </p:cNvPr>
          <p:cNvSpPr/>
          <p:nvPr/>
        </p:nvSpPr>
        <p:spPr>
          <a:xfrm>
            <a:off x="3051976" y="1743896"/>
            <a:ext cx="190500" cy="190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6C834-758C-DC51-F5FE-8A15336F1D60}"/>
              </a:ext>
            </a:extLst>
          </p:cNvPr>
          <p:cNvSpPr txBox="1"/>
          <p:nvPr/>
        </p:nvSpPr>
        <p:spPr>
          <a:xfrm>
            <a:off x="2429177" y="1846865"/>
            <a:ext cx="1245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</a:t>
            </a:r>
          </a:p>
          <a:p>
            <a:r>
              <a:rPr lang="en-US" dirty="0"/>
              <a:t>(Ionized 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49B39E-0D75-39F3-BD91-16DA09F5CC4F}"/>
                  </a:ext>
                </a:extLst>
              </p:cNvPr>
              <p:cNvSpPr txBox="1"/>
              <p:nvPr/>
            </p:nvSpPr>
            <p:spPr>
              <a:xfrm>
                <a:off x="9450145" y="740331"/>
                <a:ext cx="17092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49B39E-0D75-39F3-BD91-16DA09F5C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0145" y="740331"/>
                <a:ext cx="1709250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D60957-D177-1861-F744-E6738802A7B1}"/>
                  </a:ext>
                </a:extLst>
              </p:cNvPr>
              <p:cNvSpPr txBox="1"/>
              <p:nvPr/>
            </p:nvSpPr>
            <p:spPr>
              <a:xfrm>
                <a:off x="5033401" y="647998"/>
                <a:ext cx="212519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sz="1200" dirty="0"/>
                  <a:t>(for demonstration purposes)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D60957-D177-1861-F744-E6738802A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401" y="647998"/>
                <a:ext cx="2125197" cy="553998"/>
              </a:xfrm>
              <a:prstGeom prst="rect">
                <a:avLst/>
              </a:prstGeom>
              <a:blipFill>
                <a:blip r:embed="rId6"/>
                <a:stretch>
                  <a:fillRect l="-287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092B156-489A-6CDC-A361-2F89F86E4A97}"/>
              </a:ext>
            </a:extLst>
          </p:cNvPr>
          <p:cNvSpPr txBox="1"/>
          <p:nvPr/>
        </p:nvSpPr>
        <p:spPr>
          <a:xfrm>
            <a:off x="5532247" y="2278618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Conducting shell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8264D6-418D-686F-8791-0761BAAB232D}"/>
              </a:ext>
            </a:extLst>
          </p:cNvPr>
          <p:cNvCxnSpPr>
            <a:stCxn id="17" idx="2"/>
          </p:cNvCxnSpPr>
          <p:nvPr/>
        </p:nvCxnSpPr>
        <p:spPr>
          <a:xfrm>
            <a:off x="6468562" y="2647950"/>
            <a:ext cx="550305" cy="388381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BBA02F4-CBB0-CDDA-4080-42FF7C711F44}"/>
              </a:ext>
            </a:extLst>
          </p:cNvPr>
          <p:cNvCxnSpPr/>
          <p:nvPr/>
        </p:nvCxnSpPr>
        <p:spPr>
          <a:xfrm>
            <a:off x="7975600" y="3718212"/>
            <a:ext cx="11176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D1E9DCB-46FA-7D4B-39F8-4B509A864D06}"/>
                  </a:ext>
                </a:extLst>
              </p:cNvPr>
              <p:cNvSpPr txBox="1"/>
              <p:nvPr/>
            </p:nvSpPr>
            <p:spPr>
              <a:xfrm>
                <a:off x="7936040" y="3401467"/>
                <a:ext cx="11633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=12.5</m:t>
                    </m:r>
                  </m:oMath>
                </a14:m>
                <a:r>
                  <a:rPr lang="en-US" sz="1400" dirty="0"/>
                  <a:t> nm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D1E9DCB-46FA-7D4B-39F8-4B509A864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040" y="3401467"/>
                <a:ext cx="1163332" cy="307777"/>
              </a:xfrm>
              <a:prstGeom prst="rect">
                <a:avLst/>
              </a:prstGeom>
              <a:blipFill>
                <a:blip r:embed="rId7"/>
                <a:stretch>
                  <a:fillRect t="-4000" r="-52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itle 1">
            <a:extLst>
              <a:ext uri="{FF2B5EF4-FFF2-40B4-BE49-F238E27FC236}">
                <a16:creationId xmlns:a16="http://schemas.microsoft.com/office/drawing/2014/main" id="{03C431C5-9C2A-6DB9-FE2D-526E2DB98F50}"/>
              </a:ext>
            </a:extLst>
          </p:cNvPr>
          <p:cNvSpPr txBox="1">
            <a:spLocks/>
          </p:cNvSpPr>
          <p:nvPr/>
        </p:nvSpPr>
        <p:spPr>
          <a:xfrm>
            <a:off x="94019" y="-1867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Toy Model – Conducting Sphere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C2E4BB9-81CD-401B-7CA1-0788E777F138}"/>
                  </a:ext>
                </a:extLst>
              </p:cNvPr>
              <p:cNvSpPr txBox="1"/>
              <p:nvPr/>
            </p:nvSpPr>
            <p:spPr>
              <a:xfrm>
                <a:off x="315848" y="4739640"/>
                <a:ext cx="3874342" cy="12926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b="0" dirty="0"/>
                  <a:t>Dipole moment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800" dirty="0"/>
                  <a:t> decide the field strength outside the nanorod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C2E4BB9-81CD-401B-7CA1-0788E777F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48" y="4739640"/>
                <a:ext cx="3874342" cy="1292662"/>
              </a:xfrm>
              <a:prstGeom prst="rect">
                <a:avLst/>
              </a:prstGeom>
              <a:blipFill>
                <a:blip r:embed="rId8"/>
                <a:stretch>
                  <a:fillRect l="-5669" t="-8491" r="-2835" b="-15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F60271-B238-ABCF-1850-5F4CBF01A55D}"/>
                  </a:ext>
                </a:extLst>
              </p:cNvPr>
              <p:cNvSpPr txBox="1"/>
              <p:nvPr/>
            </p:nvSpPr>
            <p:spPr>
              <a:xfrm>
                <a:off x="-845781" y="6137612"/>
                <a:ext cx="61976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𝑒𝑙𝑒𝑐𝑡𝑟𝑜𝑛𝑠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F60271-B238-ABCF-1850-5F4CBF01A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45781" y="6137612"/>
                <a:ext cx="6197600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8C92CC9-34D2-51E0-3C44-3142F08DA4F6}"/>
                  </a:ext>
                </a:extLst>
              </p:cNvPr>
              <p:cNvSpPr txBox="1"/>
              <p:nvPr/>
            </p:nvSpPr>
            <p:spPr>
              <a:xfrm>
                <a:off x="5532247" y="5847636"/>
                <a:ext cx="2075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dirty="0"/>
                  <a:t>V/m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8C92CC9-34D2-51E0-3C44-3142F08DA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2247" y="5847636"/>
                <a:ext cx="2075376" cy="369332"/>
              </a:xfrm>
              <a:prstGeom prst="rect">
                <a:avLst/>
              </a:prstGeom>
              <a:blipFill>
                <a:blip r:embed="rId10"/>
                <a:stretch>
                  <a:fillRect t="-6557" r="-1765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578946C-433B-8A44-C8CF-86AFD6E4DB88}"/>
              </a:ext>
            </a:extLst>
          </p:cNvPr>
          <p:cNvSpPr txBox="1"/>
          <p:nvPr/>
        </p:nvSpPr>
        <p:spPr>
          <a:xfrm>
            <a:off x="9170745" y="3749741"/>
            <a:ext cx="84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B4EB7-FF12-CE19-A4BA-105F0751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07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AB9121-DAE8-755D-9C23-C2D427D5B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003" y="1450180"/>
            <a:ext cx="6954217" cy="43410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E819712-95C2-9A23-F240-5F8570693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838200" y="1557338"/>
            <a:ext cx="3067812" cy="30678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D4B9D8-2740-6C24-D425-EDDEE908726C}"/>
              </a:ext>
            </a:extLst>
          </p:cNvPr>
          <p:cNvSpPr/>
          <p:nvPr/>
        </p:nvSpPr>
        <p:spPr>
          <a:xfrm>
            <a:off x="2161794" y="2637868"/>
            <a:ext cx="420624" cy="8763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B20D0A-D3A1-997C-5952-1AC79801F11F}"/>
              </a:ext>
            </a:extLst>
          </p:cNvPr>
          <p:cNvSpPr txBox="1"/>
          <p:nvPr/>
        </p:nvSpPr>
        <p:spPr>
          <a:xfrm>
            <a:off x="152780" y="4785869"/>
            <a:ext cx="55431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the laser frequency is much larger than the characteristic timescale of proton acceleration</a:t>
            </a:r>
          </a:p>
          <a:p>
            <a:endParaRPr lang="en-US" sz="5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745102-3E48-F0E3-04ED-901C35B688B7}"/>
              </a:ext>
            </a:extLst>
          </p:cNvPr>
          <p:cNvSpPr/>
          <p:nvPr/>
        </p:nvSpPr>
        <p:spPr>
          <a:xfrm>
            <a:off x="3567829" y="1945604"/>
            <a:ext cx="190500" cy="190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C963859-D10E-6131-6ADB-80817CE46E4C}"/>
              </a:ext>
            </a:extLst>
          </p:cNvPr>
          <p:cNvSpPr/>
          <p:nvPr/>
        </p:nvSpPr>
        <p:spPr>
          <a:xfrm>
            <a:off x="2352675" y="5907397"/>
            <a:ext cx="1485899" cy="342900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028D6A-1963-F248-1FF3-B773534CF793}"/>
                  </a:ext>
                </a:extLst>
              </p:cNvPr>
              <p:cNvSpPr txBox="1"/>
              <p:nvPr/>
            </p:nvSpPr>
            <p:spPr>
              <a:xfrm>
                <a:off x="4048125" y="5879369"/>
                <a:ext cx="4414542" cy="531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𝑜𝑠𝑐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𝑑𝑟𝑖𝑓𝑡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028D6A-1963-F248-1FF3-B773534CF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125" y="5879369"/>
                <a:ext cx="4414542" cy="5318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2ED9530-7A10-2892-F174-6B6A8E67A1CC}"/>
                  </a:ext>
                </a:extLst>
              </p:cNvPr>
              <p:cNvSpPr txBox="1"/>
              <p:nvPr/>
            </p:nvSpPr>
            <p:spPr>
              <a:xfrm>
                <a:off x="-1755046" y="5522070"/>
                <a:ext cx="6096000" cy="10145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𝑞𝐸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2ED9530-7A10-2892-F174-6B6A8E67A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55046" y="5522070"/>
                <a:ext cx="6096000" cy="10145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39717E-0087-9383-2B94-0110F27B26FE}"/>
              </a:ext>
            </a:extLst>
          </p:cNvPr>
          <p:cNvCxnSpPr>
            <a:cxnSpLocks/>
          </p:cNvCxnSpPr>
          <p:nvPr/>
        </p:nvCxnSpPr>
        <p:spPr>
          <a:xfrm>
            <a:off x="9643462" y="3962400"/>
            <a:ext cx="214848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E15AAC-0334-5562-6052-2C49395BAADE}"/>
                  </a:ext>
                </a:extLst>
              </p:cNvPr>
              <p:cNvSpPr txBox="1"/>
              <p:nvPr/>
            </p:nvSpPr>
            <p:spPr>
              <a:xfrm>
                <a:off x="6566358" y="2369248"/>
                <a:ext cx="7341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𝑜𝑠𝑐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E15AAC-0334-5562-6052-2C49395BA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358" y="2369248"/>
                <a:ext cx="73417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D393B6F-609A-B73E-86AC-20AE42FDA7BB}"/>
                  </a:ext>
                </a:extLst>
              </p:cNvPr>
              <p:cNvSpPr txBox="1"/>
              <p:nvPr/>
            </p:nvSpPr>
            <p:spPr>
              <a:xfrm>
                <a:off x="10202926" y="3482649"/>
                <a:ext cx="1932517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𝑑𝑟𝑖𝑓𝑡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D393B6F-609A-B73E-86AC-20AE42FDA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2926" y="3482649"/>
                <a:ext cx="1932517" cy="391582"/>
              </a:xfrm>
              <a:prstGeom prst="rect">
                <a:avLst/>
              </a:prstGeom>
              <a:blipFill>
                <a:blip r:embed="rId8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F3944FD-52BB-5E60-11F7-9D6698F3311B}"/>
              </a:ext>
            </a:extLst>
          </p:cNvPr>
          <p:cNvSpPr/>
          <p:nvPr/>
        </p:nvSpPr>
        <p:spPr>
          <a:xfrm>
            <a:off x="5955126" y="3962400"/>
            <a:ext cx="3688336" cy="1247375"/>
          </a:xfrm>
          <a:custGeom>
            <a:avLst/>
            <a:gdLst>
              <a:gd name="connsiteX0" fmla="*/ 0 w 2043953"/>
              <a:gd name="connsiteY0" fmla="*/ 1161272 h 1161272"/>
              <a:gd name="connsiteX1" fmla="*/ 445674 w 2043953"/>
              <a:gd name="connsiteY1" fmla="*/ 170031 h 1161272"/>
              <a:gd name="connsiteX2" fmla="*/ 2043953 w 2043953"/>
              <a:gd name="connsiteY2" fmla="*/ 983 h 1161272"/>
              <a:gd name="connsiteX3" fmla="*/ 2043953 w 2043953"/>
              <a:gd name="connsiteY3" fmla="*/ 983 h 116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3953" h="1161272">
                <a:moveTo>
                  <a:pt x="0" y="1161272"/>
                </a:moveTo>
                <a:cubicBezTo>
                  <a:pt x="52507" y="762342"/>
                  <a:pt x="105015" y="363412"/>
                  <a:pt x="445674" y="170031"/>
                </a:cubicBezTo>
                <a:cubicBezTo>
                  <a:pt x="786333" y="-23350"/>
                  <a:pt x="2043953" y="983"/>
                  <a:pt x="2043953" y="983"/>
                </a:cubicBezTo>
                <a:lnTo>
                  <a:pt x="2043953" y="983"/>
                </a:ln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916DBE-7CF6-5BD0-F816-CE344AE893FF}"/>
              </a:ext>
            </a:extLst>
          </p:cNvPr>
          <p:cNvSpPr txBox="1"/>
          <p:nvPr/>
        </p:nvSpPr>
        <p:spPr>
          <a:xfrm>
            <a:off x="2772241" y="1843716"/>
            <a:ext cx="1133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Proton</a:t>
            </a:r>
          </a:p>
          <a:p>
            <a:r>
              <a:rPr lang="en-US" sz="1600" dirty="0"/>
              <a:t>(Ionized H)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9B14B7-F6BA-270B-DB9A-10159C28D13B}"/>
              </a:ext>
            </a:extLst>
          </p:cNvPr>
          <p:cNvSpPr txBox="1">
            <a:spLocks/>
          </p:cNvSpPr>
          <p:nvPr/>
        </p:nvSpPr>
        <p:spPr>
          <a:xfrm>
            <a:off x="94019" y="-1867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+mn-lt"/>
              </a:rPr>
              <a:t>Toy Model – Conducting Sphere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89507-9442-6E21-6A6C-521D1005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00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1D81-3403-DDDE-D933-03BF0EB80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53" y="124405"/>
            <a:ext cx="10515600" cy="1325563"/>
          </a:xfrm>
        </p:spPr>
        <p:txBody>
          <a:bodyPr/>
          <a:lstStyle/>
          <a:p>
            <a:r>
              <a:rPr lang="en-US" dirty="0"/>
              <a:t>                       Simulations on GPU Cluster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01CA9A-974B-98C7-6C54-BB66950E5B2D}"/>
              </a:ext>
            </a:extLst>
          </p:cNvPr>
          <p:cNvGrpSpPr/>
          <p:nvPr/>
        </p:nvGrpSpPr>
        <p:grpSpPr>
          <a:xfrm>
            <a:off x="505152" y="3513313"/>
            <a:ext cx="5554133" cy="3240571"/>
            <a:chOff x="832757" y="2296886"/>
            <a:chExt cx="3815443" cy="222612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D034705-F117-3656-FA16-F716CEF5D532}"/>
                </a:ext>
              </a:extLst>
            </p:cNvPr>
            <p:cNvSpPr/>
            <p:nvPr/>
          </p:nvSpPr>
          <p:spPr>
            <a:xfrm>
              <a:off x="832757" y="2296886"/>
              <a:ext cx="3815443" cy="2226128"/>
            </a:xfrm>
            <a:prstGeom prst="roundRect">
              <a:avLst/>
            </a:prstGeom>
            <a:solidFill>
              <a:srgbClr val="FFFFFF">
                <a:alpha val="8196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0081EC-7D9B-F435-65BC-A98A39D250B9}"/>
                </a:ext>
              </a:extLst>
            </p:cNvPr>
            <p:cNvGrpSpPr/>
            <p:nvPr/>
          </p:nvGrpSpPr>
          <p:grpSpPr>
            <a:xfrm>
              <a:off x="885265" y="2358223"/>
              <a:ext cx="3720472" cy="2093066"/>
              <a:chOff x="1872019" y="1859116"/>
              <a:chExt cx="3720472" cy="209306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5A92030-A3E9-5AB4-D295-808604AE6E6E}"/>
                  </a:ext>
                </a:extLst>
              </p:cNvPr>
              <p:cNvGrpSpPr/>
              <p:nvPr/>
            </p:nvGrpSpPr>
            <p:grpSpPr>
              <a:xfrm>
                <a:off x="3547086" y="2363107"/>
                <a:ext cx="1313421" cy="1577694"/>
                <a:chOff x="9988540" y="1296003"/>
                <a:chExt cx="1751228" cy="2103592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0B84EBCC-B310-8D8D-766B-DAC14748A4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32904" y="2260108"/>
                  <a:ext cx="1361130" cy="0"/>
                </a:xfrm>
                <a:prstGeom prst="line">
                  <a:avLst/>
                </a:prstGeom>
                <a:ln w="19050" cap="flat" cmpd="sng" algn="ctr">
                  <a:solidFill>
                    <a:schemeClr val="dk1"/>
                  </a:solidFill>
                  <a:prstDash val="dash"/>
                  <a:round/>
                  <a:headEnd type="triangle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8C006355-390D-1FE2-4771-BE50BD8CBE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13469" y="1549594"/>
                  <a:ext cx="12434" cy="1409991"/>
                </a:xfrm>
                <a:prstGeom prst="line">
                  <a:avLst/>
                </a:prstGeom>
                <a:ln w="19050" cap="flat" cmpd="sng" algn="ctr">
                  <a:solidFill>
                    <a:schemeClr val="dk1"/>
                  </a:solidFill>
                  <a:prstDash val="dash"/>
                  <a:round/>
                  <a:headEnd type="triangle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C0AAB568-DA31-6658-D1DA-3ABEFDA3C2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248576" y="2260108"/>
                  <a:ext cx="677327" cy="1016606"/>
                </a:xfrm>
                <a:prstGeom prst="line">
                  <a:avLst/>
                </a:prstGeom>
                <a:ln w="19050" cap="flat" cmpd="sng" algn="ctr">
                  <a:solidFill>
                    <a:schemeClr val="dk1"/>
                  </a:solidFill>
                  <a:prstDash val="dash"/>
                  <a:round/>
                  <a:headEnd type="diamond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9A31E3E-DA21-616D-C5B8-E4BA1AE92B79}"/>
                    </a:ext>
                  </a:extLst>
                </p:cNvPr>
                <p:cNvSpPr txBox="1"/>
                <p:nvPr/>
              </p:nvSpPr>
              <p:spPr>
                <a:xfrm>
                  <a:off x="10888683" y="1296003"/>
                  <a:ext cx="244025" cy="2819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y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4D961D1-E3CD-A6EB-0725-1F7E1D1241E4}"/>
                    </a:ext>
                  </a:extLst>
                </p:cNvPr>
                <p:cNvSpPr txBox="1"/>
                <p:nvPr/>
              </p:nvSpPr>
              <p:spPr>
                <a:xfrm>
                  <a:off x="11497212" y="2177153"/>
                  <a:ext cx="242556" cy="2819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x</a:t>
                  </a:r>
                </a:p>
              </p:txBody>
            </p: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AEFE9702-C18D-0D3D-CF55-A3F68E636884}"/>
                    </a:ext>
                  </a:extLst>
                </p:cNvPr>
                <p:cNvSpPr/>
                <p:nvPr/>
              </p:nvSpPr>
              <p:spPr>
                <a:xfrm>
                  <a:off x="10703157" y="1809282"/>
                  <a:ext cx="420624" cy="8763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000">
                    <a:alpha val="63922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5BD3959-DB86-35BD-324C-B47C918D671A}"/>
                    </a:ext>
                  </a:extLst>
                </p:cNvPr>
                <p:cNvSpPr txBox="1"/>
                <p:nvPr/>
              </p:nvSpPr>
              <p:spPr>
                <a:xfrm>
                  <a:off x="9988540" y="3117689"/>
                  <a:ext cx="241089" cy="2819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z</a:t>
                  </a:r>
                </a:p>
              </p:txBody>
            </p:sp>
            <p:pic>
              <p:nvPicPr>
                <p:cNvPr id="27" name="Picture 2" descr="undefined">
                  <a:extLst>
                    <a:ext uri="{FF2B5EF4-FFF2-40B4-BE49-F238E27FC236}">
                      <a16:creationId xmlns:a16="http://schemas.microsoft.com/office/drawing/2014/main" id="{57DCFEDD-90FA-7BC1-3629-1A286D080B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471"/>
                <a:stretch/>
              </p:blipFill>
              <p:spPr bwMode="auto">
                <a:xfrm>
                  <a:off x="10429849" y="1374827"/>
                  <a:ext cx="1044809" cy="19065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F0B899DE-C697-8098-39B2-85FBBEB360AC}"/>
                  </a:ext>
                </a:extLst>
              </p:cNvPr>
              <p:cNvSpPr/>
              <p:nvPr/>
            </p:nvSpPr>
            <p:spPr>
              <a:xfrm rot="5400000">
                <a:off x="4118161" y="2623662"/>
                <a:ext cx="245115" cy="396240"/>
              </a:xfrm>
              <a:prstGeom prst="moon">
                <a:avLst>
                  <a:gd name="adj" fmla="val 87500"/>
                </a:avLst>
              </a:prstGeom>
              <a:solidFill>
                <a:srgbClr val="0000FF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 dirty="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82355185-282B-55E2-3379-8D3BD79B2983}"/>
                  </a:ext>
                </a:extLst>
              </p:cNvPr>
              <p:cNvSpPr/>
              <p:nvPr/>
            </p:nvSpPr>
            <p:spPr>
              <a:xfrm rot="16200000">
                <a:off x="4114354" y="3159595"/>
                <a:ext cx="245114" cy="396241"/>
              </a:xfrm>
              <a:prstGeom prst="moon">
                <a:avLst>
                  <a:gd name="adj" fmla="val 87500"/>
                </a:avLst>
              </a:prstGeom>
              <a:solidFill>
                <a:srgbClr val="0000FF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 dirty="0">
                  <a:solidFill>
                    <a:prstClr val="white"/>
                  </a:solidFill>
                  <a:latin typeface="Aptos" panose="02110004020202020204"/>
                </a:endParaRPr>
              </a:p>
            </p:txBody>
          </p:sp>
          <p:pic>
            <p:nvPicPr>
              <p:cNvPr id="9" name="Picture 8" descr="undefined">
                <a:extLst>
                  <a:ext uri="{FF2B5EF4-FFF2-40B4-BE49-F238E27FC236}">
                    <a16:creationId xmlns:a16="http://schemas.microsoft.com/office/drawing/2014/main" id="{C2FD48D6-1C4E-A3F0-B77C-2EB3E2A76A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561"/>
              <a:stretch/>
            </p:blipFill>
            <p:spPr bwMode="auto">
              <a:xfrm>
                <a:off x="1872019" y="2586571"/>
                <a:ext cx="1870094" cy="9941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5A2E20BB-9AEB-AC07-B270-6293AFEAEC29}"/>
                  </a:ext>
                </a:extLst>
              </p:cNvPr>
              <p:cNvSpPr/>
              <p:nvPr/>
            </p:nvSpPr>
            <p:spPr>
              <a:xfrm>
                <a:off x="3223404" y="1859116"/>
                <a:ext cx="2178485" cy="2093066"/>
              </a:xfrm>
              <a:prstGeom prst="cube">
                <a:avLst/>
              </a:prstGeom>
              <a:solidFill>
                <a:srgbClr val="156082">
                  <a:alpha val="27059"/>
                </a:srgbClr>
              </a:solidFill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i="1" dirty="0">
                  <a:solidFill>
                    <a:srgbClr val="172C51"/>
                  </a:solidFill>
                </a:endParaRPr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196D1007-077E-9A8C-3342-7C15C82EC85E}"/>
                  </a:ext>
                </a:extLst>
              </p:cNvPr>
              <p:cNvSpPr/>
              <p:nvPr/>
            </p:nvSpPr>
            <p:spPr>
              <a:xfrm>
                <a:off x="2505759" y="3610793"/>
                <a:ext cx="183209" cy="183209"/>
              </a:xfrm>
              <a:prstGeom prst="cub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A6B09AD-08B0-6E17-8FB8-A2601D32B7FB}"/>
                  </a:ext>
                </a:extLst>
              </p:cNvPr>
              <p:cNvSpPr txBox="1"/>
              <p:nvPr/>
            </p:nvSpPr>
            <p:spPr>
              <a:xfrm>
                <a:off x="2665912" y="3559088"/>
                <a:ext cx="504566" cy="2748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rgbClr val="172C51"/>
                    </a:solidFill>
                  </a:rPr>
                  <a:t>4 nm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0543436A-E4F9-98BD-BB90-4E3373AC9D9B}"/>
                  </a:ext>
                </a:extLst>
              </p:cNvPr>
              <p:cNvCxnSpPr/>
              <p:nvPr/>
            </p:nvCxnSpPr>
            <p:spPr>
              <a:xfrm>
                <a:off x="5132765" y="3023969"/>
                <a:ext cx="459726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3E3412C-CC7A-AFF6-D919-E7F8C4D445AA}"/>
                      </a:ext>
                    </a:extLst>
                  </p:cNvPr>
                  <p:cNvSpPr txBox="1"/>
                  <p:nvPr/>
                </p:nvSpPr>
                <p:spPr>
                  <a:xfrm>
                    <a:off x="3783130" y="2117857"/>
                    <a:ext cx="822018" cy="3171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795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3E3412C-CC7A-AFF6-D919-E7F8C4D445A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83130" y="2117857"/>
                    <a:ext cx="822018" cy="31714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2760A2C1-E51B-61AB-5965-0E18A9F6FF2D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4575743" y="3020294"/>
                    <a:ext cx="822018" cy="3171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530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2760A2C1-E51B-61AB-5965-0E18A9F6FF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4575743" y="3020294"/>
                    <a:ext cx="822018" cy="31714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D9070BF-0014-213C-AB9E-7782E4672A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07066" y="3076678"/>
                <a:ext cx="406291" cy="69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9939E4F-8333-380B-D701-516194017910}"/>
                  </a:ext>
                </a:extLst>
              </p:cNvPr>
              <p:cNvCxnSpPr/>
              <p:nvPr/>
            </p:nvCxnSpPr>
            <p:spPr>
              <a:xfrm>
                <a:off x="3223404" y="2379708"/>
                <a:ext cx="1656707" cy="0"/>
              </a:xfrm>
              <a:prstGeom prst="line">
                <a:avLst/>
              </a:prstGeom>
              <a:ln w="28575">
                <a:solidFill>
                  <a:srgbClr val="04243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403E4A5-B3DB-DE99-06D5-EEDF9816FE8D}"/>
                  </a:ext>
                </a:extLst>
              </p:cNvPr>
              <p:cNvCxnSpPr/>
              <p:nvPr/>
            </p:nvCxnSpPr>
            <p:spPr>
              <a:xfrm>
                <a:off x="3730360" y="1859116"/>
                <a:ext cx="1656707" cy="0"/>
              </a:xfrm>
              <a:prstGeom prst="line">
                <a:avLst/>
              </a:prstGeom>
              <a:ln w="28575">
                <a:solidFill>
                  <a:srgbClr val="04243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570B0AD-5888-60B0-34BB-951588CFCC05}"/>
                  </a:ext>
                </a:extLst>
              </p:cNvPr>
              <p:cNvCxnSpPr/>
              <p:nvPr/>
            </p:nvCxnSpPr>
            <p:spPr>
              <a:xfrm>
                <a:off x="3223534" y="3952182"/>
                <a:ext cx="1656707" cy="0"/>
              </a:xfrm>
              <a:prstGeom prst="line">
                <a:avLst/>
              </a:prstGeom>
              <a:ln w="28575">
                <a:solidFill>
                  <a:srgbClr val="04243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1890F54-50B6-B31D-5C2B-17D7FCA3695D}"/>
                  </a:ext>
                </a:extLst>
              </p:cNvPr>
              <p:cNvSpPr txBox="1"/>
              <p:nvPr/>
            </p:nvSpPr>
            <p:spPr>
              <a:xfrm>
                <a:off x="349674" y="1237311"/>
                <a:ext cx="10711309" cy="2627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dirty="0"/>
                  <a:t>The </a:t>
                </a:r>
                <a:r>
                  <a:rPr lang="en-US" b="1" dirty="0"/>
                  <a:t>3D</a:t>
                </a:r>
                <a:r>
                  <a:rPr lang="en-US" dirty="0"/>
                  <a:t> </a:t>
                </a:r>
                <a:r>
                  <a:rPr lang="en-US" b="1" dirty="0"/>
                  <a:t>nanorod</a:t>
                </a:r>
                <a:r>
                  <a:rPr lang="en-US" dirty="0"/>
                  <a:t> simulation study's the </a:t>
                </a:r>
                <a:r>
                  <a:rPr lang="en-US" b="1" dirty="0"/>
                  <a:t>plasmonic</a:t>
                </a:r>
                <a:r>
                  <a:rPr lang="en-US" dirty="0"/>
                  <a:t> effects of a </a:t>
                </a:r>
                <a:r>
                  <a:rPr lang="en-US" b="1" dirty="0"/>
                  <a:t>single</a:t>
                </a:r>
                <a:r>
                  <a:rPr lang="en-US" dirty="0"/>
                  <a:t> nanorod (</a:t>
                </a:r>
                <a:r>
                  <a:rPr lang="en-US" i="1" dirty="0"/>
                  <a:t>made partially by me and the previous postdoc István Papp</a:t>
                </a:r>
                <a:r>
                  <a:rPr lang="en-US" dirty="0"/>
                  <a:t>)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dirty="0"/>
                  <a:t>Simple model contains a </a:t>
                </a:r>
                <a:r>
                  <a:rPr lang="en-US" b="1" dirty="0"/>
                  <a:t>gold</a:t>
                </a:r>
                <a:r>
                  <a:rPr lang="en-US" dirty="0"/>
                  <a:t> cylinder with spherical end caps (85x25 nm) at solid density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5.9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 with charge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𝐴𝑢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3+</m:t>
                        </m:r>
                      </m:sup>
                    </m:sSup>
                  </m:oMath>
                </a14:m>
                <a:r>
                  <a:rPr lang="en-US" dirty="0"/>
                  <a:t> covered with a neutralizing cloud of “</a:t>
                </a:r>
                <a:r>
                  <a:rPr lang="en-US" b="1" dirty="0"/>
                  <a:t>conducting</a:t>
                </a:r>
                <a:r>
                  <a:rPr lang="en-US" dirty="0"/>
                  <a:t>” electrons. The nanorod is surrounded by an </a:t>
                </a:r>
                <a:r>
                  <a:rPr lang="en-US" b="1" dirty="0"/>
                  <a:t>ionized</a:t>
                </a:r>
                <a:r>
                  <a:rPr lang="en-US" dirty="0"/>
                  <a:t> medium of </a:t>
                </a:r>
                <a:r>
                  <a:rPr lang="en-US" b="1" dirty="0"/>
                  <a:t>carbon</a:t>
                </a:r>
                <a:r>
                  <a:rPr lang="en-US" dirty="0"/>
                  <a:t> and </a:t>
                </a:r>
                <a:r>
                  <a:rPr lang="en-US" b="1" dirty="0"/>
                  <a:t>hydrogen</a:t>
                </a:r>
                <a:r>
                  <a:rPr lang="en-US" dirty="0"/>
                  <a:t>. The nanorod is then illuminated with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=795 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 light  with some pulse duration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𝑝𝑢𝑙𝑠𝑒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 with open boundary conditions for fields and particles run for 200 fs.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1890F54-50B6-B31D-5C2B-17D7FCA36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74" y="1237311"/>
                <a:ext cx="10711309" cy="2627258"/>
              </a:xfrm>
              <a:prstGeom prst="rect">
                <a:avLst/>
              </a:prstGeom>
              <a:blipFill>
                <a:blip r:embed="rId5"/>
                <a:stretch>
                  <a:fillRect l="-455" t="-1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E863DB2-EACC-8446-03A3-06ED2B0B4703}"/>
              </a:ext>
            </a:extLst>
          </p:cNvPr>
          <p:cNvSpPr txBox="1"/>
          <p:nvPr/>
        </p:nvSpPr>
        <p:spPr>
          <a:xfrm>
            <a:off x="6475096" y="3223978"/>
            <a:ext cx="4892612" cy="3559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b="1" dirty="0"/>
              <a:t>Focus</a:t>
            </a:r>
            <a:r>
              <a:rPr lang="en-US" sz="2400" dirty="0"/>
              <a:t> on analyzing </a:t>
            </a:r>
            <a:r>
              <a:rPr lang="en-US" sz="2400" b="1" dirty="0"/>
              <a:t>evolution</a:t>
            </a:r>
            <a:r>
              <a:rPr lang="en-US" sz="2400" dirty="0"/>
              <a:t> of: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Electric field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Charge density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Number density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Particle energies</a:t>
            </a:r>
          </a:p>
          <a:p>
            <a:pPr marL="380990" indent="-38099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u="sng" dirty="0"/>
              <a:t>Ion Energy spectra</a:t>
            </a:r>
            <a:r>
              <a:rPr lang="en-US" sz="2400" b="1" dirty="0"/>
              <a:t> – </a:t>
            </a:r>
            <a:r>
              <a:rPr lang="en-US" sz="2400" dirty="0"/>
              <a:t>observable via Thompson parabola in experiment.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E18E28C-3136-19B9-894E-7ADEE2903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153" y="378680"/>
            <a:ext cx="2278647" cy="747811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671F748A-1071-E090-FE1D-AE8EDECE2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40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D8B18-815F-4A69-CB1C-570A66E65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22A7DC6D-E046-3E86-D78A-F95D30871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32" y="507952"/>
            <a:ext cx="11524344" cy="617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D97FF4-5441-62E0-3B4F-C20B9219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16" y="-153295"/>
            <a:ext cx="10515600" cy="1325563"/>
          </a:xfrm>
        </p:spPr>
        <p:txBody>
          <a:bodyPr/>
          <a:lstStyle/>
          <a:p>
            <a:r>
              <a:rPr lang="en-US" dirty="0"/>
              <a:t>Ion spectra -EPOCH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464FC2-F765-3938-B59A-0D5C823AE426}"/>
                  </a:ext>
                </a:extLst>
              </p:cNvPr>
              <p:cNvSpPr txBox="1"/>
              <p:nvPr/>
            </p:nvSpPr>
            <p:spPr>
              <a:xfrm>
                <a:off x="8380335" y="443527"/>
                <a:ext cx="230842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𝑝𝑢𝑙𝑠𝑒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464FC2-F765-3938-B59A-0D5C823AE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0335" y="443527"/>
                <a:ext cx="2308424" cy="490199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2A58DC-B416-68CA-AA66-1AB23B793E64}"/>
                  </a:ext>
                </a:extLst>
              </p:cNvPr>
              <p:cNvSpPr txBox="1"/>
              <p:nvPr/>
            </p:nvSpPr>
            <p:spPr>
              <a:xfrm>
                <a:off x="4654038" y="479771"/>
                <a:ext cx="42597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=4.28×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2A58DC-B416-68CA-AA66-1AB23B793E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038" y="479771"/>
                <a:ext cx="4259717" cy="461665"/>
              </a:xfrm>
              <a:prstGeom prst="rect">
                <a:avLst/>
              </a:prstGeom>
              <a:blipFill>
                <a:blip r:embed="rId5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34EB996-6C92-44F0-E00B-6DC753D4A64C}"/>
              </a:ext>
            </a:extLst>
          </p:cNvPr>
          <p:cNvSpPr txBox="1"/>
          <p:nvPr/>
        </p:nvSpPr>
        <p:spPr>
          <a:xfrm>
            <a:off x="7444000" y="4902861"/>
            <a:ext cx="1872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Cutoff energies scale with 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6AA457D-056D-BB5D-B52F-A6E01D722F81}"/>
              </a:ext>
            </a:extLst>
          </p:cNvPr>
          <p:cNvSpPr txBox="1"/>
          <p:nvPr/>
        </p:nvSpPr>
        <p:spPr>
          <a:xfrm>
            <a:off x="8862287" y="6350049"/>
            <a:ext cx="2422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Plotted in python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05421FA-592E-55BB-6ACA-5CBF76A9C273}"/>
                  </a:ext>
                </a:extLst>
              </p:cNvPr>
              <p:cNvSpPr txBox="1"/>
              <p:nvPr/>
            </p:nvSpPr>
            <p:spPr>
              <a:xfrm>
                <a:off x="10293065" y="3004101"/>
                <a:ext cx="199304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Cambria Math" panose="02040503050406030204" pitchFamily="18" charset="0"/>
                  </a:rPr>
                  <a:t>Taken 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=200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05421FA-592E-55BB-6ACA-5CBF76A9C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3065" y="3004101"/>
                <a:ext cx="1993046" cy="830997"/>
              </a:xfrm>
              <a:prstGeom prst="rect">
                <a:avLst/>
              </a:prstGeom>
              <a:blipFill>
                <a:blip r:embed="rId7"/>
                <a:stretch>
                  <a:fillRect l="-4587" t="-588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C0FC86-1891-3941-F908-3583DC00E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78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51668-DC2B-7424-A4D8-0F12AF76B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01F9AEB-FADC-A48E-0C1D-C512DFEA6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99" y="958424"/>
            <a:ext cx="9886043" cy="5773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CE8FB0-6902-C729-263F-EED5135F3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9" y="-107700"/>
            <a:ext cx="10515600" cy="1325563"/>
          </a:xfrm>
        </p:spPr>
        <p:txBody>
          <a:bodyPr/>
          <a:lstStyle/>
          <a:p>
            <a:r>
              <a:rPr lang="en-US" dirty="0"/>
              <a:t>Proton Acceleration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2F5D01-BDAD-58E2-BCD4-573A6D1184C2}"/>
              </a:ext>
            </a:extLst>
          </p:cNvPr>
          <p:cNvSpPr txBox="1"/>
          <p:nvPr/>
        </p:nvSpPr>
        <p:spPr>
          <a:xfrm>
            <a:off x="6454795" y="4200131"/>
            <a:ext cx="2680379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What causes late time momentum increase?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2520D8-F7C5-CEAD-5B01-BE9E51426386}"/>
                  </a:ext>
                </a:extLst>
              </p:cNvPr>
              <p:cNvSpPr txBox="1"/>
              <p:nvPr/>
            </p:nvSpPr>
            <p:spPr>
              <a:xfrm>
                <a:off x="7980962" y="462435"/>
                <a:ext cx="230842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𝑝𝑢𝑙𝑠𝑒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2520D8-F7C5-CEAD-5B01-BE9E51426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0962" y="462435"/>
                <a:ext cx="2308424" cy="490199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DEEDE4-EC85-6443-EE6D-0BBE9BB9C280}"/>
                  </a:ext>
                </a:extLst>
              </p:cNvPr>
              <p:cNvSpPr txBox="1"/>
              <p:nvPr/>
            </p:nvSpPr>
            <p:spPr>
              <a:xfrm>
                <a:off x="5065520" y="526280"/>
                <a:ext cx="3032882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=4.28×</m:t>
                      </m:r>
                      <m:sSup>
                        <m:sSupPr>
                          <m:ctrlPr>
                            <a:rPr lang="en-US" sz="21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133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21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133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DEEDE4-EC85-6443-EE6D-0BBE9BB9C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520" y="526280"/>
                <a:ext cx="3032882" cy="420564"/>
              </a:xfrm>
              <a:prstGeom prst="rect">
                <a:avLst/>
              </a:prstGeom>
              <a:blipFill>
                <a:blip r:embed="rId4"/>
                <a:stretch>
                  <a:fillRect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745B04AE-3B00-E9F7-7ACA-F685FEA91AC0}"/>
              </a:ext>
            </a:extLst>
          </p:cNvPr>
          <p:cNvSpPr/>
          <p:nvPr/>
        </p:nvSpPr>
        <p:spPr>
          <a:xfrm rot="3819612">
            <a:off x="6855004" y="838638"/>
            <a:ext cx="614363" cy="5806617"/>
          </a:xfrm>
          <a:prstGeom prst="rightBrac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96277AA4-E8BD-3B3C-39CB-4E1381B9A954}"/>
              </a:ext>
            </a:extLst>
          </p:cNvPr>
          <p:cNvSpPr/>
          <p:nvPr/>
        </p:nvSpPr>
        <p:spPr>
          <a:xfrm rot="14308908">
            <a:off x="2573385" y="3464471"/>
            <a:ext cx="407195" cy="1896592"/>
          </a:xfrm>
          <a:prstGeom prst="rightBrac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5A8A62-1DA8-27AC-674C-A9B8B7D01A31}"/>
              </a:ext>
            </a:extLst>
          </p:cNvPr>
          <p:cNvSpPr txBox="1"/>
          <p:nvPr/>
        </p:nvSpPr>
        <p:spPr>
          <a:xfrm>
            <a:off x="1564483" y="3146237"/>
            <a:ext cx="1668199" cy="7487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33" dirty="0"/>
              <a:t>Laser pulse duration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04FBB33-B57F-B868-CC9D-E3CE8D24C93D}"/>
              </a:ext>
            </a:extLst>
          </p:cNvPr>
          <p:cNvGrpSpPr/>
          <p:nvPr/>
        </p:nvGrpSpPr>
        <p:grpSpPr>
          <a:xfrm>
            <a:off x="10230369" y="1491955"/>
            <a:ext cx="1556945" cy="1946640"/>
            <a:chOff x="7568979" y="1111992"/>
            <a:chExt cx="1167709" cy="145998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989A04F-C718-93C9-1FCA-439997DCCAF6}"/>
                </a:ext>
              </a:extLst>
            </p:cNvPr>
            <p:cNvGrpSpPr/>
            <p:nvPr/>
          </p:nvGrpSpPr>
          <p:grpSpPr>
            <a:xfrm>
              <a:off x="7568979" y="1111992"/>
              <a:ext cx="1167709" cy="1459980"/>
              <a:chOff x="10205083" y="1296003"/>
              <a:chExt cx="1556945" cy="1946639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A5122B3-3C06-1B66-12DE-0CBE93FC76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32904" y="2260108"/>
                <a:ext cx="1361130" cy="0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triangl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20DAE01-6AB0-EDB7-E5A7-0C5F4B90C3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3469" y="1549594"/>
                <a:ext cx="12434" cy="1409991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triangl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E53AB5A-A619-9CF3-EFA8-907D051779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24529" y="2260108"/>
                <a:ext cx="601373" cy="769291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diamond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4FE3CC9-3BF8-EFAF-5918-0425D20616AB}"/>
                  </a:ext>
                </a:extLst>
              </p:cNvPr>
              <p:cNvSpPr txBox="1"/>
              <p:nvPr/>
            </p:nvSpPr>
            <p:spPr>
              <a:xfrm>
                <a:off x="10888683" y="1296003"/>
                <a:ext cx="266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E86D1F6-3EAA-E69A-222F-098C60CB01E1}"/>
                  </a:ext>
                </a:extLst>
              </p:cNvPr>
              <p:cNvSpPr txBox="1"/>
              <p:nvPr/>
            </p:nvSpPr>
            <p:spPr>
              <a:xfrm>
                <a:off x="11497212" y="2177152"/>
                <a:ext cx="2648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C51E3CB8-3C26-C42E-A2C9-322C9FA3BF7E}"/>
                  </a:ext>
                </a:extLst>
              </p:cNvPr>
              <p:cNvSpPr/>
              <p:nvPr/>
            </p:nvSpPr>
            <p:spPr>
              <a:xfrm>
                <a:off x="10703157" y="1809282"/>
                <a:ext cx="420624" cy="876300"/>
              </a:xfrm>
              <a:prstGeom prst="roundRect">
                <a:avLst>
                  <a:gd name="adj" fmla="val 50000"/>
                </a:avLst>
              </a:prstGeom>
              <a:solidFill>
                <a:srgbClr val="FFC000">
                  <a:alpha val="63922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D4E7044-CAF5-12A5-8C1A-CB1325DDA04D}"/>
                  </a:ext>
                </a:extLst>
              </p:cNvPr>
              <p:cNvSpPr txBox="1"/>
              <p:nvPr/>
            </p:nvSpPr>
            <p:spPr>
              <a:xfrm>
                <a:off x="10205083" y="2934865"/>
                <a:ext cx="2632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z</a:t>
                </a:r>
              </a:p>
            </p:txBody>
          </p:sp>
        </p:grpSp>
        <p:sp>
          <p:nvSpPr>
            <p:cNvPr id="22" name="Moon 21">
              <a:extLst>
                <a:ext uri="{FF2B5EF4-FFF2-40B4-BE49-F238E27FC236}">
                  <a16:creationId xmlns:a16="http://schemas.microsoft.com/office/drawing/2014/main" id="{67D5F21E-9CC2-94DE-50E6-5A77CAA36B74}"/>
                </a:ext>
              </a:extLst>
            </p:cNvPr>
            <p:cNvSpPr/>
            <p:nvPr/>
          </p:nvSpPr>
          <p:spPr>
            <a:xfrm rot="5400000">
              <a:off x="7981454" y="1368240"/>
              <a:ext cx="245115" cy="396240"/>
            </a:xfrm>
            <a:prstGeom prst="moon">
              <a:avLst>
                <a:gd name="adj" fmla="val 87500"/>
              </a:avLst>
            </a:prstGeom>
            <a:solidFill>
              <a:srgbClr val="0000FF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23" name="Moon 22">
              <a:extLst>
                <a:ext uri="{FF2B5EF4-FFF2-40B4-BE49-F238E27FC236}">
                  <a16:creationId xmlns:a16="http://schemas.microsoft.com/office/drawing/2014/main" id="{7AD76167-114A-6AFD-44BD-111E287F0595}"/>
                </a:ext>
              </a:extLst>
            </p:cNvPr>
            <p:cNvSpPr/>
            <p:nvPr/>
          </p:nvSpPr>
          <p:spPr>
            <a:xfrm rot="16200000">
              <a:off x="7977647" y="1904173"/>
              <a:ext cx="245114" cy="396241"/>
            </a:xfrm>
            <a:prstGeom prst="moon">
              <a:avLst>
                <a:gd name="adj" fmla="val 87500"/>
              </a:avLst>
            </a:prstGeom>
            <a:solidFill>
              <a:srgbClr val="0000FF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pic>
        <p:nvPicPr>
          <p:cNvPr id="39" name="Picture 38" descr="A screen shot of a graph&#10;&#10;AI-generated content may be incorrect.">
            <a:extLst>
              <a:ext uri="{FF2B5EF4-FFF2-40B4-BE49-F238E27FC236}">
                <a16:creationId xmlns:a16="http://schemas.microsoft.com/office/drawing/2014/main" id="{43E5BB93-B72C-7EDD-327C-C5451C9FE2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471" t="7674" r="20786" b="7320"/>
          <a:stretch/>
        </p:blipFill>
        <p:spPr>
          <a:xfrm>
            <a:off x="2685417" y="1479831"/>
            <a:ext cx="1606468" cy="16316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B07ABD3-FE63-7818-7E82-5ACA301702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678" y="1004103"/>
            <a:ext cx="1360507" cy="13690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EF4DE5-61F4-9CB5-50B0-6993508A1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75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04116-0758-FA12-116F-4A1349AF9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FC7FF3-0D0F-A81A-29EA-DD76CE3DC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8" y="1093634"/>
            <a:ext cx="9497523" cy="5529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D47852-8DFC-EEEB-301B-9193F280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9" y="-107700"/>
            <a:ext cx="10515600" cy="1325563"/>
          </a:xfrm>
        </p:spPr>
        <p:txBody>
          <a:bodyPr/>
          <a:lstStyle/>
          <a:p>
            <a:r>
              <a:rPr lang="en-US" dirty="0"/>
              <a:t>Electron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4C95BB-D952-AD49-95A6-6B550CB84B39}"/>
                  </a:ext>
                </a:extLst>
              </p:cNvPr>
              <p:cNvSpPr txBox="1"/>
              <p:nvPr/>
            </p:nvSpPr>
            <p:spPr>
              <a:xfrm>
                <a:off x="8008315" y="639489"/>
                <a:ext cx="230842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𝑝𝑢𝑙𝑠𝑒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4C95BB-D952-AD49-95A6-6B550CB84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8315" y="639489"/>
                <a:ext cx="2308424" cy="490199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EE0EE2-DF14-0A79-5865-644F65A72F87}"/>
                  </a:ext>
                </a:extLst>
              </p:cNvPr>
              <p:cNvSpPr txBox="1"/>
              <p:nvPr/>
            </p:nvSpPr>
            <p:spPr>
              <a:xfrm>
                <a:off x="5127605" y="624613"/>
                <a:ext cx="3032882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=4.28×</m:t>
                      </m:r>
                      <m:sSup>
                        <m:sSupPr>
                          <m:ctrlPr>
                            <a:rPr lang="en-US" sz="21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133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21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133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EE0EE2-DF14-0A79-5865-644F65A72F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605" y="624613"/>
                <a:ext cx="3032882" cy="420564"/>
              </a:xfrm>
              <a:prstGeom prst="rect">
                <a:avLst/>
              </a:prstGeom>
              <a:blipFill>
                <a:blip r:embed="rId4"/>
                <a:stretch>
                  <a:fillRect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Brace 20">
            <a:extLst>
              <a:ext uri="{FF2B5EF4-FFF2-40B4-BE49-F238E27FC236}">
                <a16:creationId xmlns:a16="http://schemas.microsoft.com/office/drawing/2014/main" id="{826E576E-BA26-C8DE-0515-FE192825BF88}"/>
              </a:ext>
            </a:extLst>
          </p:cNvPr>
          <p:cNvSpPr/>
          <p:nvPr/>
        </p:nvSpPr>
        <p:spPr>
          <a:xfrm rot="9605819">
            <a:off x="3400415" y="1750648"/>
            <a:ext cx="407195" cy="3758080"/>
          </a:xfrm>
          <a:prstGeom prst="rightBrac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F6A41C-5065-8F35-FF98-39B56E8CD4A7}"/>
              </a:ext>
            </a:extLst>
          </p:cNvPr>
          <p:cNvSpPr txBox="1"/>
          <p:nvPr/>
        </p:nvSpPr>
        <p:spPr>
          <a:xfrm>
            <a:off x="1928325" y="3674194"/>
            <a:ext cx="1384991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Ionization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A82F01-DC91-082C-D6BC-2B82CA38BF63}"/>
              </a:ext>
            </a:extLst>
          </p:cNvPr>
          <p:cNvSpPr txBox="1"/>
          <p:nvPr/>
        </p:nvSpPr>
        <p:spPr>
          <a:xfrm>
            <a:off x="4979202" y="2629076"/>
            <a:ext cx="1977333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After this point the nanorod is heavily ionized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5581F15-7829-7439-8C0E-29379F18EEE9}"/>
                  </a:ext>
                </a:extLst>
              </p:cNvPr>
              <p:cNvSpPr txBox="1"/>
              <p:nvPr/>
            </p:nvSpPr>
            <p:spPr>
              <a:xfrm>
                <a:off x="9723380" y="3850756"/>
                <a:ext cx="217882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Ionization limit was set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𝐴𝑢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3+</m:t>
                        </m:r>
                      </m:sup>
                    </m:sSup>
                  </m:oMath>
                </a14:m>
                <a:r>
                  <a:rPr lang="en-US" sz="2400" dirty="0"/>
                  <a:t>, but ionization can go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𝐴𝑢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20+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5581F15-7829-7439-8C0E-29379F18E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3380" y="3850756"/>
                <a:ext cx="2178824" cy="1938992"/>
              </a:xfrm>
              <a:prstGeom prst="rect">
                <a:avLst/>
              </a:prstGeom>
              <a:blipFill>
                <a:blip r:embed="rId5"/>
                <a:stretch>
                  <a:fillRect l="-4202" t="-2516" r="-4482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A2C255F-4A07-49B4-2A8A-B7F72623B417}"/>
              </a:ext>
            </a:extLst>
          </p:cNvPr>
          <p:cNvCxnSpPr>
            <a:cxnSpLocks/>
          </p:cNvCxnSpPr>
          <p:nvPr/>
        </p:nvCxnSpPr>
        <p:spPr>
          <a:xfrm>
            <a:off x="4657693" y="3768075"/>
            <a:ext cx="4103468" cy="0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9B5162A-A743-A1D9-4C34-F5538106A6A3}"/>
              </a:ext>
            </a:extLst>
          </p:cNvPr>
          <p:cNvGrpSpPr/>
          <p:nvPr/>
        </p:nvGrpSpPr>
        <p:grpSpPr>
          <a:xfrm>
            <a:off x="9901728" y="1790657"/>
            <a:ext cx="1556945" cy="1946640"/>
            <a:chOff x="7568979" y="1111992"/>
            <a:chExt cx="1167709" cy="145998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90C0BCC-2A0D-0EAD-F178-D21E59D9C8D2}"/>
                </a:ext>
              </a:extLst>
            </p:cNvPr>
            <p:cNvGrpSpPr/>
            <p:nvPr/>
          </p:nvGrpSpPr>
          <p:grpSpPr>
            <a:xfrm>
              <a:off x="7568979" y="1111992"/>
              <a:ext cx="1167709" cy="1459980"/>
              <a:chOff x="10205083" y="1296003"/>
              <a:chExt cx="1556945" cy="1946639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8A62B5B-9E19-F6CB-92F6-2B596F43EB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32904" y="2260108"/>
                <a:ext cx="1361130" cy="0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triangl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52DF41D-E65B-F494-02FA-1CB2B7A922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3469" y="1549594"/>
                <a:ext cx="12434" cy="1409991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triangl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4E87FAA-3C79-7E64-DB0D-5533085291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24529" y="2260108"/>
                <a:ext cx="601373" cy="769291"/>
              </a:xfrm>
              <a:prstGeom prst="line">
                <a:avLst/>
              </a:prstGeom>
              <a:ln w="19050" cap="flat" cmpd="sng" algn="ctr">
                <a:solidFill>
                  <a:schemeClr val="dk1"/>
                </a:solidFill>
                <a:prstDash val="dash"/>
                <a:round/>
                <a:headEnd type="diamond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C921792-B759-84D2-80C4-C3FD4EDA6712}"/>
                  </a:ext>
                </a:extLst>
              </p:cNvPr>
              <p:cNvSpPr txBox="1"/>
              <p:nvPr/>
            </p:nvSpPr>
            <p:spPr>
              <a:xfrm>
                <a:off x="10888683" y="1296003"/>
                <a:ext cx="266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7602143-E8B2-5F56-8ECD-3A47EB0D0BC5}"/>
                  </a:ext>
                </a:extLst>
              </p:cNvPr>
              <p:cNvSpPr txBox="1"/>
              <p:nvPr/>
            </p:nvSpPr>
            <p:spPr>
              <a:xfrm>
                <a:off x="11497212" y="2177152"/>
                <a:ext cx="2648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FBC2992-9395-7639-89BA-9FBCD54CCC76}"/>
                  </a:ext>
                </a:extLst>
              </p:cNvPr>
              <p:cNvSpPr/>
              <p:nvPr/>
            </p:nvSpPr>
            <p:spPr>
              <a:xfrm>
                <a:off x="10703157" y="1809282"/>
                <a:ext cx="420624" cy="876300"/>
              </a:xfrm>
              <a:prstGeom prst="roundRect">
                <a:avLst>
                  <a:gd name="adj" fmla="val 50000"/>
                </a:avLst>
              </a:prstGeom>
              <a:solidFill>
                <a:srgbClr val="FFC000">
                  <a:alpha val="63922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C47882-1627-C366-8D73-CA5E977FF7C4}"/>
                  </a:ext>
                </a:extLst>
              </p:cNvPr>
              <p:cNvSpPr txBox="1"/>
              <p:nvPr/>
            </p:nvSpPr>
            <p:spPr>
              <a:xfrm>
                <a:off x="10205083" y="2934865"/>
                <a:ext cx="2632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z</a:t>
                </a:r>
              </a:p>
            </p:txBody>
          </p:sp>
        </p:grpSp>
        <p:sp>
          <p:nvSpPr>
            <p:cNvPr id="33" name="Moon 32">
              <a:extLst>
                <a:ext uri="{FF2B5EF4-FFF2-40B4-BE49-F238E27FC236}">
                  <a16:creationId xmlns:a16="http://schemas.microsoft.com/office/drawing/2014/main" id="{4DCDC6AE-B5D0-9A0D-9866-A2B177B12384}"/>
                </a:ext>
              </a:extLst>
            </p:cNvPr>
            <p:cNvSpPr/>
            <p:nvPr/>
          </p:nvSpPr>
          <p:spPr>
            <a:xfrm rot="5400000">
              <a:off x="7981454" y="1368240"/>
              <a:ext cx="245115" cy="396240"/>
            </a:xfrm>
            <a:prstGeom prst="moon">
              <a:avLst>
                <a:gd name="adj" fmla="val 87500"/>
              </a:avLst>
            </a:prstGeom>
            <a:solidFill>
              <a:srgbClr val="0000FF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35" name="Moon 34">
              <a:extLst>
                <a:ext uri="{FF2B5EF4-FFF2-40B4-BE49-F238E27FC236}">
                  <a16:creationId xmlns:a16="http://schemas.microsoft.com/office/drawing/2014/main" id="{C74FBD78-43AD-9D58-F64A-053977EFA556}"/>
                </a:ext>
              </a:extLst>
            </p:cNvPr>
            <p:cNvSpPr/>
            <p:nvPr/>
          </p:nvSpPr>
          <p:spPr>
            <a:xfrm rot="16200000">
              <a:off x="7977647" y="1904173"/>
              <a:ext cx="245114" cy="396241"/>
            </a:xfrm>
            <a:prstGeom prst="moon">
              <a:avLst>
                <a:gd name="adj" fmla="val 87500"/>
              </a:avLst>
            </a:prstGeom>
            <a:solidFill>
              <a:srgbClr val="0000FF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9ED067C-3A5F-00E9-C22B-D5F784263705}"/>
              </a:ext>
            </a:extLst>
          </p:cNvPr>
          <p:cNvSpPr txBox="1"/>
          <p:nvPr/>
        </p:nvSpPr>
        <p:spPr>
          <a:xfrm>
            <a:off x="5613928" y="4656371"/>
            <a:ext cx="1940968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Electron loss is exaggerated here due to small simulation size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61BB7-3C74-B0B4-0F32-6A09A46D7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80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D8434-6329-627F-2F17-2BC937213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A0F03-7555-3BD1-E647-F7A64688F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76" y="246713"/>
            <a:ext cx="10515600" cy="1325563"/>
          </a:xfrm>
        </p:spPr>
        <p:txBody>
          <a:bodyPr>
            <a:normAutofit/>
          </a:bodyPr>
          <a:lstStyle/>
          <a:p>
            <a:pPr defTabSz="914377"/>
            <a:r>
              <a:rPr lang="en-US" sz="48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Laser </a:t>
            </a:r>
            <a:r>
              <a:rPr lang="en-US" sz="48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endParaRPr lang="en-US" sz="4800" b="1" dirty="0">
              <a:solidFill>
                <a:srgbClr val="196B24">
                  <a:lumMod val="50000"/>
                </a:srgbClr>
              </a:solidFill>
              <a:latin typeface="Aptos Display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9A87A-904F-7A0A-6367-3CBF2DA45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92" y="1253330"/>
            <a:ext cx="8124072" cy="4351339"/>
          </a:xfrm>
        </p:spPr>
        <p:txBody>
          <a:bodyPr/>
          <a:lstStyle/>
          <a:p>
            <a:r>
              <a:rPr lang="en-US" dirty="0"/>
              <a:t>Our goal is to use low energy </a:t>
            </a:r>
            <a:r>
              <a:rPr lang="en-US" b="1" dirty="0"/>
              <a:t>lasers</a:t>
            </a:r>
            <a:r>
              <a:rPr lang="en-US" dirty="0"/>
              <a:t> to </a:t>
            </a:r>
            <a:r>
              <a:rPr lang="en-US" b="1" dirty="0"/>
              <a:t>accelerate</a:t>
            </a:r>
            <a:r>
              <a:rPr lang="en-US" dirty="0"/>
              <a:t> </a:t>
            </a:r>
            <a:r>
              <a:rPr lang="en-US" b="1" dirty="0"/>
              <a:t>ions</a:t>
            </a:r>
            <a:r>
              <a:rPr lang="en-US" dirty="0"/>
              <a:t> to produce </a:t>
            </a:r>
            <a:r>
              <a:rPr lang="en-US" b="1" dirty="0" err="1"/>
              <a:t>nonequilbirum</a:t>
            </a:r>
            <a:r>
              <a:rPr lang="en-US" dirty="0"/>
              <a:t> </a:t>
            </a:r>
            <a:r>
              <a:rPr lang="en-US" b="1" dirty="0"/>
              <a:t>nano</a:t>
            </a:r>
            <a:r>
              <a:rPr lang="en-US" dirty="0"/>
              <a:t> </a:t>
            </a:r>
            <a:r>
              <a:rPr lang="en-US" b="1" dirty="0"/>
              <a:t>fusion</a:t>
            </a:r>
            <a:r>
              <a:rPr lang="en-US" dirty="0"/>
              <a:t>.</a:t>
            </a:r>
          </a:p>
          <a:p>
            <a:r>
              <a:rPr lang="en-US" b="1" dirty="0"/>
              <a:t>Aneutronic</a:t>
            </a:r>
            <a:r>
              <a:rPr lang="en-US" dirty="0"/>
              <a:t> proton-boron fusion </a:t>
            </a:r>
          </a:p>
          <a:p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p+</a:t>
            </a:r>
            <a:r>
              <a:rPr lang="en-US" b="1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11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B </a:t>
            </a:r>
            <a:r>
              <a:rPr lang="hy-AM" b="1" dirty="0">
                <a:solidFill>
                  <a:srgbClr val="202122"/>
                </a:solidFill>
                <a:latin typeface="Arial" panose="020B0604020202020204" pitchFamily="34" charset="0"/>
              </a:rPr>
              <a:t>→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 (3 </a:t>
            </a:r>
            <a:r>
              <a:rPr lang="en-US" b="1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4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He) + 8.7 MeV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53685-E007-D42F-7F60-AE1C56CF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0250" y="6370581"/>
            <a:ext cx="2743200" cy="365125"/>
          </a:xfrm>
        </p:spPr>
        <p:txBody>
          <a:bodyPr/>
          <a:lstStyle/>
          <a:p>
            <a:fld id="{B4847AE1-5A77-4427-8469-32109610BD31}" type="slidenum">
              <a:rPr lang="en-US" smtClean="0"/>
              <a:t>3</a:t>
            </a:fld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E794E5E-EF37-C70E-93E4-A648ED35F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7"/>
          <a:stretch/>
        </p:blipFill>
        <p:spPr bwMode="auto">
          <a:xfrm>
            <a:off x="486862" y="3391118"/>
            <a:ext cx="4439662" cy="280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ABF540-04CD-1324-1809-1C7F277A2FBA}"/>
              </a:ext>
            </a:extLst>
          </p:cNvPr>
          <p:cNvSpPr txBox="1"/>
          <p:nvPr/>
        </p:nvSpPr>
        <p:spPr>
          <a:xfrm>
            <a:off x="5256155" y="485753"/>
            <a:ext cx="6398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*Equilibrium fusion requires enormous energies and densities*</a:t>
            </a:r>
          </a:p>
          <a:p>
            <a:r>
              <a:rPr lang="en-US" dirty="0"/>
              <a:t>NIF – 2 million joules</a:t>
            </a:r>
          </a:p>
        </p:txBody>
      </p:sp>
      <p:sp>
        <p:nvSpPr>
          <p:cNvPr id="61" name="Cube 60">
            <a:extLst>
              <a:ext uri="{FF2B5EF4-FFF2-40B4-BE49-F238E27FC236}">
                <a16:creationId xmlns:a16="http://schemas.microsoft.com/office/drawing/2014/main" id="{D4FC8183-FD83-4597-6B0E-F841F3EF1BEC}"/>
              </a:ext>
            </a:extLst>
          </p:cNvPr>
          <p:cNvSpPr/>
          <p:nvPr/>
        </p:nvSpPr>
        <p:spPr>
          <a:xfrm>
            <a:off x="6504803" y="2423144"/>
            <a:ext cx="4999629" cy="931884"/>
          </a:xfrm>
          <a:prstGeom prst="cube">
            <a:avLst>
              <a:gd name="adj" fmla="val 9065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5" name="Parallelogram 5124">
            <a:extLst>
              <a:ext uri="{FF2B5EF4-FFF2-40B4-BE49-F238E27FC236}">
                <a16:creationId xmlns:a16="http://schemas.microsoft.com/office/drawing/2014/main" id="{8B95AE4A-2C01-AEEE-493A-3ABAAEFEB3E3}"/>
              </a:ext>
            </a:extLst>
          </p:cNvPr>
          <p:cNvSpPr/>
          <p:nvPr/>
        </p:nvSpPr>
        <p:spPr>
          <a:xfrm>
            <a:off x="8331987" y="2747778"/>
            <a:ext cx="360311" cy="119557"/>
          </a:xfrm>
          <a:prstGeom prst="parallelogram">
            <a:avLst>
              <a:gd name="adj" fmla="val 95268"/>
            </a:avLst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F799B623-7C6C-2CDD-8359-8CCD70701F4B}"/>
              </a:ext>
            </a:extLst>
          </p:cNvPr>
          <p:cNvSpPr/>
          <p:nvPr/>
        </p:nvSpPr>
        <p:spPr>
          <a:xfrm rot="8299663">
            <a:off x="8074778" y="1804901"/>
            <a:ext cx="180050" cy="1147798"/>
          </a:xfrm>
          <a:prstGeom prst="triangle">
            <a:avLst/>
          </a:prstGeom>
          <a:gradFill flip="none" rotWithShape="1">
            <a:gsLst>
              <a:gs pos="0">
                <a:srgbClr val="C00000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grpSp>
        <p:nvGrpSpPr>
          <p:cNvPr id="5152" name="Group 5151">
            <a:extLst>
              <a:ext uri="{FF2B5EF4-FFF2-40B4-BE49-F238E27FC236}">
                <a16:creationId xmlns:a16="http://schemas.microsoft.com/office/drawing/2014/main" id="{FEFD42A9-149F-9D4F-545F-B662A5F3C71C}"/>
              </a:ext>
            </a:extLst>
          </p:cNvPr>
          <p:cNvGrpSpPr/>
          <p:nvPr/>
        </p:nvGrpSpPr>
        <p:grpSpPr>
          <a:xfrm>
            <a:off x="5230789" y="3367317"/>
            <a:ext cx="4842148" cy="3293448"/>
            <a:chOff x="5230789" y="3367317"/>
            <a:chExt cx="4842148" cy="32934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B3C24B-8895-32A2-DA68-CF8E19067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9771" t="13910" r="3337" b="19078"/>
            <a:stretch/>
          </p:blipFill>
          <p:spPr>
            <a:xfrm>
              <a:off x="6145345" y="3535303"/>
              <a:ext cx="3782329" cy="2504331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EC8A9FE-A347-F4D1-D3CE-0262D7DB5E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52282" y="3399067"/>
              <a:ext cx="0" cy="267959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DCAD3FD-69C9-914A-333F-BB54A0A0E967}"/>
                </a:ext>
              </a:extLst>
            </p:cNvPr>
            <p:cNvCxnSpPr>
              <a:cxnSpLocks/>
            </p:cNvCxnSpPr>
            <p:nvPr/>
          </p:nvCxnSpPr>
          <p:spPr>
            <a:xfrm>
              <a:off x="6124052" y="6043512"/>
              <a:ext cx="394888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7">
                  <a:extLst>
                    <a:ext uri="{FF2B5EF4-FFF2-40B4-BE49-F238E27FC236}">
                      <a16:creationId xmlns:a16="http://schemas.microsoft.com/office/drawing/2014/main" id="{C1BCEE9A-8204-6E02-2B7F-1F58C7F4316C}"/>
                    </a:ext>
                  </a:extLst>
                </p:cNvPr>
                <p:cNvSpPr txBox="1"/>
                <p:nvPr/>
              </p:nvSpPr>
              <p:spPr>
                <a:xfrm>
                  <a:off x="6791616" y="6291433"/>
                  <a:ext cx="211307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𝚫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𝐭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(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𝐩𝐫𝐨𝐜𝐞𝐬𝐬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𝐭𝐢𝐦𝐞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b="1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7">
                  <a:extLst>
                    <a:ext uri="{FF2B5EF4-FFF2-40B4-BE49-F238E27FC236}">
                      <a16:creationId xmlns:a16="http://schemas.microsoft.com/office/drawing/2014/main" id="{C1BCEE9A-8204-6E02-2B7F-1F58C7F431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1616" y="6291433"/>
                  <a:ext cx="2113078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9">
                  <a:extLst>
                    <a:ext uri="{FF2B5EF4-FFF2-40B4-BE49-F238E27FC236}">
                      <a16:creationId xmlns:a16="http://schemas.microsoft.com/office/drawing/2014/main" id="{F813D75F-F485-C5FF-D09C-112201C00F94}"/>
                    </a:ext>
                  </a:extLst>
                </p:cNvPr>
                <p:cNvSpPr txBox="1"/>
                <p:nvPr/>
              </p:nvSpPr>
              <p:spPr>
                <a:xfrm rot="16200000">
                  <a:off x="4247507" y="4462829"/>
                  <a:ext cx="233589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𝐕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(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𝐩𝐫𝐨𝐜𝐞𝐬𝐬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𝐯𝐨𝐥𝐮𝐦𝐞</m:t>
                        </m:r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b="1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9">
                  <a:extLst>
                    <a:ext uri="{FF2B5EF4-FFF2-40B4-BE49-F238E27FC236}">
                      <a16:creationId xmlns:a16="http://schemas.microsoft.com/office/drawing/2014/main" id="{F813D75F-F485-C5FF-D09C-112201C00F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247507" y="4462829"/>
                  <a:ext cx="2335896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25">
                  <a:extLst>
                    <a:ext uri="{FF2B5EF4-FFF2-40B4-BE49-F238E27FC236}">
                      <a16:creationId xmlns:a16="http://schemas.microsoft.com/office/drawing/2014/main" id="{5B16221E-C0B3-405F-F478-9804EDD6797C}"/>
                    </a:ext>
                  </a:extLst>
                </p:cNvPr>
                <p:cNvSpPr txBox="1"/>
                <p:nvPr/>
              </p:nvSpPr>
              <p:spPr>
                <a:xfrm>
                  <a:off x="7291867" y="3535304"/>
                  <a:ext cx="70724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𝐁𝐁𝐍</m:t>
                        </m:r>
                      </m:oMath>
                    </m:oMathPara>
                  </a14:m>
                  <a:endParaRPr lang="en-US" b="1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25">
                  <a:extLst>
                    <a:ext uri="{FF2B5EF4-FFF2-40B4-BE49-F238E27FC236}">
                      <a16:creationId xmlns:a16="http://schemas.microsoft.com/office/drawing/2014/main" id="{5B16221E-C0B3-405F-F478-9804EDD679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1867" y="3535304"/>
                  <a:ext cx="70724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26">
                  <a:extLst>
                    <a:ext uri="{FF2B5EF4-FFF2-40B4-BE49-F238E27FC236}">
                      <a16:creationId xmlns:a16="http://schemas.microsoft.com/office/drawing/2014/main" id="{31F134D6-9F19-70FE-D64C-46C862E0F0EF}"/>
                    </a:ext>
                  </a:extLst>
                </p:cNvPr>
                <p:cNvSpPr txBox="1"/>
                <p:nvPr/>
              </p:nvSpPr>
              <p:spPr>
                <a:xfrm>
                  <a:off x="6330592" y="6063800"/>
                  <a:ext cx="4267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f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oMath>
                    </m:oMathPara>
                  </a14:m>
                  <a:endParaRPr lang="en-US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26">
                  <a:extLst>
                    <a:ext uri="{FF2B5EF4-FFF2-40B4-BE49-F238E27FC236}">
                      <a16:creationId xmlns:a16="http://schemas.microsoft.com/office/drawing/2014/main" id="{31F134D6-9F19-70FE-D64C-46C862E0F0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0592" y="6063800"/>
                  <a:ext cx="42672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28">
                  <a:extLst>
                    <a:ext uri="{FF2B5EF4-FFF2-40B4-BE49-F238E27FC236}">
                      <a16:creationId xmlns:a16="http://schemas.microsoft.com/office/drawing/2014/main" id="{578B4E46-2639-0B61-18A6-3E848E2EAA0C}"/>
                    </a:ext>
                  </a:extLst>
                </p:cNvPr>
                <p:cNvSpPr txBox="1"/>
                <p:nvPr/>
              </p:nvSpPr>
              <p:spPr>
                <a:xfrm>
                  <a:off x="6727015" y="6043198"/>
                  <a:ext cx="49532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oMath>
                    </m:oMathPara>
                  </a14:m>
                  <a:endParaRPr lang="en-US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28">
                  <a:extLst>
                    <a:ext uri="{FF2B5EF4-FFF2-40B4-BE49-F238E27FC236}">
                      <a16:creationId xmlns:a16="http://schemas.microsoft.com/office/drawing/2014/main" id="{578B4E46-2639-0B61-18A6-3E848E2EAA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7015" y="6043198"/>
                  <a:ext cx="495328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29">
                  <a:extLst>
                    <a:ext uri="{FF2B5EF4-FFF2-40B4-BE49-F238E27FC236}">
                      <a16:creationId xmlns:a16="http://schemas.microsoft.com/office/drawing/2014/main" id="{0D9475D2-0064-2631-BC1F-45A07302A3D5}"/>
                    </a:ext>
                  </a:extLst>
                </p:cNvPr>
                <p:cNvSpPr txBox="1"/>
                <p:nvPr/>
              </p:nvSpPr>
              <p:spPr>
                <a:xfrm>
                  <a:off x="7141995" y="6039634"/>
                  <a:ext cx="10935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𝑚𝑖𝑛𝑢𝑡𝑒𝑠</m:t>
                        </m:r>
                      </m:oMath>
                    </m:oMathPara>
                  </a14:m>
                  <a:endParaRPr lang="en-US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29">
                  <a:extLst>
                    <a:ext uri="{FF2B5EF4-FFF2-40B4-BE49-F238E27FC236}">
                      <a16:creationId xmlns:a16="http://schemas.microsoft.com/office/drawing/2014/main" id="{0D9475D2-0064-2631-BC1F-45A07302A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1995" y="6039634"/>
                  <a:ext cx="1093504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30">
                  <a:extLst>
                    <a:ext uri="{FF2B5EF4-FFF2-40B4-BE49-F238E27FC236}">
                      <a16:creationId xmlns:a16="http://schemas.microsoft.com/office/drawing/2014/main" id="{8A1748D1-A108-997D-DA69-A04A2E5036A5}"/>
                    </a:ext>
                  </a:extLst>
                </p:cNvPr>
                <p:cNvSpPr txBox="1"/>
                <p:nvPr/>
              </p:nvSpPr>
              <p:spPr>
                <a:xfrm>
                  <a:off x="9385907" y="6052810"/>
                  <a:ext cx="4379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30">
                  <a:extLst>
                    <a:ext uri="{FF2B5EF4-FFF2-40B4-BE49-F238E27FC236}">
                      <a16:creationId xmlns:a16="http://schemas.microsoft.com/office/drawing/2014/main" id="{8A1748D1-A108-997D-DA69-A04A2E5036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5907" y="6052810"/>
                  <a:ext cx="437940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31">
                  <a:extLst>
                    <a:ext uri="{FF2B5EF4-FFF2-40B4-BE49-F238E27FC236}">
                      <a16:creationId xmlns:a16="http://schemas.microsoft.com/office/drawing/2014/main" id="{2C22A89C-A8EC-0686-3FB0-CEC1C9A76E28}"/>
                    </a:ext>
                  </a:extLst>
                </p:cNvPr>
                <p:cNvSpPr txBox="1"/>
                <p:nvPr/>
              </p:nvSpPr>
              <p:spPr>
                <a:xfrm>
                  <a:off x="5600846" y="3367317"/>
                  <a:ext cx="4379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31">
                  <a:extLst>
                    <a:ext uri="{FF2B5EF4-FFF2-40B4-BE49-F238E27FC236}">
                      <a16:creationId xmlns:a16="http://schemas.microsoft.com/office/drawing/2014/main" id="{2C22A89C-A8EC-0686-3FB0-CEC1C9A76E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0846" y="3367317"/>
                  <a:ext cx="43794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32">
                  <a:extLst>
                    <a:ext uri="{FF2B5EF4-FFF2-40B4-BE49-F238E27FC236}">
                      <a16:creationId xmlns:a16="http://schemas.microsoft.com/office/drawing/2014/main" id="{DF676810-1F77-CE58-D7BD-7D2845E76040}"/>
                    </a:ext>
                  </a:extLst>
                </p:cNvPr>
                <p:cNvSpPr txBox="1"/>
                <p:nvPr/>
              </p:nvSpPr>
              <p:spPr>
                <a:xfrm>
                  <a:off x="5536341" y="4178416"/>
                  <a:ext cx="566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𝑘𝑚</m:t>
                        </m:r>
                      </m:oMath>
                    </m:oMathPara>
                  </a14:m>
                  <a:endParaRPr lang="en-US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32">
                  <a:extLst>
                    <a:ext uri="{FF2B5EF4-FFF2-40B4-BE49-F238E27FC236}">
                      <a16:creationId xmlns:a16="http://schemas.microsoft.com/office/drawing/2014/main" id="{DF676810-1F77-CE58-D7BD-7D2845E760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6341" y="4178416"/>
                  <a:ext cx="56695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33">
                  <a:extLst>
                    <a:ext uri="{FF2B5EF4-FFF2-40B4-BE49-F238E27FC236}">
                      <a16:creationId xmlns:a16="http://schemas.microsoft.com/office/drawing/2014/main" id="{FD273AAD-3B6F-BB8E-19CF-BD710082E8DE}"/>
                    </a:ext>
                  </a:extLst>
                </p:cNvPr>
                <p:cNvSpPr txBox="1"/>
                <p:nvPr/>
              </p:nvSpPr>
              <p:spPr>
                <a:xfrm>
                  <a:off x="5536341" y="4996929"/>
                  <a:ext cx="5461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oMath>
                    </m:oMathPara>
                  </a14:m>
                  <a:endParaRPr lang="en-US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33">
                  <a:extLst>
                    <a:ext uri="{FF2B5EF4-FFF2-40B4-BE49-F238E27FC236}">
                      <a16:creationId xmlns:a16="http://schemas.microsoft.com/office/drawing/2014/main" id="{FD273AAD-3B6F-BB8E-19CF-BD710082E8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6341" y="4996929"/>
                  <a:ext cx="546112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34">
                  <a:extLst>
                    <a:ext uri="{FF2B5EF4-FFF2-40B4-BE49-F238E27FC236}">
                      <a16:creationId xmlns:a16="http://schemas.microsoft.com/office/drawing/2014/main" id="{3C725CD9-E362-3EA1-875E-D0CB05A3FB04}"/>
                    </a:ext>
                  </a:extLst>
                </p:cNvPr>
                <p:cNvSpPr txBox="1"/>
                <p:nvPr/>
              </p:nvSpPr>
              <p:spPr>
                <a:xfrm>
                  <a:off x="5536341" y="5474077"/>
                  <a:ext cx="57336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𝑛𝑚</m:t>
                        </m:r>
                      </m:oMath>
                    </m:oMathPara>
                  </a14:m>
                  <a:endParaRPr lang="en-US" dirty="0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Box 34">
                  <a:extLst>
                    <a:ext uri="{FF2B5EF4-FFF2-40B4-BE49-F238E27FC236}">
                      <a16:creationId xmlns:a16="http://schemas.microsoft.com/office/drawing/2014/main" id="{3C725CD9-E362-3EA1-875E-D0CB05A3FB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6341" y="5474077"/>
                  <a:ext cx="573362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35">
                  <a:extLst>
                    <a:ext uri="{FF2B5EF4-FFF2-40B4-BE49-F238E27FC236}">
                      <a16:creationId xmlns:a16="http://schemas.microsoft.com/office/drawing/2014/main" id="{F769B5D5-8134-B201-83FD-2A32460DDDAB}"/>
                    </a:ext>
                  </a:extLst>
                </p:cNvPr>
                <p:cNvSpPr txBox="1"/>
                <p:nvPr/>
              </p:nvSpPr>
              <p:spPr>
                <a:xfrm>
                  <a:off x="8952356" y="3752678"/>
                  <a:ext cx="7954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𝐒𝐭𝐚𝐫𝐬</m:t>
                        </m:r>
                      </m:oMath>
                    </m:oMathPara>
                  </a14:m>
                  <a:endParaRPr lang="en-US" b="1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35">
                  <a:extLst>
                    <a:ext uri="{FF2B5EF4-FFF2-40B4-BE49-F238E27FC236}">
                      <a16:creationId xmlns:a16="http://schemas.microsoft.com/office/drawing/2014/main" id="{F769B5D5-8134-B201-83FD-2A32460DDD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2356" y="3752678"/>
                  <a:ext cx="795411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36">
                  <a:extLst>
                    <a:ext uri="{FF2B5EF4-FFF2-40B4-BE49-F238E27FC236}">
                      <a16:creationId xmlns:a16="http://schemas.microsoft.com/office/drawing/2014/main" id="{3CF84057-92C9-FF8A-7520-97BA3ACBA348}"/>
                    </a:ext>
                  </a:extLst>
                </p:cNvPr>
                <p:cNvSpPr txBox="1"/>
                <p:nvPr/>
              </p:nvSpPr>
              <p:spPr>
                <a:xfrm>
                  <a:off x="6665263" y="4996929"/>
                  <a:ext cx="6783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𝝁</m:t>
                        </m:r>
                        <m:r>
                          <a:rPr lang="en-US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𝑪𝑭</m:t>
                        </m:r>
                      </m:oMath>
                    </m:oMathPara>
                  </a14:m>
                  <a:endParaRPr lang="en-US" b="1">
                    <a:solidFill>
                      <a:srgbClr val="7030A0"/>
                    </a:solidFill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36">
                  <a:extLst>
                    <a:ext uri="{FF2B5EF4-FFF2-40B4-BE49-F238E27FC236}">
                      <a16:creationId xmlns:a16="http://schemas.microsoft.com/office/drawing/2014/main" id="{3CF84057-92C9-FF8A-7520-97BA3ACBA3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5263" y="4996929"/>
                  <a:ext cx="678391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37">
                  <a:extLst>
                    <a:ext uri="{FF2B5EF4-FFF2-40B4-BE49-F238E27FC236}">
                      <a16:creationId xmlns:a16="http://schemas.microsoft.com/office/drawing/2014/main" id="{19AB5500-6CA3-0CE9-11C8-5C532764C922}"/>
                    </a:ext>
                  </a:extLst>
                </p:cNvPr>
                <p:cNvSpPr txBox="1"/>
                <p:nvPr/>
              </p:nvSpPr>
              <p:spPr>
                <a:xfrm>
                  <a:off x="6243069" y="5405206"/>
                  <a:ext cx="54854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𝒑𝑩</m:t>
                        </m:r>
                      </m:oMath>
                    </m:oMathPara>
                  </a14:m>
                  <a:endParaRPr lang="en-US" b="1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37">
                  <a:extLst>
                    <a:ext uri="{FF2B5EF4-FFF2-40B4-BE49-F238E27FC236}">
                      <a16:creationId xmlns:a16="http://schemas.microsoft.com/office/drawing/2014/main" id="{19AB5500-6CA3-0CE9-11C8-5C532764C9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3069" y="5405206"/>
                  <a:ext cx="548547" cy="369332"/>
                </a:xfrm>
                <a:prstGeom prst="rect">
                  <a:avLst/>
                </a:prstGeom>
                <a:blipFill>
                  <a:blip r:embed="rId17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38">
                  <a:extLst>
                    <a:ext uri="{FF2B5EF4-FFF2-40B4-BE49-F238E27FC236}">
                      <a16:creationId xmlns:a16="http://schemas.microsoft.com/office/drawing/2014/main" id="{43D00DF3-58F6-B66D-F306-44F99B1729F4}"/>
                    </a:ext>
                  </a:extLst>
                </p:cNvPr>
                <p:cNvSpPr txBox="1"/>
                <p:nvPr/>
              </p:nvSpPr>
              <p:spPr>
                <a:xfrm>
                  <a:off x="8043449" y="4082960"/>
                  <a:ext cx="79541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𝑰𝑻𝑬𝑹</m:t>
                        </m:r>
                      </m:oMath>
                    </m:oMathPara>
                  </a14:m>
                  <a:endParaRPr lang="en-US" b="1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38">
                  <a:extLst>
                    <a:ext uri="{FF2B5EF4-FFF2-40B4-BE49-F238E27FC236}">
                      <a16:creationId xmlns:a16="http://schemas.microsoft.com/office/drawing/2014/main" id="{43D00DF3-58F6-B66D-F306-44F99B1729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3449" y="4082960"/>
                  <a:ext cx="795411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39">
                  <a:extLst>
                    <a:ext uri="{FF2B5EF4-FFF2-40B4-BE49-F238E27FC236}">
                      <a16:creationId xmlns:a16="http://schemas.microsoft.com/office/drawing/2014/main" id="{0782D8DA-6ED0-9E99-675D-4239BE27FD08}"/>
                    </a:ext>
                  </a:extLst>
                </p:cNvPr>
                <p:cNvSpPr txBox="1"/>
                <p:nvPr/>
              </p:nvSpPr>
              <p:spPr>
                <a:xfrm>
                  <a:off x="8225215" y="4514695"/>
                  <a:ext cx="6623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𝑵𝑰𝑭</m:t>
                        </m:r>
                      </m:oMath>
                    </m:oMathPara>
                  </a14:m>
                  <a:endParaRPr lang="en-US" b="1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39">
                  <a:extLst>
                    <a:ext uri="{FF2B5EF4-FFF2-40B4-BE49-F238E27FC236}">
                      <a16:creationId xmlns:a16="http://schemas.microsoft.com/office/drawing/2014/main" id="{0782D8DA-6ED0-9E99-675D-4239BE27F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5215" y="4514695"/>
                  <a:ext cx="662361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40">
                  <a:extLst>
                    <a:ext uri="{FF2B5EF4-FFF2-40B4-BE49-F238E27FC236}">
                      <a16:creationId xmlns:a16="http://schemas.microsoft.com/office/drawing/2014/main" id="{96567126-C9FA-1E2C-8112-C18E8D79554C}"/>
                    </a:ext>
                  </a:extLst>
                </p:cNvPr>
                <p:cNvSpPr txBox="1"/>
                <p:nvPr/>
              </p:nvSpPr>
              <p:spPr>
                <a:xfrm>
                  <a:off x="8156372" y="6039634"/>
                  <a:ext cx="8482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h𝑜𝑢𝑟𝑠</m:t>
                        </m:r>
                      </m:oMath>
                    </m:oMathPara>
                  </a14:m>
                  <a:endParaRPr lang="en-US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40">
                  <a:extLst>
                    <a:ext uri="{FF2B5EF4-FFF2-40B4-BE49-F238E27FC236}">
                      <a16:creationId xmlns:a16="http://schemas.microsoft.com/office/drawing/2014/main" id="{96567126-C9FA-1E2C-8112-C18E8D7955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6372" y="6039634"/>
                  <a:ext cx="848246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41">
                  <a:extLst>
                    <a:ext uri="{FF2B5EF4-FFF2-40B4-BE49-F238E27FC236}">
                      <a16:creationId xmlns:a16="http://schemas.microsoft.com/office/drawing/2014/main" id="{B7ADF354-D307-19B8-9DDC-F9AF14EF3BD7}"/>
                    </a:ext>
                  </a:extLst>
                </p:cNvPr>
                <p:cNvSpPr txBox="1"/>
                <p:nvPr/>
              </p:nvSpPr>
              <p:spPr>
                <a:xfrm>
                  <a:off x="7684055" y="4278163"/>
                  <a:ext cx="14654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𝑴𝒆𝒈𝒂𝑱𝒐𝒖𝒍𝒆</m:t>
                        </m:r>
                      </m:oMath>
                    </m:oMathPara>
                  </a14:m>
                  <a:endParaRPr lang="en-US" b="1">
                    <a:latin typeface="Constantia" panose="02030602050306030303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41">
                  <a:extLst>
                    <a:ext uri="{FF2B5EF4-FFF2-40B4-BE49-F238E27FC236}">
                      <a16:creationId xmlns:a16="http://schemas.microsoft.com/office/drawing/2014/main" id="{B7ADF354-D307-19B8-9DDC-F9AF14EF3B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055" y="4278163"/>
                  <a:ext cx="1465466" cy="369332"/>
                </a:xfrm>
                <a:prstGeom prst="rect">
                  <a:avLst/>
                </a:prstGeom>
                <a:blipFill>
                  <a:blip r:embed="rId21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43">
              <a:extLst>
                <a:ext uri="{FF2B5EF4-FFF2-40B4-BE49-F238E27FC236}">
                  <a16:creationId xmlns:a16="http://schemas.microsoft.com/office/drawing/2014/main" id="{654BA695-6714-4307-AA0E-94493BAAEB06}"/>
                </a:ext>
              </a:extLst>
            </p:cNvPr>
            <p:cNvSpPr txBox="1"/>
            <p:nvPr/>
          </p:nvSpPr>
          <p:spPr>
            <a:xfrm>
              <a:off x="6097392" y="5670302"/>
              <a:ext cx="14744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>
                  <a:solidFill>
                    <a:srgbClr val="FF0000"/>
                  </a:solidFill>
                  <a:latin typeface="Constantia" panose="02030602050306030303" pitchFamily="18" charset="0"/>
                  <a:cs typeface="Times New Roman" panose="02020603050405020304" pitchFamily="18" charset="0"/>
                </a:rPr>
                <a:t>plasmonics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03AB89A-2042-BBF9-21FA-0FE82B930B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6002" y="5657284"/>
              <a:ext cx="845993" cy="15000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4" name="Isosceles Triangle 5123">
            <a:extLst>
              <a:ext uri="{FF2B5EF4-FFF2-40B4-BE49-F238E27FC236}">
                <a16:creationId xmlns:a16="http://schemas.microsoft.com/office/drawing/2014/main" id="{92E90ED5-2435-75A7-9334-F6C8A7480A15}"/>
              </a:ext>
            </a:extLst>
          </p:cNvPr>
          <p:cNvSpPr/>
          <p:nvPr/>
        </p:nvSpPr>
        <p:spPr>
          <a:xfrm rot="13500000">
            <a:off x="8600902" y="2347124"/>
            <a:ext cx="195758" cy="532923"/>
          </a:xfrm>
          <a:prstGeom prst="triangle">
            <a:avLst>
              <a:gd name="adj" fmla="val 55167"/>
            </a:avLst>
          </a:prstGeom>
          <a:gradFill flip="none" rotWithShape="1">
            <a:gsLst>
              <a:gs pos="0">
                <a:srgbClr val="C00000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grpSp>
        <p:nvGrpSpPr>
          <p:cNvPr id="5147" name="Group 5146">
            <a:extLst>
              <a:ext uri="{FF2B5EF4-FFF2-40B4-BE49-F238E27FC236}">
                <a16:creationId xmlns:a16="http://schemas.microsoft.com/office/drawing/2014/main" id="{E62FB25C-388D-BD64-32C8-35934C10E3D9}"/>
              </a:ext>
            </a:extLst>
          </p:cNvPr>
          <p:cNvGrpSpPr/>
          <p:nvPr/>
        </p:nvGrpSpPr>
        <p:grpSpPr>
          <a:xfrm>
            <a:off x="8145345" y="1143566"/>
            <a:ext cx="2682351" cy="989141"/>
            <a:chOff x="8719048" y="1413690"/>
            <a:chExt cx="2682351" cy="989141"/>
          </a:xfrm>
        </p:grpSpPr>
        <p:sp>
          <p:nvSpPr>
            <p:cNvPr id="5127" name="Parallelogram 5126">
              <a:extLst>
                <a:ext uri="{FF2B5EF4-FFF2-40B4-BE49-F238E27FC236}">
                  <a16:creationId xmlns:a16="http://schemas.microsoft.com/office/drawing/2014/main" id="{3CDEC907-1AD2-E84B-C366-2B3E2067C1E5}"/>
                </a:ext>
              </a:extLst>
            </p:cNvPr>
            <p:cNvSpPr/>
            <p:nvPr/>
          </p:nvSpPr>
          <p:spPr>
            <a:xfrm>
              <a:off x="8719048" y="1413690"/>
              <a:ext cx="2682351" cy="989141"/>
            </a:xfrm>
            <a:prstGeom prst="parallelogram">
              <a:avLst>
                <a:gd name="adj" fmla="val 99684"/>
              </a:avLst>
            </a:prstGeom>
            <a:gradFill flip="none" rotWithShape="1">
              <a:gsLst>
                <a:gs pos="0">
                  <a:srgbClr val="FFC000"/>
                </a:gs>
                <a:gs pos="32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 descr="A picture containing text, pool ball&#10;&#10;Description automatically generated">
              <a:extLst>
                <a:ext uri="{FF2B5EF4-FFF2-40B4-BE49-F238E27FC236}">
                  <a16:creationId xmlns:a16="http://schemas.microsoft.com/office/drawing/2014/main" id="{197C64B8-7700-99AF-8F9C-FE8CB2AA9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77" t="40364" r="18512" b="-8265"/>
            <a:stretch/>
          </p:blipFill>
          <p:spPr>
            <a:xfrm>
              <a:off x="10313945" y="1514184"/>
              <a:ext cx="289456" cy="301558"/>
            </a:xfrm>
            <a:prstGeom prst="rect">
              <a:avLst/>
            </a:prstGeom>
          </p:spPr>
        </p:pic>
        <p:grpSp>
          <p:nvGrpSpPr>
            <p:cNvPr id="5128" name="Group 5127">
              <a:extLst>
                <a:ext uri="{FF2B5EF4-FFF2-40B4-BE49-F238E27FC236}">
                  <a16:creationId xmlns:a16="http://schemas.microsoft.com/office/drawing/2014/main" id="{934A62B1-18B4-7D00-2FDD-35CEBFF25963}"/>
                </a:ext>
              </a:extLst>
            </p:cNvPr>
            <p:cNvGrpSpPr/>
            <p:nvPr/>
          </p:nvGrpSpPr>
          <p:grpSpPr>
            <a:xfrm>
              <a:off x="9364798" y="1835120"/>
              <a:ext cx="440781" cy="445244"/>
              <a:chOff x="10697934" y="4148687"/>
              <a:chExt cx="930459" cy="899406"/>
            </a:xfrm>
          </p:grpSpPr>
          <p:pic>
            <p:nvPicPr>
              <p:cNvPr id="57" name="Picture 56" descr="A picture containing text, pool ball&#10;&#10;Description automatically generated">
                <a:extLst>
                  <a:ext uri="{FF2B5EF4-FFF2-40B4-BE49-F238E27FC236}">
                    <a16:creationId xmlns:a16="http://schemas.microsoft.com/office/drawing/2014/main" id="{CD00E8A7-E420-3006-FBA7-ADB6226314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380" b="12430"/>
              <a:stretch/>
            </p:blipFill>
            <p:spPr>
              <a:xfrm rot="12009801">
                <a:off x="10697934" y="4337538"/>
                <a:ext cx="834357" cy="710555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5918C64C-A3FF-A084-232D-1B5F75FFB9D6}"/>
                  </a:ext>
                </a:extLst>
              </p:cNvPr>
              <p:cNvGrpSpPr/>
              <p:nvPr/>
            </p:nvGrpSpPr>
            <p:grpSpPr>
              <a:xfrm>
                <a:off x="10719742" y="4148687"/>
                <a:ext cx="908651" cy="868956"/>
                <a:chOff x="8460531" y="1493505"/>
                <a:chExt cx="908651" cy="868956"/>
              </a:xfrm>
            </p:grpSpPr>
            <p:pic>
              <p:nvPicPr>
                <p:cNvPr id="55" name="Picture 54" descr="A picture containing text, pool ball&#10;&#10;Description automatically generated">
                  <a:extLst>
                    <a:ext uri="{FF2B5EF4-FFF2-40B4-BE49-F238E27FC236}">
                      <a16:creationId xmlns:a16="http://schemas.microsoft.com/office/drawing/2014/main" id="{884AF343-5F79-163F-A3AD-8059FDE6C1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3380" b="12430"/>
                <a:stretch/>
              </p:blipFill>
              <p:spPr>
                <a:xfrm>
                  <a:off x="8534827" y="1651906"/>
                  <a:ext cx="834355" cy="710555"/>
                </a:xfrm>
                <a:prstGeom prst="rect">
                  <a:avLst/>
                </a:prstGeom>
              </p:spPr>
            </p:pic>
            <p:pic>
              <p:nvPicPr>
                <p:cNvPr id="56" name="Picture 55" descr="A picture containing text, pool ball&#10;&#10;Description automatically generated">
                  <a:extLst>
                    <a:ext uri="{FF2B5EF4-FFF2-40B4-BE49-F238E27FC236}">
                      <a16:creationId xmlns:a16="http://schemas.microsoft.com/office/drawing/2014/main" id="{463F27CE-8F04-370B-3ED7-FCE0D4C7DF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3380" b="12430"/>
                <a:stretch/>
              </p:blipFill>
              <p:spPr>
                <a:xfrm rot="14491017">
                  <a:off x="8432581" y="1521455"/>
                  <a:ext cx="798423" cy="742523"/>
                </a:xfrm>
                <a:prstGeom prst="rect">
                  <a:avLst/>
                </a:prstGeom>
              </p:spPr>
            </p:pic>
          </p:grpSp>
        </p:grpSp>
        <p:sp>
          <p:nvSpPr>
            <p:cNvPr id="5131" name="Arrow: Right 5130">
              <a:extLst>
                <a:ext uri="{FF2B5EF4-FFF2-40B4-BE49-F238E27FC236}">
                  <a16:creationId xmlns:a16="http://schemas.microsoft.com/office/drawing/2014/main" id="{EDD8D2F1-A1B8-08C1-3CE2-5D0C883A99AF}"/>
                </a:ext>
              </a:extLst>
            </p:cNvPr>
            <p:cNvSpPr/>
            <p:nvPr/>
          </p:nvSpPr>
          <p:spPr>
            <a:xfrm rot="20201045">
              <a:off x="9676624" y="1877439"/>
              <a:ext cx="355630" cy="16464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2" name="Arrow: Right 5131">
              <a:extLst>
                <a:ext uri="{FF2B5EF4-FFF2-40B4-BE49-F238E27FC236}">
                  <a16:creationId xmlns:a16="http://schemas.microsoft.com/office/drawing/2014/main" id="{3F5DBFE8-0584-7103-333D-1CBADF1F34C4}"/>
                </a:ext>
              </a:extLst>
            </p:cNvPr>
            <p:cNvSpPr/>
            <p:nvPr/>
          </p:nvSpPr>
          <p:spPr>
            <a:xfrm rot="9358988">
              <a:off x="10070398" y="1705169"/>
              <a:ext cx="355630" cy="16464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34" name="Straight Connector 5133">
            <a:extLst>
              <a:ext uri="{FF2B5EF4-FFF2-40B4-BE49-F238E27FC236}">
                <a16:creationId xmlns:a16="http://schemas.microsoft.com/office/drawing/2014/main" id="{C2F21946-E6A2-2C8C-2591-A8591EDE34FA}"/>
              </a:ext>
            </a:extLst>
          </p:cNvPr>
          <p:cNvCxnSpPr>
            <a:cxnSpLocks/>
          </p:cNvCxnSpPr>
          <p:nvPr/>
        </p:nvCxnSpPr>
        <p:spPr>
          <a:xfrm flipV="1">
            <a:off x="8580495" y="2126050"/>
            <a:ext cx="1276293" cy="741577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38" name="Straight Connector 5137">
            <a:extLst>
              <a:ext uri="{FF2B5EF4-FFF2-40B4-BE49-F238E27FC236}">
                <a16:creationId xmlns:a16="http://schemas.microsoft.com/office/drawing/2014/main" id="{38D2786F-7D6E-A027-B1F1-89F5C6A7953E}"/>
              </a:ext>
            </a:extLst>
          </p:cNvPr>
          <p:cNvCxnSpPr>
            <a:cxnSpLocks/>
          </p:cNvCxnSpPr>
          <p:nvPr/>
        </p:nvCxnSpPr>
        <p:spPr>
          <a:xfrm flipH="1" flipV="1">
            <a:off x="8143055" y="2132707"/>
            <a:ext cx="180248" cy="737804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197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5B577-D800-8C7C-27BD-E39D94AC9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1801B1-B70F-A188-1537-AB081773E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8" y="1093634"/>
            <a:ext cx="9497523" cy="5529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DED974-5A0B-C5B0-08B3-13B90B63F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9" y="-107700"/>
            <a:ext cx="10515600" cy="1325563"/>
          </a:xfrm>
        </p:spPr>
        <p:txBody>
          <a:bodyPr/>
          <a:lstStyle/>
          <a:p>
            <a:r>
              <a:rPr lang="en-US" dirty="0"/>
              <a:t>Electron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F2CCE9-AD35-EC2F-8143-DF130F4F50E8}"/>
                  </a:ext>
                </a:extLst>
              </p:cNvPr>
              <p:cNvSpPr txBox="1"/>
              <p:nvPr/>
            </p:nvSpPr>
            <p:spPr>
              <a:xfrm>
                <a:off x="8008315" y="639489"/>
                <a:ext cx="230842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𝑝𝑢𝑙𝑠𝑒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F2CCE9-AD35-EC2F-8143-DF130F4F5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8315" y="639489"/>
                <a:ext cx="2308424" cy="490199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8B311D-9200-9F2B-223A-D322AD7D5571}"/>
                  </a:ext>
                </a:extLst>
              </p:cNvPr>
              <p:cNvSpPr txBox="1"/>
              <p:nvPr/>
            </p:nvSpPr>
            <p:spPr>
              <a:xfrm>
                <a:off x="5127605" y="624613"/>
                <a:ext cx="3032882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=4.28×</m:t>
                      </m:r>
                      <m:sSup>
                        <m:sSupPr>
                          <m:ctrlPr>
                            <a:rPr lang="en-US" sz="21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133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21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133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8B311D-9200-9F2B-223A-D322AD7D5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605" y="624613"/>
                <a:ext cx="3032882" cy="420564"/>
              </a:xfrm>
              <a:prstGeom prst="rect">
                <a:avLst/>
              </a:prstGeom>
              <a:blipFill>
                <a:blip r:embed="rId4"/>
                <a:stretch>
                  <a:fillRect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Brace 20">
            <a:extLst>
              <a:ext uri="{FF2B5EF4-FFF2-40B4-BE49-F238E27FC236}">
                <a16:creationId xmlns:a16="http://schemas.microsoft.com/office/drawing/2014/main" id="{CE4B71C9-7DBE-B0FA-389D-D5261C7FD521}"/>
              </a:ext>
            </a:extLst>
          </p:cNvPr>
          <p:cNvSpPr/>
          <p:nvPr/>
        </p:nvSpPr>
        <p:spPr>
          <a:xfrm rot="9605819">
            <a:off x="3400415" y="1750648"/>
            <a:ext cx="407195" cy="3758080"/>
          </a:xfrm>
          <a:prstGeom prst="rightBrac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EA6808-858D-3767-4DBD-A31829F4B3F5}"/>
              </a:ext>
            </a:extLst>
          </p:cNvPr>
          <p:cNvSpPr txBox="1"/>
          <p:nvPr/>
        </p:nvSpPr>
        <p:spPr>
          <a:xfrm>
            <a:off x="1928325" y="3674194"/>
            <a:ext cx="1384991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Ionization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DDF310-E0B4-561C-FD7D-DFAA7F8596B6}"/>
              </a:ext>
            </a:extLst>
          </p:cNvPr>
          <p:cNvSpPr txBox="1"/>
          <p:nvPr/>
        </p:nvSpPr>
        <p:spPr>
          <a:xfrm>
            <a:off x="4979202" y="2629076"/>
            <a:ext cx="1977333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After this point the nanorod is heavily ionized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DA029EC-39E7-7BFF-36E9-FE242D85B899}"/>
                  </a:ext>
                </a:extLst>
              </p:cNvPr>
              <p:cNvSpPr txBox="1"/>
              <p:nvPr/>
            </p:nvSpPr>
            <p:spPr>
              <a:xfrm>
                <a:off x="9723380" y="4686260"/>
                <a:ext cx="217882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Ionization limit was set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𝐴𝑢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3+</m:t>
                        </m:r>
                      </m:sup>
                    </m:sSup>
                  </m:oMath>
                </a14:m>
                <a:r>
                  <a:rPr lang="en-US" sz="2000" dirty="0"/>
                  <a:t>, but ionization can go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𝐴𝑢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20+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DA029EC-39E7-7BFF-36E9-FE242D85B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3380" y="4686260"/>
                <a:ext cx="2178824" cy="1323439"/>
              </a:xfrm>
              <a:prstGeom prst="rect">
                <a:avLst/>
              </a:prstGeom>
              <a:blipFill>
                <a:blip r:embed="rId5"/>
                <a:stretch>
                  <a:fillRect l="-2801" t="-2765" r="-3081" b="-7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CE2FCC7-FBD5-F2EE-32B1-F1263179BE1D}"/>
              </a:ext>
            </a:extLst>
          </p:cNvPr>
          <p:cNvCxnSpPr>
            <a:cxnSpLocks/>
          </p:cNvCxnSpPr>
          <p:nvPr/>
        </p:nvCxnSpPr>
        <p:spPr>
          <a:xfrm>
            <a:off x="4657693" y="3768075"/>
            <a:ext cx="4103468" cy="0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DA7A1A6-07D1-98DF-09FD-85E0B94A8EEC}"/>
              </a:ext>
            </a:extLst>
          </p:cNvPr>
          <p:cNvSpPr txBox="1"/>
          <p:nvPr/>
        </p:nvSpPr>
        <p:spPr>
          <a:xfrm>
            <a:off x="5613928" y="4656371"/>
            <a:ext cx="1940968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Electron loss is exaggerated here due to small simulation size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F3A020-F96C-EAFD-C228-1B491BA9E439}"/>
              </a:ext>
            </a:extLst>
          </p:cNvPr>
          <p:cNvGrpSpPr/>
          <p:nvPr/>
        </p:nvGrpSpPr>
        <p:grpSpPr>
          <a:xfrm>
            <a:off x="9859924" y="2629076"/>
            <a:ext cx="1640555" cy="1859224"/>
            <a:chOff x="4069286" y="2966898"/>
            <a:chExt cx="1230416" cy="139441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3F2507C-0F35-0683-9193-A500C505CA14}"/>
                </a:ext>
              </a:extLst>
            </p:cNvPr>
            <p:cNvGrpSpPr/>
            <p:nvPr/>
          </p:nvGrpSpPr>
          <p:grpSpPr>
            <a:xfrm>
              <a:off x="4069286" y="2966898"/>
              <a:ext cx="1230416" cy="1394418"/>
              <a:chOff x="4509042" y="2733673"/>
              <a:chExt cx="1230416" cy="13944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9CEBE026-BB80-3608-31A8-782CD15CAF48}"/>
                      </a:ext>
                    </a:extLst>
                  </p:cNvPr>
                  <p:cNvSpPr txBox="1"/>
                  <p:nvPr/>
                </p:nvSpPr>
                <p:spPr>
                  <a:xfrm>
                    <a:off x="4509042" y="3116371"/>
                    <a:ext cx="422660" cy="23083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𝐴𝑢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3+</m:t>
                              </m:r>
                            </m:sup>
                          </m:sSup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9CEBE026-BB80-3608-31A8-782CD15CAF4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09042" y="3116371"/>
                    <a:ext cx="422660" cy="23083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62065F8-B9B0-F691-61E9-E3B2979C5515}"/>
                  </a:ext>
                </a:extLst>
              </p:cNvPr>
              <p:cNvGrpSpPr/>
              <p:nvPr/>
            </p:nvGrpSpPr>
            <p:grpSpPr>
              <a:xfrm>
                <a:off x="4559234" y="2733673"/>
                <a:ext cx="1180224" cy="1394418"/>
                <a:chOff x="3808120" y="2216601"/>
                <a:chExt cx="1180224" cy="1394418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42D7B34-F904-772B-96DD-2FB351A1117D}"/>
                    </a:ext>
                  </a:extLst>
                </p:cNvPr>
                <p:cNvSpPr txBox="1"/>
                <p:nvPr/>
              </p:nvSpPr>
              <p:spPr>
                <a:xfrm>
                  <a:off x="4348963" y="2587678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0602D29F-8D21-B6F3-B4F6-FB139FE4A8A5}"/>
                    </a:ext>
                  </a:extLst>
                </p:cNvPr>
                <p:cNvGrpSpPr/>
                <p:nvPr/>
              </p:nvGrpSpPr>
              <p:grpSpPr>
                <a:xfrm>
                  <a:off x="3808120" y="2216601"/>
                  <a:ext cx="1180224" cy="1394418"/>
                  <a:chOff x="10188396" y="1296003"/>
                  <a:chExt cx="1573632" cy="1859223"/>
                </a:xfrm>
              </p:grpSpPr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9D865F0C-6436-331B-7BE5-277B76C34C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232904" y="2260108"/>
                    <a:ext cx="1361130" cy="0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dash"/>
                    <a:round/>
                    <a:headEnd type="triangle" w="med" len="med"/>
                    <a:tailEnd type="triangl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19468121-28ED-69F7-BAE3-C0C6F9BDC5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23504" y="1549594"/>
                    <a:ext cx="12435" cy="1409990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dash"/>
                    <a:round/>
                    <a:headEnd type="triangle" w="med" len="med"/>
                    <a:tailEnd type="triangl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91499ABF-E41A-9542-567C-97955BBDB5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61255" y="2260108"/>
                    <a:ext cx="464648" cy="699476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dash"/>
                    <a:round/>
                    <a:headEnd type="diamond" w="med" len="med"/>
                    <a:tailEnd type="triangl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961DD20F-6618-BDCA-1D15-92D361E765FB}"/>
                      </a:ext>
                    </a:extLst>
                  </p:cNvPr>
                  <p:cNvSpPr txBox="1"/>
                  <p:nvPr/>
                </p:nvSpPr>
                <p:spPr>
                  <a:xfrm>
                    <a:off x="10888683" y="1296003"/>
                    <a:ext cx="26642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y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B54C4805-E071-5CDE-F88B-2456E6E337D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97212" y="2177152"/>
                    <a:ext cx="26481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x</a:t>
                    </a:r>
                  </a:p>
                </p:txBody>
              </p:sp>
              <p:sp>
                <p:nvSpPr>
                  <p:cNvPr id="44" name="Rectangle: Rounded Corners 43">
                    <a:extLst>
                      <a:ext uri="{FF2B5EF4-FFF2-40B4-BE49-F238E27FC236}">
                        <a16:creationId xmlns:a16="http://schemas.microsoft.com/office/drawing/2014/main" id="{4C0A43F1-13F9-FB5E-9D94-8696A9E91002}"/>
                      </a:ext>
                    </a:extLst>
                  </p:cNvPr>
                  <p:cNvSpPr/>
                  <p:nvPr/>
                </p:nvSpPr>
                <p:spPr>
                  <a:xfrm>
                    <a:off x="10713192" y="1809282"/>
                    <a:ext cx="420624" cy="8763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C000">
                      <a:alpha val="63922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65E248D2-A937-2447-5D49-47DBD0D4F84C}"/>
                      </a:ext>
                    </a:extLst>
                  </p:cNvPr>
                  <p:cNvSpPr txBox="1"/>
                  <p:nvPr/>
                </p:nvSpPr>
                <p:spPr>
                  <a:xfrm>
                    <a:off x="10188396" y="2847449"/>
                    <a:ext cx="26321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z</a:t>
                    </a:r>
                  </a:p>
                </p:txBody>
              </p: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A463881-AE98-5803-C97F-B5DA3FB69D50}"/>
                    </a:ext>
                  </a:extLst>
                </p:cNvPr>
                <p:cNvSpPr txBox="1"/>
                <p:nvPr/>
              </p:nvSpPr>
              <p:spPr>
                <a:xfrm>
                  <a:off x="4130177" y="2585136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CA56EC9-F5EC-0C83-BEE3-02269662088B}"/>
                    </a:ext>
                  </a:extLst>
                </p:cNvPr>
                <p:cNvSpPr txBox="1"/>
                <p:nvPr/>
              </p:nvSpPr>
              <p:spPr>
                <a:xfrm>
                  <a:off x="4130177" y="2720748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C46CCCF-0596-6A75-CC94-2001B82D9031}"/>
                    </a:ext>
                  </a:extLst>
                </p:cNvPr>
                <p:cNvSpPr txBox="1"/>
                <p:nvPr/>
              </p:nvSpPr>
              <p:spPr>
                <a:xfrm>
                  <a:off x="4130177" y="2877463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F50EC17-F5D6-9C3F-1510-CE9AA70CF627}"/>
                    </a:ext>
                  </a:extLst>
                </p:cNvPr>
                <p:cNvSpPr txBox="1"/>
                <p:nvPr/>
              </p:nvSpPr>
              <p:spPr>
                <a:xfrm>
                  <a:off x="4159765" y="3008036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2E995A-0A28-6BFD-54EF-0BECF59E1E88}"/>
                    </a:ext>
                  </a:extLst>
                </p:cNvPr>
                <p:cNvSpPr txBox="1"/>
                <p:nvPr/>
              </p:nvSpPr>
              <p:spPr>
                <a:xfrm>
                  <a:off x="4243482" y="3055026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06FB8FE-A3C4-4D45-FA5D-0122C5273A82}"/>
                    </a:ext>
                  </a:extLst>
                </p:cNvPr>
                <p:cNvSpPr txBox="1"/>
                <p:nvPr/>
              </p:nvSpPr>
              <p:spPr>
                <a:xfrm>
                  <a:off x="4356382" y="2996387"/>
                  <a:ext cx="148264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F30C383-896B-70FA-49CF-3BD32F801569}"/>
                    </a:ext>
                  </a:extLst>
                </p:cNvPr>
                <p:cNvSpPr txBox="1"/>
                <p:nvPr/>
              </p:nvSpPr>
              <p:spPr>
                <a:xfrm>
                  <a:off x="4351832" y="2886647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5C6404F-EF3B-2CAF-BD7E-562B802BDB9A}"/>
                    </a:ext>
                  </a:extLst>
                </p:cNvPr>
                <p:cNvSpPr txBox="1"/>
                <p:nvPr/>
              </p:nvSpPr>
              <p:spPr>
                <a:xfrm>
                  <a:off x="4356382" y="2720980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9A7D4A-811E-24C6-D40A-F361B20A0DC8}"/>
                </a:ext>
              </a:extLst>
            </p:cNvPr>
            <p:cNvSpPr txBox="1"/>
            <p:nvPr/>
          </p:nvSpPr>
          <p:spPr>
            <a:xfrm>
              <a:off x="4543867" y="3286303"/>
              <a:ext cx="210634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+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B009F1-479A-ECAE-0BFC-9592B85467EB}"/>
                </a:ext>
              </a:extLst>
            </p:cNvPr>
            <p:cNvSpPr txBox="1"/>
            <p:nvPr/>
          </p:nvSpPr>
          <p:spPr>
            <a:xfrm>
              <a:off x="4660321" y="3337394"/>
              <a:ext cx="210634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+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BE9232C8-F0B4-E33C-081D-938C1CA59F11}"/>
              </a:ext>
            </a:extLst>
          </p:cNvPr>
          <p:cNvSpPr txBox="1"/>
          <p:nvPr/>
        </p:nvSpPr>
        <p:spPr>
          <a:xfrm>
            <a:off x="9700517" y="1116187"/>
            <a:ext cx="23100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Highly </a:t>
            </a:r>
            <a:r>
              <a:rPr lang="en-US" sz="2000" b="1" dirty="0"/>
              <a:t>ionized</a:t>
            </a:r>
            <a:r>
              <a:rPr lang="en-US" sz="2000" dirty="0"/>
              <a:t> gold nanorod causes a </a:t>
            </a:r>
            <a:r>
              <a:rPr lang="en-US" sz="2000" b="1" dirty="0"/>
              <a:t>Coulomb</a:t>
            </a:r>
            <a:r>
              <a:rPr lang="en-US" sz="2000" dirty="0"/>
              <a:t> </a:t>
            </a:r>
            <a:r>
              <a:rPr lang="en-US" sz="2000" b="1" dirty="0"/>
              <a:t>explosion</a:t>
            </a:r>
            <a:r>
              <a:rPr lang="en-US" sz="2000" dirty="0"/>
              <a:t> in the local material.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582AB3A-54F3-1762-4384-CDF575CA64E4}"/>
              </a:ext>
            </a:extLst>
          </p:cNvPr>
          <p:cNvGrpSpPr/>
          <p:nvPr/>
        </p:nvGrpSpPr>
        <p:grpSpPr>
          <a:xfrm flipV="1">
            <a:off x="10258033" y="3876557"/>
            <a:ext cx="820284" cy="637203"/>
            <a:chOff x="1031714" y="2917559"/>
            <a:chExt cx="615213" cy="47790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9DDBB75-920B-D431-4877-2E6661FFB7BB}"/>
                </a:ext>
              </a:extLst>
            </p:cNvPr>
            <p:cNvGrpSpPr/>
            <p:nvPr/>
          </p:nvGrpSpPr>
          <p:grpSpPr>
            <a:xfrm>
              <a:off x="1031714" y="2917559"/>
              <a:ext cx="308088" cy="475111"/>
              <a:chOff x="1031714" y="2917559"/>
              <a:chExt cx="308088" cy="475111"/>
            </a:xfrm>
          </p:grpSpPr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70A4FFA8-F25C-8095-33C5-6A0C0288B3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B92A4C61-7942-037C-14E2-2EB552D9B3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6DAAD6A9-044C-D8CB-11CD-EB98D381EC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5F9851C-479C-6FD7-F603-19BC37A71BB8}"/>
                </a:ext>
              </a:extLst>
            </p:cNvPr>
            <p:cNvGrpSpPr/>
            <p:nvPr/>
          </p:nvGrpSpPr>
          <p:grpSpPr>
            <a:xfrm flipH="1">
              <a:off x="1338839" y="2920350"/>
              <a:ext cx="308088" cy="475111"/>
              <a:chOff x="1031714" y="2917559"/>
              <a:chExt cx="308088" cy="475111"/>
            </a:xfrm>
          </p:grpSpPr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E00D239B-B2C9-D55F-53EB-01FDF9F28E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5BC48DB0-FAFC-A354-564F-88F2FCC27B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8B36118A-95FB-2553-4C30-64DE428616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A8DE4EE-E559-5AC9-E0FD-B63A090F29EC}"/>
              </a:ext>
            </a:extLst>
          </p:cNvPr>
          <p:cNvGrpSpPr/>
          <p:nvPr/>
        </p:nvGrpSpPr>
        <p:grpSpPr>
          <a:xfrm rot="10800000" flipV="1">
            <a:off x="10257390" y="2640353"/>
            <a:ext cx="820284" cy="637203"/>
            <a:chOff x="1031714" y="2917559"/>
            <a:chExt cx="615213" cy="477902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827D30D-EA49-6B22-D62A-CEB31E3A6502}"/>
                </a:ext>
              </a:extLst>
            </p:cNvPr>
            <p:cNvGrpSpPr/>
            <p:nvPr/>
          </p:nvGrpSpPr>
          <p:grpSpPr>
            <a:xfrm>
              <a:off x="1031714" y="2917559"/>
              <a:ext cx="308088" cy="475111"/>
              <a:chOff x="1031714" y="2917559"/>
              <a:chExt cx="308088" cy="475111"/>
            </a:xfrm>
          </p:grpSpPr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632B3401-5125-7D2E-A576-5A4E1EDF81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E72C6222-2FD7-2068-C2E7-83D21CBEF1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2DABFF6A-5553-1A77-9364-2C2AF47D1C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EE2D9A4-7BD2-FCE1-E945-29443A988196}"/>
                </a:ext>
              </a:extLst>
            </p:cNvPr>
            <p:cNvGrpSpPr/>
            <p:nvPr/>
          </p:nvGrpSpPr>
          <p:grpSpPr>
            <a:xfrm flipH="1">
              <a:off x="1338839" y="2920350"/>
              <a:ext cx="308088" cy="475111"/>
              <a:chOff x="1031714" y="2917559"/>
              <a:chExt cx="308088" cy="475111"/>
            </a:xfrm>
          </p:grpSpPr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4D56B862-788D-4C97-CD66-42959D9486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BD4E94A6-D348-C7C6-75EC-145D33BCBF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AE45479A-8F57-130B-15FC-5426BECEEC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5B13D-99F2-7846-0E36-FC72216B3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44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7D074-EF04-E01E-B757-F88332031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58A97B-976E-014F-A90F-7BE4CDF9F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8" y="1093634"/>
            <a:ext cx="9497523" cy="5529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E5A389-4E72-64EA-9DCF-057321A1F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9" y="-107700"/>
            <a:ext cx="10515600" cy="1325563"/>
          </a:xfrm>
        </p:spPr>
        <p:txBody>
          <a:bodyPr/>
          <a:lstStyle/>
          <a:p>
            <a:r>
              <a:rPr lang="en-US" dirty="0"/>
              <a:t>Electron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1D5131-E762-DFD4-FA0B-CFE47ABEBD99}"/>
                  </a:ext>
                </a:extLst>
              </p:cNvPr>
              <p:cNvSpPr txBox="1"/>
              <p:nvPr/>
            </p:nvSpPr>
            <p:spPr>
              <a:xfrm>
                <a:off x="8008315" y="639489"/>
                <a:ext cx="230842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𝑝𝑢𝑙𝑠𝑒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1D5131-E762-DFD4-FA0B-CFE47ABEB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8315" y="639489"/>
                <a:ext cx="2308424" cy="490199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79923B-D54E-AA7F-B218-C2675C2B053F}"/>
                  </a:ext>
                </a:extLst>
              </p:cNvPr>
              <p:cNvSpPr txBox="1"/>
              <p:nvPr/>
            </p:nvSpPr>
            <p:spPr>
              <a:xfrm>
                <a:off x="5127605" y="624613"/>
                <a:ext cx="3032882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=4.28×</m:t>
                      </m:r>
                      <m:sSup>
                        <m:sSupPr>
                          <m:ctrlPr>
                            <a:rPr lang="en-US" sz="21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133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21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133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79923B-D54E-AA7F-B218-C2675C2B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605" y="624613"/>
                <a:ext cx="3032882" cy="420564"/>
              </a:xfrm>
              <a:prstGeom prst="rect">
                <a:avLst/>
              </a:prstGeom>
              <a:blipFill>
                <a:blip r:embed="rId4"/>
                <a:stretch>
                  <a:fillRect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Brace 20">
            <a:extLst>
              <a:ext uri="{FF2B5EF4-FFF2-40B4-BE49-F238E27FC236}">
                <a16:creationId xmlns:a16="http://schemas.microsoft.com/office/drawing/2014/main" id="{DCE04AC5-2548-2225-8A90-2A1E5257F6A0}"/>
              </a:ext>
            </a:extLst>
          </p:cNvPr>
          <p:cNvSpPr/>
          <p:nvPr/>
        </p:nvSpPr>
        <p:spPr>
          <a:xfrm rot="9605819">
            <a:off x="3400415" y="1750648"/>
            <a:ext cx="407195" cy="3758080"/>
          </a:xfrm>
          <a:prstGeom prst="rightBrac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37BCF2-A07B-CA85-29B2-28AC99646A8E}"/>
              </a:ext>
            </a:extLst>
          </p:cNvPr>
          <p:cNvSpPr txBox="1"/>
          <p:nvPr/>
        </p:nvSpPr>
        <p:spPr>
          <a:xfrm>
            <a:off x="1928325" y="3674194"/>
            <a:ext cx="1384991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Ionization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84DE81-11CC-28F2-F8B1-D826C36C626F}"/>
              </a:ext>
            </a:extLst>
          </p:cNvPr>
          <p:cNvSpPr txBox="1"/>
          <p:nvPr/>
        </p:nvSpPr>
        <p:spPr>
          <a:xfrm>
            <a:off x="4979202" y="2629076"/>
            <a:ext cx="1977333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After this point the nanorod is heavily ionized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78264E-35E0-6038-1FB6-8E788DB17F20}"/>
                  </a:ext>
                </a:extLst>
              </p:cNvPr>
              <p:cNvSpPr txBox="1"/>
              <p:nvPr/>
            </p:nvSpPr>
            <p:spPr>
              <a:xfrm>
                <a:off x="9723380" y="4686260"/>
                <a:ext cx="217882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Ionization limit was set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𝐴𝑢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3+</m:t>
                        </m:r>
                      </m:sup>
                    </m:sSup>
                  </m:oMath>
                </a14:m>
                <a:r>
                  <a:rPr lang="en-US" sz="2000" dirty="0"/>
                  <a:t>, but ionization can go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𝐴𝑢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20+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78264E-35E0-6038-1FB6-8E788DB17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3380" y="4686260"/>
                <a:ext cx="2178824" cy="1323439"/>
              </a:xfrm>
              <a:prstGeom prst="rect">
                <a:avLst/>
              </a:prstGeom>
              <a:blipFill>
                <a:blip r:embed="rId5"/>
                <a:stretch>
                  <a:fillRect l="-2801" t="-2765" r="-3081" b="-7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5725EE8-E2B5-E63F-2B63-BE79D2AC59C0}"/>
              </a:ext>
            </a:extLst>
          </p:cNvPr>
          <p:cNvCxnSpPr>
            <a:cxnSpLocks/>
          </p:cNvCxnSpPr>
          <p:nvPr/>
        </p:nvCxnSpPr>
        <p:spPr>
          <a:xfrm>
            <a:off x="4657692" y="3768075"/>
            <a:ext cx="3035389" cy="0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176EE04-D974-7A58-2D90-6DFD217DCBA5}"/>
              </a:ext>
            </a:extLst>
          </p:cNvPr>
          <p:cNvSpPr txBox="1"/>
          <p:nvPr/>
        </p:nvSpPr>
        <p:spPr>
          <a:xfrm>
            <a:off x="5613928" y="4656371"/>
            <a:ext cx="1940968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Electron loss is exaggerated here due to small simulation size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81F5B4-C3DB-D135-0CBF-DB43AFB0CA24}"/>
              </a:ext>
            </a:extLst>
          </p:cNvPr>
          <p:cNvGrpSpPr/>
          <p:nvPr/>
        </p:nvGrpSpPr>
        <p:grpSpPr>
          <a:xfrm>
            <a:off x="9859924" y="2629076"/>
            <a:ext cx="1640555" cy="1859224"/>
            <a:chOff x="4069286" y="2966898"/>
            <a:chExt cx="1230416" cy="139441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80F2037-6F95-1996-C2F8-449C2DD55D82}"/>
                </a:ext>
              </a:extLst>
            </p:cNvPr>
            <p:cNvGrpSpPr/>
            <p:nvPr/>
          </p:nvGrpSpPr>
          <p:grpSpPr>
            <a:xfrm>
              <a:off x="4069286" y="2966898"/>
              <a:ext cx="1230416" cy="1394418"/>
              <a:chOff x="4509042" y="2733673"/>
              <a:chExt cx="1230416" cy="13944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AC67F3D5-3C47-6BA9-0E93-81E4477391DA}"/>
                      </a:ext>
                    </a:extLst>
                  </p:cNvPr>
                  <p:cNvSpPr txBox="1"/>
                  <p:nvPr/>
                </p:nvSpPr>
                <p:spPr>
                  <a:xfrm>
                    <a:off x="4509042" y="3116371"/>
                    <a:ext cx="422660" cy="23083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𝐴𝑢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3+</m:t>
                              </m:r>
                            </m:sup>
                          </m:sSup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AC67F3D5-3C47-6BA9-0E93-81E4477391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09042" y="3116371"/>
                    <a:ext cx="422660" cy="23083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DBC6D22-7D32-6437-A8B5-03C53E99A16E}"/>
                  </a:ext>
                </a:extLst>
              </p:cNvPr>
              <p:cNvGrpSpPr/>
              <p:nvPr/>
            </p:nvGrpSpPr>
            <p:grpSpPr>
              <a:xfrm>
                <a:off x="4559234" y="2733673"/>
                <a:ext cx="1180224" cy="1394418"/>
                <a:chOff x="3808120" y="2216601"/>
                <a:chExt cx="1180224" cy="1394418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7DC3776-2D7F-12C7-A421-2364C9C2095E}"/>
                    </a:ext>
                  </a:extLst>
                </p:cNvPr>
                <p:cNvSpPr txBox="1"/>
                <p:nvPr/>
              </p:nvSpPr>
              <p:spPr>
                <a:xfrm>
                  <a:off x="4348963" y="2587678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A0375EB7-33ED-A363-58A8-63CBF2951842}"/>
                    </a:ext>
                  </a:extLst>
                </p:cNvPr>
                <p:cNvGrpSpPr/>
                <p:nvPr/>
              </p:nvGrpSpPr>
              <p:grpSpPr>
                <a:xfrm>
                  <a:off x="3808120" y="2216601"/>
                  <a:ext cx="1180224" cy="1394418"/>
                  <a:chOff x="10188396" y="1296003"/>
                  <a:chExt cx="1573632" cy="1859223"/>
                </a:xfrm>
              </p:grpSpPr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AEC7E33E-8430-B84F-A074-78E4FD8BCA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232904" y="2260108"/>
                    <a:ext cx="1361130" cy="0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dash"/>
                    <a:round/>
                    <a:headEnd type="triangle" w="med" len="med"/>
                    <a:tailEnd type="triangl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7C3EA95E-E4E7-8280-3F87-FE9662AFE6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23504" y="1549594"/>
                    <a:ext cx="12435" cy="1409990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dash"/>
                    <a:round/>
                    <a:headEnd type="triangle" w="med" len="med"/>
                    <a:tailEnd type="triangl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40EC0A0A-551F-E725-36CA-1515579518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61255" y="2260108"/>
                    <a:ext cx="464648" cy="699476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dash"/>
                    <a:round/>
                    <a:headEnd type="diamond" w="med" len="med"/>
                    <a:tailEnd type="triangl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615D443A-0D82-946A-9369-D8CB002D468C}"/>
                      </a:ext>
                    </a:extLst>
                  </p:cNvPr>
                  <p:cNvSpPr txBox="1"/>
                  <p:nvPr/>
                </p:nvSpPr>
                <p:spPr>
                  <a:xfrm>
                    <a:off x="10888683" y="1296003"/>
                    <a:ext cx="26642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y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317AC090-8544-8DAB-4DC6-E19329F4A47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97212" y="2177152"/>
                    <a:ext cx="26481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x</a:t>
                    </a:r>
                  </a:p>
                </p:txBody>
              </p:sp>
              <p:sp>
                <p:nvSpPr>
                  <p:cNvPr id="44" name="Rectangle: Rounded Corners 43">
                    <a:extLst>
                      <a:ext uri="{FF2B5EF4-FFF2-40B4-BE49-F238E27FC236}">
                        <a16:creationId xmlns:a16="http://schemas.microsoft.com/office/drawing/2014/main" id="{9CF040D7-03BD-03BD-8B6D-9433FC1DB9A7}"/>
                      </a:ext>
                    </a:extLst>
                  </p:cNvPr>
                  <p:cNvSpPr/>
                  <p:nvPr/>
                </p:nvSpPr>
                <p:spPr>
                  <a:xfrm>
                    <a:off x="10713192" y="1809282"/>
                    <a:ext cx="420624" cy="8763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C000">
                      <a:alpha val="63922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8AE29681-9FF7-D825-85E1-92F96DC14E31}"/>
                      </a:ext>
                    </a:extLst>
                  </p:cNvPr>
                  <p:cNvSpPr txBox="1"/>
                  <p:nvPr/>
                </p:nvSpPr>
                <p:spPr>
                  <a:xfrm>
                    <a:off x="10188396" y="2847449"/>
                    <a:ext cx="26321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z</a:t>
                    </a:r>
                  </a:p>
                </p:txBody>
              </p: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BFF4DCF-8008-218F-99C2-B3A63527DA1E}"/>
                    </a:ext>
                  </a:extLst>
                </p:cNvPr>
                <p:cNvSpPr txBox="1"/>
                <p:nvPr/>
              </p:nvSpPr>
              <p:spPr>
                <a:xfrm>
                  <a:off x="4130177" y="2585136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54A1B10-82C5-567B-1759-250527589DF3}"/>
                    </a:ext>
                  </a:extLst>
                </p:cNvPr>
                <p:cNvSpPr txBox="1"/>
                <p:nvPr/>
              </p:nvSpPr>
              <p:spPr>
                <a:xfrm>
                  <a:off x="4130177" y="2720748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7288B80-5588-41E5-5D7B-896B85193CD9}"/>
                    </a:ext>
                  </a:extLst>
                </p:cNvPr>
                <p:cNvSpPr txBox="1"/>
                <p:nvPr/>
              </p:nvSpPr>
              <p:spPr>
                <a:xfrm>
                  <a:off x="4130177" y="2877463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3028406-5AB8-0FC8-9D60-0F09256AFF8C}"/>
                    </a:ext>
                  </a:extLst>
                </p:cNvPr>
                <p:cNvSpPr txBox="1"/>
                <p:nvPr/>
              </p:nvSpPr>
              <p:spPr>
                <a:xfrm>
                  <a:off x="4159765" y="3008036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688D7D2-F9D6-9505-53D5-508E79A78E8A}"/>
                    </a:ext>
                  </a:extLst>
                </p:cNvPr>
                <p:cNvSpPr txBox="1"/>
                <p:nvPr/>
              </p:nvSpPr>
              <p:spPr>
                <a:xfrm>
                  <a:off x="4243482" y="3055026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2AB0675-DEBD-C49B-8046-16AFD34E4896}"/>
                    </a:ext>
                  </a:extLst>
                </p:cNvPr>
                <p:cNvSpPr txBox="1"/>
                <p:nvPr/>
              </p:nvSpPr>
              <p:spPr>
                <a:xfrm>
                  <a:off x="4356382" y="2996387"/>
                  <a:ext cx="148264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09C3E8B-604F-9975-6DEE-6E75C95A09DE}"/>
                    </a:ext>
                  </a:extLst>
                </p:cNvPr>
                <p:cNvSpPr txBox="1"/>
                <p:nvPr/>
              </p:nvSpPr>
              <p:spPr>
                <a:xfrm>
                  <a:off x="4351832" y="2886647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C56E56E-BAC4-609D-ABEB-C8E384960E61}"/>
                    </a:ext>
                  </a:extLst>
                </p:cNvPr>
                <p:cNvSpPr txBox="1"/>
                <p:nvPr/>
              </p:nvSpPr>
              <p:spPr>
                <a:xfrm>
                  <a:off x="4356382" y="2720980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500397-2942-0DD4-D366-D1C6773FF100}"/>
                </a:ext>
              </a:extLst>
            </p:cNvPr>
            <p:cNvSpPr txBox="1"/>
            <p:nvPr/>
          </p:nvSpPr>
          <p:spPr>
            <a:xfrm>
              <a:off x="4543867" y="3286303"/>
              <a:ext cx="210634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+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C406BE-30F9-63A6-9002-884DB19C01E5}"/>
                </a:ext>
              </a:extLst>
            </p:cNvPr>
            <p:cNvSpPr txBox="1"/>
            <p:nvPr/>
          </p:nvSpPr>
          <p:spPr>
            <a:xfrm>
              <a:off x="4660321" y="3337394"/>
              <a:ext cx="210634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+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96B2CAA1-5DBC-6E59-49E8-7B75ADC0A53C}"/>
              </a:ext>
            </a:extLst>
          </p:cNvPr>
          <p:cNvSpPr txBox="1"/>
          <p:nvPr/>
        </p:nvSpPr>
        <p:spPr>
          <a:xfrm>
            <a:off x="9700517" y="1116187"/>
            <a:ext cx="23100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Highly </a:t>
            </a:r>
            <a:r>
              <a:rPr lang="en-US" sz="2000" b="1" dirty="0"/>
              <a:t>ionized</a:t>
            </a:r>
            <a:r>
              <a:rPr lang="en-US" sz="2000" dirty="0"/>
              <a:t> gold nanorod causes a </a:t>
            </a:r>
            <a:r>
              <a:rPr lang="en-US" sz="2000" b="1" dirty="0"/>
              <a:t>Coulomb</a:t>
            </a:r>
            <a:r>
              <a:rPr lang="en-US" sz="2000" dirty="0"/>
              <a:t> </a:t>
            </a:r>
            <a:r>
              <a:rPr lang="en-US" sz="2000" b="1" dirty="0"/>
              <a:t>explosion</a:t>
            </a:r>
            <a:r>
              <a:rPr lang="en-US" sz="2000" dirty="0"/>
              <a:t> in the local material.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1061293-C1F8-CF74-339B-898D317D3EE7}"/>
              </a:ext>
            </a:extLst>
          </p:cNvPr>
          <p:cNvGrpSpPr/>
          <p:nvPr/>
        </p:nvGrpSpPr>
        <p:grpSpPr>
          <a:xfrm flipV="1">
            <a:off x="10258033" y="3876557"/>
            <a:ext cx="820284" cy="637203"/>
            <a:chOff x="1031714" y="2917559"/>
            <a:chExt cx="615213" cy="47790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E118C94-6144-6CF9-8EE5-B51BAF425459}"/>
                </a:ext>
              </a:extLst>
            </p:cNvPr>
            <p:cNvGrpSpPr/>
            <p:nvPr/>
          </p:nvGrpSpPr>
          <p:grpSpPr>
            <a:xfrm>
              <a:off x="1031714" y="2917559"/>
              <a:ext cx="308088" cy="475111"/>
              <a:chOff x="1031714" y="2917559"/>
              <a:chExt cx="308088" cy="475111"/>
            </a:xfrm>
          </p:grpSpPr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BB20EBAA-B1B3-D239-CA42-45B0EDD1B3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546CA60C-4FE0-3F5D-28A6-0188BAE0D5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0A1C6314-FECA-E0DF-6E77-19939425F8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F231448-48F7-ECAE-BC13-276F99EDC552}"/>
                </a:ext>
              </a:extLst>
            </p:cNvPr>
            <p:cNvGrpSpPr/>
            <p:nvPr/>
          </p:nvGrpSpPr>
          <p:grpSpPr>
            <a:xfrm flipH="1">
              <a:off x="1338839" y="2920350"/>
              <a:ext cx="308088" cy="475111"/>
              <a:chOff x="1031714" y="2917559"/>
              <a:chExt cx="308088" cy="475111"/>
            </a:xfrm>
          </p:grpSpPr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F402E7DA-2E65-B48B-0568-220FA0067C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93FD19AC-6894-8352-DD72-C71A1B3DB1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1D6E6146-7717-4FE5-CC12-4C1877AA4B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C50656E-5442-7C33-F4B6-FEBDDEEB2B90}"/>
              </a:ext>
            </a:extLst>
          </p:cNvPr>
          <p:cNvGrpSpPr/>
          <p:nvPr/>
        </p:nvGrpSpPr>
        <p:grpSpPr>
          <a:xfrm rot="10800000" flipV="1">
            <a:off x="10257390" y="2640353"/>
            <a:ext cx="820284" cy="637203"/>
            <a:chOff x="1031714" y="2917559"/>
            <a:chExt cx="615213" cy="477902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936F4E0-20E1-6A69-1CBA-9F17F907C7B8}"/>
                </a:ext>
              </a:extLst>
            </p:cNvPr>
            <p:cNvGrpSpPr/>
            <p:nvPr/>
          </p:nvGrpSpPr>
          <p:grpSpPr>
            <a:xfrm>
              <a:off x="1031714" y="2917559"/>
              <a:ext cx="308088" cy="475111"/>
              <a:chOff x="1031714" y="2917559"/>
              <a:chExt cx="308088" cy="475111"/>
            </a:xfrm>
          </p:grpSpPr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B1C0E89A-5ECB-D86D-0409-F851A7BFE5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F9D8A547-EEC8-9D0E-3FBF-F312463D8B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29C6E659-BDD5-8E3A-9682-0E6CADAC60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248E83D-2DF7-6FA0-EB90-1528A4F48C1A}"/>
                </a:ext>
              </a:extLst>
            </p:cNvPr>
            <p:cNvGrpSpPr/>
            <p:nvPr/>
          </p:nvGrpSpPr>
          <p:grpSpPr>
            <a:xfrm flipH="1">
              <a:off x="1338839" y="2920350"/>
              <a:ext cx="308088" cy="475111"/>
              <a:chOff x="1031714" y="2917559"/>
              <a:chExt cx="308088" cy="475111"/>
            </a:xfrm>
          </p:grpSpPr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49080FF6-65C5-329D-F833-E01429ACF4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6BF78134-788B-C965-E991-3C5C52F32F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5E6CA771-A761-5E66-3DB4-62E5BDFBAE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A8AE546-210C-CBCE-0C37-FCDC7CFCA70F}"/>
              </a:ext>
            </a:extLst>
          </p:cNvPr>
          <p:cNvSpPr txBox="1"/>
          <p:nvPr/>
        </p:nvSpPr>
        <p:spPr>
          <a:xfrm>
            <a:off x="7818940" y="2668518"/>
            <a:ext cx="17164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How important is coulomb explosion for ion spectra?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07404C7-7C9A-15AF-1068-3D45A4D74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21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2DC7E-F44E-1495-ADE7-EDD54BF0F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870370-CDAF-4D83-5FEB-CC0E8CCD7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91" y="731078"/>
            <a:ext cx="11068496" cy="60637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803602-E644-E57F-3766-27A57B25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9" y="-107700"/>
            <a:ext cx="10899611" cy="1325563"/>
          </a:xfrm>
        </p:spPr>
        <p:txBody>
          <a:bodyPr>
            <a:normAutofit/>
          </a:bodyPr>
          <a:lstStyle/>
          <a:p>
            <a:r>
              <a:rPr lang="en-US" dirty="0"/>
              <a:t>Ion spectra –Coulomb Explosion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5C29D3-838C-B68B-DDB2-3C3CF5A9F2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510" t="7049" r="855" b="58790"/>
          <a:stretch/>
        </p:blipFill>
        <p:spPr>
          <a:xfrm>
            <a:off x="9804400" y="1217862"/>
            <a:ext cx="1324741" cy="2517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396647-681A-0DD6-E312-F093DFE62F2F}"/>
                  </a:ext>
                </a:extLst>
              </p:cNvPr>
              <p:cNvSpPr txBox="1"/>
              <p:nvPr/>
            </p:nvSpPr>
            <p:spPr>
              <a:xfrm>
                <a:off x="9017707" y="731078"/>
                <a:ext cx="230842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𝑝𝑢𝑙𝑠𝑒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396647-681A-0DD6-E312-F093DFE62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707" y="731078"/>
                <a:ext cx="2308424" cy="490199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82D42C-7279-6730-FA5D-05AFB0ED7347}"/>
                  </a:ext>
                </a:extLst>
              </p:cNvPr>
              <p:cNvSpPr txBox="1"/>
              <p:nvPr/>
            </p:nvSpPr>
            <p:spPr>
              <a:xfrm>
                <a:off x="6215115" y="741895"/>
                <a:ext cx="3032882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=4.28×</m:t>
                      </m:r>
                      <m:sSup>
                        <m:sSupPr>
                          <m:ctrlPr>
                            <a:rPr lang="en-US" sz="21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133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21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133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582D42C-7279-6730-FA5D-05AFB0ED7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115" y="741895"/>
                <a:ext cx="3032882" cy="420564"/>
              </a:xfrm>
              <a:prstGeom prst="rect">
                <a:avLst/>
              </a:prstGeom>
              <a:blipFill>
                <a:blip r:embed="rId5"/>
                <a:stretch>
                  <a:fillRect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AF530AD4-FBF9-9A98-E3C3-3643D1193C74}"/>
              </a:ext>
            </a:extLst>
          </p:cNvPr>
          <p:cNvGrpSpPr/>
          <p:nvPr/>
        </p:nvGrpSpPr>
        <p:grpSpPr>
          <a:xfrm>
            <a:off x="5240135" y="3972067"/>
            <a:ext cx="1640555" cy="1859224"/>
            <a:chOff x="4069286" y="2966898"/>
            <a:chExt cx="1230416" cy="139441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4EF1DC5-201C-B392-4C33-67B1F57A29EF}"/>
                </a:ext>
              </a:extLst>
            </p:cNvPr>
            <p:cNvGrpSpPr/>
            <p:nvPr/>
          </p:nvGrpSpPr>
          <p:grpSpPr>
            <a:xfrm>
              <a:off x="4069286" y="2966898"/>
              <a:ext cx="1230416" cy="1394418"/>
              <a:chOff x="4509042" y="2733673"/>
              <a:chExt cx="1230416" cy="13944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6A6E5C7B-B78A-E775-BA1A-C639A3A39790}"/>
                      </a:ext>
                    </a:extLst>
                  </p:cNvPr>
                  <p:cNvSpPr txBox="1"/>
                  <p:nvPr/>
                </p:nvSpPr>
                <p:spPr>
                  <a:xfrm>
                    <a:off x="4509042" y="3116371"/>
                    <a:ext cx="422660" cy="23083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𝐴𝑢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3+</m:t>
                              </m:r>
                            </m:sup>
                          </m:sSup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6A6E5C7B-B78A-E775-BA1A-C639A3A397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09042" y="3116371"/>
                    <a:ext cx="422660" cy="23083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46B119F-E789-2F6D-805E-82030FB00528}"/>
                  </a:ext>
                </a:extLst>
              </p:cNvPr>
              <p:cNvGrpSpPr/>
              <p:nvPr/>
            </p:nvGrpSpPr>
            <p:grpSpPr>
              <a:xfrm>
                <a:off x="4559234" y="2733673"/>
                <a:ext cx="1180224" cy="1394418"/>
                <a:chOff x="3808120" y="2216601"/>
                <a:chExt cx="1180224" cy="1394418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C475651-5127-C189-EBCA-B7A85F07E947}"/>
                    </a:ext>
                  </a:extLst>
                </p:cNvPr>
                <p:cNvSpPr txBox="1"/>
                <p:nvPr/>
              </p:nvSpPr>
              <p:spPr>
                <a:xfrm>
                  <a:off x="4348963" y="2587678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06F6759E-54CA-E65F-2B4D-E5FB706FDE2D}"/>
                    </a:ext>
                  </a:extLst>
                </p:cNvPr>
                <p:cNvGrpSpPr/>
                <p:nvPr/>
              </p:nvGrpSpPr>
              <p:grpSpPr>
                <a:xfrm>
                  <a:off x="3808120" y="2216601"/>
                  <a:ext cx="1180224" cy="1394418"/>
                  <a:chOff x="10188396" y="1296003"/>
                  <a:chExt cx="1573632" cy="1859223"/>
                </a:xfrm>
              </p:grpSpPr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A7ECEC06-D23D-C587-6363-855300A844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232904" y="2260108"/>
                    <a:ext cx="1361130" cy="0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dash"/>
                    <a:round/>
                    <a:headEnd type="triangle" w="med" len="med"/>
                    <a:tailEnd type="triangl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C93D8CEB-A19C-CEC0-2348-CD19222DB1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23504" y="1549594"/>
                    <a:ext cx="12435" cy="1409990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dash"/>
                    <a:round/>
                    <a:headEnd type="triangle" w="med" len="med"/>
                    <a:tailEnd type="triangl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276ECC5C-84A0-BB6E-1F56-4341E0D464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61255" y="2260108"/>
                    <a:ext cx="464648" cy="699476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dash"/>
                    <a:round/>
                    <a:headEnd type="diamond" w="med" len="med"/>
                    <a:tailEnd type="triangl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16ECF98-E41B-1EDC-0E0C-0143B1917908}"/>
                      </a:ext>
                    </a:extLst>
                  </p:cNvPr>
                  <p:cNvSpPr txBox="1"/>
                  <p:nvPr/>
                </p:nvSpPr>
                <p:spPr>
                  <a:xfrm>
                    <a:off x="10888683" y="1296003"/>
                    <a:ext cx="26642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y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9079B297-A057-95A9-AAF5-7B49CCCCB67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97212" y="2177152"/>
                    <a:ext cx="26481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x</a:t>
                    </a:r>
                  </a:p>
                </p:txBody>
              </p:sp>
              <p:sp>
                <p:nvSpPr>
                  <p:cNvPr id="14" name="Rectangle: Rounded Corners 13">
                    <a:extLst>
                      <a:ext uri="{FF2B5EF4-FFF2-40B4-BE49-F238E27FC236}">
                        <a16:creationId xmlns:a16="http://schemas.microsoft.com/office/drawing/2014/main" id="{9B520F87-4C88-0C87-7775-F234264E6BB5}"/>
                      </a:ext>
                    </a:extLst>
                  </p:cNvPr>
                  <p:cNvSpPr/>
                  <p:nvPr/>
                </p:nvSpPr>
                <p:spPr>
                  <a:xfrm>
                    <a:off x="10713192" y="1809282"/>
                    <a:ext cx="420624" cy="8763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C000">
                      <a:alpha val="63922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A1D91212-276C-6BA2-5834-3066F239F44D}"/>
                      </a:ext>
                    </a:extLst>
                  </p:cNvPr>
                  <p:cNvSpPr txBox="1"/>
                  <p:nvPr/>
                </p:nvSpPr>
                <p:spPr>
                  <a:xfrm>
                    <a:off x="10188396" y="2847449"/>
                    <a:ext cx="26321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z</a:t>
                    </a:r>
                  </a:p>
                </p:txBody>
              </p: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62B4397-50CA-5164-4BB1-25FE67A74267}"/>
                    </a:ext>
                  </a:extLst>
                </p:cNvPr>
                <p:cNvSpPr txBox="1"/>
                <p:nvPr/>
              </p:nvSpPr>
              <p:spPr>
                <a:xfrm>
                  <a:off x="4130177" y="2585136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51F9313-107D-D554-FF07-50B5B820218B}"/>
                    </a:ext>
                  </a:extLst>
                </p:cNvPr>
                <p:cNvSpPr txBox="1"/>
                <p:nvPr/>
              </p:nvSpPr>
              <p:spPr>
                <a:xfrm>
                  <a:off x="4130177" y="2720748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948769E-39A7-EE16-5C30-5F74D76D9190}"/>
                    </a:ext>
                  </a:extLst>
                </p:cNvPr>
                <p:cNvSpPr txBox="1"/>
                <p:nvPr/>
              </p:nvSpPr>
              <p:spPr>
                <a:xfrm>
                  <a:off x="4130177" y="2877463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25F1330-B796-D489-8457-F28C0BEB1367}"/>
                    </a:ext>
                  </a:extLst>
                </p:cNvPr>
                <p:cNvSpPr txBox="1"/>
                <p:nvPr/>
              </p:nvSpPr>
              <p:spPr>
                <a:xfrm>
                  <a:off x="4159765" y="3008036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680F4BC-9E75-97C3-8834-E8E282FF57E7}"/>
                    </a:ext>
                  </a:extLst>
                </p:cNvPr>
                <p:cNvSpPr txBox="1"/>
                <p:nvPr/>
              </p:nvSpPr>
              <p:spPr>
                <a:xfrm>
                  <a:off x="4243482" y="3055026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FAF1B4A-AF75-2503-DC30-59A367F04647}"/>
                    </a:ext>
                  </a:extLst>
                </p:cNvPr>
                <p:cNvSpPr txBox="1"/>
                <p:nvPr/>
              </p:nvSpPr>
              <p:spPr>
                <a:xfrm>
                  <a:off x="4356382" y="2996387"/>
                  <a:ext cx="148264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C2CEFC0-D90F-1E64-8B8F-3C5B5AB06BEE}"/>
                    </a:ext>
                  </a:extLst>
                </p:cNvPr>
                <p:cNvSpPr txBox="1"/>
                <p:nvPr/>
              </p:nvSpPr>
              <p:spPr>
                <a:xfrm>
                  <a:off x="4351832" y="2886647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772A711-E9CE-2414-BFD4-BA742B5FEF71}"/>
                    </a:ext>
                  </a:extLst>
                </p:cNvPr>
                <p:cNvSpPr txBox="1"/>
                <p:nvPr/>
              </p:nvSpPr>
              <p:spPr>
                <a:xfrm>
                  <a:off x="4356382" y="2720980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</p:grp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055C32-EA57-D0AD-126A-A32BF48F552D}"/>
                </a:ext>
              </a:extLst>
            </p:cNvPr>
            <p:cNvSpPr txBox="1"/>
            <p:nvPr/>
          </p:nvSpPr>
          <p:spPr>
            <a:xfrm>
              <a:off x="4543867" y="3286303"/>
              <a:ext cx="210634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+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5EE83BA-7294-A7E6-3C84-EE46FFCDC353}"/>
                </a:ext>
              </a:extLst>
            </p:cNvPr>
            <p:cNvSpPr txBox="1"/>
            <p:nvPr/>
          </p:nvSpPr>
          <p:spPr>
            <a:xfrm>
              <a:off x="4660321" y="3337394"/>
              <a:ext cx="210634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+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7500620-2D76-25E3-AC0F-29F84B47EAA3}"/>
              </a:ext>
            </a:extLst>
          </p:cNvPr>
          <p:cNvSpPr txBox="1"/>
          <p:nvPr/>
        </p:nvSpPr>
        <p:spPr>
          <a:xfrm>
            <a:off x="4710559" y="4730895"/>
            <a:ext cx="921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No</a:t>
            </a:r>
          </a:p>
          <a:p>
            <a:r>
              <a:rPr lang="en-US" sz="2400" i="1" dirty="0"/>
              <a:t>Laser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AA405-0F55-85B1-A4D2-E66ED849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14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C3A8E-3392-B7FB-1763-28FCB1137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0744DF-E684-3D50-BB04-F914FA780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89" y="555082"/>
            <a:ext cx="11173776" cy="6064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A12352-060A-DD57-1549-5C1E2BD11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9" y="-107700"/>
            <a:ext cx="10515600" cy="1325563"/>
          </a:xfrm>
        </p:spPr>
        <p:txBody>
          <a:bodyPr/>
          <a:lstStyle/>
          <a:p>
            <a:r>
              <a:rPr lang="en-US" dirty="0"/>
              <a:t>Ion spectra - Comparison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192A5D-F73C-DDE1-3E51-FD8A7A31AAE1}"/>
              </a:ext>
            </a:extLst>
          </p:cNvPr>
          <p:cNvCxnSpPr>
            <a:cxnSpLocks/>
          </p:cNvCxnSpPr>
          <p:nvPr/>
        </p:nvCxnSpPr>
        <p:spPr>
          <a:xfrm>
            <a:off x="4892187" y="5091641"/>
            <a:ext cx="463551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1BDB200-2224-8BF8-280A-E8E7FAC3B88D}"/>
              </a:ext>
            </a:extLst>
          </p:cNvPr>
          <p:cNvCxnSpPr>
            <a:cxnSpLocks/>
          </p:cNvCxnSpPr>
          <p:nvPr/>
        </p:nvCxnSpPr>
        <p:spPr>
          <a:xfrm>
            <a:off x="4892187" y="5485341"/>
            <a:ext cx="463551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B2C4384-152B-8014-5A30-8BF516FF02C8}"/>
              </a:ext>
            </a:extLst>
          </p:cNvPr>
          <p:cNvSpPr txBox="1"/>
          <p:nvPr/>
        </p:nvSpPr>
        <p:spPr>
          <a:xfrm>
            <a:off x="5355738" y="4937752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Coulomb Exp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E59B7F-AD16-7C73-EF02-600B139F4775}"/>
              </a:ext>
            </a:extLst>
          </p:cNvPr>
          <p:cNvSpPr txBox="1"/>
          <p:nvPr/>
        </p:nvSpPr>
        <p:spPr>
          <a:xfrm>
            <a:off x="5355738" y="5331452"/>
            <a:ext cx="2575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Ponderomotive + Coulomb Exp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1CAAF7-31D9-7408-8121-B3EA470ACE90}"/>
                  </a:ext>
                </a:extLst>
              </p:cNvPr>
              <p:cNvSpPr txBox="1"/>
              <p:nvPr/>
            </p:nvSpPr>
            <p:spPr>
              <a:xfrm>
                <a:off x="9000225" y="600830"/>
                <a:ext cx="230842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𝑝𝑢𝑙𝑠𝑒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1CAAF7-31D9-7408-8121-B3EA470AC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225" y="600830"/>
                <a:ext cx="2308424" cy="490199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31D4D2-DA6F-CEE5-ABC9-65F4B00740A3}"/>
                  </a:ext>
                </a:extLst>
              </p:cNvPr>
              <p:cNvSpPr txBox="1"/>
              <p:nvPr/>
            </p:nvSpPr>
            <p:spPr>
              <a:xfrm>
                <a:off x="6197633" y="611647"/>
                <a:ext cx="3032882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=4.28×</m:t>
                      </m:r>
                      <m:sSup>
                        <m:sSupPr>
                          <m:ctrlPr>
                            <a:rPr lang="en-US" sz="21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133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21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133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31D4D2-DA6F-CEE5-ABC9-65F4B0074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633" y="611647"/>
                <a:ext cx="3032882" cy="420564"/>
              </a:xfrm>
              <a:prstGeom prst="rect">
                <a:avLst/>
              </a:prstGeom>
              <a:blipFill>
                <a:blip r:embed="rId4"/>
                <a:stretch>
                  <a:fillRect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052EDC7-27C5-DF82-3478-EAED49DA8DD2}"/>
              </a:ext>
            </a:extLst>
          </p:cNvPr>
          <p:cNvSpPr txBox="1"/>
          <p:nvPr/>
        </p:nvSpPr>
        <p:spPr>
          <a:xfrm>
            <a:off x="7499394" y="1191308"/>
            <a:ext cx="2742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Cutoff energies mainly due to Coulomb Explosion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BBAB47-F72B-F75C-B35D-AB113D1D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65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F86B8-4B3F-2264-DAB2-39D25A20B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F7AF33-669F-D988-0A1B-3CA3962EE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89" y="555082"/>
            <a:ext cx="11173776" cy="6064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5F8DCF-E0B6-BB26-2720-A77A0C0BD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9" y="-107700"/>
            <a:ext cx="10515600" cy="1325563"/>
          </a:xfrm>
        </p:spPr>
        <p:txBody>
          <a:bodyPr/>
          <a:lstStyle/>
          <a:p>
            <a:r>
              <a:rPr lang="en-US" dirty="0"/>
              <a:t>Ion spectra - Comparison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8F07A2-5192-DF51-E85E-C10AE3D6F78A}"/>
              </a:ext>
            </a:extLst>
          </p:cNvPr>
          <p:cNvCxnSpPr>
            <a:cxnSpLocks/>
          </p:cNvCxnSpPr>
          <p:nvPr/>
        </p:nvCxnSpPr>
        <p:spPr>
          <a:xfrm>
            <a:off x="4892187" y="5091641"/>
            <a:ext cx="463551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1E98FE-7199-842C-87FE-FE6AF947A15F}"/>
              </a:ext>
            </a:extLst>
          </p:cNvPr>
          <p:cNvCxnSpPr>
            <a:cxnSpLocks/>
          </p:cNvCxnSpPr>
          <p:nvPr/>
        </p:nvCxnSpPr>
        <p:spPr>
          <a:xfrm>
            <a:off x="4892187" y="5485341"/>
            <a:ext cx="463551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1BA864-459C-4423-CDF9-8D0D754454AD}"/>
              </a:ext>
            </a:extLst>
          </p:cNvPr>
          <p:cNvSpPr txBox="1"/>
          <p:nvPr/>
        </p:nvSpPr>
        <p:spPr>
          <a:xfrm>
            <a:off x="5355738" y="4929873"/>
            <a:ext cx="1228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Coulomb Exp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7E3143-4046-86A9-53C5-9C7C5664FE3D}"/>
              </a:ext>
            </a:extLst>
          </p:cNvPr>
          <p:cNvSpPr txBox="1"/>
          <p:nvPr/>
        </p:nvSpPr>
        <p:spPr>
          <a:xfrm>
            <a:off x="5355738" y="5323571"/>
            <a:ext cx="2575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Ponderomotive + Coulomb Exp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C5AB49-3EA3-368A-3C91-358C4284A571}"/>
                  </a:ext>
                </a:extLst>
              </p:cNvPr>
              <p:cNvSpPr txBox="1"/>
              <p:nvPr/>
            </p:nvSpPr>
            <p:spPr>
              <a:xfrm>
                <a:off x="9000225" y="600830"/>
                <a:ext cx="230842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𝑝𝑢𝑙𝑠𝑒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C5AB49-3EA3-368A-3C91-358C4284A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225" y="600830"/>
                <a:ext cx="2308424" cy="490199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FC621D-D19C-42DC-5DA1-2F0196F38E88}"/>
                  </a:ext>
                </a:extLst>
              </p:cNvPr>
              <p:cNvSpPr txBox="1"/>
              <p:nvPr/>
            </p:nvSpPr>
            <p:spPr>
              <a:xfrm>
                <a:off x="6197633" y="611647"/>
                <a:ext cx="3032882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=4.28×</m:t>
                      </m:r>
                      <m:sSup>
                        <m:sSupPr>
                          <m:ctrlPr>
                            <a:rPr lang="en-US" sz="21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133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133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21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133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133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FC621D-D19C-42DC-5DA1-2F0196F38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633" y="611647"/>
                <a:ext cx="3032882" cy="420564"/>
              </a:xfrm>
              <a:prstGeom prst="rect">
                <a:avLst/>
              </a:prstGeom>
              <a:blipFill>
                <a:blip r:embed="rId4"/>
                <a:stretch>
                  <a:fillRect b="-14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C8170AC-2975-8562-50E4-8801FB18607B}"/>
              </a:ext>
            </a:extLst>
          </p:cNvPr>
          <p:cNvSpPr txBox="1"/>
          <p:nvPr/>
        </p:nvSpPr>
        <p:spPr>
          <a:xfrm>
            <a:off x="7499394" y="1191308"/>
            <a:ext cx="2742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Cutoff energies mainly due to Coulomb Explosion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BDFF41-5D5A-0112-749C-620E1022C521}"/>
              </a:ext>
            </a:extLst>
          </p:cNvPr>
          <p:cNvSpPr txBox="1"/>
          <p:nvPr/>
        </p:nvSpPr>
        <p:spPr>
          <a:xfrm>
            <a:off x="4580845" y="4305806"/>
            <a:ext cx="4006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Why is the ponderomotive force so small?</a:t>
            </a:r>
          </a:p>
          <a:p>
            <a:endParaRPr lang="en-US" sz="2400" i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9748-52CB-DC32-55B4-A71C8E8B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31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9D437-8B67-23F9-3270-6BAD9FC77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A4262-C2E3-D06D-E6EE-1D192C939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43" y="137651"/>
            <a:ext cx="11749648" cy="1325563"/>
          </a:xfrm>
        </p:spPr>
        <p:txBody>
          <a:bodyPr/>
          <a:lstStyle/>
          <a:p>
            <a:r>
              <a:rPr lang="en-US" dirty="0"/>
              <a:t>Why is the Ponderomotive effect on ions so small?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AD644AF-2EF9-9BCC-53C5-6ADDC41E8BD3}"/>
                  </a:ext>
                </a:extLst>
              </p:cNvPr>
              <p:cNvSpPr txBox="1"/>
              <p:nvPr/>
            </p:nvSpPr>
            <p:spPr>
              <a:xfrm>
                <a:off x="6695334" y="1136072"/>
                <a:ext cx="1848455" cy="1455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AD644AF-2EF9-9BCC-53C5-6ADDC41E8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334" y="1136072"/>
                <a:ext cx="1848455" cy="14550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CF0A689-C6CC-AD22-62C9-ED5401B4FD0E}"/>
                  </a:ext>
                </a:extLst>
              </p:cNvPr>
              <p:cNvSpPr txBox="1"/>
              <p:nvPr/>
            </p:nvSpPr>
            <p:spPr>
              <a:xfrm>
                <a:off x="8410474" y="1632748"/>
                <a:ext cx="39306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=4×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CF0A689-C6CC-AD22-62C9-ED5401B4F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0474" y="1632748"/>
                <a:ext cx="3930647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1DDC0236-5826-7272-7A05-32DC53A87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220922"/>
            <a:ext cx="6359236" cy="5637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F31F9E-535B-3EE0-2503-E7F20C9C5055}"/>
                  </a:ext>
                </a:extLst>
              </p:cNvPr>
              <p:cNvSpPr txBox="1"/>
              <p:nvPr/>
            </p:nvSpPr>
            <p:spPr>
              <a:xfrm>
                <a:off x="3682486" y="1617359"/>
                <a:ext cx="149714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𝑠𝑖𝑚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F31F9E-535B-3EE0-2503-E7F20C9C5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486" y="1617359"/>
                <a:ext cx="1497141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65A8BBEA-5167-E8A3-08B6-5ACCFAF2EA75}"/>
              </a:ext>
            </a:extLst>
          </p:cNvPr>
          <p:cNvSpPr txBox="1"/>
          <p:nvPr/>
        </p:nvSpPr>
        <p:spPr>
          <a:xfrm>
            <a:off x="6556880" y="2671980"/>
            <a:ext cx="4200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similar results found in a previous publication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114D3E-6FE2-8FF8-F81D-0C3CC584B1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572" y="3146687"/>
            <a:ext cx="4168192" cy="10420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12CA71D-EA42-0FFE-E970-864894C7B3AC}"/>
              </a:ext>
            </a:extLst>
          </p:cNvPr>
          <p:cNvSpPr txBox="1"/>
          <p:nvPr/>
        </p:nvSpPr>
        <p:spPr>
          <a:xfrm>
            <a:off x="6781802" y="4329546"/>
            <a:ext cx="1243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I. Papp (2022)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DC83741-A599-C0D0-0DD6-73E1C0372A17}"/>
                  </a:ext>
                </a:extLst>
              </p:cNvPr>
              <p:cNvSpPr txBox="1"/>
              <p:nvPr/>
            </p:nvSpPr>
            <p:spPr>
              <a:xfrm>
                <a:off x="8321261" y="4278506"/>
                <a:ext cx="2421945" cy="4203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𝑁𝐹𝐸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25.9</m:t>
                          </m:r>
                        </m:e>
                      </m:ra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DC83741-A599-C0D0-0DD6-73E1C0372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1261" y="4278506"/>
                <a:ext cx="2421945" cy="4203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45E40432-6F03-EDDB-4415-E6B0E410117E}"/>
              </a:ext>
            </a:extLst>
          </p:cNvPr>
          <p:cNvSpPr txBox="1"/>
          <p:nvPr/>
        </p:nvSpPr>
        <p:spPr>
          <a:xfrm>
            <a:off x="6629572" y="4939507"/>
            <a:ext cx="55626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EPOCH predicts very </a:t>
            </a:r>
            <a:r>
              <a:rPr lang="en-US" sz="2133" b="1" dirty="0"/>
              <a:t>small</a:t>
            </a:r>
            <a:r>
              <a:rPr lang="en-US" sz="2133" dirty="0"/>
              <a:t> </a:t>
            </a:r>
            <a:r>
              <a:rPr lang="en-US" sz="2133" b="1" dirty="0"/>
              <a:t>near</a:t>
            </a:r>
            <a:r>
              <a:rPr lang="en-US" sz="2133" dirty="0"/>
              <a:t> </a:t>
            </a:r>
            <a:r>
              <a:rPr lang="en-US" sz="2133" b="1" dirty="0"/>
              <a:t>field</a:t>
            </a:r>
            <a:r>
              <a:rPr lang="en-US" sz="2133" dirty="0"/>
              <a:t> enhancement (NFE) in comparison to theory.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523AAA7-BEC5-6E73-0473-25FD3E378B1D}"/>
                  </a:ext>
                </a:extLst>
              </p:cNvPr>
              <p:cNvSpPr txBox="1"/>
              <p:nvPr/>
            </p:nvSpPr>
            <p:spPr>
              <a:xfrm>
                <a:off x="3539367" y="2406421"/>
                <a:ext cx="178337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𝑁𝐹𝐸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≈2−4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523AAA7-BEC5-6E73-0473-25FD3E378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367" y="2406421"/>
                <a:ext cx="1783372" cy="369332"/>
              </a:xfrm>
              <a:prstGeom prst="rect">
                <a:avLst/>
              </a:prstGeom>
              <a:blipFill>
                <a:blip r:embed="rId9"/>
                <a:stretch>
                  <a:fillRect l="-4110" r="-3767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123641D-A68E-29FD-F1CE-5E91AAC202ED}"/>
                  </a:ext>
                </a:extLst>
              </p:cNvPr>
              <p:cNvSpPr txBox="1"/>
              <p:nvPr/>
            </p:nvSpPr>
            <p:spPr>
              <a:xfrm>
                <a:off x="9533835" y="2206170"/>
                <a:ext cx="207762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=2.25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123641D-A68E-29FD-F1CE-5E91AAC20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835" y="2206170"/>
                <a:ext cx="2077620" cy="307777"/>
              </a:xfrm>
              <a:prstGeom prst="rect">
                <a:avLst/>
              </a:prstGeom>
              <a:blipFill>
                <a:blip r:embed="rId10"/>
                <a:stretch>
                  <a:fillRect l="-1466" r="-587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C066F-B32E-F659-400E-F6B52C647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91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9564E-539F-3816-1585-4FA275956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40B66-72E0-0C0E-FA33-DCB4EF6B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53" y="124405"/>
            <a:ext cx="10515600" cy="1325563"/>
          </a:xfrm>
        </p:spPr>
        <p:txBody>
          <a:bodyPr/>
          <a:lstStyle/>
          <a:p>
            <a:r>
              <a:rPr lang="en-US" dirty="0"/>
              <a:t>                       Simulations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63E910-A398-1484-D307-ADA0C2F7A878}"/>
              </a:ext>
            </a:extLst>
          </p:cNvPr>
          <p:cNvGrpSpPr/>
          <p:nvPr/>
        </p:nvGrpSpPr>
        <p:grpSpPr>
          <a:xfrm>
            <a:off x="225433" y="2731688"/>
            <a:ext cx="5554133" cy="3240571"/>
            <a:chOff x="832757" y="2296886"/>
            <a:chExt cx="3815443" cy="222612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575753B-3967-283E-26B8-CBA98565EA5A}"/>
                </a:ext>
              </a:extLst>
            </p:cNvPr>
            <p:cNvSpPr/>
            <p:nvPr/>
          </p:nvSpPr>
          <p:spPr>
            <a:xfrm>
              <a:off x="832757" y="2296886"/>
              <a:ext cx="3815443" cy="2226128"/>
            </a:xfrm>
            <a:prstGeom prst="roundRect">
              <a:avLst/>
            </a:prstGeom>
            <a:solidFill>
              <a:srgbClr val="FFFFFF">
                <a:alpha val="8196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280F409-D183-62F9-8EA9-A1CB017DB188}"/>
                </a:ext>
              </a:extLst>
            </p:cNvPr>
            <p:cNvGrpSpPr/>
            <p:nvPr/>
          </p:nvGrpSpPr>
          <p:grpSpPr>
            <a:xfrm>
              <a:off x="885265" y="2358223"/>
              <a:ext cx="3720472" cy="2093066"/>
              <a:chOff x="1872019" y="1859116"/>
              <a:chExt cx="3720472" cy="209306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E154004-4E52-3132-201A-107305A72DA3}"/>
                  </a:ext>
                </a:extLst>
              </p:cNvPr>
              <p:cNvGrpSpPr/>
              <p:nvPr/>
            </p:nvGrpSpPr>
            <p:grpSpPr>
              <a:xfrm>
                <a:off x="3547087" y="2363107"/>
                <a:ext cx="1320028" cy="1577694"/>
                <a:chOff x="9988540" y="1296003"/>
                <a:chExt cx="1760037" cy="2103592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BC0D35C5-F890-C2BC-F14E-E35D305823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32904" y="2260108"/>
                  <a:ext cx="1361130" cy="0"/>
                </a:xfrm>
                <a:prstGeom prst="line">
                  <a:avLst/>
                </a:prstGeom>
                <a:ln w="19050" cap="flat" cmpd="sng" algn="ctr">
                  <a:solidFill>
                    <a:schemeClr val="dk1"/>
                  </a:solidFill>
                  <a:prstDash val="dash"/>
                  <a:round/>
                  <a:headEnd type="triangle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1683F8BD-3C3B-1CD8-2B29-595E4E5B96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13469" y="1549594"/>
                  <a:ext cx="12434" cy="1409991"/>
                </a:xfrm>
                <a:prstGeom prst="line">
                  <a:avLst/>
                </a:prstGeom>
                <a:ln w="19050" cap="flat" cmpd="sng" algn="ctr">
                  <a:solidFill>
                    <a:schemeClr val="dk1"/>
                  </a:solidFill>
                  <a:prstDash val="dash"/>
                  <a:round/>
                  <a:headEnd type="triangle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D9C45664-1A7F-24A6-D2ED-37AA36EAA4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248576" y="2260108"/>
                  <a:ext cx="677327" cy="1016606"/>
                </a:xfrm>
                <a:prstGeom prst="line">
                  <a:avLst/>
                </a:prstGeom>
                <a:ln w="19050" cap="flat" cmpd="sng" algn="ctr">
                  <a:solidFill>
                    <a:schemeClr val="dk1"/>
                  </a:solidFill>
                  <a:prstDash val="dash"/>
                  <a:round/>
                  <a:headEnd type="diamond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39A59C2-D3F6-FC72-0810-9E289C7DF6F4}"/>
                    </a:ext>
                  </a:extLst>
                </p:cNvPr>
                <p:cNvSpPr txBox="1"/>
                <p:nvPr/>
              </p:nvSpPr>
              <p:spPr>
                <a:xfrm>
                  <a:off x="10888683" y="1296003"/>
                  <a:ext cx="251365" cy="2819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y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9FE7318-0A62-8B3D-4327-456BBB0EEA48}"/>
                    </a:ext>
                  </a:extLst>
                </p:cNvPr>
                <p:cNvSpPr txBox="1"/>
                <p:nvPr/>
              </p:nvSpPr>
              <p:spPr>
                <a:xfrm>
                  <a:off x="11497212" y="2177153"/>
                  <a:ext cx="251365" cy="2819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x</a:t>
                  </a:r>
                </a:p>
              </p:txBody>
            </p: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EE5B0D52-CCBC-03EB-57DC-EFBB1DE9B69C}"/>
                    </a:ext>
                  </a:extLst>
                </p:cNvPr>
                <p:cNvSpPr/>
                <p:nvPr/>
              </p:nvSpPr>
              <p:spPr>
                <a:xfrm>
                  <a:off x="10703157" y="1809282"/>
                  <a:ext cx="420624" cy="8763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000">
                    <a:alpha val="63922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ABC93E2-59E7-D664-4AAC-5CD435AB1B47}"/>
                    </a:ext>
                  </a:extLst>
                </p:cNvPr>
                <p:cNvSpPr txBox="1"/>
                <p:nvPr/>
              </p:nvSpPr>
              <p:spPr>
                <a:xfrm>
                  <a:off x="9988540" y="3117689"/>
                  <a:ext cx="251365" cy="2819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z</a:t>
                  </a:r>
                </a:p>
              </p:txBody>
            </p:sp>
            <p:pic>
              <p:nvPicPr>
                <p:cNvPr id="27" name="Picture 2" descr="undefined">
                  <a:extLst>
                    <a:ext uri="{FF2B5EF4-FFF2-40B4-BE49-F238E27FC236}">
                      <a16:creationId xmlns:a16="http://schemas.microsoft.com/office/drawing/2014/main" id="{E54FA370-E8BA-CDA6-3FE1-5EC236C902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471"/>
                <a:stretch/>
              </p:blipFill>
              <p:spPr bwMode="auto">
                <a:xfrm>
                  <a:off x="10429849" y="1374827"/>
                  <a:ext cx="1044809" cy="19065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3CBCE1DB-DC40-3680-9ED4-4EA832EEF0A7}"/>
                  </a:ext>
                </a:extLst>
              </p:cNvPr>
              <p:cNvSpPr/>
              <p:nvPr/>
            </p:nvSpPr>
            <p:spPr>
              <a:xfrm rot="5400000">
                <a:off x="4118161" y="2623662"/>
                <a:ext cx="245115" cy="396240"/>
              </a:xfrm>
              <a:prstGeom prst="moon">
                <a:avLst>
                  <a:gd name="adj" fmla="val 87500"/>
                </a:avLst>
              </a:prstGeom>
              <a:solidFill>
                <a:srgbClr val="0000FF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54D2F4F9-3F8C-BF33-FB4B-78D84017F12D}"/>
                  </a:ext>
                </a:extLst>
              </p:cNvPr>
              <p:cNvSpPr/>
              <p:nvPr/>
            </p:nvSpPr>
            <p:spPr>
              <a:xfrm rot="16200000">
                <a:off x="4114354" y="3159595"/>
                <a:ext cx="245114" cy="396241"/>
              </a:xfrm>
              <a:prstGeom prst="moon">
                <a:avLst>
                  <a:gd name="adj" fmla="val 87500"/>
                </a:avLst>
              </a:prstGeom>
              <a:solidFill>
                <a:srgbClr val="0000FF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9" name="Picture 8" descr="undefined">
                <a:extLst>
                  <a:ext uri="{FF2B5EF4-FFF2-40B4-BE49-F238E27FC236}">
                    <a16:creationId xmlns:a16="http://schemas.microsoft.com/office/drawing/2014/main" id="{A59F1D34-FD4D-A8F5-6E12-83C51BCB04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561"/>
              <a:stretch/>
            </p:blipFill>
            <p:spPr bwMode="auto">
              <a:xfrm>
                <a:off x="1872019" y="2586571"/>
                <a:ext cx="1870094" cy="9941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133CD5B0-74CF-D7AD-F82F-2CC5F5D5DEB5}"/>
                  </a:ext>
                </a:extLst>
              </p:cNvPr>
              <p:cNvSpPr/>
              <p:nvPr/>
            </p:nvSpPr>
            <p:spPr>
              <a:xfrm>
                <a:off x="3223404" y="1859116"/>
                <a:ext cx="2178485" cy="2093066"/>
              </a:xfrm>
              <a:prstGeom prst="cube">
                <a:avLst/>
              </a:prstGeom>
              <a:solidFill>
                <a:srgbClr val="156082">
                  <a:alpha val="27059"/>
                </a:srgbClr>
              </a:solidFill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1" u="none" strike="noStrike" kern="0" cap="none" spc="0" normalizeH="0" baseline="0" noProof="0" dirty="0">
                  <a:ln>
                    <a:noFill/>
                  </a:ln>
                  <a:solidFill>
                    <a:srgbClr val="172C5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992AF90D-41F5-8976-0009-35153CFD017C}"/>
                  </a:ext>
                </a:extLst>
              </p:cNvPr>
              <p:cNvSpPr/>
              <p:nvPr/>
            </p:nvSpPr>
            <p:spPr>
              <a:xfrm>
                <a:off x="2505759" y="3610793"/>
                <a:ext cx="183209" cy="183209"/>
              </a:xfrm>
              <a:prstGeom prst="cub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DBB69B-A3A5-9FE7-4C64-B77E7F88339E}"/>
                  </a:ext>
                </a:extLst>
              </p:cNvPr>
              <p:cNvSpPr txBox="1"/>
              <p:nvPr/>
            </p:nvSpPr>
            <p:spPr>
              <a:xfrm>
                <a:off x="2688968" y="3559369"/>
                <a:ext cx="491352" cy="260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172C5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5 nm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8FCA358F-0935-C253-A1FF-F775A2F3C2F3}"/>
                  </a:ext>
                </a:extLst>
              </p:cNvPr>
              <p:cNvCxnSpPr/>
              <p:nvPr/>
            </p:nvCxnSpPr>
            <p:spPr>
              <a:xfrm>
                <a:off x="5132765" y="3023969"/>
                <a:ext cx="459726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3216535B-A61E-853A-B27A-3B68B9A3812B}"/>
                      </a:ext>
                    </a:extLst>
                  </p:cNvPr>
                  <p:cNvSpPr txBox="1"/>
                  <p:nvPr/>
                </p:nvSpPr>
                <p:spPr>
                  <a:xfrm>
                    <a:off x="3783130" y="2117857"/>
                    <a:ext cx="681374" cy="2608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67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795</m:t>
                          </m:r>
                          <m:r>
                            <a:rPr kumimoji="0" lang="en-US" sz="1867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𝑛𝑚</m:t>
                          </m:r>
                        </m:oMath>
                      </m:oMathPara>
                    </a14:m>
                    <a:endParaRPr kumimoji="0" lang="en-US" sz="18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03EBE568-77C9-9A16-0C62-2912733CC3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83130" y="2117857"/>
                    <a:ext cx="681374" cy="26080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1FF7A25-CD44-84F3-A526-C19A71EF4C4C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4646065" y="3048462"/>
                    <a:ext cx="681374" cy="2608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67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530</m:t>
                          </m:r>
                          <m:r>
                            <a:rPr kumimoji="0" lang="en-US" sz="1867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𝑛𝑚</m:t>
                          </m:r>
                        </m:oMath>
                      </m:oMathPara>
                    </a14:m>
                    <a:endParaRPr kumimoji="0" lang="en-US" sz="18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F942BA00-8B34-0B7A-7112-06A8A5466D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4646065" y="3048462"/>
                    <a:ext cx="681374" cy="2608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320366F-2B87-5099-04BB-4BFB4489D7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07066" y="3076678"/>
                <a:ext cx="406291" cy="69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CECDD67-9988-D4AE-DF8F-C3EB1FA930E2}"/>
                  </a:ext>
                </a:extLst>
              </p:cNvPr>
              <p:cNvCxnSpPr/>
              <p:nvPr/>
            </p:nvCxnSpPr>
            <p:spPr>
              <a:xfrm>
                <a:off x="3223404" y="2379708"/>
                <a:ext cx="1656707" cy="0"/>
              </a:xfrm>
              <a:prstGeom prst="line">
                <a:avLst/>
              </a:prstGeom>
              <a:ln w="28575">
                <a:solidFill>
                  <a:srgbClr val="04243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E3A6A6A-4CA6-4E08-589B-E182B1412000}"/>
                  </a:ext>
                </a:extLst>
              </p:cNvPr>
              <p:cNvCxnSpPr/>
              <p:nvPr/>
            </p:nvCxnSpPr>
            <p:spPr>
              <a:xfrm>
                <a:off x="3730360" y="1859116"/>
                <a:ext cx="1656707" cy="0"/>
              </a:xfrm>
              <a:prstGeom prst="line">
                <a:avLst/>
              </a:prstGeom>
              <a:ln w="28575">
                <a:solidFill>
                  <a:srgbClr val="04243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EA498AE-3F01-0218-92EA-9167F595528D}"/>
                  </a:ext>
                </a:extLst>
              </p:cNvPr>
              <p:cNvCxnSpPr/>
              <p:nvPr/>
            </p:nvCxnSpPr>
            <p:spPr>
              <a:xfrm>
                <a:off x="3223534" y="3952182"/>
                <a:ext cx="1656707" cy="0"/>
              </a:xfrm>
              <a:prstGeom prst="line">
                <a:avLst/>
              </a:prstGeom>
              <a:ln w="28575">
                <a:solidFill>
                  <a:srgbClr val="04243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1B758CD-107D-DE34-AC69-108BC9D64497}"/>
                  </a:ext>
                </a:extLst>
              </p:cNvPr>
              <p:cNvSpPr txBox="1"/>
              <p:nvPr/>
            </p:nvSpPr>
            <p:spPr>
              <a:xfrm>
                <a:off x="303156" y="1172531"/>
                <a:ext cx="10711309" cy="1876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The </a:t>
                </a: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3D</a:t>
                </a:r>
                <a:r>
                  <a: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nanorod</a:t>
                </a:r>
                <a:r>
                  <a: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simulation study's the </a:t>
                </a: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plasmonic</a:t>
                </a:r>
                <a:r>
                  <a: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effects of a </a:t>
                </a: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single</a:t>
                </a:r>
                <a:r>
                  <a: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nanorod </a:t>
                </a:r>
              </a:p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gold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cylinder with spherical end caps (85x25 nm) at solid density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5.9</m:t>
                    </m:r>
                    <m:r>
                      <a:rPr kumimoji="0" lang="en-US" sz="16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×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  <m:t>10</m:t>
                        </m:r>
                      </m:e>
                      <m:sup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  <m:t>22</m:t>
                        </m:r>
                      </m:sup>
                    </m:sSup>
                    <m:r>
                      <a:rPr kumimoji="0" lang="en-US" sz="16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 </m:t>
                    </m:r>
                    <m:r>
                      <a:rPr kumimoji="0" lang="en-US" sz="16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𝑐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  <m:t>𝑚</m:t>
                        </m:r>
                      </m:e>
                      <m:sup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  <m:t>−3</m:t>
                        </m:r>
                      </m:sup>
                    </m:sSup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with charge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𝐴𝑢</m:t>
                        </m:r>
                      </m:e>
                      <m:sup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3+</m:t>
                        </m:r>
                      </m:sup>
                    </m:sSup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covered with a neutralizing cloud of “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conducting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” electrons. The nanorod is surrounded by an 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ionized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medium of  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hydrogen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. The nanorod is then illuminated with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𝜆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=795 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𝑛𝑚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rPr>
                  <a:t> light  with some pulse duration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∆</m:t>
                    </m:r>
                    <m:sSub>
                      <m:sSubPr>
                        <m:ctrlP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  <m:t>𝑡</m:t>
                        </m:r>
                      </m:e>
                      <m:sub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  <m:t>𝑝𝑢𝑙𝑠𝑒</m:t>
                        </m:r>
                      </m:sub>
                    </m:sSub>
                    <m:r>
                      <a:rPr kumimoji="0" lang="en-US" sz="16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 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rPr>
                  <a:t> with open boundary conditions for fields and particles run for 200 fs.</a:t>
                </a:r>
              </a:p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10042D0-AF24-3476-F879-0191A6BD5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56" y="1172531"/>
                <a:ext cx="10711309" cy="1876026"/>
              </a:xfrm>
              <a:prstGeom prst="rect">
                <a:avLst/>
              </a:prstGeom>
              <a:blipFill>
                <a:blip r:embed="rId5"/>
                <a:stretch>
                  <a:fillRect l="-512" t="-1299" r="-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367697FE-71BB-16D8-0E03-34360F6A2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153" y="378680"/>
            <a:ext cx="2278647" cy="747811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CAA74B63-AE1C-F060-8B0C-A1B976335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48B36C1-26CF-111E-BDBA-A1A8336DDAF0}"/>
              </a:ext>
            </a:extLst>
          </p:cNvPr>
          <p:cNvSpPr txBox="1"/>
          <p:nvPr/>
        </p:nvSpPr>
        <p:spPr>
          <a:xfrm>
            <a:off x="5779566" y="2345474"/>
            <a:ext cx="6167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Measure the Near Field Enhancement Predicted by Epoch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E8346D5-849C-2C76-1C9E-C62591B80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6002" y="2726034"/>
            <a:ext cx="5849761" cy="4032197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BAB88637-DAAD-BD35-28F8-CBAB19DCA928}"/>
              </a:ext>
            </a:extLst>
          </p:cNvPr>
          <p:cNvSpPr/>
          <p:nvPr/>
        </p:nvSpPr>
        <p:spPr>
          <a:xfrm>
            <a:off x="3680441" y="3942850"/>
            <a:ext cx="153534" cy="15353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EFD5915-0410-F9B4-A7C7-D8196BD21F2B}"/>
              </a:ext>
            </a:extLst>
          </p:cNvPr>
          <p:cNvCxnSpPr>
            <a:cxnSpLocks/>
            <a:stCxn id="35" idx="6"/>
          </p:cNvCxnSpPr>
          <p:nvPr/>
        </p:nvCxnSpPr>
        <p:spPr>
          <a:xfrm>
            <a:off x="3833975" y="4019617"/>
            <a:ext cx="3734863" cy="147866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B1F153B-5BA8-F931-9946-B0D6578F95B9}"/>
              </a:ext>
            </a:extLst>
          </p:cNvPr>
          <p:cNvSpPr/>
          <p:nvPr/>
        </p:nvSpPr>
        <p:spPr>
          <a:xfrm>
            <a:off x="7568838" y="2820976"/>
            <a:ext cx="2893754" cy="2250766"/>
          </a:xfrm>
          <a:prstGeom prst="rect">
            <a:avLst/>
          </a:prstGeom>
          <a:noFill/>
          <a:ln w="38100" cap="flat" cmpd="sng" algn="ctr">
            <a:solidFill>
              <a:srgbClr val="E9713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268D823-5551-F45D-4CDE-64FF504E159C}"/>
              </a:ext>
            </a:extLst>
          </p:cNvPr>
          <p:cNvSpPr txBox="1"/>
          <p:nvPr/>
        </p:nvSpPr>
        <p:spPr>
          <a:xfrm>
            <a:off x="7973987" y="5111366"/>
            <a:ext cx="208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Calculate Average</a:t>
            </a:r>
          </a:p>
        </p:txBody>
      </p:sp>
      <p:pic>
        <p:nvPicPr>
          <p:cNvPr id="29" name="Picture 28" descr="A screen shot of a graph&#10;&#10;AI-generated content may be incorrect.">
            <a:extLst>
              <a:ext uri="{FF2B5EF4-FFF2-40B4-BE49-F238E27FC236}">
                <a16:creationId xmlns:a16="http://schemas.microsoft.com/office/drawing/2014/main" id="{19AA4686-583A-31F5-5FD0-9D459058440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471" t="7674" r="20786" b="7320"/>
          <a:stretch/>
        </p:blipFill>
        <p:spPr>
          <a:xfrm>
            <a:off x="10896076" y="5296032"/>
            <a:ext cx="1295924" cy="131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65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C8F00-2762-F659-850B-F9084218F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B1B9B7A0-5861-6FBF-705E-1D90F07E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54" y="-149664"/>
            <a:ext cx="9343552" cy="7007664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7478CE28-B5CF-FD5D-0BBF-6E53B3DF5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E57505-769A-8C55-762F-CA29C9E138E8}"/>
              </a:ext>
            </a:extLst>
          </p:cNvPr>
          <p:cNvSpPr txBox="1"/>
          <p:nvPr/>
        </p:nvSpPr>
        <p:spPr>
          <a:xfrm>
            <a:off x="8224549" y="2659707"/>
            <a:ext cx="149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 1 nm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surface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50D7F40-B53E-A76F-8CFA-F67B55535BAD}"/>
                  </a:ext>
                </a:extLst>
              </p:cNvPr>
              <p:cNvSpPr txBox="1"/>
              <p:nvPr/>
            </p:nvSpPr>
            <p:spPr>
              <a:xfrm>
                <a:off x="2613201" y="1938493"/>
                <a:ext cx="19759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𝐷𝑖𝑎𝑚𝑒𝑡𝑒𝑟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=25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B78E2B4-BC81-4424-6EC8-19E8B0704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201" y="1938493"/>
                <a:ext cx="1975926" cy="276999"/>
              </a:xfrm>
              <a:prstGeom prst="rect">
                <a:avLst/>
              </a:prstGeom>
              <a:blipFill>
                <a:blip r:embed="rId3"/>
                <a:stretch>
                  <a:fillRect l="-2778" r="-154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C10180E-F6A2-F89E-04CE-FA5F1FF266AD}"/>
              </a:ext>
            </a:extLst>
          </p:cNvPr>
          <p:cNvSpPr txBox="1"/>
          <p:nvPr/>
        </p:nvSpPr>
        <p:spPr>
          <a:xfrm>
            <a:off x="9840824" y="1615327"/>
            <a:ext cx="19964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55 simulations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2,200 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11hrs – Wall hours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704 – CPU hours</a:t>
            </a:r>
          </a:p>
        </p:txBody>
      </p:sp>
    </p:spTree>
    <p:extLst>
      <p:ext uri="{BB962C8B-B14F-4D97-AF65-F5344CB8AC3E}">
        <p14:creationId xmlns:p14="http://schemas.microsoft.com/office/powerpoint/2010/main" val="464485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213D0-5F34-50B9-7A9C-0A9812582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C9D9FB37-46C9-5976-526F-89223F78F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54" y="-149664"/>
            <a:ext cx="9343552" cy="7007664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ED7EE354-E88A-2158-4D70-D6464477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D5DD1E-18BC-3C77-4D12-CF869D808D38}"/>
              </a:ext>
            </a:extLst>
          </p:cNvPr>
          <p:cNvSpPr txBox="1"/>
          <p:nvPr/>
        </p:nvSpPr>
        <p:spPr>
          <a:xfrm>
            <a:off x="8224549" y="2659707"/>
            <a:ext cx="149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 1 nm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surface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068A012-5DE4-6642-B69B-26F12DD404E9}"/>
              </a:ext>
            </a:extLst>
          </p:cNvPr>
          <p:cNvGrpSpPr/>
          <p:nvPr/>
        </p:nvGrpSpPr>
        <p:grpSpPr>
          <a:xfrm>
            <a:off x="3054500" y="4058306"/>
            <a:ext cx="286830" cy="412511"/>
            <a:chOff x="3162807" y="3087694"/>
            <a:chExt cx="293003" cy="82642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51BB226-C55F-ADB2-F77D-1D4C244E5B5F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9FEC4DD-30F1-C8AF-ABB1-15C63FE6C84D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E8572C5-CE8C-089D-157A-C057EC09D306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5E2D395-5648-E456-8588-8BE0C498136F}"/>
              </a:ext>
            </a:extLst>
          </p:cNvPr>
          <p:cNvGrpSpPr/>
          <p:nvPr/>
        </p:nvGrpSpPr>
        <p:grpSpPr>
          <a:xfrm>
            <a:off x="4721619" y="757386"/>
            <a:ext cx="227033" cy="778730"/>
            <a:chOff x="3162807" y="3087694"/>
            <a:chExt cx="293003" cy="82642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7D7FDAA-5122-D84D-F59A-5BC1FA1A9C5D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4B906F7-27DD-8C43-1173-2B14A758839C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E72AFE1-85AA-0BAF-1919-EC20662F866F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2C76441-7C60-B1BD-C7F4-27655BA73FFD}"/>
              </a:ext>
            </a:extLst>
          </p:cNvPr>
          <p:cNvGrpSpPr/>
          <p:nvPr/>
        </p:nvGrpSpPr>
        <p:grpSpPr>
          <a:xfrm>
            <a:off x="7810656" y="2802406"/>
            <a:ext cx="221543" cy="1663784"/>
            <a:chOff x="3162807" y="3087694"/>
            <a:chExt cx="293003" cy="82642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1D670B99-9875-9687-81EA-D62EB18AF905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151439C-582D-479A-63BF-63095A7BF4DE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BBB7E99-FB5D-5E23-DFDF-F99848BC334B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E5EAA5A-F2B7-1C15-BA2D-A08D2A19D449}"/>
                  </a:ext>
                </a:extLst>
              </p:cNvPr>
              <p:cNvSpPr txBox="1"/>
              <p:nvPr/>
            </p:nvSpPr>
            <p:spPr>
              <a:xfrm>
                <a:off x="2613201" y="1938493"/>
                <a:ext cx="19759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𝐷𝑖𝑎𝑚𝑒𝑡𝑒𝑟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=25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C8C2F4C-93D1-D582-34DF-157CFF56B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201" y="1938493"/>
                <a:ext cx="1975926" cy="276999"/>
              </a:xfrm>
              <a:prstGeom prst="rect">
                <a:avLst/>
              </a:prstGeom>
              <a:blipFill>
                <a:blip r:embed="rId3"/>
                <a:stretch>
                  <a:fillRect l="-2778" r="-154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25349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576A9-50BD-F547-00CE-4B79380E4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349B0BDD-25E8-563C-24A3-C9D0A9756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54" y="-149664"/>
            <a:ext cx="9343552" cy="7007664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E68BBAA-B8A6-3582-E201-64BAC85D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69DFF42-6C51-4340-16EA-62FF3FE95468}"/>
              </a:ext>
            </a:extLst>
          </p:cNvPr>
          <p:cNvSpPr txBox="1"/>
          <p:nvPr/>
        </p:nvSpPr>
        <p:spPr>
          <a:xfrm>
            <a:off x="8224549" y="2659707"/>
            <a:ext cx="149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 1 nm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surface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2121859-7B7C-3A59-7DA1-39999C36FC59}"/>
              </a:ext>
            </a:extLst>
          </p:cNvPr>
          <p:cNvGrpSpPr/>
          <p:nvPr/>
        </p:nvGrpSpPr>
        <p:grpSpPr>
          <a:xfrm>
            <a:off x="3054500" y="4058306"/>
            <a:ext cx="286830" cy="412511"/>
            <a:chOff x="3162807" y="3087694"/>
            <a:chExt cx="293003" cy="82642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D42986E6-229C-C5F1-7F32-54DD2A28B15B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31B54B5-7188-5859-CA68-41CAEDF3BD34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7FBB36A-4D95-28BE-29E6-EF6C1954BAE3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A714C01-9388-5579-6EE9-BA982D92D2BE}"/>
              </a:ext>
            </a:extLst>
          </p:cNvPr>
          <p:cNvGrpSpPr/>
          <p:nvPr/>
        </p:nvGrpSpPr>
        <p:grpSpPr>
          <a:xfrm>
            <a:off x="7810656" y="2802406"/>
            <a:ext cx="221543" cy="1663784"/>
            <a:chOff x="3162807" y="3087694"/>
            <a:chExt cx="293003" cy="82642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E7312C5E-C9FF-3813-8F4A-39C8D4624751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DA7C1A9-85E8-EDD3-F26A-948F4100077E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4D219BA-34B4-014E-B2DE-5548488F006F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AA118C8-78EC-0985-09F2-980890C6D1D0}"/>
                  </a:ext>
                </a:extLst>
              </p:cNvPr>
              <p:cNvSpPr txBox="1"/>
              <p:nvPr/>
            </p:nvSpPr>
            <p:spPr>
              <a:xfrm>
                <a:off x="2613201" y="1938493"/>
                <a:ext cx="19759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𝐷𝑖𝑎𝑚𝑒𝑡𝑒𝑟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=25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4CCC671-BA85-8C9B-5E47-9C9C897CF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201" y="1938493"/>
                <a:ext cx="1975926" cy="276999"/>
              </a:xfrm>
              <a:prstGeom prst="rect">
                <a:avLst/>
              </a:prstGeom>
              <a:blipFill>
                <a:blip r:embed="rId3"/>
                <a:stretch>
                  <a:fillRect l="-2778" r="-154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ECDA9FB-307C-7386-54B1-201927D316CA}"/>
              </a:ext>
            </a:extLst>
          </p:cNvPr>
          <p:cNvCxnSpPr>
            <a:cxnSpLocks/>
          </p:cNvCxnSpPr>
          <p:nvPr/>
        </p:nvCxnSpPr>
        <p:spPr>
          <a:xfrm flipH="1" flipV="1">
            <a:off x="4828559" y="1526193"/>
            <a:ext cx="6576" cy="453910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D6249C0-41AF-C2F3-7805-3055ABAD770B}"/>
                  </a:ext>
                </a:extLst>
              </p:cNvPr>
              <p:cNvSpPr txBox="1"/>
              <p:nvPr/>
            </p:nvSpPr>
            <p:spPr>
              <a:xfrm>
                <a:off x="4749564" y="3826647"/>
                <a:ext cx="106049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UDMA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85 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4DDF984-3617-632C-64E4-BED1C74D1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564" y="3826647"/>
                <a:ext cx="1060498" cy="553998"/>
              </a:xfrm>
              <a:prstGeom prst="rect">
                <a:avLst/>
              </a:prstGeom>
              <a:blipFill>
                <a:blip r:embed="rId4"/>
                <a:stretch>
                  <a:fillRect t="-13187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20805AA-EC8C-686F-0CCB-0EBD21F5BCE1}"/>
              </a:ext>
            </a:extLst>
          </p:cNvPr>
          <p:cNvCxnSpPr>
            <a:cxnSpLocks/>
          </p:cNvCxnSpPr>
          <p:nvPr/>
        </p:nvCxnSpPr>
        <p:spPr>
          <a:xfrm flipV="1">
            <a:off x="6136567" y="1349918"/>
            <a:ext cx="0" cy="4715383"/>
          </a:xfrm>
          <a:prstGeom prst="line">
            <a:avLst/>
          </a:prstGeom>
          <a:ln>
            <a:solidFill>
              <a:srgbClr val="E9713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004AD46-862C-027D-EEF8-D77913AA966F}"/>
              </a:ext>
            </a:extLst>
          </p:cNvPr>
          <p:cNvGrpSpPr/>
          <p:nvPr/>
        </p:nvGrpSpPr>
        <p:grpSpPr>
          <a:xfrm>
            <a:off x="4698617" y="815573"/>
            <a:ext cx="227033" cy="778730"/>
            <a:chOff x="3162807" y="3087694"/>
            <a:chExt cx="293003" cy="82642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7F0C0319-A97E-3822-B844-0824554BC11C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EA870B5-9A6B-572D-4F80-A4E81E11F03C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544BA08-BD0B-CACD-CDA3-5424E63155DC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0C936A9-CC97-233C-2874-EE9684242165}"/>
                  </a:ext>
                </a:extLst>
              </p:cNvPr>
              <p:cNvSpPr txBox="1"/>
              <p:nvPr/>
            </p:nvSpPr>
            <p:spPr>
              <a:xfrm>
                <a:off x="5689882" y="724176"/>
                <a:ext cx="102553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9713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135 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9713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9713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97132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Vacuum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9494F19-AF6B-241F-482E-9E661CD84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882" y="724176"/>
                <a:ext cx="1025537" cy="646331"/>
              </a:xfrm>
              <a:prstGeom prst="rect">
                <a:avLst/>
              </a:prstGeom>
              <a:blipFill>
                <a:blip r:embed="rId5"/>
                <a:stretch>
                  <a:fillRect l="-3550" r="-3550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9781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61465-FDE6-ED83-DE5C-47265409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76" y="246713"/>
            <a:ext cx="10515600" cy="1325563"/>
          </a:xfrm>
        </p:spPr>
        <p:txBody>
          <a:bodyPr>
            <a:normAutofit/>
          </a:bodyPr>
          <a:lstStyle/>
          <a:p>
            <a:pPr defTabSz="914377"/>
            <a:r>
              <a:rPr lang="en-US" sz="48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Laser </a:t>
            </a:r>
            <a:r>
              <a:rPr lang="en-US" sz="48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endParaRPr lang="en-US" sz="4800" b="1" dirty="0">
              <a:solidFill>
                <a:srgbClr val="196B24">
                  <a:lumMod val="50000"/>
                </a:srgbClr>
              </a:solidFill>
              <a:latin typeface="Aptos Display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E1DCF-27D8-AC3B-DB3A-1E50DFEED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92" y="1253330"/>
            <a:ext cx="10515600" cy="4351339"/>
          </a:xfrm>
        </p:spPr>
        <p:txBody>
          <a:bodyPr/>
          <a:lstStyle/>
          <a:p>
            <a:r>
              <a:rPr lang="en-US" dirty="0"/>
              <a:t>Our goal is to use low energy </a:t>
            </a:r>
            <a:r>
              <a:rPr lang="en-US" b="1" dirty="0"/>
              <a:t>lasers</a:t>
            </a:r>
            <a:r>
              <a:rPr lang="en-US" dirty="0"/>
              <a:t> to </a:t>
            </a:r>
            <a:r>
              <a:rPr lang="en-US" b="1" dirty="0"/>
              <a:t>accelerate</a:t>
            </a:r>
            <a:r>
              <a:rPr lang="en-US" dirty="0"/>
              <a:t> </a:t>
            </a:r>
            <a:r>
              <a:rPr lang="en-US" b="1" dirty="0"/>
              <a:t>ions</a:t>
            </a:r>
            <a:r>
              <a:rPr lang="en-US" dirty="0"/>
              <a:t> to produce </a:t>
            </a:r>
            <a:r>
              <a:rPr lang="en-US" b="1" dirty="0" err="1"/>
              <a:t>nonequilbirum</a:t>
            </a:r>
            <a:r>
              <a:rPr lang="en-US" dirty="0"/>
              <a:t> </a:t>
            </a:r>
            <a:r>
              <a:rPr lang="en-US" b="1" dirty="0"/>
              <a:t>nano</a:t>
            </a:r>
            <a:r>
              <a:rPr lang="en-US" dirty="0"/>
              <a:t> </a:t>
            </a:r>
            <a:r>
              <a:rPr lang="en-US" b="1" dirty="0"/>
              <a:t>fusion</a:t>
            </a:r>
            <a:r>
              <a:rPr lang="en-US" dirty="0"/>
              <a:t>.</a:t>
            </a:r>
          </a:p>
          <a:p>
            <a:r>
              <a:rPr lang="en-US" b="1" dirty="0"/>
              <a:t>Aneutronic</a:t>
            </a:r>
            <a:r>
              <a:rPr lang="en-US" dirty="0"/>
              <a:t> proton-boron fusion </a:t>
            </a:r>
          </a:p>
          <a:p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p+</a:t>
            </a:r>
            <a:r>
              <a:rPr lang="en-US" b="1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11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B </a:t>
            </a:r>
            <a:r>
              <a:rPr lang="hy-AM" b="1" dirty="0">
                <a:solidFill>
                  <a:srgbClr val="202122"/>
                </a:solidFill>
                <a:latin typeface="Arial" panose="020B0604020202020204" pitchFamily="34" charset="0"/>
              </a:rPr>
              <a:t>→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 (3 </a:t>
            </a:r>
            <a:r>
              <a:rPr lang="en-US" b="1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4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He) + 8.7 MeV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9304E-EDE3-EB4E-4AA5-C6AFCA48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4</a:t>
            </a:fld>
            <a:endParaRPr lang="en-US"/>
          </a:p>
        </p:txBody>
      </p:sp>
      <p:pic>
        <p:nvPicPr>
          <p:cNvPr id="14" name="Picture 13" descr="A blue line on a black background&#10;&#10;AI-generated content may be incorrect.">
            <a:extLst>
              <a:ext uri="{FF2B5EF4-FFF2-40B4-BE49-F238E27FC236}">
                <a16:creationId xmlns:a16="http://schemas.microsoft.com/office/drawing/2014/main" id="{596262A8-9503-83B8-F10B-1FBBEF047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43" y="2323958"/>
            <a:ext cx="5651345" cy="4351339"/>
          </a:xfrm>
          <a:prstGeom prst="rect">
            <a:avLst/>
          </a:prstGeom>
        </p:spPr>
      </p:pic>
      <p:sp>
        <p:nvSpPr>
          <p:cNvPr id="15" name="Left Brace 14">
            <a:extLst>
              <a:ext uri="{FF2B5EF4-FFF2-40B4-BE49-F238E27FC236}">
                <a16:creationId xmlns:a16="http://schemas.microsoft.com/office/drawing/2014/main" id="{CE4020DC-70B0-4680-72C5-CFCED6166372}"/>
              </a:ext>
            </a:extLst>
          </p:cNvPr>
          <p:cNvSpPr/>
          <p:nvPr/>
        </p:nvSpPr>
        <p:spPr>
          <a:xfrm rot="5400000">
            <a:off x="8054765" y="2163738"/>
            <a:ext cx="544702" cy="3964050"/>
          </a:xfrm>
          <a:prstGeom prst="leftBrace">
            <a:avLst>
              <a:gd name="adj1" fmla="val 24032"/>
              <a:gd name="adj2" fmla="val 50126"/>
            </a:avLst>
          </a:prstGeom>
          <a:ln w="28575">
            <a:solidFill>
              <a:srgbClr val="781F2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7B5F12-DD6A-A6F3-256D-14D7B7506DD2}"/>
              </a:ext>
            </a:extLst>
          </p:cNvPr>
          <p:cNvSpPr txBox="1"/>
          <p:nvPr/>
        </p:nvSpPr>
        <p:spPr>
          <a:xfrm>
            <a:off x="8571364" y="2984588"/>
            <a:ext cx="1843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81F22"/>
                </a:solidFill>
              </a:rPr>
              <a:t>Corresponds</a:t>
            </a:r>
            <a:r>
              <a:rPr lang="en-US" b="1" dirty="0">
                <a:solidFill>
                  <a:srgbClr val="781F22"/>
                </a:solidFill>
              </a:rPr>
              <a:t> </a:t>
            </a:r>
            <a:r>
              <a:rPr lang="en-US" dirty="0">
                <a:solidFill>
                  <a:srgbClr val="781F22"/>
                </a:solidFill>
              </a:rPr>
              <a:t>to</a:t>
            </a:r>
            <a:r>
              <a:rPr lang="en-US" b="1" dirty="0">
                <a:solidFill>
                  <a:srgbClr val="781F22"/>
                </a:solidFill>
              </a:rPr>
              <a:t> ~0.1 picojoule </a:t>
            </a:r>
            <a:r>
              <a:rPr lang="en-US" dirty="0">
                <a:solidFill>
                  <a:srgbClr val="781F22"/>
                </a:solidFill>
              </a:rPr>
              <a:t>per particle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AC72BCA-0E36-17E0-F324-8D256329E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2" y="3328713"/>
            <a:ext cx="4439662" cy="31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DE54B8-B993-18FD-AA1C-D1E17683479A}"/>
              </a:ext>
            </a:extLst>
          </p:cNvPr>
          <p:cNvSpPr txBox="1"/>
          <p:nvPr/>
        </p:nvSpPr>
        <p:spPr>
          <a:xfrm>
            <a:off x="5256155" y="485753"/>
            <a:ext cx="6398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*Equilibrium fusion requires enormous energies and densities*</a:t>
            </a:r>
          </a:p>
          <a:p>
            <a:r>
              <a:rPr lang="en-US" dirty="0"/>
              <a:t>NIF – 2 million joules</a:t>
            </a:r>
          </a:p>
        </p:txBody>
      </p:sp>
    </p:spTree>
    <p:extLst>
      <p:ext uri="{BB962C8B-B14F-4D97-AF65-F5344CB8AC3E}">
        <p14:creationId xmlns:p14="http://schemas.microsoft.com/office/powerpoint/2010/main" val="2373095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C74F5-CACD-B343-9975-52D537294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DCAEA230-7A49-557C-3EDB-3404B2489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2954" y="-149664"/>
            <a:ext cx="9343552" cy="700766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2EF636AB-C589-82C9-B3DD-858BA8CBC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757B0C-460E-3359-BE63-508A5F206A49}"/>
              </a:ext>
            </a:extLst>
          </p:cNvPr>
          <p:cNvSpPr txBox="1"/>
          <p:nvPr/>
        </p:nvSpPr>
        <p:spPr>
          <a:xfrm>
            <a:off x="8344561" y="3465756"/>
            <a:ext cx="149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 1 nm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surface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C90610A-A108-9C96-67AE-2654E2F2BB30}"/>
              </a:ext>
            </a:extLst>
          </p:cNvPr>
          <p:cNvGrpSpPr/>
          <p:nvPr/>
        </p:nvGrpSpPr>
        <p:grpSpPr>
          <a:xfrm>
            <a:off x="2953324" y="4336173"/>
            <a:ext cx="286830" cy="412511"/>
            <a:chOff x="3162807" y="3087694"/>
            <a:chExt cx="293003" cy="82642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57F72904-3E01-4C30-499F-4940D2D9CACE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86FD71E-DD9A-99D0-9F8F-D8DFE9CAD0DC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1D5DA09-F16F-2BF9-32DD-5E12EA8A5C5E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EFF45CC-7CA9-65E4-DE59-1499FFE44637}"/>
              </a:ext>
            </a:extLst>
          </p:cNvPr>
          <p:cNvGrpSpPr/>
          <p:nvPr/>
        </p:nvGrpSpPr>
        <p:grpSpPr>
          <a:xfrm>
            <a:off x="7752868" y="3531362"/>
            <a:ext cx="221543" cy="1663784"/>
            <a:chOff x="3090837" y="3087694"/>
            <a:chExt cx="293003" cy="82642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6DE60213-B9D9-057F-E7C9-76C8225DDBEC}"/>
                </a:ext>
              </a:extLst>
            </p:cNvPr>
            <p:cNvSpPr/>
            <p:nvPr/>
          </p:nvSpPr>
          <p:spPr>
            <a:xfrm>
              <a:off x="3090837" y="3273747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D52AD0-A626-B3BF-E7C4-6EDF0FE6F4C0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CBE93E7-1FE4-FEF4-39B6-C744A5B57A41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8513AA3-640B-1887-347E-76F1E6945391}"/>
              </a:ext>
            </a:extLst>
          </p:cNvPr>
          <p:cNvCxnSpPr>
            <a:cxnSpLocks/>
          </p:cNvCxnSpPr>
          <p:nvPr/>
        </p:nvCxnSpPr>
        <p:spPr>
          <a:xfrm flipV="1">
            <a:off x="4828559" y="1526193"/>
            <a:ext cx="0" cy="460367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DC7E93C-77AC-78BD-221A-2EE3593166A5}"/>
                  </a:ext>
                </a:extLst>
              </p:cNvPr>
              <p:cNvSpPr txBox="1"/>
              <p:nvPr/>
            </p:nvSpPr>
            <p:spPr>
              <a:xfrm>
                <a:off x="4048900" y="5378980"/>
                <a:ext cx="70654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UDMA </a:t>
                </a: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85 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F900C1D-C1D0-4627-1662-36CF26DF0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900" y="5378980"/>
                <a:ext cx="706540" cy="553998"/>
              </a:xfrm>
              <a:prstGeom prst="rect">
                <a:avLst/>
              </a:prstGeom>
              <a:blipFill>
                <a:blip r:embed="rId3"/>
                <a:stretch>
                  <a:fillRect l="-18103" t="-13187" r="-18103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0DC314BF-A8C8-49B5-0CAB-F62F8D7FB5FA}"/>
              </a:ext>
            </a:extLst>
          </p:cNvPr>
          <p:cNvGrpSpPr/>
          <p:nvPr/>
        </p:nvGrpSpPr>
        <p:grpSpPr>
          <a:xfrm>
            <a:off x="4715042" y="2928879"/>
            <a:ext cx="227033" cy="778730"/>
            <a:chOff x="3162807" y="3087694"/>
            <a:chExt cx="293003" cy="82642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DF3E2EBB-2021-505E-9A86-44AA3131E481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7B72725-A3AB-8252-3087-49B136F1F14E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943163A-14B4-6D92-88F1-8422F7D5DE03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2537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0E8A9-B0C7-1E5A-1EF3-4E6279AB2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86AF2D96-F52E-A3E2-80D3-DB0330BA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2954" y="-149664"/>
            <a:ext cx="9343551" cy="700766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2836212-216C-4433-7D49-1B6749B27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BB8243-41C6-2256-6B37-0F0742AE7023}"/>
              </a:ext>
            </a:extLst>
          </p:cNvPr>
          <p:cNvSpPr txBox="1"/>
          <p:nvPr/>
        </p:nvSpPr>
        <p:spPr>
          <a:xfrm>
            <a:off x="8344561" y="3465756"/>
            <a:ext cx="149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 1 nm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surface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229CE18-6B31-D6A3-B043-79894C8D0D71}"/>
              </a:ext>
            </a:extLst>
          </p:cNvPr>
          <p:cNvGrpSpPr/>
          <p:nvPr/>
        </p:nvGrpSpPr>
        <p:grpSpPr>
          <a:xfrm>
            <a:off x="2953324" y="4336173"/>
            <a:ext cx="286830" cy="412511"/>
            <a:chOff x="3162807" y="3087694"/>
            <a:chExt cx="293003" cy="82642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940748CA-B8C0-92CB-2646-681283706291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505E779-111B-95CB-F029-4E801AF0C18A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B0D4FD7-1207-3924-B8D4-8F97DAA88AF2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D156B13-7B5C-7024-BA4F-638AF653F4AF}"/>
              </a:ext>
            </a:extLst>
          </p:cNvPr>
          <p:cNvGrpSpPr/>
          <p:nvPr/>
        </p:nvGrpSpPr>
        <p:grpSpPr>
          <a:xfrm>
            <a:off x="7752868" y="3531362"/>
            <a:ext cx="221543" cy="1663784"/>
            <a:chOff x="3090837" y="3087694"/>
            <a:chExt cx="293003" cy="82642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5466C41-268F-2233-87B7-918F173531D4}"/>
                </a:ext>
              </a:extLst>
            </p:cNvPr>
            <p:cNvSpPr/>
            <p:nvPr/>
          </p:nvSpPr>
          <p:spPr>
            <a:xfrm>
              <a:off x="3090837" y="3273747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BAF3E01-D966-CBA1-B29A-51F01A259E35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E133F9B-B089-6681-B9AE-D7515A376ECD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86E03E1-EDCA-2A4E-0279-1F7712C4FA38}"/>
              </a:ext>
            </a:extLst>
          </p:cNvPr>
          <p:cNvCxnSpPr>
            <a:cxnSpLocks/>
          </p:cNvCxnSpPr>
          <p:nvPr/>
        </p:nvCxnSpPr>
        <p:spPr>
          <a:xfrm flipV="1">
            <a:off x="4828559" y="1526193"/>
            <a:ext cx="0" cy="460367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B58AB2A-423B-C9D3-FFAD-C601912B855B}"/>
                  </a:ext>
                </a:extLst>
              </p:cNvPr>
              <p:cNvSpPr txBox="1"/>
              <p:nvPr/>
            </p:nvSpPr>
            <p:spPr>
              <a:xfrm>
                <a:off x="4048900" y="5378980"/>
                <a:ext cx="70654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UDMA </a:t>
                </a: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85 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F900C1D-C1D0-4627-1662-36CF26DF0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900" y="5378980"/>
                <a:ext cx="706540" cy="553998"/>
              </a:xfrm>
              <a:prstGeom prst="rect">
                <a:avLst/>
              </a:prstGeom>
              <a:blipFill>
                <a:blip r:embed="rId3"/>
                <a:stretch>
                  <a:fillRect l="-18103" t="-13187" r="-18103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B3DC737F-CF95-EEEC-218A-E29C57438FED}"/>
              </a:ext>
            </a:extLst>
          </p:cNvPr>
          <p:cNvGrpSpPr/>
          <p:nvPr/>
        </p:nvGrpSpPr>
        <p:grpSpPr>
          <a:xfrm>
            <a:off x="4715042" y="2928879"/>
            <a:ext cx="227033" cy="778730"/>
            <a:chOff x="3162807" y="3087694"/>
            <a:chExt cx="293003" cy="82642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F877438D-487C-C639-D45E-69FFD03D9638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EA1E56A-1F96-19FF-10D5-976227B18EE1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96AD55-F370-081E-C3CF-68CA1886DC87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97BBC8-25F2-C8DA-C36D-0ECC05DFD648}"/>
              </a:ext>
            </a:extLst>
          </p:cNvPr>
          <p:cNvSpPr txBox="1"/>
          <p:nvPr/>
        </p:nvSpPr>
        <p:spPr>
          <a:xfrm>
            <a:off x="8913752" y="1275675"/>
            <a:ext cx="3058968" cy="92333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Plasmonic field </a:t>
            </a:r>
            <a:r>
              <a:rPr lang="en-US" b="1" dirty="0">
                <a:solidFill>
                  <a:srgbClr val="C00000"/>
                </a:solidFill>
              </a:rPr>
              <a:t>saturates</a:t>
            </a:r>
            <a:r>
              <a:rPr lang="en-US" dirty="0">
                <a:solidFill>
                  <a:srgbClr val="C00000"/>
                </a:solidFill>
              </a:rPr>
              <a:t> at the </a:t>
            </a:r>
            <a:r>
              <a:rPr lang="en-US" b="1" dirty="0">
                <a:solidFill>
                  <a:srgbClr val="C00000"/>
                </a:solidFill>
              </a:rPr>
              <a:t>field</a:t>
            </a:r>
            <a:r>
              <a:rPr lang="en-US" dirty="0">
                <a:solidFill>
                  <a:srgbClr val="C00000"/>
                </a:solidFill>
              </a:rPr>
              <a:t> strength of a fully </a:t>
            </a:r>
            <a:r>
              <a:rPr lang="en-US" b="1" dirty="0">
                <a:solidFill>
                  <a:srgbClr val="C00000"/>
                </a:solidFill>
              </a:rPr>
              <a:t>ionized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nanorod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101A0A2-895C-49C0-E034-DFC355E790A1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8150659" y="1069248"/>
            <a:ext cx="763093" cy="6680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4A6388C-BDA6-9039-A2ED-71F735BE8FF9}"/>
              </a:ext>
            </a:extLst>
          </p:cNvPr>
          <p:cNvSpPr txBox="1"/>
          <p:nvPr/>
        </p:nvSpPr>
        <p:spPr>
          <a:xfrm>
            <a:off x="9814114" y="2689001"/>
            <a:ext cx="23353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near field enhancement cannot go above the ionization field of the nanorod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320A4C-4C56-9C3D-AD27-A1C7882E4663}"/>
              </a:ext>
            </a:extLst>
          </p:cNvPr>
          <p:cNvGrpSpPr/>
          <p:nvPr/>
        </p:nvGrpSpPr>
        <p:grpSpPr>
          <a:xfrm>
            <a:off x="10091293" y="3870599"/>
            <a:ext cx="1679796" cy="1859224"/>
            <a:chOff x="4039855" y="2966898"/>
            <a:chExt cx="1259847" cy="139441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D21457-7FB6-7753-717B-631BDF3A3334}"/>
                </a:ext>
              </a:extLst>
            </p:cNvPr>
            <p:cNvGrpSpPr/>
            <p:nvPr/>
          </p:nvGrpSpPr>
          <p:grpSpPr>
            <a:xfrm>
              <a:off x="4039855" y="2966898"/>
              <a:ext cx="1259847" cy="1394418"/>
              <a:chOff x="4479611" y="2733673"/>
              <a:chExt cx="1259847" cy="13944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101A228-D3E7-D168-9C71-B5BC4378D505}"/>
                      </a:ext>
                    </a:extLst>
                  </p:cNvPr>
                  <p:cNvSpPr txBox="1"/>
                  <p:nvPr/>
                </p:nvSpPr>
                <p:spPr>
                  <a:xfrm>
                    <a:off x="4479611" y="3116371"/>
                    <a:ext cx="452092" cy="23083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𝐴𝑢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3+</m:t>
                              </m:r>
                            </m:sup>
                          </m:sSup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101A228-D3E7-D168-9C71-B5BC4378D5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79611" y="3116371"/>
                    <a:ext cx="452092" cy="23083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C3F1476-E3B2-F11C-3A36-50990AC7ED10}"/>
                  </a:ext>
                </a:extLst>
              </p:cNvPr>
              <p:cNvGrpSpPr/>
              <p:nvPr/>
            </p:nvGrpSpPr>
            <p:grpSpPr>
              <a:xfrm>
                <a:off x="4559234" y="2733673"/>
                <a:ext cx="1180224" cy="1394418"/>
                <a:chOff x="3808120" y="2216601"/>
                <a:chExt cx="1180224" cy="1394418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1C8686D-5D7D-C0F7-8597-9AB6C764989C}"/>
                    </a:ext>
                  </a:extLst>
                </p:cNvPr>
                <p:cNvSpPr txBox="1"/>
                <p:nvPr/>
              </p:nvSpPr>
              <p:spPr>
                <a:xfrm>
                  <a:off x="4348963" y="2587678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8146EBDE-816E-8378-4D6E-7400007D06B1}"/>
                    </a:ext>
                  </a:extLst>
                </p:cNvPr>
                <p:cNvGrpSpPr/>
                <p:nvPr/>
              </p:nvGrpSpPr>
              <p:grpSpPr>
                <a:xfrm>
                  <a:off x="3808120" y="2216601"/>
                  <a:ext cx="1180224" cy="1394418"/>
                  <a:chOff x="10188396" y="1296003"/>
                  <a:chExt cx="1573632" cy="1859223"/>
                </a:xfrm>
              </p:grpSpPr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D826A498-6F76-9AB4-D36C-67B6E6B616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232904" y="2260108"/>
                    <a:ext cx="1361130" cy="0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dash"/>
                    <a:round/>
                    <a:headEnd type="triangle" w="med" len="med"/>
                    <a:tailEnd type="triangl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5BBC9CF4-4FB1-F6AE-3EBC-49014EF779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23504" y="1549594"/>
                    <a:ext cx="12435" cy="1409990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dash"/>
                    <a:round/>
                    <a:headEnd type="triangle" w="med" len="med"/>
                    <a:tailEnd type="triangl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4395AA02-FB74-14ED-2D3A-4D18910314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61255" y="2260108"/>
                    <a:ext cx="464648" cy="699476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dash"/>
                    <a:round/>
                    <a:headEnd type="diamond" w="med" len="med"/>
                    <a:tailEnd type="triangl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D0650E92-E3B0-113C-59BC-A55CBA3BB5F3}"/>
                      </a:ext>
                    </a:extLst>
                  </p:cNvPr>
                  <p:cNvSpPr txBox="1"/>
                  <p:nvPr/>
                </p:nvSpPr>
                <p:spPr>
                  <a:xfrm>
                    <a:off x="10888683" y="1296003"/>
                    <a:ext cx="26642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y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335DD238-55EB-FFEE-41EB-4F4D2387A68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97212" y="2177152"/>
                    <a:ext cx="26481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x</a:t>
                    </a:r>
                  </a:p>
                </p:txBody>
              </p:sp>
              <p:sp>
                <p:nvSpPr>
                  <p:cNvPr id="29" name="Rectangle: Rounded Corners 28">
                    <a:extLst>
                      <a:ext uri="{FF2B5EF4-FFF2-40B4-BE49-F238E27FC236}">
                        <a16:creationId xmlns:a16="http://schemas.microsoft.com/office/drawing/2014/main" id="{8F00B7B5-1E9C-6096-9839-853F476A090A}"/>
                      </a:ext>
                    </a:extLst>
                  </p:cNvPr>
                  <p:cNvSpPr/>
                  <p:nvPr/>
                </p:nvSpPr>
                <p:spPr>
                  <a:xfrm>
                    <a:off x="10713192" y="1809282"/>
                    <a:ext cx="420624" cy="8763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C000">
                      <a:alpha val="63922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C0D5EE93-FA3D-5EB8-620C-EAF6E416859D}"/>
                      </a:ext>
                    </a:extLst>
                  </p:cNvPr>
                  <p:cNvSpPr txBox="1"/>
                  <p:nvPr/>
                </p:nvSpPr>
                <p:spPr>
                  <a:xfrm>
                    <a:off x="10188396" y="2847449"/>
                    <a:ext cx="26321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z</a:t>
                    </a:r>
                  </a:p>
                </p:txBody>
              </p:sp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8EE45AD-EE82-D1F8-0C0A-77DACA18702C}"/>
                    </a:ext>
                  </a:extLst>
                </p:cNvPr>
                <p:cNvSpPr txBox="1"/>
                <p:nvPr/>
              </p:nvSpPr>
              <p:spPr>
                <a:xfrm>
                  <a:off x="4130177" y="2585136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B040465-29A5-EC45-C6AB-F0D7A7262F7D}"/>
                    </a:ext>
                  </a:extLst>
                </p:cNvPr>
                <p:cNvSpPr txBox="1"/>
                <p:nvPr/>
              </p:nvSpPr>
              <p:spPr>
                <a:xfrm>
                  <a:off x="4130177" y="2720748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8A3FD6B-AD06-3E2F-59FE-D14314308CA1}"/>
                    </a:ext>
                  </a:extLst>
                </p:cNvPr>
                <p:cNvSpPr txBox="1"/>
                <p:nvPr/>
              </p:nvSpPr>
              <p:spPr>
                <a:xfrm>
                  <a:off x="4130177" y="2877463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3AC125B-F53E-FF22-BC1E-22F14B2A587E}"/>
                    </a:ext>
                  </a:extLst>
                </p:cNvPr>
                <p:cNvSpPr txBox="1"/>
                <p:nvPr/>
              </p:nvSpPr>
              <p:spPr>
                <a:xfrm>
                  <a:off x="4159765" y="3008036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C4A65C6-0AB6-C2CA-CF61-9F310DEB1D74}"/>
                    </a:ext>
                  </a:extLst>
                </p:cNvPr>
                <p:cNvSpPr txBox="1"/>
                <p:nvPr/>
              </p:nvSpPr>
              <p:spPr>
                <a:xfrm>
                  <a:off x="4243482" y="3055026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88EAC5E-AE02-76CF-EFD8-B2F64FF07869}"/>
                    </a:ext>
                  </a:extLst>
                </p:cNvPr>
                <p:cNvSpPr txBox="1"/>
                <p:nvPr/>
              </p:nvSpPr>
              <p:spPr>
                <a:xfrm>
                  <a:off x="4356382" y="2996387"/>
                  <a:ext cx="148264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F4E2D83-B729-DA94-CB2B-0A8EE092AA7C}"/>
                    </a:ext>
                  </a:extLst>
                </p:cNvPr>
                <p:cNvSpPr txBox="1"/>
                <p:nvPr/>
              </p:nvSpPr>
              <p:spPr>
                <a:xfrm>
                  <a:off x="4351832" y="2886647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346C403-D57A-B906-CCAF-824D93A8514A}"/>
                    </a:ext>
                  </a:extLst>
                </p:cNvPr>
                <p:cNvSpPr txBox="1"/>
                <p:nvPr/>
              </p:nvSpPr>
              <p:spPr>
                <a:xfrm>
                  <a:off x="4356382" y="2720980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9AA17D-06A2-50BE-9777-1CD6F4EA9D49}"/>
                </a:ext>
              </a:extLst>
            </p:cNvPr>
            <p:cNvSpPr txBox="1"/>
            <p:nvPr/>
          </p:nvSpPr>
          <p:spPr>
            <a:xfrm>
              <a:off x="4543867" y="3286303"/>
              <a:ext cx="210634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3C128F-1EF4-9C2E-AC73-827DBDA3A3F2}"/>
                </a:ext>
              </a:extLst>
            </p:cNvPr>
            <p:cNvSpPr txBox="1"/>
            <p:nvPr/>
          </p:nvSpPr>
          <p:spPr>
            <a:xfrm>
              <a:off x="4660321" y="3337394"/>
              <a:ext cx="210634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6987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3B0B7-802F-742C-8C43-F63C2422A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996AE743-331E-F89A-8A6F-68A64CC5F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2954" y="-149664"/>
            <a:ext cx="9343551" cy="700766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29535E24-D73C-DBA5-1B9E-5905A41C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1D31D89-BF1D-2D47-5639-E3FF4790D774}"/>
              </a:ext>
            </a:extLst>
          </p:cNvPr>
          <p:cNvSpPr txBox="1"/>
          <p:nvPr/>
        </p:nvSpPr>
        <p:spPr>
          <a:xfrm>
            <a:off x="8344561" y="3465756"/>
            <a:ext cx="149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 1 nm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surface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0ADF598-CF63-7AF0-C0E6-D24216CA9933}"/>
              </a:ext>
            </a:extLst>
          </p:cNvPr>
          <p:cNvGrpSpPr/>
          <p:nvPr/>
        </p:nvGrpSpPr>
        <p:grpSpPr>
          <a:xfrm>
            <a:off x="2953324" y="4336173"/>
            <a:ext cx="286830" cy="412511"/>
            <a:chOff x="3162807" y="3087694"/>
            <a:chExt cx="293003" cy="82642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BA4F77B-B3B0-6DB0-AA4F-B85EDD49A094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A2705BB-92EA-7556-C36C-5B4C66B95E38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82C5B0E-AF72-DA9D-A7CF-8EF6E6DC7044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B2EDEFC-54E3-5984-E393-9ED0E2EAD550}"/>
              </a:ext>
            </a:extLst>
          </p:cNvPr>
          <p:cNvGrpSpPr/>
          <p:nvPr/>
        </p:nvGrpSpPr>
        <p:grpSpPr>
          <a:xfrm>
            <a:off x="7752868" y="3531362"/>
            <a:ext cx="221543" cy="1663784"/>
            <a:chOff x="3090837" y="3087694"/>
            <a:chExt cx="293003" cy="82642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115FB43B-6231-30D8-E963-8D46F4EA8937}"/>
                </a:ext>
              </a:extLst>
            </p:cNvPr>
            <p:cNvSpPr/>
            <p:nvPr/>
          </p:nvSpPr>
          <p:spPr>
            <a:xfrm>
              <a:off x="3090837" y="3273747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1FAEBAB-F62B-805C-42F2-C1DAA88AF164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172B6CA-A86C-2F99-14AB-5638AAA02319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66CA1F7-1D1E-622B-A3B7-DDB2B71D0D6D}"/>
              </a:ext>
            </a:extLst>
          </p:cNvPr>
          <p:cNvCxnSpPr>
            <a:cxnSpLocks/>
          </p:cNvCxnSpPr>
          <p:nvPr/>
        </p:nvCxnSpPr>
        <p:spPr>
          <a:xfrm flipV="1">
            <a:off x="4828559" y="1526193"/>
            <a:ext cx="0" cy="460367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81485CB-E9BE-2D62-1271-22076E19C54C}"/>
                  </a:ext>
                </a:extLst>
              </p:cNvPr>
              <p:cNvSpPr txBox="1"/>
              <p:nvPr/>
            </p:nvSpPr>
            <p:spPr>
              <a:xfrm>
                <a:off x="4048900" y="5378980"/>
                <a:ext cx="70654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UDMA </a:t>
                </a: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85 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F900C1D-C1D0-4627-1662-36CF26DF0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900" y="5378980"/>
                <a:ext cx="706540" cy="553998"/>
              </a:xfrm>
              <a:prstGeom prst="rect">
                <a:avLst/>
              </a:prstGeom>
              <a:blipFill>
                <a:blip r:embed="rId3"/>
                <a:stretch>
                  <a:fillRect l="-18103" t="-13187" r="-18103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E4E56FAD-DCF4-E2EB-6093-6E9DB112A5FE}"/>
              </a:ext>
            </a:extLst>
          </p:cNvPr>
          <p:cNvGrpSpPr/>
          <p:nvPr/>
        </p:nvGrpSpPr>
        <p:grpSpPr>
          <a:xfrm>
            <a:off x="4715042" y="2928879"/>
            <a:ext cx="227033" cy="778730"/>
            <a:chOff x="3162807" y="3087694"/>
            <a:chExt cx="293003" cy="82642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48656EBB-6B40-7B45-1DD3-84FCF8953E8F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B793D40-CC51-0499-A8FC-5D5D7E8B6507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20F2A9C-15E2-5997-DAE0-176F219E5269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1C4D961-FED6-79F7-B03C-3B551EA40F71}"/>
              </a:ext>
            </a:extLst>
          </p:cNvPr>
          <p:cNvSpPr txBox="1"/>
          <p:nvPr/>
        </p:nvSpPr>
        <p:spPr>
          <a:xfrm>
            <a:off x="8913752" y="1275675"/>
            <a:ext cx="3058968" cy="92333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Plasmonic field </a:t>
            </a:r>
            <a:r>
              <a:rPr lang="en-US" b="1" dirty="0">
                <a:solidFill>
                  <a:srgbClr val="C00000"/>
                </a:solidFill>
              </a:rPr>
              <a:t>saturates</a:t>
            </a:r>
            <a:r>
              <a:rPr lang="en-US" dirty="0">
                <a:solidFill>
                  <a:srgbClr val="C00000"/>
                </a:solidFill>
              </a:rPr>
              <a:t> at the </a:t>
            </a:r>
            <a:r>
              <a:rPr lang="en-US" b="1" dirty="0">
                <a:solidFill>
                  <a:srgbClr val="C00000"/>
                </a:solidFill>
              </a:rPr>
              <a:t>field</a:t>
            </a:r>
            <a:r>
              <a:rPr lang="en-US" dirty="0">
                <a:solidFill>
                  <a:srgbClr val="C00000"/>
                </a:solidFill>
              </a:rPr>
              <a:t> strength of a fully </a:t>
            </a:r>
            <a:r>
              <a:rPr lang="en-US" b="1" dirty="0">
                <a:solidFill>
                  <a:srgbClr val="C00000"/>
                </a:solidFill>
              </a:rPr>
              <a:t>ionized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nanorod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5B323FC-353B-19E8-CF79-015A7459ED13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8150659" y="1069248"/>
            <a:ext cx="763093" cy="6680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38D954C-A45F-04A6-32CD-0EFD4A0325E6}"/>
              </a:ext>
            </a:extLst>
          </p:cNvPr>
          <p:cNvSpPr txBox="1"/>
          <p:nvPr/>
        </p:nvSpPr>
        <p:spPr>
          <a:xfrm>
            <a:off x="9814114" y="2689001"/>
            <a:ext cx="23353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near field enhancement cannot go above the ionization field of the nanorod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E3D6F8-1629-83DF-7D4A-B2C4C88C2CDF}"/>
              </a:ext>
            </a:extLst>
          </p:cNvPr>
          <p:cNvGrpSpPr/>
          <p:nvPr/>
        </p:nvGrpSpPr>
        <p:grpSpPr>
          <a:xfrm>
            <a:off x="10091293" y="3870599"/>
            <a:ext cx="1679796" cy="1859224"/>
            <a:chOff x="4039855" y="2966898"/>
            <a:chExt cx="1259847" cy="139441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578D3F3-2529-340C-1DB7-2462A9ED7B8F}"/>
                </a:ext>
              </a:extLst>
            </p:cNvPr>
            <p:cNvGrpSpPr/>
            <p:nvPr/>
          </p:nvGrpSpPr>
          <p:grpSpPr>
            <a:xfrm>
              <a:off x="4039855" y="2966898"/>
              <a:ext cx="1259847" cy="1394418"/>
              <a:chOff x="4479611" y="2733673"/>
              <a:chExt cx="1259847" cy="13944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BC18BF20-D69F-E355-9790-633202C84F7A}"/>
                      </a:ext>
                    </a:extLst>
                  </p:cNvPr>
                  <p:cNvSpPr txBox="1"/>
                  <p:nvPr/>
                </p:nvSpPr>
                <p:spPr>
                  <a:xfrm>
                    <a:off x="4479611" y="3116371"/>
                    <a:ext cx="452092" cy="23083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𝐴𝑢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3+</m:t>
                              </m:r>
                            </m:sup>
                          </m:sSup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BC18BF20-D69F-E355-9790-633202C84F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79611" y="3116371"/>
                    <a:ext cx="452092" cy="23083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B250B28-FA4C-3100-1BDA-00143EC21C29}"/>
                  </a:ext>
                </a:extLst>
              </p:cNvPr>
              <p:cNvGrpSpPr/>
              <p:nvPr/>
            </p:nvGrpSpPr>
            <p:grpSpPr>
              <a:xfrm>
                <a:off x="4559234" y="2733673"/>
                <a:ext cx="1180224" cy="1394418"/>
                <a:chOff x="3808120" y="2216601"/>
                <a:chExt cx="1180224" cy="1394418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0693915-4E53-3F68-07D8-CB99047BCCBD}"/>
                    </a:ext>
                  </a:extLst>
                </p:cNvPr>
                <p:cNvSpPr txBox="1"/>
                <p:nvPr/>
              </p:nvSpPr>
              <p:spPr>
                <a:xfrm>
                  <a:off x="4348963" y="2587678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CA8FCCA4-53F5-DFCF-88E7-E38A361E5294}"/>
                    </a:ext>
                  </a:extLst>
                </p:cNvPr>
                <p:cNvGrpSpPr/>
                <p:nvPr/>
              </p:nvGrpSpPr>
              <p:grpSpPr>
                <a:xfrm>
                  <a:off x="3808120" y="2216601"/>
                  <a:ext cx="1180224" cy="1394418"/>
                  <a:chOff x="10188396" y="1296003"/>
                  <a:chExt cx="1573632" cy="1859223"/>
                </a:xfrm>
              </p:grpSpPr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3858498F-E792-243F-B350-B64A76577C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232904" y="2260108"/>
                    <a:ext cx="1361130" cy="0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dash"/>
                    <a:round/>
                    <a:headEnd type="triangle" w="med" len="med"/>
                    <a:tailEnd type="triangl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34C6C4ED-606E-991D-E35E-06D925EF4A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23504" y="1549594"/>
                    <a:ext cx="12435" cy="1409990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dash"/>
                    <a:round/>
                    <a:headEnd type="triangle" w="med" len="med"/>
                    <a:tailEnd type="triangl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403CFF4E-4E16-FC9A-657B-1C9663E765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61255" y="2260108"/>
                    <a:ext cx="464648" cy="699476"/>
                  </a:xfrm>
                  <a:prstGeom prst="line">
                    <a:avLst/>
                  </a:prstGeom>
                  <a:ln w="19050" cap="flat" cmpd="sng" algn="ctr">
                    <a:solidFill>
                      <a:schemeClr val="dk1"/>
                    </a:solidFill>
                    <a:prstDash val="dash"/>
                    <a:round/>
                    <a:headEnd type="diamond" w="med" len="med"/>
                    <a:tailEnd type="triangle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4148185D-61E6-B928-537E-F357A903C2D9}"/>
                      </a:ext>
                    </a:extLst>
                  </p:cNvPr>
                  <p:cNvSpPr txBox="1"/>
                  <p:nvPr/>
                </p:nvSpPr>
                <p:spPr>
                  <a:xfrm>
                    <a:off x="10888683" y="1296003"/>
                    <a:ext cx="26642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y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AC8D164E-CBE3-E28E-05D7-996296405EF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97212" y="2177152"/>
                    <a:ext cx="26481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x</a:t>
                    </a:r>
                  </a:p>
                </p:txBody>
              </p:sp>
              <p:sp>
                <p:nvSpPr>
                  <p:cNvPr id="29" name="Rectangle: Rounded Corners 28">
                    <a:extLst>
                      <a:ext uri="{FF2B5EF4-FFF2-40B4-BE49-F238E27FC236}">
                        <a16:creationId xmlns:a16="http://schemas.microsoft.com/office/drawing/2014/main" id="{18082DCD-B206-456F-17FF-C36FF1365E67}"/>
                      </a:ext>
                    </a:extLst>
                  </p:cNvPr>
                  <p:cNvSpPr/>
                  <p:nvPr/>
                </p:nvSpPr>
                <p:spPr>
                  <a:xfrm>
                    <a:off x="10713192" y="1809282"/>
                    <a:ext cx="420624" cy="8763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C000">
                      <a:alpha val="63922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2D05143D-2DAE-B3FC-AB67-3A3F56120F02}"/>
                      </a:ext>
                    </a:extLst>
                  </p:cNvPr>
                  <p:cNvSpPr txBox="1"/>
                  <p:nvPr/>
                </p:nvSpPr>
                <p:spPr>
                  <a:xfrm>
                    <a:off x="10188396" y="2847449"/>
                    <a:ext cx="26321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/>
                      <a:t>z</a:t>
                    </a:r>
                  </a:p>
                </p:txBody>
              </p:sp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9A20BBB-0A63-4377-6C03-202E5CA71695}"/>
                    </a:ext>
                  </a:extLst>
                </p:cNvPr>
                <p:cNvSpPr txBox="1"/>
                <p:nvPr/>
              </p:nvSpPr>
              <p:spPr>
                <a:xfrm>
                  <a:off x="4130177" y="2585136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2F05137-0263-E1BD-7D48-597E46987511}"/>
                    </a:ext>
                  </a:extLst>
                </p:cNvPr>
                <p:cNvSpPr txBox="1"/>
                <p:nvPr/>
              </p:nvSpPr>
              <p:spPr>
                <a:xfrm>
                  <a:off x="4130177" y="2720748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E1BEA07-5242-691B-740C-5B4178F71B0B}"/>
                    </a:ext>
                  </a:extLst>
                </p:cNvPr>
                <p:cNvSpPr txBox="1"/>
                <p:nvPr/>
              </p:nvSpPr>
              <p:spPr>
                <a:xfrm>
                  <a:off x="4130177" y="2877463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DEA038C-A677-CAF3-3A2A-C7BCE657F954}"/>
                    </a:ext>
                  </a:extLst>
                </p:cNvPr>
                <p:cNvSpPr txBox="1"/>
                <p:nvPr/>
              </p:nvSpPr>
              <p:spPr>
                <a:xfrm>
                  <a:off x="4159765" y="3008036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5718111-9371-35C2-C64E-FE0C3E6B59A6}"/>
                    </a:ext>
                  </a:extLst>
                </p:cNvPr>
                <p:cNvSpPr txBox="1"/>
                <p:nvPr/>
              </p:nvSpPr>
              <p:spPr>
                <a:xfrm>
                  <a:off x="4243482" y="3055026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9894148-6485-A014-E380-31DC28B6DC10}"/>
                    </a:ext>
                  </a:extLst>
                </p:cNvPr>
                <p:cNvSpPr txBox="1"/>
                <p:nvPr/>
              </p:nvSpPr>
              <p:spPr>
                <a:xfrm>
                  <a:off x="4356382" y="2996387"/>
                  <a:ext cx="148264" cy="230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B8819BF-2C76-00D2-7BD6-FC43727C4E3E}"/>
                    </a:ext>
                  </a:extLst>
                </p:cNvPr>
                <p:cNvSpPr txBox="1"/>
                <p:nvPr/>
              </p:nvSpPr>
              <p:spPr>
                <a:xfrm>
                  <a:off x="4351832" y="2886647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60D5EDC-6725-92BD-B525-093BCCE29B9F}"/>
                    </a:ext>
                  </a:extLst>
                </p:cNvPr>
                <p:cNvSpPr txBox="1"/>
                <p:nvPr/>
              </p:nvSpPr>
              <p:spPr>
                <a:xfrm>
                  <a:off x="4356382" y="2720980"/>
                  <a:ext cx="210635" cy="230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+</a:t>
                  </a: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352C54-6FE1-AE21-6C49-0CE03BF14911}"/>
                </a:ext>
              </a:extLst>
            </p:cNvPr>
            <p:cNvSpPr txBox="1"/>
            <p:nvPr/>
          </p:nvSpPr>
          <p:spPr>
            <a:xfrm>
              <a:off x="4543867" y="3286303"/>
              <a:ext cx="210634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7291C7-50C7-917C-EB68-4B75FA507DC8}"/>
                </a:ext>
              </a:extLst>
            </p:cNvPr>
            <p:cNvSpPr txBox="1"/>
            <p:nvPr/>
          </p:nvSpPr>
          <p:spPr>
            <a:xfrm>
              <a:off x="4660321" y="3337394"/>
              <a:ext cx="210634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37D6AFC-953E-541A-15E7-502E19AAC822}"/>
                  </a:ext>
                </a:extLst>
              </p:cNvPr>
              <p:cNvSpPr txBox="1"/>
              <p:nvPr/>
            </p:nvSpPr>
            <p:spPr>
              <a:xfrm>
                <a:off x="332127" y="1178630"/>
                <a:ext cx="18787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𝑊𝐵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37D6AFC-953E-541A-15E7-502E19AAC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27" y="1178630"/>
                <a:ext cx="1878783" cy="307777"/>
              </a:xfrm>
              <a:prstGeom prst="rect">
                <a:avLst/>
              </a:prstGeom>
              <a:blipFill>
                <a:blip r:embed="rId5"/>
                <a:stretch>
                  <a:fillRect l="-2589" t="-1961" r="-129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E5B985-BB57-45AD-1FC2-529D28EEF7E3}"/>
                  </a:ext>
                </a:extLst>
              </p:cNvPr>
              <p:cNvSpPr txBox="1"/>
              <p:nvPr/>
            </p:nvSpPr>
            <p:spPr>
              <a:xfrm>
                <a:off x="-1899671" y="695197"/>
                <a:ext cx="6102772" cy="4248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𝑊𝐵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Sup>
                        <m:sSubSupPr>
                          <m:ctrlP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E5B985-BB57-45AD-1FC2-529D28EEF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99671" y="695197"/>
                <a:ext cx="6102772" cy="4248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B88C2AA-AC86-B3CB-5C39-CD91C75C29EF}"/>
              </a:ext>
            </a:extLst>
          </p:cNvPr>
          <p:cNvCxnSpPr/>
          <p:nvPr/>
        </p:nvCxnSpPr>
        <p:spPr>
          <a:xfrm>
            <a:off x="2567093" y="907627"/>
            <a:ext cx="715264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B5D115E-B432-D5D8-3906-5767C5C5F36C}"/>
              </a:ext>
            </a:extLst>
          </p:cNvPr>
          <p:cNvSpPr txBox="1"/>
          <p:nvPr/>
        </p:nvSpPr>
        <p:spPr>
          <a:xfrm>
            <a:off x="201052" y="1540400"/>
            <a:ext cx="21701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 nanorod cannot support a coherent oscillating electric field above this limit.</a:t>
            </a:r>
          </a:p>
        </p:txBody>
      </p:sp>
    </p:spTree>
    <p:extLst>
      <p:ext uri="{BB962C8B-B14F-4D97-AF65-F5344CB8AC3E}">
        <p14:creationId xmlns:p14="http://schemas.microsoft.com/office/powerpoint/2010/main" val="2700847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F781B-A874-3D7B-AD1D-E0DE62FCE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20" y="131348"/>
            <a:ext cx="10515600" cy="1325563"/>
          </a:xfrm>
        </p:spPr>
        <p:txBody>
          <a:bodyPr/>
          <a:lstStyle/>
          <a:p>
            <a:r>
              <a:rPr lang="en-US" b="1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392966-2BDE-0A63-A6D9-C966A2DD5C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3240" y="1144345"/>
                <a:ext cx="9706082" cy="5394340"/>
              </a:xfrm>
            </p:spPr>
            <p:txBody>
              <a:bodyPr>
                <a:normAutofit/>
              </a:bodyPr>
              <a:lstStyle/>
              <a:p>
                <a:r>
                  <a:rPr lang="en-US" sz="2667" dirty="0"/>
                  <a:t>For </a:t>
                </a:r>
                <a:r>
                  <a:rPr lang="en-US" sz="2667" b="1" dirty="0"/>
                  <a:t>low</a:t>
                </a:r>
                <a:r>
                  <a:rPr lang="en-US" sz="2667" dirty="0"/>
                  <a:t> density of nanorods </a:t>
                </a:r>
                <a:r>
                  <a:rPr lang="en-US" sz="2667" b="1" dirty="0"/>
                  <a:t>unoriented</a:t>
                </a:r>
                <a:r>
                  <a:rPr lang="en-US" sz="2667" dirty="0"/>
                  <a:t>, </a:t>
                </a:r>
                <a:r>
                  <a:rPr lang="en-US" sz="2667" b="1" dirty="0"/>
                  <a:t>short</a:t>
                </a:r>
                <a:r>
                  <a:rPr lang="en-US" sz="2667" dirty="0"/>
                  <a:t> pulse duration and </a:t>
                </a:r>
                <a:r>
                  <a:rPr lang="en-US" sz="2667" b="1" dirty="0"/>
                  <a:t>high</a:t>
                </a:r>
                <a:r>
                  <a:rPr lang="en-US" sz="2667" dirty="0"/>
                  <a:t> intensity (</a:t>
                </a:r>
                <a14:m>
                  <m:oMath xmlns:m="http://schemas.openxmlformats.org/officeDocument/2006/math">
                    <m:r>
                      <a:rPr lang="en-US" sz="2667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667" i="1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lang="en-US" sz="2667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2667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667" i="1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26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667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67" dirty="0"/>
                  <a:t>). The </a:t>
                </a:r>
                <a:r>
                  <a:rPr lang="en-US" sz="2667" b="1" dirty="0"/>
                  <a:t>dominant</a:t>
                </a:r>
                <a:r>
                  <a:rPr lang="en-US" sz="2667" dirty="0"/>
                  <a:t> acceleration process is </a:t>
                </a:r>
                <a:r>
                  <a:rPr lang="en-US" sz="2667" b="1" dirty="0"/>
                  <a:t>coulomb</a:t>
                </a:r>
                <a:r>
                  <a:rPr lang="en-US" sz="2667" dirty="0"/>
                  <a:t> </a:t>
                </a:r>
                <a:r>
                  <a:rPr lang="en-US" sz="2667" b="1" dirty="0"/>
                  <a:t>explosion</a:t>
                </a:r>
                <a:r>
                  <a:rPr lang="en-US" sz="2667" dirty="0"/>
                  <a:t>. </a:t>
                </a:r>
              </a:p>
              <a:p>
                <a:r>
                  <a:rPr lang="en-US" sz="2667" dirty="0"/>
                  <a:t>In the future we will use nanorod </a:t>
                </a:r>
                <a:r>
                  <a:rPr lang="en-US" sz="2667" b="1" dirty="0"/>
                  <a:t>arrays</a:t>
                </a:r>
                <a:r>
                  <a:rPr lang="en-US" sz="2667" dirty="0"/>
                  <a:t> which can reduce </a:t>
                </a:r>
                <a:r>
                  <a:rPr lang="en-US" sz="2667" b="1" dirty="0"/>
                  <a:t>electron</a:t>
                </a:r>
                <a:r>
                  <a:rPr lang="en-US" sz="2667" dirty="0"/>
                  <a:t> </a:t>
                </a:r>
                <a:r>
                  <a:rPr lang="en-US" sz="2667" b="1" dirty="0"/>
                  <a:t>spillage</a:t>
                </a:r>
                <a:r>
                  <a:rPr lang="en-US" sz="2667" dirty="0"/>
                  <a:t> by sharing electrons.</a:t>
                </a:r>
              </a:p>
              <a:p>
                <a:pPr lvl="1"/>
                <a:r>
                  <a:rPr lang="en-US" sz="2267" dirty="0"/>
                  <a:t>Preliminary results show that </a:t>
                </a:r>
                <a:r>
                  <a:rPr lang="en-US" sz="2267" b="1" dirty="0"/>
                  <a:t>arrays</a:t>
                </a:r>
                <a:r>
                  <a:rPr lang="en-US" sz="2267" dirty="0"/>
                  <a:t> lead to </a:t>
                </a:r>
                <a:r>
                  <a:rPr lang="en-US" sz="2267" b="1" dirty="0"/>
                  <a:t>larger</a:t>
                </a:r>
                <a:r>
                  <a:rPr lang="en-US" sz="2267" dirty="0"/>
                  <a:t> peak energies for </a:t>
                </a:r>
                <a:r>
                  <a:rPr lang="en-US" sz="2267" b="1" dirty="0"/>
                  <a:t>ions</a:t>
                </a:r>
                <a:r>
                  <a:rPr lang="en-US" sz="2267" dirty="0"/>
                  <a:t> and </a:t>
                </a:r>
                <a:r>
                  <a:rPr lang="en-US" sz="2267" b="1" dirty="0"/>
                  <a:t>increase</a:t>
                </a:r>
                <a:r>
                  <a:rPr lang="en-US" sz="2267" dirty="0"/>
                  <a:t> in </a:t>
                </a:r>
                <a:r>
                  <a:rPr lang="en-US" sz="2267" b="1" dirty="0"/>
                  <a:t>electron</a:t>
                </a:r>
                <a:r>
                  <a:rPr lang="en-US" sz="2267" dirty="0"/>
                  <a:t> </a:t>
                </a:r>
                <a:r>
                  <a:rPr lang="en-US" sz="2267" b="1" dirty="0"/>
                  <a:t>temperature</a:t>
                </a:r>
                <a:r>
                  <a:rPr lang="en-US" sz="2267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6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67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267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267" dirty="0"/>
                  <a:t>. </a:t>
                </a:r>
              </a:p>
              <a:p>
                <a:pPr lvl="1"/>
                <a:r>
                  <a:rPr lang="en-US" sz="2267" dirty="0"/>
                  <a:t>Previously shown for non-resonant nanorods  </a:t>
                </a:r>
                <a:r>
                  <a:rPr lang="en-US" sz="2267" dirty="0" err="1">
                    <a:solidFill>
                      <a:schemeClr val="accent1"/>
                    </a:solidFill>
                  </a:rPr>
                  <a:t>Vallières</a:t>
                </a:r>
                <a:r>
                  <a:rPr lang="en-US" sz="2267" dirty="0">
                    <a:solidFill>
                      <a:schemeClr val="accent1"/>
                    </a:solidFill>
                  </a:rPr>
                  <a:t> et al. (2021)</a:t>
                </a:r>
              </a:p>
              <a:p>
                <a:r>
                  <a:rPr lang="en-US" sz="2667" dirty="0">
                    <a:solidFill>
                      <a:schemeClr val="accent1"/>
                    </a:solidFill>
                  </a:rPr>
                  <a:t>For ponderomotive nanorod acceleration one must use </a:t>
                </a:r>
                <a:r>
                  <a:rPr lang="en-US" sz="2667" b="1" dirty="0">
                    <a:solidFill>
                      <a:schemeClr val="accent1"/>
                    </a:solidFill>
                  </a:rPr>
                  <a:t>low intensity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67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67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&lt;10</m:t>
                        </m:r>
                      </m:e>
                      <m:sup>
                        <m:r>
                          <a:rPr lang="en-US" sz="2667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m:rPr>
                        <m:sty m:val="p"/>
                      </m:rPr>
                      <a:rPr lang="en-US" sz="2667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2667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667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sz="2667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667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667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67" dirty="0">
                    <a:solidFill>
                      <a:schemeClr val="accent1"/>
                    </a:solidFill>
                  </a:rPr>
                  <a:t>  and </a:t>
                </a:r>
                <a:r>
                  <a:rPr lang="en-US" sz="2667" b="1" dirty="0">
                    <a:solidFill>
                      <a:schemeClr val="accent1"/>
                    </a:solidFill>
                  </a:rPr>
                  <a:t>long pulse duration</a:t>
                </a:r>
                <a:r>
                  <a:rPr lang="en-US" sz="2667" dirty="0">
                    <a:solidFill>
                      <a:schemeClr val="accent1"/>
                    </a:solidFill>
                  </a:rPr>
                  <a:t>, and </a:t>
                </a:r>
                <a:r>
                  <a:rPr lang="en-US" sz="2667" b="1" dirty="0">
                    <a:solidFill>
                      <a:schemeClr val="accent1"/>
                    </a:solidFill>
                  </a:rPr>
                  <a:t>structured nano targets</a:t>
                </a:r>
                <a:r>
                  <a:rPr lang="en-US" sz="2667" dirty="0">
                    <a:solidFill>
                      <a:schemeClr val="accent1"/>
                    </a:solidFill>
                  </a:rPr>
                  <a:t>, such that protons will continue to acquire energy from multiple nano rods.</a:t>
                </a:r>
              </a:p>
              <a:p>
                <a:r>
                  <a:rPr lang="en-US" sz="2667" dirty="0">
                    <a:solidFill>
                      <a:srgbClr val="781F22"/>
                    </a:solidFill>
                  </a:rPr>
                  <a:t>Next week we go to </a:t>
                </a:r>
                <a:r>
                  <a:rPr lang="en-US" sz="2667" b="1" dirty="0">
                    <a:solidFill>
                      <a:srgbClr val="781F22"/>
                    </a:solidFill>
                  </a:rPr>
                  <a:t>ELI</a:t>
                </a:r>
                <a:r>
                  <a:rPr lang="en-US" sz="2667" dirty="0">
                    <a:solidFill>
                      <a:srgbClr val="781F22"/>
                    </a:solidFill>
                  </a:rPr>
                  <a:t> in Szeged for more measurements!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392966-2BDE-0A63-A6D9-C966A2DD5C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3240" y="1144345"/>
                <a:ext cx="9706082" cy="5394340"/>
              </a:xfrm>
              <a:blipFill>
                <a:blip r:embed="rId3"/>
                <a:stretch>
                  <a:fillRect l="-1068" t="-1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2CD15F56-B767-7A03-7FE3-F2477EFA52E1}"/>
              </a:ext>
            </a:extLst>
          </p:cNvPr>
          <p:cNvGrpSpPr/>
          <p:nvPr/>
        </p:nvGrpSpPr>
        <p:grpSpPr>
          <a:xfrm>
            <a:off x="10117993" y="2202254"/>
            <a:ext cx="1367135" cy="1505224"/>
            <a:chOff x="8299491" y="2423876"/>
            <a:chExt cx="2908851" cy="461364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EF073E6-10C0-97D2-B34C-F9F859498802}"/>
                </a:ext>
              </a:extLst>
            </p:cNvPr>
            <p:cNvSpPr/>
            <p:nvPr/>
          </p:nvSpPr>
          <p:spPr>
            <a:xfrm>
              <a:off x="8299491" y="2466654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7DBBE9-536B-56F4-3EB8-6F865718F87B}"/>
                </a:ext>
              </a:extLst>
            </p:cNvPr>
            <p:cNvSpPr/>
            <p:nvPr/>
          </p:nvSpPr>
          <p:spPr>
            <a:xfrm>
              <a:off x="9561577" y="242387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1BD50E9-BF7C-86CE-7E70-2F3A3514F934}"/>
                </a:ext>
              </a:extLst>
            </p:cNvPr>
            <p:cNvSpPr/>
            <p:nvPr/>
          </p:nvSpPr>
          <p:spPr>
            <a:xfrm>
              <a:off x="10823663" y="242387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1FC6E3D-EA72-F0FC-D4FA-F2A1C5379B4B}"/>
                </a:ext>
              </a:extLst>
            </p:cNvPr>
            <p:cNvSpPr/>
            <p:nvPr/>
          </p:nvSpPr>
          <p:spPr>
            <a:xfrm>
              <a:off x="8299491" y="4082848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2406C4-4C1B-4FDC-7C2D-8909614A76EB}"/>
                </a:ext>
              </a:extLst>
            </p:cNvPr>
            <p:cNvSpPr/>
            <p:nvPr/>
          </p:nvSpPr>
          <p:spPr>
            <a:xfrm>
              <a:off x="9561577" y="409392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57F40AC-BCDE-719B-E48C-2CFF9E7356C1}"/>
                </a:ext>
              </a:extLst>
            </p:cNvPr>
            <p:cNvSpPr/>
            <p:nvPr/>
          </p:nvSpPr>
          <p:spPr>
            <a:xfrm>
              <a:off x="10823663" y="409392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A5D98D5-ACC6-9EC2-6C6B-2CD002652049}"/>
                </a:ext>
              </a:extLst>
            </p:cNvPr>
            <p:cNvSpPr/>
            <p:nvPr/>
          </p:nvSpPr>
          <p:spPr>
            <a:xfrm>
              <a:off x="8299491" y="5952851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707B3D4-A668-3DA6-CFF8-A7E75CE4E76E}"/>
                </a:ext>
              </a:extLst>
            </p:cNvPr>
            <p:cNvSpPr/>
            <p:nvPr/>
          </p:nvSpPr>
          <p:spPr>
            <a:xfrm>
              <a:off x="9561577" y="5910074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5152782-4EFD-01EC-9548-B437A50C6C5D}"/>
                </a:ext>
              </a:extLst>
            </p:cNvPr>
            <p:cNvSpPr/>
            <p:nvPr/>
          </p:nvSpPr>
          <p:spPr>
            <a:xfrm>
              <a:off x="10823663" y="5910074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1F104C2E-1536-94FD-25C9-17B12BFD1037}"/>
              </a:ext>
            </a:extLst>
          </p:cNvPr>
          <p:cNvSpPr/>
          <p:nvPr/>
        </p:nvSpPr>
        <p:spPr>
          <a:xfrm>
            <a:off x="9995142" y="2131086"/>
            <a:ext cx="1612839" cy="1647561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8D70286-5DA3-CE81-1911-0A9A72ACA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43</a:t>
            </a:fld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AA12C21-D7BF-0BEE-1B61-45ED0C513CD4}"/>
              </a:ext>
            </a:extLst>
          </p:cNvPr>
          <p:cNvSpPr/>
          <p:nvPr/>
        </p:nvSpPr>
        <p:spPr>
          <a:xfrm>
            <a:off x="10180180" y="3206735"/>
            <a:ext cx="98883" cy="989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EA2F2A5-9197-AEA8-308E-EEBCBEF85FAB}"/>
                  </a:ext>
                </a:extLst>
              </p14:cNvPr>
              <p14:cNvContentPartPr/>
              <p14:nvPr/>
            </p14:nvContentPartPr>
            <p14:xfrm>
              <a:off x="10215563" y="3230307"/>
              <a:ext cx="1884960" cy="1317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EA2F2A5-9197-AEA8-308E-EEBCBEF85FA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09443" y="3224187"/>
                <a:ext cx="18972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850A079-7200-65AC-5697-E2FFB3CF666C}"/>
                  </a:ext>
                </a:extLst>
              </p14:cNvPr>
              <p14:cNvContentPartPr/>
              <p14:nvPr/>
            </p14:nvContentPartPr>
            <p14:xfrm>
              <a:off x="12020354" y="3296683"/>
              <a:ext cx="129960" cy="990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850A079-7200-65AC-5697-E2FFB3CF66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014234" y="3290563"/>
                <a:ext cx="142200" cy="11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07258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4E2F8-A2D5-71AE-C2B9-4C7225B18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20C5641-F02E-7ABE-2A5C-B8EBBAA892C1}"/>
              </a:ext>
            </a:extLst>
          </p:cNvPr>
          <p:cNvSpPr txBox="1">
            <a:spLocks/>
          </p:cNvSpPr>
          <p:nvPr/>
        </p:nvSpPr>
        <p:spPr>
          <a:xfrm>
            <a:off x="175423" y="78632"/>
            <a:ext cx="118056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50000"/>
                  </a:srgbClr>
                </a:solidFill>
                <a:effectLst/>
                <a:uLnTx/>
                <a:uFillTx/>
                <a:latin typeface="Aptos Black" panose="020F0502020204030204" pitchFamily="34" charset="0"/>
                <a:ea typeface="+mj-ea"/>
                <a:cs typeface="+mj-cs"/>
                <a:sym typeface="Arial"/>
              </a:rPr>
              <a:t>The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Aptos Black" panose="020F0502020204030204" pitchFamily="34" charset="0"/>
                <a:ea typeface="+mj-ea"/>
                <a:cs typeface="+mj-cs"/>
                <a:sym typeface="Arial"/>
              </a:rPr>
              <a:t>Nano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50000"/>
                  </a:srgbClr>
                </a:solidFill>
                <a:effectLst/>
                <a:uLnTx/>
                <a:uFillTx/>
                <a:latin typeface="Aptos Black" panose="020F0502020204030204" pitchFamily="34" charset="0"/>
                <a:ea typeface="+mj-ea"/>
                <a:cs typeface="+mj-cs"/>
                <a:sym typeface="Arial"/>
              </a:rPr>
              <a:t>Plasmonic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50000"/>
                  </a:srgbClr>
                </a:solidFill>
                <a:effectLst/>
                <a:uLnTx/>
                <a:uFillTx/>
                <a:latin typeface="Aptos Black" panose="020F0502020204030204" pitchFamily="34" charset="0"/>
                <a:ea typeface="+mj-ea"/>
                <a:cs typeface="+mj-cs"/>
                <a:sym typeface="Arial"/>
              </a:rPr>
              <a:t> Laser Induced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81F22"/>
                </a:solidFill>
                <a:effectLst/>
                <a:uLnTx/>
                <a:uFillTx/>
                <a:latin typeface="Aptos Black" panose="020F0502020204030204" pitchFamily="34" charset="0"/>
                <a:ea typeface="+mj-ea"/>
                <a:cs typeface="+mj-cs"/>
                <a:sym typeface="Arial"/>
              </a:rPr>
              <a:t>Fusion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50000"/>
                  </a:srgbClr>
                </a:solidFill>
                <a:effectLst/>
                <a:uLnTx/>
                <a:uFillTx/>
                <a:latin typeface="Aptos Black" panose="020F0502020204030204" pitchFamily="34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81F22"/>
                </a:solidFill>
                <a:effectLst/>
                <a:uLnTx/>
                <a:uFillTx/>
                <a:latin typeface="Aptos Black" panose="020F0502020204030204" pitchFamily="34" charset="0"/>
                <a:ea typeface="+mj-ea"/>
                <a:cs typeface="+mj-cs"/>
                <a:sym typeface="Arial"/>
              </a:rPr>
              <a:t>Energy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96B24">
                  <a:lumMod val="50000"/>
                </a:srgbClr>
              </a:solidFill>
              <a:effectLst/>
              <a:uLnTx/>
              <a:uFillTx/>
              <a:latin typeface="Aptos Display" panose="020B00040202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123369-750C-A7CA-D3E9-4E290E4AE218}"/>
              </a:ext>
            </a:extLst>
          </p:cNvPr>
          <p:cNvSpPr/>
          <p:nvPr/>
        </p:nvSpPr>
        <p:spPr>
          <a:xfrm>
            <a:off x="5108325" y="2063784"/>
            <a:ext cx="390671" cy="8138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891516-0E01-ACDD-A5C7-F1C0200B97DB}"/>
                  </a:ext>
                </a:extLst>
              </p:cNvPr>
              <p:cNvSpPr txBox="1"/>
              <p:nvPr/>
            </p:nvSpPr>
            <p:spPr>
              <a:xfrm>
                <a:off x="5751685" y="2268668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85 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𝑛𝑚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891516-0E01-ACDD-A5C7-F1C0200B9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685" y="2268668"/>
                <a:ext cx="86991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C7F07943-C800-B047-6398-DD7192FB2B02}"/>
              </a:ext>
            </a:extLst>
          </p:cNvPr>
          <p:cNvSpPr/>
          <p:nvPr/>
        </p:nvSpPr>
        <p:spPr>
          <a:xfrm rot="5400000">
            <a:off x="5182634" y="2830093"/>
            <a:ext cx="283885" cy="44030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311D47-6000-D5FF-4BAC-C8A46E17C97E}"/>
                  </a:ext>
                </a:extLst>
              </p:cNvPr>
              <p:cNvSpPr txBox="1"/>
              <p:nvPr/>
            </p:nvSpPr>
            <p:spPr>
              <a:xfrm>
                <a:off x="4899668" y="3129071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25 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𝑛𝑚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311D47-6000-D5FF-4BAC-C8A46E17C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9668" y="3129071"/>
                <a:ext cx="86991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>
            <a:extLst>
              <a:ext uri="{FF2B5EF4-FFF2-40B4-BE49-F238E27FC236}">
                <a16:creationId xmlns:a16="http://schemas.microsoft.com/office/drawing/2014/main" id="{7B0CD1C1-0DE6-39FD-ACA9-C717BC81AA54}"/>
              </a:ext>
            </a:extLst>
          </p:cNvPr>
          <p:cNvSpPr/>
          <p:nvPr/>
        </p:nvSpPr>
        <p:spPr>
          <a:xfrm>
            <a:off x="5544727" y="2073735"/>
            <a:ext cx="227597" cy="803947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0255EC-0DAA-116B-DE66-9D6F284A6361}"/>
                  </a:ext>
                </a:extLst>
              </p:cNvPr>
              <p:cNvSpPr txBox="1"/>
              <p:nvPr/>
            </p:nvSpPr>
            <p:spPr>
              <a:xfrm>
                <a:off x="6542033" y="1109460"/>
                <a:ext cx="52829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rPr>
                  <a:t>These nanorods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rPr>
                  <a:t>resonantly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rPr>
                  <a:t> absorb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800 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𝑛𝑚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rPr>
                  <a:t> light via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rPr>
                  <a:t>Localized Surface Plasmon resonance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rPr>
                  <a:t>(LSP)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0255EC-0DAA-116B-DE66-9D6F284A6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033" y="1109460"/>
                <a:ext cx="5282947" cy="646331"/>
              </a:xfrm>
              <a:prstGeom prst="rect">
                <a:avLst/>
              </a:prstGeom>
              <a:blipFill>
                <a:blip r:embed="rId4"/>
                <a:stretch>
                  <a:fillRect l="-923" t="-4717" r="-1269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8BD35A-29A6-5567-AF4F-D69186DA78B3}"/>
              </a:ext>
            </a:extLst>
          </p:cNvPr>
          <p:cNvSpPr/>
          <p:nvPr/>
        </p:nvSpPr>
        <p:spPr>
          <a:xfrm>
            <a:off x="5108323" y="1886944"/>
            <a:ext cx="390671" cy="813899"/>
          </a:xfrm>
          <a:prstGeom prst="roundRect">
            <a:avLst>
              <a:gd name="adj" fmla="val 50000"/>
            </a:avLst>
          </a:prstGeom>
          <a:solidFill>
            <a:srgbClr val="0070C0">
              <a:alpha val="41961"/>
            </a:srgbClr>
          </a:solidFill>
          <a:ln>
            <a:solidFill>
              <a:srgbClr val="0070C0">
                <a:alpha val="36863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1BD209-7188-A195-BFB6-53996871999E}"/>
                  </a:ext>
                </a:extLst>
              </p:cNvPr>
              <p:cNvSpPr txBox="1"/>
              <p:nvPr/>
            </p:nvSpPr>
            <p:spPr>
              <a:xfrm>
                <a:off x="6828344" y="1982357"/>
                <a:ext cx="183685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𝒑</m:t>
                      </m:r>
                      <m:r>
                        <a:rPr kumimoji="0" lang="en-US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 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𝜀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0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Arial"/>
                        </a:rPr>
                        <m:t> 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𝜀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𝐷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Arial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Arial"/>
                        </a:rPr>
                        <m:t>𝛼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Arial"/>
                        </a:rPr>
                        <m:t> </m:t>
                      </m:r>
                      <m:sSub>
                        <m:sSubPr>
                          <m:ctrlP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𝑬</m:t>
                          </m:r>
                        </m:e>
                        <m:sub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Cambria Math" panose="02040503050406030204" pitchFamily="18" charset="0"/>
                  <a:cs typeface="Arial"/>
                  <a:sym typeface="Arial"/>
                </a:endParaRPr>
              </a:p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1BD209-7188-A195-BFB6-539968719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344" y="1982357"/>
                <a:ext cx="1836850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46DE30FD-1777-073C-21BF-288AC25BAAD2}"/>
                  </a:ext>
                </a:extLst>
              </p:cNvPr>
              <p:cNvSpPr txBox="1"/>
              <p:nvPr/>
            </p:nvSpPr>
            <p:spPr>
              <a:xfrm>
                <a:off x="9088627" y="1815273"/>
                <a:ext cx="2311787" cy="5828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Arial"/>
                        </a:rPr>
                        <m:t>𝛼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Arial"/>
                        </a:rPr>
                        <m:t>=4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Arial"/>
                        </a:rPr>
                        <m:t>𝜋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Arial"/>
                        </a:rPr>
                        <m:t> 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3</m:t>
                          </m:r>
                        </m:sup>
                      </m:sSup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𝜀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  <a:sym typeface="Arial"/>
                                </a:rPr>
                                <m:t>𝜔</m:t>
                              </m:r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  <a:sym typeface="Arial"/>
                                </a:rPr>
                                <m:t>𝜀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  <a:sym typeface="Arial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𝜀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  <a:sym typeface="Arial"/>
                                </a:rPr>
                                <m:t>𝜔</m:t>
                              </m:r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+2 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  <a:sym typeface="Arial"/>
                                </a:rPr>
                                <m:t>𝜀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  <a:sym typeface="Arial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46DE30FD-1777-073C-21BF-288AC25BA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8627" y="1815273"/>
                <a:ext cx="2311787" cy="5828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1A9EB750-A899-037D-DD17-BB1BD6E5805C}"/>
              </a:ext>
            </a:extLst>
          </p:cNvPr>
          <p:cNvGrpSpPr/>
          <p:nvPr/>
        </p:nvGrpSpPr>
        <p:grpSpPr>
          <a:xfrm>
            <a:off x="6848053" y="2597446"/>
            <a:ext cx="2121327" cy="1663111"/>
            <a:chOff x="6695086" y="2522162"/>
            <a:chExt cx="2121326" cy="166311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5BB4202-E372-C77C-D217-E8C7B3650D0F}"/>
                </a:ext>
              </a:extLst>
            </p:cNvPr>
            <p:cNvSpPr/>
            <p:nvPr/>
          </p:nvSpPr>
          <p:spPr>
            <a:xfrm>
              <a:off x="6695086" y="2522162"/>
              <a:ext cx="2121326" cy="1663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618CCC-35B8-CF22-9A87-68A5A462F409}"/>
                </a:ext>
              </a:extLst>
            </p:cNvPr>
            <p:cNvSpPr/>
            <p:nvPr/>
          </p:nvSpPr>
          <p:spPr>
            <a:xfrm>
              <a:off x="7311383" y="2869935"/>
              <a:ext cx="888731" cy="888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7933809-08AA-0CFE-2D03-5B3185185F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420" y="2959413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68DA2E8-43CF-6C2F-A490-DA986B560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420" y="3241888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07E043C-5ECB-9CD3-4B83-D99FF364812B}"/>
                </a:ext>
              </a:extLst>
            </p:cNvPr>
            <p:cNvCxnSpPr>
              <a:cxnSpLocks/>
            </p:cNvCxnSpPr>
            <p:nvPr/>
          </p:nvCxnSpPr>
          <p:spPr>
            <a:xfrm>
              <a:off x="6864420" y="3767980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E6CC096-5AA7-C796-6EA4-E528A64894E4}"/>
                </a:ext>
              </a:extLst>
            </p:cNvPr>
            <p:cNvCxnSpPr>
              <a:cxnSpLocks/>
            </p:cNvCxnSpPr>
            <p:nvPr/>
          </p:nvCxnSpPr>
          <p:spPr>
            <a:xfrm>
              <a:off x="6865991" y="3487422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7A17687-5F92-D017-D757-78DC11B8964E}"/>
                </a:ext>
              </a:extLst>
            </p:cNvPr>
            <p:cNvCxnSpPr>
              <a:cxnSpLocks/>
            </p:cNvCxnSpPr>
            <p:nvPr/>
          </p:nvCxnSpPr>
          <p:spPr>
            <a:xfrm>
              <a:off x="8349272" y="2958742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ECC3B77-D379-7AFA-CFFF-FEC0F841634B}"/>
                </a:ext>
              </a:extLst>
            </p:cNvPr>
            <p:cNvCxnSpPr>
              <a:cxnSpLocks/>
            </p:cNvCxnSpPr>
            <p:nvPr/>
          </p:nvCxnSpPr>
          <p:spPr>
            <a:xfrm>
              <a:off x="8349272" y="3241217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CC3E656-69BB-6B83-584C-099A6BE8EE39}"/>
                </a:ext>
              </a:extLst>
            </p:cNvPr>
            <p:cNvCxnSpPr>
              <a:cxnSpLocks/>
            </p:cNvCxnSpPr>
            <p:nvPr/>
          </p:nvCxnSpPr>
          <p:spPr>
            <a:xfrm>
              <a:off x="8349272" y="3767309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2C5BC9A-6F11-BB43-D77C-4D418F1F2A8F}"/>
                </a:ext>
              </a:extLst>
            </p:cNvPr>
            <p:cNvCxnSpPr>
              <a:cxnSpLocks/>
            </p:cNvCxnSpPr>
            <p:nvPr/>
          </p:nvCxnSpPr>
          <p:spPr>
            <a:xfrm>
              <a:off x="8350843" y="3486751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56DE0D6-7272-4756-BFD9-0FDFEA3D8FC3}"/>
                    </a:ext>
                  </a:extLst>
                </p:cNvPr>
                <p:cNvSpPr txBox="1"/>
                <p:nvPr/>
              </p:nvSpPr>
              <p:spPr>
                <a:xfrm>
                  <a:off x="6852957" y="2642647"/>
                  <a:ext cx="358431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5608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5608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56082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endParaRPr>
                </a:p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56DE0D6-7272-4756-BFD9-0FDFEA3D8F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2957" y="2642647"/>
                  <a:ext cx="358431" cy="553998"/>
                </a:xfrm>
                <a:prstGeom prst="rect">
                  <a:avLst/>
                </a:prstGeom>
                <a:blipFill>
                  <a:blip r:embed="rId7"/>
                  <a:stretch>
                    <a:fillRect l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FA7768D9-5409-7E24-BFD8-EFDD33C1BBD5}"/>
                    </a:ext>
                  </a:extLst>
                </p:cNvPr>
                <p:cNvSpPr txBox="1"/>
                <p:nvPr/>
              </p:nvSpPr>
              <p:spPr>
                <a:xfrm>
                  <a:off x="7244639" y="3756260"/>
                  <a:ext cx="56110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  <a:sym typeface="Arial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  <a:sym typeface="Arial"/>
                              </a:rPr>
                              <m:t>𝜀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  <a:sym typeface="Arial"/>
                              </a:rPr>
                              <m:t>𝐷</m:t>
                            </m:r>
                          </m:sub>
                        </m:s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  <m:t> 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FA7768D9-5409-7E24-BFD8-EFDD33C1BB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4639" y="3756260"/>
                  <a:ext cx="56110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C7F69D2-E5FD-A746-E0C5-99428A4CA03A}"/>
                    </a:ext>
                  </a:extLst>
                </p:cNvPr>
                <p:cNvSpPr txBox="1"/>
                <p:nvPr/>
              </p:nvSpPr>
              <p:spPr>
                <a:xfrm>
                  <a:off x="7486016" y="3399764"/>
                  <a:ext cx="5229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l-G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  <m:t>𝜀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  <a:sym typeface="Arial"/>
                              </a:rPr>
                              <m:t>𝜔</m:t>
                            </m:r>
                          </m:e>
                        </m:d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C7F69D2-E5FD-A746-E0C5-99428A4CA0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6016" y="3399764"/>
                  <a:ext cx="522964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7" name="Straight Connector 1026">
              <a:extLst>
                <a:ext uri="{FF2B5EF4-FFF2-40B4-BE49-F238E27FC236}">
                  <a16:creationId xmlns:a16="http://schemas.microsoft.com/office/drawing/2014/main" id="{17B8B43C-EF57-35DE-16AF-2820CE4F55C9}"/>
                </a:ext>
              </a:extLst>
            </p:cNvPr>
            <p:cNvCxnSpPr>
              <a:stCxn id="14" idx="7"/>
            </p:cNvCxnSpPr>
            <p:nvPr/>
          </p:nvCxnSpPr>
          <p:spPr>
            <a:xfrm flipH="1">
              <a:off x="7755748" y="3000087"/>
              <a:ext cx="314214" cy="289088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8" name="TextBox 1027">
                  <a:extLst>
                    <a:ext uri="{FF2B5EF4-FFF2-40B4-BE49-F238E27FC236}">
                      <a16:creationId xmlns:a16="http://schemas.microsoft.com/office/drawing/2014/main" id="{B2989197-7890-EF40-5E31-C095D7525F80}"/>
                    </a:ext>
                  </a:extLst>
                </p:cNvPr>
                <p:cNvSpPr txBox="1"/>
                <p:nvPr/>
              </p:nvSpPr>
              <p:spPr>
                <a:xfrm>
                  <a:off x="7741356" y="2901335"/>
                  <a:ext cx="18036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𝑎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028" name="TextBox 1027">
                  <a:extLst>
                    <a:ext uri="{FF2B5EF4-FFF2-40B4-BE49-F238E27FC236}">
                      <a16:creationId xmlns:a16="http://schemas.microsoft.com/office/drawing/2014/main" id="{B2989197-7890-EF40-5E31-C095D7525F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1356" y="2901335"/>
                  <a:ext cx="180369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20000" r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29" name="TextBox 1028">
            <a:extLst>
              <a:ext uri="{FF2B5EF4-FFF2-40B4-BE49-F238E27FC236}">
                <a16:creationId xmlns:a16="http://schemas.microsoft.com/office/drawing/2014/main" id="{899818FC-A9C3-7404-0A0B-AEB72F02F33B}"/>
              </a:ext>
            </a:extLst>
          </p:cNvPr>
          <p:cNvSpPr txBox="1"/>
          <p:nvPr/>
        </p:nvSpPr>
        <p:spPr>
          <a:xfrm>
            <a:off x="8979041" y="2536356"/>
            <a:ext cx="2940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The classical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polarizability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diverges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when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F104D35C-B1D8-AC27-9D2D-46F2768068DE}"/>
                  </a:ext>
                </a:extLst>
              </p:cNvPr>
              <p:cNvSpPr txBox="1"/>
              <p:nvPr/>
            </p:nvSpPr>
            <p:spPr>
              <a:xfrm>
                <a:off x="9183507" y="3271749"/>
                <a:ext cx="23772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Arial"/>
                        </a:rPr>
                        <m:t>𝑅𝑒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𝜀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  <a:sym typeface="Arial"/>
                                </a:rPr>
                                <m:t>𝜔</m:t>
                              </m:r>
                            </m:e>
                          </m:d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Arial"/>
                        </a:rPr>
                        <m:t>=−2 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𝜀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F104D35C-B1D8-AC27-9D2D-46F276806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507" y="3271749"/>
                <a:ext cx="237729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4" name="TextBox 1033">
            <a:extLst>
              <a:ext uri="{FF2B5EF4-FFF2-40B4-BE49-F238E27FC236}">
                <a16:creationId xmlns:a16="http://schemas.microsoft.com/office/drawing/2014/main" id="{EFD9D7BC-B2A3-EAFA-E0F1-663B8B372D8E}"/>
              </a:ext>
            </a:extLst>
          </p:cNvPr>
          <p:cNvSpPr txBox="1"/>
          <p:nvPr/>
        </p:nvSpPr>
        <p:spPr>
          <a:xfrm>
            <a:off x="6715877" y="4588342"/>
            <a:ext cx="5282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This leads to quantum effects such as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focusing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past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diffraction limit, resonant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absorption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of light, and electric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field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t>enhancement.</a:t>
            </a: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2E81E895-9663-B301-B678-EDC8E40E150A}"/>
              </a:ext>
            </a:extLst>
          </p:cNvPr>
          <p:cNvSpPr txBox="1"/>
          <p:nvPr/>
        </p:nvSpPr>
        <p:spPr>
          <a:xfrm>
            <a:off x="9293949" y="3782441"/>
            <a:ext cx="2867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Maier, Stefan A. 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Plasmonics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: fundamentals and applications. Vol. 1. New York: springer, 2007.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0" name="TextBox 1039">
                <a:extLst>
                  <a:ext uri="{FF2B5EF4-FFF2-40B4-BE49-F238E27FC236}">
                    <a16:creationId xmlns:a16="http://schemas.microsoft.com/office/drawing/2014/main" id="{A28FE634-AFF8-3880-E310-E0C2EB8FDB1F}"/>
                  </a:ext>
                </a:extLst>
              </p:cNvPr>
              <p:cNvSpPr txBox="1"/>
              <p:nvPr/>
            </p:nvSpPr>
            <p:spPr>
              <a:xfrm>
                <a:off x="6777694" y="5623122"/>
                <a:ext cx="45807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rPr>
                  <a:t>LSP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rPr>
                  <a:t>resonance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rPr>
                  <a:t> can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rPr>
                  <a:t>respond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rPr>
                  <a:t> incredibly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rPr>
                  <a:t>fast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rPr>
                  <a:t>.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𝜔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𝐿𝑆𝑃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=2.65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𝑓𝑠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040" name="TextBox 1039">
                <a:extLst>
                  <a:ext uri="{FF2B5EF4-FFF2-40B4-BE49-F238E27FC236}">
                    <a16:creationId xmlns:a16="http://schemas.microsoft.com/office/drawing/2014/main" id="{A28FE634-AFF8-3880-E310-E0C2EB8FD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694" y="5623122"/>
                <a:ext cx="4580741" cy="646331"/>
              </a:xfrm>
              <a:prstGeom prst="rect">
                <a:avLst/>
              </a:prstGeom>
              <a:blipFill>
                <a:blip r:embed="rId12"/>
                <a:stretch>
                  <a:fillRect l="-1198" t="-3774" r="-533"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037AE338-372C-6BDE-A0D3-FC801BD3568C}"/>
              </a:ext>
            </a:extLst>
          </p:cNvPr>
          <p:cNvGrpSpPr/>
          <p:nvPr/>
        </p:nvGrpSpPr>
        <p:grpSpPr>
          <a:xfrm flipV="1">
            <a:off x="3356997" y="4002460"/>
            <a:ext cx="2191412" cy="1374699"/>
            <a:chOff x="516935" y="2562752"/>
            <a:chExt cx="1643559" cy="1031024"/>
          </a:xfrm>
        </p:grpSpPr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D7AD5C27-3417-1941-E427-45AAF08B94CE}"/>
                </a:ext>
              </a:extLst>
            </p:cNvPr>
            <p:cNvGrpSpPr/>
            <p:nvPr/>
          </p:nvGrpSpPr>
          <p:grpSpPr>
            <a:xfrm flipH="1">
              <a:off x="1338590" y="2562752"/>
              <a:ext cx="821904" cy="1031024"/>
              <a:chOff x="1647319" y="2562752"/>
              <a:chExt cx="821904" cy="1031024"/>
            </a:xfrm>
          </p:grpSpPr>
          <p:cxnSp>
            <p:nvCxnSpPr>
              <p:cNvPr id="1055" name="Straight Arrow Connector 1054">
                <a:extLst>
                  <a:ext uri="{FF2B5EF4-FFF2-40B4-BE49-F238E27FC236}">
                    <a16:creationId xmlns:a16="http://schemas.microsoft.com/office/drawing/2014/main" id="{6D883D1C-BE80-1A57-F7B3-B8DB26C18A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9223" y="2562752"/>
                <a:ext cx="0" cy="10218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6" name="Straight Arrow Connector 1055">
                <a:extLst>
                  <a:ext uri="{FF2B5EF4-FFF2-40B4-BE49-F238E27FC236}">
                    <a16:creationId xmlns:a16="http://schemas.microsoft.com/office/drawing/2014/main" id="{6AB53D03-84F6-C899-B461-FC933D7CB043}"/>
                  </a:ext>
                </a:extLst>
              </p:cNvPr>
              <p:cNvCxnSpPr/>
              <p:nvPr/>
            </p:nvCxnSpPr>
            <p:spPr>
              <a:xfrm flipV="1">
                <a:off x="1647319" y="3123785"/>
                <a:ext cx="0" cy="4699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7" name="Straight Arrow Connector 1056">
                <a:extLst>
                  <a:ext uri="{FF2B5EF4-FFF2-40B4-BE49-F238E27FC236}">
                    <a16:creationId xmlns:a16="http://schemas.microsoft.com/office/drawing/2014/main" id="{4879E914-D8AA-E4D7-E4C1-2B5C8C5953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37624" y="2873657"/>
                <a:ext cx="0" cy="7178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8" name="Straight Arrow Connector 1057">
                <a:extLst>
                  <a:ext uri="{FF2B5EF4-FFF2-40B4-BE49-F238E27FC236}">
                    <a16:creationId xmlns:a16="http://schemas.microsoft.com/office/drawing/2014/main" id="{F5CF8FF9-3430-6B58-D605-6B9B4A880F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4689" y="2692400"/>
                <a:ext cx="0" cy="8990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9" name="Straight Arrow Connector 1058">
                <a:extLst>
                  <a:ext uri="{FF2B5EF4-FFF2-40B4-BE49-F238E27FC236}">
                    <a16:creationId xmlns:a16="http://schemas.microsoft.com/office/drawing/2014/main" id="{1E81B63A-6498-9A1C-F947-BE41F923F4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56724" y="2592388"/>
                <a:ext cx="0" cy="9990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49" name="Straight Arrow Connector 1048">
              <a:extLst>
                <a:ext uri="{FF2B5EF4-FFF2-40B4-BE49-F238E27FC236}">
                  <a16:creationId xmlns:a16="http://schemas.microsoft.com/office/drawing/2014/main" id="{4FD87B05-610C-78A3-01D1-1ED4C57A5BCC}"/>
                </a:ext>
              </a:extLst>
            </p:cNvPr>
            <p:cNvCxnSpPr/>
            <p:nvPr/>
          </p:nvCxnSpPr>
          <p:spPr>
            <a:xfrm flipV="1">
              <a:off x="516935" y="3123785"/>
              <a:ext cx="0" cy="4699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Arrow Connector 1049">
              <a:extLst>
                <a:ext uri="{FF2B5EF4-FFF2-40B4-BE49-F238E27FC236}">
                  <a16:creationId xmlns:a16="http://schemas.microsoft.com/office/drawing/2014/main" id="{638BD0BE-1093-283D-3B0A-71EF09FBA1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240" y="2873657"/>
              <a:ext cx="0" cy="7178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Arrow Connector 1050">
              <a:extLst>
                <a:ext uri="{FF2B5EF4-FFF2-40B4-BE49-F238E27FC236}">
                  <a16:creationId xmlns:a16="http://schemas.microsoft.com/office/drawing/2014/main" id="{1CE4086E-5743-0010-BF03-919CD68D64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305" y="2692400"/>
              <a:ext cx="0" cy="8990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Arrow Connector 1053">
              <a:extLst>
                <a:ext uri="{FF2B5EF4-FFF2-40B4-BE49-F238E27FC236}">
                  <a16:creationId xmlns:a16="http://schemas.microsoft.com/office/drawing/2014/main" id="{38E33434-A413-D2C1-1E3E-7406983862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340" y="2592388"/>
              <a:ext cx="0" cy="9990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80DEE7B-6CC6-45AE-7CE4-83CB29770C4A}"/>
              </a:ext>
            </a:extLst>
          </p:cNvPr>
          <p:cNvCxnSpPr/>
          <p:nvPr/>
        </p:nvCxnSpPr>
        <p:spPr>
          <a:xfrm>
            <a:off x="456200" y="2634966"/>
            <a:ext cx="0" cy="27254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E71F010B-A9E9-EA26-E75E-3948C3B08D07}"/>
              </a:ext>
            </a:extLst>
          </p:cNvPr>
          <p:cNvGrpSpPr/>
          <p:nvPr/>
        </p:nvGrpSpPr>
        <p:grpSpPr>
          <a:xfrm>
            <a:off x="700111" y="2622970"/>
            <a:ext cx="2191412" cy="1374699"/>
            <a:chOff x="516935" y="2562752"/>
            <a:chExt cx="1643559" cy="1031024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3FF1090C-10CB-8D56-CEE9-7E813E2F35A6}"/>
                </a:ext>
              </a:extLst>
            </p:cNvPr>
            <p:cNvGrpSpPr/>
            <p:nvPr/>
          </p:nvGrpSpPr>
          <p:grpSpPr>
            <a:xfrm flipH="1">
              <a:off x="1338590" y="2562752"/>
              <a:ext cx="821904" cy="1031024"/>
              <a:chOff x="1647319" y="2562752"/>
              <a:chExt cx="821904" cy="1031024"/>
            </a:xfrm>
          </p:grpSpPr>
          <p:cxnSp>
            <p:nvCxnSpPr>
              <p:cNvPr id="1035" name="Straight Arrow Connector 1034">
                <a:extLst>
                  <a:ext uri="{FF2B5EF4-FFF2-40B4-BE49-F238E27FC236}">
                    <a16:creationId xmlns:a16="http://schemas.microsoft.com/office/drawing/2014/main" id="{FF26EC6C-A243-EC5E-1DCA-F141BA7C53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9223" y="2562752"/>
                <a:ext cx="0" cy="10218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6" name="Straight Arrow Connector 1035">
                <a:extLst>
                  <a:ext uri="{FF2B5EF4-FFF2-40B4-BE49-F238E27FC236}">
                    <a16:creationId xmlns:a16="http://schemas.microsoft.com/office/drawing/2014/main" id="{EEAA23D7-5EA3-50C1-796A-B154722B5C6A}"/>
                  </a:ext>
                </a:extLst>
              </p:cNvPr>
              <p:cNvCxnSpPr/>
              <p:nvPr/>
            </p:nvCxnSpPr>
            <p:spPr>
              <a:xfrm flipV="1">
                <a:off x="1647319" y="3123785"/>
                <a:ext cx="0" cy="4699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Straight Arrow Connector 1036">
                <a:extLst>
                  <a:ext uri="{FF2B5EF4-FFF2-40B4-BE49-F238E27FC236}">
                    <a16:creationId xmlns:a16="http://schemas.microsoft.com/office/drawing/2014/main" id="{8E39A0A9-FCBA-D370-31C6-727C8AB9C5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37624" y="2873657"/>
                <a:ext cx="0" cy="7178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Straight Arrow Connector 1037">
                <a:extLst>
                  <a:ext uri="{FF2B5EF4-FFF2-40B4-BE49-F238E27FC236}">
                    <a16:creationId xmlns:a16="http://schemas.microsoft.com/office/drawing/2014/main" id="{2894148B-6637-4D0F-C1A4-201785B982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4689" y="2692400"/>
                <a:ext cx="0" cy="8990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4" name="Straight Arrow Connector 1043">
                <a:extLst>
                  <a:ext uri="{FF2B5EF4-FFF2-40B4-BE49-F238E27FC236}">
                    <a16:creationId xmlns:a16="http://schemas.microsoft.com/office/drawing/2014/main" id="{B6F7569E-E4F9-1737-E6EF-2F5EF6D2BF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56724" y="2592388"/>
                <a:ext cx="0" cy="9990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F7E0637-C5A8-34F1-0925-FB5891DE0CC2}"/>
                </a:ext>
              </a:extLst>
            </p:cNvPr>
            <p:cNvCxnSpPr/>
            <p:nvPr/>
          </p:nvCxnSpPr>
          <p:spPr>
            <a:xfrm flipV="1">
              <a:off x="516935" y="3123785"/>
              <a:ext cx="0" cy="4699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25EE2E1-91C1-3F5B-8F89-CFE2C0966C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240" y="2873657"/>
              <a:ext cx="0" cy="7178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43F58A7-F53F-69FA-073B-AE1B1E6E05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305" y="2692400"/>
              <a:ext cx="0" cy="8990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D576A88-761B-67B8-1A1D-051932B30B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340" y="2592388"/>
              <a:ext cx="0" cy="9990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4200462-1C63-15F4-8309-9175FACE694D}"/>
              </a:ext>
            </a:extLst>
          </p:cNvPr>
          <p:cNvCxnSpPr>
            <a:cxnSpLocks/>
          </p:cNvCxnSpPr>
          <p:nvPr/>
        </p:nvCxnSpPr>
        <p:spPr>
          <a:xfrm flipV="1">
            <a:off x="1795983" y="2622970"/>
            <a:ext cx="0" cy="1362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022E2D-AFBE-9125-1ED1-C5507D0522E0}"/>
              </a:ext>
            </a:extLst>
          </p:cNvPr>
          <p:cNvCxnSpPr>
            <a:cxnSpLocks/>
          </p:cNvCxnSpPr>
          <p:nvPr/>
        </p:nvCxnSpPr>
        <p:spPr>
          <a:xfrm flipV="1">
            <a:off x="463502" y="3997668"/>
            <a:ext cx="5332279" cy="47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FF56B8E-4639-4BE7-5DF9-E0ADACD4B982}"/>
              </a:ext>
            </a:extLst>
          </p:cNvPr>
          <p:cNvGrpSpPr/>
          <p:nvPr/>
        </p:nvGrpSpPr>
        <p:grpSpPr>
          <a:xfrm>
            <a:off x="395313" y="1404195"/>
            <a:ext cx="5452939" cy="5201013"/>
            <a:chOff x="273982" y="1656462"/>
            <a:chExt cx="4195875" cy="3900760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B895A705-5ACB-0D09-1F35-7AB8887C6219}"/>
                </a:ext>
              </a:extLst>
            </p:cNvPr>
            <p:cNvSpPr/>
            <p:nvPr/>
          </p:nvSpPr>
          <p:spPr>
            <a:xfrm>
              <a:off x="273982" y="2570543"/>
              <a:ext cx="2150916" cy="2986679"/>
            </a:xfrm>
            <a:prstGeom prst="arc">
              <a:avLst>
                <a:gd name="adj1" fmla="val 12267628"/>
                <a:gd name="adj2" fmla="val 2011473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06AC1726-FF4C-E286-A8EB-344803A11055}"/>
                </a:ext>
              </a:extLst>
            </p:cNvPr>
            <p:cNvSpPr/>
            <p:nvPr/>
          </p:nvSpPr>
          <p:spPr>
            <a:xfrm rot="10800000">
              <a:off x="2318941" y="1656462"/>
              <a:ext cx="2150916" cy="2986679"/>
            </a:xfrm>
            <a:prstGeom prst="arc">
              <a:avLst>
                <a:gd name="adj1" fmla="val 12267628"/>
                <a:gd name="adj2" fmla="val 2011473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D4737FF6-9E45-E6F8-C42A-393866CFD5DD}"/>
                  </a:ext>
                </a:extLst>
              </p:cNvPr>
              <p:cNvSpPr txBox="1"/>
              <p:nvPr/>
            </p:nvSpPr>
            <p:spPr>
              <a:xfrm>
                <a:off x="660793" y="2236632"/>
                <a:ext cx="8497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15608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15608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𝐸</m:t>
                          </m:r>
                        </m:e>
                        <m:sub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15608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𝑙𝑎𝑠𝑒𝑟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D4737FF6-9E45-E6F8-C42A-393866CFD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93" y="2236632"/>
                <a:ext cx="849720" cy="369332"/>
              </a:xfrm>
              <a:prstGeom prst="rect">
                <a:avLst/>
              </a:prstGeom>
              <a:blipFill>
                <a:blip r:embed="rId13"/>
                <a:stretch>
                  <a:fillRect l="-6429" r="-214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E58C720C-83C6-BE69-D632-9E0CC086E78A}"/>
              </a:ext>
            </a:extLst>
          </p:cNvPr>
          <p:cNvGrpSpPr/>
          <p:nvPr/>
        </p:nvGrpSpPr>
        <p:grpSpPr>
          <a:xfrm>
            <a:off x="4255887" y="3326960"/>
            <a:ext cx="393137" cy="1101896"/>
            <a:chOff x="3160957" y="3087694"/>
            <a:chExt cx="294853" cy="82642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939877E-83C3-0866-6A0C-4E7E1183DD55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62" name="Rectangle: Rounded Corners 1061">
              <a:extLst>
                <a:ext uri="{FF2B5EF4-FFF2-40B4-BE49-F238E27FC236}">
                  <a16:creationId xmlns:a16="http://schemas.microsoft.com/office/drawing/2014/main" id="{57D09BDB-A5BE-B141-1F47-4449AF1ECF6C}"/>
                </a:ext>
              </a:extLst>
            </p:cNvPr>
            <p:cNvSpPr/>
            <p:nvPr/>
          </p:nvSpPr>
          <p:spPr>
            <a:xfrm>
              <a:off x="3160957" y="3132312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1961"/>
              </a:srgbClr>
            </a:solidFill>
            <a:ln>
              <a:solidFill>
                <a:srgbClr val="0070C0">
                  <a:alpha val="36863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4" name="TextBox 1063">
                  <a:extLst>
                    <a:ext uri="{FF2B5EF4-FFF2-40B4-BE49-F238E27FC236}">
                      <a16:creationId xmlns:a16="http://schemas.microsoft.com/office/drawing/2014/main" id="{A513BD4C-99F1-7ED5-7895-D7974BBBA32B}"/>
                    </a:ext>
                  </a:extLst>
                </p:cNvPr>
                <p:cNvSpPr txBox="1"/>
                <p:nvPr/>
              </p:nvSpPr>
              <p:spPr>
                <a:xfrm>
                  <a:off x="3214943" y="3698624"/>
                  <a:ext cx="183945" cy="215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</m:t>
                        </m:r>
                      </m:oMath>
                    </m:oMathPara>
                  </a14:m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064" name="TextBox 1063">
                  <a:extLst>
                    <a:ext uri="{FF2B5EF4-FFF2-40B4-BE49-F238E27FC236}">
                      <a16:creationId xmlns:a16="http://schemas.microsoft.com/office/drawing/2014/main" id="{A513BD4C-99F1-7ED5-7895-D7974BBBA3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4943" y="3698624"/>
                  <a:ext cx="183945" cy="215492"/>
                </a:xfrm>
                <a:prstGeom prst="rect">
                  <a:avLst/>
                </a:prstGeom>
                <a:blipFill>
                  <a:blip r:embed="rId14"/>
                  <a:stretch>
                    <a:fillRect l="-20000" r="-150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5" name="TextBox 1064">
                  <a:extLst>
                    <a:ext uri="{FF2B5EF4-FFF2-40B4-BE49-F238E27FC236}">
                      <a16:creationId xmlns:a16="http://schemas.microsoft.com/office/drawing/2014/main" id="{CE8628B9-32F8-8787-08C5-8DAB0AEAA96F}"/>
                    </a:ext>
                  </a:extLst>
                </p:cNvPr>
                <p:cNvSpPr txBox="1"/>
                <p:nvPr/>
              </p:nvSpPr>
              <p:spPr>
                <a:xfrm>
                  <a:off x="3216613" y="3087694"/>
                  <a:ext cx="183945" cy="215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−</m:t>
                        </m:r>
                      </m:oMath>
                    </m:oMathPara>
                  </a14:m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065" name="TextBox 1064">
                  <a:extLst>
                    <a:ext uri="{FF2B5EF4-FFF2-40B4-BE49-F238E27FC236}">
                      <a16:creationId xmlns:a16="http://schemas.microsoft.com/office/drawing/2014/main" id="{CE8628B9-32F8-8787-08C5-8DAB0AEAA9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6613" y="3087694"/>
                  <a:ext cx="183945" cy="215492"/>
                </a:xfrm>
                <a:prstGeom prst="rect">
                  <a:avLst/>
                </a:prstGeom>
                <a:blipFill>
                  <a:blip r:embed="rId15"/>
                  <a:stretch>
                    <a:fillRect l="-24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0FA666B6-EEB0-14C0-B9C9-5CAB12A9474C}"/>
              </a:ext>
            </a:extLst>
          </p:cNvPr>
          <p:cNvGrpSpPr/>
          <p:nvPr/>
        </p:nvGrpSpPr>
        <p:grpSpPr>
          <a:xfrm>
            <a:off x="1601376" y="3557264"/>
            <a:ext cx="396976" cy="1084886"/>
            <a:chOff x="1213505" y="3245702"/>
            <a:chExt cx="297732" cy="81366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0856702-2B21-FABB-FF85-01CE68A2611B}"/>
                </a:ext>
              </a:extLst>
            </p:cNvPr>
            <p:cNvSpPr/>
            <p:nvPr/>
          </p:nvSpPr>
          <p:spPr>
            <a:xfrm>
              <a:off x="1218234" y="3288564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61" name="Rectangle: Rounded Corners 1060">
              <a:extLst>
                <a:ext uri="{FF2B5EF4-FFF2-40B4-BE49-F238E27FC236}">
                  <a16:creationId xmlns:a16="http://schemas.microsoft.com/office/drawing/2014/main" id="{8EA46ED2-5028-07B4-1F92-1FEB8051E3FE}"/>
                </a:ext>
              </a:extLst>
            </p:cNvPr>
            <p:cNvSpPr/>
            <p:nvPr/>
          </p:nvSpPr>
          <p:spPr>
            <a:xfrm>
              <a:off x="1213505" y="3441256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1961"/>
              </a:srgbClr>
            </a:solidFill>
            <a:ln>
              <a:solidFill>
                <a:srgbClr val="0070C0">
                  <a:alpha val="36863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AA38A58F-2CD7-1B60-0F8D-F027CE453A0E}"/>
                    </a:ext>
                  </a:extLst>
                </p:cNvPr>
                <p:cNvSpPr txBox="1"/>
                <p:nvPr/>
              </p:nvSpPr>
              <p:spPr>
                <a:xfrm>
                  <a:off x="1267833" y="3245702"/>
                  <a:ext cx="183945" cy="215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</m:t>
                        </m:r>
                      </m:oMath>
                    </m:oMathPara>
                  </a14:m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AA38A58F-2CD7-1B60-0F8D-F027CE453A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7833" y="3245702"/>
                  <a:ext cx="183945" cy="215492"/>
                </a:xfrm>
                <a:prstGeom prst="rect">
                  <a:avLst/>
                </a:prstGeom>
                <a:blipFill>
                  <a:blip r:embed="rId16"/>
                  <a:stretch>
                    <a:fillRect l="-20000" r="-15000" b="-85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6" name="TextBox 1065">
                  <a:extLst>
                    <a:ext uri="{FF2B5EF4-FFF2-40B4-BE49-F238E27FC236}">
                      <a16:creationId xmlns:a16="http://schemas.microsoft.com/office/drawing/2014/main" id="{C2C6D8A9-F0A4-682B-F5FD-349BF3035688}"/>
                    </a:ext>
                  </a:extLst>
                </p:cNvPr>
                <p:cNvSpPr txBox="1"/>
                <p:nvPr/>
              </p:nvSpPr>
              <p:spPr>
                <a:xfrm>
                  <a:off x="1263269" y="3843875"/>
                  <a:ext cx="183945" cy="2154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−</m:t>
                        </m:r>
                      </m:oMath>
                    </m:oMathPara>
                  </a14:m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066" name="TextBox 1065">
                  <a:extLst>
                    <a:ext uri="{FF2B5EF4-FFF2-40B4-BE49-F238E27FC236}">
                      <a16:creationId xmlns:a16="http://schemas.microsoft.com/office/drawing/2014/main" id="{C2C6D8A9-F0A4-682B-F5FD-349BF30356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3269" y="3843875"/>
                  <a:ext cx="183945" cy="215492"/>
                </a:xfrm>
                <a:prstGeom prst="rect">
                  <a:avLst/>
                </a:prstGeom>
                <a:blipFill>
                  <a:blip r:embed="rId17"/>
                  <a:stretch>
                    <a:fillRect l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664D9505-2DCD-436E-D3BB-796C8525D021}"/>
              </a:ext>
            </a:extLst>
          </p:cNvPr>
          <p:cNvGrpSpPr/>
          <p:nvPr/>
        </p:nvGrpSpPr>
        <p:grpSpPr>
          <a:xfrm>
            <a:off x="1386483" y="3096046"/>
            <a:ext cx="820284" cy="637203"/>
            <a:chOff x="1031714" y="2917559"/>
            <a:chExt cx="615213" cy="477902"/>
          </a:xfrm>
        </p:grpSpPr>
        <p:grpSp>
          <p:nvGrpSpPr>
            <p:cNvPr id="1076" name="Group 1075">
              <a:extLst>
                <a:ext uri="{FF2B5EF4-FFF2-40B4-BE49-F238E27FC236}">
                  <a16:creationId xmlns:a16="http://schemas.microsoft.com/office/drawing/2014/main" id="{5DD62944-1AFE-673B-B13F-6B03F62C3BE2}"/>
                </a:ext>
              </a:extLst>
            </p:cNvPr>
            <p:cNvGrpSpPr/>
            <p:nvPr/>
          </p:nvGrpSpPr>
          <p:grpSpPr>
            <a:xfrm>
              <a:off x="1031714" y="2917559"/>
              <a:ext cx="308088" cy="475111"/>
              <a:chOff x="1031714" y="2917559"/>
              <a:chExt cx="308088" cy="475111"/>
            </a:xfrm>
          </p:grpSpPr>
          <p:cxnSp>
            <p:nvCxnSpPr>
              <p:cNvPr id="1070" name="Straight Arrow Connector 1069">
                <a:extLst>
                  <a:ext uri="{FF2B5EF4-FFF2-40B4-BE49-F238E27FC236}">
                    <a16:creationId xmlns:a16="http://schemas.microsoft.com/office/drawing/2014/main" id="{73DF3891-08CB-C942-F121-9F07E87458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1" name="Straight Arrow Connector 1070">
                <a:extLst>
                  <a:ext uri="{FF2B5EF4-FFF2-40B4-BE49-F238E27FC236}">
                    <a16:creationId xmlns:a16="http://schemas.microsoft.com/office/drawing/2014/main" id="{306FFF50-6D32-60CD-B7BB-3A1D366FC5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4" name="Straight Arrow Connector 1073">
                <a:extLst>
                  <a:ext uri="{FF2B5EF4-FFF2-40B4-BE49-F238E27FC236}">
                    <a16:creationId xmlns:a16="http://schemas.microsoft.com/office/drawing/2014/main" id="{000A6252-7FD9-3773-C9ED-58ED88454D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7" name="Group 1076">
              <a:extLst>
                <a:ext uri="{FF2B5EF4-FFF2-40B4-BE49-F238E27FC236}">
                  <a16:creationId xmlns:a16="http://schemas.microsoft.com/office/drawing/2014/main" id="{235B87C1-5252-0BAE-74F8-D1078F042536}"/>
                </a:ext>
              </a:extLst>
            </p:cNvPr>
            <p:cNvGrpSpPr/>
            <p:nvPr/>
          </p:nvGrpSpPr>
          <p:grpSpPr>
            <a:xfrm flipH="1">
              <a:off x="1338839" y="2920350"/>
              <a:ext cx="308088" cy="475111"/>
              <a:chOff x="1031714" y="2917559"/>
              <a:chExt cx="308088" cy="475111"/>
            </a:xfrm>
          </p:grpSpPr>
          <p:cxnSp>
            <p:nvCxnSpPr>
              <p:cNvPr id="1078" name="Straight Arrow Connector 1077">
                <a:extLst>
                  <a:ext uri="{FF2B5EF4-FFF2-40B4-BE49-F238E27FC236}">
                    <a16:creationId xmlns:a16="http://schemas.microsoft.com/office/drawing/2014/main" id="{EC1A611A-74DB-C023-4B09-58D7441C3D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9" name="Straight Arrow Connector 1078">
                <a:extLst>
                  <a:ext uri="{FF2B5EF4-FFF2-40B4-BE49-F238E27FC236}">
                    <a16:creationId xmlns:a16="http://schemas.microsoft.com/office/drawing/2014/main" id="{70F4CF09-BB76-EA3C-F198-1734223FCA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0" name="Straight Arrow Connector 1079">
                <a:extLst>
                  <a:ext uri="{FF2B5EF4-FFF2-40B4-BE49-F238E27FC236}">
                    <a16:creationId xmlns:a16="http://schemas.microsoft.com/office/drawing/2014/main" id="{B6E26010-B197-8924-7895-475B55595F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86734BD0-548D-4766-116B-93B42DF189E2}"/>
              </a:ext>
            </a:extLst>
          </p:cNvPr>
          <p:cNvGrpSpPr/>
          <p:nvPr/>
        </p:nvGrpSpPr>
        <p:grpSpPr>
          <a:xfrm flipV="1">
            <a:off x="4040623" y="4251042"/>
            <a:ext cx="820284" cy="637203"/>
            <a:chOff x="1031714" y="2917559"/>
            <a:chExt cx="615213" cy="477902"/>
          </a:xfrm>
        </p:grpSpPr>
        <p:grpSp>
          <p:nvGrpSpPr>
            <p:cNvPr id="1083" name="Group 1082">
              <a:extLst>
                <a:ext uri="{FF2B5EF4-FFF2-40B4-BE49-F238E27FC236}">
                  <a16:creationId xmlns:a16="http://schemas.microsoft.com/office/drawing/2014/main" id="{2C4ACBAB-9B05-8DE9-6C81-64E82ADE43D2}"/>
                </a:ext>
              </a:extLst>
            </p:cNvPr>
            <p:cNvGrpSpPr/>
            <p:nvPr/>
          </p:nvGrpSpPr>
          <p:grpSpPr>
            <a:xfrm>
              <a:off x="1031714" y="2917559"/>
              <a:ext cx="308088" cy="475111"/>
              <a:chOff x="1031714" y="2917559"/>
              <a:chExt cx="308088" cy="475111"/>
            </a:xfrm>
          </p:grpSpPr>
          <p:cxnSp>
            <p:nvCxnSpPr>
              <p:cNvPr id="1088" name="Straight Arrow Connector 1087">
                <a:extLst>
                  <a:ext uri="{FF2B5EF4-FFF2-40B4-BE49-F238E27FC236}">
                    <a16:creationId xmlns:a16="http://schemas.microsoft.com/office/drawing/2014/main" id="{591C8D43-09E4-4244-80B2-310430DCFB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9" name="Straight Arrow Connector 1088">
                <a:extLst>
                  <a:ext uri="{FF2B5EF4-FFF2-40B4-BE49-F238E27FC236}">
                    <a16:creationId xmlns:a16="http://schemas.microsoft.com/office/drawing/2014/main" id="{E86A0555-E7E6-AAC7-F9CD-8B41236C8C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0" name="Straight Arrow Connector 1089">
                <a:extLst>
                  <a:ext uri="{FF2B5EF4-FFF2-40B4-BE49-F238E27FC236}">
                    <a16:creationId xmlns:a16="http://schemas.microsoft.com/office/drawing/2014/main" id="{13FA9AEA-A878-90FB-885D-FF2D0C8626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4" name="Group 1083">
              <a:extLst>
                <a:ext uri="{FF2B5EF4-FFF2-40B4-BE49-F238E27FC236}">
                  <a16:creationId xmlns:a16="http://schemas.microsoft.com/office/drawing/2014/main" id="{9E7BA017-CEB3-4D62-1BDB-C74E5708CA78}"/>
                </a:ext>
              </a:extLst>
            </p:cNvPr>
            <p:cNvGrpSpPr/>
            <p:nvPr/>
          </p:nvGrpSpPr>
          <p:grpSpPr>
            <a:xfrm flipH="1">
              <a:off x="1338839" y="2920350"/>
              <a:ext cx="308088" cy="475111"/>
              <a:chOff x="1031714" y="2917559"/>
              <a:chExt cx="308088" cy="475111"/>
            </a:xfrm>
          </p:grpSpPr>
          <p:cxnSp>
            <p:nvCxnSpPr>
              <p:cNvPr id="1085" name="Straight Arrow Connector 1084">
                <a:extLst>
                  <a:ext uri="{FF2B5EF4-FFF2-40B4-BE49-F238E27FC236}">
                    <a16:creationId xmlns:a16="http://schemas.microsoft.com/office/drawing/2014/main" id="{EDD84804-FA9C-25DE-72A9-48579D4005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6" name="Straight Arrow Connector 1085">
                <a:extLst>
                  <a:ext uri="{FF2B5EF4-FFF2-40B4-BE49-F238E27FC236}">
                    <a16:creationId xmlns:a16="http://schemas.microsoft.com/office/drawing/2014/main" id="{60F439E3-3A95-C12C-3EEB-49A9AE0A66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7" name="Straight Arrow Connector 1086">
                <a:extLst>
                  <a:ext uri="{FF2B5EF4-FFF2-40B4-BE49-F238E27FC236}">
                    <a16:creationId xmlns:a16="http://schemas.microsoft.com/office/drawing/2014/main" id="{2F5DCD24-1C11-DEA3-1498-DD8FD6E250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1" name="TextBox 1090">
                <a:extLst>
                  <a:ext uri="{FF2B5EF4-FFF2-40B4-BE49-F238E27FC236}">
                    <a16:creationId xmlns:a16="http://schemas.microsoft.com/office/drawing/2014/main" id="{3FA52B25-CE6D-FBE2-2EC3-7FEEA5630D88}"/>
                  </a:ext>
                </a:extLst>
              </p:cNvPr>
              <p:cNvSpPr txBox="1"/>
              <p:nvPr/>
            </p:nvSpPr>
            <p:spPr>
              <a:xfrm>
                <a:off x="2110437" y="4020727"/>
                <a:ext cx="8683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𝐸</m:t>
                          </m:r>
                        </m:e>
                        <m:sub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𝑁𝑎𝑛𝑜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91" name="TextBox 1090">
                <a:extLst>
                  <a:ext uri="{FF2B5EF4-FFF2-40B4-BE49-F238E27FC236}">
                    <a16:creationId xmlns:a16="http://schemas.microsoft.com/office/drawing/2014/main" id="{3FA52B25-CE6D-FBE2-2EC3-7FEEA5630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0437" y="4020727"/>
                <a:ext cx="868378" cy="369332"/>
              </a:xfrm>
              <a:prstGeom prst="rect">
                <a:avLst/>
              </a:prstGeom>
              <a:blipFill>
                <a:blip r:embed="rId18"/>
                <a:stretch>
                  <a:fillRect l="-6294" r="-1399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2" name="TextBox 1091">
            <a:extLst>
              <a:ext uri="{FF2B5EF4-FFF2-40B4-BE49-F238E27FC236}">
                <a16:creationId xmlns:a16="http://schemas.microsoft.com/office/drawing/2014/main" id="{0430C6B2-8D13-005E-BC49-952593F7F85C}"/>
              </a:ext>
            </a:extLst>
          </p:cNvPr>
          <p:cNvSpPr txBox="1"/>
          <p:nvPr/>
        </p:nvSpPr>
        <p:spPr>
          <a:xfrm>
            <a:off x="282572" y="5472039"/>
            <a:ext cx="576151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Locally </a:t>
            </a:r>
            <a:r>
              <a:rPr kumimoji="0" lang="en-US" sz="1867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increased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field </a:t>
            </a:r>
            <a:r>
              <a:rPr kumimoji="0" lang="en-US" sz="1867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Strength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and Field </a:t>
            </a:r>
            <a:r>
              <a:rPr kumimoji="0" lang="en-US" sz="1867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Gradient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2979EC-EECC-2FDE-2BC5-59D16657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779CA3-686D-E120-3188-17112159F505}"/>
              </a:ext>
            </a:extLst>
          </p:cNvPr>
          <p:cNvSpPr txBox="1"/>
          <p:nvPr/>
        </p:nvSpPr>
        <p:spPr>
          <a:xfrm>
            <a:off x="395313" y="881141"/>
            <a:ext cx="4413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Resonance condition</a:t>
            </a:r>
          </a:p>
        </p:txBody>
      </p:sp>
    </p:spTree>
    <p:extLst>
      <p:ext uri="{BB962C8B-B14F-4D97-AF65-F5344CB8AC3E}">
        <p14:creationId xmlns:p14="http://schemas.microsoft.com/office/powerpoint/2010/main" val="366773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00013 0.0486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9D437-8B67-23F9-3270-6BAD9FC77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A4262-C2E3-D06D-E6EE-1D192C939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43" y="137651"/>
            <a:ext cx="11749648" cy="1325563"/>
          </a:xfrm>
        </p:spPr>
        <p:txBody>
          <a:bodyPr/>
          <a:lstStyle/>
          <a:p>
            <a:r>
              <a:rPr lang="en-US" dirty="0"/>
              <a:t>Why is the NFE effect on ions so small?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AD644AF-2EF9-9BCC-53C5-6ADDC41E8BD3}"/>
                  </a:ext>
                </a:extLst>
              </p:cNvPr>
              <p:cNvSpPr txBox="1"/>
              <p:nvPr/>
            </p:nvSpPr>
            <p:spPr>
              <a:xfrm>
                <a:off x="6695333" y="1136072"/>
                <a:ext cx="1878911" cy="1455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𝐸</m:t>
                          </m:r>
                        </m:e>
                        <m:sub>
                          <m:r>
                            <a:rPr kumimoji="0" lang="en-US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0</m:t>
                          </m:r>
                        </m:sub>
                      </m:sSub>
                      <m:r>
                        <a:rPr kumimoji="0" lang="en-US" sz="32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2 </m:t>
                              </m:r>
                              <m:r>
                                <a:rPr kumimoji="0" 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𝐼</m:t>
                              </m:r>
                            </m:num>
                            <m:den>
                              <m:r>
                                <a:rPr kumimoji="0" 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  <a:sym typeface="Arial"/>
                                </a:rPr>
                                <m:t>𝜀</m:t>
                              </m:r>
                              <m:r>
                                <a:rPr kumimoji="0" 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  <a:sym typeface="Arial"/>
                                </a:rPr>
                                <m:t> </m:t>
                              </m:r>
                              <m:r>
                                <a:rPr kumimoji="0" 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  <a:sym typeface="Arial"/>
                                </a:rPr>
                                <m:t>𝑐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AD644AF-2EF9-9BCC-53C5-6ADDC41E8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333" y="1136072"/>
                <a:ext cx="1878911" cy="14550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CF0A689-C6CC-AD22-62C9-ED5401B4FD0E}"/>
                  </a:ext>
                </a:extLst>
              </p:cNvPr>
              <p:cNvSpPr txBox="1"/>
              <p:nvPr/>
            </p:nvSpPr>
            <p:spPr>
              <a:xfrm>
                <a:off x="8410474" y="1632748"/>
                <a:ext cx="39306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𝐼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=4×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10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17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 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𝑊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/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𝑐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𝑚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CF0A689-C6CC-AD22-62C9-ED5401B4F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0474" y="1632748"/>
                <a:ext cx="3930647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1DDC0236-5826-7272-7A05-32DC53A87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220922"/>
            <a:ext cx="6359236" cy="5637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F31F9E-535B-3EE0-2503-E7F20C9C5055}"/>
                  </a:ext>
                </a:extLst>
              </p:cNvPr>
              <p:cNvSpPr txBox="1"/>
              <p:nvPr/>
            </p:nvSpPr>
            <p:spPr>
              <a:xfrm>
                <a:off x="3682486" y="1617359"/>
                <a:ext cx="152759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0" 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𝑠𝑖𝑚</m:t>
                              </m:r>
                            </m:sub>
                          </m:sSub>
                          <m:r>
                            <a:rPr kumimoji="0" lang="en-US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/</m:t>
                          </m:r>
                          <m:r>
                            <a:rPr kumimoji="0" lang="en-US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𝐸</m:t>
                          </m:r>
                        </m:e>
                        <m:sub>
                          <m:r>
                            <a:rPr kumimoji="0" lang="en-US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F31F9E-535B-3EE0-2503-E7F20C9C5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486" y="1617359"/>
                <a:ext cx="1527598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65A8BBEA-5167-E8A3-08B6-5ACCFAF2EA75}"/>
              </a:ext>
            </a:extLst>
          </p:cNvPr>
          <p:cNvSpPr txBox="1"/>
          <p:nvPr/>
        </p:nvSpPr>
        <p:spPr>
          <a:xfrm>
            <a:off x="6556881" y="2671980"/>
            <a:ext cx="4264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similar results found in a previous publication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114D3E-6FE2-8FF8-F81D-0C3CC584B1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572" y="3146687"/>
            <a:ext cx="4168192" cy="10420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12CA71D-EA42-0FFE-E970-864894C7B3AC}"/>
              </a:ext>
            </a:extLst>
          </p:cNvPr>
          <p:cNvSpPr txBox="1"/>
          <p:nvPr/>
        </p:nvSpPr>
        <p:spPr>
          <a:xfrm>
            <a:off x="6781801" y="4329546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I. Papp (2022)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DC83741-A599-C0D0-0DD6-73E1C0372A17}"/>
                  </a:ext>
                </a:extLst>
              </p:cNvPr>
              <p:cNvSpPr txBox="1"/>
              <p:nvPr/>
            </p:nvSpPr>
            <p:spPr>
              <a:xfrm>
                <a:off x="8321261" y="4278506"/>
                <a:ext cx="2444387" cy="4203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𝑁𝐹𝐸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25.9</m:t>
                          </m:r>
                        </m:e>
                      </m:rad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Arial"/>
                        </a:rPr>
                        <m:t>≈5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DC83741-A599-C0D0-0DD6-73E1C0372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1261" y="4278506"/>
                <a:ext cx="2444387" cy="4203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45E40432-6F03-EDDB-4415-E6B0E410117E}"/>
              </a:ext>
            </a:extLst>
          </p:cNvPr>
          <p:cNvSpPr txBox="1"/>
          <p:nvPr/>
        </p:nvSpPr>
        <p:spPr>
          <a:xfrm>
            <a:off x="6629572" y="4939507"/>
            <a:ext cx="5562600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EPOCH predicts very 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small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near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field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enhancement (NFE) in comparison to theory at high intensities.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523AAA7-BEC5-6E73-0473-25FD3E378B1D}"/>
                  </a:ext>
                </a:extLst>
              </p:cNvPr>
              <p:cNvSpPr txBox="1"/>
              <p:nvPr/>
            </p:nvSpPr>
            <p:spPr>
              <a:xfrm>
                <a:off x="3539368" y="2406421"/>
                <a:ext cx="180581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𝑁𝐹𝐸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Arial"/>
                        </a:rPr>
                        <m:t>≈2−4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523AAA7-BEC5-6E73-0473-25FD3E378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368" y="2406421"/>
                <a:ext cx="1805814" cy="369332"/>
              </a:xfrm>
              <a:prstGeom prst="rect">
                <a:avLst/>
              </a:prstGeom>
              <a:blipFill>
                <a:blip r:embed="rId9"/>
                <a:stretch>
                  <a:fillRect l="-3378" r="-304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123641D-A68E-29FD-F1CE-5E91AAC202ED}"/>
                  </a:ext>
                </a:extLst>
              </p:cNvPr>
              <p:cNvSpPr txBox="1"/>
              <p:nvPr/>
            </p:nvSpPr>
            <p:spPr>
              <a:xfrm>
                <a:off x="9533835" y="2206170"/>
                <a:ext cx="209525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Arial"/>
                        </a:rPr>
                        <m:t>𝜀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Arial"/>
                        </a:rPr>
                        <m:t>= </m:t>
                      </m:r>
                      <m:sSub>
                        <m:sSubPr>
                          <m:ctrlP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𝜀</m:t>
                          </m:r>
                        </m:e>
                        <m:sub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𝜀</m:t>
                          </m:r>
                        </m:e>
                        <m:sub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0</m:t>
                          </m:r>
                        </m:sub>
                      </m:sSub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Arial"/>
                        </a:rPr>
                        <m:t>=2.25</m:t>
                      </m:r>
                      <m:sSub>
                        <m:sSubPr>
                          <m:ctrlP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𝜀</m:t>
                          </m:r>
                        </m:e>
                        <m:sub>
                          <m:r>
                            <a:rPr kumimoji="0" lang="en-US" sz="2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123641D-A68E-29FD-F1CE-5E91AAC20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835" y="2206170"/>
                <a:ext cx="2095253" cy="307777"/>
              </a:xfrm>
              <a:prstGeom prst="rect">
                <a:avLst/>
              </a:prstGeom>
              <a:blipFill>
                <a:blip r:embed="rId10"/>
                <a:stretch>
                  <a:fillRect l="-1163" r="-29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C066F-B32E-F659-400E-F6B52C647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D600B5-7517-4423-E922-ABE8FCEC4668}"/>
                  </a:ext>
                </a:extLst>
              </p:cNvPr>
              <p:cNvSpPr txBox="1"/>
              <p:nvPr/>
            </p:nvSpPr>
            <p:spPr>
              <a:xfrm>
                <a:off x="-1178857" y="5375468"/>
                <a:ext cx="621660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𝜀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  <a:sym typeface="Arial"/>
                            </a:rPr>
                            <m:t>𝜔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Arial"/>
                        </a:rPr>
                        <m:t>?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D600B5-7517-4423-E922-ABE8FCEC4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78857" y="5375468"/>
                <a:ext cx="6216604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496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3D6FD-A275-8F9D-47C6-FBC567399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62865-90DF-6874-9F44-4943A6547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53" y="124405"/>
            <a:ext cx="10515600" cy="1325563"/>
          </a:xfrm>
        </p:spPr>
        <p:txBody>
          <a:bodyPr/>
          <a:lstStyle/>
          <a:p>
            <a:r>
              <a:rPr lang="en-US" dirty="0"/>
              <a:t>                       Simulations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0B4B3A-51FD-7CBA-7818-DC47368D56FC}"/>
              </a:ext>
            </a:extLst>
          </p:cNvPr>
          <p:cNvGrpSpPr/>
          <p:nvPr/>
        </p:nvGrpSpPr>
        <p:grpSpPr>
          <a:xfrm>
            <a:off x="225433" y="2731688"/>
            <a:ext cx="5554133" cy="3240571"/>
            <a:chOff x="832757" y="2296886"/>
            <a:chExt cx="3815443" cy="222612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8B459A0-2D35-D483-C0F9-1CA96E785B40}"/>
                </a:ext>
              </a:extLst>
            </p:cNvPr>
            <p:cNvSpPr/>
            <p:nvPr/>
          </p:nvSpPr>
          <p:spPr>
            <a:xfrm>
              <a:off x="832757" y="2296886"/>
              <a:ext cx="3815443" cy="2226128"/>
            </a:xfrm>
            <a:prstGeom prst="roundRect">
              <a:avLst/>
            </a:prstGeom>
            <a:solidFill>
              <a:srgbClr val="FFFFFF">
                <a:alpha val="8196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9670BF5-94A1-EE36-5E03-5C4E94F89B2B}"/>
                </a:ext>
              </a:extLst>
            </p:cNvPr>
            <p:cNvGrpSpPr/>
            <p:nvPr/>
          </p:nvGrpSpPr>
          <p:grpSpPr>
            <a:xfrm>
              <a:off x="885265" y="2358223"/>
              <a:ext cx="3720472" cy="2093066"/>
              <a:chOff x="1872019" y="1859116"/>
              <a:chExt cx="3720472" cy="209306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A818198-05A5-F4B6-C9BE-105636DBFB8B}"/>
                  </a:ext>
                </a:extLst>
              </p:cNvPr>
              <p:cNvGrpSpPr/>
              <p:nvPr/>
            </p:nvGrpSpPr>
            <p:grpSpPr>
              <a:xfrm>
                <a:off x="3547087" y="2363107"/>
                <a:ext cx="1320028" cy="1577694"/>
                <a:chOff x="9988540" y="1296003"/>
                <a:chExt cx="1760037" cy="2103592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A9BAE70-48BD-408C-8A2B-1D102DEB3B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32904" y="2260108"/>
                  <a:ext cx="1361130" cy="0"/>
                </a:xfrm>
                <a:prstGeom prst="line">
                  <a:avLst/>
                </a:prstGeom>
                <a:ln w="19050" cap="flat" cmpd="sng" algn="ctr">
                  <a:solidFill>
                    <a:schemeClr val="dk1"/>
                  </a:solidFill>
                  <a:prstDash val="dash"/>
                  <a:round/>
                  <a:headEnd type="triangle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E06B0395-5640-763E-9659-83349C4D20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13469" y="1549594"/>
                  <a:ext cx="12434" cy="1409991"/>
                </a:xfrm>
                <a:prstGeom prst="line">
                  <a:avLst/>
                </a:prstGeom>
                <a:ln w="19050" cap="flat" cmpd="sng" algn="ctr">
                  <a:solidFill>
                    <a:schemeClr val="dk1"/>
                  </a:solidFill>
                  <a:prstDash val="dash"/>
                  <a:round/>
                  <a:headEnd type="triangle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4E071ED4-2FEF-2607-8CF5-604BA18459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248576" y="2260108"/>
                  <a:ext cx="677327" cy="1016606"/>
                </a:xfrm>
                <a:prstGeom prst="line">
                  <a:avLst/>
                </a:prstGeom>
                <a:ln w="19050" cap="flat" cmpd="sng" algn="ctr">
                  <a:solidFill>
                    <a:schemeClr val="dk1"/>
                  </a:solidFill>
                  <a:prstDash val="dash"/>
                  <a:round/>
                  <a:headEnd type="diamond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1FBA061-9E93-B657-D0CC-835E81F5A168}"/>
                    </a:ext>
                  </a:extLst>
                </p:cNvPr>
                <p:cNvSpPr txBox="1"/>
                <p:nvPr/>
              </p:nvSpPr>
              <p:spPr>
                <a:xfrm>
                  <a:off x="10888683" y="1296003"/>
                  <a:ext cx="251365" cy="2819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y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6AF80AF-B375-F212-006B-02D24C5AB65F}"/>
                    </a:ext>
                  </a:extLst>
                </p:cNvPr>
                <p:cNvSpPr txBox="1"/>
                <p:nvPr/>
              </p:nvSpPr>
              <p:spPr>
                <a:xfrm>
                  <a:off x="11497212" y="2177153"/>
                  <a:ext cx="251365" cy="2819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x</a:t>
                  </a:r>
                </a:p>
              </p:txBody>
            </p: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77F2D86D-297D-904D-5AB2-8C670487A54E}"/>
                    </a:ext>
                  </a:extLst>
                </p:cNvPr>
                <p:cNvSpPr/>
                <p:nvPr/>
              </p:nvSpPr>
              <p:spPr>
                <a:xfrm>
                  <a:off x="10703157" y="1809282"/>
                  <a:ext cx="420624" cy="8763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000">
                    <a:alpha val="63922"/>
                  </a:srgb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0C00B20-05DE-F784-B8AD-C083CF2FDF9F}"/>
                    </a:ext>
                  </a:extLst>
                </p:cNvPr>
                <p:cNvSpPr txBox="1"/>
                <p:nvPr/>
              </p:nvSpPr>
              <p:spPr>
                <a:xfrm>
                  <a:off x="9988540" y="3117689"/>
                  <a:ext cx="251365" cy="2819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rPr>
                    <a:t>z</a:t>
                  </a:r>
                </a:p>
              </p:txBody>
            </p:sp>
            <p:pic>
              <p:nvPicPr>
                <p:cNvPr id="27" name="Picture 2" descr="undefined">
                  <a:extLst>
                    <a:ext uri="{FF2B5EF4-FFF2-40B4-BE49-F238E27FC236}">
                      <a16:creationId xmlns:a16="http://schemas.microsoft.com/office/drawing/2014/main" id="{095AE4E4-016D-9D10-233C-C08A6F2614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471"/>
                <a:stretch/>
              </p:blipFill>
              <p:spPr bwMode="auto">
                <a:xfrm>
                  <a:off x="10429849" y="1374827"/>
                  <a:ext cx="1044809" cy="19065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7" name="Moon 6">
                <a:extLst>
                  <a:ext uri="{FF2B5EF4-FFF2-40B4-BE49-F238E27FC236}">
                    <a16:creationId xmlns:a16="http://schemas.microsoft.com/office/drawing/2014/main" id="{BD821DBD-F2EB-AF66-2778-CF1EA06E3562}"/>
                  </a:ext>
                </a:extLst>
              </p:cNvPr>
              <p:cNvSpPr/>
              <p:nvPr/>
            </p:nvSpPr>
            <p:spPr>
              <a:xfrm rot="5400000">
                <a:off x="4118161" y="2623662"/>
                <a:ext cx="245115" cy="396240"/>
              </a:xfrm>
              <a:prstGeom prst="moon">
                <a:avLst>
                  <a:gd name="adj" fmla="val 87500"/>
                </a:avLst>
              </a:prstGeom>
              <a:solidFill>
                <a:srgbClr val="0000FF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" name="Moon 7">
                <a:extLst>
                  <a:ext uri="{FF2B5EF4-FFF2-40B4-BE49-F238E27FC236}">
                    <a16:creationId xmlns:a16="http://schemas.microsoft.com/office/drawing/2014/main" id="{6D1C6407-F5E6-E231-3617-BDD2771E5665}"/>
                  </a:ext>
                </a:extLst>
              </p:cNvPr>
              <p:cNvSpPr/>
              <p:nvPr/>
            </p:nvSpPr>
            <p:spPr>
              <a:xfrm rot="16200000">
                <a:off x="4114354" y="3159595"/>
                <a:ext cx="245114" cy="396241"/>
              </a:xfrm>
              <a:prstGeom prst="moon">
                <a:avLst>
                  <a:gd name="adj" fmla="val 87500"/>
                </a:avLst>
              </a:prstGeom>
              <a:solidFill>
                <a:srgbClr val="0000FF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9" name="Picture 8" descr="undefined">
                <a:extLst>
                  <a:ext uri="{FF2B5EF4-FFF2-40B4-BE49-F238E27FC236}">
                    <a16:creationId xmlns:a16="http://schemas.microsoft.com/office/drawing/2014/main" id="{BF9747C1-C56C-0DE6-2A5C-0D2E57C711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561"/>
              <a:stretch/>
            </p:blipFill>
            <p:spPr bwMode="auto">
              <a:xfrm>
                <a:off x="1872019" y="2586571"/>
                <a:ext cx="1870094" cy="9941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A5AB3825-6213-AD82-28CE-5F1504BECE01}"/>
                  </a:ext>
                </a:extLst>
              </p:cNvPr>
              <p:cNvSpPr/>
              <p:nvPr/>
            </p:nvSpPr>
            <p:spPr>
              <a:xfrm>
                <a:off x="3223404" y="1859116"/>
                <a:ext cx="2178485" cy="2093066"/>
              </a:xfrm>
              <a:prstGeom prst="cube">
                <a:avLst/>
              </a:prstGeom>
              <a:solidFill>
                <a:srgbClr val="156082">
                  <a:alpha val="27059"/>
                </a:srgbClr>
              </a:solidFill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1" u="none" strike="noStrike" kern="0" cap="none" spc="0" normalizeH="0" baseline="0" noProof="0" dirty="0">
                  <a:ln>
                    <a:noFill/>
                  </a:ln>
                  <a:solidFill>
                    <a:srgbClr val="172C5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CE5BA4A0-30E8-6F33-4E09-36FD0651A71D}"/>
                  </a:ext>
                </a:extLst>
              </p:cNvPr>
              <p:cNvSpPr/>
              <p:nvPr/>
            </p:nvSpPr>
            <p:spPr>
              <a:xfrm>
                <a:off x="2505759" y="3610793"/>
                <a:ext cx="183209" cy="183209"/>
              </a:xfrm>
              <a:prstGeom prst="cub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5E3A05-3697-598A-2D7A-B4B8481528F0}"/>
                  </a:ext>
                </a:extLst>
              </p:cNvPr>
              <p:cNvSpPr txBox="1"/>
              <p:nvPr/>
            </p:nvSpPr>
            <p:spPr>
              <a:xfrm>
                <a:off x="2688968" y="3559369"/>
                <a:ext cx="491352" cy="260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172C51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5 nm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E54B909F-4CAE-E5C5-647E-6ECEF1AB9941}"/>
                  </a:ext>
                </a:extLst>
              </p:cNvPr>
              <p:cNvCxnSpPr/>
              <p:nvPr/>
            </p:nvCxnSpPr>
            <p:spPr>
              <a:xfrm>
                <a:off x="5132765" y="3023969"/>
                <a:ext cx="459726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03EBE568-77C9-9A16-0C62-2912733CC3C1}"/>
                      </a:ext>
                    </a:extLst>
                  </p:cNvPr>
                  <p:cNvSpPr txBox="1"/>
                  <p:nvPr/>
                </p:nvSpPr>
                <p:spPr>
                  <a:xfrm>
                    <a:off x="3783130" y="2117857"/>
                    <a:ext cx="681374" cy="2608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67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795</m:t>
                          </m:r>
                          <m:r>
                            <a:rPr kumimoji="0" lang="en-US" sz="1867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𝑛𝑚</m:t>
                          </m:r>
                        </m:oMath>
                      </m:oMathPara>
                    </a14:m>
                    <a:endParaRPr kumimoji="0" lang="en-US" sz="18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03EBE568-77C9-9A16-0C62-2912733CC3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83130" y="2117857"/>
                    <a:ext cx="681374" cy="26080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F942BA00-8B34-0B7A-7112-06A8A5466D00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4646065" y="3048462"/>
                    <a:ext cx="681374" cy="2608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67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530</m:t>
                          </m:r>
                          <m:r>
                            <a:rPr kumimoji="0" lang="en-US" sz="1867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𝑛𝑚</m:t>
                          </m:r>
                        </m:oMath>
                      </m:oMathPara>
                    </a14:m>
                    <a:endParaRPr kumimoji="0" lang="en-US" sz="186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F942BA00-8B34-0B7A-7112-06A8A5466D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4646065" y="3048462"/>
                    <a:ext cx="681374" cy="26080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F42589E-A03A-F74E-A208-50E58DA6E3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07066" y="3076678"/>
                <a:ext cx="406291" cy="69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F74E525-A649-BB15-E188-39E521D12B9F}"/>
                  </a:ext>
                </a:extLst>
              </p:cNvPr>
              <p:cNvCxnSpPr/>
              <p:nvPr/>
            </p:nvCxnSpPr>
            <p:spPr>
              <a:xfrm>
                <a:off x="3223404" y="2379708"/>
                <a:ext cx="1656707" cy="0"/>
              </a:xfrm>
              <a:prstGeom prst="line">
                <a:avLst/>
              </a:prstGeom>
              <a:ln w="28575">
                <a:solidFill>
                  <a:srgbClr val="04243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828A406-AB14-1168-E839-B108A9DB325C}"/>
                  </a:ext>
                </a:extLst>
              </p:cNvPr>
              <p:cNvCxnSpPr/>
              <p:nvPr/>
            </p:nvCxnSpPr>
            <p:spPr>
              <a:xfrm>
                <a:off x="3730360" y="1859116"/>
                <a:ext cx="1656707" cy="0"/>
              </a:xfrm>
              <a:prstGeom prst="line">
                <a:avLst/>
              </a:prstGeom>
              <a:ln w="28575">
                <a:solidFill>
                  <a:srgbClr val="04243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8B28BC1-372F-C7FD-DD63-6F7D772F545F}"/>
                  </a:ext>
                </a:extLst>
              </p:cNvPr>
              <p:cNvCxnSpPr/>
              <p:nvPr/>
            </p:nvCxnSpPr>
            <p:spPr>
              <a:xfrm>
                <a:off x="3223534" y="3952182"/>
                <a:ext cx="1656707" cy="0"/>
              </a:xfrm>
              <a:prstGeom prst="line">
                <a:avLst/>
              </a:prstGeom>
              <a:ln w="28575">
                <a:solidFill>
                  <a:srgbClr val="04243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10042D0-AF24-3476-F879-0191A6BD549B}"/>
                  </a:ext>
                </a:extLst>
              </p:cNvPr>
              <p:cNvSpPr txBox="1"/>
              <p:nvPr/>
            </p:nvSpPr>
            <p:spPr>
              <a:xfrm>
                <a:off x="303156" y="1172531"/>
                <a:ext cx="10711309" cy="1876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The </a:t>
                </a: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3D</a:t>
                </a:r>
                <a:r>
                  <a: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nanorod</a:t>
                </a:r>
                <a:r>
                  <a: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simulation study's the </a:t>
                </a: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plasmonic</a:t>
                </a:r>
                <a:r>
                  <a: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effects of a </a:t>
                </a: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single</a:t>
                </a:r>
                <a:r>
                  <a: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nanorod </a:t>
                </a:r>
              </a:p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gold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cylinder with spherical end caps (85x25 nm) at solid density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5.9</m:t>
                    </m:r>
                    <m:r>
                      <a:rPr kumimoji="0" lang="en-US" sz="16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×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  <m:t>10</m:t>
                        </m:r>
                      </m:e>
                      <m:sup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  <m:t>22</m:t>
                        </m:r>
                      </m:sup>
                    </m:sSup>
                    <m:r>
                      <a:rPr kumimoji="0" lang="en-US" sz="16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 </m:t>
                    </m:r>
                    <m:r>
                      <a:rPr kumimoji="0" lang="en-US" sz="16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𝑐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  <m:t>𝑚</m:t>
                        </m:r>
                      </m:e>
                      <m:sup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  <m:t>−3</m:t>
                        </m:r>
                      </m:sup>
                    </m:sSup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with charge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𝐴𝑢</m:t>
                        </m:r>
                      </m:e>
                      <m:sup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3+</m:t>
                        </m:r>
                      </m:sup>
                    </m:sSup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covered with a neutralizing cloud of “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conducting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” electrons. The nanorod is surrounded by an 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ionized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medium of  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hydrogen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. The nanorod is then illuminated with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𝜆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=795 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𝑛𝑚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rPr>
                  <a:t> light  with some pulse duration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∆</m:t>
                    </m:r>
                    <m:sSub>
                      <m:sSubPr>
                        <m:ctrlP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  <m:t>𝑡</m:t>
                        </m:r>
                      </m:e>
                      <m:sub>
                        <m:r>
                          <a:rPr kumimoji="0" lang="en-US" sz="16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  <a:sym typeface="Arial"/>
                          </a:rPr>
                          <m:t>𝑝𝑢𝑙𝑠𝑒</m:t>
                        </m:r>
                      </m:sub>
                    </m:sSub>
                    <m:r>
                      <a:rPr kumimoji="0" lang="en-US" sz="16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 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/>
                    <a:sym typeface="Arial"/>
                  </a:rPr>
                  <a:t> with open boundary conditions for fields and particles run for 200 fs.</a:t>
                </a:r>
              </a:p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10042D0-AF24-3476-F879-0191A6BD5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56" y="1172531"/>
                <a:ext cx="10711309" cy="1876026"/>
              </a:xfrm>
              <a:prstGeom prst="rect">
                <a:avLst/>
              </a:prstGeom>
              <a:blipFill>
                <a:blip r:embed="rId5"/>
                <a:stretch>
                  <a:fillRect l="-512" t="-1299" r="-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8F36AF13-1F04-90FD-D0DF-9011E5FAB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153" y="378680"/>
            <a:ext cx="2278647" cy="747811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D50FA7D2-B767-2D7E-DE1C-0C673778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13E85E-ABB0-7254-31FA-6CA332CCA227}"/>
              </a:ext>
            </a:extLst>
          </p:cNvPr>
          <p:cNvSpPr txBox="1"/>
          <p:nvPr/>
        </p:nvSpPr>
        <p:spPr>
          <a:xfrm>
            <a:off x="5779566" y="2345474"/>
            <a:ext cx="6167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Measure the Near Field Enhancement Predicted by Epoch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199B047-F53C-904E-45B2-724D77FE5F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6002" y="2726034"/>
            <a:ext cx="5849761" cy="4032197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FA4BC21C-31F1-DE12-AD1D-B524A5FCA39D}"/>
              </a:ext>
            </a:extLst>
          </p:cNvPr>
          <p:cNvSpPr/>
          <p:nvPr/>
        </p:nvSpPr>
        <p:spPr>
          <a:xfrm>
            <a:off x="3680441" y="3942850"/>
            <a:ext cx="153534" cy="15353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4F80D3A-A23F-6ED8-49CD-A197F43E1AB8}"/>
              </a:ext>
            </a:extLst>
          </p:cNvPr>
          <p:cNvCxnSpPr>
            <a:cxnSpLocks/>
            <a:stCxn id="35" idx="6"/>
          </p:cNvCxnSpPr>
          <p:nvPr/>
        </p:nvCxnSpPr>
        <p:spPr>
          <a:xfrm>
            <a:off x="3833975" y="4019617"/>
            <a:ext cx="3734863" cy="147866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9F4908A6-1B20-C377-88C9-E8ECDD4259CF}"/>
              </a:ext>
            </a:extLst>
          </p:cNvPr>
          <p:cNvSpPr/>
          <p:nvPr/>
        </p:nvSpPr>
        <p:spPr>
          <a:xfrm>
            <a:off x="7568838" y="2820976"/>
            <a:ext cx="2893754" cy="2250766"/>
          </a:xfrm>
          <a:prstGeom prst="rect">
            <a:avLst/>
          </a:prstGeom>
          <a:noFill/>
          <a:ln w="38100" cap="flat" cmpd="sng" algn="ctr">
            <a:solidFill>
              <a:srgbClr val="E9713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DFB2EE-82D0-11BE-7DBB-F52686B830B7}"/>
              </a:ext>
            </a:extLst>
          </p:cNvPr>
          <p:cNvSpPr txBox="1"/>
          <p:nvPr/>
        </p:nvSpPr>
        <p:spPr>
          <a:xfrm>
            <a:off x="7973987" y="5111366"/>
            <a:ext cx="208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Calculate Average</a:t>
            </a:r>
          </a:p>
        </p:txBody>
      </p:sp>
    </p:spTree>
    <p:extLst>
      <p:ext uri="{BB962C8B-B14F-4D97-AF65-F5344CB8AC3E}">
        <p14:creationId xmlns:p14="http://schemas.microsoft.com/office/powerpoint/2010/main" val="29079727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F1E65-6579-EAAC-481C-83BEA4DA2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73820C65-A88A-96F3-001B-5791FBA64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54" y="-149664"/>
            <a:ext cx="9343552" cy="7007664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26014B2A-5E46-03D3-B078-0B486EEF8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56AF8D-DD61-9961-36DD-AD9DB830C1DE}"/>
              </a:ext>
            </a:extLst>
          </p:cNvPr>
          <p:cNvSpPr txBox="1"/>
          <p:nvPr/>
        </p:nvSpPr>
        <p:spPr>
          <a:xfrm>
            <a:off x="8224549" y="2659707"/>
            <a:ext cx="149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 1 nm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surface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B78E2B4-BC81-4424-6EC8-19E8B07042CD}"/>
                  </a:ext>
                </a:extLst>
              </p:cNvPr>
              <p:cNvSpPr txBox="1"/>
              <p:nvPr/>
            </p:nvSpPr>
            <p:spPr>
              <a:xfrm>
                <a:off x="2613201" y="1938493"/>
                <a:ext cx="19759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𝐷𝑖𝑎𝑚𝑒𝑡𝑒𝑟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=25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B78E2B4-BC81-4424-6EC8-19E8B0704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201" y="1938493"/>
                <a:ext cx="1975926" cy="276999"/>
              </a:xfrm>
              <a:prstGeom prst="rect">
                <a:avLst/>
              </a:prstGeom>
              <a:blipFill>
                <a:blip r:embed="rId3"/>
                <a:stretch>
                  <a:fillRect l="-2778" r="-154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748DE18-2805-C5CD-09EF-B0E9C32A6387}"/>
              </a:ext>
            </a:extLst>
          </p:cNvPr>
          <p:cNvSpPr txBox="1"/>
          <p:nvPr/>
        </p:nvSpPr>
        <p:spPr>
          <a:xfrm>
            <a:off x="9765866" y="1754279"/>
            <a:ext cx="25185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55 simulations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2,200 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11hrs – Wall hours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704 – CPU hours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-fairly cheap simulation</a:t>
            </a:r>
          </a:p>
        </p:txBody>
      </p:sp>
    </p:spTree>
    <p:extLst>
      <p:ext uri="{BB962C8B-B14F-4D97-AF65-F5344CB8AC3E}">
        <p14:creationId xmlns:p14="http://schemas.microsoft.com/office/powerpoint/2010/main" val="39312769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74E27-8263-D814-8422-5174D546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DFEA1183-564D-BA05-BD08-9328AEA26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54" y="-149664"/>
            <a:ext cx="9343552" cy="7007664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C9424165-A859-E697-649D-7275ED68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AD4F78-0279-E938-4191-CC8B40DDD0D3}"/>
              </a:ext>
            </a:extLst>
          </p:cNvPr>
          <p:cNvSpPr txBox="1"/>
          <p:nvPr/>
        </p:nvSpPr>
        <p:spPr>
          <a:xfrm>
            <a:off x="8224549" y="2659707"/>
            <a:ext cx="149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 1 nm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surface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34B6637-39D3-4E53-9787-CE6D95A5E774}"/>
              </a:ext>
            </a:extLst>
          </p:cNvPr>
          <p:cNvGrpSpPr/>
          <p:nvPr/>
        </p:nvGrpSpPr>
        <p:grpSpPr>
          <a:xfrm>
            <a:off x="3054500" y="4058306"/>
            <a:ext cx="286830" cy="412511"/>
            <a:chOff x="3162807" y="3087694"/>
            <a:chExt cx="293003" cy="82642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4119395-B98F-7A41-FCB0-FE7E9CE6D3D6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6CCFBEC-081A-EAB1-43AC-3F022397F871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7C51C1-DD5E-E2EF-0C09-762CD158866F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1529567-F7DF-D80F-A378-4ACCDD69F3C0}"/>
              </a:ext>
            </a:extLst>
          </p:cNvPr>
          <p:cNvGrpSpPr/>
          <p:nvPr/>
        </p:nvGrpSpPr>
        <p:grpSpPr>
          <a:xfrm>
            <a:off x="4721619" y="757386"/>
            <a:ext cx="227033" cy="778730"/>
            <a:chOff x="3162807" y="3087694"/>
            <a:chExt cx="293003" cy="82642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1A944A2A-2BD4-E842-BE5F-A242E28FE150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E986037-5683-C06F-0463-74A351B156D3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A358FF6-328D-F75E-1C66-35CB5FB1A92B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D0E4D47-1AA5-09AD-3937-7F5500CED9C9}"/>
              </a:ext>
            </a:extLst>
          </p:cNvPr>
          <p:cNvGrpSpPr/>
          <p:nvPr/>
        </p:nvGrpSpPr>
        <p:grpSpPr>
          <a:xfrm>
            <a:off x="7810656" y="2802406"/>
            <a:ext cx="221543" cy="1663784"/>
            <a:chOff x="3162807" y="3087694"/>
            <a:chExt cx="293003" cy="82642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E582B878-6DBF-E8B2-3884-61D917AF18C1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E62B1AA-B3C6-7AA4-E1C7-BEC4FF7A4C33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9E8B3C9-0BD8-FBB0-1235-0CDEF5C4490C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C8C2F4C-93D1-D582-34DF-157CFF56B556}"/>
                  </a:ext>
                </a:extLst>
              </p:cNvPr>
              <p:cNvSpPr txBox="1"/>
              <p:nvPr/>
            </p:nvSpPr>
            <p:spPr>
              <a:xfrm>
                <a:off x="2613201" y="1938493"/>
                <a:ext cx="19759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𝐷𝑖𝑎𝑚𝑒𝑡𝑒𝑟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=25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C8C2F4C-93D1-D582-34DF-157CFF56B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201" y="1938493"/>
                <a:ext cx="1975926" cy="276999"/>
              </a:xfrm>
              <a:prstGeom prst="rect">
                <a:avLst/>
              </a:prstGeom>
              <a:blipFill>
                <a:blip r:embed="rId3"/>
                <a:stretch>
                  <a:fillRect l="-2778" r="-154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28467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456B6-E56A-EB78-B5BF-A218253DE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9E91ED2F-499F-A114-75E3-06ECB0DAA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54" y="-149664"/>
            <a:ext cx="9343552" cy="7007664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C9DBA41D-64F5-4CC7-4C98-1C644C021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5C462BE-9E54-B20A-C3A6-564ECC624CDF}"/>
              </a:ext>
            </a:extLst>
          </p:cNvPr>
          <p:cNvSpPr txBox="1"/>
          <p:nvPr/>
        </p:nvSpPr>
        <p:spPr>
          <a:xfrm>
            <a:off x="8224549" y="2659707"/>
            <a:ext cx="149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 1 nm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surface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346EA9D-EB1B-BF7C-0E7F-B3B74665B8A0}"/>
              </a:ext>
            </a:extLst>
          </p:cNvPr>
          <p:cNvGrpSpPr/>
          <p:nvPr/>
        </p:nvGrpSpPr>
        <p:grpSpPr>
          <a:xfrm>
            <a:off x="3054500" y="4058306"/>
            <a:ext cx="286830" cy="412511"/>
            <a:chOff x="3162807" y="3087694"/>
            <a:chExt cx="293003" cy="82642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8E3D315-4D20-FD55-D212-C31B6AFF8038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609F59-CDBE-B86E-F22B-CAD0DEC7EDDC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08FE677-98F9-53D0-5A1E-A9244E9D44A0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6D61979-A50C-6EAE-B965-16286E9F85F4}"/>
              </a:ext>
            </a:extLst>
          </p:cNvPr>
          <p:cNvGrpSpPr/>
          <p:nvPr/>
        </p:nvGrpSpPr>
        <p:grpSpPr>
          <a:xfrm>
            <a:off x="7810656" y="2802406"/>
            <a:ext cx="221543" cy="1663784"/>
            <a:chOff x="3162807" y="3087694"/>
            <a:chExt cx="293003" cy="82642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5203FADA-54CA-21C5-2650-0233EEBBABDA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E5F70C3-FECC-6E62-969F-8C04CDCE151E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16E34F0-12F1-690E-55A4-6196A0A4C24F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4CCC671-BA85-8C9B-5E47-9C9C897CFA5B}"/>
                  </a:ext>
                </a:extLst>
              </p:cNvPr>
              <p:cNvSpPr txBox="1"/>
              <p:nvPr/>
            </p:nvSpPr>
            <p:spPr>
              <a:xfrm>
                <a:off x="2613201" y="1938493"/>
                <a:ext cx="19759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𝐷𝑖𝑎𝑚𝑒𝑡𝑒𝑟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=25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4CCC671-BA85-8C9B-5E47-9C9C897CF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201" y="1938493"/>
                <a:ext cx="1975926" cy="276999"/>
              </a:xfrm>
              <a:prstGeom prst="rect">
                <a:avLst/>
              </a:prstGeom>
              <a:blipFill>
                <a:blip r:embed="rId3"/>
                <a:stretch>
                  <a:fillRect l="-2778" r="-154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D2C2611-4960-5795-8B45-63A754BD41B8}"/>
              </a:ext>
            </a:extLst>
          </p:cNvPr>
          <p:cNvCxnSpPr>
            <a:cxnSpLocks/>
          </p:cNvCxnSpPr>
          <p:nvPr/>
        </p:nvCxnSpPr>
        <p:spPr>
          <a:xfrm flipH="1" flipV="1">
            <a:off x="4828559" y="1526193"/>
            <a:ext cx="6576" cy="453910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4DDF984-3617-632C-64E4-BED1C74D1A7B}"/>
                  </a:ext>
                </a:extLst>
              </p:cNvPr>
              <p:cNvSpPr txBox="1"/>
              <p:nvPr/>
            </p:nvSpPr>
            <p:spPr>
              <a:xfrm>
                <a:off x="4749564" y="3826647"/>
                <a:ext cx="106049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UDMA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85 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4DDF984-3617-632C-64E4-BED1C74D1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564" y="3826647"/>
                <a:ext cx="1060498" cy="553998"/>
              </a:xfrm>
              <a:prstGeom prst="rect">
                <a:avLst/>
              </a:prstGeom>
              <a:blipFill>
                <a:blip r:embed="rId4"/>
                <a:stretch>
                  <a:fillRect t="-13187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3C88BBC-E3D8-9637-FCC9-A48BB3010FD1}"/>
              </a:ext>
            </a:extLst>
          </p:cNvPr>
          <p:cNvCxnSpPr>
            <a:cxnSpLocks/>
          </p:cNvCxnSpPr>
          <p:nvPr/>
        </p:nvCxnSpPr>
        <p:spPr>
          <a:xfrm flipV="1">
            <a:off x="6136567" y="1349918"/>
            <a:ext cx="0" cy="4715383"/>
          </a:xfrm>
          <a:prstGeom prst="line">
            <a:avLst/>
          </a:prstGeom>
          <a:ln>
            <a:solidFill>
              <a:srgbClr val="E9713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EE5A092-839C-3921-2C70-F1B589C81835}"/>
              </a:ext>
            </a:extLst>
          </p:cNvPr>
          <p:cNvGrpSpPr/>
          <p:nvPr/>
        </p:nvGrpSpPr>
        <p:grpSpPr>
          <a:xfrm>
            <a:off x="4698617" y="815573"/>
            <a:ext cx="227033" cy="778730"/>
            <a:chOff x="3162807" y="3087694"/>
            <a:chExt cx="293003" cy="82642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7E296DA0-93BE-BA3D-0269-F5B2F5840EAD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4B443AC-16D6-0EEF-5DDF-E2057172F89F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2B17438-FD94-ED03-FBBC-781EC41DA952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9494F19-AF6B-241F-482E-9E661CD8426E}"/>
                  </a:ext>
                </a:extLst>
              </p:cNvPr>
              <p:cNvSpPr txBox="1"/>
              <p:nvPr/>
            </p:nvSpPr>
            <p:spPr>
              <a:xfrm>
                <a:off x="5689882" y="724176"/>
                <a:ext cx="102553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9713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135 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9713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9713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97132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Vacuum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9494F19-AF6B-241F-482E-9E661CD84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882" y="724176"/>
                <a:ext cx="1025537" cy="646331"/>
              </a:xfrm>
              <a:prstGeom prst="rect">
                <a:avLst/>
              </a:prstGeom>
              <a:blipFill>
                <a:blip r:embed="rId5"/>
                <a:stretch>
                  <a:fillRect l="-3550" r="-3550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2437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D55BF-0FD0-6863-8752-9C772E912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A1DA52A-D7AD-4B28-A656-382569A7F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92" y="1253330"/>
            <a:ext cx="10515600" cy="4351339"/>
          </a:xfrm>
        </p:spPr>
        <p:txBody>
          <a:bodyPr/>
          <a:lstStyle/>
          <a:p>
            <a:r>
              <a:rPr lang="en-US" dirty="0"/>
              <a:t>Our goal is to use low energy </a:t>
            </a:r>
            <a:r>
              <a:rPr lang="en-US" b="1" dirty="0"/>
              <a:t>lasers</a:t>
            </a:r>
            <a:r>
              <a:rPr lang="en-US" dirty="0"/>
              <a:t> to </a:t>
            </a:r>
            <a:r>
              <a:rPr lang="en-US" b="1" dirty="0"/>
              <a:t>accelerate</a:t>
            </a:r>
            <a:r>
              <a:rPr lang="en-US" dirty="0"/>
              <a:t> </a:t>
            </a:r>
            <a:r>
              <a:rPr lang="en-US" b="1" dirty="0"/>
              <a:t>ions</a:t>
            </a:r>
            <a:r>
              <a:rPr lang="en-US" dirty="0"/>
              <a:t> to produce </a:t>
            </a:r>
            <a:r>
              <a:rPr lang="en-US" b="1" dirty="0" err="1"/>
              <a:t>nonequilbirum</a:t>
            </a:r>
            <a:r>
              <a:rPr lang="en-US" dirty="0"/>
              <a:t> </a:t>
            </a:r>
            <a:r>
              <a:rPr lang="en-US" b="1" dirty="0"/>
              <a:t>nano fusion</a:t>
            </a:r>
            <a:r>
              <a:rPr lang="en-US" dirty="0"/>
              <a:t>.</a:t>
            </a:r>
          </a:p>
          <a:p>
            <a:r>
              <a:rPr lang="en-US" b="1" dirty="0"/>
              <a:t>Aneutronic</a:t>
            </a:r>
            <a:r>
              <a:rPr lang="en-US" dirty="0"/>
              <a:t> proton-boron fusion </a:t>
            </a:r>
          </a:p>
          <a:p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p+</a:t>
            </a:r>
            <a:r>
              <a:rPr lang="en-US" b="1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11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B </a:t>
            </a:r>
            <a:r>
              <a:rPr lang="hy-AM" b="1" dirty="0">
                <a:solidFill>
                  <a:srgbClr val="202122"/>
                </a:solidFill>
                <a:latin typeface="Arial" panose="020B0604020202020204" pitchFamily="34" charset="0"/>
              </a:rPr>
              <a:t>→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 (3 </a:t>
            </a:r>
            <a:r>
              <a:rPr lang="en-US" b="1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4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He) + 8.7 MeV</a:t>
            </a:r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1D5FD-4BB8-6432-F346-F7E83D515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76" y="246713"/>
            <a:ext cx="10515600" cy="1325563"/>
          </a:xfrm>
        </p:spPr>
        <p:txBody>
          <a:bodyPr>
            <a:normAutofit/>
          </a:bodyPr>
          <a:lstStyle/>
          <a:p>
            <a:pPr defTabSz="914377"/>
            <a:r>
              <a:rPr lang="en-US" sz="48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Laser </a:t>
            </a:r>
            <a:r>
              <a:rPr lang="en-US" sz="48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endParaRPr lang="en-US" sz="4800" b="1" dirty="0">
              <a:solidFill>
                <a:srgbClr val="196B24">
                  <a:lumMod val="50000"/>
                </a:srgbClr>
              </a:solidFill>
              <a:latin typeface="Aptos Display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48374-9E15-5E73-A9D2-35A2AB6E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5</a:t>
            </a:fld>
            <a:endParaRPr lang="en-US"/>
          </a:p>
        </p:txBody>
      </p:sp>
      <p:pic>
        <p:nvPicPr>
          <p:cNvPr id="14" name="Picture 13" descr="A blue line on a black background&#10;&#10;AI-generated content may be incorrect.">
            <a:extLst>
              <a:ext uri="{FF2B5EF4-FFF2-40B4-BE49-F238E27FC236}">
                <a16:creationId xmlns:a16="http://schemas.microsoft.com/office/drawing/2014/main" id="{296B6CCD-A03E-DA35-140E-62CB8CA63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43" y="2242444"/>
            <a:ext cx="5651345" cy="4351339"/>
          </a:xfrm>
          <a:prstGeom prst="rect">
            <a:avLst/>
          </a:prstGeom>
        </p:spPr>
      </p:pic>
      <p:sp>
        <p:nvSpPr>
          <p:cNvPr id="15" name="Left Brace 14">
            <a:extLst>
              <a:ext uri="{FF2B5EF4-FFF2-40B4-BE49-F238E27FC236}">
                <a16:creationId xmlns:a16="http://schemas.microsoft.com/office/drawing/2014/main" id="{FAAF8C44-8845-1471-8798-E6628670A598}"/>
              </a:ext>
            </a:extLst>
          </p:cNvPr>
          <p:cNvSpPr/>
          <p:nvPr/>
        </p:nvSpPr>
        <p:spPr>
          <a:xfrm rot="5400000">
            <a:off x="8054765" y="2163738"/>
            <a:ext cx="544702" cy="3964050"/>
          </a:xfrm>
          <a:prstGeom prst="leftBrace">
            <a:avLst>
              <a:gd name="adj1" fmla="val 24032"/>
              <a:gd name="adj2" fmla="val 50126"/>
            </a:avLst>
          </a:prstGeom>
          <a:ln w="28575">
            <a:solidFill>
              <a:srgbClr val="781F2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2EF807-56E0-7611-02C3-41D460E8A3C2}"/>
              </a:ext>
            </a:extLst>
          </p:cNvPr>
          <p:cNvSpPr txBox="1"/>
          <p:nvPr/>
        </p:nvSpPr>
        <p:spPr>
          <a:xfrm>
            <a:off x="8571364" y="2984588"/>
            <a:ext cx="1843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81F22"/>
                </a:solidFill>
              </a:rPr>
              <a:t>Corresponds</a:t>
            </a:r>
            <a:r>
              <a:rPr lang="en-US" b="1" dirty="0">
                <a:solidFill>
                  <a:srgbClr val="781F22"/>
                </a:solidFill>
              </a:rPr>
              <a:t> </a:t>
            </a:r>
            <a:r>
              <a:rPr lang="en-US" dirty="0">
                <a:solidFill>
                  <a:srgbClr val="781F22"/>
                </a:solidFill>
              </a:rPr>
              <a:t>to</a:t>
            </a:r>
            <a:r>
              <a:rPr lang="en-US" b="1" dirty="0">
                <a:solidFill>
                  <a:srgbClr val="781F22"/>
                </a:solidFill>
              </a:rPr>
              <a:t> ~0.1 picojoule </a:t>
            </a:r>
            <a:r>
              <a:rPr lang="en-US" dirty="0">
                <a:solidFill>
                  <a:srgbClr val="781F22"/>
                </a:solidFill>
              </a:rPr>
              <a:t>per particle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1814F0-1660-34B9-8542-DCE23B48DA56}"/>
              </a:ext>
            </a:extLst>
          </p:cNvPr>
          <p:cNvGrpSpPr/>
          <p:nvPr/>
        </p:nvGrpSpPr>
        <p:grpSpPr>
          <a:xfrm>
            <a:off x="6193787" y="2668482"/>
            <a:ext cx="4715364" cy="1668326"/>
            <a:chOff x="6345091" y="3936343"/>
            <a:chExt cx="4715364" cy="166832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FE54E7D-34BF-9CF9-D535-1E862830AF26}"/>
                </a:ext>
              </a:extLst>
            </p:cNvPr>
            <p:cNvSpPr/>
            <p:nvPr/>
          </p:nvSpPr>
          <p:spPr>
            <a:xfrm>
              <a:off x="6345091" y="3936343"/>
              <a:ext cx="4715364" cy="1668326"/>
            </a:xfrm>
            <a:prstGeom prst="roundRect">
              <a:avLst/>
            </a:prstGeom>
            <a:solidFill>
              <a:srgbClr val="FFE5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2" descr="Powerful Green Laser Pointer - 700m Range 104171338">
              <a:extLst>
                <a:ext uri="{FF2B5EF4-FFF2-40B4-BE49-F238E27FC236}">
                  <a16:creationId xmlns:a16="http://schemas.microsoft.com/office/drawing/2014/main" id="{47306942-091B-1BEF-477B-1F83D8F0F9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8694" b="7197"/>
            <a:stretch/>
          </p:blipFill>
          <p:spPr bwMode="auto">
            <a:xfrm>
              <a:off x="6597755" y="4042994"/>
              <a:ext cx="1510492" cy="142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36FF330-FDE1-B0FA-FEEB-C2EF7295D033}"/>
                    </a:ext>
                  </a:extLst>
                </p:cNvPr>
                <p:cNvSpPr txBox="1"/>
                <p:nvPr/>
              </p:nvSpPr>
              <p:spPr>
                <a:xfrm>
                  <a:off x="8154818" y="4090101"/>
                  <a:ext cx="2905637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Typical laser pointers have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a14:m>
                  <a:r>
                    <a:rPr lang="en-US" sz="2000" dirty="0"/>
                    <a:t> times more energy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36FF330-FDE1-B0FA-FEEB-C2EF7295D0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4818" y="4090101"/>
                  <a:ext cx="2905637" cy="1015663"/>
                </a:xfrm>
                <a:prstGeom prst="rect">
                  <a:avLst/>
                </a:prstGeom>
                <a:blipFill>
                  <a:blip r:embed="rId4"/>
                  <a:stretch>
                    <a:fillRect l="-2306" t="-3593" b="-9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732A50-D8BB-2825-7D71-59E47C68BF67}"/>
                </a:ext>
              </a:extLst>
            </p:cNvPr>
            <p:cNvSpPr txBox="1"/>
            <p:nvPr/>
          </p:nvSpPr>
          <p:spPr>
            <a:xfrm>
              <a:off x="6597755" y="5055144"/>
              <a:ext cx="8668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(5 </a:t>
              </a:r>
              <a:r>
                <a:rPr lang="en-US" dirty="0" err="1">
                  <a:solidFill>
                    <a:schemeClr val="bg1"/>
                  </a:solidFill>
                </a:rPr>
                <a:t>mJ</a:t>
              </a:r>
              <a:r>
                <a:rPr lang="en-US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67A6E10-B938-50B4-0915-CEDD77C9BA01}"/>
              </a:ext>
            </a:extLst>
          </p:cNvPr>
          <p:cNvSpPr txBox="1"/>
          <p:nvPr/>
        </p:nvSpPr>
        <p:spPr>
          <a:xfrm>
            <a:off x="5256155" y="485753"/>
            <a:ext cx="6398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*Equilibrium fusion requires enormous energies and densities*</a:t>
            </a:r>
          </a:p>
          <a:p>
            <a:r>
              <a:rPr lang="en-US" dirty="0"/>
              <a:t>NIF – 2 million joules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AE9667B-3658-E00D-CC00-7A9D54590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7"/>
          <a:stretch/>
        </p:blipFill>
        <p:spPr bwMode="auto">
          <a:xfrm>
            <a:off x="486862" y="3391118"/>
            <a:ext cx="4439662" cy="280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759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EE315-2D75-8CF5-5145-E1D04D574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FC8F81C-1576-E69C-6526-CE4A22BA9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2954" y="-149664"/>
            <a:ext cx="9343552" cy="700766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45FCCB76-15BF-9218-E970-CC999312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A51679-AA6D-9BEB-A7B4-47865F06B946}"/>
              </a:ext>
            </a:extLst>
          </p:cNvPr>
          <p:cNvSpPr txBox="1"/>
          <p:nvPr/>
        </p:nvSpPr>
        <p:spPr>
          <a:xfrm>
            <a:off x="8344561" y="3465756"/>
            <a:ext cx="149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 1 nm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surface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E96DBF8-2093-D879-22DC-A0B6F868728E}"/>
              </a:ext>
            </a:extLst>
          </p:cNvPr>
          <p:cNvGrpSpPr/>
          <p:nvPr/>
        </p:nvGrpSpPr>
        <p:grpSpPr>
          <a:xfrm>
            <a:off x="2953324" y="4336173"/>
            <a:ext cx="286830" cy="412511"/>
            <a:chOff x="3162807" y="3087694"/>
            <a:chExt cx="293003" cy="82642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4392F2B-D7D4-A538-FB33-23D667F1A85F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F58C55-AD2B-B7C1-D284-E3CF859789C6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61F9599-938D-AAB9-D0BE-354C8D7311FD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E637249-527B-4E4D-4589-4592DD3C355D}"/>
              </a:ext>
            </a:extLst>
          </p:cNvPr>
          <p:cNvGrpSpPr/>
          <p:nvPr/>
        </p:nvGrpSpPr>
        <p:grpSpPr>
          <a:xfrm>
            <a:off x="7752868" y="3531362"/>
            <a:ext cx="221543" cy="1663784"/>
            <a:chOff x="3090837" y="3087694"/>
            <a:chExt cx="293003" cy="82642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EFE7D34E-A2F8-0BFB-3525-0FD23E56510B}"/>
                </a:ext>
              </a:extLst>
            </p:cNvPr>
            <p:cNvSpPr/>
            <p:nvPr/>
          </p:nvSpPr>
          <p:spPr>
            <a:xfrm>
              <a:off x="3090837" y="3273747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965A817-88C7-4401-F640-0403D816A513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E3E770A-77A1-4093-00A3-BBA2F4DC49B4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FB7BC2B-7CFF-18C2-FB48-FAEC1AF1D57D}"/>
              </a:ext>
            </a:extLst>
          </p:cNvPr>
          <p:cNvCxnSpPr>
            <a:cxnSpLocks/>
          </p:cNvCxnSpPr>
          <p:nvPr/>
        </p:nvCxnSpPr>
        <p:spPr>
          <a:xfrm flipV="1">
            <a:off x="4828559" y="1526193"/>
            <a:ext cx="0" cy="460367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F900C1D-C1D0-4627-1662-36CF26DF0333}"/>
                  </a:ext>
                </a:extLst>
              </p:cNvPr>
              <p:cNvSpPr txBox="1"/>
              <p:nvPr/>
            </p:nvSpPr>
            <p:spPr>
              <a:xfrm>
                <a:off x="4048900" y="5378980"/>
                <a:ext cx="70654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UDMA </a:t>
                </a: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85 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F900C1D-C1D0-4627-1662-36CF26DF0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900" y="5378980"/>
                <a:ext cx="706540" cy="553998"/>
              </a:xfrm>
              <a:prstGeom prst="rect">
                <a:avLst/>
              </a:prstGeom>
              <a:blipFill>
                <a:blip r:embed="rId3"/>
                <a:stretch>
                  <a:fillRect l="-18103" t="-13187" r="-18103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1A491967-C49B-0AAA-3F22-599EC048E6E1}"/>
              </a:ext>
            </a:extLst>
          </p:cNvPr>
          <p:cNvGrpSpPr/>
          <p:nvPr/>
        </p:nvGrpSpPr>
        <p:grpSpPr>
          <a:xfrm>
            <a:off x="4715042" y="2928879"/>
            <a:ext cx="227033" cy="778730"/>
            <a:chOff x="3162807" y="3087694"/>
            <a:chExt cx="293003" cy="82642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12C5E19E-592B-8FB9-F7B9-8703092DD298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1214893-22E6-B83D-1033-A83CEED6DCAF}"/>
                </a:ext>
              </a:extLst>
            </p:cNvPr>
            <p:cNvSpPr txBox="1"/>
            <p:nvPr/>
          </p:nvSpPr>
          <p:spPr>
            <a:xfrm>
              <a:off x="3214943" y="369862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75C72DB-1497-4A5F-86D2-033B7FE3CC6A}"/>
                </a:ext>
              </a:extLst>
            </p:cNvPr>
            <p:cNvSpPr txBox="1"/>
            <p:nvPr/>
          </p:nvSpPr>
          <p:spPr>
            <a:xfrm>
              <a:off x="3216613" y="3087694"/>
              <a:ext cx="49" cy="2154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8188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5DA42-0AA7-7E12-F0B7-855AD96E7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16082F2-7173-D402-E347-B904F24C2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386" y="611883"/>
            <a:ext cx="5849761" cy="40321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0CDDC9-B820-43BC-D307-58C1A9FC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53" y="124405"/>
            <a:ext cx="10515600" cy="1325563"/>
          </a:xfrm>
        </p:spPr>
        <p:txBody>
          <a:bodyPr/>
          <a:lstStyle/>
          <a:p>
            <a:r>
              <a:rPr lang="en-US" b="1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5F310D9-E1EC-F683-617F-81547418B8E6}"/>
                  </a:ext>
                </a:extLst>
              </p:cNvPr>
              <p:cNvSpPr txBox="1"/>
              <p:nvPr/>
            </p:nvSpPr>
            <p:spPr>
              <a:xfrm>
                <a:off x="282853" y="1248754"/>
                <a:ext cx="5700097" cy="5468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Open Questions and Improvements: </a:t>
                </a:r>
              </a:p>
              <a:p>
                <a:pPr marL="342900" marR="0" lvl="0" indent="-34290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Tailor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medium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to better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represent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UDMA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𝜀</m:t>
                        </m:r>
                      </m:e>
                      <m:sub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𝐷</m:t>
                        </m:r>
                      </m:sub>
                    </m:sSub>
                    <m:d>
                      <m:d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𝜔</m:t>
                        </m:r>
                      </m:e>
                    </m:d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.</m:t>
                    </m:r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  <a:p>
                <a:pPr marL="342900" marR="0" lvl="0" indent="-34290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Why does the resonance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decrease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at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high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intensity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?</a:t>
                </a:r>
              </a:p>
              <a:p>
                <a:pPr marL="342900" marR="0" lvl="0" indent="-34290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NFE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does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400" b="1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not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decrease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due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to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ionization….</a:t>
                </a:r>
              </a:p>
              <a:p>
                <a:pPr marL="800100" marR="0" lvl="1" indent="-34290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Why is there a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late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time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NFE?</a:t>
                </a:r>
              </a:p>
              <a:p>
                <a:pPr marL="800100" marR="0" lvl="1" indent="-34290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Can the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phenomena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responsible for this be used to create more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resonance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at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higher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intensities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?</a:t>
                </a:r>
              </a:p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/>
                  <a:sym typeface="Arial"/>
                </a:endParaRPr>
              </a:p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5F310D9-E1EC-F683-617F-81547418B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53" y="1248754"/>
                <a:ext cx="5700097" cy="5468228"/>
              </a:xfrm>
              <a:prstGeom prst="rect">
                <a:avLst/>
              </a:prstGeom>
              <a:blipFill>
                <a:blip r:embed="rId3"/>
                <a:stretch>
                  <a:fillRect l="-1604" t="-780" r="-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6A4FDA1B-C9A7-8CA9-C522-4857B83E7F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biLevel thresh="50000"/>
          </a:blip>
          <a:srcRect l="16389" r="46611" b="12906"/>
          <a:stretch/>
        </p:blipFill>
        <p:spPr>
          <a:xfrm>
            <a:off x="6631806" y="569477"/>
            <a:ext cx="4494998" cy="3635968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74907100-EE43-8DDB-7E42-79FB971C6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3984" y="4242200"/>
            <a:ext cx="2743200" cy="365125"/>
          </a:xfrm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E33B57-F272-8CB7-8B88-E97E6C0849A9}"/>
              </a:ext>
            </a:extLst>
          </p:cNvPr>
          <p:cNvSpPr txBox="1"/>
          <p:nvPr/>
        </p:nvSpPr>
        <p:spPr>
          <a:xfrm>
            <a:off x="5982950" y="231323"/>
            <a:ext cx="6167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Measure the Near Field Enhancement Predicted by Epoch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B1C6C-968B-B22A-D06F-4B95CD6E6FB8}"/>
              </a:ext>
            </a:extLst>
          </p:cNvPr>
          <p:cNvSpPr txBox="1"/>
          <p:nvPr/>
        </p:nvSpPr>
        <p:spPr>
          <a:xfrm>
            <a:off x="8229601" y="3409845"/>
            <a:ext cx="2384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Ionization of electrons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ED611BF-1F4F-1868-F8F6-AC1244FCA860}"/>
              </a:ext>
            </a:extLst>
          </p:cNvPr>
          <p:cNvCxnSpPr/>
          <p:nvPr/>
        </p:nvCxnSpPr>
        <p:spPr>
          <a:xfrm flipV="1">
            <a:off x="9423400" y="3172390"/>
            <a:ext cx="762184" cy="2566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7373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6817-3146-5F86-C9E4-77973278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59" y="-62110"/>
            <a:ext cx="10515600" cy="1325563"/>
          </a:xfrm>
        </p:spPr>
        <p:txBody>
          <a:bodyPr/>
          <a:lstStyle/>
          <a:p>
            <a:r>
              <a:rPr lang="en-US" dirty="0"/>
              <a:t>Thompson parabola spectra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171C63-74E0-B646-B2BB-80DC8A62B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B12C94B-E246-C3FD-A0DE-B8867C878C9F}"/>
              </a:ext>
            </a:extLst>
          </p:cNvPr>
          <p:cNvGrpSpPr/>
          <p:nvPr/>
        </p:nvGrpSpPr>
        <p:grpSpPr>
          <a:xfrm>
            <a:off x="137459" y="1001534"/>
            <a:ext cx="9540649" cy="4235306"/>
            <a:chOff x="545460" y="1749858"/>
            <a:chExt cx="8223022" cy="37446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6BAAF7-3F0C-0B9A-6EB2-F350440E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1157"/>
            <a:stretch/>
          </p:blipFill>
          <p:spPr>
            <a:xfrm>
              <a:off x="545460" y="1749858"/>
              <a:ext cx="8223022" cy="3744651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CC57414-0D99-2FA4-77CB-2DE0C4843515}"/>
                </a:ext>
              </a:extLst>
            </p:cNvPr>
            <p:cNvGrpSpPr/>
            <p:nvPr/>
          </p:nvGrpSpPr>
          <p:grpSpPr>
            <a:xfrm>
              <a:off x="5845542" y="1749858"/>
              <a:ext cx="2922940" cy="880413"/>
              <a:chOff x="9142425" y="1609039"/>
              <a:chExt cx="2922940" cy="88041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99BACB2-3609-32E6-0635-9760DA153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65647" t="36415" b="45012"/>
              <a:stretch/>
            </p:blipFill>
            <p:spPr>
              <a:xfrm>
                <a:off x="9240483" y="1669033"/>
                <a:ext cx="2824882" cy="78283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5E92047-533A-DFF5-C087-CA42C21968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67753" t="11157" r="27020" b="67955"/>
              <a:stretch/>
            </p:blipFill>
            <p:spPr>
              <a:xfrm>
                <a:off x="9142425" y="1609039"/>
                <a:ext cx="429790" cy="880413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D7ECB32-3CFE-5D00-3E93-575DC79DD1B9}"/>
                </a:ext>
              </a:extLst>
            </p:cNvPr>
            <p:cNvGrpSpPr/>
            <p:nvPr/>
          </p:nvGrpSpPr>
          <p:grpSpPr>
            <a:xfrm>
              <a:off x="5845542" y="2760564"/>
              <a:ext cx="2651650" cy="880413"/>
              <a:chOff x="9540350" y="3132278"/>
              <a:chExt cx="2651650" cy="88041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35437B9-E009-775A-8464-10EC633F9D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67753" t="11157" b="67955"/>
              <a:stretch/>
            </p:blipFill>
            <p:spPr>
              <a:xfrm>
                <a:off x="9540350" y="3132278"/>
                <a:ext cx="2651650" cy="88041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7CB5839-2423-2BBC-131C-F7D176265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65647" t="36415" r="31260" b="45012"/>
              <a:stretch/>
            </p:blipFill>
            <p:spPr>
              <a:xfrm>
                <a:off x="9673682" y="3191413"/>
                <a:ext cx="254366" cy="782832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9E4C3D-0172-9DD8-8CED-1076F3492939}"/>
                </a:ext>
              </a:extLst>
            </p:cNvPr>
            <p:cNvSpPr/>
            <p:nvPr/>
          </p:nvSpPr>
          <p:spPr>
            <a:xfrm>
              <a:off x="8412480" y="2910177"/>
              <a:ext cx="356002" cy="62020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5" name="Picture 2" descr="Fig. 1">
            <a:extLst>
              <a:ext uri="{FF2B5EF4-FFF2-40B4-BE49-F238E27FC236}">
                <a16:creationId xmlns:a16="http://schemas.microsoft.com/office/drawing/2014/main" id="{E24E7309-0A9D-2D1A-8A86-5E1C39C14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038" y="3096959"/>
            <a:ext cx="3665875" cy="377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2047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2208C-9C25-A0C6-EFBE-D7CFB9622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26F57-A1CE-2D0D-652C-4E48B98D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8" y="85499"/>
            <a:ext cx="10515600" cy="1325563"/>
          </a:xfrm>
        </p:spPr>
        <p:txBody>
          <a:bodyPr/>
          <a:lstStyle/>
          <a:p>
            <a:r>
              <a:rPr lang="en-US" dirty="0"/>
              <a:t>Thompson parabola spectra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A6957D-90E8-D68C-21FB-4B7CD6A90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1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C37F443-355C-E57F-D85D-988914589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7" y="1031621"/>
            <a:ext cx="7528116" cy="568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638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DE04C-3F17-7BD6-AB36-BF7C50D11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375D-069F-DB3B-C5A4-B8BC77294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8" y="85499"/>
            <a:ext cx="10515600" cy="1325563"/>
          </a:xfrm>
        </p:spPr>
        <p:txBody>
          <a:bodyPr/>
          <a:lstStyle/>
          <a:p>
            <a:r>
              <a:rPr lang="en-US" dirty="0"/>
              <a:t>Thompson parabola spectra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DD744E-8D17-38AD-E955-2931170B4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1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7D277A1-830F-F46C-3C8D-5DF8737BF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7" y="1031621"/>
            <a:ext cx="7528116" cy="5689855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5B89C35-E1BC-8BB3-5CA0-B2A459480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5" y="1021349"/>
            <a:ext cx="7528117" cy="583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491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3C34D-8B8C-0014-183E-069E0E71E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18813-CC54-6E38-BB14-88A193C37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8" y="85499"/>
            <a:ext cx="10515600" cy="1325563"/>
          </a:xfrm>
        </p:spPr>
        <p:txBody>
          <a:bodyPr/>
          <a:lstStyle/>
          <a:p>
            <a:r>
              <a:rPr lang="en-US" dirty="0"/>
              <a:t>Thompson parabola spectra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14B857-E20A-050C-C547-2F9EA90E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1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E401CCC-5D45-0FBC-3A7E-95AEB5378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2" y="946122"/>
            <a:ext cx="7528116" cy="5689855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C3A0F93-D626-C9E6-0A7C-08A4B00F5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0" y="935850"/>
            <a:ext cx="7528117" cy="5836651"/>
          </a:xfrm>
          <a:prstGeom prst="rect">
            <a:avLst/>
          </a:prstGeom>
        </p:spPr>
      </p:pic>
      <p:pic>
        <p:nvPicPr>
          <p:cNvPr id="5" name="Picture 4" descr="A red and blue lines and dots&#10;&#10;AI-generated content may be incorrect.">
            <a:extLst>
              <a:ext uri="{FF2B5EF4-FFF2-40B4-BE49-F238E27FC236}">
                <a16:creationId xmlns:a16="http://schemas.microsoft.com/office/drawing/2014/main" id="{CE740B13-6E3C-A10B-C960-6B596CF92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2237" r="2875" b="2712"/>
          <a:stretch/>
        </p:blipFill>
        <p:spPr>
          <a:xfrm>
            <a:off x="183448" y="932810"/>
            <a:ext cx="7492745" cy="5836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CB989C-7F9F-5349-9539-3EB8B1616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306" y="4285165"/>
            <a:ext cx="6021820" cy="24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806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6F28B-8E69-E8AA-D35B-DCA6F1981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C39EF-65FC-8DEE-9222-BB80B1591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8" y="85499"/>
            <a:ext cx="10515600" cy="1325563"/>
          </a:xfrm>
        </p:spPr>
        <p:txBody>
          <a:bodyPr/>
          <a:lstStyle/>
          <a:p>
            <a:r>
              <a:rPr lang="en-US" dirty="0"/>
              <a:t>Thompson parabola spectra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A69FC8-45B9-FF8E-45E4-88971E853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red and blue lines and dots&#10;&#10;AI-generated content may be incorrect.">
            <a:extLst>
              <a:ext uri="{FF2B5EF4-FFF2-40B4-BE49-F238E27FC236}">
                <a16:creationId xmlns:a16="http://schemas.microsoft.com/office/drawing/2014/main" id="{D854D3DB-CADC-B82C-B477-04FD2190B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2237" r="2875" b="2712"/>
          <a:stretch/>
        </p:blipFill>
        <p:spPr>
          <a:xfrm>
            <a:off x="0" y="1327162"/>
            <a:ext cx="5923376" cy="4614153"/>
          </a:xfrm>
          <a:prstGeom prst="rect">
            <a:avLst/>
          </a:prstGeom>
        </p:spPr>
      </p:pic>
      <p:pic>
        <p:nvPicPr>
          <p:cNvPr id="9" name="Picture 8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7E2C451C-CDEA-1857-9793-D68481EFF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11" y="1243261"/>
            <a:ext cx="7045789" cy="511309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7F27CA-E1A1-AAD8-650B-7E89E06176C9}"/>
              </a:ext>
            </a:extLst>
          </p:cNvPr>
          <p:cNvCxnSpPr>
            <a:cxnSpLocks/>
          </p:cNvCxnSpPr>
          <p:nvPr/>
        </p:nvCxnSpPr>
        <p:spPr>
          <a:xfrm flipH="1">
            <a:off x="3431097" y="2927758"/>
            <a:ext cx="1733589" cy="501242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018ED35-7C23-FC67-B178-A2C0F0FBE1DF}"/>
              </a:ext>
            </a:extLst>
          </p:cNvPr>
          <p:cNvGrpSpPr/>
          <p:nvPr/>
        </p:nvGrpSpPr>
        <p:grpSpPr>
          <a:xfrm>
            <a:off x="1212113" y="4447810"/>
            <a:ext cx="3076541" cy="995772"/>
            <a:chOff x="7072329" y="166494"/>
            <a:chExt cx="3076541" cy="9957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1FD0E1-BFC7-7242-884C-A229ABC36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7753" t="11157" b="67955"/>
            <a:stretch/>
          </p:blipFill>
          <p:spPr>
            <a:xfrm>
              <a:off x="7072329" y="166494"/>
              <a:ext cx="3076541" cy="99577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0A25D1-73E1-45D0-FF40-54F434108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5647" t="36415" r="31260" b="45012"/>
            <a:stretch/>
          </p:blipFill>
          <p:spPr>
            <a:xfrm>
              <a:off x="7227026" y="233377"/>
              <a:ext cx="295125" cy="885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46687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D4DCB-62EC-47C9-550F-9B23B4186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E29E4-113E-16F2-492D-BD08ED32B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8" y="85499"/>
            <a:ext cx="10515600" cy="1325563"/>
          </a:xfrm>
        </p:spPr>
        <p:txBody>
          <a:bodyPr/>
          <a:lstStyle/>
          <a:p>
            <a:r>
              <a:rPr lang="en-US" dirty="0"/>
              <a:t>Thompson parabola spectra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285875-DC91-F6F7-60A7-84B801529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red and blue lines and dots&#10;&#10;AI-generated content may be incorrect.">
            <a:extLst>
              <a:ext uri="{FF2B5EF4-FFF2-40B4-BE49-F238E27FC236}">
                <a16:creationId xmlns:a16="http://schemas.microsoft.com/office/drawing/2014/main" id="{6F51C985-E83C-7FAE-EA3D-C6877A54B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2237" r="2875" b="2712"/>
          <a:stretch/>
        </p:blipFill>
        <p:spPr>
          <a:xfrm>
            <a:off x="0" y="1327162"/>
            <a:ext cx="5923376" cy="4614153"/>
          </a:xfrm>
          <a:prstGeom prst="rect">
            <a:avLst/>
          </a:prstGeom>
        </p:spPr>
      </p:pic>
      <p:pic>
        <p:nvPicPr>
          <p:cNvPr id="9" name="Picture 8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C0D85E1A-6CCB-4BA2-D9D2-39106F2AF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11" y="1243261"/>
            <a:ext cx="7045789" cy="511309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F7B54D-3AD7-1B30-B69F-A02BF70C7A99}"/>
              </a:ext>
            </a:extLst>
          </p:cNvPr>
          <p:cNvCxnSpPr>
            <a:cxnSpLocks/>
          </p:cNvCxnSpPr>
          <p:nvPr/>
        </p:nvCxnSpPr>
        <p:spPr>
          <a:xfrm flipH="1">
            <a:off x="3431097" y="2927758"/>
            <a:ext cx="1733589" cy="501242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E200529-F040-2D61-2D12-D3BC625DC5CA}"/>
              </a:ext>
            </a:extLst>
          </p:cNvPr>
          <p:cNvSpPr txBox="1"/>
          <p:nvPr/>
        </p:nvSpPr>
        <p:spPr>
          <a:xfrm>
            <a:off x="8116097" y="2927758"/>
            <a:ext cx="4022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Run statistics over all the days of shots</a:t>
            </a:r>
          </a:p>
        </p:txBody>
      </p:sp>
    </p:spTree>
    <p:extLst>
      <p:ext uri="{BB962C8B-B14F-4D97-AF65-F5344CB8AC3E}">
        <p14:creationId xmlns:p14="http://schemas.microsoft.com/office/powerpoint/2010/main" val="28261708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8B412-E2A9-2FD6-3704-1E6C23644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3B22C-B459-B601-4429-CC4B64D4D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8" y="85499"/>
            <a:ext cx="10515600" cy="1325563"/>
          </a:xfrm>
        </p:spPr>
        <p:txBody>
          <a:bodyPr/>
          <a:lstStyle/>
          <a:p>
            <a:r>
              <a:rPr lang="en-US" dirty="0"/>
              <a:t>Thompson parabola spectra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6DC409-D8E3-55C3-8845-14C8104A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47AE1-5A77-4427-8469-32109610BD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37D5CB5-A97D-8117-F850-E5E0255BF568}"/>
              </a:ext>
            </a:extLst>
          </p:cNvPr>
          <p:cNvGraphicFramePr>
            <a:graphicFrameLocks/>
          </p:cNvGraphicFramePr>
          <p:nvPr/>
        </p:nvGraphicFramePr>
        <p:xfrm>
          <a:off x="183448" y="1143094"/>
          <a:ext cx="11354543" cy="5395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16395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4E2F8-A2D5-71AE-C2B9-4C7225B18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20C5641-F02E-7ABE-2A5C-B8EBBAA892C1}"/>
              </a:ext>
            </a:extLst>
          </p:cNvPr>
          <p:cNvSpPr txBox="1">
            <a:spLocks/>
          </p:cNvSpPr>
          <p:nvPr/>
        </p:nvSpPr>
        <p:spPr>
          <a:xfrm>
            <a:off x="175423" y="78632"/>
            <a:ext cx="118056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The </a:t>
            </a:r>
            <a:r>
              <a:rPr lang="en-US" sz="3600" b="1" dirty="0" err="1">
                <a:solidFill>
                  <a:srgbClr val="156082">
                    <a:lumMod val="75000"/>
                  </a:srgbClr>
                </a:solidFill>
                <a:latin typeface="Aptos Black" panose="020F0502020204030204" pitchFamily="34" charset="0"/>
              </a:rPr>
              <a:t>Nano</a:t>
            </a:r>
            <a:r>
              <a:rPr lang="en-US" sz="3600" b="1" dirty="0" err="1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Plasmonic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Laser Induced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r>
              <a:rPr lang="en-US" sz="36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 </a:t>
            </a:r>
            <a:r>
              <a:rPr lang="en-US" sz="3600" b="1" dirty="0">
                <a:solidFill>
                  <a:srgbClr val="781F22"/>
                </a:solidFill>
                <a:latin typeface="Aptos Black" panose="020F0502020204030204" pitchFamily="34" charset="0"/>
              </a:rPr>
              <a:t>Energy</a:t>
            </a:r>
            <a:endParaRPr lang="en-US" sz="3600" b="1" dirty="0">
              <a:solidFill>
                <a:srgbClr val="196B24">
                  <a:lumMod val="50000"/>
                </a:srgbClr>
              </a:solidFill>
              <a:latin typeface="Aptos Display" panose="020B00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123369-750C-A7CA-D3E9-4E290E4AE218}"/>
              </a:ext>
            </a:extLst>
          </p:cNvPr>
          <p:cNvSpPr/>
          <p:nvPr/>
        </p:nvSpPr>
        <p:spPr>
          <a:xfrm>
            <a:off x="5097461" y="2857817"/>
            <a:ext cx="390671" cy="8138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891516-0E01-ACDD-A5C7-F1C0200B97DB}"/>
                  </a:ext>
                </a:extLst>
              </p:cNvPr>
              <p:cNvSpPr txBox="1"/>
              <p:nvPr/>
            </p:nvSpPr>
            <p:spPr>
              <a:xfrm>
                <a:off x="5740821" y="3062701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85 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891516-0E01-ACDD-A5C7-F1C0200B9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821" y="3062701"/>
                <a:ext cx="86991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C7F07943-C800-B047-6398-DD7192FB2B02}"/>
              </a:ext>
            </a:extLst>
          </p:cNvPr>
          <p:cNvSpPr/>
          <p:nvPr/>
        </p:nvSpPr>
        <p:spPr>
          <a:xfrm rot="5400000">
            <a:off x="5171770" y="3624126"/>
            <a:ext cx="283885" cy="44030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311D47-6000-D5FF-4BAC-C8A46E17C97E}"/>
                  </a:ext>
                </a:extLst>
              </p:cNvPr>
              <p:cNvSpPr txBox="1"/>
              <p:nvPr/>
            </p:nvSpPr>
            <p:spPr>
              <a:xfrm>
                <a:off x="4888804" y="3923104"/>
                <a:ext cx="869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25 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311D47-6000-D5FF-4BAC-C8A46E17C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804" y="3923104"/>
                <a:ext cx="86991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>
            <a:extLst>
              <a:ext uri="{FF2B5EF4-FFF2-40B4-BE49-F238E27FC236}">
                <a16:creationId xmlns:a16="http://schemas.microsoft.com/office/drawing/2014/main" id="{7B0CD1C1-0DE6-39FD-ACA9-C717BC81AA54}"/>
              </a:ext>
            </a:extLst>
          </p:cNvPr>
          <p:cNvSpPr/>
          <p:nvPr/>
        </p:nvSpPr>
        <p:spPr>
          <a:xfrm>
            <a:off x="5533863" y="2867768"/>
            <a:ext cx="227597" cy="803947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0255EC-0DAA-116B-DE66-9D6F284A6361}"/>
                  </a:ext>
                </a:extLst>
              </p:cNvPr>
              <p:cNvSpPr txBox="1"/>
              <p:nvPr/>
            </p:nvSpPr>
            <p:spPr>
              <a:xfrm>
                <a:off x="6542033" y="1109460"/>
                <a:ext cx="52829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These nanorods </a:t>
                </a:r>
                <a:r>
                  <a:rPr lang="en-US" b="1" dirty="0">
                    <a:solidFill>
                      <a:prstClr val="black"/>
                    </a:solidFill>
                    <a:latin typeface="Aptos" panose="02110004020202020204"/>
                  </a:rPr>
                  <a:t>resonantly</a:t>
                </a:r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 absorb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800 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 light via </a:t>
                </a:r>
                <a:r>
                  <a:rPr lang="en-US" b="1" dirty="0">
                    <a:solidFill>
                      <a:prstClr val="black"/>
                    </a:solidFill>
                    <a:latin typeface="Aptos" panose="02110004020202020204"/>
                  </a:rPr>
                  <a:t>Localized Surface Plasmon resonance </a:t>
                </a:r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(LSP)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0255EC-0DAA-116B-DE66-9D6F284A6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033" y="1109460"/>
                <a:ext cx="5282947" cy="646331"/>
              </a:xfrm>
              <a:prstGeom prst="rect">
                <a:avLst/>
              </a:prstGeom>
              <a:blipFill>
                <a:blip r:embed="rId4"/>
                <a:stretch>
                  <a:fillRect l="-923" t="-4717" r="-1269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8BD35A-29A6-5567-AF4F-D69186DA78B3}"/>
              </a:ext>
            </a:extLst>
          </p:cNvPr>
          <p:cNvSpPr/>
          <p:nvPr/>
        </p:nvSpPr>
        <p:spPr>
          <a:xfrm>
            <a:off x="5097459" y="2680977"/>
            <a:ext cx="390671" cy="813899"/>
          </a:xfrm>
          <a:prstGeom prst="roundRect">
            <a:avLst>
              <a:gd name="adj" fmla="val 50000"/>
            </a:avLst>
          </a:prstGeom>
          <a:solidFill>
            <a:srgbClr val="0070C0">
              <a:alpha val="41961"/>
            </a:srgbClr>
          </a:solidFill>
          <a:ln>
            <a:solidFill>
              <a:srgbClr val="0070C0">
                <a:alpha val="36863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1BD209-7188-A195-BFB6-53996871999E}"/>
                  </a:ext>
                </a:extLst>
              </p:cNvPr>
              <p:cNvSpPr txBox="1"/>
              <p:nvPr/>
            </p:nvSpPr>
            <p:spPr>
              <a:xfrm>
                <a:off x="6828344" y="1982357"/>
                <a:ext cx="183685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prstClr val="black"/>
                  </a:solidFill>
                  <a:latin typeface="Aptos" panose="02110004020202020204"/>
                  <a:ea typeface="Cambria Math" panose="02040503050406030204" pitchFamily="18" charset="0"/>
                </a:endParaRPr>
              </a:p>
              <a:p>
                <a:pPr defTabSz="914377"/>
                <a:endParaRPr lang="en-US" b="1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1BD209-7188-A195-BFB6-539968719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344" y="1982357"/>
                <a:ext cx="1836850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46DE30FD-1777-073C-21BF-288AC25BAAD2}"/>
                  </a:ext>
                </a:extLst>
              </p:cNvPr>
              <p:cNvSpPr txBox="1"/>
              <p:nvPr/>
            </p:nvSpPr>
            <p:spPr>
              <a:xfrm>
                <a:off x="9088627" y="1815273"/>
                <a:ext cx="2311787" cy="5828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46DE30FD-1777-073C-21BF-288AC25BA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8627" y="1815273"/>
                <a:ext cx="2311787" cy="5828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1A9EB750-A899-037D-DD17-BB1BD6E5805C}"/>
              </a:ext>
            </a:extLst>
          </p:cNvPr>
          <p:cNvGrpSpPr/>
          <p:nvPr/>
        </p:nvGrpSpPr>
        <p:grpSpPr>
          <a:xfrm>
            <a:off x="6848053" y="2597446"/>
            <a:ext cx="2121327" cy="1663111"/>
            <a:chOff x="6695086" y="2522162"/>
            <a:chExt cx="2121326" cy="166311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5BB4202-E372-C77C-D217-E8C7B3650D0F}"/>
                </a:ext>
              </a:extLst>
            </p:cNvPr>
            <p:cNvSpPr/>
            <p:nvPr/>
          </p:nvSpPr>
          <p:spPr>
            <a:xfrm>
              <a:off x="6695086" y="2522162"/>
              <a:ext cx="2121326" cy="1663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618CCC-35B8-CF22-9A87-68A5A462F409}"/>
                </a:ext>
              </a:extLst>
            </p:cNvPr>
            <p:cNvSpPr/>
            <p:nvPr/>
          </p:nvSpPr>
          <p:spPr>
            <a:xfrm>
              <a:off x="7311383" y="2869935"/>
              <a:ext cx="888731" cy="88873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7933809-08AA-0CFE-2D03-5B3185185F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420" y="2959413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68DA2E8-43CF-6C2F-A490-DA986B560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420" y="3241888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07E043C-5ECB-9CD3-4B83-D99FF364812B}"/>
                </a:ext>
              </a:extLst>
            </p:cNvPr>
            <p:cNvCxnSpPr>
              <a:cxnSpLocks/>
            </p:cNvCxnSpPr>
            <p:nvPr/>
          </p:nvCxnSpPr>
          <p:spPr>
            <a:xfrm>
              <a:off x="6864420" y="3767980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E6CC096-5AA7-C796-6EA4-E528A64894E4}"/>
                </a:ext>
              </a:extLst>
            </p:cNvPr>
            <p:cNvCxnSpPr>
              <a:cxnSpLocks/>
            </p:cNvCxnSpPr>
            <p:nvPr/>
          </p:nvCxnSpPr>
          <p:spPr>
            <a:xfrm>
              <a:off x="6865991" y="3487422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7A17687-5F92-D017-D757-78DC11B8964E}"/>
                </a:ext>
              </a:extLst>
            </p:cNvPr>
            <p:cNvCxnSpPr>
              <a:cxnSpLocks/>
            </p:cNvCxnSpPr>
            <p:nvPr/>
          </p:nvCxnSpPr>
          <p:spPr>
            <a:xfrm>
              <a:off x="8349272" y="2958742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ECC3B77-D379-7AFA-CFFF-FEC0F841634B}"/>
                </a:ext>
              </a:extLst>
            </p:cNvPr>
            <p:cNvCxnSpPr>
              <a:cxnSpLocks/>
            </p:cNvCxnSpPr>
            <p:nvPr/>
          </p:nvCxnSpPr>
          <p:spPr>
            <a:xfrm>
              <a:off x="8349272" y="3241217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CC3E656-69BB-6B83-584C-099A6BE8EE39}"/>
                </a:ext>
              </a:extLst>
            </p:cNvPr>
            <p:cNvCxnSpPr>
              <a:cxnSpLocks/>
            </p:cNvCxnSpPr>
            <p:nvPr/>
          </p:nvCxnSpPr>
          <p:spPr>
            <a:xfrm>
              <a:off x="8349272" y="3767309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2C5BC9A-6F11-BB43-D77C-4D418F1F2A8F}"/>
                </a:ext>
              </a:extLst>
            </p:cNvPr>
            <p:cNvCxnSpPr>
              <a:cxnSpLocks/>
            </p:cNvCxnSpPr>
            <p:nvPr/>
          </p:nvCxnSpPr>
          <p:spPr>
            <a:xfrm>
              <a:off x="8350843" y="3486751"/>
              <a:ext cx="34650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56DE0D6-7272-4756-BFD9-0FDFEA3D8FC3}"/>
                    </a:ext>
                  </a:extLst>
                </p:cNvPr>
                <p:cNvSpPr txBox="1"/>
                <p:nvPr/>
              </p:nvSpPr>
              <p:spPr>
                <a:xfrm>
                  <a:off x="6852957" y="2642647"/>
                  <a:ext cx="358431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15608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156082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15608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ptos" panose="02110004020202020204"/>
                  </a:endParaRPr>
                </a:p>
                <a:p>
                  <a:pPr defTabSz="914377"/>
                  <a:endParaRPr lang="en-US" dirty="0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56DE0D6-7272-4756-BFD9-0FDFEA3D8F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2957" y="2642647"/>
                  <a:ext cx="358431" cy="553998"/>
                </a:xfrm>
                <a:prstGeom prst="rect">
                  <a:avLst/>
                </a:prstGeom>
                <a:blipFill>
                  <a:blip r:embed="rId7"/>
                  <a:stretch>
                    <a:fillRect l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FA7768D9-5409-7E24-BFD8-EFDD33C1BBD5}"/>
                    </a:ext>
                  </a:extLst>
                </p:cNvPr>
                <p:cNvSpPr txBox="1"/>
                <p:nvPr/>
              </p:nvSpPr>
              <p:spPr>
                <a:xfrm>
                  <a:off x="7244639" y="3756260"/>
                  <a:ext cx="56110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FA7768D9-5409-7E24-BFD8-EFDD33C1BB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4639" y="3756260"/>
                  <a:ext cx="56110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C7F69D2-E5FD-A746-E0C5-99428A4CA03A}"/>
                    </a:ext>
                  </a:extLst>
                </p:cNvPr>
                <p:cNvSpPr txBox="1"/>
                <p:nvPr/>
              </p:nvSpPr>
              <p:spPr>
                <a:xfrm>
                  <a:off x="7486016" y="3399764"/>
                  <a:ext cx="5229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C7F69D2-E5FD-A746-E0C5-99428A4CA0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6016" y="3399764"/>
                  <a:ext cx="522964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7" name="Straight Connector 1026">
              <a:extLst>
                <a:ext uri="{FF2B5EF4-FFF2-40B4-BE49-F238E27FC236}">
                  <a16:creationId xmlns:a16="http://schemas.microsoft.com/office/drawing/2014/main" id="{17B8B43C-EF57-35DE-16AF-2820CE4F55C9}"/>
                </a:ext>
              </a:extLst>
            </p:cNvPr>
            <p:cNvCxnSpPr>
              <a:stCxn id="14" idx="7"/>
            </p:cNvCxnSpPr>
            <p:nvPr/>
          </p:nvCxnSpPr>
          <p:spPr>
            <a:xfrm flipH="1">
              <a:off x="7755748" y="3000087"/>
              <a:ext cx="314214" cy="289088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8" name="TextBox 1027">
                  <a:extLst>
                    <a:ext uri="{FF2B5EF4-FFF2-40B4-BE49-F238E27FC236}">
                      <a16:creationId xmlns:a16="http://schemas.microsoft.com/office/drawing/2014/main" id="{B2989197-7890-EF40-5E31-C095D7525F80}"/>
                    </a:ext>
                  </a:extLst>
                </p:cNvPr>
                <p:cNvSpPr txBox="1"/>
                <p:nvPr/>
              </p:nvSpPr>
              <p:spPr>
                <a:xfrm>
                  <a:off x="7741356" y="2901335"/>
                  <a:ext cx="18036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</mc:Choice>
          <mc:Fallback xmlns="">
            <p:sp>
              <p:nvSpPr>
                <p:cNvPr id="1028" name="TextBox 1027">
                  <a:extLst>
                    <a:ext uri="{FF2B5EF4-FFF2-40B4-BE49-F238E27FC236}">
                      <a16:creationId xmlns:a16="http://schemas.microsoft.com/office/drawing/2014/main" id="{B2989197-7890-EF40-5E31-C095D7525F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1356" y="2901335"/>
                  <a:ext cx="180369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20000" r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29" name="TextBox 1028">
            <a:extLst>
              <a:ext uri="{FF2B5EF4-FFF2-40B4-BE49-F238E27FC236}">
                <a16:creationId xmlns:a16="http://schemas.microsoft.com/office/drawing/2014/main" id="{899818FC-A9C3-7404-0A0B-AEB72F02F33B}"/>
              </a:ext>
            </a:extLst>
          </p:cNvPr>
          <p:cNvSpPr txBox="1"/>
          <p:nvPr/>
        </p:nvSpPr>
        <p:spPr>
          <a:xfrm>
            <a:off x="8979041" y="2536356"/>
            <a:ext cx="2940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The classical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polarizability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diverges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when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F104D35C-B1D8-AC27-9D2D-46F2768068DE}"/>
                  </a:ext>
                </a:extLst>
              </p:cNvPr>
              <p:cNvSpPr txBox="1"/>
              <p:nvPr/>
            </p:nvSpPr>
            <p:spPr>
              <a:xfrm>
                <a:off x="9183507" y="3271749"/>
                <a:ext cx="23772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=−2 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F104D35C-B1D8-AC27-9D2D-46F276806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507" y="3271749"/>
                <a:ext cx="237729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4" name="TextBox 1033">
            <a:extLst>
              <a:ext uri="{FF2B5EF4-FFF2-40B4-BE49-F238E27FC236}">
                <a16:creationId xmlns:a16="http://schemas.microsoft.com/office/drawing/2014/main" id="{EFD9D7BC-B2A3-EAFA-E0F1-663B8B372D8E}"/>
              </a:ext>
            </a:extLst>
          </p:cNvPr>
          <p:cNvSpPr txBox="1"/>
          <p:nvPr/>
        </p:nvSpPr>
        <p:spPr>
          <a:xfrm>
            <a:off x="6715877" y="4588342"/>
            <a:ext cx="5282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This leads to quantum effects such as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focusing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past the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diffraction limit, resonant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absorption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of light, and electric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field</a:t>
            </a:r>
            <a:r>
              <a:rPr lang="en-US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enhancement.</a:t>
            </a: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2E81E895-9663-B301-B678-EDC8E40E150A}"/>
              </a:ext>
            </a:extLst>
          </p:cNvPr>
          <p:cNvSpPr txBox="1"/>
          <p:nvPr/>
        </p:nvSpPr>
        <p:spPr>
          <a:xfrm>
            <a:off x="9293949" y="3782441"/>
            <a:ext cx="2867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Maier, Stefan A. 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Plasmonics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: fundamentals and applications. Vol. 1. New York: springer, 2007.</a:t>
            </a:r>
            <a:endParaRPr lang="en-US" sz="1200" i="1" dirty="0">
              <a:solidFill>
                <a:prstClr val="black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0" name="TextBox 1039">
                <a:extLst>
                  <a:ext uri="{FF2B5EF4-FFF2-40B4-BE49-F238E27FC236}">
                    <a16:creationId xmlns:a16="http://schemas.microsoft.com/office/drawing/2014/main" id="{A28FE634-AFF8-3880-E310-E0C2EB8FDB1F}"/>
                  </a:ext>
                </a:extLst>
              </p:cNvPr>
              <p:cNvSpPr txBox="1"/>
              <p:nvPr/>
            </p:nvSpPr>
            <p:spPr>
              <a:xfrm>
                <a:off x="6777694" y="5623122"/>
                <a:ext cx="45807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LSP </a:t>
                </a:r>
                <a:r>
                  <a:rPr lang="en-US" b="1" dirty="0">
                    <a:solidFill>
                      <a:prstClr val="black"/>
                    </a:solidFill>
                    <a:latin typeface="Aptos" panose="02110004020202020204"/>
                  </a:rPr>
                  <a:t>resonance</a:t>
                </a:r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 can </a:t>
                </a:r>
                <a:r>
                  <a:rPr lang="en-US" b="1" dirty="0">
                    <a:solidFill>
                      <a:prstClr val="black"/>
                    </a:solidFill>
                    <a:latin typeface="Aptos" panose="02110004020202020204"/>
                  </a:rPr>
                  <a:t>respond</a:t>
                </a:r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 incredibly </a:t>
                </a:r>
                <a:r>
                  <a:rPr lang="en-US" b="1" dirty="0">
                    <a:solidFill>
                      <a:prstClr val="black"/>
                    </a:solidFill>
                    <a:latin typeface="Aptos" panose="02110004020202020204"/>
                  </a:rPr>
                  <a:t>fast</a:t>
                </a:r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.</a:t>
                </a:r>
              </a:p>
              <a:p>
                <a:pPr defTabSz="914377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𝐿𝑆𝑃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=2.65 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𝑓𝑠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ptos" panose="02110004020202020204"/>
                  </a:rPr>
                  <a:t> </a:t>
                </a:r>
              </a:p>
            </p:txBody>
          </p:sp>
        </mc:Choice>
        <mc:Fallback xmlns="">
          <p:sp>
            <p:nvSpPr>
              <p:cNvPr id="1040" name="TextBox 1039">
                <a:extLst>
                  <a:ext uri="{FF2B5EF4-FFF2-40B4-BE49-F238E27FC236}">
                    <a16:creationId xmlns:a16="http://schemas.microsoft.com/office/drawing/2014/main" id="{A28FE634-AFF8-3880-E310-E0C2EB8FD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694" y="5623122"/>
                <a:ext cx="4580741" cy="646331"/>
              </a:xfrm>
              <a:prstGeom prst="rect">
                <a:avLst/>
              </a:prstGeom>
              <a:blipFill>
                <a:blip r:embed="rId12"/>
                <a:stretch>
                  <a:fillRect l="-1198" t="-3774" r="-533"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037AE338-372C-6BDE-A0D3-FC801BD3568C}"/>
              </a:ext>
            </a:extLst>
          </p:cNvPr>
          <p:cNvGrpSpPr/>
          <p:nvPr/>
        </p:nvGrpSpPr>
        <p:grpSpPr>
          <a:xfrm flipV="1">
            <a:off x="3346133" y="4796493"/>
            <a:ext cx="2191412" cy="1374699"/>
            <a:chOff x="516935" y="2562752"/>
            <a:chExt cx="1643559" cy="1031024"/>
          </a:xfrm>
        </p:grpSpPr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D7AD5C27-3417-1941-E427-45AAF08B94CE}"/>
                </a:ext>
              </a:extLst>
            </p:cNvPr>
            <p:cNvGrpSpPr/>
            <p:nvPr/>
          </p:nvGrpSpPr>
          <p:grpSpPr>
            <a:xfrm flipH="1">
              <a:off x="1338590" y="2562752"/>
              <a:ext cx="821904" cy="1031024"/>
              <a:chOff x="1647319" y="2562752"/>
              <a:chExt cx="821904" cy="1031024"/>
            </a:xfrm>
          </p:grpSpPr>
          <p:cxnSp>
            <p:nvCxnSpPr>
              <p:cNvPr id="1055" name="Straight Arrow Connector 1054">
                <a:extLst>
                  <a:ext uri="{FF2B5EF4-FFF2-40B4-BE49-F238E27FC236}">
                    <a16:creationId xmlns:a16="http://schemas.microsoft.com/office/drawing/2014/main" id="{6D883D1C-BE80-1A57-F7B3-B8DB26C18A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9223" y="2562752"/>
                <a:ext cx="0" cy="10218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6" name="Straight Arrow Connector 1055">
                <a:extLst>
                  <a:ext uri="{FF2B5EF4-FFF2-40B4-BE49-F238E27FC236}">
                    <a16:creationId xmlns:a16="http://schemas.microsoft.com/office/drawing/2014/main" id="{6AB53D03-84F6-C899-B461-FC933D7CB043}"/>
                  </a:ext>
                </a:extLst>
              </p:cNvPr>
              <p:cNvCxnSpPr/>
              <p:nvPr/>
            </p:nvCxnSpPr>
            <p:spPr>
              <a:xfrm flipV="1">
                <a:off x="1647319" y="3123785"/>
                <a:ext cx="0" cy="4699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7" name="Straight Arrow Connector 1056">
                <a:extLst>
                  <a:ext uri="{FF2B5EF4-FFF2-40B4-BE49-F238E27FC236}">
                    <a16:creationId xmlns:a16="http://schemas.microsoft.com/office/drawing/2014/main" id="{4879E914-D8AA-E4D7-E4C1-2B5C8C5953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37624" y="2873657"/>
                <a:ext cx="0" cy="7178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8" name="Straight Arrow Connector 1057">
                <a:extLst>
                  <a:ext uri="{FF2B5EF4-FFF2-40B4-BE49-F238E27FC236}">
                    <a16:creationId xmlns:a16="http://schemas.microsoft.com/office/drawing/2014/main" id="{F5CF8FF9-3430-6B58-D605-6B9B4A880F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4689" y="2692400"/>
                <a:ext cx="0" cy="8990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9" name="Straight Arrow Connector 1058">
                <a:extLst>
                  <a:ext uri="{FF2B5EF4-FFF2-40B4-BE49-F238E27FC236}">
                    <a16:creationId xmlns:a16="http://schemas.microsoft.com/office/drawing/2014/main" id="{1E81B63A-6498-9A1C-F947-BE41F923F4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56724" y="2592388"/>
                <a:ext cx="0" cy="9990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49" name="Straight Arrow Connector 1048">
              <a:extLst>
                <a:ext uri="{FF2B5EF4-FFF2-40B4-BE49-F238E27FC236}">
                  <a16:creationId xmlns:a16="http://schemas.microsoft.com/office/drawing/2014/main" id="{4FD87B05-610C-78A3-01D1-1ED4C57A5BCC}"/>
                </a:ext>
              </a:extLst>
            </p:cNvPr>
            <p:cNvCxnSpPr/>
            <p:nvPr/>
          </p:nvCxnSpPr>
          <p:spPr>
            <a:xfrm flipV="1">
              <a:off x="516935" y="3123785"/>
              <a:ext cx="0" cy="4699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Arrow Connector 1049">
              <a:extLst>
                <a:ext uri="{FF2B5EF4-FFF2-40B4-BE49-F238E27FC236}">
                  <a16:creationId xmlns:a16="http://schemas.microsoft.com/office/drawing/2014/main" id="{638BD0BE-1093-283D-3B0A-71EF09FBA1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240" y="2873657"/>
              <a:ext cx="0" cy="7178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Arrow Connector 1050">
              <a:extLst>
                <a:ext uri="{FF2B5EF4-FFF2-40B4-BE49-F238E27FC236}">
                  <a16:creationId xmlns:a16="http://schemas.microsoft.com/office/drawing/2014/main" id="{1CE4086E-5743-0010-BF03-919CD68D64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305" y="2692400"/>
              <a:ext cx="0" cy="8990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Arrow Connector 1053">
              <a:extLst>
                <a:ext uri="{FF2B5EF4-FFF2-40B4-BE49-F238E27FC236}">
                  <a16:creationId xmlns:a16="http://schemas.microsoft.com/office/drawing/2014/main" id="{38E33434-A413-D2C1-1E3E-7406983862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340" y="2592388"/>
              <a:ext cx="0" cy="9990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80DEE7B-6CC6-45AE-7CE4-83CB29770C4A}"/>
              </a:ext>
            </a:extLst>
          </p:cNvPr>
          <p:cNvCxnSpPr/>
          <p:nvPr/>
        </p:nvCxnSpPr>
        <p:spPr>
          <a:xfrm>
            <a:off x="445336" y="3428999"/>
            <a:ext cx="0" cy="27254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E71F010B-A9E9-EA26-E75E-3948C3B08D07}"/>
              </a:ext>
            </a:extLst>
          </p:cNvPr>
          <p:cNvGrpSpPr/>
          <p:nvPr/>
        </p:nvGrpSpPr>
        <p:grpSpPr>
          <a:xfrm>
            <a:off x="689247" y="3417003"/>
            <a:ext cx="2191412" cy="1374699"/>
            <a:chOff x="516935" y="2562752"/>
            <a:chExt cx="1643559" cy="1031024"/>
          </a:xfrm>
        </p:grpSpPr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3FF1090C-10CB-8D56-CEE9-7E813E2F35A6}"/>
                </a:ext>
              </a:extLst>
            </p:cNvPr>
            <p:cNvGrpSpPr/>
            <p:nvPr/>
          </p:nvGrpSpPr>
          <p:grpSpPr>
            <a:xfrm flipH="1">
              <a:off x="1338590" y="2562752"/>
              <a:ext cx="821904" cy="1031024"/>
              <a:chOff x="1647319" y="2562752"/>
              <a:chExt cx="821904" cy="1031024"/>
            </a:xfrm>
          </p:grpSpPr>
          <p:cxnSp>
            <p:nvCxnSpPr>
              <p:cNvPr id="1035" name="Straight Arrow Connector 1034">
                <a:extLst>
                  <a:ext uri="{FF2B5EF4-FFF2-40B4-BE49-F238E27FC236}">
                    <a16:creationId xmlns:a16="http://schemas.microsoft.com/office/drawing/2014/main" id="{FF26EC6C-A243-EC5E-1DCA-F141BA7C53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69223" y="2562752"/>
                <a:ext cx="0" cy="10218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6" name="Straight Arrow Connector 1035">
                <a:extLst>
                  <a:ext uri="{FF2B5EF4-FFF2-40B4-BE49-F238E27FC236}">
                    <a16:creationId xmlns:a16="http://schemas.microsoft.com/office/drawing/2014/main" id="{EEAA23D7-5EA3-50C1-796A-B154722B5C6A}"/>
                  </a:ext>
                </a:extLst>
              </p:cNvPr>
              <p:cNvCxnSpPr/>
              <p:nvPr/>
            </p:nvCxnSpPr>
            <p:spPr>
              <a:xfrm flipV="1">
                <a:off x="1647319" y="3123785"/>
                <a:ext cx="0" cy="4699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Straight Arrow Connector 1036">
                <a:extLst>
                  <a:ext uri="{FF2B5EF4-FFF2-40B4-BE49-F238E27FC236}">
                    <a16:creationId xmlns:a16="http://schemas.microsoft.com/office/drawing/2014/main" id="{8E39A0A9-FCBA-D370-31C6-727C8AB9C5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37624" y="2873657"/>
                <a:ext cx="0" cy="71781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Straight Arrow Connector 1037">
                <a:extLst>
                  <a:ext uri="{FF2B5EF4-FFF2-40B4-BE49-F238E27FC236}">
                    <a16:creationId xmlns:a16="http://schemas.microsoft.com/office/drawing/2014/main" id="{2894148B-6637-4D0F-C1A4-201785B982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4689" y="2692400"/>
                <a:ext cx="0" cy="8990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4" name="Straight Arrow Connector 1043">
                <a:extLst>
                  <a:ext uri="{FF2B5EF4-FFF2-40B4-BE49-F238E27FC236}">
                    <a16:creationId xmlns:a16="http://schemas.microsoft.com/office/drawing/2014/main" id="{B6F7569E-E4F9-1737-E6EF-2F5EF6D2BF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56724" y="2592388"/>
                <a:ext cx="0" cy="9990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F7E0637-C5A8-34F1-0925-FB5891DE0CC2}"/>
                </a:ext>
              </a:extLst>
            </p:cNvPr>
            <p:cNvCxnSpPr/>
            <p:nvPr/>
          </p:nvCxnSpPr>
          <p:spPr>
            <a:xfrm flipV="1">
              <a:off x="516935" y="3123785"/>
              <a:ext cx="0" cy="4699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25EE2E1-91C1-3F5B-8F89-CFE2C0966C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240" y="2873657"/>
              <a:ext cx="0" cy="7178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43F58A7-F53F-69FA-073B-AE1B1E6E05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305" y="2692400"/>
              <a:ext cx="0" cy="8990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3D576A88-761B-67B8-1A1D-051932B30B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340" y="2592388"/>
              <a:ext cx="0" cy="9990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4200462-1C63-15F4-8309-9175FACE694D}"/>
              </a:ext>
            </a:extLst>
          </p:cNvPr>
          <p:cNvCxnSpPr>
            <a:cxnSpLocks/>
          </p:cNvCxnSpPr>
          <p:nvPr/>
        </p:nvCxnSpPr>
        <p:spPr>
          <a:xfrm flipV="1">
            <a:off x="1785119" y="3417003"/>
            <a:ext cx="0" cy="1362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022E2D-AFBE-9125-1ED1-C5507D0522E0}"/>
              </a:ext>
            </a:extLst>
          </p:cNvPr>
          <p:cNvCxnSpPr>
            <a:cxnSpLocks/>
          </p:cNvCxnSpPr>
          <p:nvPr/>
        </p:nvCxnSpPr>
        <p:spPr>
          <a:xfrm flipV="1">
            <a:off x="452638" y="4791701"/>
            <a:ext cx="5332279" cy="47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FF56B8E-4639-4BE7-5DF9-E0ADACD4B982}"/>
              </a:ext>
            </a:extLst>
          </p:cNvPr>
          <p:cNvGrpSpPr/>
          <p:nvPr/>
        </p:nvGrpSpPr>
        <p:grpSpPr>
          <a:xfrm>
            <a:off x="384449" y="2198228"/>
            <a:ext cx="5452939" cy="5201013"/>
            <a:chOff x="273982" y="1656462"/>
            <a:chExt cx="4195875" cy="3900760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B895A705-5ACB-0D09-1F35-7AB8887C6219}"/>
                </a:ext>
              </a:extLst>
            </p:cNvPr>
            <p:cNvSpPr/>
            <p:nvPr/>
          </p:nvSpPr>
          <p:spPr>
            <a:xfrm>
              <a:off x="273982" y="2570543"/>
              <a:ext cx="2150916" cy="2986679"/>
            </a:xfrm>
            <a:prstGeom prst="arc">
              <a:avLst>
                <a:gd name="adj1" fmla="val 12267628"/>
                <a:gd name="adj2" fmla="val 2011473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06AC1726-FF4C-E286-A8EB-344803A11055}"/>
                </a:ext>
              </a:extLst>
            </p:cNvPr>
            <p:cNvSpPr/>
            <p:nvPr/>
          </p:nvSpPr>
          <p:spPr>
            <a:xfrm rot="10800000">
              <a:off x="2318941" y="1656462"/>
              <a:ext cx="2150916" cy="2986679"/>
            </a:xfrm>
            <a:prstGeom prst="arc">
              <a:avLst>
                <a:gd name="adj1" fmla="val 12267628"/>
                <a:gd name="adj2" fmla="val 2011473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D4737FF6-9E45-E6F8-C42A-393866CFD5DD}"/>
                  </a:ext>
                </a:extLst>
              </p:cNvPr>
              <p:cNvSpPr txBox="1"/>
              <p:nvPr/>
            </p:nvSpPr>
            <p:spPr>
              <a:xfrm>
                <a:off x="649930" y="3030665"/>
                <a:ext cx="8272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𝑙𝑎𝑠𝑒𝑟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D4737FF6-9E45-E6F8-C42A-393866CFD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30" y="3030665"/>
                <a:ext cx="827278" cy="369332"/>
              </a:xfrm>
              <a:prstGeom prst="rect">
                <a:avLst/>
              </a:prstGeom>
              <a:blipFill>
                <a:blip r:embed="rId13"/>
                <a:stretch>
                  <a:fillRect l="-8889" r="-4444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E58C720C-83C6-BE69-D632-9E0CC086E78A}"/>
              </a:ext>
            </a:extLst>
          </p:cNvPr>
          <p:cNvGrpSpPr/>
          <p:nvPr/>
        </p:nvGrpSpPr>
        <p:grpSpPr>
          <a:xfrm>
            <a:off x="4245019" y="4120992"/>
            <a:ext cx="393137" cy="1183905"/>
            <a:chOff x="3160957" y="3087694"/>
            <a:chExt cx="294853" cy="88792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939877E-83C3-0866-6A0C-4E7E1183DD55}"/>
                </a:ext>
              </a:extLst>
            </p:cNvPr>
            <p:cNvSpPr/>
            <p:nvPr/>
          </p:nvSpPr>
          <p:spPr>
            <a:xfrm>
              <a:off x="3162807" y="3294423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62" name="Rectangle: Rounded Corners 1061">
              <a:extLst>
                <a:ext uri="{FF2B5EF4-FFF2-40B4-BE49-F238E27FC236}">
                  <a16:creationId xmlns:a16="http://schemas.microsoft.com/office/drawing/2014/main" id="{57D09BDB-A5BE-B141-1F47-4449AF1ECF6C}"/>
                </a:ext>
              </a:extLst>
            </p:cNvPr>
            <p:cNvSpPr/>
            <p:nvPr/>
          </p:nvSpPr>
          <p:spPr>
            <a:xfrm>
              <a:off x="3160957" y="3132312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1961"/>
              </a:srgbClr>
            </a:solidFill>
            <a:ln>
              <a:solidFill>
                <a:srgbClr val="0070C0">
                  <a:alpha val="36863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4" name="TextBox 1063">
                  <a:extLst>
                    <a:ext uri="{FF2B5EF4-FFF2-40B4-BE49-F238E27FC236}">
                      <a16:creationId xmlns:a16="http://schemas.microsoft.com/office/drawing/2014/main" id="{A513BD4C-99F1-7ED5-7895-D7974BBBA32B}"/>
                    </a:ext>
                  </a:extLst>
                </p:cNvPr>
                <p:cNvSpPr txBox="1"/>
                <p:nvPr/>
              </p:nvSpPr>
              <p:spPr>
                <a:xfrm>
                  <a:off x="3214943" y="3698624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4" name="TextBox 1063">
                  <a:extLst>
                    <a:ext uri="{FF2B5EF4-FFF2-40B4-BE49-F238E27FC236}">
                      <a16:creationId xmlns:a16="http://schemas.microsoft.com/office/drawing/2014/main" id="{A513BD4C-99F1-7ED5-7895-D7974BBBA3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4943" y="3698624"/>
                  <a:ext cx="218810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2917" r="-2083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5" name="TextBox 1064">
                  <a:extLst>
                    <a:ext uri="{FF2B5EF4-FFF2-40B4-BE49-F238E27FC236}">
                      <a16:creationId xmlns:a16="http://schemas.microsoft.com/office/drawing/2014/main" id="{CE8628B9-32F8-8787-08C5-8DAB0AEAA96F}"/>
                    </a:ext>
                  </a:extLst>
                </p:cNvPr>
                <p:cNvSpPr txBox="1"/>
                <p:nvPr/>
              </p:nvSpPr>
              <p:spPr>
                <a:xfrm>
                  <a:off x="3216613" y="3087694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5" name="TextBox 1064">
                  <a:extLst>
                    <a:ext uri="{FF2B5EF4-FFF2-40B4-BE49-F238E27FC236}">
                      <a16:creationId xmlns:a16="http://schemas.microsoft.com/office/drawing/2014/main" id="{CE8628B9-32F8-8787-08C5-8DAB0AEAA9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6613" y="3087694"/>
                  <a:ext cx="218810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8511" r="-63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0FA666B6-EEB0-14C0-B9C9-5CAB12A9474C}"/>
              </a:ext>
            </a:extLst>
          </p:cNvPr>
          <p:cNvGrpSpPr/>
          <p:nvPr/>
        </p:nvGrpSpPr>
        <p:grpSpPr>
          <a:xfrm>
            <a:off x="1590515" y="4351297"/>
            <a:ext cx="396976" cy="1166896"/>
            <a:chOff x="1213505" y="3245702"/>
            <a:chExt cx="297732" cy="87517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0856702-2B21-FABB-FF85-01CE68A2611B}"/>
                </a:ext>
              </a:extLst>
            </p:cNvPr>
            <p:cNvSpPr/>
            <p:nvPr/>
          </p:nvSpPr>
          <p:spPr>
            <a:xfrm>
              <a:off x="1218234" y="3288564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1061" name="Rectangle: Rounded Corners 1060">
              <a:extLst>
                <a:ext uri="{FF2B5EF4-FFF2-40B4-BE49-F238E27FC236}">
                  <a16:creationId xmlns:a16="http://schemas.microsoft.com/office/drawing/2014/main" id="{8EA46ED2-5028-07B4-1F92-1FEB8051E3FE}"/>
                </a:ext>
              </a:extLst>
            </p:cNvPr>
            <p:cNvSpPr/>
            <p:nvPr/>
          </p:nvSpPr>
          <p:spPr>
            <a:xfrm>
              <a:off x="1213505" y="3441256"/>
              <a:ext cx="293003" cy="610424"/>
            </a:xfrm>
            <a:prstGeom prst="roundRect">
              <a:avLst>
                <a:gd name="adj" fmla="val 50000"/>
              </a:avLst>
            </a:prstGeom>
            <a:solidFill>
              <a:srgbClr val="0070C0">
                <a:alpha val="41961"/>
              </a:srgbClr>
            </a:solidFill>
            <a:ln>
              <a:solidFill>
                <a:srgbClr val="0070C0">
                  <a:alpha val="36863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ptos" panose="0211000402020202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AA38A58F-2CD7-1B60-0F8D-F027CE453A0E}"/>
                    </a:ext>
                  </a:extLst>
                </p:cNvPr>
                <p:cNvSpPr txBox="1"/>
                <p:nvPr/>
              </p:nvSpPr>
              <p:spPr>
                <a:xfrm>
                  <a:off x="1267833" y="3245702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3" name="TextBox 1062">
                  <a:extLst>
                    <a:ext uri="{FF2B5EF4-FFF2-40B4-BE49-F238E27FC236}">
                      <a16:creationId xmlns:a16="http://schemas.microsoft.com/office/drawing/2014/main" id="{AA38A58F-2CD7-1B60-0F8D-F027CE453A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7833" y="3245702"/>
                  <a:ext cx="218810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22917" r="-2083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6" name="TextBox 1065">
                  <a:extLst>
                    <a:ext uri="{FF2B5EF4-FFF2-40B4-BE49-F238E27FC236}">
                      <a16:creationId xmlns:a16="http://schemas.microsoft.com/office/drawing/2014/main" id="{C2C6D8A9-F0A4-682B-F5FD-349BF3035688}"/>
                    </a:ext>
                  </a:extLst>
                </p:cNvPr>
                <p:cNvSpPr txBox="1"/>
                <p:nvPr/>
              </p:nvSpPr>
              <p:spPr>
                <a:xfrm>
                  <a:off x="1263269" y="3843875"/>
                  <a:ext cx="2188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6" name="TextBox 1065">
                  <a:extLst>
                    <a:ext uri="{FF2B5EF4-FFF2-40B4-BE49-F238E27FC236}">
                      <a16:creationId xmlns:a16="http://schemas.microsoft.com/office/drawing/2014/main" id="{C2C6D8A9-F0A4-682B-F5FD-349BF30356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3269" y="3843875"/>
                  <a:ext cx="218810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8333" r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1" name="Group 1080">
            <a:extLst>
              <a:ext uri="{FF2B5EF4-FFF2-40B4-BE49-F238E27FC236}">
                <a16:creationId xmlns:a16="http://schemas.microsoft.com/office/drawing/2014/main" id="{664D9505-2DCD-436E-D3BB-796C8525D021}"/>
              </a:ext>
            </a:extLst>
          </p:cNvPr>
          <p:cNvGrpSpPr/>
          <p:nvPr/>
        </p:nvGrpSpPr>
        <p:grpSpPr>
          <a:xfrm>
            <a:off x="1375619" y="3890079"/>
            <a:ext cx="820284" cy="637203"/>
            <a:chOff x="1031714" y="2917559"/>
            <a:chExt cx="615213" cy="477902"/>
          </a:xfrm>
        </p:grpSpPr>
        <p:grpSp>
          <p:nvGrpSpPr>
            <p:cNvPr id="1076" name="Group 1075">
              <a:extLst>
                <a:ext uri="{FF2B5EF4-FFF2-40B4-BE49-F238E27FC236}">
                  <a16:creationId xmlns:a16="http://schemas.microsoft.com/office/drawing/2014/main" id="{5DD62944-1AFE-673B-B13F-6B03F62C3BE2}"/>
                </a:ext>
              </a:extLst>
            </p:cNvPr>
            <p:cNvGrpSpPr/>
            <p:nvPr/>
          </p:nvGrpSpPr>
          <p:grpSpPr>
            <a:xfrm>
              <a:off x="1031714" y="2917559"/>
              <a:ext cx="308088" cy="475111"/>
              <a:chOff x="1031714" y="2917559"/>
              <a:chExt cx="308088" cy="475111"/>
            </a:xfrm>
          </p:grpSpPr>
          <p:cxnSp>
            <p:nvCxnSpPr>
              <p:cNvPr id="1070" name="Straight Arrow Connector 1069">
                <a:extLst>
                  <a:ext uri="{FF2B5EF4-FFF2-40B4-BE49-F238E27FC236}">
                    <a16:creationId xmlns:a16="http://schemas.microsoft.com/office/drawing/2014/main" id="{73DF3891-08CB-C942-F121-9F07E87458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1" name="Straight Arrow Connector 1070">
                <a:extLst>
                  <a:ext uri="{FF2B5EF4-FFF2-40B4-BE49-F238E27FC236}">
                    <a16:creationId xmlns:a16="http://schemas.microsoft.com/office/drawing/2014/main" id="{306FFF50-6D32-60CD-B7BB-3A1D366FC5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4" name="Straight Arrow Connector 1073">
                <a:extLst>
                  <a:ext uri="{FF2B5EF4-FFF2-40B4-BE49-F238E27FC236}">
                    <a16:creationId xmlns:a16="http://schemas.microsoft.com/office/drawing/2014/main" id="{000A6252-7FD9-3773-C9ED-58ED88454D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7" name="Group 1076">
              <a:extLst>
                <a:ext uri="{FF2B5EF4-FFF2-40B4-BE49-F238E27FC236}">
                  <a16:creationId xmlns:a16="http://schemas.microsoft.com/office/drawing/2014/main" id="{235B87C1-5252-0BAE-74F8-D1078F042536}"/>
                </a:ext>
              </a:extLst>
            </p:cNvPr>
            <p:cNvGrpSpPr/>
            <p:nvPr/>
          </p:nvGrpSpPr>
          <p:grpSpPr>
            <a:xfrm flipH="1">
              <a:off x="1338839" y="2920350"/>
              <a:ext cx="308088" cy="475111"/>
              <a:chOff x="1031714" y="2917559"/>
              <a:chExt cx="308088" cy="475111"/>
            </a:xfrm>
          </p:grpSpPr>
          <p:cxnSp>
            <p:nvCxnSpPr>
              <p:cNvPr id="1078" name="Straight Arrow Connector 1077">
                <a:extLst>
                  <a:ext uri="{FF2B5EF4-FFF2-40B4-BE49-F238E27FC236}">
                    <a16:creationId xmlns:a16="http://schemas.microsoft.com/office/drawing/2014/main" id="{EC1A611A-74DB-C023-4B09-58D7441C3D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9" name="Straight Arrow Connector 1078">
                <a:extLst>
                  <a:ext uri="{FF2B5EF4-FFF2-40B4-BE49-F238E27FC236}">
                    <a16:creationId xmlns:a16="http://schemas.microsoft.com/office/drawing/2014/main" id="{70F4CF09-BB76-EA3C-F198-1734223FCA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0" name="Straight Arrow Connector 1079">
                <a:extLst>
                  <a:ext uri="{FF2B5EF4-FFF2-40B4-BE49-F238E27FC236}">
                    <a16:creationId xmlns:a16="http://schemas.microsoft.com/office/drawing/2014/main" id="{B6E26010-B197-8924-7895-475B55595F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86734BD0-548D-4766-116B-93B42DF189E2}"/>
              </a:ext>
            </a:extLst>
          </p:cNvPr>
          <p:cNvGrpSpPr/>
          <p:nvPr/>
        </p:nvGrpSpPr>
        <p:grpSpPr>
          <a:xfrm flipV="1">
            <a:off x="4029759" y="5045075"/>
            <a:ext cx="820284" cy="637203"/>
            <a:chOff x="1031714" y="2917559"/>
            <a:chExt cx="615213" cy="477902"/>
          </a:xfrm>
        </p:grpSpPr>
        <p:grpSp>
          <p:nvGrpSpPr>
            <p:cNvPr id="1083" name="Group 1082">
              <a:extLst>
                <a:ext uri="{FF2B5EF4-FFF2-40B4-BE49-F238E27FC236}">
                  <a16:creationId xmlns:a16="http://schemas.microsoft.com/office/drawing/2014/main" id="{2C4ACBAB-9B05-8DE9-6C81-64E82ADE43D2}"/>
                </a:ext>
              </a:extLst>
            </p:cNvPr>
            <p:cNvGrpSpPr/>
            <p:nvPr/>
          </p:nvGrpSpPr>
          <p:grpSpPr>
            <a:xfrm>
              <a:off x="1031714" y="2917559"/>
              <a:ext cx="308088" cy="475111"/>
              <a:chOff x="1031714" y="2917559"/>
              <a:chExt cx="308088" cy="475111"/>
            </a:xfrm>
          </p:grpSpPr>
          <p:cxnSp>
            <p:nvCxnSpPr>
              <p:cNvPr id="1088" name="Straight Arrow Connector 1087">
                <a:extLst>
                  <a:ext uri="{FF2B5EF4-FFF2-40B4-BE49-F238E27FC236}">
                    <a16:creationId xmlns:a16="http://schemas.microsoft.com/office/drawing/2014/main" id="{591C8D43-09E4-4244-80B2-310430DCFB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9" name="Straight Arrow Connector 1088">
                <a:extLst>
                  <a:ext uri="{FF2B5EF4-FFF2-40B4-BE49-F238E27FC236}">
                    <a16:creationId xmlns:a16="http://schemas.microsoft.com/office/drawing/2014/main" id="{E86A0555-E7E6-AAC7-F9CD-8B41236C8C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0" name="Straight Arrow Connector 1089">
                <a:extLst>
                  <a:ext uri="{FF2B5EF4-FFF2-40B4-BE49-F238E27FC236}">
                    <a16:creationId xmlns:a16="http://schemas.microsoft.com/office/drawing/2014/main" id="{13FA9AEA-A878-90FB-885D-FF2D0C8626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4" name="Group 1083">
              <a:extLst>
                <a:ext uri="{FF2B5EF4-FFF2-40B4-BE49-F238E27FC236}">
                  <a16:creationId xmlns:a16="http://schemas.microsoft.com/office/drawing/2014/main" id="{9E7BA017-CEB3-4D62-1BDB-C74E5708CA78}"/>
                </a:ext>
              </a:extLst>
            </p:cNvPr>
            <p:cNvGrpSpPr/>
            <p:nvPr/>
          </p:nvGrpSpPr>
          <p:grpSpPr>
            <a:xfrm flipH="1">
              <a:off x="1338839" y="2920350"/>
              <a:ext cx="308088" cy="475111"/>
              <a:chOff x="1031714" y="2917559"/>
              <a:chExt cx="308088" cy="475111"/>
            </a:xfrm>
          </p:grpSpPr>
          <p:cxnSp>
            <p:nvCxnSpPr>
              <p:cNvPr id="1085" name="Straight Arrow Connector 1084">
                <a:extLst>
                  <a:ext uri="{FF2B5EF4-FFF2-40B4-BE49-F238E27FC236}">
                    <a16:creationId xmlns:a16="http://schemas.microsoft.com/office/drawing/2014/main" id="{EDD84804-FA9C-25DE-72A9-48579D4005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31714" y="3274387"/>
                <a:ext cx="133906" cy="11828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6" name="Straight Arrow Connector 1085">
                <a:extLst>
                  <a:ext uri="{FF2B5EF4-FFF2-40B4-BE49-F238E27FC236}">
                    <a16:creationId xmlns:a16="http://schemas.microsoft.com/office/drawing/2014/main" id="{60F439E3-3A95-C12C-3EEB-49A9AE0A66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97769" y="3077509"/>
                <a:ext cx="132307" cy="21605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7" name="Straight Arrow Connector 1086">
                <a:extLst>
                  <a:ext uri="{FF2B5EF4-FFF2-40B4-BE49-F238E27FC236}">
                    <a16:creationId xmlns:a16="http://schemas.microsoft.com/office/drawing/2014/main" id="{2F5DCD24-1C11-DEA3-1498-DD8FD6E250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39735" y="2917559"/>
                <a:ext cx="67" cy="3193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1" name="TextBox 1090">
                <a:extLst>
                  <a:ext uri="{FF2B5EF4-FFF2-40B4-BE49-F238E27FC236}">
                    <a16:creationId xmlns:a16="http://schemas.microsoft.com/office/drawing/2014/main" id="{3FA52B25-CE6D-FBE2-2EC3-7FEEA5630D88}"/>
                  </a:ext>
                </a:extLst>
              </p:cNvPr>
              <p:cNvSpPr txBox="1"/>
              <p:nvPr/>
            </p:nvSpPr>
            <p:spPr>
              <a:xfrm>
                <a:off x="2099573" y="4814760"/>
                <a:ext cx="8459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𝑁𝑎𝑛𝑜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91" name="TextBox 1090">
                <a:extLst>
                  <a:ext uri="{FF2B5EF4-FFF2-40B4-BE49-F238E27FC236}">
                    <a16:creationId xmlns:a16="http://schemas.microsoft.com/office/drawing/2014/main" id="{3FA52B25-CE6D-FBE2-2EC3-7FEEA5630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9573" y="4814760"/>
                <a:ext cx="845937" cy="369332"/>
              </a:xfrm>
              <a:prstGeom prst="rect">
                <a:avLst/>
              </a:prstGeom>
              <a:blipFill>
                <a:blip r:embed="rId18"/>
                <a:stretch>
                  <a:fillRect l="-7914" r="-287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2" name="TextBox 1091">
            <a:extLst>
              <a:ext uri="{FF2B5EF4-FFF2-40B4-BE49-F238E27FC236}">
                <a16:creationId xmlns:a16="http://schemas.microsoft.com/office/drawing/2014/main" id="{0430C6B2-8D13-005E-BC49-952593F7F85C}"/>
              </a:ext>
            </a:extLst>
          </p:cNvPr>
          <p:cNvSpPr txBox="1"/>
          <p:nvPr/>
        </p:nvSpPr>
        <p:spPr>
          <a:xfrm>
            <a:off x="271709" y="6266073"/>
            <a:ext cx="7054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Locally </a:t>
            </a:r>
            <a:r>
              <a:rPr lang="en-US" sz="2400" b="1" i="1" dirty="0"/>
              <a:t>increased</a:t>
            </a:r>
            <a:r>
              <a:rPr lang="en-US" sz="2400" i="1" dirty="0"/>
              <a:t> field </a:t>
            </a:r>
            <a:r>
              <a:rPr lang="en-US" sz="2400" b="1" i="1" dirty="0"/>
              <a:t>Strength</a:t>
            </a:r>
            <a:r>
              <a:rPr lang="en-US" sz="2400" i="1" dirty="0"/>
              <a:t> and Field </a:t>
            </a:r>
            <a:r>
              <a:rPr lang="en-US" sz="2400" b="1" i="1" dirty="0"/>
              <a:t>Gradient</a:t>
            </a:r>
          </a:p>
        </p:txBody>
      </p:sp>
      <p:sp>
        <p:nvSpPr>
          <p:cNvPr id="1093" name="TextBox 1092">
            <a:extLst>
              <a:ext uri="{FF2B5EF4-FFF2-40B4-BE49-F238E27FC236}">
                <a16:creationId xmlns:a16="http://schemas.microsoft.com/office/drawing/2014/main" id="{FAB80B1A-E90C-F4D1-8E87-6D0F50FD8835}"/>
              </a:ext>
            </a:extLst>
          </p:cNvPr>
          <p:cNvSpPr txBox="1"/>
          <p:nvPr/>
        </p:nvSpPr>
        <p:spPr>
          <a:xfrm>
            <a:off x="169927" y="1009109"/>
            <a:ext cx="652040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Can </a:t>
            </a:r>
            <a:r>
              <a:rPr lang="en-US" sz="2133" b="1" dirty="0"/>
              <a:t>nano-structured</a:t>
            </a:r>
            <a:r>
              <a:rPr lang="en-US" sz="2133" dirty="0"/>
              <a:t> targets lead to </a:t>
            </a:r>
            <a:r>
              <a:rPr lang="en-US" sz="2133" b="1" dirty="0"/>
              <a:t>femtosecond</a:t>
            </a:r>
            <a:r>
              <a:rPr lang="en-US" sz="2133" u="sng" dirty="0"/>
              <a:t> </a:t>
            </a:r>
            <a:r>
              <a:rPr lang="en-US" sz="2133" dirty="0"/>
              <a:t>scale </a:t>
            </a:r>
            <a:r>
              <a:rPr lang="en-US" sz="2133" b="1" dirty="0"/>
              <a:t>ion</a:t>
            </a:r>
            <a:r>
              <a:rPr lang="en-US" sz="2133" dirty="0"/>
              <a:t> </a:t>
            </a:r>
            <a:r>
              <a:rPr lang="en-US" sz="2133" b="1" dirty="0"/>
              <a:t>acceleration</a:t>
            </a:r>
            <a:r>
              <a:rPr lang="en-US" sz="2133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5" name="TextBox 1094">
                <a:extLst>
                  <a:ext uri="{FF2B5EF4-FFF2-40B4-BE49-F238E27FC236}">
                    <a16:creationId xmlns:a16="http://schemas.microsoft.com/office/drawing/2014/main" id="{B39F2940-2432-2ACE-9346-F60E9055673F}"/>
                  </a:ext>
                </a:extLst>
              </p:cNvPr>
              <p:cNvSpPr txBox="1"/>
              <p:nvPr/>
            </p:nvSpPr>
            <p:spPr>
              <a:xfrm>
                <a:off x="3082850" y="1740025"/>
                <a:ext cx="3200381" cy="754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13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133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33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133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133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133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33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133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133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sz="21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133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33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133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133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33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133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sz="21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≈5×</m:t>
                      </m:r>
                      <m:sSup>
                        <m:sSupPr>
                          <m:ctrlPr>
                            <a:rPr lang="en-US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133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n-US" sz="2133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133" dirty="0"/>
              </a:p>
            </p:txBody>
          </p:sp>
        </mc:Choice>
        <mc:Fallback xmlns="">
          <p:sp>
            <p:nvSpPr>
              <p:cNvPr id="1095" name="TextBox 1094">
                <a:extLst>
                  <a:ext uri="{FF2B5EF4-FFF2-40B4-BE49-F238E27FC236}">
                    <a16:creationId xmlns:a16="http://schemas.microsoft.com/office/drawing/2014/main" id="{B39F2940-2432-2ACE-9346-F60E90556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850" y="1740025"/>
                <a:ext cx="3200381" cy="75482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7" name="TextBox 1096">
                <a:extLst>
                  <a:ext uri="{FF2B5EF4-FFF2-40B4-BE49-F238E27FC236}">
                    <a16:creationId xmlns:a16="http://schemas.microsoft.com/office/drawing/2014/main" id="{3E93B7D7-DB2A-F1B6-1001-4DA67FAFE7C4}"/>
                  </a:ext>
                </a:extLst>
              </p:cNvPr>
              <p:cNvSpPr txBox="1"/>
              <p:nvPr/>
            </p:nvSpPr>
            <p:spPr>
              <a:xfrm>
                <a:off x="488043" y="1898826"/>
                <a:ext cx="2858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Huge factor to overcome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1097" name="TextBox 1096">
                <a:extLst>
                  <a:ext uri="{FF2B5EF4-FFF2-40B4-BE49-F238E27FC236}">
                    <a16:creationId xmlns:a16="http://schemas.microsoft.com/office/drawing/2014/main" id="{3E93B7D7-DB2A-F1B6-1001-4DA67FAFE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43" y="1898826"/>
                <a:ext cx="2858090" cy="369332"/>
              </a:xfrm>
              <a:prstGeom prst="rect">
                <a:avLst/>
              </a:prstGeom>
              <a:blipFill>
                <a:blip r:embed="rId20"/>
                <a:stretch>
                  <a:fillRect l="-1706"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8" name="TextBox 1097">
            <a:extLst>
              <a:ext uri="{FF2B5EF4-FFF2-40B4-BE49-F238E27FC236}">
                <a16:creationId xmlns:a16="http://schemas.microsoft.com/office/drawing/2014/main" id="{7BB505DC-CD35-3712-3171-2AEC6665D1D1}"/>
              </a:ext>
            </a:extLst>
          </p:cNvPr>
          <p:cNvSpPr txBox="1"/>
          <p:nvPr/>
        </p:nvSpPr>
        <p:spPr>
          <a:xfrm>
            <a:off x="2902458" y="2536356"/>
            <a:ext cx="20166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>
                <a:solidFill>
                  <a:srgbClr val="C00000"/>
                </a:solidFill>
              </a:rPr>
              <a:t>Solution</a:t>
            </a:r>
          </a:p>
          <a:p>
            <a:r>
              <a:rPr lang="en-US" i="1" dirty="0">
                <a:solidFill>
                  <a:srgbClr val="C00000"/>
                </a:solidFill>
              </a:rPr>
              <a:t>Use collective electron motion.</a:t>
            </a:r>
          </a:p>
          <a:p>
            <a:r>
              <a:rPr lang="en-US" i="1" dirty="0">
                <a:solidFill>
                  <a:srgbClr val="C00000"/>
                </a:solidFill>
              </a:rPr>
              <a:t>like (TNSA)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2979EC-EECC-2FDE-2BC5-59D16657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5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00013 0.0486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445F1-D915-2D9D-B1F6-CB3451BF1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60A1866-34BB-7365-1FB5-411EC6440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92" y="1253330"/>
            <a:ext cx="10515600" cy="4351339"/>
          </a:xfrm>
        </p:spPr>
        <p:txBody>
          <a:bodyPr/>
          <a:lstStyle/>
          <a:p>
            <a:r>
              <a:rPr lang="en-US" dirty="0"/>
              <a:t>Our goal is to use low energy </a:t>
            </a:r>
            <a:r>
              <a:rPr lang="en-US" b="1" dirty="0"/>
              <a:t>lasers</a:t>
            </a:r>
            <a:r>
              <a:rPr lang="en-US" dirty="0"/>
              <a:t> to </a:t>
            </a:r>
            <a:r>
              <a:rPr lang="en-US" b="1" dirty="0"/>
              <a:t>accelerate</a:t>
            </a:r>
            <a:r>
              <a:rPr lang="en-US" dirty="0"/>
              <a:t> </a:t>
            </a:r>
            <a:r>
              <a:rPr lang="en-US" b="1" dirty="0"/>
              <a:t>ions</a:t>
            </a:r>
            <a:r>
              <a:rPr lang="en-US" dirty="0"/>
              <a:t> to produce </a:t>
            </a:r>
            <a:r>
              <a:rPr lang="en-US" b="1" dirty="0" err="1"/>
              <a:t>nonequilbirum</a:t>
            </a:r>
            <a:r>
              <a:rPr lang="en-US" dirty="0"/>
              <a:t> </a:t>
            </a:r>
            <a:r>
              <a:rPr lang="en-US" b="1" dirty="0"/>
              <a:t>nano fusion</a:t>
            </a:r>
            <a:r>
              <a:rPr lang="en-US" dirty="0"/>
              <a:t>.</a:t>
            </a:r>
          </a:p>
          <a:p>
            <a:r>
              <a:rPr lang="en-US" b="1" dirty="0"/>
              <a:t>Aneutronic</a:t>
            </a:r>
            <a:r>
              <a:rPr lang="en-US" dirty="0"/>
              <a:t> proton-boron fusion </a:t>
            </a:r>
          </a:p>
          <a:p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p+</a:t>
            </a:r>
            <a:r>
              <a:rPr lang="en-US" b="1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11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B </a:t>
            </a:r>
            <a:r>
              <a:rPr lang="hy-AM" b="1" dirty="0">
                <a:solidFill>
                  <a:srgbClr val="202122"/>
                </a:solidFill>
                <a:latin typeface="Arial" panose="020B0604020202020204" pitchFamily="34" charset="0"/>
              </a:rPr>
              <a:t>→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 (3 </a:t>
            </a:r>
            <a:r>
              <a:rPr lang="en-US" b="1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4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He) + 8.7 MeV</a:t>
            </a:r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76FBA2-AC46-4839-F119-6BCC324ED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76" y="246713"/>
            <a:ext cx="10515600" cy="1325563"/>
          </a:xfrm>
        </p:spPr>
        <p:txBody>
          <a:bodyPr>
            <a:normAutofit/>
          </a:bodyPr>
          <a:lstStyle/>
          <a:p>
            <a:pPr defTabSz="914377"/>
            <a:r>
              <a:rPr lang="en-US" sz="48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Laser </a:t>
            </a:r>
            <a:r>
              <a:rPr lang="en-US" sz="48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endParaRPr lang="en-US" sz="4800" b="1" dirty="0">
              <a:solidFill>
                <a:srgbClr val="196B24">
                  <a:lumMod val="50000"/>
                </a:srgbClr>
              </a:solidFill>
              <a:latin typeface="Aptos Display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0131D-E623-6E2F-0F4B-06370FD24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6</a:t>
            </a:fld>
            <a:endParaRPr lang="en-US"/>
          </a:p>
        </p:txBody>
      </p:sp>
      <p:pic>
        <p:nvPicPr>
          <p:cNvPr id="14" name="Picture 13" descr="A blue line on a black background&#10;&#10;AI-generated content may be incorrect.">
            <a:extLst>
              <a:ext uri="{FF2B5EF4-FFF2-40B4-BE49-F238E27FC236}">
                <a16:creationId xmlns:a16="http://schemas.microsoft.com/office/drawing/2014/main" id="{03670C6B-DB18-8262-A5DA-2DE51FF4A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43" y="2242444"/>
            <a:ext cx="5651345" cy="4351339"/>
          </a:xfrm>
          <a:prstGeom prst="rect">
            <a:avLst/>
          </a:prstGeom>
        </p:spPr>
      </p:pic>
      <p:sp>
        <p:nvSpPr>
          <p:cNvPr id="15" name="Left Brace 14">
            <a:extLst>
              <a:ext uri="{FF2B5EF4-FFF2-40B4-BE49-F238E27FC236}">
                <a16:creationId xmlns:a16="http://schemas.microsoft.com/office/drawing/2014/main" id="{F8927415-7B30-C28D-276D-DC3121B535B5}"/>
              </a:ext>
            </a:extLst>
          </p:cNvPr>
          <p:cNvSpPr/>
          <p:nvPr/>
        </p:nvSpPr>
        <p:spPr>
          <a:xfrm rot="5400000">
            <a:off x="8054765" y="2163738"/>
            <a:ext cx="544702" cy="3964050"/>
          </a:xfrm>
          <a:prstGeom prst="leftBrace">
            <a:avLst>
              <a:gd name="adj1" fmla="val 24032"/>
              <a:gd name="adj2" fmla="val 50126"/>
            </a:avLst>
          </a:prstGeom>
          <a:ln w="28575">
            <a:solidFill>
              <a:srgbClr val="781F2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DC2943-10D2-F93C-2D5C-9BAF8A88C466}"/>
              </a:ext>
            </a:extLst>
          </p:cNvPr>
          <p:cNvSpPr txBox="1"/>
          <p:nvPr/>
        </p:nvSpPr>
        <p:spPr>
          <a:xfrm>
            <a:off x="8571364" y="2984588"/>
            <a:ext cx="1843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81F22"/>
                </a:solidFill>
              </a:rPr>
              <a:t>Corresponds</a:t>
            </a:r>
            <a:r>
              <a:rPr lang="en-US" b="1" dirty="0">
                <a:solidFill>
                  <a:srgbClr val="781F22"/>
                </a:solidFill>
              </a:rPr>
              <a:t> </a:t>
            </a:r>
            <a:r>
              <a:rPr lang="en-US" dirty="0">
                <a:solidFill>
                  <a:srgbClr val="781F22"/>
                </a:solidFill>
              </a:rPr>
              <a:t>to</a:t>
            </a:r>
            <a:r>
              <a:rPr lang="en-US" b="1" dirty="0">
                <a:solidFill>
                  <a:srgbClr val="781F22"/>
                </a:solidFill>
              </a:rPr>
              <a:t> ~0.1 picojoule </a:t>
            </a:r>
            <a:r>
              <a:rPr lang="en-US" dirty="0">
                <a:solidFill>
                  <a:srgbClr val="781F22"/>
                </a:solidFill>
              </a:rPr>
              <a:t>per particle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D59047-8CA4-DF55-E9C1-294D9A1FA36A}"/>
              </a:ext>
            </a:extLst>
          </p:cNvPr>
          <p:cNvGrpSpPr/>
          <p:nvPr/>
        </p:nvGrpSpPr>
        <p:grpSpPr>
          <a:xfrm>
            <a:off x="6193787" y="2668482"/>
            <a:ext cx="4715364" cy="1754196"/>
            <a:chOff x="6345091" y="3936343"/>
            <a:chExt cx="4715364" cy="175419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46F1857-7955-0F63-780B-C8734767F0CB}"/>
                </a:ext>
              </a:extLst>
            </p:cNvPr>
            <p:cNvSpPr/>
            <p:nvPr/>
          </p:nvSpPr>
          <p:spPr>
            <a:xfrm>
              <a:off x="6345091" y="3936343"/>
              <a:ext cx="4715364" cy="1668326"/>
            </a:xfrm>
            <a:prstGeom prst="roundRect">
              <a:avLst/>
            </a:prstGeom>
            <a:solidFill>
              <a:srgbClr val="FFE5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2" descr="Powerful Green Laser Pointer - 700m Range 104171338">
              <a:extLst>
                <a:ext uri="{FF2B5EF4-FFF2-40B4-BE49-F238E27FC236}">
                  <a16:creationId xmlns:a16="http://schemas.microsoft.com/office/drawing/2014/main" id="{398DD7ED-9CC7-5B4E-86F0-25633CBF29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8694" b="7197"/>
            <a:stretch/>
          </p:blipFill>
          <p:spPr bwMode="auto">
            <a:xfrm>
              <a:off x="6597755" y="4042994"/>
              <a:ext cx="1510492" cy="142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EE3B822-5445-08DB-FC31-EB5225062EE4}"/>
                    </a:ext>
                  </a:extLst>
                </p:cNvPr>
                <p:cNvSpPr txBox="1"/>
                <p:nvPr/>
              </p:nvSpPr>
              <p:spPr>
                <a:xfrm>
                  <a:off x="8154818" y="4090101"/>
                  <a:ext cx="2905637" cy="1600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Typical laser pointers have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a14:m>
                  <a:r>
                    <a:rPr lang="en-US" sz="2000" dirty="0"/>
                    <a:t> times more energy </a:t>
                  </a:r>
                  <a:r>
                    <a:rPr lang="en-US" sz="2000" dirty="0">
                      <a:solidFill>
                        <a:srgbClr val="C00000"/>
                      </a:solidFill>
                    </a:rPr>
                    <a:t>but the energy is not sufficiently focused</a:t>
                  </a:r>
                  <a:r>
                    <a:rPr lang="en-US" sz="2000" dirty="0"/>
                    <a:t>.</a:t>
                  </a:r>
                </a:p>
                <a:p>
                  <a:pPr algn="ctr"/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EE3B822-5445-08DB-FC31-EB5225062E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4818" y="4090101"/>
                  <a:ext cx="2905637" cy="1600438"/>
                </a:xfrm>
                <a:prstGeom prst="rect">
                  <a:avLst/>
                </a:prstGeom>
                <a:blipFill>
                  <a:blip r:embed="rId4"/>
                  <a:stretch>
                    <a:fillRect l="-2306" t="-22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A0AE51-90F7-C913-E69D-20F55B351D92}"/>
                </a:ext>
              </a:extLst>
            </p:cNvPr>
            <p:cNvSpPr txBox="1"/>
            <p:nvPr/>
          </p:nvSpPr>
          <p:spPr>
            <a:xfrm>
              <a:off x="6597755" y="5055144"/>
              <a:ext cx="8668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(5 </a:t>
              </a:r>
              <a:r>
                <a:rPr lang="en-US" dirty="0" err="1">
                  <a:solidFill>
                    <a:schemeClr val="bg1"/>
                  </a:solidFill>
                </a:rPr>
                <a:t>mJ</a:t>
              </a:r>
              <a:r>
                <a:rPr lang="en-US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F351A75-3DCA-0919-7BE9-5CC95652BADB}"/>
              </a:ext>
            </a:extLst>
          </p:cNvPr>
          <p:cNvSpPr txBox="1"/>
          <p:nvPr/>
        </p:nvSpPr>
        <p:spPr>
          <a:xfrm>
            <a:off x="5256155" y="485753"/>
            <a:ext cx="6398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*Equilibrium fusion requires enormous energies and densities*</a:t>
            </a:r>
          </a:p>
          <a:p>
            <a:r>
              <a:rPr lang="en-US" dirty="0"/>
              <a:t>NIF – 2 million joules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95809144-8544-084C-2833-5305049E4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7"/>
          <a:stretch/>
        </p:blipFill>
        <p:spPr bwMode="auto">
          <a:xfrm>
            <a:off x="486862" y="3391118"/>
            <a:ext cx="4439662" cy="280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716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211B8F28-6F43-B989-A16E-B1C1DE426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92820" y="2272014"/>
            <a:ext cx="3067812" cy="306781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27160C1-5CA3-DCFE-AAB8-C4F359B47587}"/>
              </a:ext>
            </a:extLst>
          </p:cNvPr>
          <p:cNvSpPr/>
          <p:nvPr/>
        </p:nvSpPr>
        <p:spPr>
          <a:xfrm>
            <a:off x="492821" y="2272015"/>
            <a:ext cx="3067812" cy="3067812"/>
          </a:xfrm>
          <a:prstGeom prst="rect">
            <a:avLst/>
          </a:prstGeom>
          <a:solidFill>
            <a:srgbClr val="BADBFC">
              <a:alpha val="3607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BC44DCB-B2FB-DB4B-D7F5-45C2CA03E9EE}"/>
              </a:ext>
            </a:extLst>
          </p:cNvPr>
          <p:cNvSpPr/>
          <p:nvPr/>
        </p:nvSpPr>
        <p:spPr>
          <a:xfrm>
            <a:off x="1816414" y="3383263"/>
            <a:ext cx="420624" cy="8763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oon 30">
            <a:extLst>
              <a:ext uri="{FF2B5EF4-FFF2-40B4-BE49-F238E27FC236}">
                <a16:creationId xmlns:a16="http://schemas.microsoft.com/office/drawing/2014/main" id="{7DAAE22C-1854-5A5E-D151-A4C2DDD5C830}"/>
              </a:ext>
            </a:extLst>
          </p:cNvPr>
          <p:cNvSpPr/>
          <p:nvPr/>
        </p:nvSpPr>
        <p:spPr>
          <a:xfrm rot="5400000">
            <a:off x="1872635" y="3208987"/>
            <a:ext cx="326820" cy="528320"/>
          </a:xfrm>
          <a:prstGeom prst="moon">
            <a:avLst>
              <a:gd name="adj" fmla="val 87500"/>
            </a:avLst>
          </a:prstGeom>
          <a:solidFill>
            <a:srgbClr val="0000F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Moon 31">
            <a:extLst>
              <a:ext uri="{FF2B5EF4-FFF2-40B4-BE49-F238E27FC236}">
                <a16:creationId xmlns:a16="http://schemas.microsoft.com/office/drawing/2014/main" id="{2496937D-CE68-453F-E9BC-FA2B354CA13C}"/>
              </a:ext>
            </a:extLst>
          </p:cNvPr>
          <p:cNvSpPr/>
          <p:nvPr/>
        </p:nvSpPr>
        <p:spPr>
          <a:xfrm rot="16200000">
            <a:off x="1868651" y="3927603"/>
            <a:ext cx="326819" cy="528321"/>
          </a:xfrm>
          <a:prstGeom prst="moon">
            <a:avLst>
              <a:gd name="adj" fmla="val 87500"/>
            </a:avLst>
          </a:prstGeom>
          <a:solidFill>
            <a:srgbClr val="0000F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5C9C93-67B8-A0A1-F681-A2C560405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35" y="-59225"/>
            <a:ext cx="8029575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Plasmonic Ponderomotive Force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745102-3E48-F0E3-04ED-901C35B688B7}"/>
              </a:ext>
            </a:extLst>
          </p:cNvPr>
          <p:cNvSpPr/>
          <p:nvPr/>
        </p:nvSpPr>
        <p:spPr>
          <a:xfrm>
            <a:off x="2991514" y="2891949"/>
            <a:ext cx="190500" cy="1905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6C834-758C-DC51-F5FE-8A15336F1D60}"/>
              </a:ext>
            </a:extLst>
          </p:cNvPr>
          <p:cNvSpPr txBox="1"/>
          <p:nvPr/>
        </p:nvSpPr>
        <p:spPr>
          <a:xfrm>
            <a:off x="2602378" y="3082449"/>
            <a:ext cx="8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</a:t>
            </a:r>
          </a:p>
        </p:txBody>
      </p:sp>
      <p:pic>
        <p:nvPicPr>
          <p:cNvPr id="2050" name="Picture 2" descr="equation">
            <a:extLst>
              <a:ext uri="{FF2B5EF4-FFF2-40B4-BE49-F238E27FC236}">
                <a16:creationId xmlns:a16="http://schemas.microsoft.com/office/drawing/2014/main" id="{7EC59E28-9CF1-85CA-6C09-83C7B4443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000" y="2891949"/>
            <a:ext cx="4462562" cy="8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421C67-3DD1-D008-CA25-71AE487EB008}"/>
                  </a:ext>
                </a:extLst>
              </p:cNvPr>
              <p:cNvSpPr txBox="1"/>
              <p:nvPr/>
            </p:nvSpPr>
            <p:spPr>
              <a:xfrm>
                <a:off x="8783094" y="4305549"/>
                <a:ext cx="3292170" cy="92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chemeClr val="accent1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𝜵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i="1" dirty="0">
                    <a:solidFill>
                      <a:schemeClr val="accent1"/>
                    </a:solidFill>
                  </a:rPr>
                  <a:t> term is ~</a:t>
                </a:r>
                <a:r>
                  <a:rPr lang="en-US" b="1" i="1" dirty="0">
                    <a:solidFill>
                      <a:schemeClr val="accent1"/>
                    </a:solidFill>
                  </a:rPr>
                  <a:t>1600</a:t>
                </a:r>
                <a:r>
                  <a:rPr lang="en-US" i="1" dirty="0">
                    <a:solidFill>
                      <a:schemeClr val="accent1"/>
                    </a:solidFill>
                  </a:rPr>
                  <a:t> times </a:t>
                </a:r>
                <a:r>
                  <a:rPr lang="en-US" b="1" i="1" dirty="0">
                    <a:solidFill>
                      <a:schemeClr val="accent1"/>
                    </a:solidFill>
                  </a:rPr>
                  <a:t>larger</a:t>
                </a:r>
                <a:r>
                  <a:rPr lang="en-US" i="1" dirty="0">
                    <a:solidFill>
                      <a:schemeClr val="accent1"/>
                    </a:solidFill>
                  </a:rPr>
                  <a:t> for the </a:t>
                </a:r>
                <a:r>
                  <a:rPr lang="en-US" b="1" i="1" dirty="0">
                    <a:solidFill>
                      <a:schemeClr val="accent1"/>
                    </a:solidFill>
                  </a:rPr>
                  <a:t>nanorod</a:t>
                </a:r>
                <a:r>
                  <a:rPr lang="en-US" i="1" dirty="0">
                    <a:solidFill>
                      <a:schemeClr val="accent1"/>
                    </a:solidFill>
                  </a:rPr>
                  <a:t> than the laser by field enhancement.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421C67-3DD1-D008-CA25-71AE487EB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3094" y="4305549"/>
                <a:ext cx="3292170" cy="929550"/>
              </a:xfrm>
              <a:prstGeom prst="rect">
                <a:avLst/>
              </a:prstGeom>
              <a:blipFill>
                <a:blip r:embed="rId5"/>
                <a:stretch>
                  <a:fillRect l="-1667" t="-1961" r="-111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01C113-7DEE-8A24-F313-F0A73767CB74}"/>
                  </a:ext>
                </a:extLst>
              </p:cNvPr>
              <p:cNvSpPr txBox="1"/>
              <p:nvPr/>
            </p:nvSpPr>
            <p:spPr>
              <a:xfrm>
                <a:off x="8996578" y="505466"/>
                <a:ext cx="26842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h𝑐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=0.197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keV nm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01C113-7DEE-8A24-F313-F0A73767C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578" y="505466"/>
                <a:ext cx="2684269" cy="461665"/>
              </a:xfrm>
              <a:prstGeom prst="rect">
                <a:avLst/>
              </a:prstGeom>
              <a:blipFill>
                <a:blip r:embed="rId6"/>
                <a:stretch>
                  <a:fillRect l="-682" t="-10526" r="-2500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6CA58F-086E-8512-8FBD-B3BF2DE8957E}"/>
              </a:ext>
            </a:extLst>
          </p:cNvPr>
          <p:cNvCxnSpPr>
            <a:stCxn id="6" idx="7"/>
          </p:cNvCxnSpPr>
          <p:nvPr/>
        </p:nvCxnSpPr>
        <p:spPr>
          <a:xfrm flipV="1">
            <a:off x="3154116" y="2649092"/>
            <a:ext cx="257556" cy="2707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29DC8D4-088C-AC23-937A-4BDE2AD45B0C}"/>
              </a:ext>
            </a:extLst>
          </p:cNvPr>
          <p:cNvSpPr/>
          <p:nvPr/>
        </p:nvSpPr>
        <p:spPr>
          <a:xfrm>
            <a:off x="3190148" y="4700472"/>
            <a:ext cx="76201" cy="76201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6C7579-841C-81C3-A126-EBFF6D3EE385}"/>
              </a:ext>
            </a:extLst>
          </p:cNvPr>
          <p:cNvSpPr txBox="1"/>
          <p:nvPr/>
        </p:nvSpPr>
        <p:spPr>
          <a:xfrm>
            <a:off x="2580824" y="4364489"/>
            <a:ext cx="101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E9C789-0A73-FB34-AA81-91EE7013E019}"/>
              </a:ext>
            </a:extLst>
          </p:cNvPr>
          <p:cNvCxnSpPr>
            <a:cxnSpLocks/>
          </p:cNvCxnSpPr>
          <p:nvPr/>
        </p:nvCxnSpPr>
        <p:spPr>
          <a:xfrm>
            <a:off x="3249262" y="4770324"/>
            <a:ext cx="221677" cy="2931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AC73974-BFDD-13CE-14D4-0CAFED53532C}"/>
              </a:ext>
            </a:extLst>
          </p:cNvPr>
          <p:cNvSpPr txBox="1"/>
          <p:nvPr/>
        </p:nvSpPr>
        <p:spPr>
          <a:xfrm>
            <a:off x="3936586" y="2043846"/>
            <a:ext cx="727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Typically, the </a:t>
            </a:r>
            <a:r>
              <a:rPr lang="en-US" b="1" dirty="0"/>
              <a:t>ponderomotive</a:t>
            </a:r>
            <a:r>
              <a:rPr lang="en-US" dirty="0"/>
              <a:t> </a:t>
            </a:r>
            <a:r>
              <a:rPr lang="en-US" b="1" dirty="0"/>
              <a:t>force</a:t>
            </a:r>
            <a:r>
              <a:rPr lang="en-US" dirty="0"/>
              <a:t> is far too </a:t>
            </a:r>
            <a:r>
              <a:rPr lang="en-US" b="1" dirty="0"/>
              <a:t>small</a:t>
            </a:r>
            <a:r>
              <a:rPr lang="en-US" dirty="0"/>
              <a:t> to cause </a:t>
            </a:r>
            <a:r>
              <a:rPr lang="en-US" b="1" dirty="0"/>
              <a:t>direct</a:t>
            </a:r>
            <a:r>
              <a:rPr lang="en-US" dirty="0"/>
              <a:t> </a:t>
            </a:r>
            <a:r>
              <a:rPr lang="en-US" b="1" dirty="0"/>
              <a:t>acceleration</a:t>
            </a:r>
            <a:r>
              <a:rPr lang="en-US" dirty="0"/>
              <a:t> to </a:t>
            </a:r>
            <a:r>
              <a:rPr lang="en-US" b="1" dirty="0"/>
              <a:t>protons</a:t>
            </a:r>
            <a:r>
              <a:rPr lang="en-US" dirty="0"/>
              <a:t> due to their large </a:t>
            </a:r>
            <a:r>
              <a:rPr lang="en-US" b="1" dirty="0"/>
              <a:t>mass</a:t>
            </a:r>
            <a:r>
              <a:rPr lang="en-US" dirty="0"/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DB6FEB9-331F-5517-1B95-71A3664B74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861" t="20834" r="10354" b="19624"/>
          <a:stretch/>
        </p:blipFill>
        <p:spPr>
          <a:xfrm>
            <a:off x="9178470" y="2675004"/>
            <a:ext cx="1631557" cy="155355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845BB5E-9529-2C8E-B7C3-1ADABD5B70DC}"/>
              </a:ext>
            </a:extLst>
          </p:cNvPr>
          <p:cNvSpPr txBox="1"/>
          <p:nvPr/>
        </p:nvSpPr>
        <p:spPr>
          <a:xfrm>
            <a:off x="3936586" y="4064323"/>
            <a:ext cx="4760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However, the ponderomotive force due to the oscillating field around a </a:t>
            </a:r>
            <a:r>
              <a:rPr lang="en-US" b="1" dirty="0"/>
              <a:t>nanorod</a:t>
            </a:r>
            <a:r>
              <a:rPr lang="en-US" dirty="0"/>
              <a:t> can be much larger due to </a:t>
            </a:r>
            <a:r>
              <a:rPr lang="en-US" b="1" dirty="0"/>
              <a:t>field enhancement </a:t>
            </a:r>
            <a:r>
              <a:rPr lang="en-US" dirty="0"/>
              <a:t>and increase in the field </a:t>
            </a:r>
            <a:r>
              <a:rPr lang="en-US" b="1" dirty="0"/>
              <a:t>gradient</a:t>
            </a:r>
            <a:r>
              <a:rPr lang="en-US" dirty="0"/>
              <a:t>.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17722EC-B2A7-4859-0419-0C498BA7FA79}"/>
                  </a:ext>
                </a:extLst>
              </p:cNvPr>
              <p:cNvSpPr txBox="1"/>
              <p:nvPr/>
            </p:nvSpPr>
            <p:spPr>
              <a:xfrm>
                <a:off x="8996578" y="66165"/>
                <a:ext cx="268426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=2.65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𝑓𝑠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17722EC-B2A7-4859-0419-0C498BA7F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6578" y="66165"/>
                <a:ext cx="2684269" cy="461665"/>
              </a:xfrm>
              <a:prstGeom prst="rect">
                <a:avLst/>
              </a:prstGeom>
              <a:blipFill>
                <a:blip r:embed="rId8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Arrow: Right 37">
            <a:extLst>
              <a:ext uri="{FF2B5EF4-FFF2-40B4-BE49-F238E27FC236}">
                <a16:creationId xmlns:a16="http://schemas.microsoft.com/office/drawing/2014/main" id="{F5694708-3596-1CE1-F393-18D3893942AC}"/>
              </a:ext>
            </a:extLst>
          </p:cNvPr>
          <p:cNvSpPr/>
          <p:nvPr/>
        </p:nvSpPr>
        <p:spPr>
          <a:xfrm rot="16200000">
            <a:off x="6415614" y="3629558"/>
            <a:ext cx="474921" cy="33068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696D1FEA-2E45-8A07-0A14-C5C5D627DBF8}"/>
              </a:ext>
            </a:extLst>
          </p:cNvPr>
          <p:cNvSpPr/>
          <p:nvPr/>
        </p:nvSpPr>
        <p:spPr>
          <a:xfrm rot="16200000">
            <a:off x="7248825" y="3629558"/>
            <a:ext cx="474921" cy="330684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E9F6CEF-15D6-4CE8-D94B-0BA66B59D8A9}"/>
              </a:ext>
            </a:extLst>
          </p:cNvPr>
          <p:cNvSpPr txBox="1"/>
          <p:nvPr/>
        </p:nvSpPr>
        <p:spPr>
          <a:xfrm>
            <a:off x="318976" y="1107353"/>
            <a:ext cx="10999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Our group was mainly interested in forces due to the </a:t>
            </a:r>
            <a:r>
              <a:rPr lang="en-US" sz="2000" b="1" dirty="0"/>
              <a:t>oscillating</a:t>
            </a:r>
            <a:r>
              <a:rPr lang="en-US" sz="2000" dirty="0"/>
              <a:t> </a:t>
            </a:r>
            <a:r>
              <a:rPr lang="en-US" sz="2000" b="1" dirty="0"/>
              <a:t>electron</a:t>
            </a:r>
            <a:r>
              <a:rPr lang="en-US" sz="2000" dirty="0"/>
              <a:t> </a:t>
            </a:r>
            <a:r>
              <a:rPr lang="en-US" sz="2000" b="1" dirty="0"/>
              <a:t>cloud</a:t>
            </a:r>
            <a:r>
              <a:rPr lang="en-US" sz="2000" dirty="0"/>
              <a:t> around the gold nanorod due to </a:t>
            </a:r>
            <a:r>
              <a:rPr lang="en-US" sz="2000" b="1" dirty="0"/>
              <a:t>LSP</a:t>
            </a:r>
            <a:r>
              <a:rPr lang="en-US" sz="2000" dirty="0"/>
              <a:t> resonance that could directly couple to ions.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AA1238E-B430-A889-E268-81005321D8AA}"/>
                  </a:ext>
                </a:extLst>
              </p:cNvPr>
              <p:cNvSpPr txBox="1"/>
              <p:nvPr/>
            </p:nvSpPr>
            <p:spPr>
              <a:xfrm>
                <a:off x="5964211" y="5533653"/>
                <a:ext cx="5064079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𝑛𝑎𝑛𝑜𝑟𝑜𝑑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𝑴𝒆𝑽</m:t>
                    </m:r>
                  </m:oMath>
                </a14:m>
                <a:r>
                  <a:rPr lang="en-US" sz="2400" b="1" dirty="0">
                    <a:solidFill>
                      <a:srgbClr val="C00000"/>
                    </a:solidFill>
                  </a:rPr>
                  <a:t>   </a:t>
                </a:r>
                <a:r>
                  <a:rPr lang="en-US" sz="2400" dirty="0"/>
                  <a:t>(for a proton)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AA1238E-B430-A889-E268-81005321D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211" y="5533653"/>
                <a:ext cx="5064079" cy="397866"/>
              </a:xfrm>
              <a:prstGeom prst="rect">
                <a:avLst/>
              </a:prstGeom>
              <a:blipFill>
                <a:blip r:embed="rId9"/>
                <a:stretch>
                  <a:fillRect l="-2046" t="-21538" r="-3610" b="-4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equation">
            <a:extLst>
              <a:ext uri="{FF2B5EF4-FFF2-40B4-BE49-F238E27FC236}">
                <a16:creationId xmlns:a16="http://schemas.microsoft.com/office/drawing/2014/main" id="{F11E352C-A1B1-AE17-3EB7-5F32289D4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1" y="5505364"/>
            <a:ext cx="4474722" cy="75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C43F30-1978-FDA2-82DA-47AC580FECC4}"/>
                  </a:ext>
                </a:extLst>
              </p:cNvPr>
              <p:cNvSpPr txBox="1"/>
              <p:nvPr/>
            </p:nvSpPr>
            <p:spPr>
              <a:xfrm>
                <a:off x="5876597" y="6200521"/>
                <a:ext cx="45368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85 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e>
                      </m:d>
                      <m:acc>
                        <m:accPr>
                          <m:chr m:val="̂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acc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C43F30-1978-FDA2-82DA-47AC580FE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597" y="6200521"/>
                <a:ext cx="4536819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CA8F4-9B8D-2641-A08B-C83E02E4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0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repeatCount="indefinite" autoRev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F132D-186A-A17B-5C6A-58CAFD743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38C5508-A1EB-308B-191D-BB626027C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9481"/>
            <a:ext cx="12192000" cy="5560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ADC949-DFB8-7237-5017-7214BC40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16" y="-153295"/>
            <a:ext cx="10515600" cy="1325563"/>
          </a:xfrm>
        </p:spPr>
        <p:txBody>
          <a:bodyPr/>
          <a:lstStyle/>
          <a:p>
            <a:r>
              <a:rPr lang="en-US" dirty="0"/>
              <a:t>Ion spectra -EPOCH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E2991A-6305-610D-7CC8-8A397007B708}"/>
                  </a:ext>
                </a:extLst>
              </p:cNvPr>
              <p:cNvSpPr txBox="1"/>
              <p:nvPr/>
            </p:nvSpPr>
            <p:spPr>
              <a:xfrm>
                <a:off x="8585489" y="652875"/>
                <a:ext cx="230842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𝑝𝑢𝑙𝑠𝑒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E2991A-6305-610D-7CC8-8A397007B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489" y="652875"/>
                <a:ext cx="2308424" cy="490199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113AE2-3AD8-2CF7-E9DE-86AB4B6110D5}"/>
                  </a:ext>
                </a:extLst>
              </p:cNvPr>
              <p:cNvSpPr txBox="1"/>
              <p:nvPr/>
            </p:nvSpPr>
            <p:spPr>
              <a:xfrm>
                <a:off x="4898346" y="644844"/>
                <a:ext cx="3930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=4.28×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113AE2-3AD8-2CF7-E9DE-86AB4B611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346" y="644844"/>
                <a:ext cx="3930646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881E057-60E3-1C5E-7C29-AB43E0D05598}"/>
                  </a:ext>
                </a:extLst>
              </p:cNvPr>
              <p:cNvSpPr txBox="1"/>
              <p:nvPr/>
            </p:nvSpPr>
            <p:spPr>
              <a:xfrm>
                <a:off x="8037161" y="1248903"/>
                <a:ext cx="170367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Cambria Math" panose="02040503050406030204" pitchFamily="18" charset="0"/>
                  </a:rPr>
                  <a:t>Taken 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=40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881E057-60E3-1C5E-7C29-AB43E0D055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161" y="1248903"/>
                <a:ext cx="1703672" cy="830997"/>
              </a:xfrm>
              <a:prstGeom prst="rect">
                <a:avLst/>
              </a:prstGeom>
              <a:blipFill>
                <a:blip r:embed="rId6"/>
                <a:stretch>
                  <a:fillRect l="-5357" t="-588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1E221203-666C-8DAC-26AA-DCD44D42960A}"/>
              </a:ext>
            </a:extLst>
          </p:cNvPr>
          <p:cNvGrpSpPr/>
          <p:nvPr/>
        </p:nvGrpSpPr>
        <p:grpSpPr>
          <a:xfrm>
            <a:off x="1952556" y="1265598"/>
            <a:ext cx="1442042" cy="1631950"/>
            <a:chOff x="8299491" y="2423876"/>
            <a:chExt cx="2908851" cy="461364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CCFC1ED-4E13-A937-B424-741824E2C6ED}"/>
                </a:ext>
              </a:extLst>
            </p:cNvPr>
            <p:cNvSpPr/>
            <p:nvPr/>
          </p:nvSpPr>
          <p:spPr>
            <a:xfrm>
              <a:off x="8299491" y="2466654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54BFC3E-233B-7B87-13E5-96DFF5895E9C}"/>
                </a:ext>
              </a:extLst>
            </p:cNvPr>
            <p:cNvSpPr/>
            <p:nvPr/>
          </p:nvSpPr>
          <p:spPr>
            <a:xfrm>
              <a:off x="9561577" y="242387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D878370E-D9C2-55AD-71C3-37816BF00D35}"/>
                </a:ext>
              </a:extLst>
            </p:cNvPr>
            <p:cNvSpPr/>
            <p:nvPr/>
          </p:nvSpPr>
          <p:spPr>
            <a:xfrm>
              <a:off x="10823663" y="242387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2CB1BF0-AA27-08DA-F374-3CE3F755CEA9}"/>
                </a:ext>
              </a:extLst>
            </p:cNvPr>
            <p:cNvSpPr/>
            <p:nvPr/>
          </p:nvSpPr>
          <p:spPr>
            <a:xfrm>
              <a:off x="8299491" y="4082848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BB96DF9-39E9-CF2E-2254-72E2CC651AFD}"/>
                </a:ext>
              </a:extLst>
            </p:cNvPr>
            <p:cNvSpPr/>
            <p:nvPr/>
          </p:nvSpPr>
          <p:spPr>
            <a:xfrm>
              <a:off x="9561577" y="409392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50A13A37-09D9-EC90-654A-CD9304CE18CB}"/>
                </a:ext>
              </a:extLst>
            </p:cNvPr>
            <p:cNvSpPr/>
            <p:nvPr/>
          </p:nvSpPr>
          <p:spPr>
            <a:xfrm>
              <a:off x="10823663" y="409392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39782BA-5C7C-925A-BEBF-19DE928D6618}"/>
                </a:ext>
              </a:extLst>
            </p:cNvPr>
            <p:cNvSpPr/>
            <p:nvPr/>
          </p:nvSpPr>
          <p:spPr>
            <a:xfrm>
              <a:off x="8299491" y="5952851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1817E7F-FB88-95E9-AF18-45994E9A92A5}"/>
                </a:ext>
              </a:extLst>
            </p:cNvPr>
            <p:cNvSpPr/>
            <p:nvPr/>
          </p:nvSpPr>
          <p:spPr>
            <a:xfrm>
              <a:off x="9561577" y="5910074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BBF4868-0B7F-A750-2B83-9832FC17EDE2}"/>
                </a:ext>
              </a:extLst>
            </p:cNvPr>
            <p:cNvSpPr/>
            <p:nvPr/>
          </p:nvSpPr>
          <p:spPr>
            <a:xfrm>
              <a:off x="10823663" y="5910074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8F123D9-A34F-B791-BFC7-48916A45A2D2}"/>
              </a:ext>
            </a:extLst>
          </p:cNvPr>
          <p:cNvCxnSpPr>
            <a:stCxn id="37" idx="3"/>
          </p:cNvCxnSpPr>
          <p:nvPr/>
        </p:nvCxnSpPr>
        <p:spPr>
          <a:xfrm>
            <a:off x="2143258" y="2044250"/>
            <a:ext cx="22204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47C2E29-6025-8809-5DFE-FB1A9CC47D52}"/>
              </a:ext>
            </a:extLst>
          </p:cNvPr>
          <p:cNvCxnSpPr>
            <a:cxnSpLocks/>
            <a:stCxn id="38" idx="1"/>
            <a:endCxn id="58" idx="1"/>
          </p:cNvCxnSpPr>
          <p:nvPr/>
        </p:nvCxnSpPr>
        <p:spPr>
          <a:xfrm flipH="1">
            <a:off x="2365307" y="2048168"/>
            <a:ext cx="212919" cy="4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6B6BC01-C658-690D-B1C2-C1B1A7150807}"/>
              </a:ext>
            </a:extLst>
          </p:cNvPr>
          <p:cNvCxnSpPr>
            <a:stCxn id="38" idx="3"/>
          </p:cNvCxnSpPr>
          <p:nvPr/>
        </p:nvCxnSpPr>
        <p:spPr>
          <a:xfrm>
            <a:off x="2768928" y="2048168"/>
            <a:ext cx="2129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40F568A-3D64-462E-AB67-2CAD24D9A9F5}"/>
              </a:ext>
            </a:extLst>
          </p:cNvPr>
          <p:cNvCxnSpPr>
            <a:cxnSpLocks/>
            <a:stCxn id="39" idx="1"/>
            <a:endCxn id="58" idx="3"/>
          </p:cNvCxnSpPr>
          <p:nvPr/>
        </p:nvCxnSpPr>
        <p:spPr>
          <a:xfrm flipH="1">
            <a:off x="2981845" y="2048168"/>
            <a:ext cx="222051" cy="4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1170312-4A21-70BA-FAF5-8EE2C21E266F}"/>
              </a:ext>
            </a:extLst>
          </p:cNvPr>
          <p:cNvCxnSpPr>
            <a:stCxn id="26" idx="2"/>
          </p:cNvCxnSpPr>
          <p:nvPr/>
        </p:nvCxnSpPr>
        <p:spPr>
          <a:xfrm>
            <a:off x="2673577" y="1649270"/>
            <a:ext cx="0" cy="105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93BDCF8-3332-CDD2-C5E3-A038D53CC152}"/>
              </a:ext>
            </a:extLst>
          </p:cNvPr>
          <p:cNvCxnSpPr>
            <a:stCxn id="41" idx="0"/>
          </p:cNvCxnSpPr>
          <p:nvPr/>
        </p:nvCxnSpPr>
        <p:spPr>
          <a:xfrm flipV="1">
            <a:off x="2673577" y="2357798"/>
            <a:ext cx="0" cy="1409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219C943-87FB-68B8-C079-1D2F6F41C21F}"/>
              </a:ext>
            </a:extLst>
          </p:cNvPr>
          <p:cNvCxnSpPr>
            <a:stCxn id="38" idx="0"/>
          </p:cNvCxnSpPr>
          <p:nvPr/>
        </p:nvCxnSpPr>
        <p:spPr>
          <a:xfrm flipV="1">
            <a:off x="2673577" y="1754548"/>
            <a:ext cx="0" cy="1017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572FF84-E8A9-65B5-958D-752D41A835B3}"/>
              </a:ext>
            </a:extLst>
          </p:cNvPr>
          <p:cNvCxnSpPr>
            <a:stCxn id="38" idx="2"/>
          </p:cNvCxnSpPr>
          <p:nvPr/>
        </p:nvCxnSpPr>
        <p:spPr>
          <a:xfrm>
            <a:off x="2673577" y="2240004"/>
            <a:ext cx="0" cy="1177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6EFA7CA-CB8F-47AF-3F94-C9EBC4EB0393}"/>
              </a:ext>
            </a:extLst>
          </p:cNvPr>
          <p:cNvSpPr/>
          <p:nvPr/>
        </p:nvSpPr>
        <p:spPr>
          <a:xfrm>
            <a:off x="2365307" y="1734875"/>
            <a:ext cx="616538" cy="63562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9677EB8-6A1B-75F5-B200-B992481A71AB}"/>
              </a:ext>
            </a:extLst>
          </p:cNvPr>
          <p:cNvSpPr/>
          <p:nvPr/>
        </p:nvSpPr>
        <p:spPr>
          <a:xfrm>
            <a:off x="1806949" y="1172268"/>
            <a:ext cx="1701209" cy="1786270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6116B0D-5D34-EA27-097C-CCDFAAA682A1}"/>
              </a:ext>
            </a:extLst>
          </p:cNvPr>
          <p:cNvSpPr txBox="1"/>
          <p:nvPr/>
        </p:nvSpPr>
        <p:spPr>
          <a:xfrm>
            <a:off x="1806949" y="3045998"/>
            <a:ext cx="2266287" cy="584775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Periodic Boundary conditions for particles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380B9E-8CD8-4406-649A-55E231FBB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888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D8B18-815F-4A69-CB1C-570A66E65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FD2D642-335F-C550-0526-9B348731D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9481"/>
            <a:ext cx="12192000" cy="5560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D97FF4-5441-62E0-3B4F-C20B9219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16" y="-153295"/>
            <a:ext cx="10515600" cy="1325563"/>
          </a:xfrm>
        </p:spPr>
        <p:txBody>
          <a:bodyPr/>
          <a:lstStyle/>
          <a:p>
            <a:r>
              <a:rPr lang="en-US" dirty="0"/>
              <a:t>Ion spectra -EPOCH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464FC2-F765-3938-B59A-0D5C823AE426}"/>
                  </a:ext>
                </a:extLst>
              </p:cNvPr>
              <p:cNvSpPr txBox="1"/>
              <p:nvPr/>
            </p:nvSpPr>
            <p:spPr>
              <a:xfrm>
                <a:off x="8585489" y="652875"/>
                <a:ext cx="230842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𝑝𝑢𝑙𝑠𝑒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464FC2-F765-3938-B59A-0D5C823AE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489" y="652875"/>
                <a:ext cx="2308424" cy="490199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2A58DC-B416-68CA-AA66-1AB23B793E64}"/>
                  </a:ext>
                </a:extLst>
              </p:cNvPr>
              <p:cNvSpPr txBox="1"/>
              <p:nvPr/>
            </p:nvSpPr>
            <p:spPr>
              <a:xfrm>
                <a:off x="4898346" y="644844"/>
                <a:ext cx="3930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=4.28×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2A58DC-B416-68CA-AA66-1AB23B793E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346" y="644844"/>
                <a:ext cx="3930646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34EB996-6C92-44F0-E00B-6DC753D4A64C}"/>
              </a:ext>
            </a:extLst>
          </p:cNvPr>
          <p:cNvSpPr txBox="1"/>
          <p:nvPr/>
        </p:nvSpPr>
        <p:spPr>
          <a:xfrm>
            <a:off x="8074095" y="2479333"/>
            <a:ext cx="2266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Cutoff energies scale with Z - </a:t>
            </a:r>
            <a:r>
              <a:rPr lang="en-US" sz="2400" b="1" i="1" u="sng" dirty="0">
                <a:solidFill>
                  <a:srgbClr val="C00000"/>
                </a:solidFill>
              </a:rPr>
              <a:t>Coulomb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562AF2B-EC81-FE99-69C4-7943FD6AF2F5}"/>
                  </a:ext>
                </a:extLst>
              </p:cNvPr>
              <p:cNvSpPr txBox="1"/>
              <p:nvPr/>
            </p:nvSpPr>
            <p:spPr>
              <a:xfrm>
                <a:off x="4154838" y="1354732"/>
                <a:ext cx="38823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>
                    <a:solidFill>
                      <a:srgbClr val="C00000"/>
                    </a:solidFill>
                  </a:rPr>
                  <a:t>Peak Energies scale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400" i="1" dirty="0">
                    <a:solidFill>
                      <a:srgbClr val="C00000"/>
                    </a:solidFill>
                  </a:rPr>
                  <a:t>-</a:t>
                </a:r>
                <a:r>
                  <a:rPr lang="en-US" sz="2400" b="1" i="1" u="sng" dirty="0">
                    <a:solidFill>
                      <a:srgbClr val="C00000"/>
                    </a:solidFill>
                  </a:rPr>
                  <a:t>Ponderomotive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562AF2B-EC81-FE99-69C4-7943FD6AF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838" y="1354732"/>
                <a:ext cx="3882323" cy="830997"/>
              </a:xfrm>
              <a:prstGeom prst="rect">
                <a:avLst/>
              </a:prstGeom>
              <a:blipFill>
                <a:blip r:embed="rId6"/>
                <a:stretch>
                  <a:fillRect l="-2516" t="-5839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05421FA-592E-55BB-6ACA-5CBF76A9C273}"/>
                  </a:ext>
                </a:extLst>
              </p:cNvPr>
              <p:cNvSpPr txBox="1"/>
              <p:nvPr/>
            </p:nvSpPr>
            <p:spPr>
              <a:xfrm>
                <a:off x="8037161" y="1248903"/>
                <a:ext cx="170367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Cambria Math" panose="02040503050406030204" pitchFamily="18" charset="0"/>
                  </a:rPr>
                  <a:t>Taken 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=40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05421FA-592E-55BB-6ACA-5CBF76A9C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161" y="1248903"/>
                <a:ext cx="1703672" cy="830997"/>
              </a:xfrm>
              <a:prstGeom prst="rect">
                <a:avLst/>
              </a:prstGeom>
              <a:blipFill>
                <a:blip r:embed="rId7"/>
                <a:stretch>
                  <a:fillRect l="-5357" t="-588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B982E35E-8DC0-1B67-EFDA-1C201985FC7C}"/>
              </a:ext>
            </a:extLst>
          </p:cNvPr>
          <p:cNvGrpSpPr/>
          <p:nvPr/>
        </p:nvGrpSpPr>
        <p:grpSpPr>
          <a:xfrm>
            <a:off x="1952556" y="1265598"/>
            <a:ext cx="1442042" cy="1631950"/>
            <a:chOff x="8299491" y="2423876"/>
            <a:chExt cx="2908851" cy="461364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C417C4D-6163-4DE0-5553-91FA4DA01019}"/>
                </a:ext>
              </a:extLst>
            </p:cNvPr>
            <p:cNvSpPr/>
            <p:nvPr/>
          </p:nvSpPr>
          <p:spPr>
            <a:xfrm>
              <a:off x="8299491" y="2466654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D26062C-5E37-2554-188C-9DBBE4C52268}"/>
                </a:ext>
              </a:extLst>
            </p:cNvPr>
            <p:cNvSpPr/>
            <p:nvPr/>
          </p:nvSpPr>
          <p:spPr>
            <a:xfrm>
              <a:off x="9561577" y="242387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094E003-31D2-BB89-DCBB-2988AAE43905}"/>
                </a:ext>
              </a:extLst>
            </p:cNvPr>
            <p:cNvSpPr/>
            <p:nvPr/>
          </p:nvSpPr>
          <p:spPr>
            <a:xfrm>
              <a:off x="10823663" y="242387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27BD852-9714-E7D7-3170-5012E1CD5051}"/>
                </a:ext>
              </a:extLst>
            </p:cNvPr>
            <p:cNvSpPr/>
            <p:nvPr/>
          </p:nvSpPr>
          <p:spPr>
            <a:xfrm>
              <a:off x="8299491" y="4082848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45703E3-1FAF-2D73-7CC6-32ED0F127961}"/>
                </a:ext>
              </a:extLst>
            </p:cNvPr>
            <p:cNvSpPr/>
            <p:nvPr/>
          </p:nvSpPr>
          <p:spPr>
            <a:xfrm>
              <a:off x="9561577" y="409392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02D94BD-66FD-AC21-9542-B79356D9EE39}"/>
                </a:ext>
              </a:extLst>
            </p:cNvPr>
            <p:cNvSpPr/>
            <p:nvPr/>
          </p:nvSpPr>
          <p:spPr>
            <a:xfrm>
              <a:off x="10823663" y="409392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2437A39D-9324-115C-6C5E-045955307921}"/>
                </a:ext>
              </a:extLst>
            </p:cNvPr>
            <p:cNvSpPr/>
            <p:nvPr/>
          </p:nvSpPr>
          <p:spPr>
            <a:xfrm>
              <a:off x="8299491" y="5952851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74C5A725-0479-EC5A-81E1-F0FFDD346BAF}"/>
                </a:ext>
              </a:extLst>
            </p:cNvPr>
            <p:cNvSpPr/>
            <p:nvPr/>
          </p:nvSpPr>
          <p:spPr>
            <a:xfrm>
              <a:off x="9561577" y="5910074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E9BCBDB5-B01F-4B1C-FC0A-250EE9423EA5}"/>
                </a:ext>
              </a:extLst>
            </p:cNvPr>
            <p:cNvSpPr/>
            <p:nvPr/>
          </p:nvSpPr>
          <p:spPr>
            <a:xfrm>
              <a:off x="10823663" y="5910074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1649B7D-437D-FD44-BBE9-CC4ED6C1FC96}"/>
              </a:ext>
            </a:extLst>
          </p:cNvPr>
          <p:cNvCxnSpPr>
            <a:stCxn id="37" idx="3"/>
          </p:cNvCxnSpPr>
          <p:nvPr/>
        </p:nvCxnSpPr>
        <p:spPr>
          <a:xfrm>
            <a:off x="2143258" y="2044250"/>
            <a:ext cx="22204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76D3C28-2D98-CF3D-9E47-6B3EA68665FA}"/>
              </a:ext>
            </a:extLst>
          </p:cNvPr>
          <p:cNvCxnSpPr>
            <a:cxnSpLocks/>
            <a:stCxn id="38" idx="1"/>
            <a:endCxn id="58" idx="1"/>
          </p:cNvCxnSpPr>
          <p:nvPr/>
        </p:nvCxnSpPr>
        <p:spPr>
          <a:xfrm flipH="1">
            <a:off x="2365307" y="2048168"/>
            <a:ext cx="212919" cy="4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856B9C1-5C60-2E52-F605-E8819D83C5FB}"/>
              </a:ext>
            </a:extLst>
          </p:cNvPr>
          <p:cNvCxnSpPr>
            <a:stCxn id="38" idx="3"/>
          </p:cNvCxnSpPr>
          <p:nvPr/>
        </p:nvCxnSpPr>
        <p:spPr>
          <a:xfrm>
            <a:off x="2768928" y="2048168"/>
            <a:ext cx="2129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1606336-79DA-D24A-3C13-FFD60D03F654}"/>
              </a:ext>
            </a:extLst>
          </p:cNvPr>
          <p:cNvCxnSpPr>
            <a:cxnSpLocks/>
            <a:stCxn id="39" idx="1"/>
            <a:endCxn id="58" idx="3"/>
          </p:cNvCxnSpPr>
          <p:nvPr/>
        </p:nvCxnSpPr>
        <p:spPr>
          <a:xfrm flipH="1">
            <a:off x="2981845" y="2048168"/>
            <a:ext cx="222051" cy="4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3A05ECC-C7BE-6811-0433-2D51A8D63EFB}"/>
              </a:ext>
            </a:extLst>
          </p:cNvPr>
          <p:cNvCxnSpPr>
            <a:stCxn id="26" idx="2"/>
          </p:cNvCxnSpPr>
          <p:nvPr/>
        </p:nvCxnSpPr>
        <p:spPr>
          <a:xfrm>
            <a:off x="2673577" y="1649270"/>
            <a:ext cx="0" cy="105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7011941-B972-099A-43E4-5C1174F4CA32}"/>
              </a:ext>
            </a:extLst>
          </p:cNvPr>
          <p:cNvCxnSpPr>
            <a:stCxn id="41" idx="0"/>
          </p:cNvCxnSpPr>
          <p:nvPr/>
        </p:nvCxnSpPr>
        <p:spPr>
          <a:xfrm flipV="1">
            <a:off x="2673577" y="2357798"/>
            <a:ext cx="0" cy="1409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8A36189-9E9A-5C99-8619-84D36DEDFF3A}"/>
              </a:ext>
            </a:extLst>
          </p:cNvPr>
          <p:cNvCxnSpPr>
            <a:stCxn id="38" idx="0"/>
          </p:cNvCxnSpPr>
          <p:nvPr/>
        </p:nvCxnSpPr>
        <p:spPr>
          <a:xfrm flipV="1">
            <a:off x="2673577" y="1754548"/>
            <a:ext cx="0" cy="1017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A2B3769-5350-41B7-C96A-28693C200C95}"/>
              </a:ext>
            </a:extLst>
          </p:cNvPr>
          <p:cNvCxnSpPr>
            <a:stCxn id="38" idx="2"/>
          </p:cNvCxnSpPr>
          <p:nvPr/>
        </p:nvCxnSpPr>
        <p:spPr>
          <a:xfrm>
            <a:off x="2673577" y="2240004"/>
            <a:ext cx="0" cy="1177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4BDD732E-AB5A-A46D-8E9C-7E9FF8B998FF}"/>
              </a:ext>
            </a:extLst>
          </p:cNvPr>
          <p:cNvSpPr/>
          <p:nvPr/>
        </p:nvSpPr>
        <p:spPr>
          <a:xfrm>
            <a:off x="2365307" y="1734875"/>
            <a:ext cx="616538" cy="63562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A39DC0D-C597-9944-FDF7-E82E19E7004A}"/>
              </a:ext>
            </a:extLst>
          </p:cNvPr>
          <p:cNvSpPr/>
          <p:nvPr/>
        </p:nvSpPr>
        <p:spPr>
          <a:xfrm>
            <a:off x="1806949" y="1172268"/>
            <a:ext cx="1701209" cy="1786270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B0FAC88-2EA9-46BC-1946-9E2F4623D00D}"/>
              </a:ext>
            </a:extLst>
          </p:cNvPr>
          <p:cNvSpPr txBox="1"/>
          <p:nvPr/>
        </p:nvSpPr>
        <p:spPr>
          <a:xfrm>
            <a:off x="1806949" y="3045998"/>
            <a:ext cx="2266287" cy="584775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Periodic Boundary conditions for particles</a:t>
            </a: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A3446BE0-F77B-1C05-2FB6-9DFE8F5DC4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0245" y="2142782"/>
            <a:ext cx="5798128" cy="43152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CF8856-EA3F-FA48-ABF1-C376D6197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386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5698A-C83A-628E-7595-49A5D8104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DADFEE0-1350-2E2F-A262-59A904A85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9481"/>
            <a:ext cx="12192000" cy="5560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2249F7-51AD-78BA-9CB5-1B6252871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16" y="-153295"/>
            <a:ext cx="10515600" cy="1325563"/>
          </a:xfrm>
        </p:spPr>
        <p:txBody>
          <a:bodyPr/>
          <a:lstStyle/>
          <a:p>
            <a:r>
              <a:rPr lang="en-US" dirty="0"/>
              <a:t>Ion spectra -EPOCH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586F01-59EB-28E4-0519-D8D7969B030F}"/>
                  </a:ext>
                </a:extLst>
              </p:cNvPr>
              <p:cNvSpPr txBox="1"/>
              <p:nvPr/>
            </p:nvSpPr>
            <p:spPr>
              <a:xfrm>
                <a:off x="8585489" y="652875"/>
                <a:ext cx="230842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𝑝𝑢𝑙𝑠𝑒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9586F01-59EB-28E4-0519-D8D7969B0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489" y="652875"/>
                <a:ext cx="2308424" cy="490199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068826-DE52-9317-B5AA-7F0C6F53B7E6}"/>
                  </a:ext>
                </a:extLst>
              </p:cNvPr>
              <p:cNvSpPr txBox="1"/>
              <p:nvPr/>
            </p:nvSpPr>
            <p:spPr>
              <a:xfrm>
                <a:off x="4898346" y="644844"/>
                <a:ext cx="3930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=4.28×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068826-DE52-9317-B5AA-7F0C6F53B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346" y="644844"/>
                <a:ext cx="3930646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7CAD55A-6A23-1DB5-4999-D2AA2EB73340}"/>
              </a:ext>
            </a:extLst>
          </p:cNvPr>
          <p:cNvSpPr txBox="1"/>
          <p:nvPr/>
        </p:nvSpPr>
        <p:spPr>
          <a:xfrm>
            <a:off x="8074095" y="2479333"/>
            <a:ext cx="2266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Cutoff energies scale with Z - </a:t>
            </a:r>
            <a:r>
              <a:rPr lang="en-US" sz="2400" b="1" i="1" u="sng" dirty="0">
                <a:solidFill>
                  <a:srgbClr val="C00000"/>
                </a:solidFill>
              </a:rPr>
              <a:t>Coulomb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41DF093-5380-F318-61CF-74CC5F1DDBB1}"/>
                  </a:ext>
                </a:extLst>
              </p:cNvPr>
              <p:cNvSpPr txBox="1"/>
              <p:nvPr/>
            </p:nvSpPr>
            <p:spPr>
              <a:xfrm>
                <a:off x="4154838" y="1354732"/>
                <a:ext cx="38823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>
                    <a:solidFill>
                      <a:srgbClr val="C00000"/>
                    </a:solidFill>
                  </a:rPr>
                  <a:t>Peak Energies scale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400" i="1" dirty="0">
                    <a:solidFill>
                      <a:srgbClr val="C00000"/>
                    </a:solidFill>
                  </a:rPr>
                  <a:t>-</a:t>
                </a:r>
                <a:r>
                  <a:rPr lang="en-US" sz="2400" b="1" i="1" u="sng" dirty="0">
                    <a:solidFill>
                      <a:srgbClr val="C00000"/>
                    </a:solidFill>
                  </a:rPr>
                  <a:t>Ponderomotive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41DF093-5380-F318-61CF-74CC5F1DD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838" y="1354732"/>
                <a:ext cx="3882323" cy="830997"/>
              </a:xfrm>
              <a:prstGeom prst="rect">
                <a:avLst/>
              </a:prstGeom>
              <a:blipFill>
                <a:blip r:embed="rId6"/>
                <a:stretch>
                  <a:fillRect l="-2516" t="-5839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95E5679-F699-C4E4-50C3-BA5541AD5A62}"/>
                  </a:ext>
                </a:extLst>
              </p:cNvPr>
              <p:cNvSpPr txBox="1"/>
              <p:nvPr/>
            </p:nvSpPr>
            <p:spPr>
              <a:xfrm>
                <a:off x="8037161" y="1248903"/>
                <a:ext cx="170367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Cambria Math" panose="02040503050406030204" pitchFamily="18" charset="0"/>
                  </a:rPr>
                  <a:t>Taken 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=40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95E5679-F699-C4E4-50C3-BA5541AD5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161" y="1248903"/>
                <a:ext cx="1703672" cy="830997"/>
              </a:xfrm>
              <a:prstGeom prst="rect">
                <a:avLst/>
              </a:prstGeom>
              <a:blipFill>
                <a:blip r:embed="rId7"/>
                <a:stretch>
                  <a:fillRect l="-5357" t="-588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B090E992-4D35-D2B1-1CE0-82A72D57EB95}"/>
              </a:ext>
            </a:extLst>
          </p:cNvPr>
          <p:cNvGrpSpPr/>
          <p:nvPr/>
        </p:nvGrpSpPr>
        <p:grpSpPr>
          <a:xfrm>
            <a:off x="1952556" y="1265598"/>
            <a:ext cx="1442042" cy="1631950"/>
            <a:chOff x="8299491" y="2423876"/>
            <a:chExt cx="2908851" cy="461364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645F7BE-EA62-6DC5-AC71-5100880071D4}"/>
                </a:ext>
              </a:extLst>
            </p:cNvPr>
            <p:cNvSpPr/>
            <p:nvPr/>
          </p:nvSpPr>
          <p:spPr>
            <a:xfrm>
              <a:off x="8299491" y="2466654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6A3785F-ACE1-CCCE-CFE5-24FCC8EF6D45}"/>
                </a:ext>
              </a:extLst>
            </p:cNvPr>
            <p:cNvSpPr/>
            <p:nvPr/>
          </p:nvSpPr>
          <p:spPr>
            <a:xfrm>
              <a:off x="9561577" y="242387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22A1D56-17B9-C427-6F36-FB348C5EAEA4}"/>
                </a:ext>
              </a:extLst>
            </p:cNvPr>
            <p:cNvSpPr/>
            <p:nvPr/>
          </p:nvSpPr>
          <p:spPr>
            <a:xfrm>
              <a:off x="10823663" y="242387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B26878E-B0FB-661E-5932-262A49C9F0F6}"/>
                </a:ext>
              </a:extLst>
            </p:cNvPr>
            <p:cNvSpPr/>
            <p:nvPr/>
          </p:nvSpPr>
          <p:spPr>
            <a:xfrm>
              <a:off x="8299491" y="4082848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3EEF468-517B-7400-B019-474C084FCB64}"/>
                </a:ext>
              </a:extLst>
            </p:cNvPr>
            <p:cNvSpPr/>
            <p:nvPr/>
          </p:nvSpPr>
          <p:spPr>
            <a:xfrm>
              <a:off x="9561577" y="409392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427CD7DE-5628-28D3-E360-3A0C96D711B5}"/>
                </a:ext>
              </a:extLst>
            </p:cNvPr>
            <p:cNvSpPr/>
            <p:nvPr/>
          </p:nvSpPr>
          <p:spPr>
            <a:xfrm>
              <a:off x="10823663" y="409392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2E0BCF9-A911-F21D-6FBD-B34FEFB216D1}"/>
                </a:ext>
              </a:extLst>
            </p:cNvPr>
            <p:cNvSpPr/>
            <p:nvPr/>
          </p:nvSpPr>
          <p:spPr>
            <a:xfrm>
              <a:off x="8299491" y="5952851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BC7460D-CB5B-AE97-6F7F-7B77BB8D46D0}"/>
                </a:ext>
              </a:extLst>
            </p:cNvPr>
            <p:cNvSpPr/>
            <p:nvPr/>
          </p:nvSpPr>
          <p:spPr>
            <a:xfrm>
              <a:off x="9561577" y="5910074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FE5E73E3-FCCE-49D1-81C3-0F08D6F14C7B}"/>
                </a:ext>
              </a:extLst>
            </p:cNvPr>
            <p:cNvSpPr/>
            <p:nvPr/>
          </p:nvSpPr>
          <p:spPr>
            <a:xfrm>
              <a:off x="10823663" y="5910074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82B54C7-BB1D-7C7B-1BEF-D4F13E387FF2}"/>
              </a:ext>
            </a:extLst>
          </p:cNvPr>
          <p:cNvCxnSpPr>
            <a:stCxn id="37" idx="3"/>
          </p:cNvCxnSpPr>
          <p:nvPr/>
        </p:nvCxnSpPr>
        <p:spPr>
          <a:xfrm>
            <a:off x="2143258" y="2044250"/>
            <a:ext cx="22204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8230E0E-240B-38B5-2A3F-E3860938FFD3}"/>
              </a:ext>
            </a:extLst>
          </p:cNvPr>
          <p:cNvCxnSpPr>
            <a:cxnSpLocks/>
            <a:stCxn id="38" idx="1"/>
            <a:endCxn id="58" idx="1"/>
          </p:cNvCxnSpPr>
          <p:nvPr/>
        </p:nvCxnSpPr>
        <p:spPr>
          <a:xfrm flipH="1">
            <a:off x="2365307" y="2048168"/>
            <a:ext cx="212919" cy="4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9104995-2FAA-DCFE-EFD1-72C1729CCC48}"/>
              </a:ext>
            </a:extLst>
          </p:cNvPr>
          <p:cNvCxnSpPr>
            <a:stCxn id="38" idx="3"/>
          </p:cNvCxnSpPr>
          <p:nvPr/>
        </p:nvCxnSpPr>
        <p:spPr>
          <a:xfrm>
            <a:off x="2768928" y="2048168"/>
            <a:ext cx="2129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0F2B36E-1956-C63B-A594-FD7404CCD4F1}"/>
              </a:ext>
            </a:extLst>
          </p:cNvPr>
          <p:cNvCxnSpPr>
            <a:cxnSpLocks/>
            <a:stCxn id="39" idx="1"/>
            <a:endCxn id="58" idx="3"/>
          </p:cNvCxnSpPr>
          <p:nvPr/>
        </p:nvCxnSpPr>
        <p:spPr>
          <a:xfrm flipH="1">
            <a:off x="2981845" y="2048168"/>
            <a:ext cx="222051" cy="4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D4E0977-2759-595C-ED38-CC64786C952B}"/>
              </a:ext>
            </a:extLst>
          </p:cNvPr>
          <p:cNvCxnSpPr>
            <a:stCxn id="26" idx="2"/>
          </p:cNvCxnSpPr>
          <p:nvPr/>
        </p:nvCxnSpPr>
        <p:spPr>
          <a:xfrm>
            <a:off x="2673577" y="1649270"/>
            <a:ext cx="0" cy="105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40669AA-3253-434D-850C-4E1D8A457374}"/>
              </a:ext>
            </a:extLst>
          </p:cNvPr>
          <p:cNvCxnSpPr>
            <a:stCxn id="41" idx="0"/>
          </p:cNvCxnSpPr>
          <p:nvPr/>
        </p:nvCxnSpPr>
        <p:spPr>
          <a:xfrm flipV="1">
            <a:off x="2673577" y="2357798"/>
            <a:ext cx="0" cy="1409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7E90C1C-7012-5FAA-925E-6D1D2E5F6344}"/>
              </a:ext>
            </a:extLst>
          </p:cNvPr>
          <p:cNvCxnSpPr>
            <a:stCxn id="38" idx="0"/>
          </p:cNvCxnSpPr>
          <p:nvPr/>
        </p:nvCxnSpPr>
        <p:spPr>
          <a:xfrm flipV="1">
            <a:off x="2673577" y="1754548"/>
            <a:ext cx="0" cy="1017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22712A9-C4FD-5DD5-9494-D6C3249175D8}"/>
              </a:ext>
            </a:extLst>
          </p:cNvPr>
          <p:cNvCxnSpPr>
            <a:stCxn id="38" idx="2"/>
          </p:cNvCxnSpPr>
          <p:nvPr/>
        </p:nvCxnSpPr>
        <p:spPr>
          <a:xfrm>
            <a:off x="2673577" y="2240004"/>
            <a:ext cx="0" cy="1177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18958C2F-0C05-A8CD-DF7D-EC916BEBB7BB}"/>
              </a:ext>
            </a:extLst>
          </p:cNvPr>
          <p:cNvSpPr/>
          <p:nvPr/>
        </p:nvSpPr>
        <p:spPr>
          <a:xfrm>
            <a:off x="2365307" y="1734875"/>
            <a:ext cx="616538" cy="63562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DC8980F-B19E-F60F-EB16-1EE4E08A8349}"/>
              </a:ext>
            </a:extLst>
          </p:cNvPr>
          <p:cNvSpPr/>
          <p:nvPr/>
        </p:nvSpPr>
        <p:spPr>
          <a:xfrm>
            <a:off x="1806949" y="1172268"/>
            <a:ext cx="1701209" cy="1786270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63BAA25-948F-6E8B-7763-87A05B91E94A}"/>
              </a:ext>
            </a:extLst>
          </p:cNvPr>
          <p:cNvSpPr txBox="1"/>
          <p:nvPr/>
        </p:nvSpPr>
        <p:spPr>
          <a:xfrm>
            <a:off x="1806949" y="3045998"/>
            <a:ext cx="2266287" cy="584775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Periodic Boundary conditions for particles</a:t>
            </a:r>
          </a:p>
        </p:txBody>
      </p:sp>
      <p:pic>
        <p:nvPicPr>
          <p:cNvPr id="1027" name="Picture 1026">
            <a:extLst>
              <a:ext uri="{FF2B5EF4-FFF2-40B4-BE49-F238E27FC236}">
                <a16:creationId xmlns:a16="http://schemas.microsoft.com/office/drawing/2014/main" id="{9DA16B84-5926-0392-9B7E-CC0F68ADE5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496" y="2361455"/>
            <a:ext cx="5963480" cy="42208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08CE76-D46F-FE76-B233-9B052D7FE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577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135F1-3953-5E20-0C04-373C7C298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69E276E-AB87-2A98-8C8F-A01930E58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9481"/>
            <a:ext cx="12192000" cy="5560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26D029-D2B2-1DC2-B553-A4401BDD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16" y="-153295"/>
            <a:ext cx="10515600" cy="1325563"/>
          </a:xfrm>
        </p:spPr>
        <p:txBody>
          <a:bodyPr/>
          <a:lstStyle/>
          <a:p>
            <a:r>
              <a:rPr lang="en-US" dirty="0"/>
              <a:t>Ion spectra -EPOCH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E15D74-A4C6-6C84-4F3B-5BD232C105FF}"/>
                  </a:ext>
                </a:extLst>
              </p:cNvPr>
              <p:cNvSpPr txBox="1"/>
              <p:nvPr/>
            </p:nvSpPr>
            <p:spPr>
              <a:xfrm>
                <a:off x="8585489" y="652875"/>
                <a:ext cx="230842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𝑝𝑢𝑙𝑠𝑒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E15D74-A4C6-6C84-4F3B-5BD232C10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489" y="652875"/>
                <a:ext cx="2308424" cy="490199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8880DD-5222-5A2F-0377-E45D364875EA}"/>
                  </a:ext>
                </a:extLst>
              </p:cNvPr>
              <p:cNvSpPr txBox="1"/>
              <p:nvPr/>
            </p:nvSpPr>
            <p:spPr>
              <a:xfrm>
                <a:off x="4898346" y="644844"/>
                <a:ext cx="3930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=4.28×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8880DD-5222-5A2F-0377-E45D36487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346" y="644844"/>
                <a:ext cx="3930646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D2C0175-3AF1-5306-D697-B625C2855933}"/>
              </a:ext>
            </a:extLst>
          </p:cNvPr>
          <p:cNvSpPr txBox="1"/>
          <p:nvPr/>
        </p:nvSpPr>
        <p:spPr>
          <a:xfrm>
            <a:off x="8074095" y="2479333"/>
            <a:ext cx="2266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Cutoff energies scale with Z - </a:t>
            </a:r>
            <a:r>
              <a:rPr lang="en-US" sz="2400" b="1" i="1" u="sng" dirty="0">
                <a:solidFill>
                  <a:srgbClr val="C00000"/>
                </a:solidFill>
              </a:rPr>
              <a:t>Coulomb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13C5935-015E-CC80-6D63-D7820AB29DE1}"/>
                  </a:ext>
                </a:extLst>
              </p:cNvPr>
              <p:cNvSpPr txBox="1"/>
              <p:nvPr/>
            </p:nvSpPr>
            <p:spPr>
              <a:xfrm>
                <a:off x="4154838" y="1354732"/>
                <a:ext cx="38823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>
                    <a:solidFill>
                      <a:srgbClr val="C00000"/>
                    </a:solidFill>
                  </a:rPr>
                  <a:t>Peak Energies scale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400" i="1" dirty="0">
                    <a:solidFill>
                      <a:srgbClr val="C00000"/>
                    </a:solidFill>
                  </a:rPr>
                  <a:t>-</a:t>
                </a:r>
                <a:r>
                  <a:rPr lang="en-US" sz="2400" b="1" i="1" u="sng" dirty="0">
                    <a:solidFill>
                      <a:srgbClr val="C00000"/>
                    </a:solidFill>
                  </a:rPr>
                  <a:t>Ponderomotive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13C5935-015E-CC80-6D63-D7820AB29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838" y="1354732"/>
                <a:ext cx="3882323" cy="830997"/>
              </a:xfrm>
              <a:prstGeom prst="rect">
                <a:avLst/>
              </a:prstGeom>
              <a:blipFill>
                <a:blip r:embed="rId6"/>
                <a:stretch>
                  <a:fillRect l="-2516" t="-5839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017537F-680F-FF67-2C61-E568D97FFE73}"/>
                  </a:ext>
                </a:extLst>
              </p:cNvPr>
              <p:cNvSpPr txBox="1"/>
              <p:nvPr/>
            </p:nvSpPr>
            <p:spPr>
              <a:xfrm>
                <a:off x="8037161" y="1248903"/>
                <a:ext cx="170367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Cambria Math" panose="02040503050406030204" pitchFamily="18" charset="0"/>
                  </a:rPr>
                  <a:t>Taken 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=40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017537F-680F-FF67-2C61-E568D97FF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161" y="1248903"/>
                <a:ext cx="1703672" cy="830997"/>
              </a:xfrm>
              <a:prstGeom prst="rect">
                <a:avLst/>
              </a:prstGeom>
              <a:blipFill>
                <a:blip r:embed="rId7"/>
                <a:stretch>
                  <a:fillRect l="-5357" t="-588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B5326C6A-DDC1-8CBE-9AC0-6E3CBAE69460}"/>
              </a:ext>
            </a:extLst>
          </p:cNvPr>
          <p:cNvGrpSpPr/>
          <p:nvPr/>
        </p:nvGrpSpPr>
        <p:grpSpPr>
          <a:xfrm>
            <a:off x="1952556" y="1265598"/>
            <a:ext cx="1442042" cy="1631950"/>
            <a:chOff x="8299491" y="2423876"/>
            <a:chExt cx="2908851" cy="461364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C6CFDED-DA29-ED9A-2D01-AE86005D0F16}"/>
                </a:ext>
              </a:extLst>
            </p:cNvPr>
            <p:cNvSpPr/>
            <p:nvPr/>
          </p:nvSpPr>
          <p:spPr>
            <a:xfrm>
              <a:off x="8299491" y="2466654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34913E8-A98F-9081-EDD4-534845624343}"/>
                </a:ext>
              </a:extLst>
            </p:cNvPr>
            <p:cNvSpPr/>
            <p:nvPr/>
          </p:nvSpPr>
          <p:spPr>
            <a:xfrm>
              <a:off x="9561577" y="242387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B04DEB79-B2EC-2E26-B885-9857649EB497}"/>
                </a:ext>
              </a:extLst>
            </p:cNvPr>
            <p:cNvSpPr/>
            <p:nvPr/>
          </p:nvSpPr>
          <p:spPr>
            <a:xfrm>
              <a:off x="10823663" y="242387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BAB8B4E-DAA1-3F78-8EAE-11F41BC51886}"/>
                </a:ext>
              </a:extLst>
            </p:cNvPr>
            <p:cNvSpPr/>
            <p:nvPr/>
          </p:nvSpPr>
          <p:spPr>
            <a:xfrm>
              <a:off x="8299491" y="4082848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8ED7FA1-5024-D994-D30D-6D875A9556F6}"/>
                </a:ext>
              </a:extLst>
            </p:cNvPr>
            <p:cNvSpPr/>
            <p:nvPr/>
          </p:nvSpPr>
          <p:spPr>
            <a:xfrm>
              <a:off x="9561577" y="409392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A7488C9-5914-1662-335E-468E03803DCD}"/>
                </a:ext>
              </a:extLst>
            </p:cNvPr>
            <p:cNvSpPr/>
            <p:nvPr/>
          </p:nvSpPr>
          <p:spPr>
            <a:xfrm>
              <a:off x="10823663" y="409392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9036767-BFB4-654F-6486-6D0D03B46B8D}"/>
                </a:ext>
              </a:extLst>
            </p:cNvPr>
            <p:cNvSpPr/>
            <p:nvPr/>
          </p:nvSpPr>
          <p:spPr>
            <a:xfrm>
              <a:off x="8299491" y="5952851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27ABD3A-F269-DB16-E3A7-1CC1266C997D}"/>
                </a:ext>
              </a:extLst>
            </p:cNvPr>
            <p:cNvSpPr/>
            <p:nvPr/>
          </p:nvSpPr>
          <p:spPr>
            <a:xfrm>
              <a:off x="9561577" y="5910074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32D591C2-B262-A917-75EC-ADD43055F347}"/>
                </a:ext>
              </a:extLst>
            </p:cNvPr>
            <p:cNvSpPr/>
            <p:nvPr/>
          </p:nvSpPr>
          <p:spPr>
            <a:xfrm>
              <a:off x="10823663" y="5910074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118136D-9278-F96D-A060-B834D2283E2B}"/>
              </a:ext>
            </a:extLst>
          </p:cNvPr>
          <p:cNvCxnSpPr>
            <a:stCxn id="37" idx="3"/>
          </p:cNvCxnSpPr>
          <p:nvPr/>
        </p:nvCxnSpPr>
        <p:spPr>
          <a:xfrm>
            <a:off x="2143258" y="2044250"/>
            <a:ext cx="22204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03C69D3-1FF9-A6BE-DF4D-9AEAD3ED59E0}"/>
              </a:ext>
            </a:extLst>
          </p:cNvPr>
          <p:cNvCxnSpPr>
            <a:cxnSpLocks/>
            <a:stCxn id="38" idx="1"/>
            <a:endCxn id="58" idx="1"/>
          </p:cNvCxnSpPr>
          <p:nvPr/>
        </p:nvCxnSpPr>
        <p:spPr>
          <a:xfrm flipH="1">
            <a:off x="2365307" y="2048168"/>
            <a:ext cx="212919" cy="4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DE76B10-0E37-DD75-4BB8-F4BB5D0D7375}"/>
              </a:ext>
            </a:extLst>
          </p:cNvPr>
          <p:cNvCxnSpPr>
            <a:stCxn id="38" idx="3"/>
          </p:cNvCxnSpPr>
          <p:nvPr/>
        </p:nvCxnSpPr>
        <p:spPr>
          <a:xfrm>
            <a:off x="2768928" y="2048168"/>
            <a:ext cx="2129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F479940-C96D-0396-1643-E26C252D81B9}"/>
              </a:ext>
            </a:extLst>
          </p:cNvPr>
          <p:cNvCxnSpPr>
            <a:cxnSpLocks/>
            <a:stCxn id="39" idx="1"/>
            <a:endCxn id="58" idx="3"/>
          </p:cNvCxnSpPr>
          <p:nvPr/>
        </p:nvCxnSpPr>
        <p:spPr>
          <a:xfrm flipH="1">
            <a:off x="2981845" y="2048168"/>
            <a:ext cx="222051" cy="4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C8B206B-D31D-8A04-3BBD-C88AE0DA7E26}"/>
              </a:ext>
            </a:extLst>
          </p:cNvPr>
          <p:cNvCxnSpPr>
            <a:stCxn id="26" idx="2"/>
          </p:cNvCxnSpPr>
          <p:nvPr/>
        </p:nvCxnSpPr>
        <p:spPr>
          <a:xfrm>
            <a:off x="2673577" y="1649270"/>
            <a:ext cx="0" cy="105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F5F9833-48CE-6B38-6816-618B23CA9070}"/>
              </a:ext>
            </a:extLst>
          </p:cNvPr>
          <p:cNvCxnSpPr>
            <a:stCxn id="41" idx="0"/>
          </p:cNvCxnSpPr>
          <p:nvPr/>
        </p:nvCxnSpPr>
        <p:spPr>
          <a:xfrm flipV="1">
            <a:off x="2673577" y="2357798"/>
            <a:ext cx="0" cy="1409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FF27A03-382D-47E3-72C2-68064984D976}"/>
              </a:ext>
            </a:extLst>
          </p:cNvPr>
          <p:cNvCxnSpPr>
            <a:stCxn id="38" idx="0"/>
          </p:cNvCxnSpPr>
          <p:nvPr/>
        </p:nvCxnSpPr>
        <p:spPr>
          <a:xfrm flipV="1">
            <a:off x="2673577" y="1754548"/>
            <a:ext cx="0" cy="1017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ECA2EEF-75B8-22F0-3438-9CC2BD5E34FC}"/>
              </a:ext>
            </a:extLst>
          </p:cNvPr>
          <p:cNvCxnSpPr>
            <a:stCxn id="38" idx="2"/>
          </p:cNvCxnSpPr>
          <p:nvPr/>
        </p:nvCxnSpPr>
        <p:spPr>
          <a:xfrm>
            <a:off x="2673577" y="2240004"/>
            <a:ext cx="0" cy="1177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4E980600-95B5-3DCC-AB21-9748B29D8A45}"/>
              </a:ext>
            </a:extLst>
          </p:cNvPr>
          <p:cNvSpPr/>
          <p:nvPr/>
        </p:nvSpPr>
        <p:spPr>
          <a:xfrm>
            <a:off x="2365307" y="1734875"/>
            <a:ext cx="616538" cy="63562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8D9970C-8806-5CB4-D013-EBB889990E92}"/>
              </a:ext>
            </a:extLst>
          </p:cNvPr>
          <p:cNvSpPr/>
          <p:nvPr/>
        </p:nvSpPr>
        <p:spPr>
          <a:xfrm>
            <a:off x="1806949" y="1172268"/>
            <a:ext cx="1701209" cy="1786270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A609256-94A9-35DC-06AE-CCCD5C57B56E}"/>
              </a:ext>
            </a:extLst>
          </p:cNvPr>
          <p:cNvSpPr txBox="1"/>
          <p:nvPr/>
        </p:nvSpPr>
        <p:spPr>
          <a:xfrm>
            <a:off x="1806949" y="3045998"/>
            <a:ext cx="2266287" cy="584775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Periodic Boundary conditions for particles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AF8B5-A759-DA07-3CA1-6079A6260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972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D902F-F9BE-2EAB-93B4-B84F36CE0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EB5346-C408-86A7-6C75-31D7F00A5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923"/>
            <a:ext cx="12192000" cy="5638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25A8B8-EC75-EAD5-A9F0-9137498F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16" y="-153295"/>
            <a:ext cx="10515600" cy="1325563"/>
          </a:xfrm>
        </p:spPr>
        <p:txBody>
          <a:bodyPr/>
          <a:lstStyle/>
          <a:p>
            <a:r>
              <a:rPr lang="en-US" dirty="0"/>
              <a:t>Ion spectra -EPOCH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E9D4BD-1C18-79BE-7711-78A4E664F464}"/>
                  </a:ext>
                </a:extLst>
              </p:cNvPr>
              <p:cNvSpPr txBox="1"/>
              <p:nvPr/>
            </p:nvSpPr>
            <p:spPr>
              <a:xfrm>
                <a:off x="8815675" y="504277"/>
                <a:ext cx="230842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𝑝𝑢𝑙𝑠𝑒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60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E9D4BD-1C18-79BE-7711-78A4E664F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5675" y="504277"/>
                <a:ext cx="2308424" cy="490199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58049E-AF8A-F9AB-119D-9B3B3396E0FA}"/>
                  </a:ext>
                </a:extLst>
              </p:cNvPr>
              <p:cNvSpPr txBox="1"/>
              <p:nvPr/>
            </p:nvSpPr>
            <p:spPr>
              <a:xfrm>
                <a:off x="4898346" y="644844"/>
                <a:ext cx="3930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=4.28×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58049E-AF8A-F9AB-119D-9B3B3396E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346" y="644844"/>
                <a:ext cx="3930646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41244026-DEE2-B2F2-6F25-49E46590C7F9}"/>
              </a:ext>
            </a:extLst>
          </p:cNvPr>
          <p:cNvSpPr txBox="1"/>
          <p:nvPr/>
        </p:nvSpPr>
        <p:spPr>
          <a:xfrm>
            <a:off x="4222912" y="1319376"/>
            <a:ext cx="3700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Ponderomotive</a:t>
            </a:r>
            <a:r>
              <a:rPr lang="en-US" sz="2400" i="1" dirty="0">
                <a:solidFill>
                  <a:srgbClr val="C00000"/>
                </a:solidFill>
              </a:rPr>
              <a:t> potential is </a:t>
            </a:r>
            <a:r>
              <a:rPr lang="en-US" sz="2400" b="1" i="1" u="sng" dirty="0">
                <a:solidFill>
                  <a:srgbClr val="C00000"/>
                </a:solidFill>
              </a:rPr>
              <a:t>saturated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01100A3-49B4-53F1-0A0A-A26EF33F4324}"/>
                  </a:ext>
                </a:extLst>
              </p:cNvPr>
              <p:cNvSpPr txBox="1"/>
              <p:nvPr/>
            </p:nvSpPr>
            <p:spPr>
              <a:xfrm>
                <a:off x="8037161" y="1248903"/>
                <a:ext cx="155702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Cambria Math" panose="02040503050406030204" pitchFamily="18" charset="0"/>
                  </a:rPr>
                  <a:t>Taken 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=60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01100A3-49B4-53F1-0A0A-A26EF33F4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161" y="1248903"/>
                <a:ext cx="1557029" cy="830997"/>
              </a:xfrm>
              <a:prstGeom prst="rect">
                <a:avLst/>
              </a:prstGeom>
              <a:blipFill>
                <a:blip r:embed="rId6"/>
                <a:stretch>
                  <a:fillRect l="-5859" t="-588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1178550F-ED5D-8960-8971-3879C2CD9A9F}"/>
              </a:ext>
            </a:extLst>
          </p:cNvPr>
          <p:cNvGrpSpPr/>
          <p:nvPr/>
        </p:nvGrpSpPr>
        <p:grpSpPr>
          <a:xfrm>
            <a:off x="1952556" y="1265598"/>
            <a:ext cx="1442042" cy="1631950"/>
            <a:chOff x="8299491" y="2423876"/>
            <a:chExt cx="2908851" cy="461364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0CF729F-BDEC-D3DC-4D25-D86FA8DF0085}"/>
                </a:ext>
              </a:extLst>
            </p:cNvPr>
            <p:cNvSpPr/>
            <p:nvPr/>
          </p:nvSpPr>
          <p:spPr>
            <a:xfrm>
              <a:off x="8299491" y="2466654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23E6E4A-D8A8-3870-3BAB-A79B536CCD6D}"/>
                </a:ext>
              </a:extLst>
            </p:cNvPr>
            <p:cNvSpPr/>
            <p:nvPr/>
          </p:nvSpPr>
          <p:spPr>
            <a:xfrm>
              <a:off x="9561577" y="242387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BBFF3FB-4B2E-1078-3257-83C4097CC0D2}"/>
                </a:ext>
              </a:extLst>
            </p:cNvPr>
            <p:cNvSpPr/>
            <p:nvPr/>
          </p:nvSpPr>
          <p:spPr>
            <a:xfrm>
              <a:off x="10823663" y="242387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9576545-A7B8-5CE5-0D6E-F600511DF54B}"/>
                </a:ext>
              </a:extLst>
            </p:cNvPr>
            <p:cNvSpPr/>
            <p:nvPr/>
          </p:nvSpPr>
          <p:spPr>
            <a:xfrm>
              <a:off x="8299491" y="4082848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A4DB9FE-F2C0-81F1-AB77-9636F360BED7}"/>
                </a:ext>
              </a:extLst>
            </p:cNvPr>
            <p:cNvSpPr/>
            <p:nvPr/>
          </p:nvSpPr>
          <p:spPr>
            <a:xfrm>
              <a:off x="9561577" y="409392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46F9F95B-87A8-C7C2-0C1A-FF84EFA4E49F}"/>
                </a:ext>
              </a:extLst>
            </p:cNvPr>
            <p:cNvSpPr/>
            <p:nvPr/>
          </p:nvSpPr>
          <p:spPr>
            <a:xfrm>
              <a:off x="10823663" y="4093926"/>
              <a:ext cx="384679" cy="1084668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2920CEAD-6165-5B5F-113E-60312A059B39}"/>
                </a:ext>
              </a:extLst>
            </p:cNvPr>
            <p:cNvSpPr/>
            <p:nvPr/>
          </p:nvSpPr>
          <p:spPr>
            <a:xfrm>
              <a:off x="8299491" y="5952851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4206F1F-33D1-6906-350E-CF317AC73263}"/>
                </a:ext>
              </a:extLst>
            </p:cNvPr>
            <p:cNvSpPr/>
            <p:nvPr/>
          </p:nvSpPr>
          <p:spPr>
            <a:xfrm>
              <a:off x="9561577" y="5910074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5C317846-46CD-8642-C6DC-53CE118A8E02}"/>
                </a:ext>
              </a:extLst>
            </p:cNvPr>
            <p:cNvSpPr/>
            <p:nvPr/>
          </p:nvSpPr>
          <p:spPr>
            <a:xfrm>
              <a:off x="10823663" y="5910074"/>
              <a:ext cx="384679" cy="1084669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61961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594126C-9329-9742-FCEC-B0ADBF7975FD}"/>
              </a:ext>
            </a:extLst>
          </p:cNvPr>
          <p:cNvCxnSpPr>
            <a:stCxn id="37" idx="3"/>
          </p:cNvCxnSpPr>
          <p:nvPr/>
        </p:nvCxnSpPr>
        <p:spPr>
          <a:xfrm>
            <a:off x="2143258" y="2044250"/>
            <a:ext cx="22204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4CC2B90-EE5F-095E-3B77-7060652FEB18}"/>
              </a:ext>
            </a:extLst>
          </p:cNvPr>
          <p:cNvCxnSpPr>
            <a:cxnSpLocks/>
            <a:stCxn id="38" idx="1"/>
            <a:endCxn id="58" idx="1"/>
          </p:cNvCxnSpPr>
          <p:nvPr/>
        </p:nvCxnSpPr>
        <p:spPr>
          <a:xfrm flipH="1">
            <a:off x="2365307" y="2048168"/>
            <a:ext cx="212919" cy="4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FC9DA1D-5092-8869-4D14-2F90A9F62760}"/>
              </a:ext>
            </a:extLst>
          </p:cNvPr>
          <p:cNvCxnSpPr>
            <a:stCxn id="38" idx="3"/>
          </p:cNvCxnSpPr>
          <p:nvPr/>
        </p:nvCxnSpPr>
        <p:spPr>
          <a:xfrm>
            <a:off x="2768928" y="2048168"/>
            <a:ext cx="2129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5987BF5-017B-3BBB-8C7E-A845734A4252}"/>
              </a:ext>
            </a:extLst>
          </p:cNvPr>
          <p:cNvCxnSpPr>
            <a:cxnSpLocks/>
            <a:stCxn id="39" idx="1"/>
            <a:endCxn id="58" idx="3"/>
          </p:cNvCxnSpPr>
          <p:nvPr/>
        </p:nvCxnSpPr>
        <p:spPr>
          <a:xfrm flipH="1">
            <a:off x="2981845" y="2048168"/>
            <a:ext cx="222051" cy="4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800734F-9E06-7D54-A557-318F57BA03F9}"/>
              </a:ext>
            </a:extLst>
          </p:cNvPr>
          <p:cNvCxnSpPr>
            <a:stCxn id="26" idx="2"/>
          </p:cNvCxnSpPr>
          <p:nvPr/>
        </p:nvCxnSpPr>
        <p:spPr>
          <a:xfrm>
            <a:off x="2673577" y="1649270"/>
            <a:ext cx="0" cy="105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FB7B7EE-5906-1889-37CF-19318407BD1C}"/>
              </a:ext>
            </a:extLst>
          </p:cNvPr>
          <p:cNvCxnSpPr>
            <a:stCxn id="41" idx="0"/>
          </p:cNvCxnSpPr>
          <p:nvPr/>
        </p:nvCxnSpPr>
        <p:spPr>
          <a:xfrm flipV="1">
            <a:off x="2673577" y="2357798"/>
            <a:ext cx="0" cy="1409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8DEB2C5-8434-CCA9-E3C8-7834D0CFA5B8}"/>
              </a:ext>
            </a:extLst>
          </p:cNvPr>
          <p:cNvCxnSpPr>
            <a:stCxn id="38" idx="0"/>
          </p:cNvCxnSpPr>
          <p:nvPr/>
        </p:nvCxnSpPr>
        <p:spPr>
          <a:xfrm flipV="1">
            <a:off x="2673577" y="1754548"/>
            <a:ext cx="0" cy="1017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F16CF4C-AD2E-26D2-3B32-1747B9E67B33}"/>
              </a:ext>
            </a:extLst>
          </p:cNvPr>
          <p:cNvCxnSpPr>
            <a:stCxn id="38" idx="2"/>
          </p:cNvCxnSpPr>
          <p:nvPr/>
        </p:nvCxnSpPr>
        <p:spPr>
          <a:xfrm>
            <a:off x="2673577" y="2240004"/>
            <a:ext cx="0" cy="1177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7C825A8C-385E-7DE5-9704-B6BEE1AD4F0A}"/>
              </a:ext>
            </a:extLst>
          </p:cNvPr>
          <p:cNvSpPr/>
          <p:nvPr/>
        </p:nvSpPr>
        <p:spPr>
          <a:xfrm>
            <a:off x="2365307" y="1734875"/>
            <a:ext cx="616538" cy="63562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5D95B24-BAB3-B6D0-87C9-A4A9374C8EC2}"/>
              </a:ext>
            </a:extLst>
          </p:cNvPr>
          <p:cNvSpPr/>
          <p:nvPr/>
        </p:nvSpPr>
        <p:spPr>
          <a:xfrm>
            <a:off x="1806949" y="1172268"/>
            <a:ext cx="1701209" cy="1786270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F81519A-0B9C-8100-20BE-75C764A50C4D}"/>
              </a:ext>
            </a:extLst>
          </p:cNvPr>
          <p:cNvSpPr txBox="1"/>
          <p:nvPr/>
        </p:nvSpPr>
        <p:spPr>
          <a:xfrm>
            <a:off x="1806949" y="3045998"/>
            <a:ext cx="2266287" cy="584775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Periodic Boundary conditions for particles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69C7A4-37BF-261F-2F0A-992F959C0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368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B74FD-3E69-2503-2CAB-6383A7D1B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8784CCD-F347-3319-471C-1DF7FA8D9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6773"/>
            <a:ext cx="12275127" cy="5507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A31688-C603-75C4-6911-2B014E3E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16" y="-153295"/>
            <a:ext cx="10515600" cy="1325563"/>
          </a:xfrm>
        </p:spPr>
        <p:txBody>
          <a:bodyPr/>
          <a:lstStyle/>
          <a:p>
            <a:r>
              <a:rPr lang="en-US" dirty="0"/>
              <a:t>Ion spectra -EPOCH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5BFB5B-0A9A-D6A3-61AB-6F8568854048}"/>
                  </a:ext>
                </a:extLst>
              </p:cNvPr>
              <p:cNvSpPr txBox="1"/>
              <p:nvPr/>
            </p:nvSpPr>
            <p:spPr>
              <a:xfrm>
                <a:off x="8565408" y="430777"/>
                <a:ext cx="230842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𝑝𝑢𝑙𝑠𝑒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5BFB5B-0A9A-D6A3-61AB-6F8568854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5408" y="430777"/>
                <a:ext cx="2308424" cy="490199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54BFC9-6143-E30C-3680-6EC9373B2A59}"/>
                  </a:ext>
                </a:extLst>
              </p:cNvPr>
              <p:cNvSpPr txBox="1"/>
              <p:nvPr/>
            </p:nvSpPr>
            <p:spPr>
              <a:xfrm>
                <a:off x="4898346" y="459311"/>
                <a:ext cx="3930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=4.28×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54BFC9-6143-E30C-3680-6EC9373B2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346" y="459311"/>
                <a:ext cx="3930646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F334015-ED7E-7339-F84D-8BE98FAD04B1}"/>
                  </a:ext>
                </a:extLst>
              </p:cNvPr>
              <p:cNvSpPr txBox="1"/>
              <p:nvPr/>
            </p:nvSpPr>
            <p:spPr>
              <a:xfrm>
                <a:off x="9551846" y="2411715"/>
                <a:ext cx="199304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Cambria Math" panose="02040503050406030204" pitchFamily="18" charset="0"/>
                  </a:rPr>
                  <a:t>Taken 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=200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F334015-ED7E-7339-F84D-8BE98FAD04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846" y="2411715"/>
                <a:ext cx="1993046" cy="830997"/>
              </a:xfrm>
              <a:prstGeom prst="rect">
                <a:avLst/>
              </a:prstGeom>
              <a:blipFill>
                <a:blip r:embed="rId6"/>
                <a:stretch>
                  <a:fillRect l="-4893" t="-588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BFA0D59-063B-C438-68F5-DE87B902C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32475"/>
            <a:ext cx="12192000" cy="5661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21A1E2-EA70-ED14-FA48-43DFC8AB98D8}"/>
              </a:ext>
            </a:extLst>
          </p:cNvPr>
          <p:cNvSpPr txBox="1"/>
          <p:nvPr/>
        </p:nvSpPr>
        <p:spPr>
          <a:xfrm>
            <a:off x="3941618" y="2854036"/>
            <a:ext cx="2171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Single nanorod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E05BD3-56BF-A55C-2924-38FC31F4F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814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56E8F-E7DE-3E2D-1B9C-D4678D2EA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3EC087-157F-C486-F819-EE1F277FA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6773"/>
            <a:ext cx="12275127" cy="5507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582147-38A8-703A-B80B-C4F1869FD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16" y="-153295"/>
            <a:ext cx="10515600" cy="1325563"/>
          </a:xfrm>
        </p:spPr>
        <p:txBody>
          <a:bodyPr/>
          <a:lstStyle/>
          <a:p>
            <a:r>
              <a:rPr lang="en-US" dirty="0"/>
              <a:t>Ion spectra -EPOCH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500EA4-ECD9-37DB-C5A7-F15B010B4FFA}"/>
                  </a:ext>
                </a:extLst>
              </p:cNvPr>
              <p:cNvSpPr txBox="1"/>
              <p:nvPr/>
            </p:nvSpPr>
            <p:spPr>
              <a:xfrm>
                <a:off x="8565408" y="430777"/>
                <a:ext cx="230842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𝑝𝑢𝑙𝑠𝑒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500EA4-ECD9-37DB-C5A7-F15B010B4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5408" y="430777"/>
                <a:ext cx="2308424" cy="490199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5ECE84-82DA-F94F-71BF-FE84E9F48517}"/>
                  </a:ext>
                </a:extLst>
              </p:cNvPr>
              <p:cNvSpPr txBox="1"/>
              <p:nvPr/>
            </p:nvSpPr>
            <p:spPr>
              <a:xfrm>
                <a:off x="4898346" y="459311"/>
                <a:ext cx="3930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=4.28×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5ECE84-82DA-F94F-71BF-FE84E9F48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346" y="459311"/>
                <a:ext cx="3930646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2077470-C4A0-5E3B-B993-635C51DDC1AB}"/>
                  </a:ext>
                </a:extLst>
              </p:cNvPr>
              <p:cNvSpPr txBox="1"/>
              <p:nvPr/>
            </p:nvSpPr>
            <p:spPr>
              <a:xfrm>
                <a:off x="9551846" y="2411715"/>
                <a:ext cx="199304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Cambria Math" panose="02040503050406030204" pitchFamily="18" charset="0"/>
                  </a:rPr>
                  <a:t>Taken 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=200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2077470-C4A0-5E3B-B993-635C51DDC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846" y="2411715"/>
                <a:ext cx="1993046" cy="830997"/>
              </a:xfrm>
              <a:prstGeom prst="rect">
                <a:avLst/>
              </a:prstGeom>
              <a:blipFill>
                <a:blip r:embed="rId6"/>
                <a:stretch>
                  <a:fillRect l="-4893" t="-588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8A2BA4B3-6081-3D2C-D98D-1E6589C0A204}"/>
              </a:ext>
            </a:extLst>
          </p:cNvPr>
          <p:cNvSpPr txBox="1"/>
          <p:nvPr/>
        </p:nvSpPr>
        <p:spPr>
          <a:xfrm>
            <a:off x="3719945" y="1784874"/>
            <a:ext cx="207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Nanorod array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954C07-B732-DD7C-57D3-66A7E017A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571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4A26B-58DA-DC37-2E76-A122B7558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939D82-B364-4E87-17F3-69B756239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6773"/>
            <a:ext cx="12275127" cy="5507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4AF11A-8603-77E7-4007-B983866A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16" y="-153295"/>
            <a:ext cx="10515600" cy="1325563"/>
          </a:xfrm>
        </p:spPr>
        <p:txBody>
          <a:bodyPr/>
          <a:lstStyle/>
          <a:p>
            <a:r>
              <a:rPr lang="en-US" dirty="0"/>
              <a:t>Ion spectra -EPOCH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4D883C-97F7-717F-74F2-E2002F2DEB99}"/>
                  </a:ext>
                </a:extLst>
              </p:cNvPr>
              <p:cNvSpPr txBox="1"/>
              <p:nvPr/>
            </p:nvSpPr>
            <p:spPr>
              <a:xfrm>
                <a:off x="8565408" y="430777"/>
                <a:ext cx="230842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𝑝𝑢𝑙𝑠𝑒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=21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4D883C-97F7-717F-74F2-E2002F2DE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5408" y="430777"/>
                <a:ext cx="2308424" cy="490199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99253C-10F5-CA1C-07F2-29C7258B8225}"/>
                  </a:ext>
                </a:extLst>
              </p:cNvPr>
              <p:cNvSpPr txBox="1"/>
              <p:nvPr/>
            </p:nvSpPr>
            <p:spPr>
              <a:xfrm>
                <a:off x="4898346" y="459311"/>
                <a:ext cx="3930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=4.28×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99253C-10F5-CA1C-07F2-29C7258B8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346" y="459311"/>
                <a:ext cx="3930646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FAAC8C0-9BB2-D182-F090-BAAF72F3A622}"/>
                  </a:ext>
                </a:extLst>
              </p:cNvPr>
              <p:cNvSpPr txBox="1"/>
              <p:nvPr/>
            </p:nvSpPr>
            <p:spPr>
              <a:xfrm>
                <a:off x="9551846" y="2411715"/>
                <a:ext cx="199304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Cambria Math" panose="02040503050406030204" pitchFamily="18" charset="0"/>
                  </a:rPr>
                  <a:t>Taken 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=200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FAAC8C0-9BB2-D182-F090-BAAF72F3A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846" y="2411715"/>
                <a:ext cx="1993046" cy="830997"/>
              </a:xfrm>
              <a:prstGeom prst="rect">
                <a:avLst/>
              </a:prstGeom>
              <a:blipFill>
                <a:blip r:embed="rId6"/>
                <a:stretch>
                  <a:fillRect l="-4893" t="-588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365E6132-B213-71E7-3648-B94C4676F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59522"/>
            <a:ext cx="6783791" cy="5534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6E492D-9837-9BD3-FC12-D884A6D5D77B}"/>
                  </a:ext>
                </a:extLst>
              </p:cNvPr>
              <p:cNvSpPr txBox="1"/>
              <p:nvPr/>
            </p:nvSpPr>
            <p:spPr>
              <a:xfrm>
                <a:off x="8542759" y="4656953"/>
                <a:ext cx="28834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𝐼𝑜𝑛</m:t>
                      </m:r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)~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h𝑜𝑡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6E492D-9837-9BD3-FC12-D884A6D5D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2759" y="4656953"/>
                <a:ext cx="288341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251941D-008A-823A-B3BB-08ADA92B715C}"/>
              </a:ext>
            </a:extLst>
          </p:cNvPr>
          <p:cNvSpPr txBox="1"/>
          <p:nvPr/>
        </p:nvSpPr>
        <p:spPr>
          <a:xfrm>
            <a:off x="1586397" y="1607325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Plasmonic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1574B55-20D5-E191-1C93-4F4AEF193DBB}"/>
              </a:ext>
            </a:extLst>
          </p:cNvPr>
          <p:cNvSpPr/>
          <p:nvPr/>
        </p:nvSpPr>
        <p:spPr>
          <a:xfrm>
            <a:off x="2579230" y="1924967"/>
            <a:ext cx="157882" cy="15788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4A188-9F54-9EAD-11D5-47CFE006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68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44235-FC28-F480-9211-E878283C7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8528-23D5-5CE2-90F2-A6BFD2D9F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49" y="60716"/>
            <a:ext cx="10515600" cy="1325563"/>
          </a:xfrm>
        </p:spPr>
        <p:txBody>
          <a:bodyPr>
            <a:normAutofit/>
          </a:bodyPr>
          <a:lstStyle/>
          <a:p>
            <a:pPr defTabSz="914377"/>
            <a:r>
              <a:rPr lang="en-US" sz="48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Laser </a:t>
            </a:r>
            <a:r>
              <a:rPr lang="en-US" sz="48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endParaRPr lang="en-US" sz="4800" b="1" dirty="0">
              <a:solidFill>
                <a:srgbClr val="196B24">
                  <a:lumMod val="50000"/>
                </a:srgbClr>
              </a:solidFill>
              <a:latin typeface="Aptos Display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C31B4-3A3C-D999-38B8-909BD36E8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79" y="998869"/>
            <a:ext cx="10515600" cy="4351339"/>
          </a:xfrm>
        </p:spPr>
        <p:txBody>
          <a:bodyPr/>
          <a:lstStyle/>
          <a:p>
            <a:r>
              <a:rPr lang="en-US" dirty="0"/>
              <a:t>Our goal is to use low energy </a:t>
            </a:r>
            <a:r>
              <a:rPr lang="en-US" b="1" dirty="0"/>
              <a:t>lasers</a:t>
            </a:r>
            <a:r>
              <a:rPr lang="en-US" dirty="0"/>
              <a:t> to produce </a:t>
            </a:r>
            <a:r>
              <a:rPr lang="en-US" b="1" dirty="0" err="1"/>
              <a:t>nonequilbirum</a:t>
            </a:r>
            <a:r>
              <a:rPr lang="en-US" dirty="0"/>
              <a:t> </a:t>
            </a:r>
            <a:r>
              <a:rPr lang="en-US" b="1" dirty="0"/>
              <a:t>fusion</a:t>
            </a:r>
            <a:r>
              <a:rPr lang="en-US" dirty="0"/>
              <a:t> </a:t>
            </a:r>
            <a:r>
              <a:rPr lang="en-US" b="1" dirty="0"/>
              <a:t>reactions</a:t>
            </a:r>
            <a:r>
              <a:rPr lang="en-US" dirty="0"/>
              <a:t> 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AA1360-79B0-65D5-044C-BFD1886F531A}"/>
              </a:ext>
            </a:extLst>
          </p:cNvPr>
          <p:cNvGrpSpPr/>
          <p:nvPr/>
        </p:nvGrpSpPr>
        <p:grpSpPr>
          <a:xfrm>
            <a:off x="86565" y="2102638"/>
            <a:ext cx="4715364" cy="1754196"/>
            <a:chOff x="6345091" y="3936343"/>
            <a:chExt cx="4715364" cy="175419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90DA588-2FD4-6CED-BA08-6FB9EA9BDC48}"/>
                </a:ext>
              </a:extLst>
            </p:cNvPr>
            <p:cNvSpPr/>
            <p:nvPr/>
          </p:nvSpPr>
          <p:spPr>
            <a:xfrm>
              <a:off x="6345091" y="3936343"/>
              <a:ext cx="4715364" cy="1668326"/>
            </a:xfrm>
            <a:prstGeom prst="roundRect">
              <a:avLst/>
            </a:prstGeom>
            <a:solidFill>
              <a:srgbClr val="FFE5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2" descr="Powerful Green Laser Pointer - 700m Range 104171338">
              <a:extLst>
                <a:ext uri="{FF2B5EF4-FFF2-40B4-BE49-F238E27FC236}">
                  <a16:creationId xmlns:a16="http://schemas.microsoft.com/office/drawing/2014/main" id="{43E877BC-1324-D61C-CA91-8FFFAA9A79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8694" b="7197"/>
            <a:stretch/>
          </p:blipFill>
          <p:spPr bwMode="auto">
            <a:xfrm>
              <a:off x="6597755" y="4042994"/>
              <a:ext cx="1510492" cy="142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87C6E43-0CB1-554C-ACDD-62AC1E4ABA13}"/>
                    </a:ext>
                  </a:extLst>
                </p:cNvPr>
                <p:cNvSpPr txBox="1"/>
                <p:nvPr/>
              </p:nvSpPr>
              <p:spPr>
                <a:xfrm>
                  <a:off x="8154818" y="4090101"/>
                  <a:ext cx="2905637" cy="1600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Typical laser pointers have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a14:m>
                  <a:r>
                    <a:rPr lang="en-US" sz="2000" dirty="0"/>
                    <a:t> times more energy but the energy is not sufficiently focused.</a:t>
                  </a:r>
                </a:p>
                <a:p>
                  <a:pPr algn="ctr"/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87C6E43-0CB1-554C-ACDD-62AC1E4AB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4818" y="4090101"/>
                  <a:ext cx="2905637" cy="1600438"/>
                </a:xfrm>
                <a:prstGeom prst="rect">
                  <a:avLst/>
                </a:prstGeom>
                <a:blipFill>
                  <a:blip r:embed="rId4"/>
                  <a:stretch>
                    <a:fillRect l="-2096" t="-19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B6EADBA-680A-076F-121C-D9FDFB00B7F7}"/>
                </a:ext>
              </a:extLst>
            </p:cNvPr>
            <p:cNvSpPr txBox="1"/>
            <p:nvPr/>
          </p:nvSpPr>
          <p:spPr>
            <a:xfrm>
              <a:off x="6597755" y="5055144"/>
              <a:ext cx="8668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(5 </a:t>
              </a:r>
              <a:r>
                <a:rPr lang="en-US" dirty="0" err="1">
                  <a:solidFill>
                    <a:schemeClr val="bg1"/>
                  </a:solidFill>
                </a:rPr>
                <a:t>mJ</a:t>
              </a:r>
              <a:r>
                <a:rPr lang="en-US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DCE5F-109C-DACD-09D1-CD2A4477F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75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1B2E8-FFC4-88DC-2DB8-26167A957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A97A1-B319-155C-C1B9-4B415D0D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49" y="60716"/>
            <a:ext cx="10515600" cy="1325563"/>
          </a:xfrm>
        </p:spPr>
        <p:txBody>
          <a:bodyPr>
            <a:normAutofit/>
          </a:bodyPr>
          <a:lstStyle/>
          <a:p>
            <a:pPr defTabSz="914377"/>
            <a:r>
              <a:rPr lang="en-US" sz="48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Laser </a:t>
            </a:r>
            <a:r>
              <a:rPr lang="en-US" sz="48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endParaRPr lang="en-US" sz="4800" b="1" dirty="0">
              <a:solidFill>
                <a:srgbClr val="196B24">
                  <a:lumMod val="50000"/>
                </a:srgbClr>
              </a:solidFill>
              <a:latin typeface="Aptos Display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38BC5-C0E4-CB08-3094-F0DEF5CE6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79" y="998869"/>
            <a:ext cx="10515600" cy="4351339"/>
          </a:xfrm>
        </p:spPr>
        <p:txBody>
          <a:bodyPr/>
          <a:lstStyle/>
          <a:p>
            <a:r>
              <a:rPr lang="en-US" dirty="0"/>
              <a:t>Our goal is to use low energy </a:t>
            </a:r>
            <a:r>
              <a:rPr lang="en-US" b="1" dirty="0"/>
              <a:t>lasers</a:t>
            </a:r>
            <a:r>
              <a:rPr lang="en-US" dirty="0"/>
              <a:t> to produce </a:t>
            </a:r>
            <a:r>
              <a:rPr lang="en-US" b="1" dirty="0" err="1"/>
              <a:t>nonequilbirum</a:t>
            </a:r>
            <a:r>
              <a:rPr lang="en-US" dirty="0"/>
              <a:t> </a:t>
            </a:r>
            <a:r>
              <a:rPr lang="en-US" b="1" dirty="0"/>
              <a:t>fusion</a:t>
            </a:r>
            <a:r>
              <a:rPr lang="en-US" dirty="0"/>
              <a:t> </a:t>
            </a:r>
            <a:r>
              <a:rPr lang="en-US" b="1" dirty="0"/>
              <a:t>reactions</a:t>
            </a:r>
            <a:r>
              <a:rPr lang="en-US" dirty="0"/>
              <a:t> 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2FAC82-D795-ECD6-A6E2-66F7E2C0C91A}"/>
              </a:ext>
            </a:extLst>
          </p:cNvPr>
          <p:cNvCxnSpPr>
            <a:cxnSpLocks/>
          </p:cNvCxnSpPr>
          <p:nvPr/>
        </p:nvCxnSpPr>
        <p:spPr>
          <a:xfrm>
            <a:off x="4789487" y="3046816"/>
            <a:ext cx="3917734" cy="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Picture 18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3E8F7193-C8D7-3847-BD19-6BD9D2AA4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0" t="-16819" r="25909" b="-19557"/>
          <a:stretch/>
        </p:blipFill>
        <p:spPr>
          <a:xfrm>
            <a:off x="4836059" y="2625815"/>
            <a:ext cx="2144918" cy="4210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37E8E47-A408-69C7-A697-7361FA579034}"/>
              </a:ext>
            </a:extLst>
          </p:cNvPr>
          <p:cNvSpPr txBox="1"/>
          <p:nvPr/>
        </p:nvSpPr>
        <p:spPr>
          <a:xfrm>
            <a:off x="4998221" y="1533252"/>
            <a:ext cx="2845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Focus in time</a:t>
            </a:r>
            <a:endParaRPr lang="en-US" dirty="0"/>
          </a:p>
          <a:p>
            <a:r>
              <a:rPr lang="en-US" sz="1600" dirty="0"/>
              <a:t>Pulsed laser </a:t>
            </a:r>
          </a:p>
          <a:p>
            <a:r>
              <a:rPr lang="en-US" sz="1600" dirty="0"/>
              <a:t>Temporal compression</a:t>
            </a:r>
          </a:p>
          <a:p>
            <a:r>
              <a:rPr lang="en-US" sz="1600" dirty="0"/>
              <a:t>High peak power</a:t>
            </a:r>
          </a:p>
        </p:txBody>
      </p:sp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0C6CB6C7-CF77-8E72-ED39-A129F417B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342" y="1740501"/>
            <a:ext cx="2928970" cy="19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65FD673-ABD5-C9D7-E014-96CED7B262EF}"/>
              </a:ext>
            </a:extLst>
          </p:cNvPr>
          <p:cNvSpPr txBox="1"/>
          <p:nvPr/>
        </p:nvSpPr>
        <p:spPr>
          <a:xfrm>
            <a:off x="4965496" y="326191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5mW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5FF502-BA85-7B91-9FD7-48CE39321910}"/>
              </a:ext>
            </a:extLst>
          </p:cNvPr>
          <p:cNvCxnSpPr>
            <a:cxnSpLocks/>
          </p:cNvCxnSpPr>
          <p:nvPr/>
        </p:nvCxnSpPr>
        <p:spPr>
          <a:xfrm>
            <a:off x="5803255" y="3436005"/>
            <a:ext cx="1890198" cy="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A4968A7-F76A-8439-1E98-E85B22657387}"/>
                  </a:ext>
                </a:extLst>
              </p:cNvPr>
              <p:cNvSpPr txBox="1"/>
              <p:nvPr/>
            </p:nvSpPr>
            <p:spPr>
              <a:xfrm>
                <a:off x="7693453" y="3232817"/>
                <a:ext cx="11480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50 GW </a:t>
                </a:r>
              </a:p>
              <a:p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5×10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1400" dirty="0"/>
                  <a:t> W)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A4968A7-F76A-8439-1E98-E85B22657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453" y="3232817"/>
                <a:ext cx="1148071" cy="584775"/>
              </a:xfrm>
              <a:prstGeom prst="rect">
                <a:avLst/>
              </a:prstGeom>
              <a:blipFill>
                <a:blip r:embed="rId5"/>
                <a:stretch>
                  <a:fillRect l="-4255" t="-4167" r="-532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66AE4-5FAD-D746-AF29-F02DAF4EE6E8}"/>
                  </a:ext>
                </a:extLst>
              </p:cNvPr>
              <p:cNvSpPr txBox="1"/>
              <p:nvPr/>
            </p:nvSpPr>
            <p:spPr>
              <a:xfrm>
                <a:off x="8749212" y="3758930"/>
                <a:ext cx="3537443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Femtosecond scale pulses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C266AE4-5FAD-D746-AF29-F02DAF4EE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212" y="3758930"/>
                <a:ext cx="3537443" cy="372410"/>
              </a:xfrm>
              <a:prstGeom prst="rect">
                <a:avLst/>
              </a:prstGeom>
              <a:blipFill>
                <a:blip r:embed="rId6"/>
                <a:stretch>
                  <a:fillRect l="-1377" t="-6557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EC896AE9-4E66-9620-E420-2CFDA88567D3}"/>
              </a:ext>
            </a:extLst>
          </p:cNvPr>
          <p:cNvSpPr txBox="1"/>
          <p:nvPr/>
        </p:nvSpPr>
        <p:spPr>
          <a:xfrm>
            <a:off x="8749212" y="1727178"/>
            <a:ext cx="2928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Allows for nanoscale particle acceleration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1406217-E822-3CE8-303D-DDB11C262FF1}"/>
              </a:ext>
            </a:extLst>
          </p:cNvPr>
          <p:cNvGrpSpPr/>
          <p:nvPr/>
        </p:nvGrpSpPr>
        <p:grpSpPr>
          <a:xfrm>
            <a:off x="86565" y="2102638"/>
            <a:ext cx="4715364" cy="1754196"/>
            <a:chOff x="6345091" y="3936343"/>
            <a:chExt cx="4715364" cy="175419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3D8841E-72BF-DB72-BC5D-7FE3813C8F4B}"/>
                </a:ext>
              </a:extLst>
            </p:cNvPr>
            <p:cNvSpPr/>
            <p:nvPr/>
          </p:nvSpPr>
          <p:spPr>
            <a:xfrm>
              <a:off x="6345091" y="3936343"/>
              <a:ext cx="4715364" cy="1668326"/>
            </a:xfrm>
            <a:prstGeom prst="roundRect">
              <a:avLst/>
            </a:prstGeom>
            <a:solidFill>
              <a:srgbClr val="FFE5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2" descr="Powerful Green Laser Pointer - 700m Range 104171338">
              <a:extLst>
                <a:ext uri="{FF2B5EF4-FFF2-40B4-BE49-F238E27FC236}">
                  <a16:creationId xmlns:a16="http://schemas.microsoft.com/office/drawing/2014/main" id="{206A1CA5-C69E-0586-11AA-1045C6FE29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8694" b="7197"/>
            <a:stretch/>
          </p:blipFill>
          <p:spPr bwMode="auto">
            <a:xfrm>
              <a:off x="6597755" y="4042994"/>
              <a:ext cx="1510492" cy="142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79A52BB-08FB-9391-E9F7-6C6A6C283105}"/>
                    </a:ext>
                  </a:extLst>
                </p:cNvPr>
                <p:cNvSpPr txBox="1"/>
                <p:nvPr/>
              </p:nvSpPr>
              <p:spPr>
                <a:xfrm>
                  <a:off x="8154818" y="4090101"/>
                  <a:ext cx="2905637" cy="1600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Typical laser pointers have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a14:m>
                  <a:r>
                    <a:rPr lang="en-US" sz="2000" dirty="0"/>
                    <a:t> times more energy but the energy is not sufficiently focused.</a:t>
                  </a:r>
                </a:p>
                <a:p>
                  <a:pPr algn="ctr"/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79A52BB-08FB-9391-E9F7-6C6A6C2831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4818" y="4090101"/>
                  <a:ext cx="2905637" cy="1600438"/>
                </a:xfrm>
                <a:prstGeom prst="rect">
                  <a:avLst/>
                </a:prstGeom>
                <a:blipFill>
                  <a:blip r:embed="rId8"/>
                  <a:stretch>
                    <a:fillRect l="-2096" t="-19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95D3F4-9D56-4985-38A2-08C4551BBFBC}"/>
                </a:ext>
              </a:extLst>
            </p:cNvPr>
            <p:cNvSpPr txBox="1"/>
            <p:nvPr/>
          </p:nvSpPr>
          <p:spPr>
            <a:xfrm>
              <a:off x="6597755" y="5055144"/>
              <a:ext cx="8668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(5 </a:t>
              </a:r>
              <a:r>
                <a:rPr lang="en-US" dirty="0" err="1">
                  <a:solidFill>
                    <a:schemeClr val="bg1"/>
                  </a:solidFill>
                </a:rPr>
                <a:t>mJ</a:t>
              </a:r>
              <a:r>
                <a:rPr lang="en-US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pic>
        <p:nvPicPr>
          <p:cNvPr id="5" name="Picture 4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60548E04-C63F-4585-CF0F-D443766E9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08" y="-167599"/>
            <a:ext cx="713043" cy="331000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9134F-A421-11BD-475F-BE3153092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32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F2C1B-E3EF-0BCF-235A-4D78F1932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21A7-44FB-2CAC-7B3B-818CF336D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49" y="60716"/>
            <a:ext cx="10515600" cy="1325563"/>
          </a:xfrm>
        </p:spPr>
        <p:txBody>
          <a:bodyPr>
            <a:normAutofit/>
          </a:bodyPr>
          <a:lstStyle/>
          <a:p>
            <a:pPr defTabSz="914377"/>
            <a:r>
              <a:rPr lang="en-US" sz="4800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Laser </a:t>
            </a:r>
            <a:r>
              <a:rPr lang="en-US" sz="4800" b="1" dirty="0">
                <a:solidFill>
                  <a:srgbClr val="781F22"/>
                </a:solidFill>
                <a:latin typeface="Aptos Black" panose="020F0502020204030204" pitchFamily="34" charset="0"/>
              </a:rPr>
              <a:t>Fusion</a:t>
            </a:r>
            <a:endParaRPr lang="en-US" sz="4800" b="1" dirty="0">
              <a:solidFill>
                <a:srgbClr val="196B24">
                  <a:lumMod val="50000"/>
                </a:srgbClr>
              </a:solidFill>
              <a:latin typeface="Aptos Display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FDC38-43AE-45AD-00E0-E864BD905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79" y="998869"/>
            <a:ext cx="10515600" cy="4351339"/>
          </a:xfrm>
        </p:spPr>
        <p:txBody>
          <a:bodyPr/>
          <a:lstStyle/>
          <a:p>
            <a:r>
              <a:rPr lang="en-US" dirty="0"/>
              <a:t>Our goal is to use low energy </a:t>
            </a:r>
            <a:r>
              <a:rPr lang="en-US" b="1" dirty="0"/>
              <a:t>lasers</a:t>
            </a:r>
            <a:r>
              <a:rPr lang="en-US" dirty="0"/>
              <a:t> to produce </a:t>
            </a:r>
            <a:r>
              <a:rPr lang="en-US" b="1" dirty="0" err="1"/>
              <a:t>nonequilbirum</a:t>
            </a:r>
            <a:r>
              <a:rPr lang="en-US" dirty="0"/>
              <a:t> </a:t>
            </a:r>
            <a:r>
              <a:rPr lang="en-US" b="1" dirty="0"/>
              <a:t>fusion</a:t>
            </a:r>
            <a:r>
              <a:rPr lang="en-US" dirty="0"/>
              <a:t> </a:t>
            </a:r>
            <a:r>
              <a:rPr lang="en-US" b="1" dirty="0"/>
              <a:t>reactions</a:t>
            </a:r>
            <a:r>
              <a:rPr lang="en-US" dirty="0"/>
              <a:t> 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3982B9-5EA6-0B18-0AC8-7C9360D4995D}"/>
              </a:ext>
            </a:extLst>
          </p:cNvPr>
          <p:cNvCxnSpPr>
            <a:cxnSpLocks/>
          </p:cNvCxnSpPr>
          <p:nvPr/>
        </p:nvCxnSpPr>
        <p:spPr>
          <a:xfrm>
            <a:off x="4789487" y="3046816"/>
            <a:ext cx="3917734" cy="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Picture 18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5EA6391C-FCCF-9614-FC9A-F82C7561A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0" t="-16819" r="25909" b="-19557"/>
          <a:stretch/>
        </p:blipFill>
        <p:spPr>
          <a:xfrm>
            <a:off x="4836059" y="2625815"/>
            <a:ext cx="2144918" cy="421001"/>
          </a:xfrm>
          <a:prstGeom prst="rect">
            <a:avLst/>
          </a:prstGeom>
        </p:spPr>
      </p:pic>
      <p:pic>
        <p:nvPicPr>
          <p:cNvPr id="21" name="Picture 20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63526B3A-9D66-227B-C94E-30312EE74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08" y="-167599"/>
            <a:ext cx="713043" cy="33100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A5538B7-70E9-8B42-9C0D-EAD96E1918FD}"/>
              </a:ext>
            </a:extLst>
          </p:cNvPr>
          <p:cNvSpPr txBox="1"/>
          <p:nvPr/>
        </p:nvSpPr>
        <p:spPr>
          <a:xfrm>
            <a:off x="4998221" y="1533252"/>
            <a:ext cx="2845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56082">
                    <a:lumMod val="50000"/>
                  </a:srgbClr>
                </a:solidFill>
                <a:latin typeface="Aptos Black" panose="020F0502020204030204" pitchFamily="34" charset="0"/>
              </a:rPr>
              <a:t>Focus in time</a:t>
            </a:r>
            <a:endParaRPr lang="en-US" dirty="0"/>
          </a:p>
          <a:p>
            <a:r>
              <a:rPr lang="en-US" sz="1600" dirty="0"/>
              <a:t>Pulsed laser </a:t>
            </a:r>
          </a:p>
          <a:p>
            <a:r>
              <a:rPr lang="en-US" sz="1600" dirty="0"/>
              <a:t>Temporal compression</a:t>
            </a:r>
          </a:p>
          <a:p>
            <a:r>
              <a:rPr lang="en-US" sz="1600" dirty="0"/>
              <a:t>High peak power</a:t>
            </a:r>
          </a:p>
        </p:txBody>
      </p:sp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FA6F1BAD-E39F-B412-24FA-90F9BF0D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342" y="1740501"/>
            <a:ext cx="2928970" cy="19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800C3BA-AD44-F97C-EB24-6A125BD40A7B}"/>
              </a:ext>
            </a:extLst>
          </p:cNvPr>
          <p:cNvSpPr txBox="1"/>
          <p:nvPr/>
        </p:nvSpPr>
        <p:spPr>
          <a:xfrm>
            <a:off x="4965496" y="326191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5mW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65653E6-E771-A95B-BAE9-B50610D4D14F}"/>
              </a:ext>
            </a:extLst>
          </p:cNvPr>
          <p:cNvCxnSpPr>
            <a:cxnSpLocks/>
          </p:cNvCxnSpPr>
          <p:nvPr/>
        </p:nvCxnSpPr>
        <p:spPr>
          <a:xfrm>
            <a:off x="5803255" y="3436005"/>
            <a:ext cx="1890198" cy="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BA0504D-35CF-CCC8-63C1-2CC9C3B40011}"/>
                  </a:ext>
                </a:extLst>
              </p:cNvPr>
              <p:cNvSpPr txBox="1"/>
              <p:nvPr/>
            </p:nvSpPr>
            <p:spPr>
              <a:xfrm>
                <a:off x="7769574" y="3237992"/>
                <a:ext cx="90351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50 GW </a:t>
                </a:r>
              </a:p>
              <a:p>
                <a:r>
                  <a:rPr lang="en-US" sz="1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1400" dirty="0"/>
                  <a:t> W)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BA0504D-35CF-CCC8-63C1-2CC9C3B40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9574" y="3237992"/>
                <a:ext cx="903517" cy="584775"/>
              </a:xfrm>
              <a:prstGeom prst="rect">
                <a:avLst/>
              </a:prstGeom>
              <a:blipFill>
                <a:blip r:embed="rId5"/>
                <a:stretch>
                  <a:fillRect l="-6081" t="-4167" r="-4730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6A52CD8-123C-0D21-301D-2766E3E51E5E}"/>
                  </a:ext>
                </a:extLst>
              </p:cNvPr>
              <p:cNvSpPr txBox="1"/>
              <p:nvPr/>
            </p:nvSpPr>
            <p:spPr>
              <a:xfrm>
                <a:off x="8749212" y="3758930"/>
                <a:ext cx="3537443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Femtosecond scale pulses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6A52CD8-123C-0D21-301D-2766E3E51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212" y="3758930"/>
                <a:ext cx="3537443" cy="372410"/>
              </a:xfrm>
              <a:prstGeom prst="rect">
                <a:avLst/>
              </a:prstGeom>
              <a:blipFill>
                <a:blip r:embed="rId6"/>
                <a:stretch>
                  <a:fillRect l="-1377" t="-6557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277B4161-9CF2-32A8-10E7-B9B5061D565F}"/>
              </a:ext>
            </a:extLst>
          </p:cNvPr>
          <p:cNvSpPr txBox="1"/>
          <p:nvPr/>
        </p:nvSpPr>
        <p:spPr>
          <a:xfrm>
            <a:off x="8749212" y="1727178"/>
            <a:ext cx="2928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Allows for nanoscale particle acceleration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A1A14D-F56E-046D-5CD1-E3BC6495D8EE}"/>
              </a:ext>
            </a:extLst>
          </p:cNvPr>
          <p:cNvGrpSpPr/>
          <p:nvPr/>
        </p:nvGrpSpPr>
        <p:grpSpPr>
          <a:xfrm>
            <a:off x="86565" y="2102638"/>
            <a:ext cx="4715364" cy="1754196"/>
            <a:chOff x="6345091" y="3936343"/>
            <a:chExt cx="4715364" cy="175419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752539B-72D5-CB1E-EC3A-2D3FF3B7F503}"/>
                </a:ext>
              </a:extLst>
            </p:cNvPr>
            <p:cNvSpPr/>
            <p:nvPr/>
          </p:nvSpPr>
          <p:spPr>
            <a:xfrm>
              <a:off x="6345091" y="3936343"/>
              <a:ext cx="4715364" cy="1668326"/>
            </a:xfrm>
            <a:prstGeom prst="roundRect">
              <a:avLst/>
            </a:prstGeom>
            <a:solidFill>
              <a:srgbClr val="FFE5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2" descr="Powerful Green Laser Pointer - 700m Range 104171338">
              <a:extLst>
                <a:ext uri="{FF2B5EF4-FFF2-40B4-BE49-F238E27FC236}">
                  <a16:creationId xmlns:a16="http://schemas.microsoft.com/office/drawing/2014/main" id="{240644BF-4624-9C11-A541-42CD95A3BB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8694" b="7197"/>
            <a:stretch/>
          </p:blipFill>
          <p:spPr bwMode="auto">
            <a:xfrm>
              <a:off x="6597755" y="4042994"/>
              <a:ext cx="1510492" cy="142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10AE168-B1C6-AD1E-01EA-36B6DEE22DAF}"/>
                    </a:ext>
                  </a:extLst>
                </p:cNvPr>
                <p:cNvSpPr txBox="1"/>
                <p:nvPr/>
              </p:nvSpPr>
              <p:spPr>
                <a:xfrm>
                  <a:off x="8154818" y="4090101"/>
                  <a:ext cx="2905637" cy="1600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Typical laser pointers have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a14:m>
                  <a:r>
                    <a:rPr lang="en-US" sz="2000" dirty="0"/>
                    <a:t> times more energy but the energy is not sufficiently focused.</a:t>
                  </a:r>
                </a:p>
                <a:p>
                  <a:pPr algn="ctr"/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10AE168-B1C6-AD1E-01EA-36B6DEE22D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4818" y="4090101"/>
                  <a:ext cx="2905637" cy="1600438"/>
                </a:xfrm>
                <a:prstGeom prst="rect">
                  <a:avLst/>
                </a:prstGeom>
                <a:blipFill>
                  <a:blip r:embed="rId8"/>
                  <a:stretch>
                    <a:fillRect l="-2096" t="-19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54FE35B-7637-3F2C-4742-7D3A8289B84E}"/>
                </a:ext>
              </a:extLst>
            </p:cNvPr>
            <p:cNvSpPr txBox="1"/>
            <p:nvPr/>
          </p:nvSpPr>
          <p:spPr>
            <a:xfrm>
              <a:off x="6597755" y="5055144"/>
              <a:ext cx="8668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(5 </a:t>
              </a:r>
              <a:r>
                <a:rPr lang="en-US" dirty="0" err="1">
                  <a:solidFill>
                    <a:schemeClr val="bg1"/>
                  </a:solidFill>
                </a:rPr>
                <a:t>mJ</a:t>
              </a:r>
              <a:r>
                <a:rPr lang="en-US" dirty="0">
                  <a:solidFill>
                    <a:schemeClr val="bg1"/>
                  </a:solidFill>
                </a:rPr>
                <a:t>)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06DFC46-FABC-65BF-895B-2A66F5AC62AA}"/>
              </a:ext>
            </a:extLst>
          </p:cNvPr>
          <p:cNvGrpSpPr/>
          <p:nvPr/>
        </p:nvGrpSpPr>
        <p:grpSpPr>
          <a:xfrm>
            <a:off x="141796" y="4357776"/>
            <a:ext cx="5053619" cy="2444252"/>
            <a:chOff x="292192" y="4351138"/>
            <a:chExt cx="5053619" cy="244425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3A0B2B87-0B97-0EAD-1808-33A9DD0CB592}"/>
                </a:ext>
              </a:extLst>
            </p:cNvPr>
            <p:cNvSpPr/>
            <p:nvPr/>
          </p:nvSpPr>
          <p:spPr>
            <a:xfrm>
              <a:off x="292192" y="4351138"/>
              <a:ext cx="5020727" cy="1945776"/>
            </a:xfrm>
            <a:prstGeom prst="roundRect">
              <a:avLst/>
            </a:prstGeom>
            <a:solidFill>
              <a:srgbClr val="FFE59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82" name="Picture 10" descr="DIFFRACTION LIMITED SPOT SIZE OPTICAL CALCULATOR">
              <a:extLst>
                <a:ext uri="{FF2B5EF4-FFF2-40B4-BE49-F238E27FC236}">
                  <a16:creationId xmlns:a16="http://schemas.microsoft.com/office/drawing/2014/main" id="{A44DADB1-DBF0-3672-4B1D-6DAE273731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675"/>
            <a:stretch/>
          </p:blipFill>
          <p:spPr bwMode="auto">
            <a:xfrm>
              <a:off x="413318" y="5075285"/>
              <a:ext cx="4899601" cy="1720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0CD0CB7-B2AD-5624-82C3-63BFDBB7A964}"/>
                    </a:ext>
                  </a:extLst>
                </p:cNvPr>
                <p:cNvSpPr txBox="1"/>
                <p:nvPr/>
              </p:nvSpPr>
              <p:spPr>
                <a:xfrm>
                  <a:off x="2316263" y="4481522"/>
                  <a:ext cx="3029548" cy="8594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𝑙𝑖𝑚𝑖𝑡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≈400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𝑛𝑚</m:t>
                        </m:r>
                      </m:oMath>
                    </m:oMathPara>
                  </a14:m>
                  <a:endParaRPr lang="en-US" sz="2000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0CD0CB7-B2AD-5624-82C3-63BFDBB7A9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6263" y="4481522"/>
                  <a:ext cx="3029548" cy="85946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52D144-68F3-0389-86DF-1E5ED26F6B59}"/>
                </a:ext>
              </a:extLst>
            </p:cNvPr>
            <p:cNvSpPr txBox="1"/>
            <p:nvPr/>
          </p:nvSpPr>
          <p:spPr>
            <a:xfrm>
              <a:off x="472550" y="4481522"/>
              <a:ext cx="24631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Light cannot be focused past the diffraction limit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DC46367-EE9D-9285-05C6-C11DA0D184FE}"/>
              </a:ext>
            </a:extLst>
          </p:cNvPr>
          <p:cNvGrpSpPr/>
          <p:nvPr/>
        </p:nvGrpSpPr>
        <p:grpSpPr>
          <a:xfrm>
            <a:off x="5269504" y="5287720"/>
            <a:ext cx="3137278" cy="1317347"/>
            <a:chOff x="5269504" y="5287720"/>
            <a:chExt cx="3137278" cy="1317347"/>
          </a:xfrm>
        </p:grpSpPr>
        <p:sp>
          <p:nvSpPr>
            <p:cNvPr id="61" name="Cylinder 60">
              <a:extLst>
                <a:ext uri="{FF2B5EF4-FFF2-40B4-BE49-F238E27FC236}">
                  <a16:creationId xmlns:a16="http://schemas.microsoft.com/office/drawing/2014/main" id="{E1999BF9-BD2C-A5E9-CCEC-2FE83C596181}"/>
                </a:ext>
              </a:extLst>
            </p:cNvPr>
            <p:cNvSpPr/>
            <p:nvPr/>
          </p:nvSpPr>
          <p:spPr>
            <a:xfrm rot="5400000">
              <a:off x="5942254" y="5008455"/>
              <a:ext cx="923862" cy="2269362"/>
            </a:xfrm>
            <a:prstGeom prst="can">
              <a:avLst>
                <a:gd name="adj" fmla="val 28560"/>
              </a:avLst>
            </a:prstGeom>
            <a:solidFill>
              <a:srgbClr val="C0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09C9783A-4C57-59EB-A131-872E0CB52D6E}"/>
                    </a:ext>
                  </a:extLst>
                </p:cNvPr>
                <p:cNvSpPr txBox="1"/>
                <p:nvPr/>
              </p:nvSpPr>
              <p:spPr>
                <a:xfrm>
                  <a:off x="5346817" y="5287720"/>
                  <a:ext cx="12338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09C9783A-4C57-59EB-A131-872E0CB52D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6817" y="5287720"/>
                  <a:ext cx="1233864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9EC4D2B-2D24-0C0A-5B86-8F64ED9DBE41}"/>
                </a:ext>
              </a:extLst>
            </p:cNvPr>
            <p:cNvCxnSpPr/>
            <p:nvPr/>
          </p:nvCxnSpPr>
          <p:spPr>
            <a:xfrm>
              <a:off x="7411186" y="5682871"/>
              <a:ext cx="0" cy="51947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1ED1B0E3-F345-AADC-DB9C-D13F507F3CFB}"/>
                </a:ext>
              </a:extLst>
            </p:cNvPr>
            <p:cNvSpPr txBox="1"/>
            <p:nvPr/>
          </p:nvSpPr>
          <p:spPr>
            <a:xfrm>
              <a:off x="7481529" y="5924529"/>
              <a:ext cx="925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400 nm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9" name="TextBox 2048">
                  <a:extLst>
                    <a:ext uri="{FF2B5EF4-FFF2-40B4-BE49-F238E27FC236}">
                      <a16:creationId xmlns:a16="http://schemas.microsoft.com/office/drawing/2014/main" id="{F39C2DA4-F8B6-5980-D0D3-5AB735BBD5CA}"/>
                    </a:ext>
                  </a:extLst>
                </p:cNvPr>
                <p:cNvSpPr txBox="1"/>
                <p:nvPr/>
              </p:nvSpPr>
              <p:spPr>
                <a:xfrm>
                  <a:off x="5302396" y="6011952"/>
                  <a:ext cx="19632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𝐸𝑀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 MeV/nm</a:t>
                  </a:r>
                  <a:r>
                    <a:rPr lang="en-US" baseline="30000" dirty="0">
                      <a:solidFill>
                        <a:schemeClr val="bg1"/>
                      </a:solidFill>
                    </a:rPr>
                    <a:t>3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49" name="TextBox 2048">
                  <a:extLst>
                    <a:ext uri="{FF2B5EF4-FFF2-40B4-BE49-F238E27FC236}">
                      <a16:creationId xmlns:a16="http://schemas.microsoft.com/office/drawing/2014/main" id="{F39C2DA4-F8B6-5980-D0D3-5AB735BBD5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2396" y="6011952"/>
                  <a:ext cx="1963230" cy="369332"/>
                </a:xfrm>
                <a:prstGeom prst="rect">
                  <a:avLst/>
                </a:prstGeom>
                <a:blipFill>
                  <a:blip r:embed="rId12"/>
                  <a:stretch>
                    <a:fillRect t="-6557" b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51" name="Straight Arrow Connector 2050">
              <a:extLst>
                <a:ext uri="{FF2B5EF4-FFF2-40B4-BE49-F238E27FC236}">
                  <a16:creationId xmlns:a16="http://schemas.microsoft.com/office/drawing/2014/main" id="{207413AA-CF76-965D-47D9-0D8F086A24E3}"/>
                </a:ext>
              </a:extLst>
            </p:cNvPr>
            <p:cNvCxnSpPr>
              <a:cxnSpLocks/>
            </p:cNvCxnSpPr>
            <p:nvPr/>
          </p:nvCxnSpPr>
          <p:spPr>
            <a:xfrm>
              <a:off x="5375952" y="5645104"/>
              <a:ext cx="202865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282A7-F47B-77A6-6B11-9AAF5D1D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7AE1-5A77-4427-8469-32109610BD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3483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a15b884-8be1-4a7d-bae9-22b46fe376f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96D028D4DF44469DDB9A3723BB6D82" ma:contentTypeVersion="8" ma:contentTypeDescription="Create a new document." ma:contentTypeScope="" ma:versionID="4c3f1a1c6bfd4ae01e091a33c50c06cf">
  <xsd:schema xmlns:xsd="http://www.w3.org/2001/XMLSchema" xmlns:xs="http://www.w3.org/2001/XMLSchema" xmlns:p="http://schemas.microsoft.com/office/2006/metadata/properties" xmlns:ns3="9a15b884-8be1-4a7d-bae9-22b46fe376f8" targetNamespace="http://schemas.microsoft.com/office/2006/metadata/properties" ma:root="true" ma:fieldsID="f73d83b64937e932c4eeb9e1fe9f53bb" ns3:_="">
    <xsd:import namespace="9a15b884-8be1-4a7d-bae9-22b46fe376f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  <xsd:element ref="ns3:_activity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5b884-8be1-4a7d-bae9-22b46fe376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22FBFC-76FE-470E-8912-4DA09F5DDA92}">
  <ds:schemaRefs>
    <ds:schemaRef ds:uri="http://schemas.microsoft.com/office/2006/metadata/properties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a15b884-8be1-4a7d-bae9-22b46fe376f8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CE46C18-05FA-40FA-8343-D23BBD75A1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378361-CB08-470E-986F-13ACA3E327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15b884-8be1-4a7d-bae9-22b46fe376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7222</TotalTime>
  <Words>4258</Words>
  <Application>Microsoft Office PowerPoint</Application>
  <PresentationFormat>Widescreen</PresentationFormat>
  <Paragraphs>852</Paragraphs>
  <Slides>68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Arial</vt:lpstr>
      <vt:lpstr>Times New Roman</vt:lpstr>
      <vt:lpstr>Aptos Display</vt:lpstr>
      <vt:lpstr>Constantia</vt:lpstr>
      <vt:lpstr>Calibri</vt:lpstr>
      <vt:lpstr>Aptos</vt:lpstr>
      <vt:lpstr>Aptos Black</vt:lpstr>
      <vt:lpstr>Cambria Math</vt:lpstr>
      <vt:lpstr>2_Office Theme</vt:lpstr>
      <vt:lpstr>Laser-Ion Acceleration using Gold Nanorods</vt:lpstr>
      <vt:lpstr>Laser Fusion</vt:lpstr>
      <vt:lpstr>Laser Fusion</vt:lpstr>
      <vt:lpstr>Laser Fusion</vt:lpstr>
      <vt:lpstr>Laser Fusion</vt:lpstr>
      <vt:lpstr>Laser Fusion</vt:lpstr>
      <vt:lpstr>Laser Fusion</vt:lpstr>
      <vt:lpstr>Laser Fusion</vt:lpstr>
      <vt:lpstr>Laser Fusion</vt:lpstr>
      <vt:lpstr>Laser Fusion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Proton Acceleration from Nanoplasmons</vt:lpstr>
      <vt:lpstr>Proton Acceleration from Nanoplasmons</vt:lpstr>
      <vt:lpstr>Plasmonic Ponderomotive Force</vt:lpstr>
      <vt:lpstr>PowerPoint Presentation</vt:lpstr>
      <vt:lpstr>PowerPoint Presentation</vt:lpstr>
      <vt:lpstr>                       Simulations on GPU Cluster</vt:lpstr>
      <vt:lpstr>Ion spectra -EPOCH</vt:lpstr>
      <vt:lpstr>Proton Acceleration</vt:lpstr>
      <vt:lpstr>Electron Density</vt:lpstr>
      <vt:lpstr>Electron Density</vt:lpstr>
      <vt:lpstr>Electron Density</vt:lpstr>
      <vt:lpstr>Ion spectra –Coulomb Explosion</vt:lpstr>
      <vt:lpstr>Ion spectra - Comparison</vt:lpstr>
      <vt:lpstr>Ion spectra - Comparison</vt:lpstr>
      <vt:lpstr>Why is the Ponderomotive effect on ions so small?</vt:lpstr>
      <vt:lpstr>                       Simulations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Why is the NFE effect on ions so small?</vt:lpstr>
      <vt:lpstr>                       Simulations</vt:lpstr>
      <vt:lpstr>PowerPoint Presentation</vt:lpstr>
      <vt:lpstr>PowerPoint Presentation</vt:lpstr>
      <vt:lpstr>PowerPoint Presentation</vt:lpstr>
      <vt:lpstr>PowerPoint Presentation</vt:lpstr>
      <vt:lpstr>Conclusion</vt:lpstr>
      <vt:lpstr>Thompson parabola spectra</vt:lpstr>
      <vt:lpstr>Thompson parabola spectra</vt:lpstr>
      <vt:lpstr>Thompson parabola spectra</vt:lpstr>
      <vt:lpstr>Thompson parabola spectra</vt:lpstr>
      <vt:lpstr>Thompson parabola spectra</vt:lpstr>
      <vt:lpstr>Thompson parabola spectra</vt:lpstr>
      <vt:lpstr>Thompson parabola spectra</vt:lpstr>
      <vt:lpstr>PowerPoint Presentation</vt:lpstr>
      <vt:lpstr>Plasmonic Ponderomotive Force</vt:lpstr>
      <vt:lpstr>Ion spectra -EPOCH</vt:lpstr>
      <vt:lpstr>Ion spectra -EPOCH</vt:lpstr>
      <vt:lpstr>Ion spectra -EPOCH</vt:lpstr>
      <vt:lpstr>Ion spectra -EPOCH</vt:lpstr>
      <vt:lpstr>Ion spectra -EPOCH</vt:lpstr>
      <vt:lpstr>Ion spectra -EPOCH</vt:lpstr>
      <vt:lpstr>Ion spectra -EPOCH</vt:lpstr>
      <vt:lpstr>Ion spectra -EPOCH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Christopher Grayson</dc:creator>
  <cp:lastModifiedBy>Christopher Grayson</cp:lastModifiedBy>
  <cp:revision>5</cp:revision>
  <dcterms:created xsi:type="dcterms:W3CDTF">2025-05-14T09:30:47Z</dcterms:created>
  <dcterms:modified xsi:type="dcterms:W3CDTF">2025-05-23T10:52:13Z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0x010100C296D028D4DF44469DDB9A3723BB6D82</vt:lpwstr>
  </property>
</Properties>
</file>