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261" r:id="rId2"/>
    <p:sldId id="336" r:id="rId3"/>
    <p:sldId id="358" r:id="rId4"/>
    <p:sldId id="359" r:id="rId5"/>
    <p:sldId id="339" r:id="rId6"/>
    <p:sldId id="397" r:id="rId7"/>
    <p:sldId id="401" r:id="rId8"/>
    <p:sldId id="398" r:id="rId9"/>
    <p:sldId id="399" r:id="rId10"/>
    <p:sldId id="400" r:id="rId11"/>
    <p:sldId id="402" r:id="rId12"/>
    <p:sldId id="403" r:id="rId13"/>
    <p:sldId id="404" r:id="rId14"/>
    <p:sldId id="405" r:id="rId15"/>
    <p:sldId id="406" r:id="rId16"/>
    <p:sldId id="337" r:id="rId17"/>
    <p:sldId id="372" r:id="rId18"/>
    <p:sldId id="373" r:id="rId19"/>
    <p:sldId id="360" r:id="rId20"/>
    <p:sldId id="375" r:id="rId21"/>
    <p:sldId id="361" r:id="rId22"/>
    <p:sldId id="377" r:id="rId23"/>
    <p:sldId id="378" r:id="rId24"/>
    <p:sldId id="362" r:id="rId25"/>
    <p:sldId id="379" r:id="rId26"/>
    <p:sldId id="381" r:id="rId27"/>
    <p:sldId id="363" r:id="rId28"/>
    <p:sldId id="380" r:id="rId29"/>
    <p:sldId id="364" r:id="rId30"/>
    <p:sldId id="382" r:id="rId31"/>
    <p:sldId id="384" r:id="rId32"/>
    <p:sldId id="365" r:id="rId33"/>
    <p:sldId id="385" r:id="rId34"/>
    <p:sldId id="366" r:id="rId35"/>
    <p:sldId id="386" r:id="rId36"/>
    <p:sldId id="387" r:id="rId37"/>
    <p:sldId id="367" r:id="rId38"/>
    <p:sldId id="368" r:id="rId39"/>
    <p:sldId id="389" r:id="rId40"/>
    <p:sldId id="369" r:id="rId41"/>
    <p:sldId id="390" r:id="rId42"/>
    <p:sldId id="370" r:id="rId43"/>
    <p:sldId id="371" r:id="rId44"/>
    <p:sldId id="376" r:id="rId45"/>
    <p:sldId id="388" r:id="rId46"/>
    <p:sldId id="383" r:id="rId47"/>
    <p:sldId id="391" r:id="rId48"/>
    <p:sldId id="392" r:id="rId49"/>
    <p:sldId id="393" r:id="rId50"/>
    <p:sldId id="394" r:id="rId51"/>
    <p:sldId id="395" r:id="rId52"/>
    <p:sldId id="396" r:id="rId53"/>
  </p:sldIdLst>
  <p:sldSz cx="9144000" cy="6858000" type="screen4x3"/>
  <p:notesSz cx="7099300" cy="10223500"/>
  <p:embeddedFontLst>
    <p:embeddedFont>
      <p:font typeface="Gill Sans MT" panose="020B0502020104020203" pitchFamily="34" charset="-18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E8B9D41-E726-4C12-A92A-96C451E9255A}">
          <p14:sldIdLst>
            <p14:sldId id="261"/>
            <p14:sldId id="336"/>
            <p14:sldId id="358"/>
            <p14:sldId id="359"/>
            <p14:sldId id="339"/>
          </p14:sldIdLst>
        </p14:section>
        <p14:section name="Összefoglalások" id="{D5677F3A-421B-4414-91AA-535F579A12A1}">
          <p14:sldIdLst>
            <p14:sldId id="397"/>
            <p14:sldId id="401"/>
            <p14:sldId id="398"/>
            <p14:sldId id="399"/>
            <p14:sldId id="400"/>
            <p14:sldId id="402"/>
            <p14:sldId id="403"/>
            <p14:sldId id="404"/>
            <p14:sldId id="405"/>
            <p14:sldId id="406"/>
          </p14:sldIdLst>
        </p14:section>
        <p14:section name="1. számvetés" id="{0D3E61DC-1C08-4179-BB19-560AAD3D5FC1}">
          <p14:sldIdLst>
            <p14:sldId id="337"/>
            <p14:sldId id="372"/>
            <p14:sldId id="373"/>
          </p14:sldIdLst>
        </p14:section>
        <p14:section name="2. hadviselés" id="{269FAE91-270A-4ADB-A6BD-9B391DEEF2DE}">
          <p14:sldIdLst>
            <p14:sldId id="360"/>
            <p14:sldId id="375"/>
          </p14:sldIdLst>
        </p14:section>
        <p14:section name="3. támadások" id="{7F1C68C8-D35F-4D44-AB61-0AC85F1B865A}">
          <p14:sldIdLst>
            <p14:sldId id="361"/>
            <p14:sldId id="377"/>
            <p14:sldId id="378"/>
          </p14:sldIdLst>
        </p14:section>
        <p14:section name="4. hozzáállás" id="{15DB98DA-E306-4244-ABED-592182CA77F9}">
          <p14:sldIdLst>
            <p14:sldId id="362"/>
            <p14:sldId id="379"/>
          </p14:sldIdLst>
        </p14:section>
        <p14:section name="Összefoglalás 1-4" id="{681CBB18-426C-4081-ACFB-F39BC13DE441}">
          <p14:sldIdLst>
            <p14:sldId id="381"/>
          </p14:sldIdLst>
        </p14:section>
        <p14:section name="5. csatarend" id="{267A588B-E027-4A67-8448-76F8BF20D6D2}">
          <p14:sldIdLst>
            <p14:sldId id="363"/>
            <p14:sldId id="380"/>
          </p14:sldIdLst>
        </p14:section>
        <p14:section name="6. üresség és teltség" id="{A2B8BA81-802B-40C5-B13B-6ACE0EC83183}">
          <p14:sldIdLst>
            <p14:sldId id="364"/>
            <p14:sldId id="382"/>
          </p14:sldIdLst>
        </p14:section>
        <p14:section name="7. mozgás" id="{BAEC2018-477C-4E16-9745-92DF1C2A0767}">
          <p14:sldIdLst>
            <p14:sldId id="384"/>
            <p14:sldId id="365"/>
            <p14:sldId id="385"/>
          </p14:sldIdLst>
        </p14:section>
        <p14:section name="8. átváltozások" id="{C7E975E8-B53E-4C8A-A8EE-91C6E543574C}">
          <p14:sldIdLst>
            <p14:sldId id="366"/>
            <p14:sldId id="386"/>
          </p14:sldIdLst>
        </p14:section>
        <p14:section name="Összefoglalás 5-8" id="{B527D984-A94A-4803-9B42-2EEA9BC40E27}">
          <p14:sldIdLst>
            <p14:sldId id="387"/>
          </p14:sldIdLst>
        </p14:section>
        <p14:section name="9. Mozgatás" id="{4AB3DBCD-832B-41F0-9650-26338BEE09CD}">
          <p14:sldIdLst>
            <p14:sldId id="367"/>
          </p14:sldIdLst>
        </p14:section>
        <p14:section name="10. terepviszonyok" id="{4B7AF73B-E0F8-4403-B255-9481D4031A43}">
          <p14:sldIdLst>
            <p14:sldId id="368"/>
            <p14:sldId id="389"/>
          </p14:sldIdLst>
        </p14:section>
        <p14:section name="11. terepviszonyok" id="{A6A2636C-B73B-49BA-A54D-AC1C723741E3}">
          <p14:sldIdLst>
            <p14:sldId id="369"/>
            <p14:sldId id="390"/>
          </p14:sldIdLst>
        </p14:section>
        <p14:section name="12. támadás tűzzel-vízzel-vassak" id="{8A5709FE-72E9-4E0F-B468-478CDEE7BF26}">
          <p14:sldIdLst>
            <p14:sldId id="370"/>
          </p14:sldIdLst>
        </p14:section>
        <p14:section name="13. kémek" id="{540F8343-B560-4D75-B1F2-F9B27FDB3E73}">
          <p14:sldIdLst>
            <p14:sldId id="371"/>
            <p14:sldId id="376"/>
            <p14:sldId id="388"/>
            <p14:sldId id="383"/>
            <p14:sldId id="391"/>
            <p14:sldId id="392"/>
            <p14:sldId id="393"/>
            <p14:sldId id="394"/>
            <p14:sldId id="395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137B"/>
    <a:srgbClr val="6688AF"/>
    <a:srgbClr val="546366"/>
    <a:srgbClr val="986E3B"/>
    <a:srgbClr val="777D81"/>
    <a:srgbClr val="72706E"/>
    <a:srgbClr val="D42E12"/>
    <a:srgbClr val="0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81" d="100"/>
          <a:sy n="81" d="100"/>
        </p:scale>
        <p:origin x="18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B6DF8C-22A9-45C4-9FC0-43EFE121B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9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1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1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61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54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1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7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3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4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7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90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1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94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9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2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2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4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1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2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43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8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9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44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6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5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55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6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3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079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5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8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978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17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01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77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56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6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3E42D-F955-436A-9829-524BAC7538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1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DD137B"/>
                </a:solidFill>
              </a:defRPr>
            </a:lvl3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60000">
              <a:srgbClr val="181CC7"/>
            </a:gs>
            <a:gs pos="78000">
              <a:srgbClr val="7005D4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7558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38275"/>
            <a:ext cx="777398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Mintaszöveg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hu-HU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DD137B"/>
        </a:buClr>
        <a:buNone/>
        <a:defRPr sz="2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000">
          <a:solidFill>
            <a:srgbClr val="DD13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k.oszk.hu/00100/00191/00191.htm" TargetMode="Externa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k.oszk.hu/00100/00191/00191.htm" TargetMode="Externa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1300/01345/01345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0100/00191/00191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8"/>
          <p:cNvSpPr txBox="1">
            <a:spLocks noChangeArrowheads="1"/>
          </p:cNvSpPr>
          <p:nvPr/>
        </p:nvSpPr>
        <p:spPr bwMode="auto">
          <a:xfrm>
            <a:off x="0" y="0"/>
            <a:ext cx="9144000" cy="13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6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Sun </a:t>
            </a:r>
            <a:r>
              <a:rPr lang="hu-HU" sz="3600" b="1" kern="0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Tzu</a:t>
            </a:r>
            <a:r>
              <a:rPr lang="hu-HU" sz="36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: A háború művészete -</a:t>
            </a:r>
          </a:p>
          <a:p>
            <a:pPr algn="r">
              <a:defRPr/>
            </a:pPr>
            <a:r>
              <a:rPr lang="hu-HU" sz="24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összefoglaló </a:t>
            </a:r>
            <a:endParaRPr lang="hu-HU" sz="16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253073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Csörgő Tamás</a:t>
            </a:r>
          </a:p>
          <a:p>
            <a:pPr>
              <a:defRPr/>
            </a:pPr>
            <a:r>
              <a:rPr lang="hu-H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Tudás Körei Egyesület, Visznek</a:t>
            </a:r>
            <a:endParaRPr lang="hu-HU" sz="1600" dirty="0">
              <a:solidFill>
                <a:srgbClr val="FFFF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C97AC0-DE07-43FC-8BF2-3CA19B19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6855"/>
            <a:ext cx="2520280" cy="39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22A4A4A-B5B2-4BC8-BA35-1C6B81BB8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924944"/>
            <a:ext cx="5736649" cy="292011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CE8407D-BD95-42FA-AF2E-511F8DBD6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011" y="2840245"/>
            <a:ext cx="6105485" cy="379188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7A8817F-1B8E-4892-96FE-57184BD72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56" y="3639374"/>
            <a:ext cx="8535140" cy="310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AC3B03E-202B-47CE-AE03-726AAD6D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265648"/>
            <a:ext cx="4355976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ED9049D-5B47-4DAE-8885-05361542B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553" y="711524"/>
            <a:ext cx="3673935" cy="59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9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HARC NÉLKÜLI HARC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78A5854-ACB1-4F5B-9D69-34F4C9E4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80405"/>
            <a:ext cx="3635055" cy="409229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9D55ABC-DDAD-4C33-8B21-725ED41E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71253"/>
            <a:ext cx="4000847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0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GYÁSZ ÉS GYŐZELEM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63C08D-E600-4C0D-8296-3AA9C64F1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83731"/>
            <a:ext cx="3716098" cy="532732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140934-6CD4-4EE3-8A2F-858CCD2E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069" y="1480329"/>
            <a:ext cx="5113463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WEI WU WEI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6A5EFAC-9F02-4704-BB9C-243DD377B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75988"/>
            <a:ext cx="3314987" cy="232430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FCB52F-9F75-4C44-A2FD-B2957DC4A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1580165"/>
            <a:ext cx="3772227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SEGÍT ÉS HASZNÁL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6FF85BD-1358-4234-BE19-24BA433FA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592" y="1398094"/>
            <a:ext cx="2956816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KÖSZÖNÖM A FIGYELMET !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BF0D12E-3A23-45DB-8C38-BF55BD9C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6" y="246767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KÉRDÉSEK ?</a:t>
            </a:r>
          </a:p>
        </p:txBody>
      </p:sp>
    </p:spTree>
    <p:extLst>
      <p:ext uri="{BB962C8B-B14F-4D97-AF65-F5344CB8AC3E}">
        <p14:creationId xmlns:p14="http://schemas.microsoft.com/office/powerpoint/2010/main" val="1865910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1. SZÁMVETÉS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-324544" y="4300061"/>
            <a:ext cx="95770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hét döntő elem: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1. </a:t>
            </a:r>
            <a:r>
              <a:rPr lang="hu-HU" dirty="0">
                <a:latin typeface="Arial" pitchFamily="34" charset="0"/>
                <a:cs typeface="Arial" pitchFamily="34" charset="0"/>
              </a:rPr>
              <a:t>Melyik uralkodó bölcsebb és tehetősebb ?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2. Melyik hadvezér a tehetségesebb?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3. </a:t>
            </a:r>
            <a:r>
              <a:rPr lang="hu-HU" dirty="0">
                <a:latin typeface="Arial" pitchFamily="34" charset="0"/>
                <a:cs typeface="Arial" pitchFamily="34" charset="0"/>
              </a:rPr>
              <a:t>Melyik hadseregnek kedveznek a természeti és terepviszonyok?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4. Melyik hadsereg fegyelmezettebb és parancskövetőbb?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5. </a:t>
            </a:r>
            <a:r>
              <a:rPr lang="hu-HU" dirty="0">
                <a:latin typeface="Arial" pitchFamily="34" charset="0"/>
                <a:cs typeface="Arial" pitchFamily="34" charset="0"/>
              </a:rPr>
              <a:t>Mely csapatok erősebbek?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6. Melyik hadseregnek képzettebbek a tisztjei és a közlegényei?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7. Melyik hadseregben felvilágosultabb a jutalmazások/büntetések rendje?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AD0C1-C8CA-4534-ABEB-375C5AA85F00}"/>
              </a:ext>
            </a:extLst>
          </p:cNvPr>
          <p:cNvSpPr txBox="1"/>
          <p:nvPr/>
        </p:nvSpPr>
        <p:spPr>
          <a:xfrm>
            <a:off x="-324544" y="692696"/>
            <a:ext cx="95770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 háború kimenetét eldöntő 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öt fő tényező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amit mérlegelni kell: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1. Politika és erkölcs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Mindaz, ami összhangot teremt az uralkodó és a népe között, amitől          		életük árán is, halált megvető bátorsággal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követi</a:t>
            </a:r>
            <a:r>
              <a:rPr lang="hu-HU" dirty="0">
                <a:latin typeface="Arial" pitchFamily="34" charset="0"/>
                <a:cs typeface="Arial" pitchFamily="34" charset="0"/>
              </a:rPr>
              <a:t> a nép a vezetőjét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                              „Felséges királyom, életem-halálom kezedbe ajánlom…” </a:t>
            </a: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2. Időjárás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Éjjel és nappal, fagy és forróság, eső és szárazság, évszakok változásai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3. Terepviszonyok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Távolságok,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járhatóság</a:t>
            </a:r>
            <a:r>
              <a:rPr lang="hu-HU" dirty="0">
                <a:latin typeface="Arial" pitchFamily="34" charset="0"/>
                <a:cs typeface="Arial" pitchFamily="34" charset="0"/>
              </a:rPr>
              <a:t>, nyílt vagy zárt, életet adó vagy halált hozó.</a:t>
            </a: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4.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hadvezér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Bölcsesség, egyenesség, jóindulat, szigorúság </a:t>
            </a: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5.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Utánpótlás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	A hadsereg szervezettsége, előmenetel: a rangok és fokozatok, 			utánpótlási utak, </a:t>
            </a:r>
            <a:r>
              <a:rPr lang="hu-HU" dirty="0">
                <a:latin typeface="Arial" pitchFamily="34" charset="0"/>
                <a:cs typeface="Arial" pitchFamily="34" charset="0"/>
              </a:rPr>
              <a:t>a hadi felszerelések eljuttatása a hadsereghez.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0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1. SZÁMVETÉS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-405916" y="3046155"/>
            <a:ext cx="95770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hét döntő elem: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1. </a:t>
            </a:r>
            <a:r>
              <a:rPr lang="hu-HU" dirty="0">
                <a:latin typeface="Arial" pitchFamily="34" charset="0"/>
                <a:cs typeface="Arial" pitchFamily="34" charset="0"/>
              </a:rPr>
              <a:t>Melyik uralkodó bölcsebb és tehetősebb ?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2. Melyik hadvezér a tehetségesebb?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3. </a:t>
            </a:r>
            <a:r>
              <a:rPr lang="hu-HU" dirty="0">
                <a:latin typeface="Arial" pitchFamily="34" charset="0"/>
                <a:cs typeface="Arial" pitchFamily="34" charset="0"/>
              </a:rPr>
              <a:t>Melyik hadseregnek kedveznek a természeti és terepviszonyok?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4. Melyik hadsereg fegyelmezettebb és parancskövetőbb?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5. </a:t>
            </a:r>
            <a:r>
              <a:rPr lang="hu-HU" dirty="0">
                <a:latin typeface="Arial" pitchFamily="34" charset="0"/>
                <a:cs typeface="Arial" pitchFamily="34" charset="0"/>
              </a:rPr>
              <a:t>Mely csapatok erősebbek?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6. Melyik hadseregnek képzettebbek a tisztjei és a közlegényei?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7. Melyik hadseregben felvilágosultabb a jutalmazások/büntetések rendje?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AD0C1-C8CA-4534-ABEB-375C5AA85F00}"/>
              </a:ext>
            </a:extLst>
          </p:cNvPr>
          <p:cNvSpPr txBox="1"/>
          <p:nvPr/>
        </p:nvSpPr>
        <p:spPr>
          <a:xfrm>
            <a:off x="-324544" y="692696"/>
            <a:ext cx="9577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 háború kimenetét eldöntő 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öt fő tényező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amit mérlegelni kell: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1. Politika és erkölcs</a:t>
            </a: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2. Időjárás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3. Terepviszonyok</a:t>
            </a: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4.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hadvezér</a:t>
            </a: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5.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Utánpótlás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FF94624-5E72-4C5D-AC5E-D58953ABDDFC}"/>
              </a:ext>
            </a:extLst>
          </p:cNvPr>
          <p:cNvSpPr txBox="1"/>
          <p:nvPr/>
        </p:nvSpPr>
        <p:spPr>
          <a:xfrm>
            <a:off x="1187624" y="2557939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Azok, akik 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számolnak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az 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öt fő tényezővel, győzni fognak.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9DAA571-BE72-4DEF-A30D-8C3CAF6EB7BA}"/>
              </a:ext>
            </a:extLst>
          </p:cNvPr>
          <p:cNvSpPr txBox="1"/>
          <p:nvPr/>
        </p:nvSpPr>
        <p:spPr>
          <a:xfrm>
            <a:off x="1187624" y="2853522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Akik nem számolnak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velük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veszítenek.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DE9A6D6-E84A-4E30-906A-14F8C1A25859}"/>
              </a:ext>
            </a:extLst>
          </p:cNvPr>
          <p:cNvSpPr txBox="1"/>
          <p:nvPr/>
        </p:nvSpPr>
        <p:spPr>
          <a:xfrm>
            <a:off x="611560" y="5777944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hét döntő elem alapján megjósolható, hogy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melyik fél fog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győzni, és melyik fog veszíteni.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1. SZÁMVETÉS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AD0C1-C8CA-4534-ABEB-375C5AA85F00}"/>
              </a:ext>
            </a:extLst>
          </p:cNvPr>
          <p:cNvSpPr txBox="1"/>
          <p:nvPr/>
        </p:nvSpPr>
        <p:spPr>
          <a:xfrm>
            <a:off x="395536" y="692696"/>
            <a:ext cx="88569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háború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hazugság és a csalás útját járja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Ezért, ha támadásra készülsz, mutass gyengeséget,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csapataidat átrendezed, mutass inaktivitást,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közel vagy az ellenfélhez,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téhgy</a:t>
            </a:r>
            <a:r>
              <a:rPr lang="hu-HU" dirty="0">
                <a:latin typeface="Arial" pitchFamily="34" charset="0"/>
                <a:cs typeface="Arial" pitchFamily="34" charset="0"/>
              </a:rPr>
              <a:t> úgy, mintha távol lennél,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távol vagy, tégy úgy, mintha közel lennél.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Csald csapdába az ellenséget.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Akkor támadj, amikor rendezetlenek a sorai.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Amikor erősebb, kerüld el az ütközetet.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türelmetlen, bosszantsd és irritáld tovább.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fennhéjázó, gőgös, akkor tápláld büszkeségét.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rendezte sorait, próbáld meg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kifáraszani</a:t>
            </a:r>
            <a:r>
              <a:rPr lang="hu-HU" dirty="0">
                <a:latin typeface="Arial" pitchFamily="34" charset="0"/>
                <a:cs typeface="Arial" pitchFamily="34" charset="0"/>
              </a:rPr>
              <a:t> és összezavarni.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egységes, próbáld meg megbontani, viszályt kelteni.</a:t>
            </a:r>
          </a:p>
          <a:p>
            <a:pPr lvl="1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Ott támadd meg, ahol nem várja.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DE9A6D6-E84A-4E30-906A-14F8C1A25859}"/>
              </a:ext>
            </a:extLst>
          </p:cNvPr>
          <p:cNvSpPr txBox="1"/>
          <p:nvPr/>
        </p:nvSpPr>
        <p:spPr>
          <a:xfrm>
            <a:off x="516687" y="4581128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fentiek a számvetés főbb elemei,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nem lehet őket előre pontosan kiszámítani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20583CF-97F2-465E-A3A9-EC04D008FA19}"/>
              </a:ext>
            </a:extLst>
          </p:cNvPr>
          <p:cNvSpPr txBox="1"/>
          <p:nvPr/>
        </p:nvSpPr>
        <p:spPr>
          <a:xfrm>
            <a:off x="467544" y="5373216"/>
            <a:ext cx="8208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siker alapja a gondos számvetés: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Alaposabb számítás nem okoz vereséget.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Felületes számvetés viszont biztosan vereséget okoz.</a:t>
            </a:r>
          </a:p>
        </p:txBody>
      </p:sp>
    </p:spTree>
    <p:extLst>
      <p:ext uri="{BB962C8B-B14F-4D97-AF65-F5344CB8AC3E}">
        <p14:creationId xmlns:p14="http://schemas.microsoft.com/office/powerpoint/2010/main" val="1572685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2. HADVISELÉS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251520" y="764704"/>
            <a:ext cx="83529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háború során ezredek mozognak, az utánpótlási útvonalak hosszúra nyúlnak,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    	a kiadások otthon és a fronton is felhalmozódnak, a követeket és a 	tanácsosokat jól meg kell fizetni. </a:t>
            </a:r>
          </a:p>
          <a:p>
            <a:pPr>
              <a:defRPr/>
            </a:pPr>
            <a:r>
              <a:rPr lang="hu-H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Napi ezer arany nélkül a háborút el sem szabad kezdeni.</a:t>
            </a:r>
            <a:endParaRPr lang="hu-H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Ezért a háború fő célja a gyors győzelem.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Elhúzódó háborúban a fegyverek kicsorbulnak, a harci szellem megroppan.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városok ostroma felemészti a csapatokat.</a:t>
            </a:r>
          </a:p>
          <a:p>
            <a:pPr>
              <a:defRPr/>
            </a:pPr>
            <a:r>
              <a:rPr lang="hu-H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Elhúzódó háborúban kimerül az ország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elfogynak az erőforrásai.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Ezért a szomszéd országok meg fogják támadni.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 összeomlás pedig elkerülhetetlenné válik.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Ezért előfordult már olyan villámháború, melyet esztelenül gyorsan vezettek.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Azonban soha sem volt még olyan bölcsen vezetett, hosszan elhúzódó háború,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amely hasznára vált volna a hadviselő félnek.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Akik nem értik meg a hadviselés veszélyeit,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azok nem érthetik meg a hadviselés előnyös módjait sem.</a:t>
            </a:r>
            <a:endParaRPr lang="hu-H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10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 A kolofon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08A0F22-50B4-42C8-B5C4-AC6676BBE0AA}"/>
              </a:ext>
            </a:extLst>
          </p:cNvPr>
          <p:cNvSpPr txBox="1"/>
          <p:nvPr/>
        </p:nvSpPr>
        <p:spPr>
          <a:xfrm>
            <a:off x="323528" y="692696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Sun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Tzu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: The Art of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War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	 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Published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1993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Wordsworth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Editions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Ltd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              Text © Sterling Publishing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Company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Inc, 199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Foreword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© Norman Stone and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Woodsworth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Editions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Ltd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1992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              ISBN 1-85326305-2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	  Printed and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bound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Finland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1E1282-6A88-4508-A544-57E44349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77" y="2204864"/>
            <a:ext cx="2808312" cy="44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DB325F1-A97D-4ED7-8D62-CF84F764C0D9}"/>
              </a:ext>
            </a:extLst>
          </p:cNvPr>
          <p:cNvSpPr txBox="1"/>
          <p:nvPr/>
        </p:nvSpPr>
        <p:spPr>
          <a:xfrm>
            <a:off x="395535" y="4077072"/>
            <a:ext cx="8370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Szerencsés kiadás, szerencsés fordítás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00B9DB6-E9FA-45E7-AC80-23B4F546BD80}"/>
              </a:ext>
            </a:extLst>
          </p:cNvPr>
          <p:cNvSpPr txBox="1"/>
          <p:nvPr/>
        </p:nvSpPr>
        <p:spPr>
          <a:xfrm>
            <a:off x="395536" y="4613066"/>
            <a:ext cx="8370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sorsfordító könyvek egyike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85753F3-3773-4663-8F1E-09A7EFCA74B9}"/>
              </a:ext>
            </a:extLst>
          </p:cNvPr>
          <p:cNvSpPr txBox="1"/>
          <p:nvPr/>
        </p:nvSpPr>
        <p:spPr>
          <a:xfrm>
            <a:off x="1763688" y="5949280"/>
            <a:ext cx="4104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Aki ismeri: művelt,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Aki nem ismeri: műveletlen.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CEEFAA8-82C1-4507-BA06-8A8A9DE321E5}"/>
              </a:ext>
            </a:extLst>
          </p:cNvPr>
          <p:cNvSpPr txBox="1"/>
          <p:nvPr/>
        </p:nvSpPr>
        <p:spPr>
          <a:xfrm>
            <a:off x="395535" y="5085105"/>
            <a:ext cx="4680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Alapmű a szamuráj kultúrában,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hadvezetésben, az üzleti világban, …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A12E2DB-5117-4501-9AC8-5A41B9AF860C}"/>
              </a:ext>
            </a:extLst>
          </p:cNvPr>
          <p:cNvSpPr txBox="1"/>
          <p:nvPr/>
        </p:nvSpPr>
        <p:spPr>
          <a:xfrm>
            <a:off x="1377861" y="284978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Part I: General Tao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Hanzhang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Part II: General Tao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Hanzhang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Part III: Sun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Tzu’s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Art of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War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2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2. HADVISELÉS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251520" y="764704"/>
            <a:ext cx="889248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jó hadvezér nem soroz katonákat kétszer.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jó hadvezérnek nem kell kettőnél több ellátmány: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serege otthonról viszi a fegyvereket, de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 ellátmányt az ellenségtől szerzi.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Ezért a hadsereg ellátmánya bőséges.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(lásd: felperzselt föld taktikája a szkítáknál, gyepű elve a magyaroknál)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Egy adag ellenségtől szerzett élelem = 20 otthonról hozott adag.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Egy ellenségtől szerzett fegyver = 20 otthonról hozott fegyver.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Ezért, ha 10-nél több ellenséges fegyvert ejtesz foglyul, jutalmazd azt, aki az elsőt megszerezte. Cseréld ki a felségjelzéseit a sajátodra, és használd fel ezeket a fegyvereket is, a sajátjaiddal együtt.  </a:t>
            </a:r>
            <a:r>
              <a:rPr lang="hu-HU" dirty="0">
                <a:latin typeface="Arial" pitchFamily="34" charset="0"/>
                <a:cs typeface="Arial" pitchFamily="34" charset="0"/>
              </a:rPr>
              <a:t>Bánj jól a foglyaiddal, viseld jól gondjukat.</a:t>
            </a:r>
          </a:p>
          <a:p>
            <a:pPr algn="r">
              <a:defRPr/>
            </a:pPr>
            <a:r>
              <a:rPr lang="hu-H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Ezt úgy hívják: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Nyerd meg a csatát, és közben erősödj meg.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háború célja a gyors győzelem, nem pedig az elhúzódó hadviselés. 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 a hadvezér, aki ezt felfogja, emberei sorsának jó kovácsa,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országának és népének jó szolgája.</a:t>
            </a:r>
            <a:endParaRPr lang="hu-H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2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3. TÁMADÁSOK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C6C7B7-466D-45A1-A69D-BB63C81564F6}"/>
              </a:ext>
            </a:extLst>
          </p:cNvPr>
          <p:cNvSpPr txBox="1"/>
          <p:nvPr/>
        </p:nvSpPr>
        <p:spPr>
          <a:xfrm>
            <a:off x="251520" y="764704"/>
            <a:ext cx="889248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legjobb az ellenfél országát sértetlenül elfoglalni.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Lerombolni ettől rosszabb.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legjobb az ellenfél hadseregét egészében foglyul ejteni.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Elpusztítani ettől rosszabb.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legjobb az ellenfél ezredeit,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századait</a:t>
            </a:r>
            <a:r>
              <a:rPr lang="hu-HU" dirty="0">
                <a:latin typeface="Arial" pitchFamily="34" charset="0"/>
                <a:cs typeface="Arial" pitchFamily="34" charset="0"/>
              </a:rPr>
              <a:t>, tizedeit egészükben foglyul ejteni.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Elpusztítani ettől rosszabb.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Ezért a támadás fő célja nem az összes csata megnyerése.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támadás fő célja az ellenfél legyőzése, sérülés okozása nélkül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Ezért a háború elsődleges célja az ellenfél legyőzése csata nélkül,</a:t>
            </a:r>
          </a:p>
          <a:p>
            <a:pPr algn="r"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ellenfél városait sértetlenül foglalva el, a saját haderő vesztesége nélkül.</a:t>
            </a:r>
          </a:p>
          <a:p>
            <a:pPr algn="r">
              <a:defRPr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Másodlagos cél az ellenfél szövetségeseinek a meggyengítése diplomáciával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Csak harmadlagos cél az ellenfél seregeinek a legyőzése csatában.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legrosszabb cél pedig a városok ostroma.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Ezért a jó hadvezér csata nélkül nyeri meg a háborút.</a:t>
            </a:r>
          </a:p>
        </p:txBody>
      </p:sp>
    </p:spTree>
    <p:extLst>
      <p:ext uri="{BB962C8B-B14F-4D97-AF65-F5344CB8AC3E}">
        <p14:creationId xmlns:p14="http://schemas.microsoft.com/office/powerpoint/2010/main" val="43479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3. TÁMADÁSOK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C6C7B7-466D-45A1-A69D-BB63C81564F6}"/>
              </a:ext>
            </a:extLst>
          </p:cNvPr>
          <p:cNvSpPr txBox="1"/>
          <p:nvPr/>
        </p:nvSpPr>
        <p:spPr>
          <a:xfrm>
            <a:off x="240523" y="668506"/>
            <a:ext cx="88924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Alkalmazkodj az erőviszonyokhoz: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10:1 túlerőben </a:t>
            </a:r>
            <a:r>
              <a:rPr lang="hu-HU" dirty="0">
                <a:latin typeface="Arial" pitchFamily="34" charset="0"/>
                <a:cs typeface="Arial" pitchFamily="34" charset="0"/>
              </a:rPr>
              <a:t>vagy, kerítsd be az ellenfeled.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5:1 túlerőben</a:t>
            </a:r>
            <a:r>
              <a:rPr lang="hu-HU" dirty="0">
                <a:latin typeface="Arial" pitchFamily="34" charset="0"/>
                <a:cs typeface="Arial" pitchFamily="34" charset="0"/>
              </a:rPr>
              <a:t> támadd meg.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2:1 túlerőben </a:t>
            </a:r>
            <a:r>
              <a:rPr lang="hu-HU" dirty="0">
                <a:latin typeface="Arial" pitchFamily="34" charset="0"/>
                <a:cs typeface="Arial" pitchFamily="34" charset="0"/>
              </a:rPr>
              <a:t>vagy, bontsd meg.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1:1  esetén csak kitűnő terv birtokában támadj.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1:2 ellenséges túlerő</a:t>
            </a:r>
            <a:r>
              <a:rPr lang="hu-HU" dirty="0">
                <a:latin typeface="Arial" pitchFamily="34" charset="0"/>
                <a:cs typeface="Arial" pitchFamily="34" charset="0"/>
              </a:rPr>
              <a:t> esetén légy képes a visszavonulásra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Nagyobb ellenséges túlerő esetén légy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tűnékeny</a:t>
            </a:r>
            <a:r>
              <a:rPr lang="hu-HU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egy kisebb erő sok kellemetlenséget okozhat,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váratlanul a fájó pontokra támad.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E3E84F7-F9B4-46D0-9763-892D3873EF7D}"/>
              </a:ext>
            </a:extLst>
          </p:cNvPr>
          <p:cNvSpPr txBox="1"/>
          <p:nvPr/>
        </p:nvSpPr>
        <p:spPr>
          <a:xfrm>
            <a:off x="251520" y="3291949"/>
            <a:ext cx="8892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hadvezér és az uralkodó kiegészítik egymást:</a:t>
            </a:r>
          </a:p>
          <a:p>
            <a:pPr algn="r"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Ha teljes az összhang közöttük, erős lesz az ország.</a:t>
            </a:r>
          </a:p>
          <a:p>
            <a:pPr algn="r"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Ha nincs összhang közöttük, gyenge lesz az ország.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AE048FA-3444-4195-A6E5-F52FD79AF566}"/>
              </a:ext>
            </a:extLst>
          </p:cNvPr>
          <p:cNvSpPr txBox="1"/>
          <p:nvPr/>
        </p:nvSpPr>
        <p:spPr>
          <a:xfrm>
            <a:off x="216024" y="4293096"/>
            <a:ext cx="88924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 uralkodó három módon hozhat balszerencsét a hadseregre:</a:t>
            </a:r>
          </a:p>
          <a:p>
            <a:pPr marL="342900" indent="-342900" algn="r">
              <a:buAutoNum type="arabicPeriod"/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 ugráltatja a hadseregét: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Tudatlanul támadást parancsol, amikor nincs rá alkalom,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vagy tudatlanul visszavonulást parancsol, amikor nincs rá mód.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Ha tudatlanul beleszól a hadsereg belügyeibe: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 megbénítja a tisztikar működését.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Ha tudatlanul beleszól a vezénylésbe: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 kétségeket ébreszt a tisztikarban.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5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3. TÁMADÁSOK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C6C7B7-466D-45A1-A69D-BB63C81564F6}"/>
              </a:ext>
            </a:extLst>
          </p:cNvPr>
          <p:cNvSpPr txBox="1"/>
          <p:nvPr/>
        </p:nvSpPr>
        <p:spPr>
          <a:xfrm>
            <a:off x="240523" y="668506"/>
            <a:ext cx="889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megzavart hadsereg az ellenfél győzelmét okozza: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 hadsereg vezénylésében zavar támad,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ezt az ellenség, a rossz szomszédok kihasználják.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AE048FA-3444-4195-A6E5-F52FD79AF566}"/>
              </a:ext>
            </a:extLst>
          </p:cNvPr>
          <p:cNvSpPr txBox="1"/>
          <p:nvPr/>
        </p:nvSpPr>
        <p:spPr>
          <a:xfrm>
            <a:off x="216024" y="2132856"/>
            <a:ext cx="8892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Ezért a győzelmet előre lehet jelezni: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>
              <a:buAutoNum type="arabicPeriod"/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Aki tudja azt, hogy mikor harcolhat és mikor nem harcolhat, győzni fog.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.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2. Aki tudja, hogy az erőviszonyokhoz hogyan kell alkalmazkodni, győzni fog.</a:t>
            </a:r>
          </a:p>
          <a:p>
            <a:pPr algn="r"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3. Akinek a hadserege egységes, győzni fog.</a:t>
            </a:r>
          </a:p>
          <a:p>
            <a:pPr algn="r"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4. Aki felkészült, és kivárja az ellenfél felkészületlenségét, győzni fog.</a:t>
            </a:r>
          </a:p>
          <a:p>
            <a:pPr algn="r"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5. Akinek a tábornokai tehetségesek, </a:t>
            </a:r>
          </a:p>
          <a:p>
            <a:pPr algn="r">
              <a:defRPr/>
            </a:pPr>
            <a:r>
              <a:rPr lang="hu-HU" b="1" dirty="0">
                <a:latin typeface="Arial" pitchFamily="34" charset="0"/>
                <a:cs typeface="Arial" pitchFamily="34" charset="0"/>
              </a:rPr>
              <a:t>és akiknek a dolgába nem szól bele az uralkodó, győzni fog.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20EBD6B-4146-4D4D-9B4B-C96288BF1AEF}"/>
              </a:ext>
            </a:extLst>
          </p:cNvPr>
          <p:cNvSpPr txBox="1"/>
          <p:nvPr/>
        </p:nvSpPr>
        <p:spPr>
          <a:xfrm>
            <a:off x="179512" y="4532927"/>
            <a:ext cx="8892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Szun-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ezért mondotta: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Ismerd meg az ellenfeled, és ismerd meg önmagad,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ekkor száz csatában sem veszítesz.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csak magadat ismered, az ellenfelet nem,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győzelem és a vereség esélye egyforma.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nem ismered sem az ellenfeled, sem önmagadat,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akkor bizonyosan veszíteni fogsz minden csatában.  </a:t>
            </a:r>
          </a:p>
        </p:txBody>
      </p:sp>
    </p:spTree>
    <p:extLst>
      <p:ext uri="{BB962C8B-B14F-4D97-AF65-F5344CB8AC3E}">
        <p14:creationId xmlns:p14="http://schemas.microsoft.com/office/powerpoint/2010/main" val="12761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4. HOZZÁÁLLÁS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-396552" y="726951"/>
            <a:ext cx="921702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régi idők nagy hadvezérei először magukat tették legyőzhetetlenné.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Utána kivárták azt a pillanatot, amikor az ellenfelük legyőzhetővé vált.</a:t>
            </a:r>
          </a:p>
          <a:p>
            <a:pPr>
              <a:defRPr/>
            </a:pPr>
            <a:endParaRPr lang="hu-H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Legyőzhetetlenséged rajtad múlik. </a:t>
            </a:r>
          </a:p>
          <a:p>
            <a:pPr algn="r"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Ellenfeleid legyőzhetővé válása rajtuk múlik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Ezért a győzelem útja megismerhető, de nem biztos, hogy járható.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Védekezz, amikor nincs lehetőséged a győzelemre.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Csak akkor támadj, amikor lehetőséged nyílik a győzelemre.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 régi idők nagy hadvezérei könnyedén aratták győzelmeiket.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Hibátlanul vezették a hadat.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Ezért hibátlanul alakították ki a győzelemhez szükséges körülményeket.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Csak akkor vállalták a  csatát, amikor a győzelemben biztosak lehettek.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Ezért nem volt szükségük hőstettekre, és a nevük ismeretlen.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41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4. HOZZÁÁLLÁS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F4C4F6-B059-4DF2-B856-B46A22C1D77B}"/>
              </a:ext>
            </a:extLst>
          </p:cNvPr>
          <p:cNvSpPr txBox="1"/>
          <p:nvPr/>
        </p:nvSpPr>
        <p:spPr>
          <a:xfrm>
            <a:off x="-540568" y="4077072"/>
            <a:ext cx="9361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győzelmi esélyeket meghatározó tényezők: </a:t>
            </a:r>
          </a:p>
          <a:p>
            <a:pPr marL="1257300" lvl="2" indent="-342900">
              <a:buAutoNum type="arabicPeriod"/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Távolságok</a:t>
            </a:r>
            <a:r>
              <a:rPr lang="hu-HU" dirty="0">
                <a:latin typeface="Arial" pitchFamily="34" charset="0"/>
                <a:cs typeface="Arial" pitchFamily="34" charset="0"/>
              </a:rPr>
              <a:t>. Ez a terep ismeretét is jelenti.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Tx/>
              <a:buAutoNum type="arabicPeriod"/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Készletek</a:t>
            </a:r>
            <a:r>
              <a:rPr lang="hu-HU" dirty="0">
                <a:latin typeface="Arial" pitchFamily="34" charset="0"/>
                <a:cs typeface="Arial" pitchFamily="34" charset="0"/>
              </a:rPr>
              <a:t>. Ismerete a készletek felméréséből származik.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AutoNum type="arabicPeriod"/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Számvetés. </a:t>
            </a:r>
            <a:r>
              <a:rPr lang="hu-HU" dirty="0">
                <a:latin typeface="Arial" pitchFamily="34" charset="0"/>
                <a:cs typeface="Arial" pitchFamily="34" charset="0"/>
              </a:rPr>
              <a:t>A saját képességek és tartalékok felméréséből származik.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AutoNum type="arabicPeriod"/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Összevetés. </a:t>
            </a:r>
            <a:r>
              <a:rPr lang="hu-HU" dirty="0">
                <a:latin typeface="Arial" pitchFamily="34" charset="0"/>
                <a:cs typeface="Arial" pitchFamily="34" charset="0"/>
              </a:rPr>
              <a:t>A saját és az ellenfél számvetésének összehasonlítása.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AutoNum type="arabicPeriod"/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győzelem esélye. </a:t>
            </a:r>
            <a:r>
              <a:rPr lang="hu-HU" dirty="0">
                <a:latin typeface="Arial" pitchFamily="34" charset="0"/>
                <a:cs typeface="Arial" pitchFamily="34" charset="0"/>
              </a:rPr>
              <a:t>Az összevetés alapján határozható meg.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87F35F9-629A-4AFA-965F-D781A457EB47}"/>
              </a:ext>
            </a:extLst>
          </p:cNvPr>
          <p:cNvSpPr txBox="1"/>
          <p:nvPr/>
        </p:nvSpPr>
        <p:spPr>
          <a:xfrm>
            <a:off x="251520" y="654889"/>
            <a:ext cx="8640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Ezért a jó hadvezér olyan helyzetet foglal el, amiben legyőzhetetlen,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és nem mulasztja el a győzelem lehetőségét. 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Ezért a győzedelmes hadsereg csak akkor támad,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amikor számításai szerint esélye van a győzelemre.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vesztes hadsereg akkor támad, amikor győzelmet remél,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de nem tartja számon az erőviszonyokat.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jó hadvezér ismeri a háború művészetét,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és szigorúan betartja a hadviselés törvényeit.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Ezért szabályozni tudja a győzelmi esélyeit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13AF64-AE8C-4F8F-8D67-946AE4D80EC0}"/>
              </a:ext>
            </a:extLst>
          </p:cNvPr>
          <p:cNvSpPr txBox="1"/>
          <p:nvPr/>
        </p:nvSpPr>
        <p:spPr>
          <a:xfrm>
            <a:off x="-24898" y="5879013"/>
            <a:ext cx="9108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győzelemre esélyes hadsereg egy marék rizs egy szem rizzsel szemben,</a:t>
            </a:r>
          </a:p>
          <a:p>
            <a:pPr lvl="2"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vesztésre álló hadsereg egy szem rizs, egy marék rizzsel szemben.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2F7F643-B4D3-4FF8-A7E1-D8086A118467}"/>
              </a:ext>
            </a:extLst>
          </p:cNvPr>
          <p:cNvSpPr txBox="1"/>
          <p:nvPr/>
        </p:nvSpPr>
        <p:spPr>
          <a:xfrm>
            <a:off x="107504" y="2732115"/>
            <a:ext cx="5033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Ezért a hozzáálláson múlik, hogy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úgy fog-e harcolni a csatában a sereg,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miként a völgybe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lezúdúló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áradat. </a:t>
            </a:r>
          </a:p>
        </p:txBody>
      </p:sp>
    </p:spTree>
    <p:extLst>
      <p:ext uri="{BB962C8B-B14F-4D97-AF65-F5344CB8AC3E}">
        <p14:creationId xmlns:p14="http://schemas.microsoft.com/office/powerpoint/2010/main" val="128277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 (1.-4.)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287524" y="1340768"/>
            <a:ext cx="856895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1. Számvetés:</a:t>
            </a:r>
          </a:p>
          <a:p>
            <a:pPr algn="r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háború a hazugság és a csalás útját járja,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mert a siker alapja a gondos számvetés.</a:t>
            </a: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2. Hadviselés: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Nyerd meg a csatát, és közben erősödj meg.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háború célja a gyors győzelem, nem pedig az elhúzódó hadviselés</a:t>
            </a: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3. Támadások: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támadás fő célja az ellenfél legyőzése, sérülés és csata nélkül.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jó hadvezér csata nélkül nyeri meg a háborút. 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4. Hozzáállás: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Először tedd magadat legyőzhetetlenné.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Utána kivárd ki azt a pillanatot, amikor az ellenfeled legyőzhetővé válik.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00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5. CSATAREND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A657913-DA85-426F-BE79-9B39C83378A5}"/>
              </a:ext>
            </a:extLst>
          </p:cNvPr>
          <p:cNvSpPr txBox="1"/>
          <p:nvPr/>
        </p:nvSpPr>
        <p:spPr>
          <a:xfrm>
            <a:off x="-108520" y="671231"/>
            <a:ext cx="86409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Rend és rendetlenség megszüli egymást.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dirty="0">
                <a:latin typeface="Arial" pitchFamily="34" charset="0"/>
                <a:cs typeface="Arial" pitchFamily="34" charset="0"/>
              </a:rPr>
              <a:t>Ezért lásd meg a káoszban a rendet,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rendben pedig a káoszt.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Kicsi és nagy megalkotja egymást.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Ezért lásd meg a sokban az egyet,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				az egyben pedig a sokat.</a:t>
            </a:r>
          </a:p>
          <a:p>
            <a:pPr algn="r"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Egy hadsereg vezetése ezért olyan, mint egyetlen ember vezetése</a:t>
            </a:r>
            <a:r>
              <a:rPr lang="hu-HU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r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end a lelke mindkettőnek.</a:t>
            </a:r>
          </a:p>
          <a:p>
            <a:pPr>
              <a:defRPr/>
            </a:pPr>
            <a:endParaRPr lang="hu-H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Lét és nemlét szüli egymást. 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Egyikük megtartó,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másikuk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változtató.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Ezért használd közkatonáidat a harcra, </a:t>
            </a:r>
          </a:p>
          <a:p>
            <a:pPr algn="r"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különleges egységeidet pedig a győzelem elérésére.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Kombinációjuk száma végtelen.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Lendületed legyen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magával ragadó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időzítésed legyen pontos, mint  a halál.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Vitézség és gyávaság megalkotja egymást.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dirty="0">
                <a:latin typeface="Arial" pitchFamily="34" charset="0"/>
                <a:cs typeface="Arial" pitchFamily="34" charset="0"/>
              </a:rPr>
              <a:t>Ezért csald csapdába az ellenséget,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és csapdájában azonnal sújts le rá.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AC3B03E-202B-47CE-AE03-726AAD6D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9988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6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5. CSATAREND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AC3B03E-202B-47CE-AE03-726AAD6D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355976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3951B9-8871-4EFA-BF04-31EB8F483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994837"/>
            <a:ext cx="4663844" cy="522777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A63A627-77DD-4963-96C8-E68D5A675A2F}"/>
              </a:ext>
            </a:extLst>
          </p:cNvPr>
          <p:cNvSpPr txBox="1"/>
          <p:nvPr/>
        </p:nvSpPr>
        <p:spPr>
          <a:xfrm>
            <a:off x="521804" y="6196836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5"/>
              </a:rPr>
              <a:t>https://mek.oszk.hu/00100/00191/00191.htm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25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6. ÜRESSÉG ÉS TELTSÉG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07250AB-644C-4F82-9D1E-D3112454E11A}"/>
              </a:ext>
            </a:extLst>
          </p:cNvPr>
          <p:cNvSpPr txBox="1"/>
          <p:nvPr/>
        </p:nvSpPr>
        <p:spPr>
          <a:xfrm>
            <a:off x="-108520" y="671231"/>
            <a:ext cx="86409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Aki először ér a csatatérre, az ellenségre várva megpihenhet.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Aki pedig később érkezik, fáradtan siethet a harcba.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dirty="0">
                <a:latin typeface="Arial" pitchFamily="34" charset="0"/>
                <a:cs typeface="Arial" pitchFamily="34" charset="0"/>
              </a:rPr>
              <a:t>Ezért a jó hadvezér odacsalogatja az ellenséget a csatatérre,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És nem ő vonul oda az ellenség után.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 ellenfél csalogatása előny látszatával,</a:t>
            </a:r>
          </a:p>
          <a:p>
            <a:pPr algn="r"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megállítása pedig veszteség látszatának felmutatásával történik</a:t>
            </a: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Ezért, amikor az ellenfél friss, tudd azt, hogy miként fáraszthatod ki.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		Amikor jól táplált, ismerd meg, hogyan éhezteted ki.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Amikor pihen, kényszerítsd mozgásra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Bukkanj fel ott, ahol nem tud védekezni. 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Mozogj abba az irányba, amerre legkevésbé várnak.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Hosszan és gyorsan haladhatsz ott, </a:t>
            </a:r>
          </a:p>
          <a:p>
            <a:pPr algn="r"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dirty="0">
                <a:latin typeface="Arial" pitchFamily="34" charset="0"/>
                <a:cs typeface="Arial" pitchFamily="34" charset="0"/>
              </a:rPr>
              <a:t>ahol a vidék lakatlan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Sikeresen támadhatod meg ott,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ahol nem védi magát.</a:t>
            </a:r>
          </a:p>
          <a:p>
            <a:pPr lvl="2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Sikeresen védheted meg magadat ott,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ahol nem tud megtámadni.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jó hadvezér nem hagy nyomot – ez a kész csoda.</a:t>
            </a:r>
          </a:p>
          <a:p>
            <a:pPr algn="r"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jó hadvezér nem hallható – ez is kész csoda.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Ezért a jó hadvezér ellenfelének végzete.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5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 A tartalom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08A0F22-50B4-42C8-B5C4-AC6676BBE0AA}"/>
              </a:ext>
            </a:extLst>
          </p:cNvPr>
          <p:cNvSpPr txBox="1"/>
          <p:nvPr/>
        </p:nvSpPr>
        <p:spPr>
          <a:xfrm>
            <a:off x="323528" y="692696"/>
            <a:ext cx="8496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Sun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Tzu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(Szun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Ce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): The Art of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War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– A háború művészete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	 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Published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1993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Wordsworth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Editions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Ltd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1E1282-6A88-4508-A544-57E44349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77" y="2204864"/>
            <a:ext cx="2808312" cy="44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85753F3-3773-4663-8F1E-09A7EFCA74B9}"/>
              </a:ext>
            </a:extLst>
          </p:cNvPr>
          <p:cNvSpPr txBox="1"/>
          <p:nvPr/>
        </p:nvSpPr>
        <p:spPr>
          <a:xfrm>
            <a:off x="1763688" y="5949280"/>
            <a:ext cx="4104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Aki ismeri: művelt,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Aki nem ismeri: műveletlen.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A12E2DB-5117-4501-9AC8-5A41B9AF860C}"/>
              </a:ext>
            </a:extLst>
          </p:cNvPr>
          <p:cNvSpPr txBox="1"/>
          <p:nvPr/>
        </p:nvSpPr>
        <p:spPr>
          <a:xfrm>
            <a:off x="323528" y="1538626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Part III: Szun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Ce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A háború művészete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1. Számvetés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2. Hadviselés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3. Támadások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4. Hozzáállás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5. </a:t>
            </a:r>
            <a:r>
              <a:rPr lang="hu-HU" dirty="0">
                <a:latin typeface="Arial" pitchFamily="34" charset="0"/>
                <a:cs typeface="Arial" pitchFamily="34" charset="0"/>
              </a:rPr>
              <a:t>Csatarend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6. Üresség és teltség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7. Mozgás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8. </a:t>
            </a:r>
            <a:r>
              <a:rPr lang="hu-HU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ilencféle átváltozás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9. Mozgatás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10. </a:t>
            </a:r>
            <a:r>
              <a:rPr lang="hu-HU" dirty="0">
                <a:latin typeface="Arial" pitchFamily="34" charset="0"/>
                <a:cs typeface="Arial" pitchFamily="34" charset="0"/>
              </a:rPr>
              <a:t>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erep</a:t>
            </a:r>
            <a:r>
              <a:rPr lang="hu-HU" dirty="0">
                <a:latin typeface="Arial" pitchFamily="34" charset="0"/>
                <a:cs typeface="Arial" pitchFamily="34" charset="0"/>
              </a:rPr>
              <a:t>viszonyok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               11. Kilencféle terep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              12. Támadás tűzzel (és vízzel)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               13. Kémek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70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6. ÜRESSÉG ÉS TELTSÉG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AC3B03E-202B-47CE-AE03-726AAD6D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355976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9CA7B79-5595-4914-8844-6BBDB7E1E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081485"/>
            <a:ext cx="3962743" cy="316257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196836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5"/>
              </a:rPr>
              <a:t>https://mek.oszk.hu/00100/00191/00191.htm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38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7. MOZGÁS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323528" y="764704"/>
            <a:ext cx="84249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Alapvetően a hadvezér az uralkodótól kap megbízást a hadsereg vezetésére.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sorozás, kiképzés és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hadbavonulás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a hadsereg összhangjának megteremtése során a legnehezebb feladat a haderő mozgásának, a kedvező helyzetek elfoglalásának a megtanítása.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nehézség lényege: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kanyargós utat a legrövidebbé tenni, a szükségből erényt kovácsolni.</a:t>
            </a:r>
          </a:p>
          <a:p>
            <a:pPr algn="r">
              <a:defRPr/>
            </a:pPr>
            <a:r>
              <a:rPr lang="hu-H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Utána indulni, előtte érkezni.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Aki siet, az késik.</a:t>
            </a:r>
          </a:p>
          <a:p>
            <a:pPr algn="r"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</a:t>
            </a:r>
            <a:r>
              <a:rPr lang="hu-HU" dirty="0">
                <a:latin typeface="Arial" pitchFamily="34" charset="0"/>
                <a:cs typeface="Arial" pitchFamily="34" charset="0"/>
              </a:rPr>
              <a:t>Erőltetett menet helyett csalogasd és vezesd félre az ellenséget.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Aki nem ismeri a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szomszédait</a:t>
            </a:r>
            <a:r>
              <a:rPr lang="hu-HU" dirty="0">
                <a:latin typeface="Arial" pitchFamily="34" charset="0"/>
                <a:cs typeface="Arial" pitchFamily="34" charset="0"/>
              </a:rPr>
              <a:t>, az ne lépjen velük szövetségre.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Aki nem ismeri a terepviszonyokat, az ne vezessen hadsereget.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Akkor mozogj, amikor előnyös.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Szórd szét és koncentráld az erőket.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támadsz, légy sebes, akár a szél,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vonulsz, méltóságos miként az erdő,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rabolsz, égető akár a tűz,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állsz, mozdíthatatlan, akár a szikla.</a:t>
            </a:r>
          </a:p>
        </p:txBody>
      </p:sp>
    </p:spTree>
    <p:extLst>
      <p:ext uri="{BB962C8B-B14F-4D97-AF65-F5344CB8AC3E}">
        <p14:creationId xmlns:p14="http://schemas.microsoft.com/office/powerpoint/2010/main" val="6110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7. MOZGÁS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323528" y="594554"/>
            <a:ext cx="8424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rejtőzködsz, légy olyan, mint amit felhők takarnak.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támadsz, csapj le úgy, miként a villám.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szabad rablást engedsz, oszd meg a csapataidat.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Mikor területet foglalsz, védd meg a stratégiai pontokat.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Mérlegelj, mielőtt mozdulsz.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Azé lesz a győzelem, aki ismeri a figyelem elterelésének művészetét.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14C20D8-AF2F-4348-A13F-720A9BBCE416}"/>
              </a:ext>
            </a:extLst>
          </p:cNvPr>
          <p:cNvSpPr txBox="1"/>
          <p:nvPr/>
        </p:nvSpPr>
        <p:spPr>
          <a:xfrm>
            <a:off x="323528" y="2300679"/>
            <a:ext cx="842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hadsereg mozgását kovácsold egységbe: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bátrak ne ugorjanak esztelenül előre.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gyávák ne vonuljanak esztelenül vissza.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Azé lesz a győzelem, aki vezetni tudja seregének mozgását.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09DEE41-DF39-48CF-8298-7F9026183049}"/>
              </a:ext>
            </a:extLst>
          </p:cNvPr>
          <p:cNvSpPr txBox="1"/>
          <p:nvPr/>
        </p:nvSpPr>
        <p:spPr>
          <a:xfrm>
            <a:off x="323528" y="3513782"/>
            <a:ext cx="842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Kerüld el az ellenséget, amikor harci szelleme töretlen.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Akkor támadd meg, amikor harci szelleme megtörött, harcosai hazavágynak.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 az erkölcsi tényező uralása.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D836C79-0F59-4B81-AB1D-F322430D1B56}"/>
              </a:ext>
            </a:extLst>
          </p:cNvPr>
          <p:cNvSpPr txBox="1"/>
          <p:nvPr/>
        </p:nvSpPr>
        <p:spPr>
          <a:xfrm>
            <a:off x="323528" y="4449886"/>
            <a:ext cx="842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Rendezett hadsereggel várj egy rendezetlen ellenfélre.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Csendben várakozz egy hangosan csörtető ellenségre.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 a szellemi tényező uralása.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C153BBB-680B-41E9-AB9D-DA6B67A556DE}"/>
              </a:ext>
            </a:extLst>
          </p:cNvPr>
          <p:cNvSpPr txBox="1"/>
          <p:nvPr/>
        </p:nvSpPr>
        <p:spPr>
          <a:xfrm>
            <a:off x="323528" y="5313982"/>
            <a:ext cx="842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Közel a csatatérhez, várj a messziről érkező ellenségre.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Jól táplált hadsereggel várj az éhezőkre.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 a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fiziklai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tényező uralása.</a:t>
            </a:r>
          </a:p>
        </p:txBody>
      </p:sp>
    </p:spTree>
    <p:extLst>
      <p:ext uri="{BB962C8B-B14F-4D97-AF65-F5344CB8AC3E}">
        <p14:creationId xmlns:p14="http://schemas.microsoft.com/office/powerpoint/2010/main" val="210277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7. MOZGÁS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14C20D8-AF2F-4348-A13F-720A9BBCE416}"/>
              </a:ext>
            </a:extLst>
          </p:cNvPr>
          <p:cNvSpPr txBox="1"/>
          <p:nvPr/>
        </p:nvSpPr>
        <p:spPr>
          <a:xfrm>
            <a:off x="323528" y="1436583"/>
            <a:ext cx="8424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Éppen ezért: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 ütközz meg, ha ellenfeled jól szervezett.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 támadj rá hegynek fel, ha ellenfeled magaslatot birtokol.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 támadj rá szemből, ha hátát magaslat védelmezi.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menekülést színlel, ne üldözd.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 támadj rájuk, ha a harci szellemük töretlen.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 kapd be a horgot és a csalétket.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 zaklasd a hazafelé tartó ellenséget.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C153BBB-680B-41E9-AB9D-DA6B67A556DE}"/>
              </a:ext>
            </a:extLst>
          </p:cNvPr>
          <p:cNvSpPr txBox="1"/>
          <p:nvPr/>
        </p:nvSpPr>
        <p:spPr>
          <a:xfrm>
            <a:off x="107504" y="5098251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sarokba szorított, elkeseredett ellenfélre ne támadj rá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túlságosan nagy erővel.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BE39B60-E89C-4DA3-9609-EF7E7429126E}"/>
              </a:ext>
            </a:extLst>
          </p:cNvPr>
          <p:cNvSpPr txBox="1"/>
          <p:nvPr/>
        </p:nvSpPr>
        <p:spPr>
          <a:xfrm>
            <a:off x="323528" y="766445"/>
            <a:ext cx="84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 a változó körülmények uralása.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8B59729-4C82-433B-B312-CE021FE5A329}"/>
              </a:ext>
            </a:extLst>
          </p:cNvPr>
          <p:cNvSpPr txBox="1"/>
          <p:nvPr/>
        </p:nvSpPr>
        <p:spPr>
          <a:xfrm>
            <a:off x="179512" y="3706027"/>
            <a:ext cx="8928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bekerített ellenfél számára látszólag hagyj menekülési útvonalat.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támadó ellenfél számára látszólag hagyj szabadon támadási útvonalat.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Azé lesz a győzelem, aki vezetni tudja az ellenfél seregének a mozgását is.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04FA62D-7E41-4324-97A4-0C43FB6E770B}"/>
              </a:ext>
            </a:extLst>
          </p:cNvPr>
          <p:cNvSpPr txBox="1"/>
          <p:nvPr/>
        </p:nvSpPr>
        <p:spPr>
          <a:xfrm>
            <a:off x="0" y="5982701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 a hadsereg mozgatásának művészete.</a:t>
            </a:r>
          </a:p>
        </p:txBody>
      </p:sp>
    </p:spTree>
    <p:extLst>
      <p:ext uri="{BB962C8B-B14F-4D97-AF65-F5344CB8AC3E}">
        <p14:creationId xmlns:p14="http://schemas.microsoft.com/office/powerpoint/2010/main" val="185461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8. KILENCFÉLE ÁTVÁLTOZÁS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323528" y="764704"/>
            <a:ext cx="85689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Alapvetően, a hadvezér az uralkodótól kap megbízást a hadsereg vezetésére.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hadsereg mozgósításának és irányításának azonban saját törvényei is vannak.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1) Ne verj tábort olyan helyen, ahova nem vezetnek utak.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2) Szövetségeseiddel olyan terepen egyesítsd az erőidet, ahol az utak találkoznak.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3) Az e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lhagyatott terepet hagyd el te is, amint lehet.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4) Körbezárt terepről tűnj el, folyamodj félrevezetéshez.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5) Halált hozó helyen harcolj életre-halálra.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6) Vannak olyan utak, melyeket nem szabad követni.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7) Vannak olyan seregek, melyeket nem szabad megtámadni.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8) Vannak olyan városok, melyeket nem szabad megostromolni.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9) Vannak olyan területek, melyeket nem szabad elfoglalni.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Ezért vannak olyan parancsok is, melyeknek nem szabad engedelmeskedni.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4DFD63F-F277-4BF6-BB27-1860C0997F87}"/>
              </a:ext>
            </a:extLst>
          </p:cNvPr>
          <p:cNvSpPr txBox="1"/>
          <p:nvPr/>
        </p:nvSpPr>
        <p:spPr>
          <a:xfrm>
            <a:off x="340251" y="4869160"/>
            <a:ext cx="8784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bölcs hadvezér figyel a kedvező, és figyel a kedvezőtlen körülményekre is.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1) </a:t>
            </a:r>
            <a:r>
              <a:rPr lang="hu-HU" dirty="0">
                <a:latin typeface="Arial" pitchFamily="34" charset="0"/>
                <a:cs typeface="Arial" pitchFamily="34" charset="0"/>
              </a:rPr>
              <a:t>A kedvező körülmények segítik a haditerv végrehajtásában,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2) A kedvezőtlen körülményekre figyelembe vételével elkerüli a katasztrófákat. 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73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8. KILENCFÉLE ÁTVÁLTOZÁS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323528" y="764704"/>
            <a:ext cx="87129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 szomszédos hercegségeket alá akarod vetni, sebesítsd meg őket.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ellenőrizni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kivánod</a:t>
            </a:r>
            <a:r>
              <a:rPr lang="hu-HU" dirty="0">
                <a:latin typeface="Arial" pitchFamily="34" charset="0"/>
                <a:cs typeface="Arial" pitchFamily="34" charset="0"/>
              </a:rPr>
              <a:t> őket, foglald le az erőiket és az energiáikat.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mozgatni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kivánod</a:t>
            </a:r>
            <a:r>
              <a:rPr lang="hu-HU" dirty="0">
                <a:latin typeface="Arial" pitchFamily="34" charset="0"/>
                <a:cs typeface="Arial" pitchFamily="34" charset="0"/>
              </a:rPr>
              <a:t> őket, mutass számukra előnyt.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hadsereg mozgósításának és irányításának saját törvényei vannak.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1) Ne tedd fel, hogy nem fognak ellened vonulni. Készülj fel arra, hogy felvonulnak.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2) Ne tedd fel, hogy nem fognak megtámadni. Készülj fel arra, hogy támadni fognak.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hadvezér jellemének öt hibája lehet végzetes.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1) Ha túlságosan bátor, veszélyeztetheti csapatait, megölhetik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2) Ha túlságosan gyáva, fogságba ejthetik.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3) Ha hirtelen természetű, ugrathatják és nevetségessé válhat.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4) Ha túlságosan becsvágyó, sértegethető.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5) Ha túlságosan együttérző, felzaklatható.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Mind az öt felsorolt jellemhiba végzetes lehet a hadviselés során.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hadsereg összeomlását és a hadvezér halálát okozzák, elkerülhetetlenül.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Ezért alapos tanulmányozásuk szükségeltetik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27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 (5.-8.)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323528" y="683731"/>
            <a:ext cx="856895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5. Csatarend:</a:t>
            </a:r>
          </a:p>
          <a:p>
            <a:pPr lvl="0" algn="r">
              <a:defRPr/>
            </a:pPr>
            <a:r>
              <a:rPr lang="hu-H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Lét és nemlét szüli egymást. 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Vitézség és gyávaság megalkotja egymást.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Rend a lelke a hadsereg vezetésének is.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6. Üresség és teltség:</a:t>
            </a:r>
          </a:p>
          <a:p>
            <a:pPr lvl="0" algn="r"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Bukkanj fel ott, ahol nem tud védekezni. </a:t>
            </a:r>
            <a:endParaRPr lang="hu-H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defRPr/>
            </a:pPr>
            <a:r>
              <a:rPr lang="hu-H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Mozogj abba az irányba, amerre legkevésbé várnak. </a:t>
            </a:r>
          </a:p>
          <a:p>
            <a:pPr lvl="0">
              <a:defRPr/>
            </a:pPr>
            <a:r>
              <a:rPr lang="hu-H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7. Mozgás:</a:t>
            </a:r>
          </a:p>
          <a:p>
            <a:pPr lvl="0" algn="r"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Utána indulni, előtte érkezni.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Azé lesz a győzelem, aki vezeti saját és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ellenfene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seregének mozgását is.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8. Kilenc átváltozás:</a:t>
            </a:r>
          </a:p>
          <a:p>
            <a:pPr lvl="0" algn="r"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hadsereg mozgósításának és irányításának saját törvényei vannak.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Ezért vannak olyan parancsok is, amelyeknek nem szabad engedelmeskedni.</a:t>
            </a:r>
          </a:p>
          <a:p>
            <a:pPr lvl="0" algn="r"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9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9. MOZGATÁS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A97E074-762E-4A66-AD00-BF1866290A34}"/>
              </a:ext>
            </a:extLst>
          </p:cNvPr>
          <p:cNvSpPr txBox="1"/>
          <p:nvPr/>
        </p:nvSpPr>
        <p:spPr>
          <a:xfrm>
            <a:off x="323528" y="764704"/>
            <a:ext cx="871296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hegyekben: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Vonulj a völgyekben, de táborozz a magaslatokon.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 támadd meg a magaslaton védekező ellenfelet.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folyóknál: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Átkelés után távolodj el a folyótól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az ellenfél kel át a folyón, várd meg, amíg a fél sereg átkelt,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utána támadd meg.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Harcolj  a folyótól távolabb, nappal szemben lévő magaslatról.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folyó lefelé folyik, ebbe az irányba támadj, ne felfelé. 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mocsaraknál: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Gyorsan kelj át rajtuk. Ne ragadj beléjük.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mocsárban kell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csatáznok</a:t>
            </a:r>
            <a:r>
              <a:rPr lang="hu-HU" dirty="0">
                <a:latin typeface="Arial" pitchFamily="34" charset="0"/>
                <a:cs typeface="Arial" pitchFamily="34" charset="0"/>
              </a:rPr>
              <a:t>, füves részt keress, fákkal a hátad mögött.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Sík vidéken: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Keresd meg a terveidet támogató helyzetet.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Lehetőleg legyen magaslat a hátad mögött és a jobb oldaladon.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Az, aki nem lát előre, és az, aki alábecsüli ellenfelét, biztosan veszíteni fog.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7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10. TEREPVISZONYOK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607ACC4-0AD4-4E0F-BBB0-F7F606C8250D}"/>
              </a:ext>
            </a:extLst>
          </p:cNvPr>
          <p:cNvSpPr txBox="1"/>
          <p:nvPr/>
        </p:nvSpPr>
        <p:spPr>
          <a:xfrm>
            <a:off x="215516" y="1412776"/>
            <a:ext cx="8712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nyílt terep: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Mind a saját, mind az ellenséges csapatok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könnyen vonulhatnak át rajta.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Azé az előny, aki elsőnek foglalja el a magaslatokat,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és aki az utánpótlási vonalait biztonságban tartja.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marasztaló terep: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Könnyű bevonulni, de nehéz kivonulni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az ellenfél felkészületlen, és a saját csapataidat ki tudod vonni innen,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akkor győzelmet arathatsz.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az ellenfél felkészült, akkor előnytelen. 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késleltető terep: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Egyformán előnytelen mindkét harcoló fél számára.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Jó elsőnek kivonulni innen, megvárni amíg az ellenfél félig kiér, akkor támadni.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225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10. TEREPVISZONYOK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607ACC4-0AD4-4E0F-BBB0-F7F606C8250D}"/>
              </a:ext>
            </a:extLst>
          </p:cNvPr>
          <p:cNvSpPr txBox="1"/>
          <p:nvPr/>
        </p:nvSpPr>
        <p:spPr>
          <a:xfrm>
            <a:off x="215516" y="1582340"/>
            <a:ext cx="87129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Szorosokban: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Foglald el elsőnek, és zárd le, várd ki az ellenség támadását.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Ha az ellenfél ér oda elsőnek, és lezár, ne támadj.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nem zárta le a szorosokat teljesen, támadhatsz.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Meredeken: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Foglald el a napos magaslatokat, és várd ki az ellenség támadását.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az ellenfél foglalta el, vonulj vissza.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Csalogasd le, de ne üldözd.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Távolból: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az ellenfél hasonló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erejű</a:t>
            </a:r>
            <a:r>
              <a:rPr lang="hu-HU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nehéz csatát provokálni, és 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elönytelen</a:t>
            </a:r>
            <a:r>
              <a:rPr lang="hu-H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206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 Tőkei Ferenc fordítása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08A0F22-50B4-42C8-B5C4-AC6676BBE0AA}"/>
              </a:ext>
            </a:extLst>
          </p:cNvPr>
          <p:cNvSpPr txBox="1"/>
          <p:nvPr/>
        </p:nvSpPr>
        <p:spPr>
          <a:xfrm>
            <a:off x="323528" y="692696"/>
            <a:ext cx="8496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Szun-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Ce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Ping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-fa:  A hadviselés törvényei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	  </a:t>
            </a:r>
            <a:r>
              <a:rPr lang="hu-HU" sz="2000" dirty="0">
                <a:latin typeface="Arial" pitchFamily="34" charset="0"/>
                <a:cs typeface="Arial" pitchFamily="34" charset="0"/>
                <a:hlinkClick r:id="rId3"/>
              </a:rPr>
              <a:t>https://mek.oszk.hu/01300/01345/01345.htm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85753F3-3773-4663-8F1E-09A7EFCA74B9}"/>
              </a:ext>
            </a:extLst>
          </p:cNvPr>
          <p:cNvSpPr txBox="1"/>
          <p:nvPr/>
        </p:nvSpPr>
        <p:spPr>
          <a:xfrm>
            <a:off x="1763688" y="5949280"/>
            <a:ext cx="4104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Előszóval és jegyzetekkel ellátva</a:t>
            </a: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Szabadon letölthető a MEK-ből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A12E2DB-5117-4501-9AC8-5A41B9AF860C}"/>
              </a:ext>
            </a:extLst>
          </p:cNvPr>
          <p:cNvSpPr txBox="1"/>
          <p:nvPr/>
        </p:nvSpPr>
        <p:spPr>
          <a:xfrm>
            <a:off x="323528" y="1538626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1. </a:t>
            </a:r>
            <a:r>
              <a:rPr lang="hu-HU" dirty="0">
                <a:latin typeface="Arial" pitchFamily="34" charset="0"/>
                <a:cs typeface="Arial" pitchFamily="34" charset="0"/>
              </a:rPr>
              <a:t>Alapvető elvek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2. A hadvezetés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3. </a:t>
            </a:r>
            <a:r>
              <a:rPr lang="hu-HU" dirty="0">
                <a:latin typeface="Arial" pitchFamily="34" charset="0"/>
                <a:cs typeface="Arial" pitchFamily="34" charset="0"/>
              </a:rPr>
              <a:t>A támadások kitervelése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4. A forma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5. </a:t>
            </a:r>
            <a:r>
              <a:rPr lang="hu-HU" dirty="0">
                <a:latin typeface="Arial" pitchFamily="34" charset="0"/>
                <a:cs typeface="Arial" pitchFamily="34" charset="0"/>
              </a:rPr>
              <a:t>Az erő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6. Az üresség és a teltség elve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7. A hadsereg harca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  8. A kilenc változás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  9. A menetelő hadsereg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10. </a:t>
            </a:r>
            <a:r>
              <a:rPr lang="hu-HU" dirty="0">
                <a:latin typeface="Arial" pitchFamily="34" charset="0"/>
                <a:cs typeface="Arial" pitchFamily="34" charset="0"/>
              </a:rPr>
              <a:t>A 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erepviszonyok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               11. Kilenc féle terület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               12. Tűzzel való támadás </a:t>
            </a: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               13. A kémek alkalmazása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7889341-B2DB-4B3A-908E-DC9265F0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124744"/>
            <a:ext cx="7445385" cy="4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3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11. KILENC FÉLE TEREP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67A4EE0-D4BE-4FB8-9322-AC78876799F6}"/>
              </a:ext>
            </a:extLst>
          </p:cNvPr>
          <p:cNvSpPr txBox="1"/>
          <p:nvPr/>
        </p:nvSpPr>
        <p:spPr>
          <a:xfrm>
            <a:off x="215516" y="1582340"/>
            <a:ext cx="8712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Szétszaggatott: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Több hadsereg küzd az elfoglalásáért.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Sekély: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elfoglalod, nem hatolsz be mélyen.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Vitatott: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elfoglalod, előnyös számodra.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az ellenfél foglalja el, számára is előnyös.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Összekötő: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Át tudsz rajta vonulni.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Az ellenfél is át tud rajta vonulni.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Középső: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Aki elsőként veszi birtokba, </a:t>
            </a:r>
          </a:p>
          <a:p>
            <a:pPr algn="r">
              <a:defRPr/>
            </a:pPr>
            <a:r>
              <a:rPr lang="hu-HU" dirty="0" err="1">
                <a:latin typeface="Arial" pitchFamily="34" charset="0"/>
                <a:cs typeface="Arial" pitchFamily="34" charset="0"/>
              </a:rPr>
              <a:t>kulcspozíóba</a:t>
            </a:r>
            <a:r>
              <a:rPr lang="hu-HU" dirty="0">
                <a:latin typeface="Arial" pitchFamily="34" charset="0"/>
                <a:cs typeface="Arial" pitchFamily="34" charset="0"/>
              </a:rPr>
              <a:t> kerül.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Három vagy több más országgal körbevett terület </a:t>
            </a:r>
          </a:p>
        </p:txBody>
      </p:sp>
    </p:spTree>
    <p:extLst>
      <p:ext uri="{BB962C8B-B14F-4D97-AF65-F5344CB8AC3E}">
        <p14:creationId xmlns:p14="http://schemas.microsoft.com/office/powerpoint/2010/main" val="266164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11. KILENC FÉLE TEREP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67A4EE0-D4BE-4FB8-9322-AC78876799F6}"/>
              </a:ext>
            </a:extLst>
          </p:cNvPr>
          <p:cNvSpPr txBox="1"/>
          <p:nvPr/>
        </p:nvSpPr>
        <p:spPr>
          <a:xfrm>
            <a:off x="251520" y="836712"/>
            <a:ext cx="87129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6. Nehéz: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elfoglalom, sok jól védett város lesz a hátam mögött.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7. Kiterjedt: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Erdős, hegyes, mocsaras, 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nehezen járható utakkal.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Zárt: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Nehéz a bemenet, nehéz a kimenet.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Kevés védővel is megtámadhatják a seregemet.</a:t>
            </a: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9. Halálos: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gyors vagyok, túlélhetem.</a:t>
            </a:r>
          </a:p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Ha lassú vagyok, végem.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Haladj, de ne várj dicsőséget.</a:t>
            </a:r>
          </a:p>
          <a:p>
            <a:pPr algn="ct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Vonulj vissza, de ne félj a szégyentől.</a:t>
            </a:r>
          </a:p>
          <a:p>
            <a:pPr algn="ct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Csak avval törődj, hogy védd az életet.</a:t>
            </a:r>
          </a:p>
          <a:p>
            <a:pPr algn="ct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Ekkor az országod kincse leszel.</a:t>
            </a:r>
          </a:p>
          <a:p>
            <a:pPr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91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12. TÁMADÁS TŰZZEL (ÉS VÍZZEL)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BD1F38C-2D0B-4899-B18E-A1693DA2C032}"/>
              </a:ext>
            </a:extLst>
          </p:cNvPr>
          <p:cNvSpPr txBox="1"/>
          <p:nvPr/>
        </p:nvSpPr>
        <p:spPr>
          <a:xfrm>
            <a:off x="215516" y="1582340"/>
            <a:ext cx="87129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Katonákra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Élelemre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Fegyverekre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Fegyverraktárakra, készletekre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Utánpótlási útvonalakra</a:t>
            </a:r>
          </a:p>
        </p:txBody>
      </p:sp>
    </p:spTree>
    <p:extLst>
      <p:ext uri="{BB962C8B-B14F-4D97-AF65-F5344CB8AC3E}">
        <p14:creationId xmlns:p14="http://schemas.microsoft.com/office/powerpoint/2010/main" val="315303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13. KÉMEK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FEC2409-EDB7-4066-B4CF-6D0942E31BEE}"/>
              </a:ext>
            </a:extLst>
          </p:cNvPr>
          <p:cNvSpPr txBox="1"/>
          <p:nvPr/>
        </p:nvSpPr>
        <p:spPr>
          <a:xfrm>
            <a:off x="2286000" y="213239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Helyi vezetők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Belső árulók</a:t>
            </a: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Kettős ügynökök</a:t>
            </a:r>
          </a:p>
          <a:p>
            <a:pPr algn="r"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Halál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kémei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Élet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kémei</a:t>
            </a:r>
            <a:endParaRPr lang="hu-H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1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323528" y="683731"/>
            <a:ext cx="856895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1. Számvetés:</a:t>
            </a:r>
          </a:p>
          <a:p>
            <a:pPr algn="r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háború a hazugság és a csalás útját járja,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mert a siker alapja a gondos számvetés.</a:t>
            </a: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2. Hadviselés: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Nyerd meg a csatát, és közben erősödj meg.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háború célja a gyors győzelem, nem pedig az elhúzódó hadviselés</a:t>
            </a: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3. Támadások: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támadás fő célja az ellenfél legyőzése, sérülés és csata nélkül.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jó hadvezér csata nélkül nyeri meg a háborút. 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4. Hozzáállás: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Először magadat tedd legyőzhetetlenné.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Utána kivárd ki azt a pillanatot, amikor az ellenfeled legyőzhetővé válik.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5. Csatarend:</a:t>
            </a:r>
          </a:p>
          <a:p>
            <a:pPr lvl="0" algn="r">
              <a:defRPr/>
            </a:pPr>
            <a:r>
              <a:rPr lang="hu-H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Lét és nemlét szüli egymást. 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Vitézség és gyávaság megalkotja egymást.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Rend a lelke mindennek: a hadsereg vezetésének is.</a:t>
            </a:r>
          </a:p>
        </p:txBody>
      </p:sp>
    </p:spTree>
    <p:extLst>
      <p:ext uri="{BB962C8B-B14F-4D97-AF65-F5344CB8AC3E}">
        <p14:creationId xmlns:p14="http://schemas.microsoft.com/office/powerpoint/2010/main" val="204688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 (9.-13.)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323528" y="683731"/>
            <a:ext cx="85689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9. Mozgatás: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Aki nem előrelátó, és aki alábecsüli ellenfelét, biztosan veszíteni fog.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10. Terepviszonyok: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Nyílt, marasztaló, késleltető, szoros, meredek, távoli.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11. Kilenc féle terep: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Haladj, de ne várj dicsőséget. Vonulj vissza, de ne félj a szégyentől.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Csak avval törődj, hogy védd az életet.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12. Támadás tűzzel (és vízzel):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Katonákra, hadtápra, fegyverekre, raktárakra, utánpótlásra.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13. Kémek: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Helyi vezetők, belső árulók, kettős kémek, halál és élet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kémei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91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0FB3D6-0B5A-42E2-86A1-007DBB3C397C}"/>
              </a:ext>
            </a:extLst>
          </p:cNvPr>
          <p:cNvGrpSpPr/>
          <p:nvPr/>
        </p:nvGrpSpPr>
        <p:grpSpPr>
          <a:xfrm>
            <a:off x="269776" y="1226024"/>
            <a:ext cx="8604448" cy="4435224"/>
            <a:chOff x="216024" y="1226024"/>
            <a:chExt cx="8604448" cy="4435224"/>
          </a:xfrm>
        </p:grpSpPr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4AC3B03E-202B-47CE-AE03-726AAD6DF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1265648"/>
              <a:ext cx="4355976" cy="435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B34C2627-D36C-4D1B-A9B7-A4ED6625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2487" y="1226024"/>
              <a:ext cx="3977985" cy="4435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23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AC3B03E-202B-47CE-AE03-726AAD6D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265648"/>
            <a:ext cx="4355976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ED9049D-5B47-4DAE-8885-05361542B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553" y="711524"/>
            <a:ext cx="3673935" cy="59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8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TARTALÉK</a:t>
            </a:r>
          </a:p>
        </p:txBody>
      </p:sp>
    </p:spTree>
    <p:extLst>
      <p:ext uri="{BB962C8B-B14F-4D97-AF65-F5344CB8AC3E}">
        <p14:creationId xmlns:p14="http://schemas.microsoft.com/office/powerpoint/2010/main" val="3890420469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TARTALÉK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78A5854-ACB1-4F5B-9D69-34F4C9E4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80405"/>
            <a:ext cx="3635055" cy="409229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9D55ABC-DDAD-4C33-8B21-725ED41E4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71253"/>
            <a:ext cx="4000847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6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kérdésfelvetés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F7D7FAD-3A4A-42AB-9BCD-815D96F7BDA1}"/>
              </a:ext>
            </a:extLst>
          </p:cNvPr>
          <p:cNvSpPr txBox="1"/>
          <p:nvPr/>
        </p:nvSpPr>
        <p:spPr>
          <a:xfrm>
            <a:off x="323528" y="980728"/>
            <a:ext cx="6991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háború a népek és a nemzetek legnagyobb vállalkozása, </a:t>
            </a:r>
          </a:p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a túlélés vagy a pusztulás útja.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8694381-6A5D-4131-A6EF-265EF50707F3}"/>
              </a:ext>
            </a:extLst>
          </p:cNvPr>
          <p:cNvSpPr txBox="1"/>
          <p:nvPr/>
        </p:nvSpPr>
        <p:spPr>
          <a:xfrm>
            <a:off x="964704" y="1628800"/>
            <a:ext cx="6991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Ezért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alapos</a:t>
            </a:r>
            <a:r>
              <a:rPr lang="hu-HU" dirty="0">
                <a:latin typeface="Arial" pitchFamily="34" charset="0"/>
                <a:cs typeface="Arial" pitchFamily="34" charset="0"/>
              </a:rPr>
              <a:t> tanulmányozása szükségeltetik.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3A5A31E-90C8-4D27-AB1E-25240667F02E}"/>
              </a:ext>
            </a:extLst>
          </p:cNvPr>
          <p:cNvSpPr txBox="1"/>
          <p:nvPr/>
        </p:nvSpPr>
        <p:spPr>
          <a:xfrm>
            <a:off x="1396752" y="2051556"/>
            <a:ext cx="6991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Szun-</a:t>
            </a:r>
            <a:r>
              <a:rPr lang="hu-HU" dirty="0" err="1">
                <a:latin typeface="Arial" pitchFamily="34" charset="0"/>
                <a:cs typeface="Arial" pitchFamily="34" charset="0"/>
              </a:rPr>
              <a:t>ce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TARTALÉK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63C08D-E600-4C0D-8296-3AA9C64F1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83731"/>
            <a:ext cx="3716098" cy="532732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140934-6CD4-4EE3-8A2F-858CCD2E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069" y="1480329"/>
            <a:ext cx="5113463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0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TARTALÉK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6A5EFAC-9F02-4704-BB9C-243DD377B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75988"/>
            <a:ext cx="3314987" cy="232430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FCB52F-9F75-4C44-A2FD-B2957DC4A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1580165"/>
            <a:ext cx="3772227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70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TARTALÉK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6FF85BD-1358-4234-BE19-24BA433FA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592" y="1398094"/>
            <a:ext cx="2956816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 (1.-4.)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287524" y="874455"/>
            <a:ext cx="856895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1. Számvetés:</a:t>
            </a:r>
          </a:p>
          <a:p>
            <a:pPr algn="r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háború a hazugság és a csalás útját járja, 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mert a siker alapja a gondos számvetés.</a:t>
            </a: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2. Hadviselés: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Nyerd meg a csatát, és közben erősödj meg.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háború célja a gyors győzelem, nem pedig az elhúzódó hadviselés</a:t>
            </a:r>
            <a:r>
              <a:rPr lang="hu-H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3. Támadások: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támadás fő célja az ellenfél legyőzése, sérülés és csata nélkül.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jó hadvezér csata nélkül nyeri meg a háborút. 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4. Hozzáállás: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Először tedd magadat legyőzhetetlenné.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Utána kivárd ki azt a pillanatot, amikor az ellenfeled legyőzhetővé válik.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71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 (5.-8.)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287524" y="597456"/>
            <a:ext cx="85689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5. Csatarend:</a:t>
            </a:r>
          </a:p>
          <a:p>
            <a:pPr lvl="0" algn="r">
              <a:defRPr/>
            </a:pPr>
            <a:r>
              <a:rPr lang="hu-H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Lét és nemlét szüli egymást. 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Vitézség és gyávaság megalkotja egymást.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Rend a lelke a hadsereg vezetésének is.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6. Üresség és teltség:</a:t>
            </a:r>
          </a:p>
          <a:p>
            <a:pPr lvl="0" algn="r"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Bukkanj fel ott, ahol nem tud védekezni. </a:t>
            </a:r>
            <a:endParaRPr lang="hu-H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defRPr/>
            </a:pPr>
            <a:r>
              <a:rPr lang="hu-H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Mozogj abba az irányba, amerre legkevésbé várnak. </a:t>
            </a:r>
          </a:p>
          <a:p>
            <a:pPr lvl="0">
              <a:defRPr/>
            </a:pPr>
            <a:r>
              <a:rPr lang="hu-H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7. Mozgás:</a:t>
            </a:r>
          </a:p>
          <a:p>
            <a:pPr lvl="0" algn="r"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Utána indulni, előtte érkezni.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Azé lesz a győzelem, aki vezeti saját és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ellenfene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seregének mozgását is.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8. Kilenc átváltozás:</a:t>
            </a:r>
          </a:p>
          <a:p>
            <a:pPr lvl="0" algn="r"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hadsereg mozgósításának és irányításának saját törvényei vannak.</a:t>
            </a:r>
          </a:p>
          <a:p>
            <a:pPr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Ezért vannak olyan parancsok is, amelyeknek nem szabad engedelmeskedni.</a:t>
            </a:r>
          </a:p>
        </p:txBody>
      </p:sp>
    </p:spTree>
    <p:extLst>
      <p:ext uri="{BB962C8B-B14F-4D97-AF65-F5344CB8AC3E}">
        <p14:creationId xmlns:p14="http://schemas.microsoft.com/office/powerpoint/2010/main" val="417991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 (9.-13.)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78A61AD-6195-4050-8202-E47FB01FAA05}"/>
              </a:ext>
            </a:extLst>
          </p:cNvPr>
          <p:cNvSpPr txBox="1"/>
          <p:nvPr/>
        </p:nvSpPr>
        <p:spPr>
          <a:xfrm>
            <a:off x="287524" y="1028343"/>
            <a:ext cx="85689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9. Mozgatás: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Aki nem előrelátó, és aki alábecsüli ellenfelét, biztosan veszíteni fog.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10. Terepviszonyok: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Nyílt, marasztaló, késleltető, szoros, meredek, távoli.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11. Kilenc féle terep: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Haladj, de ne várj dicsőséget. Vonulj vissza, de ne félj a szégyentől.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Csak avval törődj, hogy védd az életet.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12. Támadás tűzzel, vassal (és vízzel):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Katonákra, hadtápra, fegyverekre, raktárakra, utánpótlásra.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13. Kémek:</a:t>
            </a:r>
          </a:p>
          <a:p>
            <a:pPr lvl="0" algn="r">
              <a:defRPr/>
            </a:pP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Helyi vezetők, belső árulók, kettős kémek, halál és élet </a:t>
            </a:r>
            <a:r>
              <a:rPr lang="hu-H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kémei</a:t>
            </a:r>
            <a:r>
              <a:rPr lang="hu-H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006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F64A0E-96AA-443D-949A-B69B95A2445C}"/>
              </a:ext>
            </a:extLst>
          </p:cNvPr>
          <p:cNvSpPr txBox="1"/>
          <p:nvPr/>
        </p:nvSpPr>
        <p:spPr>
          <a:xfrm>
            <a:off x="521804" y="6021288"/>
            <a:ext cx="810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Lao-ce: Tao Te King. / Az út és az erény könyve, Weöres Sándor fordítása/</a:t>
            </a:r>
          </a:p>
          <a:p>
            <a:pPr algn="ctr">
              <a:defRPr/>
            </a:pPr>
            <a:r>
              <a:rPr lang="hu-HU" dirty="0">
                <a:hlinkClick r:id="rId3"/>
              </a:rPr>
              <a:t>https://mek.oszk.hu/00100/00191/00191.htm</a:t>
            </a:r>
            <a:r>
              <a:rPr lang="hu-HU" dirty="0"/>
              <a:t> 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80FB3D6-0B5A-42E2-86A1-007DBB3C397C}"/>
              </a:ext>
            </a:extLst>
          </p:cNvPr>
          <p:cNvGrpSpPr/>
          <p:nvPr/>
        </p:nvGrpSpPr>
        <p:grpSpPr>
          <a:xfrm>
            <a:off x="269776" y="1226024"/>
            <a:ext cx="8604448" cy="4435224"/>
            <a:chOff x="216024" y="1226024"/>
            <a:chExt cx="8604448" cy="4435224"/>
          </a:xfrm>
        </p:grpSpPr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4AC3B03E-202B-47CE-AE03-726AAD6DF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1265648"/>
              <a:ext cx="4355976" cy="435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B34C2627-D36C-4D1B-A9B7-A4ED6625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2487" y="1226024"/>
              <a:ext cx="3977985" cy="4435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640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18534</TotalTime>
  <Words>4979</Words>
  <Application>Microsoft Office PowerPoint</Application>
  <PresentationFormat>Diavetítés a képernyőre (4:3 oldalarány)</PresentationFormat>
  <Paragraphs>743</Paragraphs>
  <Slides>52</Slides>
  <Notes>52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6" baseType="lpstr">
      <vt:lpstr>Verdana</vt:lpstr>
      <vt:lpstr>Arial</vt:lpstr>
      <vt:lpstr>Gill Sans MT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Visualia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Simeron</dc:creator>
  <cp:lastModifiedBy>Dr. Csörgő Tamás</cp:lastModifiedBy>
  <cp:revision>270</cp:revision>
  <dcterms:created xsi:type="dcterms:W3CDTF">2008-05-04T21:48:21Z</dcterms:created>
  <dcterms:modified xsi:type="dcterms:W3CDTF">2025-07-07T04:40:13Z</dcterms:modified>
</cp:coreProperties>
</file>