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59" r:id="rId5"/>
    <p:sldId id="265" r:id="rId6"/>
    <p:sldId id="273" r:id="rId7"/>
    <p:sldId id="262" r:id="rId8"/>
    <p:sldId id="268" r:id="rId9"/>
    <p:sldId id="270" r:id="rId10"/>
    <p:sldId id="272" r:id="rId11"/>
    <p:sldId id="274" r:id="rId12"/>
    <p:sldId id="276" r:id="rId13"/>
    <p:sldId id="278" r:id="rId14"/>
    <p:sldId id="290" r:id="rId15"/>
    <p:sldId id="291" r:id="rId16"/>
    <p:sldId id="279" r:id="rId17"/>
    <p:sldId id="282" r:id="rId18"/>
    <p:sldId id="277" r:id="rId19"/>
    <p:sldId id="258" r:id="rId20"/>
    <p:sldId id="293" r:id="rId21"/>
    <p:sldId id="283" r:id="rId22"/>
    <p:sldId id="284" r:id="rId23"/>
    <p:sldId id="286" r:id="rId24"/>
    <p:sldId id="296" r:id="rId25"/>
    <p:sldId id="297" r:id="rId26"/>
    <p:sldId id="287" r:id="rId27"/>
    <p:sldId id="298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8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6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3E504D-C104-01C7-4B2B-271C9F6DD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7749A9-2C3A-DE15-0983-FCF3814DD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A727BB-4F82-6B8B-B2A5-92953537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EBF3A1-7074-3CC9-ACF2-8104A50B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7A707D3-1411-7C24-F8FF-0A980BE3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0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8838D8-BC2C-1AB5-B4B6-F324B38D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55DEE6B-1545-61BA-7A15-0E56F0E7A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5253F1-FD0A-2679-522C-1809669A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1A1FEA-C06C-E392-90F9-0D77683A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4ED958-BC53-8C73-6451-7884730E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2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9943404-32BC-E056-2972-FA8A59E94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06CA66F-01C7-9030-E833-C741D30DF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4D35FC-1776-CD4F-28E8-D2A89D91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B21AED-A828-5F91-FD43-CC2105AB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FCE3B6-7641-A392-009D-943FE5E8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0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382F38-7134-E754-9CEB-B59DEE50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006B2A-A76B-6845-67FF-F566638AD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84F0EF-A178-9EC8-B9F5-2FBFF413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A4C7FB-CEE5-DDFC-ABC6-09A629F5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E42FCF-70BC-9771-4FF5-B926E938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4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367CF7-6D8D-B95B-6D65-2665F1DD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92C463-9FA1-B968-C2FA-31437ADF1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C8E286-8BA8-1EAB-BF40-FAE54BAD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6DF484-6A23-5647-937A-F370255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609DCD-A26B-85F7-83A8-4D6B143F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06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399DB0-6885-04D4-512E-2B35E9BD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685C59-2BA9-0BDC-308B-7F220A385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40AEFA6-01BA-8296-A9BB-E76AE1B4A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57BC363-E58B-8D46-92FB-A971518D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2015ED4-A00B-256D-85F1-A8360D46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D57678-D169-1BDA-9B9D-78AC11EE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66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E98E3-7842-235C-ECE3-7F4C6A4F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54043F-E995-99D0-A4AF-E883848A2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F6013DF-A008-10CB-0600-E65A65BF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C021B6C-74CC-A83D-C576-24A48A6F7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EBA512D-11ED-9450-4769-D7F86BB26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7F04743-A13C-AD53-D1E6-4C6713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32070BC-7896-ECAD-4A4C-7726E0D9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0831D11-2FAE-688D-E301-36C3BFDB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8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22960E-0A5C-0CD2-41A1-38019C4B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F5ECAFA-7DD5-0899-1D16-3D4364C4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3943313-B512-3A98-9F93-3B9BC866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E510899-243E-8C9C-84C1-5A88D8CA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9F7D560-10D7-778F-0F05-4B07E739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994EFA-F394-2B09-8EF3-61511370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A70E7A-D01A-FC54-3FCE-911643A8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3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635F6-259F-9B31-40FD-24559BA5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F2FC0F-3633-89BC-954A-08CA8AA7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AB1CA5A-1691-68EB-B4CB-AF5C53D9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FD1E0FF-7ECD-B12E-FAA5-02C0209D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2F36755-B8AA-ED77-1A39-4C1B5116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8F2ECDF-0319-D258-4F5F-60D910B0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5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3F2318-73DB-932F-9B7A-08A5E153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08BBD19-1A5E-79BB-A6DF-A8534EFAD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634A5C9-8D29-D1DE-E367-43C7262E6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1A0EA5-DBDB-8432-4EAF-40CBDCA9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93E3BB0-7CA4-1DFC-AC98-9D065B954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BBF4741-8E5D-2D63-8205-0B39B52D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1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E304071-1C5A-249F-8D08-F6833ADB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097B8F5-B13C-CC94-CCD5-06DA303BA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491E03-1917-7F82-231B-EDB252CB1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62B8-B78A-49B9-832F-C23DDD03AF48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2025. 07. 30.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2F3E0C-AE99-EBA0-205E-40C5B91EE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3AA1BE-8EF8-F81E-65CB-6CF463BAA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11363-92DC-48E8-9AA9-3D22D7B069D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07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qubit.hu/2024/09/02/tele-lehet-a-foldkopeny-melye-kulonos-rengeshullamokat-lassito-regiokkal" TargetMode="External"/><Relationship Id="rId2" Type="http://schemas.openxmlformats.org/officeDocument/2006/relationships/hyperlink" Target="https://gali.web.elte.hu/page-1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nk.springer.com/article/10.1007/s10712-021-09684-y#citeas" TargetMode="External"/><Relationship Id="rId4" Type="http://schemas.openxmlformats.org/officeDocument/2006/relationships/hyperlink" Target="https://doi.org/10.1007/s10712-021-09684-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22BCA8-D387-44FC-BF18-09C8C842A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27C36A-7074-476B-B5C7-6C7C2B683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955967" cy="6858000"/>
          </a:xfrm>
          <a:custGeom>
            <a:avLst/>
            <a:gdLst>
              <a:gd name="connsiteX0" fmla="*/ 0 w 6955967"/>
              <a:gd name="connsiteY0" fmla="*/ 0 h 6858000"/>
              <a:gd name="connsiteX1" fmla="*/ 6955967 w 6955967"/>
              <a:gd name="connsiteY1" fmla="*/ 0 h 6858000"/>
              <a:gd name="connsiteX2" fmla="*/ 6950928 w 6955967"/>
              <a:gd name="connsiteY2" fmla="*/ 66675 h 6858000"/>
              <a:gd name="connsiteX3" fmla="*/ 6942530 w 6955967"/>
              <a:gd name="connsiteY3" fmla="*/ 122237 h 6858000"/>
              <a:gd name="connsiteX4" fmla="*/ 6932453 w 6955967"/>
              <a:gd name="connsiteY4" fmla="*/ 174625 h 6858000"/>
              <a:gd name="connsiteX5" fmla="*/ 6915657 w 6955967"/>
              <a:gd name="connsiteY5" fmla="*/ 217487 h 6858000"/>
              <a:gd name="connsiteX6" fmla="*/ 6898861 w 6955967"/>
              <a:gd name="connsiteY6" fmla="*/ 260350 h 6858000"/>
              <a:gd name="connsiteX7" fmla="*/ 6878706 w 6955967"/>
              <a:gd name="connsiteY7" fmla="*/ 296862 h 6858000"/>
              <a:gd name="connsiteX8" fmla="*/ 6858551 w 6955967"/>
              <a:gd name="connsiteY8" fmla="*/ 334962 h 6858000"/>
              <a:gd name="connsiteX9" fmla="*/ 6840075 w 6955967"/>
              <a:gd name="connsiteY9" fmla="*/ 369887 h 6858000"/>
              <a:gd name="connsiteX10" fmla="*/ 6821599 w 6955967"/>
              <a:gd name="connsiteY10" fmla="*/ 409575 h 6858000"/>
              <a:gd name="connsiteX11" fmla="*/ 6804804 w 6955967"/>
              <a:gd name="connsiteY11" fmla="*/ 450850 h 6858000"/>
              <a:gd name="connsiteX12" fmla="*/ 6789687 w 6955967"/>
              <a:gd name="connsiteY12" fmla="*/ 496887 h 6858000"/>
              <a:gd name="connsiteX13" fmla="*/ 6777930 w 6955967"/>
              <a:gd name="connsiteY13" fmla="*/ 546100 h 6858000"/>
              <a:gd name="connsiteX14" fmla="*/ 6769531 w 6955967"/>
              <a:gd name="connsiteY14" fmla="*/ 606425 h 6858000"/>
              <a:gd name="connsiteX15" fmla="*/ 6766172 w 6955967"/>
              <a:gd name="connsiteY15" fmla="*/ 673100 h 6858000"/>
              <a:gd name="connsiteX16" fmla="*/ 6769531 w 6955967"/>
              <a:gd name="connsiteY16" fmla="*/ 744537 h 6858000"/>
              <a:gd name="connsiteX17" fmla="*/ 6777930 w 6955967"/>
              <a:gd name="connsiteY17" fmla="*/ 801687 h 6858000"/>
              <a:gd name="connsiteX18" fmla="*/ 6789687 w 6955967"/>
              <a:gd name="connsiteY18" fmla="*/ 854075 h 6858000"/>
              <a:gd name="connsiteX19" fmla="*/ 6804804 w 6955967"/>
              <a:gd name="connsiteY19" fmla="*/ 901700 h 6858000"/>
              <a:gd name="connsiteX20" fmla="*/ 6821599 w 6955967"/>
              <a:gd name="connsiteY20" fmla="*/ 942975 h 6858000"/>
              <a:gd name="connsiteX21" fmla="*/ 6841755 w 6955967"/>
              <a:gd name="connsiteY21" fmla="*/ 981075 h 6858000"/>
              <a:gd name="connsiteX22" fmla="*/ 6861910 w 6955967"/>
              <a:gd name="connsiteY22" fmla="*/ 1017587 h 6858000"/>
              <a:gd name="connsiteX23" fmla="*/ 6882065 w 6955967"/>
              <a:gd name="connsiteY23" fmla="*/ 1055687 h 6858000"/>
              <a:gd name="connsiteX24" fmla="*/ 6900540 w 6955967"/>
              <a:gd name="connsiteY24" fmla="*/ 1095375 h 6858000"/>
              <a:gd name="connsiteX25" fmla="*/ 6919016 w 6955967"/>
              <a:gd name="connsiteY25" fmla="*/ 1136650 h 6858000"/>
              <a:gd name="connsiteX26" fmla="*/ 6934132 w 6955967"/>
              <a:gd name="connsiteY26" fmla="*/ 1182687 h 6858000"/>
              <a:gd name="connsiteX27" fmla="*/ 6944210 w 6955967"/>
              <a:gd name="connsiteY27" fmla="*/ 1235075 h 6858000"/>
              <a:gd name="connsiteX28" fmla="*/ 6954287 w 6955967"/>
              <a:gd name="connsiteY28" fmla="*/ 1295400 h 6858000"/>
              <a:gd name="connsiteX29" fmla="*/ 6955967 w 6955967"/>
              <a:gd name="connsiteY29" fmla="*/ 1363662 h 6858000"/>
              <a:gd name="connsiteX30" fmla="*/ 6954287 w 6955967"/>
              <a:gd name="connsiteY30" fmla="*/ 1431925 h 6858000"/>
              <a:gd name="connsiteX31" fmla="*/ 6944210 w 6955967"/>
              <a:gd name="connsiteY31" fmla="*/ 1492250 h 6858000"/>
              <a:gd name="connsiteX32" fmla="*/ 6934132 w 6955967"/>
              <a:gd name="connsiteY32" fmla="*/ 1544637 h 6858000"/>
              <a:gd name="connsiteX33" fmla="*/ 6919016 w 6955967"/>
              <a:gd name="connsiteY33" fmla="*/ 1589087 h 6858000"/>
              <a:gd name="connsiteX34" fmla="*/ 6900540 w 6955967"/>
              <a:gd name="connsiteY34" fmla="*/ 1631950 h 6858000"/>
              <a:gd name="connsiteX35" fmla="*/ 6882065 w 6955967"/>
              <a:gd name="connsiteY35" fmla="*/ 1671637 h 6858000"/>
              <a:gd name="connsiteX36" fmla="*/ 6861910 w 6955967"/>
              <a:gd name="connsiteY36" fmla="*/ 1708150 h 6858000"/>
              <a:gd name="connsiteX37" fmla="*/ 6841755 w 6955967"/>
              <a:gd name="connsiteY37" fmla="*/ 1743075 h 6858000"/>
              <a:gd name="connsiteX38" fmla="*/ 6821599 w 6955967"/>
              <a:gd name="connsiteY38" fmla="*/ 1782762 h 6858000"/>
              <a:gd name="connsiteX39" fmla="*/ 6804804 w 6955967"/>
              <a:gd name="connsiteY39" fmla="*/ 1824037 h 6858000"/>
              <a:gd name="connsiteX40" fmla="*/ 6789687 w 6955967"/>
              <a:gd name="connsiteY40" fmla="*/ 1870075 h 6858000"/>
              <a:gd name="connsiteX41" fmla="*/ 6777930 w 6955967"/>
              <a:gd name="connsiteY41" fmla="*/ 1922462 h 6858000"/>
              <a:gd name="connsiteX42" fmla="*/ 6769531 w 6955967"/>
              <a:gd name="connsiteY42" fmla="*/ 1982787 h 6858000"/>
              <a:gd name="connsiteX43" fmla="*/ 6766172 w 6955967"/>
              <a:gd name="connsiteY43" fmla="*/ 2051050 h 6858000"/>
              <a:gd name="connsiteX44" fmla="*/ 6769531 w 6955967"/>
              <a:gd name="connsiteY44" fmla="*/ 2119312 h 6858000"/>
              <a:gd name="connsiteX45" fmla="*/ 6777930 w 6955967"/>
              <a:gd name="connsiteY45" fmla="*/ 2179637 h 6858000"/>
              <a:gd name="connsiteX46" fmla="*/ 6789687 w 6955967"/>
              <a:gd name="connsiteY46" fmla="*/ 2232025 h 6858000"/>
              <a:gd name="connsiteX47" fmla="*/ 6804804 w 6955967"/>
              <a:gd name="connsiteY47" fmla="*/ 2278062 h 6858000"/>
              <a:gd name="connsiteX48" fmla="*/ 6821599 w 6955967"/>
              <a:gd name="connsiteY48" fmla="*/ 2319337 h 6858000"/>
              <a:gd name="connsiteX49" fmla="*/ 6841755 w 6955967"/>
              <a:gd name="connsiteY49" fmla="*/ 2359025 h 6858000"/>
              <a:gd name="connsiteX50" fmla="*/ 6861910 w 6955967"/>
              <a:gd name="connsiteY50" fmla="*/ 2395537 h 6858000"/>
              <a:gd name="connsiteX51" fmla="*/ 6882065 w 6955967"/>
              <a:gd name="connsiteY51" fmla="*/ 2433637 h 6858000"/>
              <a:gd name="connsiteX52" fmla="*/ 6900540 w 6955967"/>
              <a:gd name="connsiteY52" fmla="*/ 2471737 h 6858000"/>
              <a:gd name="connsiteX53" fmla="*/ 6919016 w 6955967"/>
              <a:gd name="connsiteY53" fmla="*/ 2513012 h 6858000"/>
              <a:gd name="connsiteX54" fmla="*/ 6934132 w 6955967"/>
              <a:gd name="connsiteY54" fmla="*/ 2560637 h 6858000"/>
              <a:gd name="connsiteX55" fmla="*/ 6944210 w 6955967"/>
              <a:gd name="connsiteY55" fmla="*/ 2613025 h 6858000"/>
              <a:gd name="connsiteX56" fmla="*/ 6954287 w 6955967"/>
              <a:gd name="connsiteY56" fmla="*/ 2671762 h 6858000"/>
              <a:gd name="connsiteX57" fmla="*/ 6955967 w 6955967"/>
              <a:gd name="connsiteY57" fmla="*/ 2741612 h 6858000"/>
              <a:gd name="connsiteX58" fmla="*/ 6954287 w 6955967"/>
              <a:gd name="connsiteY58" fmla="*/ 2809875 h 6858000"/>
              <a:gd name="connsiteX59" fmla="*/ 6944210 w 6955967"/>
              <a:gd name="connsiteY59" fmla="*/ 2868612 h 6858000"/>
              <a:gd name="connsiteX60" fmla="*/ 6934132 w 6955967"/>
              <a:gd name="connsiteY60" fmla="*/ 2922587 h 6858000"/>
              <a:gd name="connsiteX61" fmla="*/ 6919016 w 6955967"/>
              <a:gd name="connsiteY61" fmla="*/ 2967037 h 6858000"/>
              <a:gd name="connsiteX62" fmla="*/ 6900540 w 6955967"/>
              <a:gd name="connsiteY62" fmla="*/ 3009900 h 6858000"/>
              <a:gd name="connsiteX63" fmla="*/ 6882065 w 6955967"/>
              <a:gd name="connsiteY63" fmla="*/ 3046412 h 6858000"/>
              <a:gd name="connsiteX64" fmla="*/ 6861910 w 6955967"/>
              <a:gd name="connsiteY64" fmla="*/ 3084512 h 6858000"/>
              <a:gd name="connsiteX65" fmla="*/ 6841755 w 6955967"/>
              <a:gd name="connsiteY65" fmla="*/ 3121025 h 6858000"/>
              <a:gd name="connsiteX66" fmla="*/ 6821599 w 6955967"/>
              <a:gd name="connsiteY66" fmla="*/ 3160712 h 6858000"/>
              <a:gd name="connsiteX67" fmla="*/ 6804804 w 6955967"/>
              <a:gd name="connsiteY67" fmla="*/ 3201987 h 6858000"/>
              <a:gd name="connsiteX68" fmla="*/ 6789687 w 6955967"/>
              <a:gd name="connsiteY68" fmla="*/ 3248025 h 6858000"/>
              <a:gd name="connsiteX69" fmla="*/ 6777930 w 6955967"/>
              <a:gd name="connsiteY69" fmla="*/ 3300412 h 6858000"/>
              <a:gd name="connsiteX70" fmla="*/ 6769531 w 6955967"/>
              <a:gd name="connsiteY70" fmla="*/ 3360737 h 6858000"/>
              <a:gd name="connsiteX71" fmla="*/ 6766172 w 6955967"/>
              <a:gd name="connsiteY71" fmla="*/ 3427412 h 6858000"/>
              <a:gd name="connsiteX72" fmla="*/ 6769531 w 6955967"/>
              <a:gd name="connsiteY72" fmla="*/ 3497262 h 6858000"/>
              <a:gd name="connsiteX73" fmla="*/ 6777930 w 6955967"/>
              <a:gd name="connsiteY73" fmla="*/ 3557587 h 6858000"/>
              <a:gd name="connsiteX74" fmla="*/ 6789687 w 6955967"/>
              <a:gd name="connsiteY74" fmla="*/ 3609975 h 6858000"/>
              <a:gd name="connsiteX75" fmla="*/ 6804804 w 6955967"/>
              <a:gd name="connsiteY75" fmla="*/ 3656012 h 6858000"/>
              <a:gd name="connsiteX76" fmla="*/ 6821599 w 6955967"/>
              <a:gd name="connsiteY76" fmla="*/ 3697287 h 6858000"/>
              <a:gd name="connsiteX77" fmla="*/ 6841755 w 6955967"/>
              <a:gd name="connsiteY77" fmla="*/ 3736975 h 6858000"/>
              <a:gd name="connsiteX78" fmla="*/ 6882065 w 6955967"/>
              <a:gd name="connsiteY78" fmla="*/ 3811587 h 6858000"/>
              <a:gd name="connsiteX79" fmla="*/ 6900540 w 6955967"/>
              <a:gd name="connsiteY79" fmla="*/ 3848100 h 6858000"/>
              <a:gd name="connsiteX80" fmla="*/ 6919016 w 6955967"/>
              <a:gd name="connsiteY80" fmla="*/ 3890962 h 6858000"/>
              <a:gd name="connsiteX81" fmla="*/ 6934132 w 6955967"/>
              <a:gd name="connsiteY81" fmla="*/ 3935412 h 6858000"/>
              <a:gd name="connsiteX82" fmla="*/ 6944210 w 6955967"/>
              <a:gd name="connsiteY82" fmla="*/ 3987800 h 6858000"/>
              <a:gd name="connsiteX83" fmla="*/ 6954287 w 6955967"/>
              <a:gd name="connsiteY83" fmla="*/ 4048125 h 6858000"/>
              <a:gd name="connsiteX84" fmla="*/ 6955967 w 6955967"/>
              <a:gd name="connsiteY84" fmla="*/ 4116387 h 6858000"/>
              <a:gd name="connsiteX85" fmla="*/ 6954287 w 6955967"/>
              <a:gd name="connsiteY85" fmla="*/ 4186237 h 6858000"/>
              <a:gd name="connsiteX86" fmla="*/ 6944210 w 6955967"/>
              <a:gd name="connsiteY86" fmla="*/ 4244975 h 6858000"/>
              <a:gd name="connsiteX87" fmla="*/ 6934132 w 6955967"/>
              <a:gd name="connsiteY87" fmla="*/ 4297362 h 6858000"/>
              <a:gd name="connsiteX88" fmla="*/ 6919016 w 6955967"/>
              <a:gd name="connsiteY88" fmla="*/ 4343400 h 6858000"/>
              <a:gd name="connsiteX89" fmla="*/ 6900540 w 6955967"/>
              <a:gd name="connsiteY89" fmla="*/ 4386262 h 6858000"/>
              <a:gd name="connsiteX90" fmla="*/ 6882065 w 6955967"/>
              <a:gd name="connsiteY90" fmla="*/ 4424362 h 6858000"/>
              <a:gd name="connsiteX91" fmla="*/ 6841755 w 6955967"/>
              <a:gd name="connsiteY91" fmla="*/ 4498975 h 6858000"/>
              <a:gd name="connsiteX92" fmla="*/ 6821599 w 6955967"/>
              <a:gd name="connsiteY92" fmla="*/ 4537075 h 6858000"/>
              <a:gd name="connsiteX93" fmla="*/ 6804804 w 6955967"/>
              <a:gd name="connsiteY93" fmla="*/ 4579937 h 6858000"/>
              <a:gd name="connsiteX94" fmla="*/ 6789687 w 6955967"/>
              <a:gd name="connsiteY94" fmla="*/ 4625975 h 6858000"/>
              <a:gd name="connsiteX95" fmla="*/ 6777930 w 6955967"/>
              <a:gd name="connsiteY95" fmla="*/ 4678362 h 6858000"/>
              <a:gd name="connsiteX96" fmla="*/ 6769531 w 6955967"/>
              <a:gd name="connsiteY96" fmla="*/ 4738687 h 6858000"/>
              <a:gd name="connsiteX97" fmla="*/ 6766172 w 6955967"/>
              <a:gd name="connsiteY97" fmla="*/ 4806950 h 6858000"/>
              <a:gd name="connsiteX98" fmla="*/ 6769531 w 6955967"/>
              <a:gd name="connsiteY98" fmla="*/ 4875212 h 6858000"/>
              <a:gd name="connsiteX99" fmla="*/ 6777930 w 6955967"/>
              <a:gd name="connsiteY99" fmla="*/ 4935537 h 6858000"/>
              <a:gd name="connsiteX100" fmla="*/ 6789687 w 6955967"/>
              <a:gd name="connsiteY100" fmla="*/ 4987925 h 6858000"/>
              <a:gd name="connsiteX101" fmla="*/ 6804804 w 6955967"/>
              <a:gd name="connsiteY101" fmla="*/ 5033962 h 6858000"/>
              <a:gd name="connsiteX102" fmla="*/ 6821599 w 6955967"/>
              <a:gd name="connsiteY102" fmla="*/ 5075237 h 6858000"/>
              <a:gd name="connsiteX103" fmla="*/ 6841755 w 6955967"/>
              <a:gd name="connsiteY103" fmla="*/ 5114925 h 6858000"/>
              <a:gd name="connsiteX104" fmla="*/ 6861910 w 6955967"/>
              <a:gd name="connsiteY104" fmla="*/ 5149850 h 6858000"/>
              <a:gd name="connsiteX105" fmla="*/ 6882065 w 6955967"/>
              <a:gd name="connsiteY105" fmla="*/ 5186362 h 6858000"/>
              <a:gd name="connsiteX106" fmla="*/ 6900540 w 6955967"/>
              <a:gd name="connsiteY106" fmla="*/ 5226050 h 6858000"/>
              <a:gd name="connsiteX107" fmla="*/ 6919016 w 6955967"/>
              <a:gd name="connsiteY107" fmla="*/ 5268912 h 6858000"/>
              <a:gd name="connsiteX108" fmla="*/ 6934132 w 6955967"/>
              <a:gd name="connsiteY108" fmla="*/ 5313362 h 6858000"/>
              <a:gd name="connsiteX109" fmla="*/ 6944210 w 6955967"/>
              <a:gd name="connsiteY109" fmla="*/ 5365750 h 6858000"/>
              <a:gd name="connsiteX110" fmla="*/ 6954287 w 6955967"/>
              <a:gd name="connsiteY110" fmla="*/ 5426075 h 6858000"/>
              <a:gd name="connsiteX111" fmla="*/ 6955967 w 6955967"/>
              <a:gd name="connsiteY111" fmla="*/ 5494337 h 6858000"/>
              <a:gd name="connsiteX112" fmla="*/ 6954287 w 6955967"/>
              <a:gd name="connsiteY112" fmla="*/ 5562600 h 6858000"/>
              <a:gd name="connsiteX113" fmla="*/ 6944210 w 6955967"/>
              <a:gd name="connsiteY113" fmla="*/ 5622925 h 6858000"/>
              <a:gd name="connsiteX114" fmla="*/ 6934132 w 6955967"/>
              <a:gd name="connsiteY114" fmla="*/ 5675312 h 6858000"/>
              <a:gd name="connsiteX115" fmla="*/ 6919016 w 6955967"/>
              <a:gd name="connsiteY115" fmla="*/ 5721350 h 6858000"/>
              <a:gd name="connsiteX116" fmla="*/ 6900540 w 6955967"/>
              <a:gd name="connsiteY116" fmla="*/ 5762625 h 6858000"/>
              <a:gd name="connsiteX117" fmla="*/ 6882065 w 6955967"/>
              <a:gd name="connsiteY117" fmla="*/ 5802312 h 6858000"/>
              <a:gd name="connsiteX118" fmla="*/ 6861910 w 6955967"/>
              <a:gd name="connsiteY118" fmla="*/ 5840412 h 6858000"/>
              <a:gd name="connsiteX119" fmla="*/ 6841755 w 6955967"/>
              <a:gd name="connsiteY119" fmla="*/ 5876925 h 6858000"/>
              <a:gd name="connsiteX120" fmla="*/ 6821599 w 6955967"/>
              <a:gd name="connsiteY120" fmla="*/ 5915025 h 6858000"/>
              <a:gd name="connsiteX121" fmla="*/ 6804804 w 6955967"/>
              <a:gd name="connsiteY121" fmla="*/ 5956300 h 6858000"/>
              <a:gd name="connsiteX122" fmla="*/ 6789687 w 6955967"/>
              <a:gd name="connsiteY122" fmla="*/ 6003925 h 6858000"/>
              <a:gd name="connsiteX123" fmla="*/ 6777930 w 6955967"/>
              <a:gd name="connsiteY123" fmla="*/ 6056312 h 6858000"/>
              <a:gd name="connsiteX124" fmla="*/ 6769531 w 6955967"/>
              <a:gd name="connsiteY124" fmla="*/ 6113462 h 6858000"/>
              <a:gd name="connsiteX125" fmla="*/ 6766172 w 6955967"/>
              <a:gd name="connsiteY125" fmla="*/ 6183312 h 6858000"/>
              <a:gd name="connsiteX126" fmla="*/ 6769531 w 6955967"/>
              <a:gd name="connsiteY126" fmla="*/ 6251575 h 6858000"/>
              <a:gd name="connsiteX127" fmla="*/ 6777930 w 6955967"/>
              <a:gd name="connsiteY127" fmla="*/ 6311900 h 6858000"/>
              <a:gd name="connsiteX128" fmla="*/ 6789687 w 6955967"/>
              <a:gd name="connsiteY128" fmla="*/ 6361112 h 6858000"/>
              <a:gd name="connsiteX129" fmla="*/ 6804804 w 6955967"/>
              <a:gd name="connsiteY129" fmla="*/ 6407150 h 6858000"/>
              <a:gd name="connsiteX130" fmla="*/ 6821599 w 6955967"/>
              <a:gd name="connsiteY130" fmla="*/ 6448425 h 6858000"/>
              <a:gd name="connsiteX131" fmla="*/ 6840075 w 6955967"/>
              <a:gd name="connsiteY131" fmla="*/ 6488112 h 6858000"/>
              <a:gd name="connsiteX132" fmla="*/ 6858551 w 6955967"/>
              <a:gd name="connsiteY132" fmla="*/ 6523037 h 6858000"/>
              <a:gd name="connsiteX133" fmla="*/ 6878706 w 6955967"/>
              <a:gd name="connsiteY133" fmla="*/ 6561137 h 6858000"/>
              <a:gd name="connsiteX134" fmla="*/ 6898861 w 6955967"/>
              <a:gd name="connsiteY134" fmla="*/ 6597650 h 6858000"/>
              <a:gd name="connsiteX135" fmla="*/ 6915657 w 6955967"/>
              <a:gd name="connsiteY135" fmla="*/ 6640512 h 6858000"/>
              <a:gd name="connsiteX136" fmla="*/ 6932453 w 6955967"/>
              <a:gd name="connsiteY136" fmla="*/ 6683375 h 6858000"/>
              <a:gd name="connsiteX137" fmla="*/ 6942530 w 6955967"/>
              <a:gd name="connsiteY137" fmla="*/ 6735762 h 6858000"/>
              <a:gd name="connsiteX138" fmla="*/ 6950928 w 6955967"/>
              <a:gd name="connsiteY138" fmla="*/ 6791325 h 6858000"/>
              <a:gd name="connsiteX139" fmla="*/ 6955967 w 6955967"/>
              <a:gd name="connsiteY139" fmla="*/ 6858000 h 6858000"/>
              <a:gd name="connsiteX140" fmla="*/ 0 w 6955967"/>
              <a:gd name="connsiteY140" fmla="*/ 6858000 h 6858000"/>
              <a:gd name="connsiteX141" fmla="*/ 0 w 6955967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955967" h="6858000">
                <a:moveTo>
                  <a:pt x="0" y="0"/>
                </a:moveTo>
                <a:lnTo>
                  <a:pt x="6955967" y="0"/>
                </a:lnTo>
                <a:lnTo>
                  <a:pt x="6950928" y="66675"/>
                </a:lnTo>
                <a:lnTo>
                  <a:pt x="6942530" y="122237"/>
                </a:lnTo>
                <a:lnTo>
                  <a:pt x="6932453" y="174625"/>
                </a:lnTo>
                <a:lnTo>
                  <a:pt x="6915657" y="217487"/>
                </a:lnTo>
                <a:lnTo>
                  <a:pt x="6898861" y="260350"/>
                </a:lnTo>
                <a:lnTo>
                  <a:pt x="6878706" y="296862"/>
                </a:lnTo>
                <a:lnTo>
                  <a:pt x="6858551" y="334962"/>
                </a:lnTo>
                <a:lnTo>
                  <a:pt x="6840075" y="369887"/>
                </a:lnTo>
                <a:lnTo>
                  <a:pt x="6821599" y="409575"/>
                </a:lnTo>
                <a:lnTo>
                  <a:pt x="6804804" y="450850"/>
                </a:lnTo>
                <a:lnTo>
                  <a:pt x="6789687" y="496887"/>
                </a:lnTo>
                <a:lnTo>
                  <a:pt x="6777930" y="546100"/>
                </a:lnTo>
                <a:lnTo>
                  <a:pt x="6769531" y="606425"/>
                </a:lnTo>
                <a:lnTo>
                  <a:pt x="6766172" y="673100"/>
                </a:lnTo>
                <a:lnTo>
                  <a:pt x="6769531" y="744537"/>
                </a:lnTo>
                <a:lnTo>
                  <a:pt x="6777930" y="801687"/>
                </a:lnTo>
                <a:lnTo>
                  <a:pt x="6789687" y="854075"/>
                </a:lnTo>
                <a:lnTo>
                  <a:pt x="6804804" y="901700"/>
                </a:lnTo>
                <a:lnTo>
                  <a:pt x="6821599" y="942975"/>
                </a:lnTo>
                <a:lnTo>
                  <a:pt x="6841755" y="981075"/>
                </a:lnTo>
                <a:lnTo>
                  <a:pt x="6861910" y="1017587"/>
                </a:lnTo>
                <a:lnTo>
                  <a:pt x="6882065" y="1055687"/>
                </a:lnTo>
                <a:lnTo>
                  <a:pt x="6900540" y="1095375"/>
                </a:lnTo>
                <a:lnTo>
                  <a:pt x="6919016" y="1136650"/>
                </a:lnTo>
                <a:lnTo>
                  <a:pt x="6934132" y="1182687"/>
                </a:lnTo>
                <a:lnTo>
                  <a:pt x="6944210" y="1235075"/>
                </a:lnTo>
                <a:lnTo>
                  <a:pt x="6954287" y="1295400"/>
                </a:lnTo>
                <a:lnTo>
                  <a:pt x="6955967" y="1363662"/>
                </a:lnTo>
                <a:lnTo>
                  <a:pt x="6954287" y="1431925"/>
                </a:lnTo>
                <a:lnTo>
                  <a:pt x="6944210" y="1492250"/>
                </a:lnTo>
                <a:lnTo>
                  <a:pt x="6934132" y="1544637"/>
                </a:lnTo>
                <a:lnTo>
                  <a:pt x="6919016" y="1589087"/>
                </a:lnTo>
                <a:lnTo>
                  <a:pt x="6900540" y="1631950"/>
                </a:lnTo>
                <a:lnTo>
                  <a:pt x="6882065" y="1671637"/>
                </a:lnTo>
                <a:lnTo>
                  <a:pt x="6861910" y="1708150"/>
                </a:lnTo>
                <a:lnTo>
                  <a:pt x="6841755" y="1743075"/>
                </a:lnTo>
                <a:lnTo>
                  <a:pt x="6821599" y="1782762"/>
                </a:lnTo>
                <a:lnTo>
                  <a:pt x="6804804" y="1824037"/>
                </a:lnTo>
                <a:lnTo>
                  <a:pt x="6789687" y="1870075"/>
                </a:lnTo>
                <a:lnTo>
                  <a:pt x="6777930" y="1922462"/>
                </a:lnTo>
                <a:lnTo>
                  <a:pt x="6769531" y="1982787"/>
                </a:lnTo>
                <a:lnTo>
                  <a:pt x="6766172" y="2051050"/>
                </a:lnTo>
                <a:lnTo>
                  <a:pt x="6769531" y="2119312"/>
                </a:lnTo>
                <a:lnTo>
                  <a:pt x="6777930" y="2179637"/>
                </a:lnTo>
                <a:lnTo>
                  <a:pt x="6789687" y="2232025"/>
                </a:lnTo>
                <a:lnTo>
                  <a:pt x="6804804" y="2278062"/>
                </a:lnTo>
                <a:lnTo>
                  <a:pt x="6821599" y="2319337"/>
                </a:lnTo>
                <a:lnTo>
                  <a:pt x="6841755" y="2359025"/>
                </a:lnTo>
                <a:lnTo>
                  <a:pt x="6861910" y="2395537"/>
                </a:lnTo>
                <a:lnTo>
                  <a:pt x="6882065" y="2433637"/>
                </a:lnTo>
                <a:lnTo>
                  <a:pt x="6900540" y="2471737"/>
                </a:lnTo>
                <a:lnTo>
                  <a:pt x="6919016" y="2513012"/>
                </a:lnTo>
                <a:lnTo>
                  <a:pt x="6934132" y="2560637"/>
                </a:lnTo>
                <a:lnTo>
                  <a:pt x="6944210" y="2613025"/>
                </a:lnTo>
                <a:lnTo>
                  <a:pt x="6954287" y="2671762"/>
                </a:lnTo>
                <a:lnTo>
                  <a:pt x="6955967" y="2741612"/>
                </a:lnTo>
                <a:lnTo>
                  <a:pt x="6954287" y="2809875"/>
                </a:lnTo>
                <a:lnTo>
                  <a:pt x="6944210" y="2868612"/>
                </a:lnTo>
                <a:lnTo>
                  <a:pt x="6934132" y="2922587"/>
                </a:lnTo>
                <a:lnTo>
                  <a:pt x="6919016" y="2967037"/>
                </a:lnTo>
                <a:lnTo>
                  <a:pt x="6900540" y="3009900"/>
                </a:lnTo>
                <a:lnTo>
                  <a:pt x="6882065" y="3046412"/>
                </a:lnTo>
                <a:lnTo>
                  <a:pt x="6861910" y="3084512"/>
                </a:lnTo>
                <a:lnTo>
                  <a:pt x="6841755" y="3121025"/>
                </a:lnTo>
                <a:lnTo>
                  <a:pt x="6821599" y="3160712"/>
                </a:lnTo>
                <a:lnTo>
                  <a:pt x="6804804" y="3201987"/>
                </a:lnTo>
                <a:lnTo>
                  <a:pt x="6789687" y="3248025"/>
                </a:lnTo>
                <a:lnTo>
                  <a:pt x="6777930" y="3300412"/>
                </a:lnTo>
                <a:lnTo>
                  <a:pt x="6769531" y="3360737"/>
                </a:lnTo>
                <a:lnTo>
                  <a:pt x="6766172" y="3427412"/>
                </a:lnTo>
                <a:lnTo>
                  <a:pt x="6769531" y="3497262"/>
                </a:lnTo>
                <a:lnTo>
                  <a:pt x="6777930" y="3557587"/>
                </a:lnTo>
                <a:lnTo>
                  <a:pt x="6789687" y="3609975"/>
                </a:lnTo>
                <a:lnTo>
                  <a:pt x="6804804" y="3656012"/>
                </a:lnTo>
                <a:lnTo>
                  <a:pt x="6821599" y="3697287"/>
                </a:lnTo>
                <a:lnTo>
                  <a:pt x="6841755" y="3736975"/>
                </a:lnTo>
                <a:lnTo>
                  <a:pt x="6882065" y="3811587"/>
                </a:lnTo>
                <a:lnTo>
                  <a:pt x="6900540" y="3848100"/>
                </a:lnTo>
                <a:lnTo>
                  <a:pt x="6919016" y="3890962"/>
                </a:lnTo>
                <a:lnTo>
                  <a:pt x="6934132" y="3935412"/>
                </a:lnTo>
                <a:lnTo>
                  <a:pt x="6944210" y="3987800"/>
                </a:lnTo>
                <a:lnTo>
                  <a:pt x="6954287" y="4048125"/>
                </a:lnTo>
                <a:lnTo>
                  <a:pt x="6955967" y="4116387"/>
                </a:lnTo>
                <a:lnTo>
                  <a:pt x="6954287" y="4186237"/>
                </a:lnTo>
                <a:lnTo>
                  <a:pt x="6944210" y="4244975"/>
                </a:lnTo>
                <a:lnTo>
                  <a:pt x="6934132" y="4297362"/>
                </a:lnTo>
                <a:lnTo>
                  <a:pt x="6919016" y="4343400"/>
                </a:lnTo>
                <a:lnTo>
                  <a:pt x="6900540" y="4386262"/>
                </a:lnTo>
                <a:lnTo>
                  <a:pt x="6882065" y="4424362"/>
                </a:lnTo>
                <a:lnTo>
                  <a:pt x="6841755" y="4498975"/>
                </a:lnTo>
                <a:lnTo>
                  <a:pt x="6821599" y="4537075"/>
                </a:lnTo>
                <a:lnTo>
                  <a:pt x="6804804" y="4579937"/>
                </a:lnTo>
                <a:lnTo>
                  <a:pt x="6789687" y="4625975"/>
                </a:lnTo>
                <a:lnTo>
                  <a:pt x="6777930" y="4678362"/>
                </a:lnTo>
                <a:lnTo>
                  <a:pt x="6769531" y="4738687"/>
                </a:lnTo>
                <a:lnTo>
                  <a:pt x="6766172" y="4806950"/>
                </a:lnTo>
                <a:lnTo>
                  <a:pt x="6769531" y="4875212"/>
                </a:lnTo>
                <a:lnTo>
                  <a:pt x="6777930" y="4935537"/>
                </a:lnTo>
                <a:lnTo>
                  <a:pt x="6789687" y="4987925"/>
                </a:lnTo>
                <a:lnTo>
                  <a:pt x="6804804" y="5033962"/>
                </a:lnTo>
                <a:lnTo>
                  <a:pt x="6821599" y="5075237"/>
                </a:lnTo>
                <a:lnTo>
                  <a:pt x="6841755" y="5114925"/>
                </a:lnTo>
                <a:lnTo>
                  <a:pt x="6861910" y="5149850"/>
                </a:lnTo>
                <a:lnTo>
                  <a:pt x="6882065" y="5186362"/>
                </a:lnTo>
                <a:lnTo>
                  <a:pt x="6900540" y="5226050"/>
                </a:lnTo>
                <a:lnTo>
                  <a:pt x="6919016" y="5268912"/>
                </a:lnTo>
                <a:lnTo>
                  <a:pt x="6934132" y="5313362"/>
                </a:lnTo>
                <a:lnTo>
                  <a:pt x="6944210" y="5365750"/>
                </a:lnTo>
                <a:lnTo>
                  <a:pt x="6954287" y="5426075"/>
                </a:lnTo>
                <a:lnTo>
                  <a:pt x="6955967" y="5494337"/>
                </a:lnTo>
                <a:lnTo>
                  <a:pt x="6954287" y="5562600"/>
                </a:lnTo>
                <a:lnTo>
                  <a:pt x="6944210" y="5622925"/>
                </a:lnTo>
                <a:lnTo>
                  <a:pt x="6934132" y="5675312"/>
                </a:lnTo>
                <a:lnTo>
                  <a:pt x="6919016" y="5721350"/>
                </a:lnTo>
                <a:lnTo>
                  <a:pt x="6900540" y="5762625"/>
                </a:lnTo>
                <a:lnTo>
                  <a:pt x="6882065" y="5802312"/>
                </a:lnTo>
                <a:lnTo>
                  <a:pt x="6861910" y="5840412"/>
                </a:lnTo>
                <a:lnTo>
                  <a:pt x="6841755" y="5876925"/>
                </a:lnTo>
                <a:lnTo>
                  <a:pt x="6821599" y="5915025"/>
                </a:lnTo>
                <a:lnTo>
                  <a:pt x="6804804" y="5956300"/>
                </a:lnTo>
                <a:lnTo>
                  <a:pt x="6789687" y="6003925"/>
                </a:lnTo>
                <a:lnTo>
                  <a:pt x="6777930" y="6056312"/>
                </a:lnTo>
                <a:lnTo>
                  <a:pt x="6769531" y="6113462"/>
                </a:lnTo>
                <a:lnTo>
                  <a:pt x="6766172" y="6183312"/>
                </a:lnTo>
                <a:lnTo>
                  <a:pt x="6769531" y="6251575"/>
                </a:lnTo>
                <a:lnTo>
                  <a:pt x="6777930" y="6311900"/>
                </a:lnTo>
                <a:lnTo>
                  <a:pt x="6789687" y="6361112"/>
                </a:lnTo>
                <a:lnTo>
                  <a:pt x="6804804" y="6407150"/>
                </a:lnTo>
                <a:lnTo>
                  <a:pt x="6821599" y="6448425"/>
                </a:lnTo>
                <a:lnTo>
                  <a:pt x="6840075" y="6488112"/>
                </a:lnTo>
                <a:lnTo>
                  <a:pt x="6858551" y="6523037"/>
                </a:lnTo>
                <a:lnTo>
                  <a:pt x="6878706" y="6561137"/>
                </a:lnTo>
                <a:lnTo>
                  <a:pt x="6898861" y="6597650"/>
                </a:lnTo>
                <a:lnTo>
                  <a:pt x="6915657" y="6640512"/>
                </a:lnTo>
                <a:lnTo>
                  <a:pt x="6932453" y="6683375"/>
                </a:lnTo>
                <a:lnTo>
                  <a:pt x="6942530" y="6735762"/>
                </a:lnTo>
                <a:lnTo>
                  <a:pt x="6950928" y="6791325"/>
                </a:lnTo>
                <a:lnTo>
                  <a:pt x="69559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71C3DC-E030-4EF6-A946-F51F03D9B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3" y="0"/>
            <a:ext cx="5425826" cy="6858000"/>
          </a:xfrm>
          <a:custGeom>
            <a:avLst/>
            <a:gdLst>
              <a:gd name="connsiteX0" fmla="*/ 189795 w 5425826"/>
              <a:gd name="connsiteY0" fmla="*/ 0 h 6858000"/>
              <a:gd name="connsiteX1" fmla="*/ 189796 w 5425826"/>
              <a:gd name="connsiteY1" fmla="*/ 0 h 6858000"/>
              <a:gd name="connsiteX2" fmla="*/ 334175 w 5425826"/>
              <a:gd name="connsiteY2" fmla="*/ 0 h 6858000"/>
              <a:gd name="connsiteX3" fmla="*/ 4653887 w 5425826"/>
              <a:gd name="connsiteY3" fmla="*/ 0 h 6858000"/>
              <a:gd name="connsiteX4" fmla="*/ 5282519 w 5425826"/>
              <a:gd name="connsiteY4" fmla="*/ 0 h 6858000"/>
              <a:gd name="connsiteX5" fmla="*/ 5425826 w 5425826"/>
              <a:gd name="connsiteY5" fmla="*/ 0 h 6858000"/>
              <a:gd name="connsiteX6" fmla="*/ 5425826 w 5425826"/>
              <a:gd name="connsiteY6" fmla="*/ 6858000 h 6858000"/>
              <a:gd name="connsiteX7" fmla="*/ 5282519 w 5425826"/>
              <a:gd name="connsiteY7" fmla="*/ 6858000 h 6858000"/>
              <a:gd name="connsiteX8" fmla="*/ 4653887 w 5425826"/>
              <a:gd name="connsiteY8" fmla="*/ 6858000 h 6858000"/>
              <a:gd name="connsiteX9" fmla="*/ 334175 w 5425826"/>
              <a:gd name="connsiteY9" fmla="*/ 6858000 h 6858000"/>
              <a:gd name="connsiteX10" fmla="*/ 189796 w 5425826"/>
              <a:gd name="connsiteY10" fmla="*/ 6858000 h 6858000"/>
              <a:gd name="connsiteX11" fmla="*/ 189795 w 5425826"/>
              <a:gd name="connsiteY11" fmla="*/ 6858000 h 6858000"/>
              <a:gd name="connsiteX12" fmla="*/ 184756 w 5425826"/>
              <a:gd name="connsiteY12" fmla="*/ 6791325 h 6858000"/>
              <a:gd name="connsiteX13" fmla="*/ 176358 w 5425826"/>
              <a:gd name="connsiteY13" fmla="*/ 6735762 h 6858000"/>
              <a:gd name="connsiteX14" fmla="*/ 166281 w 5425826"/>
              <a:gd name="connsiteY14" fmla="*/ 6683375 h 6858000"/>
              <a:gd name="connsiteX15" fmla="*/ 149485 w 5425826"/>
              <a:gd name="connsiteY15" fmla="*/ 6640512 h 6858000"/>
              <a:gd name="connsiteX16" fmla="*/ 132689 w 5425826"/>
              <a:gd name="connsiteY16" fmla="*/ 6597650 h 6858000"/>
              <a:gd name="connsiteX17" fmla="*/ 112534 w 5425826"/>
              <a:gd name="connsiteY17" fmla="*/ 6561137 h 6858000"/>
              <a:gd name="connsiteX18" fmla="*/ 92379 w 5425826"/>
              <a:gd name="connsiteY18" fmla="*/ 6523037 h 6858000"/>
              <a:gd name="connsiteX19" fmla="*/ 73903 w 5425826"/>
              <a:gd name="connsiteY19" fmla="*/ 6488112 h 6858000"/>
              <a:gd name="connsiteX20" fmla="*/ 55427 w 5425826"/>
              <a:gd name="connsiteY20" fmla="*/ 6448425 h 6858000"/>
              <a:gd name="connsiteX21" fmla="*/ 38632 w 5425826"/>
              <a:gd name="connsiteY21" fmla="*/ 6407150 h 6858000"/>
              <a:gd name="connsiteX22" fmla="*/ 23515 w 5425826"/>
              <a:gd name="connsiteY22" fmla="*/ 6361112 h 6858000"/>
              <a:gd name="connsiteX23" fmla="*/ 11758 w 5425826"/>
              <a:gd name="connsiteY23" fmla="*/ 6311900 h 6858000"/>
              <a:gd name="connsiteX24" fmla="*/ 3359 w 5425826"/>
              <a:gd name="connsiteY24" fmla="*/ 6251575 h 6858000"/>
              <a:gd name="connsiteX25" fmla="*/ 0 w 5425826"/>
              <a:gd name="connsiteY25" fmla="*/ 6183312 h 6858000"/>
              <a:gd name="connsiteX26" fmla="*/ 3359 w 5425826"/>
              <a:gd name="connsiteY26" fmla="*/ 6113462 h 6858000"/>
              <a:gd name="connsiteX27" fmla="*/ 11758 w 5425826"/>
              <a:gd name="connsiteY27" fmla="*/ 6056312 h 6858000"/>
              <a:gd name="connsiteX28" fmla="*/ 23515 w 5425826"/>
              <a:gd name="connsiteY28" fmla="*/ 6003925 h 6858000"/>
              <a:gd name="connsiteX29" fmla="*/ 38632 w 5425826"/>
              <a:gd name="connsiteY29" fmla="*/ 5956300 h 6858000"/>
              <a:gd name="connsiteX30" fmla="*/ 55427 w 5425826"/>
              <a:gd name="connsiteY30" fmla="*/ 5915025 h 6858000"/>
              <a:gd name="connsiteX31" fmla="*/ 75583 w 5425826"/>
              <a:gd name="connsiteY31" fmla="*/ 5876925 h 6858000"/>
              <a:gd name="connsiteX32" fmla="*/ 95738 w 5425826"/>
              <a:gd name="connsiteY32" fmla="*/ 5840412 h 6858000"/>
              <a:gd name="connsiteX33" fmla="*/ 115893 w 5425826"/>
              <a:gd name="connsiteY33" fmla="*/ 5802312 h 6858000"/>
              <a:gd name="connsiteX34" fmla="*/ 134368 w 5425826"/>
              <a:gd name="connsiteY34" fmla="*/ 5762625 h 6858000"/>
              <a:gd name="connsiteX35" fmla="*/ 152844 w 5425826"/>
              <a:gd name="connsiteY35" fmla="*/ 5721350 h 6858000"/>
              <a:gd name="connsiteX36" fmla="*/ 167960 w 5425826"/>
              <a:gd name="connsiteY36" fmla="*/ 5675312 h 6858000"/>
              <a:gd name="connsiteX37" fmla="*/ 178038 w 5425826"/>
              <a:gd name="connsiteY37" fmla="*/ 5622925 h 6858000"/>
              <a:gd name="connsiteX38" fmla="*/ 188115 w 5425826"/>
              <a:gd name="connsiteY38" fmla="*/ 5562600 h 6858000"/>
              <a:gd name="connsiteX39" fmla="*/ 189795 w 5425826"/>
              <a:gd name="connsiteY39" fmla="*/ 5494337 h 6858000"/>
              <a:gd name="connsiteX40" fmla="*/ 188115 w 5425826"/>
              <a:gd name="connsiteY40" fmla="*/ 5426075 h 6858000"/>
              <a:gd name="connsiteX41" fmla="*/ 178038 w 5425826"/>
              <a:gd name="connsiteY41" fmla="*/ 5365750 h 6858000"/>
              <a:gd name="connsiteX42" fmla="*/ 167960 w 5425826"/>
              <a:gd name="connsiteY42" fmla="*/ 5313362 h 6858000"/>
              <a:gd name="connsiteX43" fmla="*/ 152844 w 5425826"/>
              <a:gd name="connsiteY43" fmla="*/ 5268912 h 6858000"/>
              <a:gd name="connsiteX44" fmla="*/ 134368 w 5425826"/>
              <a:gd name="connsiteY44" fmla="*/ 5226050 h 6858000"/>
              <a:gd name="connsiteX45" fmla="*/ 115893 w 5425826"/>
              <a:gd name="connsiteY45" fmla="*/ 5186362 h 6858000"/>
              <a:gd name="connsiteX46" fmla="*/ 95738 w 5425826"/>
              <a:gd name="connsiteY46" fmla="*/ 5149850 h 6858000"/>
              <a:gd name="connsiteX47" fmla="*/ 75583 w 5425826"/>
              <a:gd name="connsiteY47" fmla="*/ 5114925 h 6858000"/>
              <a:gd name="connsiteX48" fmla="*/ 55427 w 5425826"/>
              <a:gd name="connsiteY48" fmla="*/ 5075237 h 6858000"/>
              <a:gd name="connsiteX49" fmla="*/ 38632 w 5425826"/>
              <a:gd name="connsiteY49" fmla="*/ 5033962 h 6858000"/>
              <a:gd name="connsiteX50" fmla="*/ 23515 w 5425826"/>
              <a:gd name="connsiteY50" fmla="*/ 4987925 h 6858000"/>
              <a:gd name="connsiteX51" fmla="*/ 11758 w 5425826"/>
              <a:gd name="connsiteY51" fmla="*/ 4935537 h 6858000"/>
              <a:gd name="connsiteX52" fmla="*/ 3359 w 5425826"/>
              <a:gd name="connsiteY52" fmla="*/ 4875212 h 6858000"/>
              <a:gd name="connsiteX53" fmla="*/ 0 w 5425826"/>
              <a:gd name="connsiteY53" fmla="*/ 4806950 h 6858000"/>
              <a:gd name="connsiteX54" fmla="*/ 3359 w 5425826"/>
              <a:gd name="connsiteY54" fmla="*/ 4738687 h 6858000"/>
              <a:gd name="connsiteX55" fmla="*/ 11758 w 5425826"/>
              <a:gd name="connsiteY55" fmla="*/ 4678362 h 6858000"/>
              <a:gd name="connsiteX56" fmla="*/ 23515 w 5425826"/>
              <a:gd name="connsiteY56" fmla="*/ 4625975 h 6858000"/>
              <a:gd name="connsiteX57" fmla="*/ 38632 w 5425826"/>
              <a:gd name="connsiteY57" fmla="*/ 4579937 h 6858000"/>
              <a:gd name="connsiteX58" fmla="*/ 55427 w 5425826"/>
              <a:gd name="connsiteY58" fmla="*/ 4537075 h 6858000"/>
              <a:gd name="connsiteX59" fmla="*/ 75583 w 5425826"/>
              <a:gd name="connsiteY59" fmla="*/ 4498975 h 6858000"/>
              <a:gd name="connsiteX60" fmla="*/ 115893 w 5425826"/>
              <a:gd name="connsiteY60" fmla="*/ 4424362 h 6858000"/>
              <a:gd name="connsiteX61" fmla="*/ 134368 w 5425826"/>
              <a:gd name="connsiteY61" fmla="*/ 4386262 h 6858000"/>
              <a:gd name="connsiteX62" fmla="*/ 152844 w 5425826"/>
              <a:gd name="connsiteY62" fmla="*/ 4343400 h 6858000"/>
              <a:gd name="connsiteX63" fmla="*/ 167960 w 5425826"/>
              <a:gd name="connsiteY63" fmla="*/ 4297362 h 6858000"/>
              <a:gd name="connsiteX64" fmla="*/ 178038 w 5425826"/>
              <a:gd name="connsiteY64" fmla="*/ 4244975 h 6858000"/>
              <a:gd name="connsiteX65" fmla="*/ 188115 w 5425826"/>
              <a:gd name="connsiteY65" fmla="*/ 4186237 h 6858000"/>
              <a:gd name="connsiteX66" fmla="*/ 189795 w 5425826"/>
              <a:gd name="connsiteY66" fmla="*/ 4116387 h 6858000"/>
              <a:gd name="connsiteX67" fmla="*/ 188115 w 5425826"/>
              <a:gd name="connsiteY67" fmla="*/ 4048125 h 6858000"/>
              <a:gd name="connsiteX68" fmla="*/ 178038 w 5425826"/>
              <a:gd name="connsiteY68" fmla="*/ 3987800 h 6858000"/>
              <a:gd name="connsiteX69" fmla="*/ 167960 w 5425826"/>
              <a:gd name="connsiteY69" fmla="*/ 3935412 h 6858000"/>
              <a:gd name="connsiteX70" fmla="*/ 152844 w 5425826"/>
              <a:gd name="connsiteY70" fmla="*/ 3890962 h 6858000"/>
              <a:gd name="connsiteX71" fmla="*/ 134368 w 5425826"/>
              <a:gd name="connsiteY71" fmla="*/ 3848100 h 6858000"/>
              <a:gd name="connsiteX72" fmla="*/ 115893 w 5425826"/>
              <a:gd name="connsiteY72" fmla="*/ 3811587 h 6858000"/>
              <a:gd name="connsiteX73" fmla="*/ 75583 w 5425826"/>
              <a:gd name="connsiteY73" fmla="*/ 3736975 h 6858000"/>
              <a:gd name="connsiteX74" fmla="*/ 55427 w 5425826"/>
              <a:gd name="connsiteY74" fmla="*/ 3697287 h 6858000"/>
              <a:gd name="connsiteX75" fmla="*/ 38632 w 5425826"/>
              <a:gd name="connsiteY75" fmla="*/ 3656012 h 6858000"/>
              <a:gd name="connsiteX76" fmla="*/ 23515 w 5425826"/>
              <a:gd name="connsiteY76" fmla="*/ 3609975 h 6858000"/>
              <a:gd name="connsiteX77" fmla="*/ 11758 w 5425826"/>
              <a:gd name="connsiteY77" fmla="*/ 3557587 h 6858000"/>
              <a:gd name="connsiteX78" fmla="*/ 3359 w 5425826"/>
              <a:gd name="connsiteY78" fmla="*/ 3497262 h 6858000"/>
              <a:gd name="connsiteX79" fmla="*/ 0 w 5425826"/>
              <a:gd name="connsiteY79" fmla="*/ 3427412 h 6858000"/>
              <a:gd name="connsiteX80" fmla="*/ 3359 w 5425826"/>
              <a:gd name="connsiteY80" fmla="*/ 3360737 h 6858000"/>
              <a:gd name="connsiteX81" fmla="*/ 11758 w 5425826"/>
              <a:gd name="connsiteY81" fmla="*/ 3300412 h 6858000"/>
              <a:gd name="connsiteX82" fmla="*/ 23515 w 5425826"/>
              <a:gd name="connsiteY82" fmla="*/ 3248025 h 6858000"/>
              <a:gd name="connsiteX83" fmla="*/ 38632 w 5425826"/>
              <a:gd name="connsiteY83" fmla="*/ 3201987 h 6858000"/>
              <a:gd name="connsiteX84" fmla="*/ 55427 w 5425826"/>
              <a:gd name="connsiteY84" fmla="*/ 3160712 h 6858000"/>
              <a:gd name="connsiteX85" fmla="*/ 75583 w 5425826"/>
              <a:gd name="connsiteY85" fmla="*/ 3121025 h 6858000"/>
              <a:gd name="connsiteX86" fmla="*/ 95738 w 5425826"/>
              <a:gd name="connsiteY86" fmla="*/ 3084512 h 6858000"/>
              <a:gd name="connsiteX87" fmla="*/ 115893 w 5425826"/>
              <a:gd name="connsiteY87" fmla="*/ 3046412 h 6858000"/>
              <a:gd name="connsiteX88" fmla="*/ 134368 w 5425826"/>
              <a:gd name="connsiteY88" fmla="*/ 3009900 h 6858000"/>
              <a:gd name="connsiteX89" fmla="*/ 152844 w 5425826"/>
              <a:gd name="connsiteY89" fmla="*/ 2967037 h 6858000"/>
              <a:gd name="connsiteX90" fmla="*/ 167960 w 5425826"/>
              <a:gd name="connsiteY90" fmla="*/ 2922587 h 6858000"/>
              <a:gd name="connsiteX91" fmla="*/ 178038 w 5425826"/>
              <a:gd name="connsiteY91" fmla="*/ 2868612 h 6858000"/>
              <a:gd name="connsiteX92" fmla="*/ 188115 w 5425826"/>
              <a:gd name="connsiteY92" fmla="*/ 2809875 h 6858000"/>
              <a:gd name="connsiteX93" fmla="*/ 189795 w 5425826"/>
              <a:gd name="connsiteY93" fmla="*/ 2741612 h 6858000"/>
              <a:gd name="connsiteX94" fmla="*/ 188115 w 5425826"/>
              <a:gd name="connsiteY94" fmla="*/ 2671762 h 6858000"/>
              <a:gd name="connsiteX95" fmla="*/ 178038 w 5425826"/>
              <a:gd name="connsiteY95" fmla="*/ 2613025 h 6858000"/>
              <a:gd name="connsiteX96" fmla="*/ 167960 w 5425826"/>
              <a:gd name="connsiteY96" fmla="*/ 2560637 h 6858000"/>
              <a:gd name="connsiteX97" fmla="*/ 152844 w 5425826"/>
              <a:gd name="connsiteY97" fmla="*/ 2513012 h 6858000"/>
              <a:gd name="connsiteX98" fmla="*/ 134368 w 5425826"/>
              <a:gd name="connsiteY98" fmla="*/ 2471737 h 6858000"/>
              <a:gd name="connsiteX99" fmla="*/ 115893 w 5425826"/>
              <a:gd name="connsiteY99" fmla="*/ 2433637 h 6858000"/>
              <a:gd name="connsiteX100" fmla="*/ 95738 w 5425826"/>
              <a:gd name="connsiteY100" fmla="*/ 2395537 h 6858000"/>
              <a:gd name="connsiteX101" fmla="*/ 75583 w 5425826"/>
              <a:gd name="connsiteY101" fmla="*/ 2359025 h 6858000"/>
              <a:gd name="connsiteX102" fmla="*/ 55427 w 5425826"/>
              <a:gd name="connsiteY102" fmla="*/ 2319337 h 6858000"/>
              <a:gd name="connsiteX103" fmla="*/ 38632 w 5425826"/>
              <a:gd name="connsiteY103" fmla="*/ 2278062 h 6858000"/>
              <a:gd name="connsiteX104" fmla="*/ 23515 w 5425826"/>
              <a:gd name="connsiteY104" fmla="*/ 2232025 h 6858000"/>
              <a:gd name="connsiteX105" fmla="*/ 11758 w 5425826"/>
              <a:gd name="connsiteY105" fmla="*/ 2179637 h 6858000"/>
              <a:gd name="connsiteX106" fmla="*/ 3359 w 5425826"/>
              <a:gd name="connsiteY106" fmla="*/ 2119312 h 6858000"/>
              <a:gd name="connsiteX107" fmla="*/ 0 w 5425826"/>
              <a:gd name="connsiteY107" fmla="*/ 2051050 h 6858000"/>
              <a:gd name="connsiteX108" fmla="*/ 3359 w 5425826"/>
              <a:gd name="connsiteY108" fmla="*/ 1982787 h 6858000"/>
              <a:gd name="connsiteX109" fmla="*/ 11758 w 5425826"/>
              <a:gd name="connsiteY109" fmla="*/ 1922462 h 6858000"/>
              <a:gd name="connsiteX110" fmla="*/ 23515 w 5425826"/>
              <a:gd name="connsiteY110" fmla="*/ 1870075 h 6858000"/>
              <a:gd name="connsiteX111" fmla="*/ 38632 w 5425826"/>
              <a:gd name="connsiteY111" fmla="*/ 1824037 h 6858000"/>
              <a:gd name="connsiteX112" fmla="*/ 55427 w 5425826"/>
              <a:gd name="connsiteY112" fmla="*/ 1782762 h 6858000"/>
              <a:gd name="connsiteX113" fmla="*/ 75583 w 5425826"/>
              <a:gd name="connsiteY113" fmla="*/ 1743075 h 6858000"/>
              <a:gd name="connsiteX114" fmla="*/ 95738 w 5425826"/>
              <a:gd name="connsiteY114" fmla="*/ 1708150 h 6858000"/>
              <a:gd name="connsiteX115" fmla="*/ 115893 w 5425826"/>
              <a:gd name="connsiteY115" fmla="*/ 1671637 h 6858000"/>
              <a:gd name="connsiteX116" fmla="*/ 134368 w 5425826"/>
              <a:gd name="connsiteY116" fmla="*/ 1631950 h 6858000"/>
              <a:gd name="connsiteX117" fmla="*/ 152844 w 5425826"/>
              <a:gd name="connsiteY117" fmla="*/ 1589087 h 6858000"/>
              <a:gd name="connsiteX118" fmla="*/ 167960 w 5425826"/>
              <a:gd name="connsiteY118" fmla="*/ 1544637 h 6858000"/>
              <a:gd name="connsiteX119" fmla="*/ 178038 w 5425826"/>
              <a:gd name="connsiteY119" fmla="*/ 1492250 h 6858000"/>
              <a:gd name="connsiteX120" fmla="*/ 188115 w 5425826"/>
              <a:gd name="connsiteY120" fmla="*/ 1431925 h 6858000"/>
              <a:gd name="connsiteX121" fmla="*/ 189795 w 5425826"/>
              <a:gd name="connsiteY121" fmla="*/ 1363662 h 6858000"/>
              <a:gd name="connsiteX122" fmla="*/ 188115 w 5425826"/>
              <a:gd name="connsiteY122" fmla="*/ 1295400 h 6858000"/>
              <a:gd name="connsiteX123" fmla="*/ 178038 w 5425826"/>
              <a:gd name="connsiteY123" fmla="*/ 1235075 h 6858000"/>
              <a:gd name="connsiteX124" fmla="*/ 167960 w 5425826"/>
              <a:gd name="connsiteY124" fmla="*/ 1182687 h 6858000"/>
              <a:gd name="connsiteX125" fmla="*/ 152844 w 5425826"/>
              <a:gd name="connsiteY125" fmla="*/ 1136650 h 6858000"/>
              <a:gd name="connsiteX126" fmla="*/ 134368 w 5425826"/>
              <a:gd name="connsiteY126" fmla="*/ 1095375 h 6858000"/>
              <a:gd name="connsiteX127" fmla="*/ 115893 w 5425826"/>
              <a:gd name="connsiteY127" fmla="*/ 1055687 h 6858000"/>
              <a:gd name="connsiteX128" fmla="*/ 95738 w 5425826"/>
              <a:gd name="connsiteY128" fmla="*/ 1017587 h 6858000"/>
              <a:gd name="connsiteX129" fmla="*/ 75583 w 5425826"/>
              <a:gd name="connsiteY129" fmla="*/ 981075 h 6858000"/>
              <a:gd name="connsiteX130" fmla="*/ 55427 w 5425826"/>
              <a:gd name="connsiteY130" fmla="*/ 942975 h 6858000"/>
              <a:gd name="connsiteX131" fmla="*/ 38632 w 5425826"/>
              <a:gd name="connsiteY131" fmla="*/ 901700 h 6858000"/>
              <a:gd name="connsiteX132" fmla="*/ 23515 w 5425826"/>
              <a:gd name="connsiteY132" fmla="*/ 854075 h 6858000"/>
              <a:gd name="connsiteX133" fmla="*/ 11758 w 5425826"/>
              <a:gd name="connsiteY133" fmla="*/ 801687 h 6858000"/>
              <a:gd name="connsiteX134" fmla="*/ 3359 w 5425826"/>
              <a:gd name="connsiteY134" fmla="*/ 744537 h 6858000"/>
              <a:gd name="connsiteX135" fmla="*/ 0 w 5425826"/>
              <a:gd name="connsiteY135" fmla="*/ 673100 h 6858000"/>
              <a:gd name="connsiteX136" fmla="*/ 3359 w 5425826"/>
              <a:gd name="connsiteY136" fmla="*/ 606425 h 6858000"/>
              <a:gd name="connsiteX137" fmla="*/ 11758 w 5425826"/>
              <a:gd name="connsiteY137" fmla="*/ 546100 h 6858000"/>
              <a:gd name="connsiteX138" fmla="*/ 23515 w 5425826"/>
              <a:gd name="connsiteY138" fmla="*/ 496887 h 6858000"/>
              <a:gd name="connsiteX139" fmla="*/ 38632 w 5425826"/>
              <a:gd name="connsiteY139" fmla="*/ 450850 h 6858000"/>
              <a:gd name="connsiteX140" fmla="*/ 55427 w 5425826"/>
              <a:gd name="connsiteY140" fmla="*/ 409575 h 6858000"/>
              <a:gd name="connsiteX141" fmla="*/ 73903 w 5425826"/>
              <a:gd name="connsiteY141" fmla="*/ 369887 h 6858000"/>
              <a:gd name="connsiteX142" fmla="*/ 92379 w 5425826"/>
              <a:gd name="connsiteY142" fmla="*/ 334962 h 6858000"/>
              <a:gd name="connsiteX143" fmla="*/ 112534 w 5425826"/>
              <a:gd name="connsiteY143" fmla="*/ 296862 h 6858000"/>
              <a:gd name="connsiteX144" fmla="*/ 132689 w 5425826"/>
              <a:gd name="connsiteY144" fmla="*/ 260350 h 6858000"/>
              <a:gd name="connsiteX145" fmla="*/ 149485 w 5425826"/>
              <a:gd name="connsiteY145" fmla="*/ 217487 h 6858000"/>
              <a:gd name="connsiteX146" fmla="*/ 166281 w 5425826"/>
              <a:gd name="connsiteY146" fmla="*/ 174625 h 6858000"/>
              <a:gd name="connsiteX147" fmla="*/ 176358 w 5425826"/>
              <a:gd name="connsiteY147" fmla="*/ 122237 h 6858000"/>
              <a:gd name="connsiteX148" fmla="*/ 184756 w 5425826"/>
              <a:gd name="connsiteY148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425826" h="6858000">
                <a:moveTo>
                  <a:pt x="189795" y="0"/>
                </a:moveTo>
                <a:lnTo>
                  <a:pt x="189796" y="0"/>
                </a:lnTo>
                <a:lnTo>
                  <a:pt x="334175" y="0"/>
                </a:lnTo>
                <a:lnTo>
                  <a:pt x="4653887" y="0"/>
                </a:lnTo>
                <a:lnTo>
                  <a:pt x="5282519" y="0"/>
                </a:lnTo>
                <a:lnTo>
                  <a:pt x="5425826" y="0"/>
                </a:lnTo>
                <a:lnTo>
                  <a:pt x="5425826" y="6858000"/>
                </a:lnTo>
                <a:lnTo>
                  <a:pt x="5282519" y="6858000"/>
                </a:lnTo>
                <a:lnTo>
                  <a:pt x="4653887" y="6858000"/>
                </a:lnTo>
                <a:lnTo>
                  <a:pt x="334175" y="6858000"/>
                </a:lnTo>
                <a:lnTo>
                  <a:pt x="189796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D9D725B-1ED5-4368-89B7-6DB5C1B3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100346" cy="6858000"/>
          </a:xfrm>
          <a:custGeom>
            <a:avLst/>
            <a:gdLst>
              <a:gd name="connsiteX0" fmla="*/ 0 w 7100346"/>
              <a:gd name="connsiteY0" fmla="*/ 0 h 6858000"/>
              <a:gd name="connsiteX1" fmla="*/ 6955967 w 7100346"/>
              <a:gd name="connsiteY1" fmla="*/ 0 h 6858000"/>
              <a:gd name="connsiteX2" fmla="*/ 7100346 w 7100346"/>
              <a:gd name="connsiteY2" fmla="*/ 0 h 6858000"/>
              <a:gd name="connsiteX3" fmla="*/ 7095307 w 7100346"/>
              <a:gd name="connsiteY3" fmla="*/ 66675 h 6858000"/>
              <a:gd name="connsiteX4" fmla="*/ 7086909 w 7100346"/>
              <a:gd name="connsiteY4" fmla="*/ 122237 h 6858000"/>
              <a:gd name="connsiteX5" fmla="*/ 7076832 w 7100346"/>
              <a:gd name="connsiteY5" fmla="*/ 174625 h 6858000"/>
              <a:gd name="connsiteX6" fmla="*/ 7060036 w 7100346"/>
              <a:gd name="connsiteY6" fmla="*/ 217487 h 6858000"/>
              <a:gd name="connsiteX7" fmla="*/ 7043240 w 7100346"/>
              <a:gd name="connsiteY7" fmla="*/ 260350 h 6858000"/>
              <a:gd name="connsiteX8" fmla="*/ 7023085 w 7100346"/>
              <a:gd name="connsiteY8" fmla="*/ 296862 h 6858000"/>
              <a:gd name="connsiteX9" fmla="*/ 7002930 w 7100346"/>
              <a:gd name="connsiteY9" fmla="*/ 334962 h 6858000"/>
              <a:gd name="connsiteX10" fmla="*/ 6984454 w 7100346"/>
              <a:gd name="connsiteY10" fmla="*/ 369887 h 6858000"/>
              <a:gd name="connsiteX11" fmla="*/ 6965978 w 7100346"/>
              <a:gd name="connsiteY11" fmla="*/ 409575 h 6858000"/>
              <a:gd name="connsiteX12" fmla="*/ 6949183 w 7100346"/>
              <a:gd name="connsiteY12" fmla="*/ 450850 h 6858000"/>
              <a:gd name="connsiteX13" fmla="*/ 6934066 w 7100346"/>
              <a:gd name="connsiteY13" fmla="*/ 496887 h 6858000"/>
              <a:gd name="connsiteX14" fmla="*/ 6922309 w 7100346"/>
              <a:gd name="connsiteY14" fmla="*/ 546100 h 6858000"/>
              <a:gd name="connsiteX15" fmla="*/ 6913910 w 7100346"/>
              <a:gd name="connsiteY15" fmla="*/ 606425 h 6858000"/>
              <a:gd name="connsiteX16" fmla="*/ 6910551 w 7100346"/>
              <a:gd name="connsiteY16" fmla="*/ 673100 h 6858000"/>
              <a:gd name="connsiteX17" fmla="*/ 6913910 w 7100346"/>
              <a:gd name="connsiteY17" fmla="*/ 744537 h 6858000"/>
              <a:gd name="connsiteX18" fmla="*/ 6922309 w 7100346"/>
              <a:gd name="connsiteY18" fmla="*/ 801687 h 6858000"/>
              <a:gd name="connsiteX19" fmla="*/ 6934066 w 7100346"/>
              <a:gd name="connsiteY19" fmla="*/ 854075 h 6858000"/>
              <a:gd name="connsiteX20" fmla="*/ 6949183 w 7100346"/>
              <a:gd name="connsiteY20" fmla="*/ 901700 h 6858000"/>
              <a:gd name="connsiteX21" fmla="*/ 6965978 w 7100346"/>
              <a:gd name="connsiteY21" fmla="*/ 942975 h 6858000"/>
              <a:gd name="connsiteX22" fmla="*/ 6986134 w 7100346"/>
              <a:gd name="connsiteY22" fmla="*/ 981075 h 6858000"/>
              <a:gd name="connsiteX23" fmla="*/ 7006289 w 7100346"/>
              <a:gd name="connsiteY23" fmla="*/ 1017587 h 6858000"/>
              <a:gd name="connsiteX24" fmla="*/ 7026444 w 7100346"/>
              <a:gd name="connsiteY24" fmla="*/ 1055687 h 6858000"/>
              <a:gd name="connsiteX25" fmla="*/ 7044919 w 7100346"/>
              <a:gd name="connsiteY25" fmla="*/ 1095375 h 6858000"/>
              <a:gd name="connsiteX26" fmla="*/ 7063395 w 7100346"/>
              <a:gd name="connsiteY26" fmla="*/ 1136650 h 6858000"/>
              <a:gd name="connsiteX27" fmla="*/ 7078511 w 7100346"/>
              <a:gd name="connsiteY27" fmla="*/ 1182687 h 6858000"/>
              <a:gd name="connsiteX28" fmla="*/ 7088589 w 7100346"/>
              <a:gd name="connsiteY28" fmla="*/ 1235075 h 6858000"/>
              <a:gd name="connsiteX29" fmla="*/ 7098666 w 7100346"/>
              <a:gd name="connsiteY29" fmla="*/ 1295400 h 6858000"/>
              <a:gd name="connsiteX30" fmla="*/ 7100346 w 7100346"/>
              <a:gd name="connsiteY30" fmla="*/ 1363662 h 6858000"/>
              <a:gd name="connsiteX31" fmla="*/ 7098666 w 7100346"/>
              <a:gd name="connsiteY31" fmla="*/ 1431925 h 6858000"/>
              <a:gd name="connsiteX32" fmla="*/ 7088589 w 7100346"/>
              <a:gd name="connsiteY32" fmla="*/ 1492250 h 6858000"/>
              <a:gd name="connsiteX33" fmla="*/ 7078511 w 7100346"/>
              <a:gd name="connsiteY33" fmla="*/ 1544637 h 6858000"/>
              <a:gd name="connsiteX34" fmla="*/ 7063395 w 7100346"/>
              <a:gd name="connsiteY34" fmla="*/ 1589087 h 6858000"/>
              <a:gd name="connsiteX35" fmla="*/ 7044919 w 7100346"/>
              <a:gd name="connsiteY35" fmla="*/ 1631950 h 6858000"/>
              <a:gd name="connsiteX36" fmla="*/ 7026444 w 7100346"/>
              <a:gd name="connsiteY36" fmla="*/ 1671637 h 6858000"/>
              <a:gd name="connsiteX37" fmla="*/ 7006289 w 7100346"/>
              <a:gd name="connsiteY37" fmla="*/ 1708150 h 6858000"/>
              <a:gd name="connsiteX38" fmla="*/ 6986134 w 7100346"/>
              <a:gd name="connsiteY38" fmla="*/ 1743075 h 6858000"/>
              <a:gd name="connsiteX39" fmla="*/ 6965978 w 7100346"/>
              <a:gd name="connsiteY39" fmla="*/ 1782762 h 6858000"/>
              <a:gd name="connsiteX40" fmla="*/ 6949183 w 7100346"/>
              <a:gd name="connsiteY40" fmla="*/ 1824037 h 6858000"/>
              <a:gd name="connsiteX41" fmla="*/ 6934066 w 7100346"/>
              <a:gd name="connsiteY41" fmla="*/ 1870075 h 6858000"/>
              <a:gd name="connsiteX42" fmla="*/ 6922309 w 7100346"/>
              <a:gd name="connsiteY42" fmla="*/ 1922462 h 6858000"/>
              <a:gd name="connsiteX43" fmla="*/ 6913910 w 7100346"/>
              <a:gd name="connsiteY43" fmla="*/ 1982787 h 6858000"/>
              <a:gd name="connsiteX44" fmla="*/ 6910551 w 7100346"/>
              <a:gd name="connsiteY44" fmla="*/ 2051050 h 6858000"/>
              <a:gd name="connsiteX45" fmla="*/ 6913910 w 7100346"/>
              <a:gd name="connsiteY45" fmla="*/ 2119312 h 6858000"/>
              <a:gd name="connsiteX46" fmla="*/ 6922309 w 7100346"/>
              <a:gd name="connsiteY46" fmla="*/ 2179637 h 6858000"/>
              <a:gd name="connsiteX47" fmla="*/ 6934066 w 7100346"/>
              <a:gd name="connsiteY47" fmla="*/ 2232025 h 6858000"/>
              <a:gd name="connsiteX48" fmla="*/ 6949183 w 7100346"/>
              <a:gd name="connsiteY48" fmla="*/ 2278062 h 6858000"/>
              <a:gd name="connsiteX49" fmla="*/ 6965978 w 7100346"/>
              <a:gd name="connsiteY49" fmla="*/ 2319337 h 6858000"/>
              <a:gd name="connsiteX50" fmla="*/ 6986134 w 7100346"/>
              <a:gd name="connsiteY50" fmla="*/ 2359025 h 6858000"/>
              <a:gd name="connsiteX51" fmla="*/ 7006289 w 7100346"/>
              <a:gd name="connsiteY51" fmla="*/ 2395537 h 6858000"/>
              <a:gd name="connsiteX52" fmla="*/ 7026444 w 7100346"/>
              <a:gd name="connsiteY52" fmla="*/ 2433637 h 6858000"/>
              <a:gd name="connsiteX53" fmla="*/ 7044919 w 7100346"/>
              <a:gd name="connsiteY53" fmla="*/ 2471737 h 6858000"/>
              <a:gd name="connsiteX54" fmla="*/ 7063395 w 7100346"/>
              <a:gd name="connsiteY54" fmla="*/ 2513012 h 6858000"/>
              <a:gd name="connsiteX55" fmla="*/ 7078511 w 7100346"/>
              <a:gd name="connsiteY55" fmla="*/ 2560637 h 6858000"/>
              <a:gd name="connsiteX56" fmla="*/ 7088589 w 7100346"/>
              <a:gd name="connsiteY56" fmla="*/ 2613025 h 6858000"/>
              <a:gd name="connsiteX57" fmla="*/ 7098666 w 7100346"/>
              <a:gd name="connsiteY57" fmla="*/ 2671762 h 6858000"/>
              <a:gd name="connsiteX58" fmla="*/ 7100346 w 7100346"/>
              <a:gd name="connsiteY58" fmla="*/ 2741612 h 6858000"/>
              <a:gd name="connsiteX59" fmla="*/ 7098666 w 7100346"/>
              <a:gd name="connsiteY59" fmla="*/ 2809875 h 6858000"/>
              <a:gd name="connsiteX60" fmla="*/ 7088589 w 7100346"/>
              <a:gd name="connsiteY60" fmla="*/ 2868612 h 6858000"/>
              <a:gd name="connsiteX61" fmla="*/ 7078511 w 7100346"/>
              <a:gd name="connsiteY61" fmla="*/ 2922587 h 6858000"/>
              <a:gd name="connsiteX62" fmla="*/ 7063395 w 7100346"/>
              <a:gd name="connsiteY62" fmla="*/ 2967037 h 6858000"/>
              <a:gd name="connsiteX63" fmla="*/ 7044919 w 7100346"/>
              <a:gd name="connsiteY63" fmla="*/ 3009900 h 6858000"/>
              <a:gd name="connsiteX64" fmla="*/ 7026444 w 7100346"/>
              <a:gd name="connsiteY64" fmla="*/ 3046412 h 6858000"/>
              <a:gd name="connsiteX65" fmla="*/ 7006289 w 7100346"/>
              <a:gd name="connsiteY65" fmla="*/ 3084512 h 6858000"/>
              <a:gd name="connsiteX66" fmla="*/ 6986134 w 7100346"/>
              <a:gd name="connsiteY66" fmla="*/ 3121025 h 6858000"/>
              <a:gd name="connsiteX67" fmla="*/ 6965978 w 7100346"/>
              <a:gd name="connsiteY67" fmla="*/ 3160712 h 6858000"/>
              <a:gd name="connsiteX68" fmla="*/ 6949183 w 7100346"/>
              <a:gd name="connsiteY68" fmla="*/ 3201987 h 6858000"/>
              <a:gd name="connsiteX69" fmla="*/ 6934066 w 7100346"/>
              <a:gd name="connsiteY69" fmla="*/ 3248025 h 6858000"/>
              <a:gd name="connsiteX70" fmla="*/ 6922309 w 7100346"/>
              <a:gd name="connsiteY70" fmla="*/ 3300412 h 6858000"/>
              <a:gd name="connsiteX71" fmla="*/ 6913910 w 7100346"/>
              <a:gd name="connsiteY71" fmla="*/ 3360737 h 6858000"/>
              <a:gd name="connsiteX72" fmla="*/ 6910551 w 7100346"/>
              <a:gd name="connsiteY72" fmla="*/ 3427412 h 6858000"/>
              <a:gd name="connsiteX73" fmla="*/ 6913910 w 7100346"/>
              <a:gd name="connsiteY73" fmla="*/ 3497262 h 6858000"/>
              <a:gd name="connsiteX74" fmla="*/ 6922309 w 7100346"/>
              <a:gd name="connsiteY74" fmla="*/ 3557587 h 6858000"/>
              <a:gd name="connsiteX75" fmla="*/ 6934066 w 7100346"/>
              <a:gd name="connsiteY75" fmla="*/ 3609975 h 6858000"/>
              <a:gd name="connsiteX76" fmla="*/ 6949183 w 7100346"/>
              <a:gd name="connsiteY76" fmla="*/ 3656012 h 6858000"/>
              <a:gd name="connsiteX77" fmla="*/ 6965978 w 7100346"/>
              <a:gd name="connsiteY77" fmla="*/ 3697287 h 6858000"/>
              <a:gd name="connsiteX78" fmla="*/ 6986134 w 7100346"/>
              <a:gd name="connsiteY78" fmla="*/ 3736975 h 6858000"/>
              <a:gd name="connsiteX79" fmla="*/ 7026444 w 7100346"/>
              <a:gd name="connsiteY79" fmla="*/ 3811587 h 6858000"/>
              <a:gd name="connsiteX80" fmla="*/ 7044919 w 7100346"/>
              <a:gd name="connsiteY80" fmla="*/ 3848100 h 6858000"/>
              <a:gd name="connsiteX81" fmla="*/ 7063395 w 7100346"/>
              <a:gd name="connsiteY81" fmla="*/ 3890962 h 6858000"/>
              <a:gd name="connsiteX82" fmla="*/ 7078511 w 7100346"/>
              <a:gd name="connsiteY82" fmla="*/ 3935412 h 6858000"/>
              <a:gd name="connsiteX83" fmla="*/ 7088589 w 7100346"/>
              <a:gd name="connsiteY83" fmla="*/ 3987800 h 6858000"/>
              <a:gd name="connsiteX84" fmla="*/ 7098666 w 7100346"/>
              <a:gd name="connsiteY84" fmla="*/ 4048125 h 6858000"/>
              <a:gd name="connsiteX85" fmla="*/ 7100346 w 7100346"/>
              <a:gd name="connsiteY85" fmla="*/ 4116387 h 6858000"/>
              <a:gd name="connsiteX86" fmla="*/ 7098666 w 7100346"/>
              <a:gd name="connsiteY86" fmla="*/ 4186237 h 6858000"/>
              <a:gd name="connsiteX87" fmla="*/ 7088589 w 7100346"/>
              <a:gd name="connsiteY87" fmla="*/ 4244975 h 6858000"/>
              <a:gd name="connsiteX88" fmla="*/ 7078511 w 7100346"/>
              <a:gd name="connsiteY88" fmla="*/ 4297362 h 6858000"/>
              <a:gd name="connsiteX89" fmla="*/ 7063395 w 7100346"/>
              <a:gd name="connsiteY89" fmla="*/ 4343400 h 6858000"/>
              <a:gd name="connsiteX90" fmla="*/ 7044919 w 7100346"/>
              <a:gd name="connsiteY90" fmla="*/ 4386262 h 6858000"/>
              <a:gd name="connsiteX91" fmla="*/ 7026444 w 7100346"/>
              <a:gd name="connsiteY91" fmla="*/ 4424362 h 6858000"/>
              <a:gd name="connsiteX92" fmla="*/ 6986134 w 7100346"/>
              <a:gd name="connsiteY92" fmla="*/ 4498975 h 6858000"/>
              <a:gd name="connsiteX93" fmla="*/ 6965978 w 7100346"/>
              <a:gd name="connsiteY93" fmla="*/ 4537075 h 6858000"/>
              <a:gd name="connsiteX94" fmla="*/ 6949183 w 7100346"/>
              <a:gd name="connsiteY94" fmla="*/ 4579937 h 6858000"/>
              <a:gd name="connsiteX95" fmla="*/ 6934066 w 7100346"/>
              <a:gd name="connsiteY95" fmla="*/ 4625975 h 6858000"/>
              <a:gd name="connsiteX96" fmla="*/ 6922309 w 7100346"/>
              <a:gd name="connsiteY96" fmla="*/ 4678362 h 6858000"/>
              <a:gd name="connsiteX97" fmla="*/ 6913910 w 7100346"/>
              <a:gd name="connsiteY97" fmla="*/ 4738687 h 6858000"/>
              <a:gd name="connsiteX98" fmla="*/ 6910551 w 7100346"/>
              <a:gd name="connsiteY98" fmla="*/ 4806950 h 6858000"/>
              <a:gd name="connsiteX99" fmla="*/ 6913910 w 7100346"/>
              <a:gd name="connsiteY99" fmla="*/ 4875212 h 6858000"/>
              <a:gd name="connsiteX100" fmla="*/ 6922309 w 7100346"/>
              <a:gd name="connsiteY100" fmla="*/ 4935537 h 6858000"/>
              <a:gd name="connsiteX101" fmla="*/ 6934066 w 7100346"/>
              <a:gd name="connsiteY101" fmla="*/ 4987925 h 6858000"/>
              <a:gd name="connsiteX102" fmla="*/ 6949183 w 7100346"/>
              <a:gd name="connsiteY102" fmla="*/ 5033962 h 6858000"/>
              <a:gd name="connsiteX103" fmla="*/ 6965978 w 7100346"/>
              <a:gd name="connsiteY103" fmla="*/ 5075237 h 6858000"/>
              <a:gd name="connsiteX104" fmla="*/ 6986134 w 7100346"/>
              <a:gd name="connsiteY104" fmla="*/ 5114925 h 6858000"/>
              <a:gd name="connsiteX105" fmla="*/ 7006289 w 7100346"/>
              <a:gd name="connsiteY105" fmla="*/ 5149850 h 6858000"/>
              <a:gd name="connsiteX106" fmla="*/ 7026444 w 7100346"/>
              <a:gd name="connsiteY106" fmla="*/ 5186362 h 6858000"/>
              <a:gd name="connsiteX107" fmla="*/ 7044919 w 7100346"/>
              <a:gd name="connsiteY107" fmla="*/ 5226050 h 6858000"/>
              <a:gd name="connsiteX108" fmla="*/ 7063395 w 7100346"/>
              <a:gd name="connsiteY108" fmla="*/ 5268912 h 6858000"/>
              <a:gd name="connsiteX109" fmla="*/ 7078511 w 7100346"/>
              <a:gd name="connsiteY109" fmla="*/ 5313362 h 6858000"/>
              <a:gd name="connsiteX110" fmla="*/ 7088589 w 7100346"/>
              <a:gd name="connsiteY110" fmla="*/ 5365750 h 6858000"/>
              <a:gd name="connsiteX111" fmla="*/ 7098666 w 7100346"/>
              <a:gd name="connsiteY111" fmla="*/ 5426075 h 6858000"/>
              <a:gd name="connsiteX112" fmla="*/ 7100346 w 7100346"/>
              <a:gd name="connsiteY112" fmla="*/ 5494337 h 6858000"/>
              <a:gd name="connsiteX113" fmla="*/ 7098666 w 7100346"/>
              <a:gd name="connsiteY113" fmla="*/ 5562600 h 6858000"/>
              <a:gd name="connsiteX114" fmla="*/ 7088589 w 7100346"/>
              <a:gd name="connsiteY114" fmla="*/ 5622925 h 6858000"/>
              <a:gd name="connsiteX115" fmla="*/ 7078511 w 7100346"/>
              <a:gd name="connsiteY115" fmla="*/ 5675312 h 6858000"/>
              <a:gd name="connsiteX116" fmla="*/ 7063395 w 7100346"/>
              <a:gd name="connsiteY116" fmla="*/ 5721350 h 6858000"/>
              <a:gd name="connsiteX117" fmla="*/ 7044919 w 7100346"/>
              <a:gd name="connsiteY117" fmla="*/ 5762625 h 6858000"/>
              <a:gd name="connsiteX118" fmla="*/ 7026444 w 7100346"/>
              <a:gd name="connsiteY118" fmla="*/ 5802312 h 6858000"/>
              <a:gd name="connsiteX119" fmla="*/ 7006289 w 7100346"/>
              <a:gd name="connsiteY119" fmla="*/ 5840412 h 6858000"/>
              <a:gd name="connsiteX120" fmla="*/ 6986134 w 7100346"/>
              <a:gd name="connsiteY120" fmla="*/ 5876925 h 6858000"/>
              <a:gd name="connsiteX121" fmla="*/ 6965978 w 7100346"/>
              <a:gd name="connsiteY121" fmla="*/ 5915025 h 6858000"/>
              <a:gd name="connsiteX122" fmla="*/ 6949183 w 7100346"/>
              <a:gd name="connsiteY122" fmla="*/ 5956300 h 6858000"/>
              <a:gd name="connsiteX123" fmla="*/ 6934066 w 7100346"/>
              <a:gd name="connsiteY123" fmla="*/ 6003925 h 6858000"/>
              <a:gd name="connsiteX124" fmla="*/ 6922309 w 7100346"/>
              <a:gd name="connsiteY124" fmla="*/ 6056312 h 6858000"/>
              <a:gd name="connsiteX125" fmla="*/ 6913910 w 7100346"/>
              <a:gd name="connsiteY125" fmla="*/ 6113462 h 6858000"/>
              <a:gd name="connsiteX126" fmla="*/ 6910551 w 7100346"/>
              <a:gd name="connsiteY126" fmla="*/ 6183312 h 6858000"/>
              <a:gd name="connsiteX127" fmla="*/ 6913910 w 7100346"/>
              <a:gd name="connsiteY127" fmla="*/ 6251575 h 6858000"/>
              <a:gd name="connsiteX128" fmla="*/ 6922309 w 7100346"/>
              <a:gd name="connsiteY128" fmla="*/ 6311900 h 6858000"/>
              <a:gd name="connsiteX129" fmla="*/ 6934066 w 7100346"/>
              <a:gd name="connsiteY129" fmla="*/ 6361112 h 6858000"/>
              <a:gd name="connsiteX130" fmla="*/ 6949183 w 7100346"/>
              <a:gd name="connsiteY130" fmla="*/ 6407150 h 6858000"/>
              <a:gd name="connsiteX131" fmla="*/ 6965978 w 7100346"/>
              <a:gd name="connsiteY131" fmla="*/ 6448425 h 6858000"/>
              <a:gd name="connsiteX132" fmla="*/ 6984454 w 7100346"/>
              <a:gd name="connsiteY132" fmla="*/ 6488112 h 6858000"/>
              <a:gd name="connsiteX133" fmla="*/ 7002930 w 7100346"/>
              <a:gd name="connsiteY133" fmla="*/ 6523037 h 6858000"/>
              <a:gd name="connsiteX134" fmla="*/ 7023085 w 7100346"/>
              <a:gd name="connsiteY134" fmla="*/ 6561137 h 6858000"/>
              <a:gd name="connsiteX135" fmla="*/ 7043240 w 7100346"/>
              <a:gd name="connsiteY135" fmla="*/ 6597650 h 6858000"/>
              <a:gd name="connsiteX136" fmla="*/ 7060036 w 7100346"/>
              <a:gd name="connsiteY136" fmla="*/ 6640512 h 6858000"/>
              <a:gd name="connsiteX137" fmla="*/ 7076832 w 7100346"/>
              <a:gd name="connsiteY137" fmla="*/ 6683375 h 6858000"/>
              <a:gd name="connsiteX138" fmla="*/ 7086909 w 7100346"/>
              <a:gd name="connsiteY138" fmla="*/ 6735762 h 6858000"/>
              <a:gd name="connsiteX139" fmla="*/ 7095307 w 7100346"/>
              <a:gd name="connsiteY139" fmla="*/ 6791325 h 6858000"/>
              <a:gd name="connsiteX140" fmla="*/ 7100346 w 7100346"/>
              <a:gd name="connsiteY140" fmla="*/ 6858000 h 6858000"/>
              <a:gd name="connsiteX141" fmla="*/ 6955967 w 7100346"/>
              <a:gd name="connsiteY141" fmla="*/ 6858000 h 6858000"/>
              <a:gd name="connsiteX142" fmla="*/ 0 w 7100346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100346" h="6858000">
                <a:moveTo>
                  <a:pt x="0" y="0"/>
                </a:moveTo>
                <a:lnTo>
                  <a:pt x="6955967" y="0"/>
                </a:lnTo>
                <a:lnTo>
                  <a:pt x="7100346" y="0"/>
                </a:lnTo>
                <a:lnTo>
                  <a:pt x="7095307" y="66675"/>
                </a:lnTo>
                <a:lnTo>
                  <a:pt x="7086909" y="122237"/>
                </a:lnTo>
                <a:lnTo>
                  <a:pt x="7076832" y="174625"/>
                </a:lnTo>
                <a:lnTo>
                  <a:pt x="7060036" y="217487"/>
                </a:lnTo>
                <a:lnTo>
                  <a:pt x="7043240" y="260350"/>
                </a:lnTo>
                <a:lnTo>
                  <a:pt x="7023085" y="296862"/>
                </a:lnTo>
                <a:lnTo>
                  <a:pt x="7002930" y="334962"/>
                </a:lnTo>
                <a:lnTo>
                  <a:pt x="6984454" y="369887"/>
                </a:lnTo>
                <a:lnTo>
                  <a:pt x="6965978" y="409575"/>
                </a:lnTo>
                <a:lnTo>
                  <a:pt x="6949183" y="450850"/>
                </a:lnTo>
                <a:lnTo>
                  <a:pt x="6934066" y="496887"/>
                </a:lnTo>
                <a:lnTo>
                  <a:pt x="6922309" y="546100"/>
                </a:lnTo>
                <a:lnTo>
                  <a:pt x="6913910" y="606425"/>
                </a:lnTo>
                <a:lnTo>
                  <a:pt x="6910551" y="673100"/>
                </a:lnTo>
                <a:lnTo>
                  <a:pt x="6913910" y="744537"/>
                </a:lnTo>
                <a:lnTo>
                  <a:pt x="6922309" y="801687"/>
                </a:lnTo>
                <a:lnTo>
                  <a:pt x="6934066" y="854075"/>
                </a:lnTo>
                <a:lnTo>
                  <a:pt x="6949183" y="901700"/>
                </a:lnTo>
                <a:lnTo>
                  <a:pt x="6965978" y="942975"/>
                </a:lnTo>
                <a:lnTo>
                  <a:pt x="6986134" y="981075"/>
                </a:lnTo>
                <a:lnTo>
                  <a:pt x="7006289" y="1017587"/>
                </a:lnTo>
                <a:lnTo>
                  <a:pt x="7026444" y="1055687"/>
                </a:lnTo>
                <a:lnTo>
                  <a:pt x="7044919" y="1095375"/>
                </a:lnTo>
                <a:lnTo>
                  <a:pt x="7063395" y="1136650"/>
                </a:lnTo>
                <a:lnTo>
                  <a:pt x="7078511" y="1182687"/>
                </a:lnTo>
                <a:lnTo>
                  <a:pt x="7088589" y="1235075"/>
                </a:lnTo>
                <a:lnTo>
                  <a:pt x="7098666" y="1295400"/>
                </a:lnTo>
                <a:lnTo>
                  <a:pt x="7100346" y="1363662"/>
                </a:lnTo>
                <a:lnTo>
                  <a:pt x="7098666" y="1431925"/>
                </a:lnTo>
                <a:lnTo>
                  <a:pt x="7088589" y="1492250"/>
                </a:lnTo>
                <a:lnTo>
                  <a:pt x="7078511" y="1544637"/>
                </a:lnTo>
                <a:lnTo>
                  <a:pt x="7063395" y="1589087"/>
                </a:lnTo>
                <a:lnTo>
                  <a:pt x="7044919" y="1631950"/>
                </a:lnTo>
                <a:lnTo>
                  <a:pt x="7026444" y="1671637"/>
                </a:lnTo>
                <a:lnTo>
                  <a:pt x="7006289" y="1708150"/>
                </a:lnTo>
                <a:lnTo>
                  <a:pt x="6986134" y="1743075"/>
                </a:lnTo>
                <a:lnTo>
                  <a:pt x="6965978" y="1782762"/>
                </a:lnTo>
                <a:lnTo>
                  <a:pt x="6949183" y="1824037"/>
                </a:lnTo>
                <a:lnTo>
                  <a:pt x="6934066" y="1870075"/>
                </a:lnTo>
                <a:lnTo>
                  <a:pt x="6922309" y="1922462"/>
                </a:lnTo>
                <a:lnTo>
                  <a:pt x="6913910" y="1982787"/>
                </a:lnTo>
                <a:lnTo>
                  <a:pt x="6910551" y="2051050"/>
                </a:lnTo>
                <a:lnTo>
                  <a:pt x="6913910" y="2119312"/>
                </a:lnTo>
                <a:lnTo>
                  <a:pt x="6922309" y="2179637"/>
                </a:lnTo>
                <a:lnTo>
                  <a:pt x="6934066" y="2232025"/>
                </a:lnTo>
                <a:lnTo>
                  <a:pt x="6949183" y="2278062"/>
                </a:lnTo>
                <a:lnTo>
                  <a:pt x="6965978" y="2319337"/>
                </a:lnTo>
                <a:lnTo>
                  <a:pt x="6986134" y="2359025"/>
                </a:lnTo>
                <a:lnTo>
                  <a:pt x="7006289" y="2395537"/>
                </a:lnTo>
                <a:lnTo>
                  <a:pt x="7026444" y="2433637"/>
                </a:lnTo>
                <a:lnTo>
                  <a:pt x="7044919" y="2471737"/>
                </a:lnTo>
                <a:lnTo>
                  <a:pt x="7063395" y="2513012"/>
                </a:lnTo>
                <a:lnTo>
                  <a:pt x="7078511" y="2560637"/>
                </a:lnTo>
                <a:lnTo>
                  <a:pt x="7088589" y="2613025"/>
                </a:lnTo>
                <a:lnTo>
                  <a:pt x="7098666" y="2671762"/>
                </a:lnTo>
                <a:lnTo>
                  <a:pt x="7100346" y="2741612"/>
                </a:lnTo>
                <a:lnTo>
                  <a:pt x="7098666" y="2809875"/>
                </a:lnTo>
                <a:lnTo>
                  <a:pt x="7088589" y="2868612"/>
                </a:lnTo>
                <a:lnTo>
                  <a:pt x="7078511" y="2922587"/>
                </a:lnTo>
                <a:lnTo>
                  <a:pt x="7063395" y="2967037"/>
                </a:lnTo>
                <a:lnTo>
                  <a:pt x="7044919" y="3009900"/>
                </a:lnTo>
                <a:lnTo>
                  <a:pt x="7026444" y="3046412"/>
                </a:lnTo>
                <a:lnTo>
                  <a:pt x="7006289" y="3084512"/>
                </a:lnTo>
                <a:lnTo>
                  <a:pt x="6986134" y="3121025"/>
                </a:lnTo>
                <a:lnTo>
                  <a:pt x="6965978" y="3160712"/>
                </a:lnTo>
                <a:lnTo>
                  <a:pt x="6949183" y="3201987"/>
                </a:lnTo>
                <a:lnTo>
                  <a:pt x="6934066" y="3248025"/>
                </a:lnTo>
                <a:lnTo>
                  <a:pt x="6922309" y="3300412"/>
                </a:lnTo>
                <a:lnTo>
                  <a:pt x="6913910" y="3360737"/>
                </a:lnTo>
                <a:lnTo>
                  <a:pt x="6910551" y="3427412"/>
                </a:lnTo>
                <a:lnTo>
                  <a:pt x="6913910" y="3497262"/>
                </a:lnTo>
                <a:lnTo>
                  <a:pt x="6922309" y="3557587"/>
                </a:lnTo>
                <a:lnTo>
                  <a:pt x="6934066" y="3609975"/>
                </a:lnTo>
                <a:lnTo>
                  <a:pt x="6949183" y="3656012"/>
                </a:lnTo>
                <a:lnTo>
                  <a:pt x="6965978" y="3697287"/>
                </a:lnTo>
                <a:lnTo>
                  <a:pt x="6986134" y="3736975"/>
                </a:lnTo>
                <a:lnTo>
                  <a:pt x="7026444" y="3811587"/>
                </a:lnTo>
                <a:lnTo>
                  <a:pt x="7044919" y="3848100"/>
                </a:lnTo>
                <a:lnTo>
                  <a:pt x="7063395" y="3890962"/>
                </a:lnTo>
                <a:lnTo>
                  <a:pt x="7078511" y="3935412"/>
                </a:lnTo>
                <a:lnTo>
                  <a:pt x="7088589" y="3987800"/>
                </a:lnTo>
                <a:lnTo>
                  <a:pt x="7098666" y="4048125"/>
                </a:lnTo>
                <a:lnTo>
                  <a:pt x="7100346" y="4116387"/>
                </a:lnTo>
                <a:lnTo>
                  <a:pt x="7098666" y="4186237"/>
                </a:lnTo>
                <a:lnTo>
                  <a:pt x="7088589" y="4244975"/>
                </a:lnTo>
                <a:lnTo>
                  <a:pt x="7078511" y="4297362"/>
                </a:lnTo>
                <a:lnTo>
                  <a:pt x="7063395" y="4343400"/>
                </a:lnTo>
                <a:lnTo>
                  <a:pt x="7044919" y="4386262"/>
                </a:lnTo>
                <a:lnTo>
                  <a:pt x="7026444" y="4424362"/>
                </a:lnTo>
                <a:lnTo>
                  <a:pt x="6986134" y="4498975"/>
                </a:lnTo>
                <a:lnTo>
                  <a:pt x="6965978" y="4537075"/>
                </a:lnTo>
                <a:lnTo>
                  <a:pt x="6949183" y="4579937"/>
                </a:lnTo>
                <a:lnTo>
                  <a:pt x="6934066" y="4625975"/>
                </a:lnTo>
                <a:lnTo>
                  <a:pt x="6922309" y="4678362"/>
                </a:lnTo>
                <a:lnTo>
                  <a:pt x="6913910" y="4738687"/>
                </a:lnTo>
                <a:lnTo>
                  <a:pt x="6910551" y="4806950"/>
                </a:lnTo>
                <a:lnTo>
                  <a:pt x="6913910" y="4875212"/>
                </a:lnTo>
                <a:lnTo>
                  <a:pt x="6922309" y="4935537"/>
                </a:lnTo>
                <a:lnTo>
                  <a:pt x="6934066" y="4987925"/>
                </a:lnTo>
                <a:lnTo>
                  <a:pt x="6949183" y="5033962"/>
                </a:lnTo>
                <a:lnTo>
                  <a:pt x="6965978" y="5075237"/>
                </a:lnTo>
                <a:lnTo>
                  <a:pt x="6986134" y="5114925"/>
                </a:lnTo>
                <a:lnTo>
                  <a:pt x="7006289" y="5149850"/>
                </a:lnTo>
                <a:lnTo>
                  <a:pt x="7026444" y="5186362"/>
                </a:lnTo>
                <a:lnTo>
                  <a:pt x="7044919" y="5226050"/>
                </a:lnTo>
                <a:lnTo>
                  <a:pt x="7063395" y="5268912"/>
                </a:lnTo>
                <a:lnTo>
                  <a:pt x="7078511" y="5313362"/>
                </a:lnTo>
                <a:lnTo>
                  <a:pt x="7088589" y="5365750"/>
                </a:lnTo>
                <a:lnTo>
                  <a:pt x="7098666" y="5426075"/>
                </a:lnTo>
                <a:lnTo>
                  <a:pt x="7100346" y="5494337"/>
                </a:lnTo>
                <a:lnTo>
                  <a:pt x="7098666" y="5562600"/>
                </a:lnTo>
                <a:lnTo>
                  <a:pt x="7088589" y="5622925"/>
                </a:lnTo>
                <a:lnTo>
                  <a:pt x="7078511" y="5675312"/>
                </a:lnTo>
                <a:lnTo>
                  <a:pt x="7063395" y="5721350"/>
                </a:lnTo>
                <a:lnTo>
                  <a:pt x="7044919" y="5762625"/>
                </a:lnTo>
                <a:lnTo>
                  <a:pt x="7026444" y="5802312"/>
                </a:lnTo>
                <a:lnTo>
                  <a:pt x="7006289" y="5840412"/>
                </a:lnTo>
                <a:lnTo>
                  <a:pt x="6986134" y="5876925"/>
                </a:lnTo>
                <a:lnTo>
                  <a:pt x="6965978" y="5915025"/>
                </a:lnTo>
                <a:lnTo>
                  <a:pt x="6949183" y="5956300"/>
                </a:lnTo>
                <a:lnTo>
                  <a:pt x="6934066" y="6003925"/>
                </a:lnTo>
                <a:lnTo>
                  <a:pt x="6922309" y="6056312"/>
                </a:lnTo>
                <a:lnTo>
                  <a:pt x="6913910" y="6113462"/>
                </a:lnTo>
                <a:lnTo>
                  <a:pt x="6910551" y="6183312"/>
                </a:lnTo>
                <a:lnTo>
                  <a:pt x="6913910" y="6251575"/>
                </a:lnTo>
                <a:lnTo>
                  <a:pt x="6922309" y="6311900"/>
                </a:lnTo>
                <a:lnTo>
                  <a:pt x="6934066" y="6361112"/>
                </a:lnTo>
                <a:lnTo>
                  <a:pt x="6949183" y="6407150"/>
                </a:lnTo>
                <a:lnTo>
                  <a:pt x="6965978" y="6448425"/>
                </a:lnTo>
                <a:lnTo>
                  <a:pt x="6984454" y="6488112"/>
                </a:lnTo>
                <a:lnTo>
                  <a:pt x="7002930" y="6523037"/>
                </a:lnTo>
                <a:lnTo>
                  <a:pt x="7023085" y="6561137"/>
                </a:lnTo>
                <a:lnTo>
                  <a:pt x="7043240" y="6597650"/>
                </a:lnTo>
                <a:lnTo>
                  <a:pt x="7060036" y="6640512"/>
                </a:lnTo>
                <a:lnTo>
                  <a:pt x="7076832" y="6683375"/>
                </a:lnTo>
                <a:lnTo>
                  <a:pt x="7086909" y="6735762"/>
                </a:lnTo>
                <a:lnTo>
                  <a:pt x="7095307" y="6791325"/>
                </a:lnTo>
                <a:lnTo>
                  <a:pt x="7100346" y="6858000"/>
                </a:lnTo>
                <a:lnTo>
                  <a:pt x="6955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2B7F52E-2C9F-4068-8D84-81BB0ECC1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35" y="-722725"/>
            <a:ext cx="5742323" cy="4504620"/>
          </a:xfrm>
        </p:spPr>
        <p:txBody>
          <a:bodyPr anchor="ctr">
            <a:normAutofit/>
          </a:bodyPr>
          <a:lstStyle/>
          <a:p>
            <a:r>
              <a:rPr lang="hu-HU" sz="4400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sz="4400" noProof="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97034" y="3587972"/>
            <a:ext cx="496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Molnár Bence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ELTE, Geofizikai és Űrtudományi Tanszék</a:t>
            </a:r>
          </a:p>
          <a:p>
            <a:pPr algn="ctr">
              <a:defRPr/>
            </a:pPr>
            <a:r>
              <a:rPr lang="hu-HU" sz="20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Energy Solutions Kft</a:t>
            </a:r>
            <a:r>
              <a:rPr lang="hu-HU" sz="24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Parádfürdő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2025.07.07</a:t>
            </a:r>
          </a:p>
        </p:txBody>
      </p:sp>
      <p:pic>
        <p:nvPicPr>
          <p:cNvPr id="2050" name="Picture 2" descr="https://gali.web.elte.hu/images/fig_112.jpg?crc=3994917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14" y="132240"/>
            <a:ext cx="4718116" cy="24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644748" y="2439032"/>
            <a:ext cx="148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69147" y="2808364"/>
            <a:ext cx="496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utazás a föld középpontja felé…</a:t>
            </a:r>
          </a:p>
        </p:txBody>
      </p:sp>
      <p:pic>
        <p:nvPicPr>
          <p:cNvPr id="1026" name="Picture 2" descr="Utazás a Föld középpontja felé ké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26" y="2924183"/>
            <a:ext cx="4735887" cy="35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7287114" y="6500412"/>
            <a:ext cx="47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Utazás a Föld középpontja felé filmes adaptáció (2008)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7E7E730-24EC-B974-4552-419AFF08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87" y="5184476"/>
            <a:ext cx="1653923" cy="1531410"/>
          </a:xfrm>
          <a:prstGeom prst="rect">
            <a:avLst/>
          </a:prstGeom>
        </p:spPr>
      </p:pic>
      <p:pic>
        <p:nvPicPr>
          <p:cNvPr id="10" name="Picture 2" descr="Eötvös Loránd University of Budapest (ELTE) | Eötvös Loránd Tudományegyetem">
            <a:extLst>
              <a:ext uri="{FF2B5EF4-FFF2-40B4-BE49-F238E27FC236}">
                <a16:creationId xmlns:a16="http://schemas.microsoft.com/office/drawing/2014/main" id="{61E7BD9F-87B4-D5FC-BB71-11B9D49B4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83" y="5976425"/>
            <a:ext cx="1692229" cy="7304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4" descr="logo">
            <a:extLst>
              <a:ext uri="{FF2B5EF4-FFF2-40B4-BE49-F238E27FC236}">
                <a16:creationId xmlns:a16="http://schemas.microsoft.com/office/drawing/2014/main" id="{B2D035E0-057A-FB3C-A25C-21507393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6" y="5981484"/>
            <a:ext cx="2248169" cy="7344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226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6270" y="649302"/>
            <a:ext cx="1012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Legalsó köpeny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Köpeny Mag határ kb. 2900 km mélység,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Gutenberg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Wiechert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határfelület, 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D’’-réteg</a:t>
            </a:r>
            <a:endParaRPr lang="hu-HU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9046199" y="1074509"/>
            <a:ext cx="303694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D” a köpeny–mag határ felett található 200–300 km vastag tartományt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Laterálisan erőteljesen inhomogén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Antipodálisan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elhelyezkedő nagyméretű negatív szeizmikus sebességanomália, a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Pacifikum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Afrika alatt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Ezen anomáliák laterálisan több 1000 km kiterjedésűek, vertikálisan is több 100 km-re emelkednek ki a KMH-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ról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hullám anomália 2 – 4%, P hullám anomália 0 – 1%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53" y="1081961"/>
            <a:ext cx="8361746" cy="3901623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15063" y="4882335"/>
            <a:ext cx="8083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Globális S (felső sor) és P (alsó sor) szeizmikus tomográfia a köpeny–mag határ felett (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Ritsema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és van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Heijst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2000, Grand 2002,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Mégnin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és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Romanowicz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2000,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Kárason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és van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der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Hilst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2001,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Zhao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2001, Boschi és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Dziewonski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2000, </a:t>
            </a:r>
            <a:r>
              <a:rPr lang="hu-HU" sz="1600" b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sz="1600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2018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hu-HU" sz="1600" noProof="0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21403" y="5656606"/>
            <a:ext cx="8270795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Nagy kiterjedésű, negatív nyíróhullám anomáliával rendelkező tartományok: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LLSVP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large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low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shear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velocity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province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  <a:endParaRPr lang="hu-HU" noProof="0" dirty="0"/>
          </a:p>
        </p:txBody>
      </p:sp>
      <p:sp>
        <p:nvSpPr>
          <p:cNvPr id="12" name="Téglalap 11"/>
          <p:cNvSpPr/>
          <p:nvPr/>
        </p:nvSpPr>
        <p:spPr>
          <a:xfrm>
            <a:off x="9370258" y="5565432"/>
            <a:ext cx="2651760" cy="5216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003A2C4-F3FF-0B00-A179-3D6BB33DD590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ECD9C09-2F8E-47C1-D458-28F93AE73654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11C1D3D-1D6D-BB6A-E544-F1CD1E4298BF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25/10</a:t>
            </a:r>
          </a:p>
        </p:txBody>
      </p:sp>
    </p:spTree>
    <p:extLst>
      <p:ext uri="{BB962C8B-B14F-4D97-AF65-F5344CB8AC3E}">
        <p14:creationId xmlns:p14="http://schemas.microsoft.com/office/powerpoint/2010/main" val="31724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97" y="1257822"/>
            <a:ext cx="11713029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LLSVP-k a legalsó köpeny meleg, ezért kis sűrűségű képződményei.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LLSVP-k több száz millió éve léteznek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Tehát a magasabb hőmérséklet miatt fellépő termikus felhajtóerőt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valami kompenzálja!!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Erre a legjobb jelölt az LLSVP-k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magasabb vaskoncentrációja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melyet okozhat a nem tökéletesen lezajlott sűrűség szerinti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differenciáció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vagy aktív kémiai kapcsolat a külső maggal. Mindenesetre ez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magmagyarázná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hogy miért létezhetnek meleg tartományok huzamosabb ideig a köpeny legalján, illetve magyarázatot adna az ún.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ULVZ-tartományok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 </a:t>
            </a:r>
            <a:r>
              <a:rPr lang="hu-HU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létezésére. Eszerint a KMH feletti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LLSVP-ken belül léteznek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olyan, néhány 10 km-es méretű tartományok, melyekben a szeizmikus hullámok terjedési sebessége és jósági tényezője drasztikusan lecsökken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églalap 3"/>
          <p:cNvSpPr/>
          <p:nvPr/>
        </p:nvSpPr>
        <p:spPr>
          <a:xfrm>
            <a:off x="174897" y="771371"/>
            <a:ext cx="1012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Legalsó köpeny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Köpeny Mag határ kb. 2900 km mélység,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Gutenberg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Wiechert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határfelület, 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D’’-réteg</a:t>
            </a:r>
            <a:endParaRPr lang="hu-HU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6" y="3348839"/>
            <a:ext cx="5553262" cy="28461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2359" r="28511"/>
          <a:stretch/>
        </p:blipFill>
        <p:spPr>
          <a:xfrm>
            <a:off x="6728097" y="3283432"/>
            <a:ext cx="4770914" cy="277371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7F0305FC-4C75-F7D4-B59D-BF82E05D9193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FBFC9EC3-E760-A974-0CDB-7E727D861D9C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FB86EE7-1A78-FD51-E4A0-7833303BB58B}"/>
              </a:ext>
            </a:extLst>
          </p:cNvPr>
          <p:cNvSpPr txBox="1"/>
          <p:nvPr/>
        </p:nvSpPr>
        <p:spPr>
          <a:xfrm>
            <a:off x="7334610" y="6013880"/>
            <a:ext cx="38969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noProof="0" dirty="0"/>
              <a:t>https://qubit.hu/2024/09/02/tele-lehet-a-foldkopeny-melye-kulonos-rengeshullamokat-lassito-regiokkal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78421F7-50B5-498E-FC06-76D52734CD8D}"/>
              </a:ext>
            </a:extLst>
          </p:cNvPr>
          <p:cNvSpPr txBox="1"/>
          <p:nvPr/>
        </p:nvSpPr>
        <p:spPr>
          <a:xfrm>
            <a:off x="542736" y="6006637"/>
            <a:ext cx="1482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61EA22E-1106-4E3F-524D-2A5464406CE0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25/11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4A0D76E-21A3-5085-0025-5DB5829A807F}"/>
              </a:ext>
            </a:extLst>
          </p:cNvPr>
          <p:cNvSpPr txBox="1"/>
          <p:nvPr/>
        </p:nvSpPr>
        <p:spPr>
          <a:xfrm>
            <a:off x="5186941" y="5969506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Litoszféra temető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43646EFB-CC7C-84D9-82A5-5BC49D2451B3}"/>
              </a:ext>
            </a:extLst>
          </p:cNvPr>
          <p:cNvCxnSpPr>
            <a:cxnSpLocks/>
          </p:cNvCxnSpPr>
          <p:nvPr/>
        </p:nvCxnSpPr>
        <p:spPr>
          <a:xfrm flipH="1" flipV="1">
            <a:off x="4721060" y="5885130"/>
            <a:ext cx="515694" cy="20149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37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Szeizmikus diszkontinuitások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1" y="862441"/>
            <a:ext cx="7821938" cy="41042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75714" y="5229165"/>
            <a:ext cx="7673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Pacifikumban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szubdukálódó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óceáni lemezek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tomografikus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képe. (a) A lemez ráfekszik a 660 km-es ásványtani fázishatárra, (b) a lemez elhajlik a fázishatárnál, de átjut az alsó köpenybe, (c) a lemez elhajlás nélkül átjut a fázishatáron (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Fukao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et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2001, </a:t>
            </a:r>
            <a:r>
              <a:rPr lang="hu-HU" sz="16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2018). </a:t>
            </a:r>
            <a:endParaRPr lang="hu-HU" sz="1600" noProof="0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BB0933F-718F-BC91-E88D-29E360CA74F4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4019962-68DE-BA14-9786-D57FCF22CBBF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1E26EEA7-312F-5314-653E-8AFBCDFF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65" y="1342159"/>
            <a:ext cx="3740084" cy="4653400"/>
          </a:xfrm>
          <a:prstGeom prst="rect">
            <a:avLst/>
          </a:prstGeom>
        </p:spPr>
      </p:pic>
      <p:sp>
        <p:nvSpPr>
          <p:cNvPr id="20" name="Ellipszis 19">
            <a:extLst>
              <a:ext uri="{FF2B5EF4-FFF2-40B4-BE49-F238E27FC236}">
                <a16:creationId xmlns:a16="http://schemas.microsoft.com/office/drawing/2014/main" id="{40BAF0B4-8C60-2A4D-A0B1-B927BADD822C}"/>
              </a:ext>
            </a:extLst>
          </p:cNvPr>
          <p:cNvSpPr/>
          <p:nvPr/>
        </p:nvSpPr>
        <p:spPr>
          <a:xfrm>
            <a:off x="10077254" y="2925655"/>
            <a:ext cx="524321" cy="54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33B1C8AE-A83C-7FEB-87CD-66DFFCE88AE7}"/>
              </a:ext>
            </a:extLst>
          </p:cNvPr>
          <p:cNvSpPr/>
          <p:nvPr/>
        </p:nvSpPr>
        <p:spPr>
          <a:xfrm>
            <a:off x="10928394" y="4060029"/>
            <a:ext cx="524321" cy="54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A5D35379-E464-A60A-3CC4-0649DFEC9E7C}"/>
              </a:ext>
            </a:extLst>
          </p:cNvPr>
          <p:cNvCxnSpPr>
            <a:cxnSpLocks/>
          </p:cNvCxnSpPr>
          <p:nvPr/>
        </p:nvCxnSpPr>
        <p:spPr>
          <a:xfrm>
            <a:off x="8714280" y="3206016"/>
            <a:ext cx="182781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A4E4DE6-B2DB-2266-025F-7E9AA51347EC}"/>
              </a:ext>
            </a:extLst>
          </p:cNvPr>
          <p:cNvSpPr txBox="1"/>
          <p:nvPr/>
        </p:nvSpPr>
        <p:spPr>
          <a:xfrm>
            <a:off x="8683430" y="2802597"/>
            <a:ext cx="10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km</a:t>
            </a:r>
          </a:p>
        </p:txBody>
      </p: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E0293729-1EC8-072E-B45C-89987F8D6327}"/>
              </a:ext>
            </a:extLst>
          </p:cNvPr>
          <p:cNvCxnSpPr>
            <a:cxnSpLocks/>
          </p:cNvCxnSpPr>
          <p:nvPr/>
        </p:nvCxnSpPr>
        <p:spPr>
          <a:xfrm>
            <a:off x="9100579" y="4363839"/>
            <a:ext cx="182781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C886411-CDAF-B8EF-50A5-82FE2A6E88CC}"/>
              </a:ext>
            </a:extLst>
          </p:cNvPr>
          <p:cNvSpPr txBox="1"/>
          <p:nvPr/>
        </p:nvSpPr>
        <p:spPr>
          <a:xfrm>
            <a:off x="9219706" y="4011198"/>
            <a:ext cx="10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 km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B4EC0E0-059F-BC1F-B2E9-BB050908FE3D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25/12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FAB8645-E152-65E0-DB6F-A956EE141FF7}"/>
              </a:ext>
            </a:extLst>
          </p:cNvPr>
          <p:cNvSpPr txBox="1"/>
          <p:nvPr/>
        </p:nvSpPr>
        <p:spPr>
          <a:xfrm>
            <a:off x="10648696" y="5903759"/>
            <a:ext cx="12406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hu-HU" sz="14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sz="1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938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Ásványtani fázisátalakulások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0073590-E5FB-44AA-15C3-2132523B4617}"/>
              </a:ext>
            </a:extLst>
          </p:cNvPr>
          <p:cNvSpPr txBox="1"/>
          <p:nvPr/>
        </p:nvSpPr>
        <p:spPr>
          <a:xfrm>
            <a:off x="128462" y="662597"/>
            <a:ext cx="4266468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km-es ásványtani fázisátmenet</a:t>
            </a:r>
          </a:p>
          <a:p>
            <a:endParaRPr lang="hu-HU" sz="1800" b="0" i="0" u="none" strike="noStrike" baseline="0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zeizmikus diszkontinuitást az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olivin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fázisátmenete produkálja</a:t>
            </a: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hu-HU" sz="1800" b="0" i="0" u="none" strike="noStrike" baseline="0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nyomáson és 1600ºC hőmérsékleten egy tömörebb ásványtani szerkezetet vesz fel.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ásványszerkezet tömörebb, sűrűsége 7–8%-kal megnő, a P hullám mintegy 0,3–0,4 km/s sebességgel gyorsabban terjed benne. Ráadásul az átmenet egy relatíve szűk, körülbelül 10 km vastag átmeneti tartományban megy végbe, azaz okozhatja az észlelt hirtelen sebességugrást.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átmenet 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exoterm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azaz hőtermelő jellegű</a:t>
            </a:r>
          </a:p>
        </p:txBody>
      </p:sp>
      <p:pic>
        <p:nvPicPr>
          <p:cNvPr id="6146" name="Picture 2" descr="Mineral composition of the mantle - Chenxing Luo">
            <a:extLst>
              <a:ext uri="{FF2B5EF4-FFF2-40B4-BE49-F238E27FC236}">
                <a16:creationId xmlns:a16="http://schemas.microsoft.com/office/drawing/2014/main" id="{EC5EE784-CE66-96F6-EACD-001A4D9A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00" y="2597153"/>
            <a:ext cx="4556739" cy="336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33F94F9-8138-7C25-C058-D87F33DE6807}"/>
              </a:ext>
            </a:extLst>
          </p:cNvPr>
          <p:cNvSpPr txBox="1"/>
          <p:nvPr/>
        </p:nvSpPr>
        <p:spPr>
          <a:xfrm>
            <a:off x="8216839" y="5964432"/>
            <a:ext cx="40323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noProof="0" dirty="0"/>
              <a:t>https://chazeon.com/notes/mphys/mantle-composition/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CC26DB7-3D62-B84E-2489-BD86ED292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61" y="1226766"/>
            <a:ext cx="5430697" cy="73090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A348B3D-D67C-FBD9-E4F1-8C413C3CAA87}"/>
              </a:ext>
            </a:extLst>
          </p:cNvPr>
          <p:cNvSpPr txBox="1"/>
          <p:nvPr/>
        </p:nvSpPr>
        <p:spPr>
          <a:xfrm>
            <a:off x="8169215" y="949767"/>
            <a:ext cx="140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EXOTERM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8A6847E-C74F-9AAB-D474-12825D17C1FD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8C0E348-16A8-1908-8766-EFD8593324C5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9F665F2-84CB-499C-C985-B1CB089911E7}"/>
              </a:ext>
            </a:extLst>
          </p:cNvPr>
          <p:cNvSpPr/>
          <p:nvPr/>
        </p:nvSpPr>
        <p:spPr>
          <a:xfrm>
            <a:off x="6095998" y="939937"/>
            <a:ext cx="5602395" cy="108184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52BFAE5-17A3-B3D9-B54D-3B420CE3F80C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25/13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8995944-D443-F50F-1A92-EEE22C19B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79" y="2557419"/>
            <a:ext cx="2582635" cy="3213305"/>
          </a:xfrm>
          <a:prstGeom prst="rect">
            <a:avLst/>
          </a:prstGeom>
        </p:spPr>
      </p:pic>
      <p:sp>
        <p:nvSpPr>
          <p:cNvPr id="13" name="Ellipszis 12">
            <a:extLst>
              <a:ext uri="{FF2B5EF4-FFF2-40B4-BE49-F238E27FC236}">
                <a16:creationId xmlns:a16="http://schemas.microsoft.com/office/drawing/2014/main" id="{E0319C2C-039B-0BBF-CC19-3D7DAE751D1E}"/>
              </a:ext>
            </a:extLst>
          </p:cNvPr>
          <p:cNvSpPr/>
          <p:nvPr/>
        </p:nvSpPr>
        <p:spPr>
          <a:xfrm>
            <a:off x="5707297" y="3612888"/>
            <a:ext cx="388702" cy="36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056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3ABBCE3-A1B4-83C5-E2DD-288705A03296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20D6A2D-7EFB-8785-E416-064E7EFD35C9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03252200-BF78-69E2-3DFF-5BA89B2A2BF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B06B59A-5391-0E64-0B2B-37F56988319C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Ásványtani fázisátalakulások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90956DD-CC21-A212-588F-B2DD7354169F}"/>
              </a:ext>
            </a:extLst>
          </p:cNvPr>
          <p:cNvSpPr txBox="1"/>
          <p:nvPr/>
        </p:nvSpPr>
        <p:spPr>
          <a:xfrm>
            <a:off x="65437" y="659011"/>
            <a:ext cx="418117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  <a:r>
              <a:rPr lang="hu-HU" sz="18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km-es ásványtani fázisátmenet</a:t>
            </a:r>
          </a:p>
          <a:p>
            <a:endParaRPr lang="hu-HU" sz="1800" b="0" i="0" u="none" strike="noStrike" baseline="0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 mélységnek megfelelő nyomás- és hőmérsékletviszonyok mellett ismételten az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olivinnek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létezik ásványtani fázisátmenete.</a:t>
            </a:r>
          </a:p>
          <a:p>
            <a:pPr algn="just">
              <a:spcAft>
                <a:spcPts val="600"/>
              </a:spcAft>
            </a:pPr>
            <a:endParaRPr lang="hu-HU" sz="1800" b="0" i="0" u="none" strike="noStrike" baseline="0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23,1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nyomáson és 1600ºC hőmérsékleten két ásvánnyá alakul át,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perovszkittá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magneziovüsztitté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átmenet következtében az ásványcsoport sűrűsége közel 10%-kal nő, a benne terjedő P hullám 0,4–0,6 km/s sebességgel gyorsabban terjed.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ásványtani reakció endoterm, azaz hőelnyelő jellegű.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F5A1FD7-984F-4C9B-D229-82B179AA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2940"/>
            <a:ext cx="5837610" cy="63147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07DC030-C6BA-F664-FB89-FF479FBDD811}"/>
              </a:ext>
            </a:extLst>
          </p:cNvPr>
          <p:cNvSpPr txBox="1"/>
          <p:nvPr/>
        </p:nvSpPr>
        <p:spPr>
          <a:xfrm>
            <a:off x="7703389" y="800250"/>
            <a:ext cx="162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ENDOTERM</a:t>
            </a:r>
          </a:p>
        </p:txBody>
      </p:sp>
      <p:pic>
        <p:nvPicPr>
          <p:cNvPr id="10" name="Picture 2" descr="Mineral composition of the mantle - Chenxing Luo">
            <a:extLst>
              <a:ext uri="{FF2B5EF4-FFF2-40B4-BE49-F238E27FC236}">
                <a16:creationId xmlns:a16="http://schemas.microsoft.com/office/drawing/2014/main" id="{ED0FAA4A-BE66-0A72-E544-83B848B7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81" y="2639868"/>
            <a:ext cx="4541299" cy="33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5902EC-AB2F-1031-84D5-5C1E541F15BC}"/>
              </a:ext>
            </a:extLst>
          </p:cNvPr>
          <p:cNvSpPr txBox="1"/>
          <p:nvPr/>
        </p:nvSpPr>
        <p:spPr>
          <a:xfrm>
            <a:off x="7389467" y="5926156"/>
            <a:ext cx="40323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noProof="0" dirty="0"/>
              <a:t>https://chazeon.com/notes/mphys/mantle-composition/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F4677110-951F-B6A1-9420-09AE434CDC1E}"/>
              </a:ext>
            </a:extLst>
          </p:cNvPr>
          <p:cNvSpPr/>
          <p:nvPr/>
        </p:nvSpPr>
        <p:spPr>
          <a:xfrm>
            <a:off x="6095998" y="776893"/>
            <a:ext cx="5911972" cy="124489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19A4C97-BF00-20A2-4106-1C576EDD03BE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25/14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B54083A-C257-062B-A1AB-867C72E1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24" y="2519311"/>
            <a:ext cx="2582635" cy="3213305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C1942C7E-5DE1-9372-55A9-BF0883171B10}"/>
              </a:ext>
            </a:extLst>
          </p:cNvPr>
          <p:cNvSpPr/>
          <p:nvPr/>
        </p:nvSpPr>
        <p:spPr>
          <a:xfrm>
            <a:off x="6095998" y="4409301"/>
            <a:ext cx="388702" cy="36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55094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ABC6838-FDAB-07D2-4927-CBB797DBE69E}"/>
              </a:ext>
            </a:extLst>
          </p:cNvPr>
          <p:cNvSpPr txBox="1"/>
          <p:nvPr/>
        </p:nvSpPr>
        <p:spPr>
          <a:xfrm>
            <a:off x="546562" y="895777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Az utóbbi bő évtizedben fedezték fel extrém nyomás- és hőmérsékletviszonyok mellett (125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GPa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2500 K), hogy a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perovszkitnak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is létezik egy további fázisátmenete, ahol ún.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poszperovszkit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fázissá alakul. Az átmenet szintén exoterm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folyamat.</a:t>
            </a:r>
          </a:p>
          <a:p>
            <a:pPr marL="285750" indent="-285750">
              <a:buFontTx/>
              <a:buChar char="-"/>
            </a:pPr>
            <a:endParaRPr lang="hu-HU" noProof="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215E517-8D90-EEAA-ABD5-6AEAAC098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451" y="1193217"/>
            <a:ext cx="3979987" cy="327803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337446F-57C7-1F73-A2FD-8ED6BAD684D6}"/>
              </a:ext>
            </a:extLst>
          </p:cNvPr>
          <p:cNvSpPr txBox="1"/>
          <p:nvPr/>
        </p:nvSpPr>
        <p:spPr>
          <a:xfrm>
            <a:off x="7322514" y="4522800"/>
            <a:ext cx="4322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posztperovszkit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lencse (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ppv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lense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kialakulása a KMH feletti hideg óceáni lemezben (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slab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 és hiánya a meleg felszálló köpenyoszlopban (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plume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). A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perovszkit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pv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és a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ppv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fázist elválasztó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Clapeyron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-görbét szaggatott vonal jelöli (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sz="1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2018)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hu-HU" sz="1600" noProof="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DAB1FF6-2305-D60B-A90F-3558A67D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2" y="2416544"/>
            <a:ext cx="6429184" cy="3131312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55D5C21B-1896-8ECE-0964-B7CEBB2A3DBD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B856CC0-4D18-85B3-0754-C6E88236A3E6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Ásványtani fázisátalakulások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FA9879C-5C41-80FE-665D-EEA99152D024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BC731739-516C-2CDF-A6E4-F4E6A18DBBA7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36F46D5-B111-AE5C-68AD-C50288AAEDD0}"/>
              </a:ext>
            </a:extLst>
          </p:cNvPr>
          <p:cNvSpPr txBox="1"/>
          <p:nvPr/>
        </p:nvSpPr>
        <p:spPr>
          <a:xfrm>
            <a:off x="268559" y="5572740"/>
            <a:ext cx="6985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köpeny–mag határ feletti tartományban zajló </a:t>
            </a:r>
            <a:r>
              <a:rPr lang="hu-HU" sz="18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geodinamikai</a:t>
            </a:r>
            <a:r>
              <a:rPr lang="hu-HU" sz="18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folyamatok illusztrációja, illetve a </a:t>
            </a:r>
            <a:r>
              <a:rPr lang="hu-HU" sz="18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ppv</a:t>
            </a:r>
            <a:r>
              <a:rPr lang="hu-HU" sz="18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fázis elhelyezkedése (</a:t>
            </a:r>
            <a:r>
              <a:rPr lang="hu-H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, 2018)</a:t>
            </a:r>
            <a:r>
              <a:rPr lang="hu-HU" sz="18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noProof="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561CAB7-9A01-2768-CD93-084CB7125FDA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25/15</a:t>
            </a:r>
          </a:p>
        </p:txBody>
      </p:sp>
    </p:spTree>
    <p:extLst>
      <p:ext uri="{BB962C8B-B14F-4D97-AF65-F5344CB8AC3E}">
        <p14:creationId xmlns:p14="http://schemas.microsoft.com/office/powerpoint/2010/main" val="413214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9075" y="-2348495"/>
            <a:ext cx="1723843" cy="782864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84974" y="-555665"/>
            <a:ext cx="1698938" cy="771553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669302" y="3821424"/>
            <a:ext cx="42489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410 km mélységű exoterm ásványtani fázisátmenet és a 660 km mélységű endoterm ásványtani fázisátmenet kvalitatív hatása a süllyedő lemezre, illetve az emelkedő hőoszlopra. (a) Fázisdiagram, (b) kétfázisú zóna elhelyezkedése a lemezben és a hőoszlopban, (c) A jelenség: a </a:t>
            </a:r>
            <a:r>
              <a:rPr lang="hu-HU" sz="1600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fázishatár-elhajlás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okozta erők, (d) B jelenség: </a:t>
            </a:r>
            <a:r>
              <a:rPr lang="hu-HU" sz="1600" noProof="0" dirty="0">
                <a:solidFill>
                  <a:srgbClr val="00B050"/>
                </a:solidFill>
                <a:latin typeface="Times New Roman" panose="02020603050405020304" pitchFamily="18" charset="0"/>
              </a:rPr>
              <a:t>a látens hő okozta </a:t>
            </a:r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hőtágulás hatása és (e) C jelenség: a </a:t>
            </a:r>
            <a:r>
              <a:rPr lang="hu-HU" sz="160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látens hő hatása a fázishatár-elhajlásra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2018).</a:t>
            </a:r>
          </a:p>
          <a:p>
            <a:pPr algn="just"/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860222"/>
              </p:ext>
            </p:extLst>
          </p:nvPr>
        </p:nvGraphicFramePr>
        <p:xfrm>
          <a:off x="542025" y="4326647"/>
          <a:ext cx="5652618" cy="2049322"/>
        </p:xfrm>
        <a:graphic>
          <a:graphicData uri="http://schemas.openxmlformats.org/drawingml/2006/table">
            <a:tbl>
              <a:tblPr/>
              <a:tblGrid>
                <a:gridCol w="390353">
                  <a:extLst>
                    <a:ext uri="{9D8B030D-6E8A-4147-A177-3AD203B41FA5}">
                      <a16:colId xmlns:a16="http://schemas.microsoft.com/office/drawing/2014/main" val="1317759903"/>
                    </a:ext>
                  </a:extLst>
                </a:gridCol>
                <a:gridCol w="720652">
                  <a:extLst>
                    <a:ext uri="{9D8B030D-6E8A-4147-A177-3AD203B41FA5}">
                      <a16:colId xmlns:a16="http://schemas.microsoft.com/office/drawing/2014/main" val="1575044951"/>
                    </a:ext>
                  </a:extLst>
                </a:gridCol>
                <a:gridCol w="2285820">
                  <a:extLst>
                    <a:ext uri="{9D8B030D-6E8A-4147-A177-3AD203B41FA5}">
                      <a16:colId xmlns:a16="http://schemas.microsoft.com/office/drawing/2014/main" val="3485502081"/>
                    </a:ext>
                  </a:extLst>
                </a:gridCol>
                <a:gridCol w="799474">
                  <a:extLst>
                    <a:ext uri="{9D8B030D-6E8A-4147-A177-3AD203B41FA5}">
                      <a16:colId xmlns:a16="http://schemas.microsoft.com/office/drawing/2014/main" val="2366863959"/>
                    </a:ext>
                  </a:extLst>
                </a:gridCol>
                <a:gridCol w="1456319">
                  <a:extLst>
                    <a:ext uri="{9D8B030D-6E8A-4147-A177-3AD203B41FA5}">
                      <a16:colId xmlns:a16="http://schemas.microsoft.com/office/drawing/2014/main" val="53820542"/>
                    </a:ext>
                  </a:extLst>
                </a:gridCol>
              </a:tblGrid>
              <a:tr h="259408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Jelenség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Megnevezés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Erő iránya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Erő nagysága [N/m]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854642"/>
                  </a:ext>
                </a:extLst>
              </a:tr>
              <a:tr h="2983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 km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Fázishatár-elhajlás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488603"/>
                  </a:ext>
                </a:extLst>
              </a:tr>
              <a:tr h="2983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Látens hő → hőtágulás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215018"/>
                  </a:ext>
                </a:extLst>
              </a:tr>
              <a:tr h="2983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Látens hő → fázishatár-elhajlás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350125"/>
                  </a:ext>
                </a:extLst>
              </a:tr>
              <a:tr h="2983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 km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Fázishatár-elhajlás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43249"/>
                  </a:ext>
                </a:extLst>
              </a:tr>
              <a:tr h="2983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Látens hő → hőtágulás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766708"/>
                  </a:ext>
                </a:extLst>
              </a:tr>
              <a:tr h="2983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Látens hő → fázishatár-elhajlás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1,9∙10</a:t>
                      </a:r>
                      <a:r>
                        <a:rPr lang="hu-HU" sz="1100" b="0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hu-HU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511753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F480F449-F50D-AEC2-0F26-B9D54A4E4342}"/>
              </a:ext>
            </a:extLst>
          </p:cNvPr>
          <p:cNvSpPr txBox="1"/>
          <p:nvPr/>
        </p:nvSpPr>
        <p:spPr>
          <a:xfrm>
            <a:off x="6194643" y="4575238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SEGÍT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FA1B5D5-4EA2-A2DE-F6A9-1D8816C3810F}"/>
              </a:ext>
            </a:extLst>
          </p:cNvPr>
          <p:cNvSpPr txBox="1"/>
          <p:nvPr/>
        </p:nvSpPr>
        <p:spPr>
          <a:xfrm>
            <a:off x="6194643" y="5475603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GÁTOL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97BCD5B-90A1-F002-BB92-1C20252E282C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53B02AA-32FF-C666-9BD9-559868B5C455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Ásványtani fázisátalakulások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7D976F3-4AA1-67EF-F67D-CA90ECE07353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02791E4-AD06-7707-4C97-76B749DA5381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65B572D-37E5-EAFC-982E-ECAA1D63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143" y="1794780"/>
            <a:ext cx="3764170" cy="197509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3D3DA8D-3F7E-5950-5FFD-096A7D651E5E}"/>
              </a:ext>
            </a:extLst>
          </p:cNvPr>
          <p:cNvSpPr txBox="1"/>
          <p:nvPr/>
        </p:nvSpPr>
        <p:spPr>
          <a:xfrm>
            <a:off x="8154075" y="879552"/>
            <a:ext cx="376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Miért viselkedik úgy ahogy?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A6A8F52-4DAB-2CBA-7BCC-FC6AE3ED2097}"/>
              </a:ext>
            </a:extLst>
          </p:cNvPr>
          <p:cNvSpPr txBox="1"/>
          <p:nvPr/>
        </p:nvSpPr>
        <p:spPr>
          <a:xfrm>
            <a:off x="6417551" y="4172758"/>
            <a:ext cx="125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BF99BC4-AD7C-992C-ED96-7378197DE1FD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25/16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4A15BEE-8197-BC5F-075D-ECB7BC2234E3}"/>
              </a:ext>
            </a:extLst>
          </p:cNvPr>
          <p:cNvSpPr txBox="1"/>
          <p:nvPr/>
        </p:nvSpPr>
        <p:spPr>
          <a:xfrm>
            <a:off x="6194643" y="6069710"/>
            <a:ext cx="125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181246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37B936B-5A13-CFC7-0148-62587E12F8A8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F8976C6-9D5F-1B54-875E-939AA1974189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Radiális hőmérséklet eloszlás a köpenyben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25847B0-3320-64B1-5439-E17634BF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6" y="1256539"/>
            <a:ext cx="3944411" cy="58860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896306B-363F-40F2-EE14-0BF6D09F4781}"/>
              </a:ext>
            </a:extLst>
          </p:cNvPr>
          <p:cNvSpPr txBox="1"/>
          <p:nvPr/>
        </p:nvSpPr>
        <p:spPr>
          <a:xfrm>
            <a:off x="0" y="680852"/>
            <a:ext cx="3446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őtranszport egyenlet egyik alakja: </a:t>
            </a:r>
            <a:endParaRPr lang="hu-HU" sz="1600" noProof="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82EB919-18F1-0FA3-F10A-800E6243DF34}"/>
              </a:ext>
            </a:extLst>
          </p:cNvPr>
          <p:cNvSpPr txBox="1"/>
          <p:nvPr/>
        </p:nvSpPr>
        <p:spPr>
          <a:xfrm>
            <a:off x="4679831" y="822957"/>
            <a:ext cx="5861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ahol ρ, 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hu-HU" sz="1600" b="0" i="1" u="none" strike="noStrike" baseline="-250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K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folyadék sűrűsége, fajhője és hővezető-képessége, míg 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T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u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hőmérsékletet és az áramlási sebességet jelöli </a:t>
            </a:r>
            <a:endParaRPr lang="hu-HU" sz="1600" noProof="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568D762-6063-4DCF-5F2B-93505E61729D}"/>
              </a:ext>
            </a:extLst>
          </p:cNvPr>
          <p:cNvSpPr txBox="1"/>
          <p:nvPr/>
        </p:nvSpPr>
        <p:spPr>
          <a:xfrm>
            <a:off x="127926" y="1908044"/>
            <a:ext cx="4852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egydimenziós változata miután leosztottunk a ρ 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hu-HU" sz="1600" b="0" i="1" u="none" strike="noStrike" baseline="-250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taggal </a:t>
            </a:r>
            <a:endParaRPr lang="hu-HU" sz="1600" noProof="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09AB4E7-C0AD-BC7D-24C6-C9F22CB5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34" y="2241894"/>
            <a:ext cx="2060172" cy="678450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F7723872-2BEE-9543-54C5-91D03A8E3C57}"/>
              </a:ext>
            </a:extLst>
          </p:cNvPr>
          <p:cNvSpPr txBox="1"/>
          <p:nvPr/>
        </p:nvSpPr>
        <p:spPr>
          <a:xfrm>
            <a:off x="5119777" y="1783679"/>
            <a:ext cx="5421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ahol 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w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z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vertikális sebesség és a mélység, valamint κ a köpeny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hődiffuzivitása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sz="1600" noProof="0" dirty="0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72CC7B3A-4742-405E-673B-C62A0204F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93" y="2201509"/>
            <a:ext cx="837653" cy="741286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9380512B-D86D-3B53-8782-5D3984585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52" y="3045472"/>
            <a:ext cx="3314684" cy="619304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5ADEECBA-3DBF-28C0-5BB5-E2324B7EF88A}"/>
              </a:ext>
            </a:extLst>
          </p:cNvPr>
          <p:cNvSpPr txBox="1"/>
          <p:nvPr/>
        </p:nvSpPr>
        <p:spPr>
          <a:xfrm>
            <a:off x="136096" y="3767453"/>
            <a:ext cx="5505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hőtranszport egyenlet alapján az advekció (hőszállítás) és a kondukció (hővezetés) nagyságának aránya kifejezhető a tag nagyságát, dimenzióját meghatározó mennyiségek hányadosaként. Ezt a dimenziótlan számot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Péclet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-számnak nevezik </a:t>
            </a:r>
            <a:endParaRPr lang="hu-HU" sz="1600" noProof="0" dirty="0"/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C9614A53-BADE-FBA9-D078-B58E25063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42" y="4974497"/>
            <a:ext cx="2189921" cy="1477328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009D9378-6DC2-7A25-73B1-7FC53C67F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463" y="5063775"/>
            <a:ext cx="4831108" cy="129673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284991BB-AB7B-714B-A9D7-AA44EF675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336" y="2553204"/>
            <a:ext cx="6043641" cy="2474615"/>
          </a:xfrm>
          <a:prstGeom prst="rect">
            <a:avLst/>
          </a:prstGeom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id="{CB6AFD14-FE22-07C3-6484-D8107985765C}"/>
              </a:ext>
            </a:extLst>
          </p:cNvPr>
          <p:cNvSpPr txBox="1"/>
          <p:nvPr/>
        </p:nvSpPr>
        <p:spPr>
          <a:xfrm>
            <a:off x="3106029" y="1029012"/>
            <a:ext cx="107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Advekció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8089E972-6CC5-23A6-F3E4-184A4F09C191}"/>
              </a:ext>
            </a:extLst>
          </p:cNvPr>
          <p:cNvSpPr txBox="1"/>
          <p:nvPr/>
        </p:nvSpPr>
        <p:spPr>
          <a:xfrm>
            <a:off x="1558814" y="1044638"/>
            <a:ext cx="13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Kondukció</a:t>
            </a: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3F4FD0CC-0D50-2C4A-C4A7-599A3C57CC20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B1A7E750-A0C4-627A-C8BF-6CBE568EF187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D1BA7ED-F00C-DC20-F135-E6FC1B5FA9FA}"/>
              </a:ext>
            </a:extLst>
          </p:cNvPr>
          <p:cNvSpPr txBox="1"/>
          <p:nvPr/>
        </p:nvSpPr>
        <p:spPr>
          <a:xfrm>
            <a:off x="9063346" y="5090892"/>
            <a:ext cx="2956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Termikus hattáréteg!!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743E7C-6DC1-E717-FC2B-D1614F5C8E00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25/17</a:t>
            </a:r>
          </a:p>
        </p:txBody>
      </p:sp>
    </p:spTree>
    <p:extLst>
      <p:ext uri="{BB962C8B-B14F-4D97-AF65-F5344CB8AC3E}">
        <p14:creationId xmlns:p14="http://schemas.microsoft.com/office/powerpoint/2010/main" val="332647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6194" y="801376"/>
            <a:ext cx="61797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Köpenyoszlopok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Évtizedekig csupán numerikusan, vagy laboratóriumi körülmények között lehetett tanulmányozni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XX. század utolsó évtizedében születtek olyan </a:t>
            </a:r>
            <a:r>
              <a:rPr lang="hu-HU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tomografikus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eredmények, melyek már bizonyítékul szolgálhattak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Tipikusan Izland és Hawaii alatt sikerült kimutatni meggyőzésre/elgondolkodásra alkalmas negatív szeizmikus anomáliát a klasszikus, vagy a diffrakció szeizmikus tomográfia segítségével. 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Az áttörést a véges frekvenciás szeizmikus tomográfia (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finite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frequency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seismic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tomography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738" y="645013"/>
            <a:ext cx="5377808" cy="32419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9" y="4014065"/>
            <a:ext cx="8225781" cy="2198922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8773140" y="4990080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belső termikus határréteg</a:t>
            </a:r>
          </a:p>
          <a:p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„második asztenoszféra” </a:t>
            </a:r>
            <a:endParaRPr lang="hu-HU" noProof="0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oszlopok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FA3340F-2E6F-DB91-66B1-DDDE3D72D73B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CBA83B3-A498-546D-93E4-44EBBF15F272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F57DBFE-40A2-D2C9-948D-6F9DA792EE72}"/>
              </a:ext>
            </a:extLst>
          </p:cNvPr>
          <p:cNvSpPr txBox="1"/>
          <p:nvPr/>
        </p:nvSpPr>
        <p:spPr>
          <a:xfrm>
            <a:off x="7110010" y="5978578"/>
            <a:ext cx="125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D6A0E8D-FE61-FB58-DB6B-8B64A77C49AB}"/>
              </a:ext>
            </a:extLst>
          </p:cNvPr>
          <p:cNvSpPr txBox="1"/>
          <p:nvPr/>
        </p:nvSpPr>
        <p:spPr>
          <a:xfrm>
            <a:off x="10595623" y="3820816"/>
            <a:ext cx="125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7D217C5-AA23-C1C4-67A9-689434504CD5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25/18</a:t>
            </a:r>
          </a:p>
        </p:txBody>
      </p:sp>
    </p:spTree>
    <p:extLst>
      <p:ext uri="{BB962C8B-B14F-4D97-AF65-F5344CB8AC3E}">
        <p14:creationId xmlns:p14="http://schemas.microsoft.com/office/powerpoint/2010/main" val="52868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48EF3865-04BF-66B5-778D-55C8A8F7A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16" y="872360"/>
            <a:ext cx="1638640" cy="163864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Szilárd, de folyik? Akkor most hogyan is van ez…?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32180" y="814337"/>
            <a:ext cx="446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Földköpeny, mint </a:t>
            </a:r>
            <a:r>
              <a:rPr lang="hu-HU" b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viszkoelasztikus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közeg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… </a:t>
            </a:r>
            <a:endParaRPr lang="hu-HU" noProof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6" y="3772249"/>
            <a:ext cx="5529206" cy="82348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3CDBFC0-D7E8-330E-CA9C-5BE94014F62F}"/>
              </a:ext>
            </a:extLst>
          </p:cNvPr>
          <p:cNvSpPr txBox="1"/>
          <p:nvPr/>
        </p:nvSpPr>
        <p:spPr>
          <a:xfrm>
            <a:off x="320477" y="1241003"/>
            <a:ext cx="100916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szeizmológia eredményeire alapozva — nevezetesen, hogy a köpenyben mind longitudinális, P, mind transzverzális S hullámok terjednek — kijelenthetjük, hogy a köpeny szilárd. Ugyanakkor, ha a köpenyanyag viszkozitással jellemezhető, ráadásul abban termikus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konvekció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zajlik, akkor folyadéknak kell lennie. Hogyan békíthetjük ki, ezen két ellentmondó állítást? </a:t>
            </a:r>
            <a:endParaRPr lang="hu-HU" sz="1600" noProof="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F3E47A3-88C8-5050-09E7-43C0E15286FE}"/>
              </a:ext>
            </a:extLst>
          </p:cNvPr>
          <p:cNvSpPr txBox="1"/>
          <p:nvPr/>
        </p:nvSpPr>
        <p:spPr>
          <a:xfrm>
            <a:off x="351642" y="2331054"/>
            <a:ext cx="10221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köpeny rövid idejű behatásokra rugalmasan, </a:t>
            </a:r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elasztikusan reagál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Ilyen rövid karakterisztikus feszültségeket okoznak például a szeizmikus hullámok (~10–60 s periódusidő), a Föld sajátrezgései (perc–óra), árapályjelenségek (12–24 óra), a Föld keringésével kapcsolatos feszültségek (éves). Hosszú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karakteresztikus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idejű feszültségekre azonban a köpeny </a:t>
            </a:r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viszkózus deformációval reagál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mint például a jégkorszak utáni felszínemelkedésre, vagy a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köpenykonvekcióra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Az ilyen testet </a:t>
            </a:r>
            <a:r>
              <a:rPr lang="hu-HU" sz="1600" b="1" i="0" u="none" strike="noStrike" baseline="0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viszkoelasztikusnak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nevezzük, és deformációja leírható az ún. </a:t>
            </a:r>
            <a:r>
              <a:rPr lang="hu-HU" sz="1600" b="1" i="0" u="none" strike="noStrike" baseline="0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Maxwell-féle </a:t>
            </a:r>
            <a:r>
              <a:rPr lang="hu-HU" sz="1600" b="1" i="0" u="none" strike="noStrike" baseline="0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viszkoelasztikus</a:t>
            </a:r>
            <a:r>
              <a:rPr lang="hu-HU" sz="1600" b="1" i="0" u="none" strike="noStrike" baseline="0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modellel </a:t>
            </a:r>
            <a:endParaRPr lang="hu-HU" sz="1600" b="1" noProof="0" dirty="0">
              <a:solidFill>
                <a:srgbClr val="FF0000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77AE051-492B-4F6A-364C-8A9433144A98}"/>
              </a:ext>
            </a:extLst>
          </p:cNvPr>
          <p:cNvSpPr txBox="1"/>
          <p:nvPr/>
        </p:nvSpPr>
        <p:spPr>
          <a:xfrm>
            <a:off x="6289159" y="3772249"/>
            <a:ext cx="56902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600" b="1" i="0" u="none" strike="noStrike" baseline="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Maxwell-féle </a:t>
            </a:r>
            <a:r>
              <a:rPr lang="hu-HU" sz="1600" b="1" i="0" u="none" strike="noStrike" baseline="0" noProof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viszkoelasztikus</a:t>
            </a:r>
            <a:r>
              <a:rPr lang="hu-HU" sz="1600" b="1" i="0" u="none" strike="noStrike" baseline="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 modell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tulajdonképpen egy sorba </a:t>
            </a:r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kötött rugó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mely a gyors feszültségek hatására rugalmas deformációt okoz, illetve egy </a:t>
            </a:r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olajcsillapító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mely a lassú feszültségek okozta folyadékszerű deformációjáért felelős </a:t>
            </a:r>
            <a:endParaRPr lang="hu-HU" sz="1600" noProof="0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DBB23F82-0F0A-B15F-A4E2-B7CA0B638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90" y="4831245"/>
            <a:ext cx="3444489" cy="929211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E490C28-C93C-7D4C-AAF4-4CFCF8319EFC}"/>
              </a:ext>
            </a:extLst>
          </p:cNvPr>
          <p:cNvSpPr txBox="1"/>
          <p:nvPr/>
        </p:nvSpPr>
        <p:spPr>
          <a:xfrm>
            <a:off x="536136" y="5909842"/>
            <a:ext cx="429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Reológia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feszültség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deformáció sebesség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644EE64B-AC14-3902-D818-C0BC0746E8ED}"/>
                  </a:ext>
                </a:extLst>
              </p:cNvPr>
              <p:cNvSpPr txBox="1"/>
              <p:nvPr/>
            </p:nvSpPr>
            <p:spPr>
              <a:xfrm>
                <a:off x="4326148" y="4968350"/>
                <a:ext cx="701758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hu-HU" sz="1800" b="0" i="0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ahol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sz="1800" b="0" i="1" u="none" strike="noStrike" baseline="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hu-HU" sz="1800" b="0" i="1" u="none" strike="noStrike" baseline="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ε</m:t>
                        </m:r>
                      </m:e>
                    </m:acc>
                  </m:oMath>
                </a14:m>
                <a:r>
                  <a:rPr lang="hu-HU" sz="1800" b="0" i="0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u-HU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hu-HU" b="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hu-HU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hu-HU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u-HU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hu-HU" b="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hu-HU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acc>
                  </m:oMath>
                </a14:m>
                <a:r>
                  <a:rPr lang="hu-HU" sz="1800" b="0" i="0" u="none" strike="noStrike" baseline="0" noProof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az eredő, az elasztikus és a viszkózus sebesség-deformáció, σ a feszültség, μ</a:t>
                </a:r>
                <a:r>
                  <a:rPr lang="hu-HU" sz="1800" b="0" i="0" u="none" strike="noStrike" noProof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és η</a:t>
                </a:r>
                <a:r>
                  <a:rPr lang="hu-HU" noProof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köpeny (rugó) nyírási modulusa, illetve a köpeny (olaj) dinamikus viszkozitása</a:t>
                </a:r>
                <a:endParaRPr lang="hu-HU" noProof="0" dirty="0"/>
              </a:p>
            </p:txBody>
          </p:sp>
        </mc:Choice>
        <mc:Fallback xmlns=""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644EE64B-AC14-3902-D818-C0BC0746E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148" y="4968350"/>
                <a:ext cx="7017588" cy="923330"/>
              </a:xfrm>
              <a:prstGeom prst="rect">
                <a:avLst/>
              </a:prstGeom>
              <a:blipFill>
                <a:blip r:embed="rId5"/>
                <a:stretch>
                  <a:fillRect l="-782" t="-3311" r="-69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églalap 17">
            <a:extLst>
              <a:ext uri="{FF2B5EF4-FFF2-40B4-BE49-F238E27FC236}">
                <a16:creationId xmlns:a16="http://schemas.microsoft.com/office/drawing/2014/main" id="{1DD7E7E6-A4AD-FE98-425D-5BC991AEB46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ECA375BF-13F5-CAEC-8128-F9295A7BD594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B374605-2517-6151-DEAF-409DDB373339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25/19</a:t>
            </a:r>
          </a:p>
        </p:txBody>
      </p:sp>
    </p:spTree>
    <p:extLst>
      <p:ext uri="{BB962C8B-B14F-4D97-AF65-F5344CB8AC3E}">
        <p14:creationId xmlns:p14="http://schemas.microsoft.com/office/powerpoint/2010/main" val="180497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5366" y="908774"/>
            <a:ext cx="1064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emberiség gyakran álmodozik róla, hogy milyen is lehet a föld belseje…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 belseje a sci-fi könyvek és filmekben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Utazás a Föld középpontja felé kép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74" y="1981772"/>
            <a:ext cx="3784657" cy="283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les Verne: Utazás a Föld középpontja felé (1864) - litf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06" y="1881050"/>
            <a:ext cx="1969822" cy="29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mag (DVD) - Akció - DV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13" y="1748338"/>
            <a:ext cx="2526110" cy="33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212218" y="493345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 (2003)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945092" y="4933459"/>
            <a:ext cx="388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Utazás a föld középpontja felé filmes adaptáció (2008)</a:t>
            </a:r>
          </a:p>
        </p:txBody>
      </p:sp>
      <p:sp>
        <p:nvSpPr>
          <p:cNvPr id="6" name="Téglalap 5"/>
          <p:cNvSpPr/>
          <p:nvPr/>
        </p:nvSpPr>
        <p:spPr>
          <a:xfrm>
            <a:off x="377199" y="4820265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Jules Verne</a:t>
            </a:r>
          </a:p>
          <a:p>
            <a:pPr algn="ctr"/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Utazás a föld középpontja felé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7FC3FF8-0E0B-D384-DCB6-3E94054F607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Téglalap 6"/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496911E-1428-09DB-7466-05899F295136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</a:t>
            </a:r>
          </a:p>
        </p:txBody>
      </p:sp>
    </p:spTree>
    <p:extLst>
      <p:ext uri="{BB962C8B-B14F-4D97-AF65-F5344CB8AC3E}">
        <p14:creationId xmlns:p14="http://schemas.microsoft.com/office/powerpoint/2010/main" val="756699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BB656B27-9D40-616F-0FA3-9FC7F7D2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600" y="3050580"/>
            <a:ext cx="5792645" cy="261745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7C927E-356E-7990-4E94-EDEDB5E3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65" y="847777"/>
            <a:ext cx="5669296" cy="142903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4175D95-DC8A-88EA-2229-AF6A0D0542F3}"/>
              </a:ext>
            </a:extLst>
          </p:cNvPr>
          <p:cNvSpPr txBox="1"/>
          <p:nvPr/>
        </p:nvSpPr>
        <p:spPr>
          <a:xfrm>
            <a:off x="7350711" y="1253341"/>
            <a:ext cx="447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ahol τ a feszültség karakterisztikus ideje</a:t>
            </a:r>
            <a:endParaRPr lang="hu-HU" noProof="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1F701E3-7258-17E7-6D02-F7A7A0791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742" y="2276814"/>
            <a:ext cx="977703" cy="72587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A4710AB-118E-7B43-2DFF-927AF6A2FCE3}"/>
              </a:ext>
            </a:extLst>
          </p:cNvPr>
          <p:cNvSpPr txBox="1"/>
          <p:nvPr/>
        </p:nvSpPr>
        <p:spPr>
          <a:xfrm>
            <a:off x="2452777" y="23563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Maxwell-féle karakterisztikus időnek nevezni, mely a közegre jellemző érték. Amennyiben </a:t>
            </a:r>
            <a:endParaRPr lang="hu-HU" noProof="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18BD0C9-278F-6A48-D4E9-4E0530402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8" y="3114604"/>
            <a:ext cx="2846857" cy="838974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29FAD931-BCA6-6F7E-4B6D-1DFEC44E0DC5}"/>
              </a:ext>
            </a:extLst>
          </p:cNvPr>
          <p:cNvSpPr txBox="1"/>
          <p:nvPr/>
        </p:nvSpPr>
        <p:spPr>
          <a:xfrm>
            <a:off x="3375085" y="3367032"/>
            <a:ext cx="303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elasztikus deformáció dominál </a:t>
            </a:r>
            <a:endParaRPr lang="hu-HU" noProof="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272FE8BD-56AD-03CE-ECBE-7D5667442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05" y="3907546"/>
            <a:ext cx="2619741" cy="714475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CCD0F400-F2E2-2F17-263A-893CB183F3E4}"/>
              </a:ext>
            </a:extLst>
          </p:cNvPr>
          <p:cNvSpPr txBox="1"/>
          <p:nvPr/>
        </p:nvSpPr>
        <p:spPr>
          <a:xfrm>
            <a:off x="3375085" y="3975690"/>
            <a:ext cx="3111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viszkózus deformáció dominál </a:t>
            </a:r>
            <a:endParaRPr lang="hu-HU" noProof="0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87269534-4AEB-44E7-28D5-1F0D57724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275" y="4808178"/>
            <a:ext cx="3141330" cy="858958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id="{1535014A-43EE-6A73-F69A-3D2069FC9A27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9641B4A-389B-3396-07B5-64B367B4CA8E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Szilárd, de folyik? Akkor most hogyan is van ez…?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92ACE1A7-F5D8-6845-9D08-8D9D39B45609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F99CCFD2-932B-7D26-0AF4-BAC6995091A8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662EDDB-3208-CCF8-7E90-11D368D29CC9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25/20</a:t>
            </a:r>
          </a:p>
        </p:txBody>
      </p:sp>
    </p:spTree>
    <p:extLst>
      <p:ext uri="{BB962C8B-B14F-4D97-AF65-F5344CB8AC3E}">
        <p14:creationId xmlns:p14="http://schemas.microsoft.com/office/powerpoint/2010/main" val="289519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92644" y="1306762"/>
            <a:ext cx="4367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b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creep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folyás, mint viszkózus deformáció </a:t>
            </a:r>
            <a:endParaRPr lang="hu-HU" b="1" noProof="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44" y="2993672"/>
            <a:ext cx="3001244" cy="3382297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1B9DC49-21E3-D896-CA76-85039B7B5804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20FFD3C-5F84-A61C-8E2E-1BD0BCB63A0A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Szilárd, de folyik? Akkor most hogyan is van ez…?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25FCC08-E784-54C0-BEE0-3B7B4E92A925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C9403231-1DE0-A3EA-9618-4504A99A5625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9056ED7-C919-1AE0-96F6-F17858B1D92C}"/>
              </a:ext>
            </a:extLst>
          </p:cNvPr>
          <p:cNvSpPr txBox="1"/>
          <p:nvPr/>
        </p:nvSpPr>
        <p:spPr>
          <a:xfrm>
            <a:off x="292644" y="76013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Oké, már értjük miért folyik a köpeny, de hogyan folyik…?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DFC3B6D-A848-A291-C4A6-D6D9FDECC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899" y="760216"/>
            <a:ext cx="1638640" cy="163864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29B84E9-8DC0-C499-5FC4-5C1D3AFC32E1}"/>
              </a:ext>
            </a:extLst>
          </p:cNvPr>
          <p:cNvSpPr txBox="1"/>
          <p:nvPr/>
        </p:nvSpPr>
        <p:spPr>
          <a:xfrm>
            <a:off x="407805" y="1647675"/>
            <a:ext cx="10013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Gordon (1965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megállapította, hogy </a:t>
            </a:r>
            <a:r>
              <a:rPr lang="hu-HU" sz="1800" b="1" i="0" u="none" strike="noStrike" baseline="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a termikusan aktivált szilárd anyag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(azaz olyan anyag, melynek hőmérséklete megközelíti, de nem éri el az olvadáspontot, mint amilyen a köpeny is) geológiai időskálán már kis feszültségek hatására is folyadékszerű viselkedést mutat. Ez a deformáció, az ún. </a:t>
            </a:r>
            <a:r>
              <a:rPr lang="hu-HU" sz="1800" b="1" i="0" u="none" strike="noStrike" baseline="0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creep</a:t>
            </a:r>
            <a:r>
              <a:rPr lang="hu-HU" sz="1800" b="1" i="0" u="none" strike="noStrike" baseline="0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folyás 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hu-HU" sz="18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creep</a:t>
            </a:r>
            <a:r>
              <a:rPr lang="hu-HU" sz="18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flow/</a:t>
            </a:r>
            <a:r>
              <a:rPr lang="hu-HU" sz="18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deformation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 mely a </a:t>
            </a:r>
            <a:r>
              <a:rPr lang="hu-HU" sz="1800" b="1" i="0" u="none" strike="noStrike" baseline="0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kristályhibákon keresztül történik. </a:t>
            </a:r>
            <a:endParaRPr lang="hu-HU" b="1" noProof="0" dirty="0">
              <a:solidFill>
                <a:srgbClr val="FF000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8B9F002-5A23-F9FE-E672-6FDE6D9C9018}"/>
              </a:ext>
            </a:extLst>
          </p:cNvPr>
          <p:cNvSpPr txBox="1"/>
          <p:nvPr/>
        </p:nvSpPr>
        <p:spPr>
          <a:xfrm>
            <a:off x="721311" y="2872888"/>
            <a:ext cx="2820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ponthibák (</a:t>
            </a:r>
            <a:r>
              <a:rPr lang="hu-HU" sz="18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point</a:t>
            </a:r>
            <a:r>
              <a:rPr lang="hu-HU" sz="18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defects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</a:t>
            </a:r>
          </a:p>
          <a:p>
            <a:pPr marL="285750" indent="-285750">
              <a:buFontTx/>
              <a:buChar char="-"/>
            </a:pP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vonalhibák (line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defects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</a:t>
            </a:r>
          </a:p>
          <a:p>
            <a:pPr marL="285750" indent="-285750">
              <a:buFontTx/>
              <a:buChar char="-"/>
            </a:pP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síkhibák (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plane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defects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 </a:t>
            </a:r>
            <a:endParaRPr lang="hu-HU" noProof="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D61F353-C9EA-C687-27A4-1E7B133132B7}"/>
              </a:ext>
            </a:extLst>
          </p:cNvPr>
          <p:cNvSpPr txBox="1"/>
          <p:nvPr/>
        </p:nvSpPr>
        <p:spPr>
          <a:xfrm>
            <a:off x="292644" y="3993432"/>
            <a:ext cx="4563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diffúziós folyás 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diffusion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creep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a ponthibák terjedésén keresztül</a:t>
            </a:r>
          </a:p>
          <a:p>
            <a:pPr marL="285750" indent="-285750">
              <a:buFontTx/>
              <a:buChar char="-"/>
            </a:pP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extra atom</a:t>
            </a:r>
          </a:p>
          <a:p>
            <a:pPr marL="285750" indent="-285750">
              <a:buFontTx/>
              <a:buChar char="-"/>
            </a:pP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vakancia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(atomhiány)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A9797726-AE5A-7E08-34CA-8CEEA64D4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332" y="3230585"/>
            <a:ext cx="4114024" cy="2850182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30FB778-86D9-4512-2980-332029DCF607}"/>
              </a:ext>
            </a:extLst>
          </p:cNvPr>
          <p:cNvSpPr txBox="1"/>
          <p:nvPr/>
        </p:nvSpPr>
        <p:spPr>
          <a:xfrm>
            <a:off x="292644" y="5122196"/>
            <a:ext cx="38221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diszlokációs folyás (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dislocation</a:t>
            </a:r>
            <a:r>
              <a:rPr lang="hu-HU" sz="16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b="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creep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a vonalhibák terjedésén keresztül</a:t>
            </a:r>
          </a:p>
          <a:p>
            <a:pPr marL="285750" indent="-285750">
              <a:buFontTx/>
              <a:buChar char="-"/>
            </a:pP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éldiszlokációt (</a:t>
            </a:r>
            <a:r>
              <a:rPr lang="hu-HU" sz="16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dislocation</a:t>
            </a: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és a</a:t>
            </a:r>
          </a:p>
          <a:p>
            <a:pPr marL="285750" indent="-285750">
              <a:buFontTx/>
              <a:buChar char="-"/>
            </a:pP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csavardiszlokációt (</a:t>
            </a:r>
            <a:r>
              <a:rPr lang="hu-HU" sz="16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screw</a:t>
            </a: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dislocation</a:t>
            </a:r>
            <a:r>
              <a:rPr lang="hu-HU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E7D0268-BE0A-AD19-4BB0-16336F5AEB97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25/21</a:t>
            </a:r>
          </a:p>
        </p:txBody>
      </p:sp>
    </p:spTree>
    <p:extLst>
      <p:ext uri="{BB962C8B-B14F-4D97-AF65-F5344CB8AC3E}">
        <p14:creationId xmlns:p14="http://schemas.microsoft.com/office/powerpoint/2010/main" val="1954491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Termikus </a:t>
            </a:r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köpenykonvekció</a:t>
            </a:r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alapegyenletei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B794682-BF55-07E2-BA5F-535682CD97F3}"/>
              </a:ext>
            </a:extLst>
          </p:cNvPr>
          <p:cNvSpPr txBox="1"/>
          <p:nvPr/>
        </p:nvSpPr>
        <p:spPr>
          <a:xfrm>
            <a:off x="6692078" y="805546"/>
            <a:ext cx="53881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Habár a termikus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konvekció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jelenségének kvalitatív megértése valóban nem túl bonyolult, ugyanakkor annak kvantitatív, egzakt fizikai leírása meglehetősen komplex. A termikus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konvekció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jelenségét három megmaradási egyenletből álló parciális differenciálegyenlet-rendszer írja le, így </a:t>
            </a:r>
          </a:p>
          <a:p>
            <a:pPr marL="285750" indent="-285750" algn="just">
              <a:buFontTx/>
              <a:buChar char="-"/>
            </a:pP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kontinuitási egyenlet, mely a tömegmegmaradást biztosítja, </a:t>
            </a:r>
          </a:p>
          <a:p>
            <a:pPr marL="285750" indent="-285750" algn="just">
              <a:buFontTx/>
              <a:buChar char="-"/>
            </a:pP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Navier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r>
              <a:rPr lang="hu-HU" sz="16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Stokes</a:t>
            </a: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-egyenlet, mely az impulzus megmaradásáért felelős, valamint </a:t>
            </a:r>
          </a:p>
          <a:p>
            <a:pPr marL="285750" indent="-285750" algn="just">
              <a:buFontTx/>
              <a:buChar char="-"/>
            </a:pPr>
            <a:r>
              <a:rPr lang="hu-HU" sz="16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hőtranszport egyenlet, mely az energiamegmaradás egyik formája.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B31B5B5-047A-2E64-A347-BCCCD3815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668" y="3597678"/>
            <a:ext cx="5626867" cy="169920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3C9B940-2B7F-82B8-226B-3F09CE800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20" y="3123167"/>
            <a:ext cx="3839152" cy="69542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BC7FA03-11F1-EE3E-B8D0-75CF1A0B6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1"/>
          <a:stretch/>
        </p:blipFill>
        <p:spPr>
          <a:xfrm>
            <a:off x="201886" y="3818589"/>
            <a:ext cx="3840385" cy="102760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F6F8B47-30C3-544F-F3B8-7AA36AD7B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5" y="4684135"/>
            <a:ext cx="3220286" cy="84022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79AA1EA-98EE-CC5F-EBCD-8F1E59A43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86" y="5407948"/>
            <a:ext cx="1794331" cy="92405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332F63A-0DD1-622C-7E90-BC7B88253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52" y="766659"/>
            <a:ext cx="2029108" cy="86689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D5F2280-B22F-8C34-9FBC-E1514BD66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44" y="1526383"/>
            <a:ext cx="4567574" cy="8954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0A278026-C65B-25EF-46C2-812B6B3412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038"/>
          <a:stretch/>
        </p:blipFill>
        <p:spPr>
          <a:xfrm>
            <a:off x="207145" y="2324585"/>
            <a:ext cx="4567574" cy="815845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1E119C0-3C2F-B977-4AF6-44983AD0BF9E}"/>
              </a:ext>
            </a:extLst>
          </p:cNvPr>
          <p:cNvSpPr txBox="1"/>
          <p:nvPr/>
        </p:nvSpPr>
        <p:spPr>
          <a:xfrm>
            <a:off x="2236360" y="875649"/>
            <a:ext cx="2426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Tömegmegmaradást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biztosító </a:t>
            </a:r>
            <a:r>
              <a:rPr lang="hu-HU" sz="1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KONTINUITÁSI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egyenlet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7D90D5A-2665-319B-6C16-1660C6AAAE43}"/>
              </a:ext>
            </a:extLst>
          </p:cNvPr>
          <p:cNvSpPr txBox="1"/>
          <p:nvPr/>
        </p:nvSpPr>
        <p:spPr>
          <a:xfrm>
            <a:off x="4662970" y="1585921"/>
            <a:ext cx="21227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Impulzusmegmaradást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biztosító </a:t>
            </a:r>
            <a:r>
              <a:rPr lang="hu-HU" sz="1400" b="1" cap="all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Navier-Stokes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egyenlet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BA56158-D45A-6F2B-A956-EEDACFA5CC80}"/>
              </a:ext>
            </a:extLst>
          </p:cNvPr>
          <p:cNvSpPr txBox="1"/>
          <p:nvPr/>
        </p:nvSpPr>
        <p:spPr>
          <a:xfrm>
            <a:off x="4681073" y="2455046"/>
            <a:ext cx="21227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Energiamegmaradást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biztosító </a:t>
            </a:r>
            <a:r>
              <a:rPr lang="hu-HU" sz="1400" b="1" cap="all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hőtranszport 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egyenlet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73D12DA-EF7A-AA97-B1D1-8AD49F919024}"/>
              </a:ext>
            </a:extLst>
          </p:cNvPr>
          <p:cNvSpPr txBox="1"/>
          <p:nvPr/>
        </p:nvSpPr>
        <p:spPr>
          <a:xfrm>
            <a:off x="3773726" y="3366588"/>
            <a:ext cx="153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Állapotegyenlet</a:t>
            </a:r>
            <a:endParaRPr lang="hu-H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8818B1B8-2EF4-9158-8B94-53889844D1F0}"/>
              </a:ext>
            </a:extLst>
          </p:cNvPr>
          <p:cNvSpPr txBox="1"/>
          <p:nvPr/>
        </p:nvSpPr>
        <p:spPr>
          <a:xfrm>
            <a:off x="3619060" y="3892090"/>
            <a:ext cx="2322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Köpenyanyag 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reológiája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deviatórikus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feszültségtenzoron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keresztül épül az egyenletekbe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45C09CF-0B56-B88E-8D06-7DE28A987441}"/>
              </a:ext>
            </a:extLst>
          </p:cNvPr>
          <p:cNvSpPr txBox="1"/>
          <p:nvPr/>
        </p:nvSpPr>
        <p:spPr>
          <a:xfrm>
            <a:off x="3223463" y="5031388"/>
            <a:ext cx="2322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Arrhenius</a:t>
            </a:r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-törvény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34759EE3-4356-DA74-C0AC-FBBE2D279F44}"/>
              </a:ext>
            </a:extLst>
          </p:cNvPr>
          <p:cNvSpPr txBox="1"/>
          <p:nvPr/>
        </p:nvSpPr>
        <p:spPr>
          <a:xfrm>
            <a:off x="1970895" y="5720204"/>
            <a:ext cx="1807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Viszkózus disszipáció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3068B101-1F52-AB17-CC3C-FC274D04688B}"/>
              </a:ext>
            </a:extLst>
          </p:cNvPr>
          <p:cNvSpPr txBox="1"/>
          <p:nvPr/>
        </p:nvSpPr>
        <p:spPr>
          <a:xfrm>
            <a:off x="4042271" y="5482071"/>
            <a:ext cx="742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Ezt még numerikusan sem lehet megoldani mert annyira bonyolult!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Közelítő egyenletek (dimenziótlan egyenletek)!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Boussinesq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-approximáció!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060C780-DB29-269C-2DF4-A17E0BB566D9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04524BB-906E-434D-2D34-05A7F7F2A7F2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5FFB23D-100B-70E9-FB3A-AD9A778835F8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25/22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8DAEC07-CBF3-C860-A535-048D7605985F}"/>
              </a:ext>
            </a:extLst>
          </p:cNvPr>
          <p:cNvSpPr/>
          <p:nvPr/>
        </p:nvSpPr>
        <p:spPr>
          <a:xfrm>
            <a:off x="124287" y="766659"/>
            <a:ext cx="4650431" cy="2272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21127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2" y="3117060"/>
            <a:ext cx="5699338" cy="29952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D41E10C-093D-61A9-95BA-D240FA21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2" y="764159"/>
            <a:ext cx="5409234" cy="204408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60FB0FF-9630-A86D-3279-B0D087B7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880" y="868846"/>
            <a:ext cx="5784040" cy="22482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E5777D-85BB-C253-2BB2-A6F5E31F5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67006"/>
            <a:ext cx="5376783" cy="1242874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1588821-20D7-6534-023C-DC85D5F43D58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692180-51F9-0814-E3E6-2B9AB75CBB46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Bénard</a:t>
            </a:r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-probléma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C497A51-9753-4497-828B-A30A400167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89"/>
          <a:stretch>
            <a:fillRect/>
          </a:stretch>
        </p:blipFill>
        <p:spPr>
          <a:xfrm>
            <a:off x="6534775" y="3523022"/>
            <a:ext cx="4499232" cy="852698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25AC8E2-2973-14C2-40C2-9F89AF6AF70B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B2C7A7B-0CA5-57D1-5E38-18D31B2746D4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0C2E356-C9D6-B0F6-28F8-258889F92F50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25/23</a:t>
            </a:r>
          </a:p>
        </p:txBody>
      </p:sp>
    </p:spTree>
    <p:extLst>
      <p:ext uri="{BB962C8B-B14F-4D97-AF65-F5344CB8AC3E}">
        <p14:creationId xmlns:p14="http://schemas.microsoft.com/office/powerpoint/2010/main" val="120313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32D94DD-0D79-C651-4A66-DE9CABE0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51" y="1233069"/>
            <a:ext cx="5640845" cy="266607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6B0C9DE-38BB-9214-266E-DE0C9DAC7B70}"/>
              </a:ext>
            </a:extLst>
          </p:cNvPr>
          <p:cNvSpPr txBox="1"/>
          <p:nvPr/>
        </p:nvSpPr>
        <p:spPr>
          <a:xfrm>
            <a:off x="418151" y="4311685"/>
            <a:ext cx="58100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hőmérsékleteloszlás pillanatképe egy háromdimenziós, erősen időfüggő termikus 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konvekció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esetén, </a:t>
            </a:r>
            <a:r>
              <a:rPr lang="hu-HU" sz="1600" i="1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=5∙106, </a:t>
            </a:r>
            <a:r>
              <a:rPr lang="hu-HU" sz="160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 és a viszkozitás exponenciálisan 100-szorosára növekszik a modelldoboz 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tetejétől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aljáig. (a) Perspektivikus kép egy meleg (</a:t>
            </a:r>
            <a:r>
              <a:rPr lang="hu-HU" sz="160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=0,6) és egy hideg (</a:t>
            </a:r>
            <a:r>
              <a:rPr lang="hu-HU" sz="160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=0,25) izotermafelülettel. A hőmérsékleteloszlás (b) horizontális metszete a modelldoboz félmélységében és (c) vertikális metszete az </a:t>
            </a:r>
            <a:r>
              <a:rPr lang="hu-HU" sz="160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síkban (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2003). </a:t>
            </a:r>
            <a:endParaRPr lang="hu-HU" sz="16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4228748-28EB-BFA5-7A43-C037FA1BA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38" y="1371600"/>
            <a:ext cx="5314067" cy="266607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81301E6-87BC-3DDF-B225-E6D232E9ED6E}"/>
              </a:ext>
            </a:extLst>
          </p:cNvPr>
          <p:cNvSpPr txBox="1"/>
          <p:nvPr/>
        </p:nvSpPr>
        <p:spPr>
          <a:xfrm>
            <a:off x="6919178" y="4273312"/>
            <a:ext cx="46463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hőmérsékleteloszlás pillanatképe egy gömbhéj alakú modelltartományon. (a) A meleg izoterma (piros) az átlaghőmérsékletnél 110 K-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nel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melegebb pontokat köti össze. (b) A hideg izoterma (kék) az átlaghőmérsékletnél 110 K-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nel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hidegebb pontokat köti össze (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Tackley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et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6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</a:t>
            </a:r>
            <a:r>
              <a:rPr lang="hu-HU" sz="16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1993). </a:t>
            </a:r>
            <a:endParaRPr lang="hu-HU" sz="1600" noProof="0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E026F15E-1465-9014-ABC4-D549D3A85606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A2CE83A-56C1-6313-C5A9-D16A5CDF8EF4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8F954A7C-4BB4-94EC-DF2D-3FAC013DD8EE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8A5CD14-EA38-EF36-01EB-14AB93069947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Bénard</a:t>
            </a:r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-probléma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A201ACF-4418-5215-9AB1-4703332BE59C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25/24</a:t>
            </a:r>
          </a:p>
        </p:txBody>
      </p:sp>
    </p:spTree>
    <p:extLst>
      <p:ext uri="{BB962C8B-B14F-4D97-AF65-F5344CB8AC3E}">
        <p14:creationId xmlns:p14="http://schemas.microsoft.com/office/powerpoint/2010/main" val="1292920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A28FBD-EC92-586A-E813-E69CE62A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77"/>
          <a:stretch>
            <a:fillRect/>
          </a:stretch>
        </p:blipFill>
        <p:spPr>
          <a:xfrm>
            <a:off x="196239" y="1634974"/>
            <a:ext cx="5563338" cy="3098325"/>
          </a:xfrm>
          <a:prstGeom prst="rect">
            <a:avLst/>
          </a:prstGeom>
        </p:spPr>
      </p:pic>
      <p:pic>
        <p:nvPicPr>
          <p:cNvPr id="3" name="Picture 2" descr="Structure, Materials and Processes in the Earth's Core and Mantle | Surveys  in Geophysics">
            <a:extLst>
              <a:ext uri="{FF2B5EF4-FFF2-40B4-BE49-F238E27FC236}">
                <a16:creationId xmlns:a16="http://schemas.microsoft.com/office/drawing/2014/main" id="{9954A8FE-B82A-EA5A-DA57-AB832DD0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72" y="1755648"/>
            <a:ext cx="5780889" cy="28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FD4E4D5-DCCE-1275-9393-A557E168C20A}"/>
              </a:ext>
            </a:extLst>
          </p:cNvPr>
          <p:cNvSpPr txBox="1"/>
          <p:nvPr/>
        </p:nvSpPr>
        <p:spPr>
          <a:xfrm>
            <a:off x="6096000" y="4594799"/>
            <a:ext cx="5780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noProof="0" dirty="0"/>
              <a:t>https://link.springer.com/article/10.1007/s10712-021-09684-y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36CCAEE-D4FE-1451-C5D9-CCFABFB1FDE8}"/>
              </a:ext>
            </a:extLst>
          </p:cNvPr>
          <p:cNvSpPr txBox="1"/>
          <p:nvPr/>
        </p:nvSpPr>
        <p:spPr>
          <a:xfrm>
            <a:off x="1562470" y="94101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Korábbi elképzelés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1ED084-4390-31BD-64DF-1342F28F0016}"/>
              </a:ext>
            </a:extLst>
          </p:cNvPr>
          <p:cNvSpPr txBox="1"/>
          <p:nvPr/>
        </p:nvSpPr>
        <p:spPr>
          <a:xfrm>
            <a:off x="7733716" y="84484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tudásunk szerint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99A2ED4-C924-EB31-FBCE-A6D4AC3D3B22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D89933C-B4B9-045B-1F09-D43969325DC1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Összefoglalás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086E8BA-8D7D-47A9-7ABD-8E2098AC0C54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D9F2EBD-1BB3-544E-37F1-E8CD625D8B02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85ECF5C-48C9-71F1-8AA5-478533E560B9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25/25</a:t>
            </a:r>
          </a:p>
        </p:txBody>
      </p:sp>
    </p:spTree>
    <p:extLst>
      <p:ext uri="{BB962C8B-B14F-4D97-AF65-F5344CB8AC3E}">
        <p14:creationId xmlns:p14="http://schemas.microsoft.com/office/powerpoint/2010/main" val="294381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723" y="2794957"/>
            <a:ext cx="3989850" cy="3910173"/>
          </a:xfrm>
          <a:prstGeom prst="rect">
            <a:avLst/>
          </a:prstGeom>
        </p:spPr>
      </p:pic>
      <p:pic>
        <p:nvPicPr>
          <p:cNvPr id="2050" name="Picture 2" descr="Structure, Materials and Processes in the Earth's Core and Mantle | Surveys  in Geophysics">
            <a:extLst>
              <a:ext uri="{FF2B5EF4-FFF2-40B4-BE49-F238E27FC236}">
                <a16:creationId xmlns:a16="http://schemas.microsoft.com/office/drawing/2014/main" id="{3E5A8A36-1472-8B5E-6770-E367BBD1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6" y="4001716"/>
            <a:ext cx="4827922" cy="23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1129F53-D638-DB07-3D82-492DC30C884C}"/>
              </a:ext>
            </a:extLst>
          </p:cNvPr>
          <p:cNvSpPr txBox="1"/>
          <p:nvPr/>
        </p:nvSpPr>
        <p:spPr>
          <a:xfrm>
            <a:off x="804714" y="6341906"/>
            <a:ext cx="41576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noProof="0" dirty="0"/>
              <a:t>https://link.springer.com/article/10.1007/s10712-021-09684-y</a:t>
            </a:r>
          </a:p>
        </p:txBody>
      </p:sp>
      <p:pic>
        <p:nvPicPr>
          <p:cNvPr id="4" name="Mantle convection model illustrating evolution of temperature and composition">
            <a:hlinkClick r:id="" action="ppaction://media"/>
            <a:extLst>
              <a:ext uri="{FF2B5EF4-FFF2-40B4-BE49-F238E27FC236}">
                <a16:creationId xmlns:a16="http://schemas.microsoft.com/office/drawing/2014/main" id="{B506A5FD-EF25-C450-B70C-B890032AF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386" y="313924"/>
            <a:ext cx="3600450" cy="3429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5CFF6EB-563F-12E2-0168-C8915FF7B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405" y="254524"/>
            <a:ext cx="6165672" cy="247800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C665AF9-5BE6-B5AF-B425-76B7EC2A3DA7}"/>
              </a:ext>
            </a:extLst>
          </p:cNvPr>
          <p:cNvSpPr txBox="1"/>
          <p:nvPr/>
        </p:nvSpPr>
        <p:spPr>
          <a:xfrm>
            <a:off x="4005836" y="3638624"/>
            <a:ext cx="437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EB12790-A90A-A571-681C-4B9FE44C44D9}"/>
              </a:ext>
            </a:extLst>
          </p:cNvPr>
          <p:cNvSpPr txBox="1"/>
          <p:nvPr/>
        </p:nvSpPr>
        <p:spPr>
          <a:xfrm>
            <a:off x="5936372" y="2732528"/>
            <a:ext cx="39546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noProof="0" dirty="0"/>
              <a:t>https://qubit.hu/2024/09/02/tele-lehet-a-foldkopeny-melye-kulonos-rengeshullamokat-lassito-regiokkal</a:t>
            </a:r>
          </a:p>
        </p:txBody>
      </p:sp>
    </p:spTree>
    <p:extLst>
      <p:ext uri="{BB962C8B-B14F-4D97-AF65-F5344CB8AC3E}">
        <p14:creationId xmlns:p14="http://schemas.microsoft.com/office/powerpoint/2010/main" val="33083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A0F556F1-A495-E4BA-E0B6-A24D5CAEE4B9}"/>
              </a:ext>
            </a:extLst>
          </p:cNvPr>
          <p:cNvSpPr txBox="1"/>
          <p:nvPr/>
        </p:nvSpPr>
        <p:spPr>
          <a:xfrm>
            <a:off x="239698" y="762388"/>
            <a:ext cx="11052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Hasznos olvasmányok: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Áramlások a Földköpenyben: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https://gali.web.elte.hu/page-1.html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Attila (2018) Földi áramlások fizikája: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chrome-extension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efaidnbmnnnibpcajpcglclefindmkaj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/https://gali.web.elte.hu/assets/f%c3%b6ldi-%c3%a1raml%c3%a1sok-fizk%c3%a1ja.pdf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 lehet a földköpeny mélye különös, rengéshullámokat lassító régiókkal: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https://qubit.hu/2024/09/02/tele-lehet-a-foldkopeny-melye-kulonos-rengeshullamokat-lassito-regiokkal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Dehant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Campuzano, S.A., De Santis, A. et al. Structure, Materials and Processes in the Earth’s Core and Mantle.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43, 263–302 (2022).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https://doi.org/10.1007/s10712-021-09684-y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https://link.springer.com/article/10.1007/s10712-021-09684-y#citeas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3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943" y="3240902"/>
            <a:ext cx="2332592" cy="118962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3255" y="1417494"/>
            <a:ext cx="554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Honnan szerezhetünk információ róla?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5A616F-F070-DB35-AE5E-C63D8DB2D0D3}"/>
              </a:ext>
            </a:extLst>
          </p:cNvPr>
          <p:cNvSpPr txBox="1"/>
          <p:nvPr/>
        </p:nvSpPr>
        <p:spPr>
          <a:xfrm>
            <a:off x="223255" y="1934178"/>
            <a:ext cx="71061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Tx/>
              <a:buChar char="-"/>
            </a:pPr>
            <a:r>
              <a:rPr lang="hu-HU" sz="2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Szeizmikus tomográfia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Földrengés hullámok átvilágítják Földet.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</a:pPr>
            <a:r>
              <a:rPr lang="hu-HU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Laborkísérletek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(nagy nyomás, nagy hőmérséklet):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bebizonyították az ásványtani fázisátmenetek létezését a köpenyben.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</a:pPr>
            <a:r>
              <a:rPr lang="hu-HU" sz="2000" b="1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Geokémia/izotóp geokémiai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kiömlési bazaltok információ azok keletkezési viszonyairól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</a:pPr>
            <a:r>
              <a:rPr lang="hu-HU" sz="2000" b="1" noProof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Magnetotellúrika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alacsony 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periódusidejű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elektromágneses hullámok felhasználásával több száz kilométer mélységig képes vizsgálni a köpeny elektromos vezetőképességét, melyről a viszkozitáseloszlásra lehet következtetni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</a:pPr>
            <a:r>
              <a:rPr lang="hu-HU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Ásványfizika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viszkózus 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reológia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magyarázza az ún. </a:t>
            </a:r>
            <a:r>
              <a:rPr lang="hu-HU" sz="2000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creep</a:t>
            </a:r>
            <a:r>
              <a:rPr lang="hu-HU" sz="20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folyást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jelenségét.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 belső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Nagy felbontású kép letöltése (40k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666" y="3354189"/>
            <a:ext cx="2137525" cy="12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7505313" y="4584704"/>
            <a:ext cx="1606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(primer) hullám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9772555" y="4638151"/>
            <a:ext cx="1703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secunder</a:t>
            </a:r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hullám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0793233" y="3191984"/>
            <a:ext cx="13991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noProof="0" dirty="0"/>
              <a:t>www.foldrenges.hu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7FC3FF8-0E0B-D384-DCB6-3E94054F607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7" name="Téglalap 16"/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AA9BEFDF-A342-E64B-C805-BBCB01966D10}"/>
                  </a:ext>
                </a:extLst>
              </p:cNvPr>
              <p:cNvSpPr txBox="1"/>
              <p:nvPr/>
            </p:nvSpPr>
            <p:spPr>
              <a:xfrm>
                <a:off x="7596943" y="5200832"/>
                <a:ext cx="1402500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hu-HU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b="0" i="1" noProof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hu-HU" noProof="0" dirty="0"/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AA9BEFDF-A342-E64B-C805-BBCB0196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943" y="5200832"/>
                <a:ext cx="1402500" cy="818366"/>
              </a:xfrm>
              <a:prstGeom prst="rect">
                <a:avLst/>
              </a:prstGeom>
              <a:blipFill>
                <a:blip r:embed="rId4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ACA04D0D-BB47-0800-6CDB-F33B7509BC0A}"/>
                  </a:ext>
                </a:extLst>
              </p:cNvPr>
              <p:cNvSpPr txBox="1"/>
              <p:nvPr/>
            </p:nvSpPr>
            <p:spPr>
              <a:xfrm>
                <a:off x="9111968" y="5200832"/>
                <a:ext cx="86369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hu-HU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b="0" i="1" noProof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hu-HU" b="0" i="1" noProof="0" smtClean="0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hu-HU" noProof="0" dirty="0"/>
              </a:p>
            </p:txBody>
          </p:sp>
        </mc:Choice>
        <mc:Fallback xmlns="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ACA04D0D-BB47-0800-6CDB-F33B7509B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968" y="5200832"/>
                <a:ext cx="863698" cy="818366"/>
              </a:xfrm>
              <a:prstGeom prst="rect">
                <a:avLst/>
              </a:prstGeom>
              <a:blipFill>
                <a:blip r:embed="rId5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>
            <a:extLst>
              <a:ext uri="{FF2B5EF4-FFF2-40B4-BE49-F238E27FC236}">
                <a16:creationId xmlns:a16="http://schemas.microsoft.com/office/drawing/2014/main" id="{22A21DCF-6C2E-E278-1CF9-59E51527262E}"/>
              </a:ext>
            </a:extLst>
          </p:cNvPr>
          <p:cNvSpPr txBox="1"/>
          <p:nvPr/>
        </p:nvSpPr>
        <p:spPr>
          <a:xfrm>
            <a:off x="10202614" y="5264114"/>
            <a:ext cx="213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λ, μ Lamé állandók</a:t>
            </a:r>
          </a:p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sűrűség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8FE2C2C-CA4D-865F-58E5-B9C42DEC9556}"/>
              </a:ext>
            </a:extLst>
          </p:cNvPr>
          <p:cNvSpPr txBox="1"/>
          <p:nvPr/>
        </p:nvSpPr>
        <p:spPr>
          <a:xfrm>
            <a:off x="8352425" y="6010771"/>
            <a:ext cx="336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Folyadékokban, gázokban </a:t>
            </a:r>
            <a:r>
              <a:rPr lang="hu-HU" noProof="0" dirty="0"/>
              <a:t>μ=0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18CD6EB-297E-5CD6-4DF1-A8CACDAF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43" y="1152965"/>
            <a:ext cx="2132229" cy="18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ozgásszervi Röntgen vizsgálat | Kinetix">
            <a:extLst>
              <a:ext uri="{FF2B5EF4-FFF2-40B4-BE49-F238E27FC236}">
                <a16:creationId xmlns:a16="http://schemas.microsoft.com/office/drawing/2014/main" id="{1E7A0865-6F2D-93BD-6A37-17EA295F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379" y="1451839"/>
            <a:ext cx="1768579" cy="11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9C3576B-D9D4-919C-937D-13513051349B}"/>
              </a:ext>
            </a:extLst>
          </p:cNvPr>
          <p:cNvSpPr txBox="1"/>
          <p:nvPr/>
        </p:nvSpPr>
        <p:spPr>
          <a:xfrm>
            <a:off x="10535794" y="1040075"/>
            <a:ext cx="104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Analógia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5F27602-A529-24C3-4D75-4F02710B1D03}"/>
              </a:ext>
            </a:extLst>
          </p:cNvPr>
          <p:cNvSpPr txBox="1"/>
          <p:nvPr/>
        </p:nvSpPr>
        <p:spPr>
          <a:xfrm>
            <a:off x="273536" y="707338"/>
            <a:ext cx="73234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világ legmélyebb fúrása az oroszországi Kola-félszigeten 12 262 m (A fúrás időtartama 1970-1989)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DAB16DD-6B3F-8881-16AC-5FAB3B6876D5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25/3</a:t>
            </a:r>
          </a:p>
        </p:txBody>
      </p:sp>
    </p:spTree>
    <p:extLst>
      <p:ext uri="{BB962C8B-B14F-4D97-AF65-F5344CB8AC3E}">
        <p14:creationId xmlns:p14="http://schemas.microsoft.com/office/powerpoint/2010/main" val="332932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zis 21"/>
          <p:cNvSpPr/>
          <p:nvPr/>
        </p:nvSpPr>
        <p:spPr>
          <a:xfrm>
            <a:off x="6603036" y="3553382"/>
            <a:ext cx="3357417" cy="1353369"/>
          </a:xfrm>
          <a:prstGeom prst="ellipse">
            <a:avLst/>
          </a:prstGeom>
          <a:solidFill>
            <a:srgbClr val="EF805D"/>
          </a:solidFill>
          <a:ln>
            <a:solidFill>
              <a:srgbClr val="EF8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1" name="Ellipszis 20"/>
          <p:cNvSpPr/>
          <p:nvPr/>
        </p:nvSpPr>
        <p:spPr>
          <a:xfrm>
            <a:off x="4545873" y="4989534"/>
            <a:ext cx="2470574" cy="11378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0" name="Ellipszis 19"/>
          <p:cNvSpPr/>
          <p:nvPr/>
        </p:nvSpPr>
        <p:spPr>
          <a:xfrm>
            <a:off x="612156" y="4252838"/>
            <a:ext cx="2013373" cy="103231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9" name="Ellipszis 18"/>
          <p:cNvSpPr/>
          <p:nvPr/>
        </p:nvSpPr>
        <p:spPr>
          <a:xfrm>
            <a:off x="4666941" y="1538194"/>
            <a:ext cx="2592503" cy="10982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8" name="Ellipszis 17"/>
          <p:cNvSpPr/>
          <p:nvPr/>
        </p:nvSpPr>
        <p:spPr>
          <a:xfrm>
            <a:off x="2532500" y="2951862"/>
            <a:ext cx="2013373" cy="103231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Ellipszis 10"/>
          <p:cNvSpPr/>
          <p:nvPr/>
        </p:nvSpPr>
        <p:spPr>
          <a:xfrm>
            <a:off x="913448" y="1159941"/>
            <a:ext cx="1358538" cy="8386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76259" y="1238319"/>
            <a:ext cx="108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endParaRPr lang="hu-HU" sz="32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16124" y="314228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Köpeny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65700" y="4445828"/>
            <a:ext cx="130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Kéreg</a:t>
            </a:r>
            <a:endParaRPr lang="hu-HU" sz="32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781005" y="1747008"/>
            <a:ext cx="236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Mezoszféra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805643" y="3877526"/>
            <a:ext cx="295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Asztenoszféra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686635" y="5155100"/>
            <a:ext cx="218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Litoszféra</a:t>
            </a:r>
            <a:endParaRPr lang="hu-HU" sz="28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 belső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7970658" y="1045011"/>
            <a:ext cx="395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Hogyan is van ez?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923" y="1909209"/>
            <a:ext cx="1638640" cy="1638640"/>
          </a:xfrm>
          <a:prstGeom prst="rect">
            <a:avLst/>
          </a:prstGeom>
        </p:spPr>
      </p:pic>
      <p:sp>
        <p:nvSpPr>
          <p:cNvPr id="24" name="Téglalap 23">
            <a:extLst>
              <a:ext uri="{FF2B5EF4-FFF2-40B4-BE49-F238E27FC236}">
                <a16:creationId xmlns:a16="http://schemas.microsoft.com/office/drawing/2014/main" id="{17FC3FF8-0E0B-D384-DCB6-3E94054F607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5" name="Téglalap 24"/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DC750E6-984A-42C2-6FD2-678526A8A536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25/4</a:t>
            </a:r>
          </a:p>
        </p:txBody>
      </p:sp>
    </p:spTree>
    <p:extLst>
      <p:ext uri="{BB962C8B-B14F-4D97-AF65-F5344CB8AC3E}">
        <p14:creationId xmlns:p14="http://schemas.microsoft.com/office/powerpoint/2010/main" val="262316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li.web.elte.hu/images/fig_111.jpg?crc=3870295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7" y="2601299"/>
            <a:ext cx="4325516" cy="314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987548" y="5651582"/>
            <a:ext cx="2464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noProof="0" dirty="0"/>
              <a:t>https://gali.web.elte.hu/page-1.html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55575" y="599826"/>
            <a:ext cx="3595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Kémiai jelleg alapján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Köpeny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Kéreg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 belső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906208" y="626518"/>
            <a:ext cx="49868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Mechanikai szerkezet alapján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Belső mag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Külső mag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Mezoszféra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Asztenoszféra</a:t>
            </a:r>
          </a:p>
          <a:p>
            <a:pPr marL="457200" indent="-457200">
              <a:buFontTx/>
              <a:buChar char="-"/>
            </a:pPr>
            <a:r>
              <a:rPr lang="hu-HU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Litoszféra</a:t>
            </a:r>
          </a:p>
        </p:txBody>
      </p:sp>
      <p:sp>
        <p:nvSpPr>
          <p:cNvPr id="11" name="AutoShape 2" descr="Olivin (Peridot,Krizolit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noProof="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4442584" y="3672516"/>
            <a:ext cx="3754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Köpeny: </a:t>
            </a:r>
          </a:p>
          <a:p>
            <a:pPr marL="285750" indent="-285750" algn="just">
              <a:buFontTx/>
              <a:buChar char="-"/>
            </a:pP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felülettől (átlagos mélység 30-40 km) – Gutenberg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Wiechert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határfelületig (kb. 2900 km)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Föld térfogatának 82% 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földtani időskálán döntően szilárd halmazállapotú, és főleg vasban és magnéziumban gazdag szilikátok építik fel (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peridotit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772" y="1179486"/>
            <a:ext cx="4801861" cy="262362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969357" y="2489285"/>
            <a:ext cx="1371600" cy="454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7FC3FF8-0E0B-D384-DCB6-3E94054F607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3" name="Téglalap 12"/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A Föld szerkezete | KÖRnyezetvédelmi INFOrmáció">
            <a:extLst>
              <a:ext uri="{FF2B5EF4-FFF2-40B4-BE49-F238E27FC236}">
                <a16:creationId xmlns:a16="http://schemas.microsoft.com/office/drawing/2014/main" id="{ABA3E0D7-3747-54C3-6F7D-54550987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870" y="3842191"/>
            <a:ext cx="3317555" cy="25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BC0D7482-FF61-4999-B33F-BB08C404BE59}"/>
              </a:ext>
            </a:extLst>
          </p:cNvPr>
          <p:cNvSpPr/>
          <p:nvPr/>
        </p:nvSpPr>
        <p:spPr>
          <a:xfrm>
            <a:off x="10705159" y="5078027"/>
            <a:ext cx="889078" cy="324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B70AD7B-41F9-1F06-E2B5-E3270C7A0619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25/5</a:t>
            </a:r>
          </a:p>
        </p:txBody>
      </p:sp>
    </p:spTree>
    <p:extLst>
      <p:ext uri="{BB962C8B-B14F-4D97-AF65-F5344CB8AC3E}">
        <p14:creationId xmlns:p14="http://schemas.microsoft.com/office/powerpoint/2010/main" val="191723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thumb/c/c7/Mineraly.sk_-_olivin.jpg/250px-Mineraly.sk_-_oliv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37" y="2176321"/>
            <a:ext cx="3187200" cy="18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233731" y="4068219"/>
            <a:ext cx="27207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noProof="0" dirty="0"/>
              <a:t>https://sk.wikipedia.org/wiki/Oliv%C3%ADn</a:t>
            </a:r>
          </a:p>
        </p:txBody>
      </p:sp>
      <p:pic>
        <p:nvPicPr>
          <p:cNvPr id="8194" name="Picture 2" descr="Olivin (Peridot,Krizolit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" y="2176321"/>
            <a:ext cx="2498765" cy="18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-351658" y="4034940"/>
            <a:ext cx="36906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noProof="0" dirty="0"/>
              <a:t>https://kristalycentrum.hu/olivin-peridotkrizolit/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081557" y="5515046"/>
            <a:ext cx="554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Kémiai összetétel fontossága: </a:t>
            </a:r>
            <a:r>
              <a:rPr lang="hu-HU" sz="2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olivinnek</a:t>
            </a:r>
            <a:r>
              <a:rPr lang="hu-HU" sz="2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számos ásványtanifázis átmenete van a Köpenyben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kémiai összetétele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99917" y="1079772"/>
            <a:ext cx="40446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 </a:t>
            </a:r>
            <a:r>
              <a:rPr lang="hu-HU" sz="2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Olivin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Mg,Fe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285750" indent="-285750">
              <a:buFontTx/>
              <a:buChar char="-"/>
            </a:pP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Piroxén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Mg,Fe,Ca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]SiO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buFontTx/>
              <a:buChar char="-"/>
            </a:pP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Gránát [</a:t>
            </a:r>
            <a:r>
              <a:rPr lang="hu-H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Mg,Fe,Ca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hu-HU" sz="2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803" y="684053"/>
            <a:ext cx="4370435" cy="4554902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17FC3FF8-0E0B-D384-DCB6-3E94054F6072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5" name="Téglalap 14"/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AC8A4BE-FB90-030B-FFA3-3DBC59BBE5CC}"/>
              </a:ext>
            </a:extLst>
          </p:cNvPr>
          <p:cNvSpPr txBox="1"/>
          <p:nvPr/>
        </p:nvSpPr>
        <p:spPr>
          <a:xfrm>
            <a:off x="3738082" y="681717"/>
            <a:ext cx="2720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Kőzet szinten: </a:t>
            </a:r>
            <a:r>
              <a:rPr lang="hu-HU" sz="20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Peridotit</a:t>
            </a:r>
            <a:endParaRPr lang="hu-HU" sz="200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9268D14-1EA4-F160-D553-A4D5F34F1A8A}"/>
              </a:ext>
            </a:extLst>
          </p:cNvPr>
          <p:cNvSpPr txBox="1"/>
          <p:nvPr/>
        </p:nvSpPr>
        <p:spPr>
          <a:xfrm>
            <a:off x="146781" y="738681"/>
            <a:ext cx="2409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Ásvány szinten:</a:t>
            </a:r>
            <a:endParaRPr lang="hu-HU" sz="200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E50B6451-375C-D6C5-85C3-9A9E9F281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16" y="4254977"/>
            <a:ext cx="5410275" cy="1967955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896B41E-E2A2-D91A-69A8-974D74E70973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25/6</a:t>
            </a:r>
          </a:p>
        </p:txBody>
      </p:sp>
    </p:spTree>
    <p:extLst>
      <p:ext uri="{BB962C8B-B14F-4D97-AF65-F5344CB8AC3E}">
        <p14:creationId xmlns:p14="http://schemas.microsoft.com/office/powerpoint/2010/main" val="257274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37351" y="4624315"/>
            <a:ext cx="11327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b="1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A PREM-modell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Preliminary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Reference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Earth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Model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a Föld radiális, 1 D szerkezetének kiinduló modellje.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Input: menetidőgörbék, illetve a Föld </a:t>
            </a:r>
            <a:r>
              <a:rPr lang="hu-HU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szferoidális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és </a:t>
            </a:r>
            <a:r>
              <a:rPr lang="hu-HU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toroidális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sajátrezgésének frekvenciái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P és S hullámok terjedési sebessége meghatározható a mélység függvényében. A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hu-HU" sz="1100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hu-HU" sz="1100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hu-HU" sz="1100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hu-HU" sz="1100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szeizmikus sebességek és az 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Adams–Williamson-egyenlet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felhasználásával Földünk sűrűségprofilja, valamint a gravitációs gyorsulás radiális változása számítható. Mindezek ismeretében pedig a rugalmas paraméterek, úgymint a Lamé-állandók, a kompresszibilitás, </a:t>
            </a:r>
            <a:r>
              <a:rPr lang="hu-HU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inkompresszibilitás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Young-modulus, Poisson-arány stb. változása határozható meg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Galsa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hu-HU" noProof="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6" y="951419"/>
            <a:ext cx="6119094" cy="37245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66" y="951419"/>
            <a:ext cx="5259164" cy="355981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0C7BA1C-4062-D910-7DF2-1E3980CD074C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650D8CF-9F1A-9C42-BDB4-AFEF11DF0AFE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szerkezete / PREM </a:t>
            </a:r>
            <a:r>
              <a:rPr lang="hu-HU" sz="2800" b="1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2C87D768-F56D-41F7-2CB6-1368FC895039}"/>
              </a:ext>
            </a:extLst>
          </p:cNvPr>
          <p:cNvSpPr/>
          <p:nvPr/>
        </p:nvSpPr>
        <p:spPr>
          <a:xfrm>
            <a:off x="5926951" y="1923691"/>
            <a:ext cx="392147" cy="46582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BEB9EF7-15AF-C96C-0739-F0FBFC19A3D9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A73A90-4E9B-9DAB-B230-89A08389CDF6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BDE6E3-956D-41D9-0765-922660E25489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25/7</a:t>
            </a:r>
          </a:p>
        </p:txBody>
      </p:sp>
    </p:spTree>
    <p:extLst>
      <p:ext uri="{BB962C8B-B14F-4D97-AF65-F5344CB8AC3E}">
        <p14:creationId xmlns:p14="http://schemas.microsoft.com/office/powerpoint/2010/main" val="127150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18380" y="1273709"/>
            <a:ext cx="65532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Szeizmikus fedő, ahol a szeizmikus hullámok relatíve nagy sebességgel terjednek az alatta lévő zónához képest 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itoszféra</a:t>
            </a:r>
          </a:p>
          <a:p>
            <a:pPr marL="285750" indent="-285750">
              <a:buFontTx/>
              <a:buChar char="-"/>
            </a:pP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Alatta egy szeizmikus értelemben alacsony sebességű zóna található (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LVZ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low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velocity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i="1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zone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hu-HU" i="1" noProof="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sztenoszféra</a:t>
            </a: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hu-HU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Szeizmikus diszkontinuitás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található 410 és 660 km mélységben, ahol a rugalmas hullámok sebessége ugrásszerűen nő. </a:t>
            </a:r>
          </a:p>
          <a:p>
            <a:pPr marL="285750" indent="-285750">
              <a:buFontTx/>
              <a:buChar char="-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Kontinentális pajzs alatti (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Izosztázia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kivastagodott kontinentális litoszféra alatt nem, vagy csak nyomokban található meg a csökkent szeizmikus sebességű asztenoszféra! Asztenoszféra jelenléte erősen függ a felette elterülő képződményektől!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30695" y="705395"/>
            <a:ext cx="4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Felső köpeny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kb. 35 km -  660 km mélység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D7CF8C0-B84A-4C8E-7242-6512D8BD6DE6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F8D83DE-76A7-9EBB-0279-1156C5364983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486" y="711130"/>
            <a:ext cx="3740084" cy="46534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B25152A-F515-6602-9CB5-6515BDBE5578}"/>
              </a:ext>
            </a:extLst>
          </p:cNvPr>
          <p:cNvSpPr txBox="1"/>
          <p:nvPr/>
        </p:nvSpPr>
        <p:spPr>
          <a:xfrm>
            <a:off x="6048102" y="5328140"/>
            <a:ext cx="5958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Az S hullám általánosított mélységprofilja a felső köpenyben egy kifejlődött óceáni litoszféra alatt (folytonos vonal, Északkelet-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Atlantikum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), óceáni hátság alatt (pontozott vonal, Kelet-Pacifikus-hátság), valamint egy kontinentális pajzs alatt (szaggatott vonal, Kanapai-pajzs) (Grand és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Helmberger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1984, </a:t>
            </a:r>
            <a:r>
              <a:rPr lang="hu-HU" sz="140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Galsa</a:t>
            </a:r>
            <a:r>
              <a:rPr lang="hu-HU" sz="140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2018). </a:t>
            </a:r>
            <a:endParaRPr lang="hu-HU" sz="1400" noProof="0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AE8FDAFF-FEC2-CE4F-AB46-29381F9C29E0}"/>
              </a:ext>
            </a:extLst>
          </p:cNvPr>
          <p:cNvSpPr/>
          <p:nvPr/>
        </p:nvSpPr>
        <p:spPr>
          <a:xfrm>
            <a:off x="8488392" y="627017"/>
            <a:ext cx="1078302" cy="1020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15E1F103-098A-33B7-8283-4C3964ADF1C5}"/>
              </a:ext>
            </a:extLst>
          </p:cNvPr>
          <p:cNvSpPr/>
          <p:nvPr/>
        </p:nvSpPr>
        <p:spPr>
          <a:xfrm>
            <a:off x="9206275" y="2294626"/>
            <a:ext cx="524321" cy="54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290106BB-4978-9980-2D36-E5D3AEC83380}"/>
              </a:ext>
            </a:extLst>
          </p:cNvPr>
          <p:cNvSpPr/>
          <p:nvPr/>
        </p:nvSpPr>
        <p:spPr>
          <a:xfrm>
            <a:off x="10057415" y="3429000"/>
            <a:ext cx="524321" cy="543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9FB246C-A3CE-CD50-3FE9-D3BAB0753DDC}"/>
              </a:ext>
            </a:extLst>
          </p:cNvPr>
          <p:cNvCxnSpPr>
            <a:cxnSpLocks/>
          </p:cNvCxnSpPr>
          <p:nvPr/>
        </p:nvCxnSpPr>
        <p:spPr>
          <a:xfrm>
            <a:off x="7843301" y="2574987"/>
            <a:ext cx="182781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AB9B06F-F248-2DCC-3A5E-A3F4C33D5320}"/>
              </a:ext>
            </a:extLst>
          </p:cNvPr>
          <p:cNvSpPr txBox="1"/>
          <p:nvPr/>
        </p:nvSpPr>
        <p:spPr>
          <a:xfrm>
            <a:off x="7812451" y="2171568"/>
            <a:ext cx="10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km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95B6FE5-54FB-2717-0A0B-4F94B7C9DFE9}"/>
              </a:ext>
            </a:extLst>
          </p:cNvPr>
          <p:cNvSpPr txBox="1"/>
          <p:nvPr/>
        </p:nvSpPr>
        <p:spPr>
          <a:xfrm>
            <a:off x="664233" y="5112296"/>
            <a:ext cx="507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(Az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izosztázia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litoszféra és az asztenoszféra közötti gravitációs egyensúlyi állapot. a különböző sűrűségű kéregdarabok „lebegését” jelenti a folyékony köpeny felett).</a:t>
            </a: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E82083E6-40A3-4A4C-2A08-30B17F898FB1}"/>
              </a:ext>
            </a:extLst>
          </p:cNvPr>
          <p:cNvCxnSpPr>
            <a:cxnSpLocks/>
          </p:cNvCxnSpPr>
          <p:nvPr/>
        </p:nvCxnSpPr>
        <p:spPr>
          <a:xfrm>
            <a:off x="8229600" y="3732810"/>
            <a:ext cx="182781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2ACCB8A0-E47B-409F-6D06-2555DC3A6CE1}"/>
              </a:ext>
            </a:extLst>
          </p:cNvPr>
          <p:cNvSpPr txBox="1"/>
          <p:nvPr/>
        </p:nvSpPr>
        <p:spPr>
          <a:xfrm>
            <a:off x="8348727" y="3380169"/>
            <a:ext cx="10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 km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08CA4C62-861A-BDD6-D134-A93EF65766ED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E4D39FBD-19EC-642E-C1F8-2D2A84F67723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4B11803-D955-766D-2DFC-9DEBA791227C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25/8</a:t>
            </a:r>
          </a:p>
        </p:txBody>
      </p:sp>
    </p:spTree>
    <p:extLst>
      <p:ext uri="{BB962C8B-B14F-4D97-AF65-F5344CB8AC3E}">
        <p14:creationId xmlns:p14="http://schemas.microsoft.com/office/powerpoint/2010/main" val="46968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1A45F22E-72F0-61DA-DE9D-5B4FAE11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534" y="4577884"/>
            <a:ext cx="2898406" cy="1798085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84530" y="1195918"/>
            <a:ext cx="81550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alsó köpeny a leghomogénebb, mind összetétel, mind ásványtani szerkezet szempontjából.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Ezt a PREM modell folytonos sebesség-és sűrűség görbéi is jól érzékeltetik</a:t>
            </a:r>
          </a:p>
          <a:p>
            <a:pPr marL="285750" indent="-285750" algn="just">
              <a:buFontTx/>
              <a:buChar char="-"/>
            </a:pPr>
            <a:r>
              <a:rPr lang="hu-HU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Bullen</a:t>
            </a:r>
            <a:r>
              <a:rPr lang="hu-HU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-féle inhomogenitási paraméter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Bullen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-féle inhomogenitási paraméter a sűrűség nyomásváltozását viszonyítja az adiabatikus körülmények között bekövetkező sűrűségváltozáshoz.</a:t>
            </a:r>
          </a:p>
          <a:p>
            <a:pPr marL="285750" indent="-285750" algn="just">
              <a:buFontTx/>
              <a:buChar char="-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PREM-modell alapján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hu-HU" i="1" baseline="-25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mélységprofilja meghatározható, és az alsó köpeny döntő részére, 800 és 2600 km között η</a:t>
            </a:r>
            <a:r>
              <a:rPr lang="hu-HU" i="1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≈1 érték adódik. Ez annak következménye,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 az alsó köpeny jelentős része adiabatikus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Más szóval, a kétségtelenül bekövetkező </a:t>
            </a:r>
            <a:r>
              <a:rPr lang="hu-HU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összetételbeli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hőmérsékleti inhomogenitásokat valamilyen jelenség megszünteti, homogenizálja, összekeveri. Ez a jelenség nem lehet más, </a:t>
            </a:r>
            <a:r>
              <a:rPr lang="hu-HU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mint a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köpenyben zajló termikus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vagy inhomogén kémiai összetétel esetén — 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termokémiai </a:t>
            </a:r>
            <a:r>
              <a:rPr lang="hu-HU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konvekció</a:t>
            </a:r>
            <a:r>
              <a:rPr lang="hu-HU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folyamata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059" y="2442951"/>
            <a:ext cx="3042321" cy="309079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38933DD-29E1-BA06-00E1-9ADE91D3FF81}"/>
              </a:ext>
            </a:extLst>
          </p:cNvPr>
          <p:cNvSpPr txBox="1"/>
          <p:nvPr/>
        </p:nvSpPr>
        <p:spPr>
          <a:xfrm>
            <a:off x="230695" y="705395"/>
            <a:ext cx="548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Alsó köpeny 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kb. 660 km -  2600-2900 km mélység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411BA8-661B-6604-ADAA-FAC48CDC4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30" y="4986584"/>
            <a:ext cx="1743318" cy="94310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18D6A32-D49A-81AC-4862-9F4D1710E66C}"/>
              </a:ext>
            </a:extLst>
          </p:cNvPr>
          <p:cNvSpPr txBox="1"/>
          <p:nvPr/>
        </p:nvSpPr>
        <p:spPr>
          <a:xfrm>
            <a:off x="9087146" y="5851135"/>
            <a:ext cx="2213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Adiabatikus sűrűség profil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68E18B5-487E-B632-49E9-D245870F3296}"/>
              </a:ext>
            </a:extLst>
          </p:cNvPr>
          <p:cNvSpPr txBox="1"/>
          <p:nvPr/>
        </p:nvSpPr>
        <p:spPr>
          <a:xfrm>
            <a:off x="9087146" y="5615497"/>
            <a:ext cx="2578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1400" b="0" i="0" u="none" strike="noStrike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zuperadiabatikus sűrűségprofil </a:t>
            </a:r>
            <a:endParaRPr lang="hu-HU" sz="140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7EB292E-ABA9-B078-2C67-EC562ABD6D8F}"/>
              </a:ext>
            </a:extLst>
          </p:cNvPr>
          <p:cNvSpPr txBox="1"/>
          <p:nvPr/>
        </p:nvSpPr>
        <p:spPr>
          <a:xfrm>
            <a:off x="9122548" y="6086773"/>
            <a:ext cx="2578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1400" b="0" i="0" u="none" strike="noStrike" baseline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zubadiabatikus</a:t>
            </a:r>
            <a:r>
              <a:rPr lang="hu-HU" sz="1400" b="0" i="0" u="none" strike="noStrike" baseline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sűrűségprofil </a:t>
            </a:r>
            <a:endParaRPr lang="hu-HU" sz="1400" noProof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B5822DC-AF6A-6E72-9A44-F7ADF58E8EE2}"/>
              </a:ext>
            </a:extLst>
          </p:cNvPr>
          <p:cNvCxnSpPr>
            <a:cxnSpLocks/>
          </p:cNvCxnSpPr>
          <p:nvPr/>
        </p:nvCxnSpPr>
        <p:spPr>
          <a:xfrm>
            <a:off x="8878172" y="2678590"/>
            <a:ext cx="2061154" cy="2612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FF482EBA-A234-3233-3A7B-AB56940E771A}"/>
              </a:ext>
            </a:extLst>
          </p:cNvPr>
          <p:cNvCxnSpPr>
            <a:cxnSpLocks/>
          </p:cNvCxnSpPr>
          <p:nvPr/>
        </p:nvCxnSpPr>
        <p:spPr>
          <a:xfrm>
            <a:off x="8878172" y="2678590"/>
            <a:ext cx="1030577" cy="261225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>
            <a:extLst>
              <a:ext uri="{FF2B5EF4-FFF2-40B4-BE49-F238E27FC236}">
                <a16:creationId xmlns:a16="http://schemas.microsoft.com/office/drawing/2014/main" id="{C9C58745-1202-F9C3-B65A-42FE0EF7F1BF}"/>
              </a:ext>
            </a:extLst>
          </p:cNvPr>
          <p:cNvSpPr/>
          <p:nvPr/>
        </p:nvSpPr>
        <p:spPr>
          <a:xfrm>
            <a:off x="0" y="0"/>
            <a:ext cx="12192000" cy="6270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7F6D14E-B00A-A083-75EA-87153850C051}"/>
              </a:ext>
            </a:extLst>
          </p:cNvPr>
          <p:cNvSpPr txBox="1"/>
          <p:nvPr/>
        </p:nvSpPr>
        <p:spPr>
          <a:xfrm>
            <a:off x="0" y="5225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Köpeny szerkezete</a:t>
            </a:r>
            <a:endParaRPr lang="hu-HU" sz="20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4310A75F-B19F-7BB7-54F4-2FC4AFB84C6C}"/>
              </a:ext>
            </a:extLst>
          </p:cNvPr>
          <p:cNvSpPr txBox="1"/>
          <p:nvPr/>
        </p:nvSpPr>
        <p:spPr>
          <a:xfrm>
            <a:off x="4892854" y="4883266"/>
            <a:ext cx="28277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ρ és </a:t>
            </a:r>
            <a:r>
              <a:rPr lang="hu-HU" sz="1800" b="0" i="1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p 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köpeny sűrűsége és nyomása</a:t>
            </a:r>
            <a:endParaRPr lang="hu-HU" noProof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Φ  szeizmikus paraméter </a:t>
            </a:r>
          </a:p>
          <a:p>
            <a:r>
              <a:rPr lang="hu-HU" sz="1800" b="0" i="0" u="none" strike="noStrike" baseline="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χ</a:t>
            </a:r>
            <a:r>
              <a:rPr lang="hu-HU" sz="1800" b="0" i="0" u="none" strike="noStrike" baseline="-25000" noProof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hu-HU" sz="1800" b="0" i="0" u="none" strike="noStrike" baseline="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 adiabatikus kompresszibilitás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AA992A86-AFF8-7220-D1A9-9A75861BFB29}"/>
              </a:ext>
            </a:extLst>
          </p:cNvPr>
          <p:cNvSpPr/>
          <p:nvPr/>
        </p:nvSpPr>
        <p:spPr>
          <a:xfrm>
            <a:off x="0" y="6427515"/>
            <a:ext cx="12191997" cy="4191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ADA2BCA8-346D-35D3-5B96-28B9EA9F3907}"/>
              </a:ext>
            </a:extLst>
          </p:cNvPr>
          <p:cNvSpPr/>
          <p:nvPr/>
        </p:nvSpPr>
        <p:spPr>
          <a:xfrm>
            <a:off x="0" y="6452399"/>
            <a:ext cx="466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Milyen folyamatok zajlanak a Földköpenyben?</a:t>
            </a:r>
            <a:endParaRPr lang="hu-HU" i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8282174-BDB9-61B5-CA1E-ABCECE651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20" y="789174"/>
            <a:ext cx="3077025" cy="18729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6E22194-2C18-D820-251F-3A704136882F}"/>
              </a:ext>
            </a:extLst>
          </p:cNvPr>
          <p:cNvSpPr txBox="1"/>
          <p:nvPr/>
        </p:nvSpPr>
        <p:spPr>
          <a:xfrm>
            <a:off x="11269023" y="6452399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>
                <a:solidFill>
                  <a:schemeClr val="bg1"/>
                </a:solidFill>
              </a:rPr>
              <a:t>25/9</a:t>
            </a:r>
          </a:p>
        </p:txBody>
      </p:sp>
    </p:spTree>
    <p:extLst>
      <p:ext uri="{BB962C8B-B14F-4D97-AF65-F5344CB8AC3E}">
        <p14:creationId xmlns:p14="http://schemas.microsoft.com/office/powerpoint/2010/main" val="17292470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2853</Words>
  <Application>Microsoft Office PowerPoint</Application>
  <PresentationFormat>Szélesvásznú</PresentationFormat>
  <Paragraphs>312</Paragraphs>
  <Slides>27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1_Office-téma</vt:lpstr>
      <vt:lpstr>Milyen folyamatok zajlanak a Földköpenyben?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Milyen folyamatok zajlanak a Földköpenyben?</dc:title>
  <dc:creator>Molnár Bence</dc:creator>
  <cp:lastModifiedBy>Dr. Csörgő Tamás</cp:lastModifiedBy>
  <cp:revision>64</cp:revision>
  <dcterms:created xsi:type="dcterms:W3CDTF">2025-07-04T09:47:10Z</dcterms:created>
  <dcterms:modified xsi:type="dcterms:W3CDTF">2025-07-30T18:12:18Z</dcterms:modified>
</cp:coreProperties>
</file>