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95" r:id="rId3"/>
    <p:sldId id="296" r:id="rId4"/>
    <p:sldId id="262" r:id="rId5"/>
    <p:sldId id="263" r:id="rId6"/>
    <p:sldId id="258" r:id="rId7"/>
    <p:sldId id="297" r:id="rId8"/>
    <p:sldId id="299" r:id="rId9"/>
    <p:sldId id="300" r:id="rId10"/>
    <p:sldId id="302" r:id="rId11"/>
    <p:sldId id="307" r:id="rId12"/>
    <p:sldId id="304" r:id="rId13"/>
    <p:sldId id="308" r:id="rId14"/>
    <p:sldId id="315" r:id="rId15"/>
    <p:sldId id="317" r:id="rId16"/>
    <p:sldId id="314" r:id="rId17"/>
    <p:sldId id="316" r:id="rId18"/>
    <p:sldId id="309" r:id="rId19"/>
    <p:sldId id="310" r:id="rId20"/>
    <p:sldId id="312" r:id="rId21"/>
    <p:sldId id="318" r:id="rId22"/>
    <p:sldId id="311" r:id="rId23"/>
    <p:sldId id="313" r:id="rId24"/>
    <p:sldId id="274" r:id="rId25"/>
    <p:sldId id="281" r:id="rId26"/>
    <p:sldId id="284" r:id="rId27"/>
    <p:sldId id="282" r:id="rId28"/>
    <p:sldId id="285" r:id="rId29"/>
    <p:sldId id="275" r:id="rId30"/>
    <p:sldId id="276" r:id="rId31"/>
    <p:sldId id="320" r:id="rId32"/>
    <p:sldId id="277" r:id="rId33"/>
    <p:sldId id="283" r:id="rId34"/>
    <p:sldId id="288" r:id="rId35"/>
    <p:sldId id="278" r:id="rId36"/>
    <p:sldId id="279" r:id="rId37"/>
    <p:sldId id="321" r:id="rId38"/>
    <p:sldId id="322" r:id="rId39"/>
    <p:sldId id="323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94660"/>
  </p:normalViewPr>
  <p:slideViewPr>
    <p:cSldViewPr snapToGrid="0">
      <p:cViewPr varScale="1">
        <p:scale>
          <a:sx n="77" d="100"/>
          <a:sy n="77" d="100"/>
        </p:scale>
        <p:origin x="7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B6D0D-9004-485B-AF72-9987F690A216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C7F35-8476-48F3-8C77-F032E77EF1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98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1518A-443D-4C94-A9E0-08B5926C19F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8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49557-E806-246B-D31C-2100B4042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0B52C369-326E-0A98-F580-577369EC3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EB26833-6352-2C11-7B53-559700581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Akár egy ilyen összetett forma esetén is… tervezett tömeg, hossz (térfogat) és sűrűség alapján kell kiszámolnom a szükséges alapanyag vastagságát…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637EA18-FADA-8B58-A791-9909786A8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065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50918-CF44-B11B-A8A0-22396EC1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2DB18EE-98B6-93FA-14A4-33DA26E8B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0A6F27F-8319-C7C9-A650-F6D22516B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Restaurátorként is szükséges, hogy megismerjem a műtárgyak anyagát… két fontos szempont… fokozatosság… minimális beavatkozás elve…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B31B3FC-24FD-3C06-8B8F-ECE334FAD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1518A-443D-4C94-A9E0-08B5926C19F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66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Első lépés mindig a szemrevételezés… információ a külső jegyekből…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266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Én alapvetően fémekkel foglalkozom… a megismeréshez a fémeket többféleképen csoport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6185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9DE6B-C708-8FE5-6272-7138D6E21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1805C17-C671-032A-9E1E-BACFC816C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6DF0CE7-DDD9-9232-289C-D46F61CED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általános műtárgy alkotó fémek…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0FB4BE-C215-5C0D-8A60-C1B2450ED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072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86573-3F25-B44F-B28A-9DA92A1B8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F2F2F57-897C-FE3D-5875-0106DE0E5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56543D5-319D-C487-DED2-43A36C319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Eltérő sűrűség…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4F16C45-1B5E-01FA-5DA2-E1827FC70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C7F35-8476-48F3-8C77-F032E77EF1D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750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3A3F-ED7D-782C-E980-7AA10FDB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DC6476B-849D-F8B1-CEEA-511DCAE59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26DD04F-2811-E3E6-24A7-8E1E1E413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Eltérő fizikai tulajdonságok…  szín… réz, arany sárga… mágnes…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AB07621-2A01-4036-79C8-9464E9B4F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723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5D804-E411-1B6B-47B3-7D52D514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877113C-3065-1017-1CFD-2BCAECFDF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07616E24-A3FC-0F44-EFEF-A43449665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Kémiai tulajdonság… reakciókészség… nemesfémek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28F8377-D0EE-C4CF-B693-D62F51EE5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005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Példa a megismerés/megkülönböztetésre… Ez a két kanál formailag egyforma… alap színük hasonló… korrózió okozta elszíneződésük egy szemmel látható különbség…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7585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Ennek a két tárgynak a megkülönböztetésénél hasznos a sűrűség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0990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Üdvözlök</a:t>
            </a:r>
            <a:r>
              <a:rPr lang="hu-HU" dirty="0"/>
              <a:t> mindenkit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1518A-443D-4C94-A9E0-08B5926C19F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0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Rest.nál fontos megismerni a fémek átalakulási folyamatait… különböző fémek különböző korróziós folyamatok… Szervetlen </a:t>
            </a:r>
            <a:r>
              <a:rPr lang="hu-HU"/>
              <a:t>kémia szépségei… </a:t>
            </a:r>
            <a:r>
              <a:rPr lang="hu-HU" dirty="0"/>
              <a:t>régészet/történeti tárgyak… vas korrózió…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oxidok… </a:t>
            </a:r>
            <a:r>
              <a:rPr lang="hu-HU" dirty="0"/>
              <a:t>klorid… </a:t>
            </a:r>
            <a:r>
              <a:rPr lang="hu-HU" dirty="0" err="1"/>
              <a:t>tannátok</a:t>
            </a:r>
            <a:r>
              <a:rPr lang="hu-HU" dirty="0"/>
              <a:t>, csersav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080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Ezüst korróziói… Ag2S képződése… kezelése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423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szintén egy ezüst műtárgy de ennek kapcsán már a réz korrózióról szeretnék beszélni…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régészeti/történeti… </a:t>
            </a:r>
            <a:r>
              <a:rPr lang="hu-HU" dirty="0"/>
              <a:t>sokféle vegyület… eltérő tulajdonságok… nemes patina…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1094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És most az általánosságok után egy konkrét történet  a rest. </a:t>
            </a:r>
            <a:r>
              <a:rPr lang="hu-HU" dirty="0" err="1"/>
              <a:t>termtud</a:t>
            </a:r>
            <a:r>
              <a:rPr lang="hu-HU" dirty="0"/>
              <a:t>. kapcsolat… Ez egy történeti műtárgy, de baleset miatt intenzív korrózióképződés…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2542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2008-ban </a:t>
            </a:r>
            <a:r>
              <a:rPr lang="hu-HU" dirty="0" err="1"/>
              <a:t>Egyerben</a:t>
            </a:r>
            <a:r>
              <a:rPr lang="hu-HU" dirty="0"/>
              <a:t> egy rovar fertőzés kezelésére </a:t>
            </a:r>
            <a:r>
              <a:rPr lang="hu-HU" dirty="0" err="1"/>
              <a:t>foszfinos</a:t>
            </a:r>
            <a:r>
              <a:rPr lang="hu-HU" dirty="0"/>
              <a:t> fertőtlenítést végeztek… túl hosszú expozíciós időt hagytak a kezelőszernek, így az több műtárgy károsodását okozta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40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rovar fertőtlenítéshez használt kezelőszer hataóanyagaiból… magnézium </a:t>
            </a:r>
            <a:r>
              <a:rPr lang="hu-HU" dirty="0" err="1"/>
              <a:t>foszfid</a:t>
            </a:r>
            <a:r>
              <a:rPr lang="hu-HU" dirty="0"/>
              <a:t>… légpára… ammónium-karbonát…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43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4318F-FED4-68DD-D468-1A58656A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3461715B-B951-74D4-5F68-5BC7C1111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8B9F2BF-635E-8BE3-97C2-F935CE35A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Foszfin</a:t>
            </a:r>
            <a:r>
              <a:rPr lang="hu-HU" dirty="0"/>
              <a:t> szabadult fel… a </a:t>
            </a:r>
            <a:r>
              <a:rPr lang="hu-HU" dirty="0" err="1"/>
              <a:t>foszfin</a:t>
            </a:r>
            <a:r>
              <a:rPr lang="hu-HU" dirty="0"/>
              <a:t> feladata a kártevők elpusztítása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496D0EA-8275-AE4D-4030-330F5F8D1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521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De sajnálatosan volt elég ideje, hogy reakcióba lépjen a rezet tartalmazó műtárgyakkal. Így az ötvözőfémként rezet tartalmazó ezüst hajtűkkel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45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04081-3DBB-A2B4-E760-7571E8E45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4794D273-3991-237B-2E57-11CDE5E2D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EA4C11D-36C0-EA61-A4A1-607B8D20E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réz és </a:t>
            </a:r>
            <a:r>
              <a:rPr lang="hu-HU" dirty="0" err="1"/>
              <a:t>poszfin</a:t>
            </a:r>
            <a:r>
              <a:rPr lang="hu-HU" dirty="0"/>
              <a:t> reakciójából a levegő magas páratartalmának köszönhetően különböző bonyolult összetételű réz-foszfátok </a:t>
            </a:r>
            <a:r>
              <a:rPr lang="hu-HU" dirty="0" err="1"/>
              <a:t>képződötek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7DAC67C-2CD6-3ACC-D90D-877EF5A47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73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vegyületek egy részének eddig még neve sem volt… volt amit a vizsgálat előtt két évvel publikáltak…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6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bemutatkozás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1518A-443D-4C94-A9E0-08B5926C19F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855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Korábban többen többféle oldószerrel próbálták eltávolítani a korróziós </a:t>
            </a:r>
            <a:r>
              <a:rPr lang="hu-HU" dirty="0" err="1"/>
              <a:t>termékekete</a:t>
            </a:r>
            <a:r>
              <a:rPr lang="hu-HU" dirty="0"/>
              <a:t>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7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16E70-6C43-CF8C-BB41-217EBCF9B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CBD6B82-4912-9FF0-CCB9-59BB40CCA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AAA1DEB-27CF-3DD0-6D32-49DE77C3F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én választásom…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BE55933-8A8E-84C3-1C8F-7E2581B5A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2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De sajnálatos módon az </a:t>
            </a:r>
            <a:r>
              <a:rPr lang="hu-HU" dirty="0" err="1"/>
              <a:t>áztatátos</a:t>
            </a:r>
            <a:r>
              <a:rPr lang="hu-HU" dirty="0"/>
              <a:t> kezelések után pár héttel a kristályok újra megjelentek… én </a:t>
            </a:r>
            <a:r>
              <a:rPr lang="hu-HU" dirty="0" err="1"/>
              <a:t>exikátorban</a:t>
            </a:r>
            <a:r>
              <a:rPr lang="hu-HU" dirty="0"/>
              <a:t> (párakamrában)….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72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kiválasztott kezelőszer -  ammónium-hidroxid…  ultrahangos tisztító készülékbe töltöttem…  igy a folyamat közben kihasználtam a készülék mechanikai tisztító hatását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456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Végül a műtárgyakat vákuumos szárítószekrénybe helyeztük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497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így megtisztított rezgő hajtűk felületén párakamrába helyezés után sem keletkeztek új foszfát kristályok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403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így elkészült hajtűk már készen álltak a kiállításra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1E5-F6C9-4E25-A43B-3D889CE3DF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71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Ennek a kezelésnek a sikerén felbuzdulva…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6988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kezeléshez nagy mennyiség ammónium… kell…. Elfogyott, használtat használtam… halvány zöld csapadék… Újra </a:t>
            </a:r>
            <a:r>
              <a:rPr lang="hu-HU" dirty="0" err="1"/>
              <a:t>Weiszburg</a:t>
            </a:r>
            <a:r>
              <a:rPr lang="hu-HU" dirty="0"/>
              <a:t> Tamás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8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– ha azt halljuk restaurátor, talán a legtöbben a festő restaurátorra asszociálnak. A festmények és szobrok restaurátorai a képzőművészeti restaurátorok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EBE4A-B670-4ED8-BDC1-5B47B22E357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6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– az egyéb tárgyi emlékeket pedig az iparművészeti restaurátorok kezelik, akik tárgytípusonként szakosodnak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EBE4A-B670-4ED8-BDC1-5B47B22E357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0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Én iparművészeti restaurátor vagyok és a fém műtárgyak megóvása a szakterületem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1518A-443D-4C94-A9E0-08B5926C19F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47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Én is voltam </a:t>
            </a:r>
            <a:r>
              <a:rPr lang="hu-HU" dirty="0" err="1"/>
              <a:t>Berzés</a:t>
            </a:r>
            <a:r>
              <a:rPr lang="hu-HU" dirty="0"/>
              <a:t> diák… diákként b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ennem gyakran felmerült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természettud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tantárgyak … Mire fogom használni felnőtként… hát azóta sok „aha! Élmény ért”… ezekről fog szólni az előadásom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40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első egy konkrét élmény a sűrűség téma… három órán is… mikor tudom majd ezt használni?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6245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Mint említettem alap végzettségem ötvös… drága alapanyaggal… fontos, hogy előre meg tudjam határozni a várható tömeget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C7F35-8476-48F3-8C77-F032E77EF1D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581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B0F31E-EC21-69D3-9078-42421ACF8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74F72E-30E9-A635-C0CD-8010EC543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19F156-FA27-FEF6-0228-3175E990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38625F3-1005-E813-95EA-FFA2F929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29AABD-C9E1-997D-4C1B-6C05E8F4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582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87CE11-9894-B804-25EA-77EE9C1B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05D75C5-C9EF-A02D-8A0B-A1D65EC1C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32504B-CC3E-AA92-E476-0F2D2B87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CCB040-CF3D-52FF-F0B7-F89D7A9F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4E693D-A3F2-CA09-31C9-83A27056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000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703D1EC-FD39-D3A0-341E-C7F70A9AA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7B69E6F-8EC2-36AA-69CE-F9D536726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F688E7-03BB-0854-F58E-0CC21612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4496262-7D54-786D-39F1-99BD3EFF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ECBE81-4BD4-5ECC-1789-FF639B54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95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DA6487-C2FE-E21F-B03D-AF9588CF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BA3B02-0656-2393-1F5A-24174B2B5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86B3E42-3E35-D5AE-04CB-734EF3D4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E2A22B6-3F32-E156-FB34-190B0E53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716233-AD7A-F770-0770-802F801F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400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697849-6D42-BABA-9980-D05AEBFA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5A87382-F55F-1436-DB6C-3A7328CA5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FB2BAE8-73D7-7D4B-A0A5-3E6C556F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2FE67E-727D-DB48-EA98-D77AC1DA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6BDD2F4-7E53-028B-79BD-EF762540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09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161D5B-6D15-F2B8-1CE3-BA5229A6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364A87-9B26-5AC6-06EE-A711EABB3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36F1CA6-6625-4A8E-2D36-D895B85F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54EE49E-F421-7EA8-EF14-4E9A7F54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267C2E-2AF6-C714-7328-875F5364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DB6F0A2-D49B-8261-2778-68C3E672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331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706136-9EFC-A1CA-0F9A-81F126FB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97C10DE-8EF8-7BFF-47F3-5CAF0F877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D010521-1B46-E585-80A9-3585765F2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77CE98C-870A-75EB-BE59-D16DE3FC4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E26D7BB-6AEB-D3B5-D5C4-79847E926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2EF7AF8-5D39-2641-FB3E-8C888A4F9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E74A91B-4B91-CBD0-0430-01A6A99B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4A3FBA9-9D94-D269-D607-26B923E9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64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2AA1D4-DAFA-56B9-47A3-16F6247B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719F70B-998F-A9E2-3847-BE35DBD1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AFDFEFA-9F85-0556-96C5-928288B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D3E5292-2BBB-F38D-4555-0AFAA461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93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A3D81F5-77A5-BFB6-22C7-57123AA8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876C00-0B5A-4DD5-B15C-B1195F34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7981D2A-ABAB-AD92-66B2-EF081DA2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186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3D9D20-B956-5324-CDC4-81305D4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B6A95F-D659-3E24-7A71-005B40275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161A232-97A5-8366-B537-CCA13B3C2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FB713DA-816A-389C-D575-E48AB0C4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A23B113-6BAB-E4AA-E1B6-2448C3AE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9147682-6BAB-2E21-C89F-E4AF976F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322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0C69DD-5CF7-743D-08BA-67DD131C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AFB2C63-E7C5-7054-5054-FA5556816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AC18541-483C-52BC-5779-0187A3C24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24C8666-FBA4-3B28-8473-F31A8E02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18BB78F-4BC4-1FBE-314F-4301A5C1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6A187D4-7517-8BB7-BBB8-FF5A7CFE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64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631C9A3-EA92-93AF-D9B5-15C5CE9F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2C09F9-A9C2-75AE-F1B2-A3E1C6CD8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146FA07-E911-ACBC-0E93-D80F6FD4D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B0C61F-871D-4E30-804C-62DCF81FE559}" type="datetimeFigureOut">
              <a:rPr lang="hu-HU" smtClean="0"/>
              <a:t>2025. 07. 16.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1F0AA4A-14E1-4C31-9D17-656D8136B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7AF392-3492-9ED0-47E8-DD3EF8B6D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F7DB98-04B6-4565-BF13-71610A4046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837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94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B9785-A29A-E4FA-48C5-1C8ED5C6C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Ékszerek, ékszerek, lánc, Divatkiegészít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5D63952-CBFC-76A8-6828-9F912215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13542" cy="6858000"/>
          </a:xfrm>
          <a:prstGeom prst="rect">
            <a:avLst/>
          </a:prstGeom>
        </p:spPr>
      </p:pic>
      <p:pic>
        <p:nvPicPr>
          <p:cNvPr id="6" name="Kép 5" descr="A képen szöveg, képernyőkép, Betűtípus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C53A1AA-A5A4-F19D-11E6-44D281D80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95" y="-638720"/>
            <a:ext cx="4213605" cy="81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4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4339-4CC8-9E10-EF58-7F0BAE01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szobor, Védőkesztyű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811A671-FFFF-18B0-B5CA-D63D88A0A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2" y="0"/>
            <a:ext cx="10286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7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ruházat, ember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C9A9433-77DF-92C0-EA89-2BC557CEF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8579" y="-847128"/>
            <a:ext cx="9574842" cy="71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10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poszt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5DE5AB1-1ED9-3563-4BB3-BEF7C1C1A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53" y="0"/>
            <a:ext cx="714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7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D11D-A94A-E1B4-2404-8D344F6C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poszt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3EEFA03-6A9A-10EE-AE4B-427AE8D5C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53" y="0"/>
            <a:ext cx="7143894" cy="68580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346E02D4-0F99-207E-ACD9-8578A463EEFA}"/>
              </a:ext>
            </a:extLst>
          </p:cNvPr>
          <p:cNvSpPr/>
          <p:nvPr/>
        </p:nvSpPr>
        <p:spPr>
          <a:xfrm>
            <a:off x="5581291" y="2777706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0FF1612-F711-75A0-1B70-22D6BF8DC6D1}"/>
              </a:ext>
            </a:extLst>
          </p:cNvPr>
          <p:cNvSpPr/>
          <p:nvPr/>
        </p:nvSpPr>
        <p:spPr>
          <a:xfrm>
            <a:off x="2561435" y="2843841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D89B731-C784-16D9-759F-6C109E4C405C}"/>
              </a:ext>
            </a:extLst>
          </p:cNvPr>
          <p:cNvSpPr/>
          <p:nvPr/>
        </p:nvSpPr>
        <p:spPr>
          <a:xfrm>
            <a:off x="5605732" y="4157932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9BD04765-3FBF-4E53-0CE8-96200082A5AE}"/>
              </a:ext>
            </a:extLst>
          </p:cNvPr>
          <p:cNvSpPr/>
          <p:nvPr/>
        </p:nvSpPr>
        <p:spPr>
          <a:xfrm>
            <a:off x="5605731" y="5477773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4FA0198-B042-5F87-1377-FA15798FA157}"/>
              </a:ext>
            </a:extLst>
          </p:cNvPr>
          <p:cNvSpPr/>
          <p:nvPr/>
        </p:nvSpPr>
        <p:spPr>
          <a:xfrm>
            <a:off x="7622876" y="1385978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F9E431F-D7DD-9DF8-BE72-99B214565F33}"/>
              </a:ext>
            </a:extLst>
          </p:cNvPr>
          <p:cNvSpPr/>
          <p:nvPr/>
        </p:nvSpPr>
        <p:spPr>
          <a:xfrm>
            <a:off x="8625588" y="4091797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74699B80-2D0F-56D0-C114-078A4031D6A9}"/>
              </a:ext>
            </a:extLst>
          </p:cNvPr>
          <p:cNvSpPr/>
          <p:nvPr/>
        </p:nvSpPr>
        <p:spPr>
          <a:xfrm>
            <a:off x="8625587" y="5411638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00DED5A-3885-F9B9-CDC1-68207CBD8342}"/>
              </a:ext>
            </a:extLst>
          </p:cNvPr>
          <p:cNvSpPr/>
          <p:nvPr/>
        </p:nvSpPr>
        <p:spPr>
          <a:xfrm>
            <a:off x="6606701" y="2777705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5624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35713-3A7D-FA3C-13D5-CAE074CF2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poszt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07CDBFF-FBAB-FD08-756C-45E018EB1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53" y="0"/>
            <a:ext cx="7143894" cy="68580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C517562-A2C5-3CC8-15B5-CEE014E70698}"/>
              </a:ext>
            </a:extLst>
          </p:cNvPr>
          <p:cNvSpPr/>
          <p:nvPr/>
        </p:nvSpPr>
        <p:spPr>
          <a:xfrm>
            <a:off x="5581291" y="2777706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D9CBB0-C412-EFE0-F5B9-93A084EA5438}"/>
              </a:ext>
            </a:extLst>
          </p:cNvPr>
          <p:cNvSpPr/>
          <p:nvPr/>
        </p:nvSpPr>
        <p:spPr>
          <a:xfrm>
            <a:off x="2561435" y="2843841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1132D7E-8636-0E72-1946-EE7C18721D3C}"/>
              </a:ext>
            </a:extLst>
          </p:cNvPr>
          <p:cNvSpPr/>
          <p:nvPr/>
        </p:nvSpPr>
        <p:spPr>
          <a:xfrm>
            <a:off x="5605732" y="4157932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AF15BC0-05C7-5162-273F-7193FE12DBEC}"/>
              </a:ext>
            </a:extLst>
          </p:cNvPr>
          <p:cNvSpPr/>
          <p:nvPr/>
        </p:nvSpPr>
        <p:spPr>
          <a:xfrm>
            <a:off x="5605731" y="5477773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644F8CA-6D4D-8990-F5E5-180EF90A4EEE}"/>
              </a:ext>
            </a:extLst>
          </p:cNvPr>
          <p:cNvSpPr/>
          <p:nvPr/>
        </p:nvSpPr>
        <p:spPr>
          <a:xfrm>
            <a:off x="7622876" y="1385978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7477389-56C9-100A-C0D6-3F0BEE5597B2}"/>
              </a:ext>
            </a:extLst>
          </p:cNvPr>
          <p:cNvSpPr/>
          <p:nvPr/>
        </p:nvSpPr>
        <p:spPr>
          <a:xfrm>
            <a:off x="8625588" y="4091797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65389879-501B-AEAD-0AA8-CE3B6B8BACE2}"/>
              </a:ext>
            </a:extLst>
          </p:cNvPr>
          <p:cNvSpPr/>
          <p:nvPr/>
        </p:nvSpPr>
        <p:spPr>
          <a:xfrm>
            <a:off x="8625587" y="5411638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4736441A-3C1F-942F-8BB6-8CB0311E0FAF}"/>
              </a:ext>
            </a:extLst>
          </p:cNvPr>
          <p:cNvSpPr/>
          <p:nvPr/>
        </p:nvSpPr>
        <p:spPr>
          <a:xfrm>
            <a:off x="6606701" y="2777705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781CC94-742C-1D14-6F3A-C1DC1B0E0985}"/>
              </a:ext>
            </a:extLst>
          </p:cNvPr>
          <p:cNvSpPr txBox="1"/>
          <p:nvPr/>
        </p:nvSpPr>
        <p:spPr>
          <a:xfrm>
            <a:off x="1385115" y="996200"/>
            <a:ext cx="470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Sűrűség értékek g/cm³-ben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56766D9-2389-4B0D-1BDE-77A346CF06CB}"/>
              </a:ext>
            </a:extLst>
          </p:cNvPr>
          <p:cNvSpPr txBox="1"/>
          <p:nvPr/>
        </p:nvSpPr>
        <p:spPr>
          <a:xfrm>
            <a:off x="7622876" y="13974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 Black" panose="020B0A04020102020204" pitchFamily="34" charset="0"/>
              </a:rPr>
              <a:t>2,7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6931C25-1F79-3262-F438-52CC998B9CFF}"/>
              </a:ext>
            </a:extLst>
          </p:cNvPr>
          <p:cNvSpPr txBox="1"/>
          <p:nvPr/>
        </p:nvSpPr>
        <p:spPr>
          <a:xfrm>
            <a:off x="2561435" y="286460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 Black" panose="020B0A04020102020204" pitchFamily="34" charset="0"/>
              </a:rPr>
              <a:t>7,87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D2E361A-E86F-B384-B09F-907677F911BC}"/>
              </a:ext>
            </a:extLst>
          </p:cNvPr>
          <p:cNvSpPr txBox="1"/>
          <p:nvPr/>
        </p:nvSpPr>
        <p:spPr>
          <a:xfrm>
            <a:off x="5581291" y="277770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8,96</a:t>
            </a: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E592BC5-15AC-F402-5478-A633CC123EBE}"/>
              </a:ext>
            </a:extLst>
          </p:cNvPr>
          <p:cNvSpPr txBox="1"/>
          <p:nvPr/>
        </p:nvSpPr>
        <p:spPr>
          <a:xfrm>
            <a:off x="5581290" y="420346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10,49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328BADC-C942-B551-722A-9369CF5B421E}"/>
              </a:ext>
            </a:extLst>
          </p:cNvPr>
          <p:cNvSpPr txBox="1"/>
          <p:nvPr/>
        </p:nvSpPr>
        <p:spPr>
          <a:xfrm>
            <a:off x="5605730" y="54924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 Black" panose="020B0A04020102020204" pitchFamily="34" charset="0"/>
              </a:rPr>
              <a:t>19,3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E6F1DBE-39F8-3E63-C240-D5A80692FCAF}"/>
              </a:ext>
            </a:extLst>
          </p:cNvPr>
          <p:cNvSpPr txBox="1"/>
          <p:nvPr/>
        </p:nvSpPr>
        <p:spPr>
          <a:xfrm>
            <a:off x="6599208" y="277770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 Black" panose="020B0A04020102020204" pitchFamily="34" charset="0"/>
              </a:rPr>
              <a:t>7,14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CDC03D48-1C3F-50A9-0194-2EA35BB3E015}"/>
              </a:ext>
            </a:extLst>
          </p:cNvPr>
          <p:cNvSpPr txBox="1"/>
          <p:nvPr/>
        </p:nvSpPr>
        <p:spPr>
          <a:xfrm>
            <a:off x="8640793" y="412071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 Black" panose="020B0A04020102020204" pitchFamily="34" charset="0"/>
              </a:rPr>
              <a:t>7,26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AD97448D-37EF-FE8B-737E-ABB445E45621}"/>
              </a:ext>
            </a:extLst>
          </p:cNvPr>
          <p:cNvSpPr txBox="1"/>
          <p:nvPr/>
        </p:nvSpPr>
        <p:spPr>
          <a:xfrm>
            <a:off x="8601144" y="54720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 Black" panose="020B0A04020102020204" pitchFamily="34" charset="0"/>
              </a:rPr>
              <a:t>11,34</a:t>
            </a:r>
          </a:p>
        </p:txBody>
      </p:sp>
    </p:spTree>
    <p:extLst>
      <p:ext uri="{BB962C8B-B14F-4D97-AF65-F5344CB8AC3E}">
        <p14:creationId xmlns:p14="http://schemas.microsoft.com/office/powerpoint/2010/main" val="321701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5832F-3500-DA96-EC8A-B7E9D65B3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poszt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8D79E1B-353B-B9BE-FBD6-11BC4F706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53" y="0"/>
            <a:ext cx="7143894" cy="6858000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823DDB37-158B-6DEB-C4DB-F2AF64A9F13F}"/>
              </a:ext>
            </a:extLst>
          </p:cNvPr>
          <p:cNvSpPr/>
          <p:nvPr/>
        </p:nvSpPr>
        <p:spPr>
          <a:xfrm>
            <a:off x="5581291" y="2777706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E454B59-AF26-B4E5-F862-F16D7E4F8806}"/>
              </a:ext>
            </a:extLst>
          </p:cNvPr>
          <p:cNvSpPr/>
          <p:nvPr/>
        </p:nvSpPr>
        <p:spPr>
          <a:xfrm>
            <a:off x="5581291" y="5466272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6008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D3138-8AE8-0339-3B49-848BF6D1E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poszt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D71D27C-FE0E-F860-2556-59860B099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53" y="0"/>
            <a:ext cx="7143894" cy="6858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B9AD55A6-E6A0-92C4-7CD8-A7BCD223CE3B}"/>
              </a:ext>
            </a:extLst>
          </p:cNvPr>
          <p:cNvSpPr/>
          <p:nvPr/>
        </p:nvSpPr>
        <p:spPr>
          <a:xfrm>
            <a:off x="2622429" y="4149306"/>
            <a:ext cx="2898477" cy="26368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E4D697FC-1066-AEE1-C293-64784EAF59AE}"/>
              </a:ext>
            </a:extLst>
          </p:cNvPr>
          <p:cNvSpPr/>
          <p:nvPr/>
        </p:nvSpPr>
        <p:spPr>
          <a:xfrm>
            <a:off x="5581291" y="4146431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43863DE5-80E7-2037-D0BA-57071C0061CD}"/>
              </a:ext>
            </a:extLst>
          </p:cNvPr>
          <p:cNvSpPr/>
          <p:nvPr/>
        </p:nvSpPr>
        <p:spPr>
          <a:xfrm>
            <a:off x="5581291" y="5466272"/>
            <a:ext cx="1017917" cy="1319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04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anál, asztali kerámiaáru, Konyhai eszközök, evőeszközö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4538061-E36D-14E6-EBB4-42753862B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2FF518E-C5FA-BF53-1C67-6F4304D01DE9}"/>
              </a:ext>
            </a:extLst>
          </p:cNvPr>
          <p:cNvSpPr txBox="1"/>
          <p:nvPr/>
        </p:nvSpPr>
        <p:spPr>
          <a:xfrm>
            <a:off x="2017800" y="345057"/>
            <a:ext cx="8156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 Black" panose="020B0A04020102020204" pitchFamily="34" charset="0"/>
              </a:rPr>
              <a:t>Ezüst és alpakka kiskanalak</a:t>
            </a:r>
          </a:p>
        </p:txBody>
      </p:sp>
    </p:spTree>
    <p:extLst>
      <p:ext uri="{BB962C8B-B14F-4D97-AF65-F5344CB8AC3E}">
        <p14:creationId xmlns:p14="http://schemas.microsoft.com/office/powerpoint/2010/main" val="45435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onyhai eszközök, fedett pályás, kaná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2F14DAE-869C-65E6-4680-DC8840707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7" y="-559397"/>
            <a:ext cx="6892506" cy="3875543"/>
          </a:xfrm>
          <a:prstGeom prst="rect">
            <a:avLst/>
          </a:prstGeom>
        </p:spPr>
      </p:pic>
      <p:pic>
        <p:nvPicPr>
          <p:cNvPr id="5" name="Kép 4" descr="A képen szöveg, Konyhai eszközök, óra, Mérőműsz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AD41095-4D44-3C97-AC39-6E40E00C7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7" y="3541854"/>
            <a:ext cx="6892506" cy="387554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D5F5BE3-F017-B8CC-4D16-6E5E5F8A7972}"/>
              </a:ext>
            </a:extLst>
          </p:cNvPr>
          <p:cNvSpPr txBox="1"/>
          <p:nvPr/>
        </p:nvSpPr>
        <p:spPr>
          <a:xfrm>
            <a:off x="8224551" y="759125"/>
            <a:ext cx="396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Ag</a:t>
            </a:r>
            <a:r>
              <a:rPr lang="hu-HU" sz="2400" dirty="0">
                <a:solidFill>
                  <a:schemeClr val="bg1"/>
                </a:solidFill>
                <a:latin typeface="Arial Black" panose="020B0A04020102020204" pitchFamily="34" charset="0"/>
              </a:rPr>
              <a:t>: </a:t>
            </a:r>
            <a:r>
              <a:rPr lang="el-GR" sz="2400" dirty="0">
                <a:solidFill>
                  <a:schemeClr val="bg1"/>
                </a:solidFill>
                <a:latin typeface="Arial Black" panose="020B0A04020102020204" pitchFamily="34" charset="0"/>
              </a:rPr>
              <a:t> ρ</a:t>
            </a:r>
            <a:r>
              <a:rPr lang="hu-H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= 10,49 g/cm³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0132FC6-F891-4FC4-430F-7FA2A574408A}"/>
              </a:ext>
            </a:extLst>
          </p:cNvPr>
          <p:cNvSpPr txBox="1"/>
          <p:nvPr/>
        </p:nvSpPr>
        <p:spPr>
          <a:xfrm>
            <a:off x="8224551" y="4758905"/>
            <a:ext cx="396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Cu</a:t>
            </a:r>
            <a:r>
              <a:rPr lang="hu-HU" sz="2400" dirty="0">
                <a:solidFill>
                  <a:schemeClr val="bg1"/>
                </a:solidFill>
                <a:latin typeface="Arial Black" panose="020B0A04020102020204" pitchFamily="34" charset="0"/>
              </a:rPr>
              <a:t>: </a:t>
            </a:r>
            <a:r>
              <a:rPr lang="el-GR" sz="2400" dirty="0">
                <a:solidFill>
                  <a:schemeClr val="bg1"/>
                </a:solidFill>
                <a:latin typeface="Arial Black" panose="020B0A04020102020204" pitchFamily="34" charset="0"/>
              </a:rPr>
              <a:t> ρ</a:t>
            </a:r>
            <a:r>
              <a:rPr lang="hu-H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= 8,96 g/cm³ </a:t>
            </a:r>
          </a:p>
        </p:txBody>
      </p:sp>
    </p:spTree>
    <p:extLst>
      <p:ext uri="{BB962C8B-B14F-4D97-AF65-F5344CB8AC3E}">
        <p14:creationId xmlns:p14="http://schemas.microsoft.com/office/powerpoint/2010/main" val="1348113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6A912155-7C0F-3BA0-A9EC-FC81934E6217}"/>
              </a:ext>
            </a:extLst>
          </p:cNvPr>
          <p:cNvSpPr txBox="1"/>
          <p:nvPr/>
        </p:nvSpPr>
        <p:spPr>
          <a:xfrm>
            <a:off x="148087" y="2367171"/>
            <a:ext cx="11895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Természettudományok a restaurátorműhelyben</a:t>
            </a:r>
          </a:p>
        </p:txBody>
      </p:sp>
    </p:spTree>
    <p:extLst>
      <p:ext uri="{BB962C8B-B14F-4D97-AF65-F5344CB8AC3E}">
        <p14:creationId xmlns:p14="http://schemas.microsoft.com/office/powerpoint/2010/main" val="1366441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talaj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39C0BF1-7496-8699-84A4-D7A06EB67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1FAECA0-03A1-6AC0-9FBD-641100D68C17}"/>
              </a:ext>
            </a:extLst>
          </p:cNvPr>
          <p:cNvSpPr txBox="1"/>
          <p:nvPr/>
        </p:nvSpPr>
        <p:spPr>
          <a:xfrm>
            <a:off x="6349042" y="5960853"/>
            <a:ext cx="5777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highlight>
                  <a:srgbClr val="C0C0C0"/>
                </a:highlight>
                <a:latin typeface="Arial Black" panose="020B0A04020102020204" pitchFamily="34" charset="0"/>
              </a:rPr>
              <a:t>Római kori vas szék</a:t>
            </a:r>
          </a:p>
        </p:txBody>
      </p:sp>
    </p:spTree>
    <p:extLst>
      <p:ext uri="{BB962C8B-B14F-4D97-AF65-F5344CB8AC3E}">
        <p14:creationId xmlns:p14="http://schemas.microsoft.com/office/powerpoint/2010/main" val="27854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ém, sárgaréz, Csendélet-fényképezés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88BEABB-7E34-7BAD-F1A4-D17F361FF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5CA6C6A-EAF7-F1E0-4EF5-638066258982}"/>
              </a:ext>
            </a:extLst>
          </p:cNvPr>
          <p:cNvSpPr txBox="1"/>
          <p:nvPr/>
        </p:nvSpPr>
        <p:spPr>
          <a:xfrm>
            <a:off x="7772400" y="2105561"/>
            <a:ext cx="35796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 Black" panose="020B0A04020102020204" pitchFamily="34" charset="0"/>
              </a:rPr>
              <a:t>Filigrán</a:t>
            </a:r>
          </a:p>
          <a:p>
            <a:r>
              <a:rPr lang="hu-HU" sz="4000" dirty="0">
                <a:latin typeface="Arial Black" panose="020B0A04020102020204" pitchFamily="34" charset="0"/>
              </a:rPr>
              <a:t>oltárkereszt</a:t>
            </a:r>
          </a:p>
        </p:txBody>
      </p:sp>
    </p:spTree>
    <p:extLst>
      <p:ext uri="{BB962C8B-B14F-4D97-AF65-F5344CB8AC3E}">
        <p14:creationId xmlns:p14="http://schemas.microsoft.com/office/powerpoint/2010/main" val="4106570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3795770-E870-02A7-F14F-0CE5723C8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7EB1927-62AE-DEA2-CF39-AE6CF15D7234}"/>
              </a:ext>
            </a:extLst>
          </p:cNvPr>
          <p:cNvSpPr txBox="1"/>
          <p:nvPr/>
        </p:nvSpPr>
        <p:spPr>
          <a:xfrm>
            <a:off x="2268747" y="163902"/>
            <a:ext cx="647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 Black" panose="020B0A04020102020204" pitchFamily="34" charset="0"/>
              </a:rPr>
              <a:t>Ezüst lószerszámveret</a:t>
            </a:r>
          </a:p>
        </p:txBody>
      </p:sp>
    </p:spTree>
    <p:extLst>
      <p:ext uri="{BB962C8B-B14F-4D97-AF65-F5344CB8AC3E}">
        <p14:creationId xmlns:p14="http://schemas.microsoft.com/office/powerpoint/2010/main" val="3657378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Drágakő, ékszere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338E74-D513-0CD6-19FE-19E2BD1E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C1EFF03-2243-6410-D9A2-0F271C8C7EFA}"/>
              </a:ext>
            </a:extLst>
          </p:cNvPr>
          <p:cNvSpPr txBox="1"/>
          <p:nvPr/>
        </p:nvSpPr>
        <p:spPr>
          <a:xfrm>
            <a:off x="1354347" y="189781"/>
            <a:ext cx="5817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 Black" panose="020B0A04020102020204" pitchFamily="34" charset="0"/>
              </a:rPr>
              <a:t>Rezgő hajtű töredék</a:t>
            </a:r>
          </a:p>
        </p:txBody>
      </p:sp>
    </p:spTree>
    <p:extLst>
      <p:ext uri="{BB962C8B-B14F-4D97-AF65-F5344CB8AC3E}">
        <p14:creationId xmlns:p14="http://schemas.microsoft.com/office/powerpoint/2010/main" val="477288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dett pályás, Polcok, bútorok, fal látható&#10;&#10;Automatikusan generált leírás">
            <a:extLst>
              <a:ext uri="{FF2B5EF4-FFF2-40B4-BE49-F238E27FC236}">
                <a16:creationId xmlns:a16="http://schemas.microsoft.com/office/drawing/2014/main" id="{A242AEB7-61F7-50AB-364D-C6C844F22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041E094-D092-3EB9-6E70-3698C0E8595B}"/>
              </a:ext>
            </a:extLst>
          </p:cNvPr>
          <p:cNvSpPr txBox="1"/>
          <p:nvPr/>
        </p:nvSpPr>
        <p:spPr>
          <a:xfrm>
            <a:off x="1457865" y="6396335"/>
            <a:ext cx="524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raktárépület egyik helysége</a:t>
            </a:r>
          </a:p>
        </p:txBody>
      </p:sp>
    </p:spTree>
    <p:extLst>
      <p:ext uri="{BB962C8B-B14F-4D97-AF65-F5344CB8AC3E}">
        <p14:creationId xmlns:p14="http://schemas.microsoft.com/office/powerpoint/2010/main" val="4177844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F40F76B-F2BD-3D35-A4E5-AF18F389CD4F}"/>
              </a:ext>
            </a:extLst>
          </p:cNvPr>
          <p:cNvSpPr txBox="1"/>
          <p:nvPr/>
        </p:nvSpPr>
        <p:spPr>
          <a:xfrm>
            <a:off x="3646387" y="992038"/>
            <a:ext cx="4899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MAGTOXIN®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162B21E-BEDE-10DF-306D-2145CCF94F6C}"/>
              </a:ext>
            </a:extLst>
          </p:cNvPr>
          <p:cNvSpPr txBox="1"/>
          <p:nvPr/>
        </p:nvSpPr>
        <p:spPr>
          <a:xfrm>
            <a:off x="1223512" y="3588588"/>
            <a:ext cx="9642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+ 6H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3Mg(OH)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+ 2PH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+ CO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27F0E010-9C3E-F0F5-E63B-B3DB041676A1}"/>
              </a:ext>
            </a:extLst>
          </p:cNvPr>
          <p:cNvCxnSpPr>
            <a:cxnSpLocks/>
          </p:cNvCxnSpPr>
          <p:nvPr/>
        </p:nvCxnSpPr>
        <p:spPr>
          <a:xfrm>
            <a:off x="5193103" y="3916392"/>
            <a:ext cx="73324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42B2E7F6-1D3D-D7FF-D9A6-95491E2CD753}"/>
              </a:ext>
            </a:extLst>
          </p:cNvPr>
          <p:cNvCxnSpPr>
            <a:cxnSpLocks/>
          </p:cNvCxnSpPr>
          <p:nvPr/>
        </p:nvCxnSpPr>
        <p:spPr>
          <a:xfrm>
            <a:off x="5193103" y="4802037"/>
            <a:ext cx="73324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603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D6BE7-7CCD-41AE-52BF-4C3FCA688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E9A8247-FD63-1A7E-B718-CB86A6467543}"/>
              </a:ext>
            </a:extLst>
          </p:cNvPr>
          <p:cNvSpPr txBox="1"/>
          <p:nvPr/>
        </p:nvSpPr>
        <p:spPr>
          <a:xfrm>
            <a:off x="3646387" y="992038"/>
            <a:ext cx="4899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MAGTOXIN®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EB077BF-37D1-A9DD-B0FE-E61966E9690A}"/>
              </a:ext>
            </a:extLst>
          </p:cNvPr>
          <p:cNvSpPr txBox="1"/>
          <p:nvPr/>
        </p:nvSpPr>
        <p:spPr>
          <a:xfrm>
            <a:off x="1223512" y="3588588"/>
            <a:ext cx="9642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+ 6H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3Mg(OH)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+ 2PH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COONH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+ CO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450752F3-D413-AF7A-25B6-8B664D8A00F5}"/>
              </a:ext>
            </a:extLst>
          </p:cNvPr>
          <p:cNvCxnSpPr>
            <a:cxnSpLocks/>
          </p:cNvCxnSpPr>
          <p:nvPr/>
        </p:nvCxnSpPr>
        <p:spPr>
          <a:xfrm>
            <a:off x="5193103" y="3916392"/>
            <a:ext cx="73324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0BC83CCA-25C6-98B4-8130-31BFB44B4D50}"/>
              </a:ext>
            </a:extLst>
          </p:cNvPr>
          <p:cNvCxnSpPr>
            <a:cxnSpLocks/>
          </p:cNvCxnSpPr>
          <p:nvPr/>
        </p:nvCxnSpPr>
        <p:spPr>
          <a:xfrm>
            <a:off x="5193103" y="4802037"/>
            <a:ext cx="73324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lipszis 10">
            <a:extLst>
              <a:ext uri="{FF2B5EF4-FFF2-40B4-BE49-F238E27FC236}">
                <a16:creationId xmlns:a16="http://schemas.microsoft.com/office/drawing/2014/main" id="{915F71F1-F364-D891-7282-4601226545BF}"/>
              </a:ext>
            </a:extLst>
          </p:cNvPr>
          <p:cNvSpPr/>
          <p:nvPr/>
        </p:nvSpPr>
        <p:spPr>
          <a:xfrm>
            <a:off x="9307902" y="3429000"/>
            <a:ext cx="1557993" cy="1022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9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4EE65648-CE90-1437-4E2A-52CD1B1B9E0B}"/>
              </a:ext>
            </a:extLst>
          </p:cNvPr>
          <p:cNvSpPr/>
          <p:nvPr/>
        </p:nvSpPr>
        <p:spPr>
          <a:xfrm>
            <a:off x="1190445" y="3847381"/>
            <a:ext cx="3183147" cy="77637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9056920E-2BA4-0697-7B45-F74341606CCC}"/>
              </a:ext>
            </a:extLst>
          </p:cNvPr>
          <p:cNvSpPr/>
          <p:nvPr/>
        </p:nvSpPr>
        <p:spPr>
          <a:xfrm>
            <a:off x="7818408" y="3847381"/>
            <a:ext cx="3183147" cy="7763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43EF14A0-4D04-421E-73A7-B540F89A1C44}"/>
              </a:ext>
            </a:extLst>
          </p:cNvPr>
          <p:cNvCxnSpPr>
            <a:cxnSpLocks/>
          </p:cNvCxnSpPr>
          <p:nvPr/>
        </p:nvCxnSpPr>
        <p:spPr>
          <a:xfrm>
            <a:off x="8169215" y="3847381"/>
            <a:ext cx="0" cy="38818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DBCFFCD-7BA2-961E-BAAF-7FAB67FE899A}"/>
              </a:ext>
            </a:extLst>
          </p:cNvPr>
          <p:cNvCxnSpPr>
            <a:cxnSpLocks/>
          </p:cNvCxnSpPr>
          <p:nvPr/>
        </p:nvCxnSpPr>
        <p:spPr>
          <a:xfrm>
            <a:off x="8160589" y="4235569"/>
            <a:ext cx="345056" cy="38818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9E7730B1-53BC-6E64-80D0-60DB2217B324}"/>
              </a:ext>
            </a:extLst>
          </p:cNvPr>
          <p:cNvCxnSpPr>
            <a:cxnSpLocks/>
          </p:cNvCxnSpPr>
          <p:nvPr/>
        </p:nvCxnSpPr>
        <p:spPr>
          <a:xfrm flipH="1">
            <a:off x="8039819" y="4235569"/>
            <a:ext cx="129396" cy="38818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5F2FC558-5369-31AF-CBE4-62F0B7B61E90}"/>
              </a:ext>
            </a:extLst>
          </p:cNvPr>
          <p:cNvCxnSpPr>
            <a:cxnSpLocks/>
          </p:cNvCxnSpPr>
          <p:nvPr/>
        </p:nvCxnSpPr>
        <p:spPr>
          <a:xfrm flipH="1">
            <a:off x="8333117" y="3847381"/>
            <a:ext cx="353683" cy="58228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51519D16-0AE9-8260-7B06-D6A99ACF52CC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8704053" y="3847381"/>
            <a:ext cx="705929" cy="7763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AF6C2A3E-0AC5-6EE9-BF33-5ABB687A48B8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9064205" y="3847381"/>
            <a:ext cx="345777" cy="3881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35C3A82D-0F8A-C1D3-2EF7-6B162364DE0C}"/>
              </a:ext>
            </a:extLst>
          </p:cNvPr>
          <p:cNvCxnSpPr>
            <a:cxnSpLocks/>
          </p:cNvCxnSpPr>
          <p:nvPr/>
        </p:nvCxnSpPr>
        <p:spPr>
          <a:xfrm flipV="1">
            <a:off x="9309698" y="4138522"/>
            <a:ext cx="550294" cy="3817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3085F071-12EE-FABB-BB2B-BB835FCE0C9F}"/>
              </a:ext>
            </a:extLst>
          </p:cNvPr>
          <p:cNvCxnSpPr>
            <a:cxnSpLocks/>
          </p:cNvCxnSpPr>
          <p:nvPr/>
        </p:nvCxnSpPr>
        <p:spPr>
          <a:xfrm flipH="1" flipV="1">
            <a:off x="9748568" y="3847381"/>
            <a:ext cx="111424" cy="29114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FD764695-8E77-12B7-B7D8-15250D972BCB}"/>
              </a:ext>
            </a:extLst>
          </p:cNvPr>
          <p:cNvCxnSpPr>
            <a:cxnSpLocks/>
          </p:cNvCxnSpPr>
          <p:nvPr/>
        </p:nvCxnSpPr>
        <p:spPr>
          <a:xfrm flipV="1">
            <a:off x="9859992" y="3847381"/>
            <a:ext cx="448574" cy="29114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9B68D4C1-1212-B66C-F6FC-BB0EEE3AB8AA}"/>
              </a:ext>
            </a:extLst>
          </p:cNvPr>
          <p:cNvCxnSpPr>
            <a:cxnSpLocks/>
          </p:cNvCxnSpPr>
          <p:nvPr/>
        </p:nvCxnSpPr>
        <p:spPr>
          <a:xfrm>
            <a:off x="9748568" y="4233952"/>
            <a:ext cx="356917" cy="38980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94728472-8254-8D89-747E-A7ED12694E08}"/>
              </a:ext>
            </a:extLst>
          </p:cNvPr>
          <p:cNvCxnSpPr>
            <a:cxnSpLocks/>
          </p:cNvCxnSpPr>
          <p:nvPr/>
        </p:nvCxnSpPr>
        <p:spPr>
          <a:xfrm>
            <a:off x="10213675" y="3925019"/>
            <a:ext cx="554967" cy="69873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4D2D9C4C-9097-7A1E-6C6B-C29B1D471267}"/>
              </a:ext>
            </a:extLst>
          </p:cNvPr>
          <p:cNvCxnSpPr>
            <a:cxnSpLocks/>
          </p:cNvCxnSpPr>
          <p:nvPr/>
        </p:nvCxnSpPr>
        <p:spPr>
          <a:xfrm flipH="1">
            <a:off x="10308566" y="4186237"/>
            <a:ext cx="135505" cy="4375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Egyenes összekötő 47">
            <a:extLst>
              <a:ext uri="{FF2B5EF4-FFF2-40B4-BE49-F238E27FC236}">
                <a16:creationId xmlns:a16="http://schemas.microsoft.com/office/drawing/2014/main" id="{C8BB2EDD-77EA-450C-BAD2-4433B567C1D5}"/>
              </a:ext>
            </a:extLst>
          </p:cNvPr>
          <p:cNvCxnSpPr>
            <a:cxnSpLocks/>
          </p:cNvCxnSpPr>
          <p:nvPr/>
        </p:nvCxnSpPr>
        <p:spPr>
          <a:xfrm flipH="1">
            <a:off x="10444071" y="3847381"/>
            <a:ext cx="324571" cy="3388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6EE3C082-B95D-DC44-CD66-FBE15E1ECCD0}"/>
              </a:ext>
            </a:extLst>
          </p:cNvPr>
          <p:cNvSpPr txBox="1"/>
          <p:nvPr/>
        </p:nvSpPr>
        <p:spPr>
          <a:xfrm>
            <a:off x="5388114" y="1216325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2PH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Ellipszis 50">
            <a:extLst>
              <a:ext uri="{FF2B5EF4-FFF2-40B4-BE49-F238E27FC236}">
                <a16:creationId xmlns:a16="http://schemas.microsoft.com/office/drawing/2014/main" id="{3998EC4A-6639-208F-822C-9C033806A081}"/>
              </a:ext>
            </a:extLst>
          </p:cNvPr>
          <p:cNvSpPr/>
          <p:nvPr/>
        </p:nvSpPr>
        <p:spPr>
          <a:xfrm>
            <a:off x="5317003" y="1028375"/>
            <a:ext cx="1557993" cy="10222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3" name="Egyenes összekötő nyíllal 52">
            <a:extLst>
              <a:ext uri="{FF2B5EF4-FFF2-40B4-BE49-F238E27FC236}">
                <a16:creationId xmlns:a16="http://schemas.microsoft.com/office/drawing/2014/main" id="{076EDF1C-9C63-C4A0-B3CF-A218746B0739}"/>
              </a:ext>
            </a:extLst>
          </p:cNvPr>
          <p:cNvCxnSpPr>
            <a:stCxn id="51" idx="3"/>
          </p:cNvCxnSpPr>
          <p:nvPr/>
        </p:nvCxnSpPr>
        <p:spPr>
          <a:xfrm flipH="1">
            <a:off x="3761117" y="1900903"/>
            <a:ext cx="1784049" cy="13167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nyíllal 54">
            <a:extLst>
              <a:ext uri="{FF2B5EF4-FFF2-40B4-BE49-F238E27FC236}">
                <a16:creationId xmlns:a16="http://schemas.microsoft.com/office/drawing/2014/main" id="{FA569738-CDD3-6EAE-823B-97BFF3276604}"/>
              </a:ext>
            </a:extLst>
          </p:cNvPr>
          <p:cNvCxnSpPr>
            <a:cxnSpLocks/>
            <a:stCxn id="51" idx="5"/>
          </p:cNvCxnSpPr>
          <p:nvPr/>
        </p:nvCxnSpPr>
        <p:spPr>
          <a:xfrm>
            <a:off x="6646833" y="1900903"/>
            <a:ext cx="1522382" cy="14202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CD3749A0-0EE1-F330-5A4F-583F4E9B06AB}"/>
              </a:ext>
            </a:extLst>
          </p:cNvPr>
          <p:cNvSpPr txBox="1"/>
          <p:nvPr/>
        </p:nvSpPr>
        <p:spPr>
          <a:xfrm>
            <a:off x="2433204" y="47359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RÉZ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90CAFFAB-EC22-AD42-F433-1CFA5526888C}"/>
              </a:ext>
            </a:extLst>
          </p:cNvPr>
          <p:cNvSpPr txBox="1"/>
          <p:nvPr/>
        </p:nvSpPr>
        <p:spPr>
          <a:xfrm>
            <a:off x="8787760" y="473590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9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EZÜST</a:t>
            </a:r>
          </a:p>
        </p:txBody>
      </p:sp>
    </p:spTree>
    <p:extLst>
      <p:ext uri="{BB962C8B-B14F-4D97-AF65-F5344CB8AC3E}">
        <p14:creationId xmlns:p14="http://schemas.microsoft.com/office/powerpoint/2010/main" val="1346299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8683F-9EBB-4B7E-B4C2-36AEC51B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zövegdoboz 49">
            <a:extLst>
              <a:ext uri="{FF2B5EF4-FFF2-40B4-BE49-F238E27FC236}">
                <a16:creationId xmlns:a16="http://schemas.microsoft.com/office/drawing/2014/main" id="{96E503E3-A40B-355B-C299-05C593FF632F}"/>
              </a:ext>
            </a:extLst>
          </p:cNvPr>
          <p:cNvSpPr txBox="1"/>
          <p:nvPr/>
        </p:nvSpPr>
        <p:spPr>
          <a:xfrm>
            <a:off x="5388114" y="1216325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2PH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Ellipszis 50">
            <a:extLst>
              <a:ext uri="{FF2B5EF4-FFF2-40B4-BE49-F238E27FC236}">
                <a16:creationId xmlns:a16="http://schemas.microsoft.com/office/drawing/2014/main" id="{073C8163-7CA2-4174-6E4D-DE5DFC9A9D4C}"/>
              </a:ext>
            </a:extLst>
          </p:cNvPr>
          <p:cNvSpPr/>
          <p:nvPr/>
        </p:nvSpPr>
        <p:spPr>
          <a:xfrm>
            <a:off x="5317003" y="1028375"/>
            <a:ext cx="1557993" cy="10222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5" name="Egyenes összekötő nyíllal 54">
            <a:extLst>
              <a:ext uri="{FF2B5EF4-FFF2-40B4-BE49-F238E27FC236}">
                <a16:creationId xmlns:a16="http://schemas.microsoft.com/office/drawing/2014/main" id="{B40D526D-FA1F-5D46-B538-F90B0EF390CB}"/>
              </a:ext>
            </a:extLst>
          </p:cNvPr>
          <p:cNvCxnSpPr>
            <a:cxnSpLocks/>
            <a:stCxn id="51" idx="4"/>
          </p:cNvCxnSpPr>
          <p:nvPr/>
        </p:nvCxnSpPr>
        <p:spPr>
          <a:xfrm>
            <a:off x="6096000" y="2050605"/>
            <a:ext cx="0" cy="18083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églalap 2">
            <a:extLst>
              <a:ext uri="{FF2B5EF4-FFF2-40B4-BE49-F238E27FC236}">
                <a16:creationId xmlns:a16="http://schemas.microsoft.com/office/drawing/2014/main" id="{FE274B05-B106-C4D4-2798-E4A27D913AD3}"/>
              </a:ext>
            </a:extLst>
          </p:cNvPr>
          <p:cNvSpPr/>
          <p:nvPr/>
        </p:nvSpPr>
        <p:spPr>
          <a:xfrm>
            <a:off x="3209025" y="4193698"/>
            <a:ext cx="5773947" cy="14535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0A0243C3-93AD-4DE9-9CCA-A2829121DC52}"/>
              </a:ext>
            </a:extLst>
          </p:cNvPr>
          <p:cNvCxnSpPr>
            <a:cxnSpLocks/>
          </p:cNvCxnSpPr>
          <p:nvPr/>
        </p:nvCxnSpPr>
        <p:spPr>
          <a:xfrm>
            <a:off x="3845358" y="4193698"/>
            <a:ext cx="0" cy="726784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4767373B-59B7-B580-641B-D700C5769D4D}"/>
              </a:ext>
            </a:extLst>
          </p:cNvPr>
          <p:cNvCxnSpPr>
            <a:cxnSpLocks/>
          </p:cNvCxnSpPr>
          <p:nvPr/>
        </p:nvCxnSpPr>
        <p:spPr>
          <a:xfrm>
            <a:off x="3829711" y="4920482"/>
            <a:ext cx="625901" cy="726785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619A6E6E-AED6-3FAB-2083-179FFB5002C3}"/>
              </a:ext>
            </a:extLst>
          </p:cNvPr>
          <p:cNvCxnSpPr>
            <a:cxnSpLocks/>
          </p:cNvCxnSpPr>
          <p:nvPr/>
        </p:nvCxnSpPr>
        <p:spPr>
          <a:xfrm flipH="1">
            <a:off x="3610645" y="4920482"/>
            <a:ext cx="234713" cy="726785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AA613F23-BA25-4383-D741-B8EFADCFA33E}"/>
              </a:ext>
            </a:extLst>
          </p:cNvPr>
          <p:cNvCxnSpPr>
            <a:cxnSpLocks/>
          </p:cNvCxnSpPr>
          <p:nvPr/>
        </p:nvCxnSpPr>
        <p:spPr>
          <a:xfrm flipH="1">
            <a:off x="4142662" y="4193698"/>
            <a:ext cx="641550" cy="1090175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660DB12D-97BF-4C61-E589-E803D4A817E7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4815507" y="4193698"/>
            <a:ext cx="1280493" cy="1453569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B794597A-2030-AFE4-CD40-F7224C8D2701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5468791" y="4193698"/>
            <a:ext cx="627209" cy="726784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DFE960E0-5CA4-C3F7-AA3E-73736F5D8109}"/>
              </a:ext>
            </a:extLst>
          </p:cNvPr>
          <p:cNvCxnSpPr>
            <a:cxnSpLocks/>
          </p:cNvCxnSpPr>
          <p:nvPr/>
        </p:nvCxnSpPr>
        <p:spPr>
          <a:xfrm flipV="1">
            <a:off x="5914093" y="4738786"/>
            <a:ext cx="998185" cy="714674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65D8AFF-9C95-33EE-E6F1-DD817C45A418}"/>
              </a:ext>
            </a:extLst>
          </p:cNvPr>
          <p:cNvCxnSpPr>
            <a:cxnSpLocks/>
          </p:cNvCxnSpPr>
          <p:nvPr/>
        </p:nvCxnSpPr>
        <p:spPr>
          <a:xfrm flipH="1" flipV="1">
            <a:off x="6710164" y="4193698"/>
            <a:ext cx="202113" cy="545088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7D7EFB65-E78D-CE60-7B5C-F57222EF14BE}"/>
              </a:ext>
            </a:extLst>
          </p:cNvPr>
          <p:cNvCxnSpPr>
            <a:cxnSpLocks/>
          </p:cNvCxnSpPr>
          <p:nvPr/>
        </p:nvCxnSpPr>
        <p:spPr>
          <a:xfrm flipV="1">
            <a:off x="6912278" y="4193698"/>
            <a:ext cx="813674" cy="545088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0735E7B7-5E8F-9681-A608-20D69683C715}"/>
              </a:ext>
            </a:extLst>
          </p:cNvPr>
          <p:cNvCxnSpPr>
            <a:cxnSpLocks/>
          </p:cNvCxnSpPr>
          <p:nvPr/>
        </p:nvCxnSpPr>
        <p:spPr>
          <a:xfrm>
            <a:off x="6710164" y="4917454"/>
            <a:ext cx="647416" cy="729813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50BE0321-7055-0570-0132-F79F10B37794}"/>
              </a:ext>
            </a:extLst>
          </p:cNvPr>
          <p:cNvCxnSpPr>
            <a:cxnSpLocks/>
          </p:cNvCxnSpPr>
          <p:nvPr/>
        </p:nvCxnSpPr>
        <p:spPr>
          <a:xfrm>
            <a:off x="7553827" y="4339055"/>
            <a:ext cx="1006661" cy="1308212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846986DA-89C1-8C04-BE0E-750F14D82DC2}"/>
              </a:ext>
            </a:extLst>
          </p:cNvPr>
          <p:cNvCxnSpPr>
            <a:cxnSpLocks/>
          </p:cNvCxnSpPr>
          <p:nvPr/>
        </p:nvCxnSpPr>
        <p:spPr>
          <a:xfrm flipH="1">
            <a:off x="7725951" y="4828120"/>
            <a:ext cx="245794" cy="819147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Egyenes összekötő 47">
            <a:extLst>
              <a:ext uri="{FF2B5EF4-FFF2-40B4-BE49-F238E27FC236}">
                <a16:creationId xmlns:a16="http://schemas.microsoft.com/office/drawing/2014/main" id="{09D34EB1-18A7-689C-9CA6-6C2E134255B9}"/>
              </a:ext>
            </a:extLst>
          </p:cNvPr>
          <p:cNvCxnSpPr>
            <a:cxnSpLocks/>
          </p:cNvCxnSpPr>
          <p:nvPr/>
        </p:nvCxnSpPr>
        <p:spPr>
          <a:xfrm flipH="1">
            <a:off x="7971745" y="4193698"/>
            <a:ext cx="588743" cy="634422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556EF155-9136-6F2C-4819-41D9B4C7E28F}"/>
              </a:ext>
            </a:extLst>
          </p:cNvPr>
          <p:cNvSpPr txBox="1"/>
          <p:nvPr/>
        </p:nvSpPr>
        <p:spPr>
          <a:xfrm>
            <a:off x="5531671" y="5825993"/>
            <a:ext cx="112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9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EZÜST</a:t>
            </a:r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85D2BC34-E61D-847C-11C2-C76A867B159A}"/>
              </a:ext>
            </a:extLst>
          </p:cNvPr>
          <p:cNvCxnSpPr>
            <a:stCxn id="51" idx="5"/>
          </p:cNvCxnSpPr>
          <p:nvPr/>
        </p:nvCxnSpPr>
        <p:spPr>
          <a:xfrm>
            <a:off x="6646833" y="1900903"/>
            <a:ext cx="1079118" cy="205862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id="{FFA0BA39-2407-7829-D5BC-86AB332F6138}"/>
              </a:ext>
            </a:extLst>
          </p:cNvPr>
          <p:cNvCxnSpPr>
            <a:stCxn id="51" idx="3"/>
          </p:cNvCxnSpPr>
          <p:nvPr/>
        </p:nvCxnSpPr>
        <p:spPr>
          <a:xfrm flipH="1">
            <a:off x="4891177" y="1900903"/>
            <a:ext cx="653989" cy="19580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olyamatábra: Döntés 35">
            <a:extLst>
              <a:ext uri="{FF2B5EF4-FFF2-40B4-BE49-F238E27FC236}">
                <a16:creationId xmlns:a16="http://schemas.microsoft.com/office/drawing/2014/main" id="{86F460D9-4488-8ED9-5EDD-1133D0FF1766}"/>
              </a:ext>
            </a:extLst>
          </p:cNvPr>
          <p:cNvSpPr/>
          <p:nvPr/>
        </p:nvSpPr>
        <p:spPr>
          <a:xfrm>
            <a:off x="3652980" y="4115430"/>
            <a:ext cx="384756" cy="156536"/>
          </a:xfrm>
          <a:prstGeom prst="flowChartDecision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Folyamatábra: Döntés 36">
            <a:extLst>
              <a:ext uri="{FF2B5EF4-FFF2-40B4-BE49-F238E27FC236}">
                <a16:creationId xmlns:a16="http://schemas.microsoft.com/office/drawing/2014/main" id="{49DD7797-8147-C9BB-587C-61E79255A0E2}"/>
              </a:ext>
            </a:extLst>
          </p:cNvPr>
          <p:cNvSpPr/>
          <p:nvPr/>
        </p:nvSpPr>
        <p:spPr>
          <a:xfrm>
            <a:off x="4658914" y="4093112"/>
            <a:ext cx="384756" cy="156536"/>
          </a:xfrm>
          <a:prstGeom prst="flowChartDecisi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Folyamatábra: Döntés 37">
            <a:extLst>
              <a:ext uri="{FF2B5EF4-FFF2-40B4-BE49-F238E27FC236}">
                <a16:creationId xmlns:a16="http://schemas.microsoft.com/office/drawing/2014/main" id="{46E4D27F-1214-A069-0C77-DD39C9B196EC}"/>
              </a:ext>
            </a:extLst>
          </p:cNvPr>
          <p:cNvSpPr/>
          <p:nvPr/>
        </p:nvSpPr>
        <p:spPr>
          <a:xfrm>
            <a:off x="5863493" y="4115430"/>
            <a:ext cx="384756" cy="156536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Folyamatábra: Döntés 38">
            <a:extLst>
              <a:ext uri="{FF2B5EF4-FFF2-40B4-BE49-F238E27FC236}">
                <a16:creationId xmlns:a16="http://schemas.microsoft.com/office/drawing/2014/main" id="{250FDF70-F9D9-3CB6-FA26-BFCF44E5E337}"/>
              </a:ext>
            </a:extLst>
          </p:cNvPr>
          <p:cNvSpPr/>
          <p:nvPr/>
        </p:nvSpPr>
        <p:spPr>
          <a:xfrm>
            <a:off x="6527521" y="4093112"/>
            <a:ext cx="384756" cy="156536"/>
          </a:xfrm>
          <a:prstGeom prst="flowChartDecision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Folyamatábra: Döntés 39">
            <a:extLst>
              <a:ext uri="{FF2B5EF4-FFF2-40B4-BE49-F238E27FC236}">
                <a16:creationId xmlns:a16="http://schemas.microsoft.com/office/drawing/2014/main" id="{C97FF1E9-7512-50AC-C424-11EA7124C8B7}"/>
              </a:ext>
            </a:extLst>
          </p:cNvPr>
          <p:cNvSpPr/>
          <p:nvPr/>
        </p:nvSpPr>
        <p:spPr>
          <a:xfrm>
            <a:off x="7464092" y="4109841"/>
            <a:ext cx="384756" cy="156536"/>
          </a:xfrm>
          <a:prstGeom prst="flowChartDecisi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Folyamatábra: Döntés 41">
            <a:extLst>
              <a:ext uri="{FF2B5EF4-FFF2-40B4-BE49-F238E27FC236}">
                <a16:creationId xmlns:a16="http://schemas.microsoft.com/office/drawing/2014/main" id="{B340A1B0-E7FA-4D75-C8FF-40E801A7A757}"/>
              </a:ext>
            </a:extLst>
          </p:cNvPr>
          <p:cNvSpPr/>
          <p:nvPr/>
        </p:nvSpPr>
        <p:spPr>
          <a:xfrm>
            <a:off x="8301547" y="4093112"/>
            <a:ext cx="384756" cy="156536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07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Drágakő, ékszerek látható&#10;&#10;Automatikusan generált leírás">
            <a:extLst>
              <a:ext uri="{FF2B5EF4-FFF2-40B4-BE49-F238E27FC236}">
                <a16:creationId xmlns:a16="http://schemas.microsoft.com/office/drawing/2014/main" id="{F57C9DEB-1E7A-880E-2891-F35F25638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22B911A-DE1C-0B22-8347-B59953C9492F}"/>
              </a:ext>
            </a:extLst>
          </p:cNvPr>
          <p:cNvSpPr txBox="1"/>
          <p:nvPr/>
        </p:nvSpPr>
        <p:spPr>
          <a:xfrm rot="20684802">
            <a:off x="2182483" y="1121434"/>
            <a:ext cx="201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(PO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.3H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B6573D0-5448-297C-FFA8-B57C7829A9FB}"/>
              </a:ext>
            </a:extLst>
          </p:cNvPr>
          <p:cNvSpPr txBox="1"/>
          <p:nvPr/>
        </p:nvSpPr>
        <p:spPr>
          <a:xfrm rot="2119470">
            <a:off x="8410755" y="3640347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CuHPO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.H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D71E044-88F6-A6D0-AFF0-52B93DCD777E}"/>
              </a:ext>
            </a:extLst>
          </p:cNvPr>
          <p:cNvSpPr txBox="1"/>
          <p:nvPr/>
        </p:nvSpPr>
        <p:spPr>
          <a:xfrm rot="221885">
            <a:off x="3188527" y="5719313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(NH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(P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(H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O)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hu-H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fedett pályás, ruházat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F70D8B-B90B-F0B1-4070-B31615AE3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9" y="0"/>
            <a:ext cx="1093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23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Átlátszó anyag, üveg, akvárium, fedett pályás látható&#10;&#10;Automatikusan generált leírás">
            <a:extLst>
              <a:ext uri="{FF2B5EF4-FFF2-40B4-BE49-F238E27FC236}">
                <a16:creationId xmlns:a16="http://schemas.microsoft.com/office/drawing/2014/main" id="{59A549A9-590E-3EC8-177D-821025191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0CCBC0F-D43B-4689-66DE-E1D36CA38BCA}"/>
              </a:ext>
            </a:extLst>
          </p:cNvPr>
          <p:cNvSpPr txBox="1"/>
          <p:nvPr/>
        </p:nvSpPr>
        <p:spPr>
          <a:xfrm>
            <a:off x="7970809" y="1216323"/>
            <a:ext cx="40199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Selecton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B2 (EDTA)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219EBC3-97E9-1858-D7D6-E77C0825E973}"/>
              </a:ext>
            </a:extLst>
          </p:cNvPr>
          <p:cNvSpPr txBox="1"/>
          <p:nvPr/>
        </p:nvSpPr>
        <p:spPr>
          <a:xfrm>
            <a:off x="7970809" y="2954548"/>
            <a:ext cx="34853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3%-os foszforsav</a:t>
            </a:r>
          </a:p>
        </p:txBody>
      </p:sp>
    </p:spTree>
    <p:extLst>
      <p:ext uri="{BB962C8B-B14F-4D97-AF65-F5344CB8AC3E}">
        <p14:creationId xmlns:p14="http://schemas.microsoft.com/office/powerpoint/2010/main" val="3000175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5D2A7-3898-1A8F-108A-BFB433DB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Átlátszó anyag, üveg, akvárium, fedett pályás látható&#10;&#10;Automatikusan generált leírás">
            <a:extLst>
              <a:ext uri="{FF2B5EF4-FFF2-40B4-BE49-F238E27FC236}">
                <a16:creationId xmlns:a16="http://schemas.microsoft.com/office/drawing/2014/main" id="{E80C7D68-E9FD-951A-2312-144C09060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5DD31B7-00CF-E2DE-0D01-03261675EFE9}"/>
              </a:ext>
            </a:extLst>
          </p:cNvPr>
          <p:cNvSpPr txBox="1"/>
          <p:nvPr/>
        </p:nvSpPr>
        <p:spPr>
          <a:xfrm>
            <a:off x="6096000" y="5360397"/>
            <a:ext cx="55799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30%-os ammónium-hidroxid</a:t>
            </a:r>
          </a:p>
        </p:txBody>
      </p:sp>
    </p:spTree>
    <p:extLst>
      <p:ext uri="{BB962C8B-B14F-4D97-AF65-F5344CB8AC3E}">
        <p14:creationId xmlns:p14="http://schemas.microsoft.com/office/powerpoint/2010/main" val="2347454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Divatkiegészítő, Gyöngy, Ékszerkészítés, fedett pályás látható&#10;&#10;Automatikusan generált leírás">
            <a:extLst>
              <a:ext uri="{FF2B5EF4-FFF2-40B4-BE49-F238E27FC236}">
                <a16:creationId xmlns:a16="http://schemas.microsoft.com/office/drawing/2014/main" id="{3BDF8C60-9273-358A-FA70-A3F6CF927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28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dett pályás, fal, Szeméttároló, mikrohullám látható&#10;&#10;Automatikusan generált leírás">
            <a:extLst>
              <a:ext uri="{FF2B5EF4-FFF2-40B4-BE49-F238E27FC236}">
                <a16:creationId xmlns:a16="http://schemas.microsoft.com/office/drawing/2014/main" id="{162931BC-1888-FA2B-EE36-9E55DBC89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68900" cy="6858000"/>
          </a:xfrm>
          <a:prstGeom prst="rect">
            <a:avLst/>
          </a:prstGeom>
        </p:spPr>
      </p:pic>
      <p:pic>
        <p:nvPicPr>
          <p:cNvPr id="7" name="Kép 6" descr="A képen mosdókagyló, akvárium látható&#10;&#10;Automatikusan generált leírás">
            <a:extLst>
              <a:ext uri="{FF2B5EF4-FFF2-40B4-BE49-F238E27FC236}">
                <a16:creationId xmlns:a16="http://schemas.microsoft.com/office/drawing/2014/main" id="{E50D8398-5102-2250-4CA7-D47E35CA8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8450" y="1500929"/>
            <a:ext cx="6858000" cy="38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88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óra, elektronika, Elektronikus eszköz, Háztartási eszköz látható&#10;&#10;Automatikusan generált leírás">
            <a:extLst>
              <a:ext uri="{FF2B5EF4-FFF2-40B4-BE49-F238E27FC236}">
                <a16:creationId xmlns:a16="http://schemas.microsoft.com/office/drawing/2014/main" id="{219CBDD5-E464-64EA-2BE5-7E3BF4FD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32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Divatkiegészítő, ékköves fejdísz, fedett pályás, koronaékszerek látható&#10;&#10;Automatikusan generált leírás">
            <a:extLst>
              <a:ext uri="{FF2B5EF4-FFF2-40B4-BE49-F238E27FC236}">
                <a16:creationId xmlns:a16="http://schemas.microsoft.com/office/drawing/2014/main" id="{5C9E3495-B7BF-203C-EF35-878AC5C5F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92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Divatkiegészítő, sárgaréz, Drágakő, Ékszerek látható&#10;&#10;Automatikusan generált leírás">
            <a:extLst>
              <a:ext uri="{FF2B5EF4-FFF2-40B4-BE49-F238E27FC236}">
                <a16:creationId xmlns:a16="http://schemas.microsoft.com/office/drawing/2014/main" id="{40CDF083-6417-A3E4-F287-92CD2F8B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73" y="0"/>
            <a:ext cx="10287002" cy="6858000"/>
          </a:xfrm>
          <a:prstGeom prst="rect">
            <a:avLst/>
          </a:prstGeom>
        </p:spPr>
      </p:pic>
      <p:pic>
        <p:nvPicPr>
          <p:cNvPr id="3" name="Kép 2" descr="A képen Drágakő, ékszerek látható&#10;&#10;Automatikusan generált leírás">
            <a:extLst>
              <a:ext uri="{FF2B5EF4-FFF2-40B4-BE49-F238E27FC236}">
                <a16:creationId xmlns:a16="http://schemas.microsoft.com/office/drawing/2014/main" id="{92E3C744-2490-14AE-0B11-844D74B68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38" y="754602"/>
            <a:ext cx="8216284" cy="547752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9D46F30-E04E-E7C3-ACBB-0A4810E5DD01}"/>
              </a:ext>
            </a:extLst>
          </p:cNvPr>
          <p:cNvSpPr txBox="1"/>
          <p:nvPr/>
        </p:nvSpPr>
        <p:spPr>
          <a:xfrm>
            <a:off x="1651246" y="5575177"/>
            <a:ext cx="308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Restaurálás előtt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DFEAE95-D6DB-0D3B-378A-75B5C2E7A2D0}"/>
              </a:ext>
            </a:extLst>
          </p:cNvPr>
          <p:cNvSpPr txBox="1"/>
          <p:nvPr/>
        </p:nvSpPr>
        <p:spPr>
          <a:xfrm>
            <a:off x="7991569" y="799003"/>
            <a:ext cx="304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Restaurálás után</a:t>
            </a:r>
          </a:p>
        </p:txBody>
      </p:sp>
    </p:spTree>
    <p:extLst>
      <p:ext uri="{BB962C8B-B14F-4D97-AF65-F5344CB8AC3E}">
        <p14:creationId xmlns:p14="http://schemas.microsoft.com/office/powerpoint/2010/main" val="691579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Ékszerek, Ékszerkészítés, Türkiz, Divatkiegészít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82CCB0F-A697-8EFD-DC7A-E8C69E6B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A5D3E05-ECF9-777F-8B1E-E81615B2807F}"/>
              </a:ext>
            </a:extLst>
          </p:cNvPr>
          <p:cNvSpPr txBox="1"/>
          <p:nvPr/>
        </p:nvSpPr>
        <p:spPr>
          <a:xfrm>
            <a:off x="163901" y="5900467"/>
            <a:ext cx="10207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 Black" panose="020B0A04020102020204" pitchFamily="34" charset="0"/>
              </a:rPr>
              <a:t>Magyaros viselet ezüst </a:t>
            </a:r>
            <a:r>
              <a:rPr lang="hu-HU" sz="4000" dirty="0" err="1">
                <a:latin typeface="Arial Black" panose="020B0A04020102020204" pitchFamily="34" charset="0"/>
              </a:rPr>
              <a:t>kiegészítóje</a:t>
            </a:r>
            <a:endParaRPr lang="hu-H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08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ékszerek, Divatkiegészítő, Ékszerek, kiegészít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26AF22A-F510-1E53-0179-237D506E1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48" y="0"/>
            <a:ext cx="10349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3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61D1D1C-6855-0685-F5B2-96DDAF461986}"/>
              </a:ext>
            </a:extLst>
          </p:cNvPr>
          <p:cNvSpPr txBox="1"/>
          <p:nvPr/>
        </p:nvSpPr>
        <p:spPr>
          <a:xfrm>
            <a:off x="2504696" y="3044279"/>
            <a:ext cx="7182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Arial Black" panose="020B0A04020102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234912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ő látható&#10;&#10;Automatikusan generált leírás">
            <a:extLst>
              <a:ext uri="{FF2B5EF4-FFF2-40B4-BE49-F238E27FC236}">
                <a16:creationId xmlns:a16="http://schemas.microsoft.com/office/drawing/2014/main" id="{EC5AEF84-FD01-43D0-8C81-4BAAE7856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9" y="0"/>
            <a:ext cx="1032572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60C328D-72D5-4ECF-8C95-4A0EC607EA68}"/>
              </a:ext>
            </a:extLst>
          </p:cNvPr>
          <p:cNvSpPr txBox="1"/>
          <p:nvPr/>
        </p:nvSpPr>
        <p:spPr>
          <a:xfrm>
            <a:off x="4902883" y="6170141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Festő restaurátor</a:t>
            </a:r>
          </a:p>
        </p:txBody>
      </p:sp>
    </p:spTree>
    <p:extLst>
      <p:ext uri="{BB962C8B-B14F-4D97-AF65-F5344CB8AC3E}">
        <p14:creationId xmlns:p14="http://schemas.microsoft.com/office/powerpoint/2010/main" val="1982022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emély, szobor, Védőkesztyű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09159FB-AFD2-78EA-6EC2-6E604200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9" y="3558209"/>
            <a:ext cx="4949261" cy="3299791"/>
          </a:xfrm>
          <a:prstGeom prst="rect">
            <a:avLst/>
          </a:prstGeom>
        </p:spPr>
      </p:pic>
      <p:pic>
        <p:nvPicPr>
          <p:cNvPr id="14" name="Kép 13" descr="A képen égetett agyagáru, fazekasáru, kerámia, váz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DA3BF92-3001-C013-C2C2-8AB9F343B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1130" cy="3378009"/>
          </a:xfrm>
          <a:prstGeom prst="rect">
            <a:avLst/>
          </a:prstGeom>
        </p:spPr>
      </p:pic>
      <p:pic>
        <p:nvPicPr>
          <p:cNvPr id="16" name="Kép 15" descr="A képen doboz, konténer, Mellkas, fából készítet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EBD018F-218F-EEB3-66A6-B7CF3E019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0" y="0"/>
            <a:ext cx="4397424" cy="3378009"/>
          </a:xfrm>
          <a:prstGeom prst="rect">
            <a:avLst/>
          </a:prstGeom>
        </p:spPr>
      </p:pic>
      <p:pic>
        <p:nvPicPr>
          <p:cNvPr id="18" name="Kép 17" descr="A képen Bézs, kézírás, elefántcsont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291B71E-E27C-D15F-2036-D39A0E3F3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549" y="0"/>
            <a:ext cx="3137452" cy="3374198"/>
          </a:xfrm>
          <a:prstGeom prst="rect">
            <a:avLst/>
          </a:prstGeom>
        </p:spPr>
      </p:pic>
      <p:pic>
        <p:nvPicPr>
          <p:cNvPr id="20" name="Kép 19" descr="A képen ruházat, fedett pályás, fal, rugdalózó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927DE8A-6641-508F-80C8-E3CF771E1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822"/>
            <a:ext cx="4439658" cy="3140178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EEE8EA70-88A8-1E80-CEBB-2E0180C71454}"/>
              </a:ext>
            </a:extLst>
          </p:cNvPr>
          <p:cNvSpPr txBox="1"/>
          <p:nvPr/>
        </p:nvSpPr>
        <p:spPr>
          <a:xfrm>
            <a:off x="1692029" y="2959981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Szilikát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D834219-83A7-13EA-6AEF-4EAD9C775335}"/>
              </a:ext>
            </a:extLst>
          </p:cNvPr>
          <p:cNvSpPr txBox="1"/>
          <p:nvPr/>
        </p:nvSpPr>
        <p:spPr>
          <a:xfrm>
            <a:off x="7450289" y="2912533"/>
            <a:ext cx="587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Fa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5C3646F-89B9-D41D-1ACD-5480D581B43F}"/>
              </a:ext>
            </a:extLst>
          </p:cNvPr>
          <p:cNvSpPr txBox="1"/>
          <p:nvPr/>
        </p:nvSpPr>
        <p:spPr>
          <a:xfrm>
            <a:off x="11069154" y="2749394"/>
            <a:ext cx="105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Papír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8CAC93ED-62D6-B554-E89D-DABE1B850A19}"/>
              </a:ext>
            </a:extLst>
          </p:cNvPr>
          <p:cNvSpPr txBox="1"/>
          <p:nvPr/>
        </p:nvSpPr>
        <p:spPr>
          <a:xfrm>
            <a:off x="3210526" y="6396335"/>
            <a:ext cx="113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Textil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0A68A002-CF80-7A99-219A-88BC7F12FA77}"/>
              </a:ext>
            </a:extLst>
          </p:cNvPr>
          <p:cNvSpPr txBox="1"/>
          <p:nvPr/>
        </p:nvSpPr>
        <p:spPr>
          <a:xfrm>
            <a:off x="7585967" y="386632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Fém</a:t>
            </a:r>
          </a:p>
        </p:txBody>
      </p:sp>
    </p:spTree>
    <p:extLst>
      <p:ext uri="{BB962C8B-B14F-4D97-AF65-F5344CB8AC3E}">
        <p14:creationId xmlns:p14="http://schemas.microsoft.com/office/powerpoint/2010/main" val="2659565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szobor, Védőkesztyű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1A68C8F-D842-0303-40FB-C4B667A44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2" y="0"/>
            <a:ext cx="10286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9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g, épület, homlok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270D438-F457-7189-A65F-D538B2EE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12" y="0"/>
            <a:ext cx="1031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9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vázlat, diagram, sor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8C210FA-8C74-F3C8-426F-7FDD80FDD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93" y="931653"/>
            <a:ext cx="10231813" cy="592634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38312EF-D3DD-88AD-76D4-ED685A3E9881}"/>
              </a:ext>
            </a:extLst>
          </p:cNvPr>
          <p:cNvSpPr txBox="1"/>
          <p:nvPr/>
        </p:nvSpPr>
        <p:spPr>
          <a:xfrm>
            <a:off x="3435751" y="86264"/>
            <a:ext cx="56396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Arial Black" panose="020B0A04020102020204" pitchFamily="34" charset="0"/>
              </a:rPr>
              <a:t>Sűrűség számítás</a:t>
            </a:r>
          </a:p>
        </p:txBody>
      </p:sp>
    </p:spTree>
    <p:extLst>
      <p:ext uri="{BB962C8B-B14F-4D97-AF65-F5344CB8AC3E}">
        <p14:creationId xmlns:p14="http://schemas.microsoft.com/office/powerpoint/2010/main" val="1320838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Ékszerek, ékszerek, lánc, Divatkiegészít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3CD33B1-5C07-CF4B-15F5-D981D6389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13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056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734</Words>
  <Application>Microsoft Office PowerPoint</Application>
  <PresentationFormat>Szélesvásznú</PresentationFormat>
  <Paragraphs>124</Paragraphs>
  <Slides>39</Slides>
  <Notes>38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Aptos</vt:lpstr>
      <vt:lpstr>Aptos Display</vt:lpstr>
      <vt:lpstr>Arial</vt:lpstr>
      <vt:lpstr>Arial Black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O365 felhasználó</dc:creator>
  <cp:lastModifiedBy>Dr. Csörgő Tamás</cp:lastModifiedBy>
  <cp:revision>37</cp:revision>
  <dcterms:created xsi:type="dcterms:W3CDTF">2025-07-05T09:31:48Z</dcterms:created>
  <dcterms:modified xsi:type="dcterms:W3CDTF">2025-07-16T10:18:14Z</dcterms:modified>
</cp:coreProperties>
</file>