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432" r:id="rId3"/>
    <p:sldId id="465" r:id="rId4"/>
    <p:sldId id="445" r:id="rId5"/>
    <p:sldId id="433" r:id="rId6"/>
    <p:sldId id="427" r:id="rId7"/>
    <p:sldId id="444" r:id="rId8"/>
    <p:sldId id="443" r:id="rId9"/>
    <p:sldId id="495" r:id="rId10"/>
    <p:sldId id="422" r:id="rId11"/>
    <p:sldId id="466" r:id="rId12"/>
    <p:sldId id="447" r:id="rId13"/>
    <p:sldId id="496" r:id="rId14"/>
    <p:sldId id="497" r:id="rId15"/>
    <p:sldId id="498" r:id="rId16"/>
    <p:sldId id="499" r:id="rId17"/>
    <p:sldId id="501" r:id="rId18"/>
    <p:sldId id="502" r:id="rId19"/>
    <p:sldId id="634" r:id="rId20"/>
    <p:sldId id="635" r:id="rId21"/>
    <p:sldId id="642" r:id="rId22"/>
    <p:sldId id="503" r:id="rId23"/>
    <p:sldId id="500" r:id="rId24"/>
    <p:sldId id="505" r:id="rId25"/>
    <p:sldId id="643" r:id="rId26"/>
    <p:sldId id="578" r:id="rId27"/>
    <p:sldId id="518" r:id="rId28"/>
    <p:sldId id="633" r:id="rId29"/>
    <p:sldId id="644" r:id="rId30"/>
    <p:sldId id="645" r:id="rId31"/>
    <p:sldId id="646" r:id="rId32"/>
    <p:sldId id="647" r:id="rId33"/>
    <p:sldId id="648" r:id="rId34"/>
    <p:sldId id="637" r:id="rId35"/>
    <p:sldId id="641" r:id="rId36"/>
    <p:sldId id="638" r:id="rId37"/>
    <p:sldId id="639" r:id="rId38"/>
    <p:sldId id="640" r:id="rId39"/>
    <p:sldId id="504" r:id="rId40"/>
  </p:sldIdLst>
  <p:sldSz cx="12192000" cy="6858000"/>
  <p:notesSz cx="7099300" cy="102346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266A25B1-37F3-4F99-A123-2023A26296F5}">
          <p14:sldIdLst>
            <p14:sldId id="256"/>
          </p14:sldIdLst>
        </p14:section>
        <p14:section name="Motiváció" id="{15C83CA4-B457-463E-B3F1-046A10D7D1C1}">
          <p14:sldIdLst>
            <p14:sldId id="432"/>
            <p14:sldId id="465"/>
            <p14:sldId id="445"/>
            <p14:sldId id="433"/>
            <p14:sldId id="427"/>
            <p14:sldId id="444"/>
            <p14:sldId id="443"/>
          </p14:sldIdLst>
        </p14:section>
        <p14:section name="Tudományos mérföldkövek" id="{ADFB0840-C4EB-4F98-940F-48FEAB624B4E}">
          <p14:sldIdLst>
            <p14:sldId id="495"/>
            <p14:sldId id="422"/>
            <p14:sldId id="466"/>
            <p14:sldId id="447"/>
            <p14:sldId id="496"/>
            <p14:sldId id="497"/>
            <p14:sldId id="498"/>
            <p14:sldId id="499"/>
            <p14:sldId id="501"/>
            <p14:sldId id="502"/>
            <p14:sldId id="634"/>
            <p14:sldId id="635"/>
            <p14:sldId id="642"/>
            <p14:sldId id="503"/>
            <p14:sldId id="500"/>
            <p14:sldId id="505"/>
            <p14:sldId id="643"/>
            <p14:sldId id="578"/>
            <p14:sldId id="518"/>
            <p14:sldId id="633"/>
            <p14:sldId id="644"/>
            <p14:sldId id="645"/>
            <p14:sldId id="646"/>
            <p14:sldId id="647"/>
            <p14:sldId id="648"/>
            <p14:sldId id="637"/>
            <p14:sldId id="641"/>
            <p14:sldId id="638"/>
            <p14:sldId id="639"/>
            <p14:sldId id="640"/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DD08E8"/>
    <a:srgbClr val="FF0000"/>
    <a:srgbClr val="000000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99" autoAdjust="0"/>
    <p:restoredTop sz="91730" autoAdjust="0"/>
  </p:normalViewPr>
  <p:slideViewPr>
    <p:cSldViewPr>
      <p:cViewPr varScale="1">
        <p:scale>
          <a:sx n="74" d="100"/>
          <a:sy n="74" d="100"/>
        </p:scale>
        <p:origin x="7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0520" cy="511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hu-HU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Dátum helye 2"/>
          <p:cNvSpPr txBox="1">
            <a:spLocks noGrp="1"/>
          </p:cNvSpPr>
          <p:nvPr>
            <p:ph type="dt" sz="quarter" idx="1"/>
          </p:nvPr>
        </p:nvSpPr>
        <p:spPr>
          <a:xfrm>
            <a:off x="4018320" y="0"/>
            <a:ext cx="3080520" cy="511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389DC73A-65FC-4DC7-9880-A0BCA7F38A36}" type="datetimeFigureOut">
              <a:t>2025. 07. 08.</a:t>
            </a:fld>
            <a:endParaRPr lang="hu-HU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4" name="Élőláb helye 3"/>
          <p:cNvSpPr txBox="1">
            <a:spLocks noGrp="1"/>
          </p:cNvSpPr>
          <p:nvPr>
            <p:ph type="ftr" sz="quarter" idx="2"/>
          </p:nvPr>
        </p:nvSpPr>
        <p:spPr>
          <a:xfrm>
            <a:off x="0" y="9723240"/>
            <a:ext cx="3080520" cy="511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hu-HU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5" name="Dia számának helye 4"/>
          <p:cNvSpPr txBox="1">
            <a:spLocks noGrp="1"/>
          </p:cNvSpPr>
          <p:nvPr>
            <p:ph type="sldNum" sz="quarter" idx="3"/>
          </p:nvPr>
        </p:nvSpPr>
        <p:spPr>
          <a:xfrm>
            <a:off x="4018320" y="9723240"/>
            <a:ext cx="3080520" cy="511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7066AFAC-24ED-4B1A-B4CB-B719CDDB8C6E}" type="slidenum">
              <a:t>‹#›</a:t>
            </a:fld>
            <a:endParaRPr lang="hu-HU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52986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>
            <a:spLocks noMove="1" noResize="1"/>
          </p:cNvSpPr>
          <p:nvPr/>
        </p:nvSpPr>
        <p:spPr>
          <a:xfrm>
            <a:off x="0" y="0"/>
            <a:ext cx="7099200" cy="102348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0" tIns="0" rIns="0" bIns="0" anchor="ctr" anchorCtr="1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zabadkézi sokszög 2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zabadkézi sokszög 3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zabadkézi sokszög 4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Szabadkézi sokszög 5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Szabadkézi sokszög 6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Szabadkézi sokszög 7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Szabadkézi sokszög 8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0" name="Szabadkézi sokszög 9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zabadkézi sokszög 10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2" name="Szabadkézi sokszög 11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3" name="Szabadkézi sokszög 12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Szabadkézi sokszög 13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abadkézi sokszög 14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6" name="Szabadkézi sokszög 15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7" name="Szabadkézi sokszög 16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8" name="Szabadkézi sokszög 17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9" name="Szabadkézi sokszög 18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0" name="Szabadkézi sokszög 19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1" name="Szabadkézi sokszög 20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2" name="Szabadkézi sokszög 21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3" name="Szabadkézi sokszög 22"/>
          <p:cNvSpPr/>
          <p:nvPr/>
        </p:nvSpPr>
        <p:spPr>
          <a:xfrm>
            <a:off x="0" y="339840"/>
            <a:ext cx="33288120" cy="24966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4" name="Jegyzetek helye 23"/>
          <p:cNvSpPr txBox="1">
            <a:spLocks noGrp="1"/>
          </p:cNvSpPr>
          <p:nvPr>
            <p:ph type="body" sz="quarter" idx="3"/>
          </p:nvPr>
        </p:nvSpPr>
        <p:spPr>
          <a:xfrm>
            <a:off x="522000" y="4830480"/>
            <a:ext cx="6041879" cy="45230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  <p:sp>
        <p:nvSpPr>
          <p:cNvPr id="25" name="Diakép helye 24"/>
          <p:cNvSpPr>
            <a:spLocks noGrp="1" noRot="1" noChangeAspect="1"/>
          </p:cNvSpPr>
          <p:nvPr>
            <p:ph type="sldImg" idx="2"/>
          </p:nvPr>
        </p:nvSpPr>
        <p:spPr>
          <a:xfrm>
            <a:off x="147638" y="777875"/>
            <a:ext cx="6781800" cy="3816350"/>
          </a:xfrm>
          <a:prstGeom prst="rect">
            <a:avLst/>
          </a:prstGeom>
          <a:noFill/>
          <a:ln>
            <a:noFill/>
            <a:prstDash val="solid"/>
          </a:ln>
        </p:spPr>
      </p:sp>
    </p:spTree>
    <p:extLst>
      <p:ext uri="{BB962C8B-B14F-4D97-AF65-F5344CB8AC3E}">
        <p14:creationId xmlns:p14="http://schemas.microsoft.com/office/powerpoint/2010/main" val="330538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6000" algn="l"/>
        <a:tab pos="2743199" algn="l"/>
        <a:tab pos="3200400" algn="l"/>
        <a:tab pos="3657600" algn="l"/>
        <a:tab pos="4114800" algn="l"/>
        <a:tab pos="4572000" algn="l"/>
        <a:tab pos="5029200" algn="l"/>
        <a:tab pos="5486399" algn="l"/>
        <a:tab pos="5943600" algn="l"/>
        <a:tab pos="6400799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hu-HU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S Gothic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90719" y="768240"/>
            <a:ext cx="5116320" cy="3837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709560" y="4862160"/>
            <a:ext cx="5680079" cy="271401"/>
          </a:xfrm>
        </p:spPr>
        <p:txBody>
          <a:bodyPr wrap="square" lIns="95040" tIns="47520" rIns="95040" bIns="47520" anchor="t" anchorCtr="0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lvl="0" hangingPunct="1">
              <a:lnSpc>
                <a:spcPct val="95000"/>
              </a:lnSpc>
              <a:buNone/>
            </a:pPr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5180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324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9282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7946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6014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3161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2541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0423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3470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68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6454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3565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6485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879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5056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9734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18231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790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188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4418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5784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2488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3936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3641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63900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12009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8488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42395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43562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501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1331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3977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3241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7690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7383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177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4909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87054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154585" y="-25400"/>
            <a:ext cx="3050116" cy="545941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-25400"/>
            <a:ext cx="8951384" cy="545941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87736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08497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7227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719668" y="908051"/>
            <a:ext cx="49064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829301" y="908051"/>
            <a:ext cx="49064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33955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82805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9333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22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4642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5081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gyenes összekötő 1"/>
          <p:cNvSpPr/>
          <p:nvPr/>
        </p:nvSpPr>
        <p:spPr>
          <a:xfrm>
            <a:off x="0" y="685799"/>
            <a:ext cx="12192000" cy="1440"/>
          </a:xfrm>
          <a:prstGeom prst="line">
            <a:avLst/>
          </a:prstGeom>
          <a:noFill/>
          <a:ln w="18360">
            <a:solidFill>
              <a:srgbClr val="FFFFFF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zabadkézi sokszög 2"/>
          <p:cNvSpPr/>
          <p:nvPr/>
        </p:nvSpPr>
        <p:spPr>
          <a:xfrm>
            <a:off x="42240" y="3046320"/>
            <a:ext cx="12192000" cy="18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zabadkézi sokszög 3"/>
          <p:cNvSpPr/>
          <p:nvPr/>
        </p:nvSpPr>
        <p:spPr>
          <a:xfrm>
            <a:off x="0" y="3200400"/>
            <a:ext cx="12192000" cy="144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853120" y="2987640"/>
            <a:ext cx="6472800" cy="885960"/>
            <a:chOff x="2139840" y="2987640"/>
            <a:chExt cx="4854600" cy="885960"/>
          </a:xfrm>
        </p:grpSpPr>
        <p:sp>
          <p:nvSpPr>
            <p:cNvPr id="6" name="Szabadkézi sokszög 5"/>
            <p:cNvSpPr/>
            <p:nvPr/>
          </p:nvSpPr>
          <p:spPr>
            <a:xfrm>
              <a:off x="2139840" y="2987640"/>
              <a:ext cx="3125880" cy="1800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grpSp>
          <p:nvGrpSpPr>
            <p:cNvPr id="7" name="Csoportba foglalás 6"/>
            <p:cNvGrpSpPr/>
            <p:nvPr/>
          </p:nvGrpSpPr>
          <p:grpSpPr>
            <a:xfrm>
              <a:off x="2139840" y="2987640"/>
              <a:ext cx="4854600" cy="885960"/>
              <a:chOff x="2139840" y="2987640"/>
              <a:chExt cx="4854600" cy="885960"/>
            </a:xfrm>
          </p:grpSpPr>
          <p:sp>
            <p:nvSpPr>
              <p:cNvPr id="8" name="Szabadkézi sokszög 7"/>
              <p:cNvSpPr/>
              <p:nvPr/>
            </p:nvSpPr>
            <p:spPr>
              <a:xfrm>
                <a:off x="2139840" y="2987640"/>
                <a:ext cx="4854600" cy="857159"/>
              </a:xfrm>
              <a:custGeom>
                <a:avLst>
                  <a:gd name="f0" fmla="val 4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lvl="0" rtl="0" hangingPunct="0">
                  <a:buNone/>
                  <a:tabLst/>
                </a:pPr>
                <a:endParaRPr lang="hu-HU" sz="2400">
                  <a:latin typeface="Times New Roman" pitchFamily="18"/>
                  <a:ea typeface="Arial Unicode MS" pitchFamily="2"/>
                  <a:cs typeface="Tahoma" pitchFamily="2"/>
                </a:endParaRPr>
              </a:p>
            </p:txBody>
          </p:sp>
          <p:sp>
            <p:nvSpPr>
              <p:cNvPr id="9" name="Szabadkézi sokszög 8"/>
              <p:cNvSpPr/>
              <p:nvPr/>
            </p:nvSpPr>
            <p:spPr>
              <a:xfrm>
                <a:off x="2139840" y="2987640"/>
                <a:ext cx="4854600" cy="8859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t" anchorCtr="0" compatLnSpc="0">
                <a:spAutoFit/>
              </a:bodyPr>
              <a:lstStyle/>
              <a:p>
                <a:pPr marL="0" marR="0" lvl="0" indent="0" rtl="0" hangingPunct="1">
                  <a:buNone/>
                  <a:tabLst/>
                </a:pPr>
                <a:r>
                  <a:rPr lang="en-GB" sz="2400">
                    <a:latin typeface="Times New Roman" pitchFamily="18"/>
                    <a:ea typeface="Arial Unicode MS" pitchFamily="2"/>
                    <a:cs typeface="Tahoma" pitchFamily="2"/>
                  </a:rPr>
                  <a:t>  </a:t>
                </a:r>
                <a:r>
                  <a:rPr lang="en-GB" sz="5200">
                    <a:latin typeface="Times New Roman" pitchFamily="18"/>
                    <a:ea typeface="Arial Unicode MS" pitchFamily="2"/>
                    <a:cs typeface="Tahoma" pitchFamily="2"/>
                  </a:rPr>
                  <a:t> </a:t>
                </a:r>
                <a:r>
                  <a:rPr lang="en-GB" sz="2400">
                    <a:latin typeface="Times New Roman" pitchFamily="18"/>
                    <a:ea typeface="Arial Unicode MS" pitchFamily="2"/>
                    <a:cs typeface="Tahoma" pitchFamily="2"/>
                  </a:rPr>
                  <a:t>                      </a:t>
                </a:r>
              </a:p>
            </p:txBody>
          </p:sp>
        </p:grpSp>
      </p:grpSp>
      <p:sp>
        <p:nvSpPr>
          <p:cNvPr id="11" name="Szabadkézi sokszög 10"/>
          <p:cNvSpPr/>
          <p:nvPr/>
        </p:nvSpPr>
        <p:spPr>
          <a:xfrm>
            <a:off x="0" y="6580440"/>
            <a:ext cx="4937040" cy="277560"/>
          </a:xfrm>
          <a:custGeom>
            <a:avLst>
              <a:gd name="f0" fmla="val 12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Szabadkézi sokszög 13"/>
          <p:cNvSpPr/>
          <p:nvPr/>
        </p:nvSpPr>
        <p:spPr>
          <a:xfrm>
            <a:off x="10691999" y="6624719"/>
            <a:ext cx="1531680" cy="277560"/>
          </a:xfrm>
          <a:custGeom>
            <a:avLst>
              <a:gd name="f0" fmla="val 12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6" name="Cím helye 15"/>
          <p:cNvSpPr txBox="1">
            <a:spLocks noGrp="1"/>
          </p:cNvSpPr>
          <p:nvPr>
            <p:ph type="title"/>
          </p:nvPr>
        </p:nvSpPr>
        <p:spPr>
          <a:xfrm>
            <a:off x="0" y="-25560"/>
            <a:ext cx="12204480" cy="635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 lvl="0">
              <a:buClr>
                <a:srgbClr val="FF9900"/>
              </a:buClr>
              <a:buSzPct val="100000"/>
              <a:buFont typeface="Arial Rounded MT Bold" pitchFamily="34"/>
              <a:buNone/>
            </a:defPPr>
            <a:lvl1pPr lvl="0">
              <a:buClr>
                <a:srgbClr val="FF9900"/>
              </a:buClr>
              <a:buSzPct val="100000"/>
              <a:buFont typeface="Arial Rounded MT Bold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hu-HU" dirty="0"/>
              <a:t> Címszöveg formátumának szerkesztése</a:t>
            </a:r>
          </a:p>
        </p:txBody>
      </p:sp>
      <p:sp>
        <p:nvSpPr>
          <p:cNvPr id="17" name="Szöveg helye 16"/>
          <p:cNvSpPr txBox="1">
            <a:spLocks noGrp="1"/>
          </p:cNvSpPr>
          <p:nvPr>
            <p:ph type="body" idx="1"/>
          </p:nvPr>
        </p:nvSpPr>
        <p:spPr>
          <a:xfrm>
            <a:off x="719040" y="907919"/>
            <a:ext cx="10016160" cy="4526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marL="311040" marR="0" lvl="0" indent="-311040" algn="l" rtl="0" hangingPunct="1">
              <a:lnSpc>
                <a:spcPct val="97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/>
              <a:buNone/>
              <a:tabLst>
                <a:tab pos="311040" algn="l"/>
                <a:tab pos="456840" algn="l"/>
                <a:tab pos="914040" algn="l"/>
                <a:tab pos="1371240" algn="l"/>
                <a:tab pos="1828440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40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39" algn="l"/>
                <a:tab pos="7772039" algn="l"/>
                <a:tab pos="8229239" algn="l"/>
                <a:tab pos="8686439" algn="l"/>
                <a:tab pos="9143640" algn="l"/>
              </a:tabLst>
              <a:defRPr lang="hu-HU" sz="2400" b="1" i="0" u="none" strike="noStrike" baseline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34"/>
                <a:cs typeface="Arial" pitchFamily="34"/>
              </a:defRPr>
            </a:defPPr>
            <a:lvl1pPr marL="311040" marR="0" lvl="0" indent="-311040" algn="l" rtl="0" hangingPunct="1">
              <a:lnSpc>
                <a:spcPct val="97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/>
              <a:buChar char=""/>
              <a:tabLst>
                <a:tab pos="311040" algn="l"/>
                <a:tab pos="456840" algn="l"/>
                <a:tab pos="914040" algn="l"/>
                <a:tab pos="1371240" algn="l"/>
                <a:tab pos="1828440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40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39" algn="l"/>
                <a:tab pos="7772039" algn="l"/>
                <a:tab pos="8229239" algn="l"/>
                <a:tab pos="8686439" algn="l"/>
                <a:tab pos="9143640" algn="l"/>
              </a:tabLst>
              <a:defRPr lang="hu-HU" sz="2400" b="1" i="0" u="none" strike="noStrike" baseline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34"/>
                <a:cs typeface="Arial" pitchFamily="34"/>
              </a:defRPr>
            </a:lvl1pPr>
            <a:lvl2pPr marL="711000" marR="0" lvl="1" indent="-253800" algn="l" rtl="0" hangingPunct="1">
              <a:lnSpc>
                <a:spcPct val="97000"/>
              </a:lnSpc>
              <a:spcBef>
                <a:spcPts val="499"/>
              </a:spcBef>
              <a:spcAft>
                <a:spcPts val="0"/>
              </a:spcAft>
              <a:buClr>
                <a:srgbClr val="FFFF0D"/>
              </a:buClr>
              <a:buSzPct val="45000"/>
              <a:buFont typeface="Wingdings" pitchFamily="2"/>
              <a:buChar char=""/>
              <a:tabLst>
                <a:tab pos="711000" algn="l"/>
                <a:tab pos="914040" algn="l"/>
                <a:tab pos="1371240" algn="l"/>
                <a:tab pos="1828440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hu-HU" sz="2000" b="1" i="0" u="none" strike="noStrike" baseline="0">
                <a:ln>
                  <a:noFill/>
                </a:ln>
                <a:solidFill>
                  <a:srgbClr val="FFFF0D"/>
                </a:solidFill>
                <a:latin typeface="Verdana" pitchFamily="34"/>
                <a:ea typeface="Arial" pitchFamily="34"/>
                <a:cs typeface="Arial" pitchFamily="34"/>
              </a:defRPr>
            </a:lvl2pPr>
            <a:lvl3pPr marL="1143000" marR="0" lvl="2" indent="-228600" algn="l" rtl="0" hangingPunct="1">
              <a:lnSpc>
                <a:spcPct val="97000"/>
              </a:lnSpc>
              <a:spcBef>
                <a:spcPts val="448"/>
              </a:spcBef>
              <a:spcAft>
                <a:spcPts val="0"/>
              </a:spcAft>
              <a:buClr>
                <a:srgbClr val="FFCC66"/>
              </a:buClr>
              <a:buSzPct val="45000"/>
              <a:buFont typeface="Wingdings" pitchFamily="2"/>
              <a:buChar char="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hu-HU" sz="1800" b="1" i="0" u="none" strike="noStrike" baseline="0">
                <a:ln>
                  <a:noFill/>
                </a:ln>
                <a:solidFill>
                  <a:srgbClr val="FFCC66"/>
                </a:solidFill>
                <a:latin typeface="Verdana" pitchFamily="34"/>
                <a:ea typeface="Arial" pitchFamily="34"/>
                <a:cs typeface="Arial" pitchFamily="34"/>
              </a:defRPr>
            </a:lvl3pPr>
            <a:lvl4pPr marL="1600199" marR="0" lvl="3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00"/>
                </a:solidFill>
                <a:latin typeface="Verdana" pitchFamily="34"/>
                <a:ea typeface="Arial" pitchFamily="34"/>
                <a:cs typeface="Arial" pitchFamily="34"/>
              </a:defRPr>
            </a:lvl4pPr>
            <a:lvl5pPr marL="2057400" marR="0" lvl="4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5pPr>
            <a:lvl6pPr marL="2057400" marR="0" lvl="5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6pPr>
            <a:lvl7pPr marL="2057400" marR="0" lvl="6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7pPr>
            <a:lvl8pPr marL="2057400" marR="0" lvl="7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8pPr>
            <a:lvl9pPr marL="2057400" marR="0" lvl="8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8" name="Szabadkézi sokszög 17"/>
          <p:cNvSpPr/>
          <p:nvPr/>
        </p:nvSpPr>
        <p:spPr>
          <a:xfrm>
            <a:off x="5429280" y="6309320"/>
            <a:ext cx="1306080" cy="433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00000"/>
              </a:lnSpc>
              <a:buNone/>
              <a:tabLst/>
            </a:pPr>
            <a:endParaRPr lang="hu-HU" sz="1200">
              <a:solidFill>
                <a:srgbClr val="FFFFFF"/>
              </a:solidFill>
              <a:latin typeface="Verdana" pitchFamily="34"/>
              <a:ea typeface="Arial Unicode MS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0" marR="0" lvl="0" indent="0" algn="ctr" rtl="0" hangingPunct="1">
        <a:lnSpc>
          <a:spcPct val="97000"/>
        </a:lnSpc>
        <a:spcBef>
          <a:spcPts val="0"/>
        </a:spcBef>
        <a:spcAft>
          <a:spcPts val="0"/>
        </a:spcAft>
        <a:buFontTx/>
        <a:buNone/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hu-HU" sz="3200" b="1" i="0" u="none" strike="noStrike" baseline="0">
          <a:ln>
            <a:noFill/>
          </a:ln>
          <a:solidFill>
            <a:srgbClr val="FFFF00"/>
          </a:solidFill>
          <a:latin typeface="Verdana" pitchFamily="34"/>
          <a:ea typeface="Arial" pitchFamily="34"/>
          <a:cs typeface="Arial" pitchFamily="34"/>
        </a:defRPr>
      </a:lvl1pPr>
    </p:titleStyle>
    <p:bodyStyle>
      <a:lvl1pPr marL="0" marR="0" indent="0" algn="l" rtl="0" hangingPunct="1">
        <a:lnSpc>
          <a:spcPct val="97000"/>
        </a:lnSpc>
        <a:spcBef>
          <a:spcPts val="598"/>
        </a:spcBef>
        <a:spcAft>
          <a:spcPts val="0"/>
        </a:spcAft>
        <a:buFontTx/>
        <a:buNone/>
        <a:tabLst>
          <a:tab pos="311040" algn="l"/>
          <a:tab pos="456840" algn="l"/>
          <a:tab pos="914040" algn="l"/>
          <a:tab pos="1371240" algn="l"/>
          <a:tab pos="1828440" algn="l"/>
          <a:tab pos="2285640" algn="l"/>
          <a:tab pos="2742840" algn="l"/>
          <a:tab pos="3200040" algn="l"/>
          <a:tab pos="3657240" algn="l"/>
          <a:tab pos="4114440" algn="l"/>
          <a:tab pos="4571640" algn="l"/>
          <a:tab pos="5028840" algn="l"/>
          <a:tab pos="5486040" algn="l"/>
          <a:tab pos="5943240" algn="l"/>
          <a:tab pos="6400440" algn="l"/>
          <a:tab pos="6857640" algn="l"/>
          <a:tab pos="7314839" algn="l"/>
          <a:tab pos="7772039" algn="l"/>
          <a:tab pos="8229239" algn="l"/>
          <a:tab pos="8686439" algn="l"/>
          <a:tab pos="9143640" algn="l"/>
        </a:tabLst>
        <a:defRPr lang="hu-HU" sz="2400" b="1" i="0" u="none" strike="noStrike" baseline="0">
          <a:ln>
            <a:noFill/>
          </a:ln>
          <a:solidFill>
            <a:srgbClr val="FFFFFF"/>
          </a:solidFill>
          <a:latin typeface="Verdana" pitchFamily="34"/>
          <a:cs typeface="Arial" pitchFamily="34"/>
        </a:defRPr>
      </a:lvl1pPr>
      <a:lvl2pPr marL="457200" indent="0">
        <a:buFontTx/>
        <a:buNone/>
        <a:defRPr/>
      </a:lvl2pPr>
      <a:lvl3pPr marL="914400" indent="0">
        <a:buFontTx/>
        <a:buNone/>
        <a:defRPr/>
      </a:lvl3pPr>
      <a:lvl4pPr marL="1371599" indent="0">
        <a:buFontTx/>
        <a:buNone/>
        <a:defRPr/>
      </a:lvl4pPr>
      <a:lvl5pPr marL="1828800" indent="0">
        <a:buFontTx/>
        <a:buNone/>
        <a:defRPr/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307446/contributions/611204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ome.web.cern.ch/news/press-release/cern/new-state-matter-created-cern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ymath.org/millennium-problems/rules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51/epjconf/202023506002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40/epjc/s10052-021-09381-5" TargetMode="External"/><Relationship Id="rId13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hyperlink" Target="https://link.springer.com/article/10.1140%2Fepjc%2Fs10052-021-09381-5#article-info" TargetMode="Externa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140/epjc/s10052-021-08867-6" TargetMode="External"/><Relationship Id="rId11" Type="http://schemas.openxmlformats.org/officeDocument/2006/relationships/hyperlink" Target="https://doi.org/10.1103/PhysRevLett.127.062003" TargetMode="External"/><Relationship Id="rId5" Type="http://schemas.openxmlformats.org/officeDocument/2006/relationships/hyperlink" Target="https://link.springer.com/article/10.1140%2Fepjc%2Fs10052-021-08867-6#article-info" TargetMode="External"/><Relationship Id="rId10" Type="http://schemas.openxmlformats.org/officeDocument/2006/relationships/hyperlink" Target="https://journals.aps.org/prl/abstract/10.1103/PhysRevLett.127.062003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u.wikipedia.org/wiki/199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0" y="148572"/>
            <a:ext cx="12192000" cy="430887"/>
          </a:xfrm>
        </p:spPr>
        <p:txBody>
          <a:bodyPr wrap="square">
            <a:spAutoFit/>
          </a:bodyPr>
          <a:lstStyle>
            <a:defPPr lvl="0">
              <a:buClr>
                <a:srgbClr val="FF9900"/>
              </a:buClr>
              <a:buSzPct val="100000"/>
              <a:buFont typeface="Arial Rounded MT Bold" pitchFamily="34"/>
              <a:buNone/>
            </a:defPPr>
            <a:lvl1pPr lvl="0">
              <a:buClr>
                <a:srgbClr val="FF9900"/>
              </a:buClr>
              <a:buSzPct val="100000"/>
              <a:buFont typeface="Arial Rounded MT Bold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lnSpc>
                <a:spcPct val="100000"/>
              </a:lnSpc>
              <a:buNone/>
            </a:pPr>
            <a:r>
              <a:rPr lang="hu-HU" sz="2800" dirty="0">
                <a:effectLst>
                  <a:outerShdw dist="17961" dir="2700000">
                    <a:scrgbClr r="0" g="0" b="0"/>
                  </a:outerShdw>
                </a:effectLst>
              </a:rPr>
              <a:t>A 2025-ös Fizikai Áttörési Díj</a:t>
            </a:r>
            <a:endParaRPr lang="hu-HU" sz="4400" dirty="0">
              <a:effectLst>
                <a:outerShdw dist="17961" dir="2700000">
                  <a:scrgbClr r="0" g="0" b="0"/>
                </a:outerShdw>
              </a:effectLst>
            </a:endParaRP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xfrm>
            <a:off x="371364" y="1052736"/>
            <a:ext cx="11449272" cy="5027400"/>
          </a:xfrm>
        </p:spPr>
        <p:txBody>
          <a:bodyPr vert="horz" wrap="square" lIns="92160" tIns="46080" rIns="92160" bIns="46080" anchor="t" anchorCtr="0" compatLnSpc="1"/>
          <a:lstStyle>
            <a:defPPr marL="311040" marR="0" lvl="0" indent="-311040" algn="l" rtl="0" hangingPunct="1">
              <a:lnSpc>
                <a:spcPct val="97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/>
              <a:buNone/>
              <a:tabLst>
                <a:tab pos="311040" algn="l"/>
                <a:tab pos="456840" algn="l"/>
                <a:tab pos="914040" algn="l"/>
                <a:tab pos="1371240" algn="l"/>
                <a:tab pos="1828440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40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39" algn="l"/>
                <a:tab pos="7772039" algn="l"/>
                <a:tab pos="8229239" algn="l"/>
                <a:tab pos="8686439" algn="l"/>
                <a:tab pos="9143640" algn="l"/>
              </a:tabLst>
              <a:defRPr lang="hu-HU" sz="2400" b="1" i="0" u="none" strike="noStrike" baseline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34"/>
                <a:cs typeface="Arial" pitchFamily="34"/>
              </a:defRPr>
            </a:defPPr>
            <a:lvl1pPr marL="311040" marR="0" lvl="0" indent="-311040" algn="l" rtl="0" hangingPunct="1">
              <a:lnSpc>
                <a:spcPct val="97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/>
              <a:buChar char=""/>
              <a:tabLst>
                <a:tab pos="311040" algn="l"/>
                <a:tab pos="456840" algn="l"/>
                <a:tab pos="914040" algn="l"/>
                <a:tab pos="1371240" algn="l"/>
                <a:tab pos="1828440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40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39" algn="l"/>
                <a:tab pos="7772039" algn="l"/>
                <a:tab pos="8229239" algn="l"/>
                <a:tab pos="8686439" algn="l"/>
                <a:tab pos="9143640" algn="l"/>
              </a:tabLst>
              <a:defRPr lang="hu-HU" sz="2400" b="1" i="0" u="none" strike="noStrike" baseline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34"/>
                <a:cs typeface="Arial" pitchFamily="34"/>
              </a:defRPr>
            </a:lvl1pPr>
            <a:lvl2pPr marL="711000" marR="0" lvl="1" indent="-253800" algn="l" rtl="0" hangingPunct="1">
              <a:lnSpc>
                <a:spcPct val="97000"/>
              </a:lnSpc>
              <a:spcBef>
                <a:spcPts val="499"/>
              </a:spcBef>
              <a:spcAft>
                <a:spcPts val="0"/>
              </a:spcAft>
              <a:buClr>
                <a:srgbClr val="FFFF0D"/>
              </a:buClr>
              <a:buSzPct val="45000"/>
              <a:buFont typeface="Wingdings" pitchFamily="2"/>
              <a:buChar char=""/>
              <a:tabLst>
                <a:tab pos="711000" algn="l"/>
                <a:tab pos="914040" algn="l"/>
                <a:tab pos="1371240" algn="l"/>
                <a:tab pos="1828440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hu-HU" sz="2000" b="1" i="0" u="none" strike="noStrike" baseline="0">
                <a:ln>
                  <a:noFill/>
                </a:ln>
                <a:solidFill>
                  <a:srgbClr val="FFFF0D"/>
                </a:solidFill>
                <a:latin typeface="Verdana" pitchFamily="34"/>
                <a:ea typeface="Arial" pitchFamily="34"/>
                <a:cs typeface="Arial" pitchFamily="34"/>
              </a:defRPr>
            </a:lvl2pPr>
            <a:lvl3pPr marL="1143000" marR="0" lvl="2" indent="-228600" algn="l" rtl="0" hangingPunct="1">
              <a:lnSpc>
                <a:spcPct val="97000"/>
              </a:lnSpc>
              <a:spcBef>
                <a:spcPts val="448"/>
              </a:spcBef>
              <a:spcAft>
                <a:spcPts val="0"/>
              </a:spcAft>
              <a:buClr>
                <a:srgbClr val="FFCC66"/>
              </a:buClr>
              <a:buSzPct val="45000"/>
              <a:buFont typeface="Wingdings" pitchFamily="2"/>
              <a:buChar char="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hu-HU" sz="1800" b="1" i="0" u="none" strike="noStrike" baseline="0">
                <a:ln>
                  <a:noFill/>
                </a:ln>
                <a:solidFill>
                  <a:srgbClr val="FFCC66"/>
                </a:solidFill>
                <a:latin typeface="Verdana" pitchFamily="34"/>
                <a:ea typeface="Arial" pitchFamily="34"/>
                <a:cs typeface="Arial" pitchFamily="34"/>
              </a:defRPr>
            </a:lvl3pPr>
            <a:lvl4pPr marL="1600199" marR="0" lvl="3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00"/>
                </a:solidFill>
                <a:latin typeface="Verdana" pitchFamily="34"/>
                <a:ea typeface="Arial" pitchFamily="34"/>
                <a:cs typeface="Arial" pitchFamily="34"/>
              </a:defRPr>
            </a:lvl4pPr>
            <a:lvl5pPr marL="2057400" marR="0" lvl="4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5pPr>
            <a:lvl6pPr marL="2057400" marR="0" lvl="5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6pPr>
            <a:lvl7pPr marL="2057400" marR="0" lvl="6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7pPr>
            <a:lvl8pPr marL="2057400" marR="0" lvl="7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8pPr>
            <a:lvl9pPr marL="2057400" marR="0" lvl="8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9pPr>
          </a:lstStyle>
          <a:p>
            <a:pPr algn="ctr">
              <a:lnSpc>
                <a:spcPct val="87000"/>
              </a:lnSpc>
              <a:spcBef>
                <a:spcPts val="799"/>
              </a:spcBef>
              <a:buNone/>
            </a:pPr>
            <a:r>
              <a:rPr lang="en-GB" sz="2000" dirty="0">
                <a:effectLst>
                  <a:outerShdw dist="17961" dir="2700000">
                    <a:scrgbClr r="0" g="0" b="0"/>
                  </a:outerShdw>
                </a:effectLst>
              </a:rPr>
              <a:t>Csörgő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Tamás </a:t>
            </a:r>
            <a:r>
              <a:rPr lang="hu-HU" sz="2000" baseline="30000" dirty="0">
                <a:effectLst>
                  <a:outerShdw dist="17961" dir="2700000">
                    <a:scrgbClr r="0" g="0" b="0"/>
                  </a:outerShdw>
                </a:effectLst>
              </a:rPr>
              <a:t>1,2</a:t>
            </a:r>
            <a:r>
              <a:rPr lang="hu-HU" baseline="30000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endParaRPr lang="en-GB" sz="2000" dirty="0"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endParaRPr lang="en-GB" sz="110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en-GB" sz="2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1800" baseline="30000" dirty="0">
                <a:effectLst>
                  <a:outerShdw dist="17961" dir="2700000">
                    <a:scrgbClr r="0" g="0" b="0"/>
                  </a:outerShdw>
                </a:effectLst>
              </a:rPr>
              <a:t>1</a:t>
            </a:r>
            <a:r>
              <a:rPr lang="hu-HU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HUN-REN W</a:t>
            </a:r>
            <a:r>
              <a:rPr lang="en-GB" sz="18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igner</a:t>
            </a:r>
            <a:r>
              <a:rPr lang="hu-HU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FK</a:t>
            </a:r>
            <a:r>
              <a:rPr lang="en-GB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, </a:t>
            </a:r>
            <a:r>
              <a:rPr lang="hu-HU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Budapest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1800" baseline="30000" dirty="0">
                <a:effectLst>
                  <a:outerShdw dist="17961" dir="2700000">
                    <a:scrgbClr r="0" g="0" b="0"/>
                  </a:outerShdw>
                </a:effectLst>
              </a:rPr>
              <a:t>2 </a:t>
            </a:r>
            <a:r>
              <a:rPr lang="hu-HU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MATE Műszaki Intézet, KRC, Gyöngyös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1400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endParaRPr lang="hu-HU" sz="1800" dirty="0"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70(+1) éves a CERN, az Európai Nukleáris Kutatási Szervezet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Alapítás, motiváció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Első sikerek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Tudomány és technológia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endParaRPr lang="hu-HU" sz="2000" dirty="0"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Tudományos áttörési díj 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Példa egy tudományos áttörésre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Az áttörési díjak rendszere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A 2025-ös fizikai tudományos áttörési díj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endParaRPr lang="hu-HU" sz="2000" baseline="-2500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endParaRPr lang="hu-HU" sz="2000" baseline="-2500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endParaRPr lang="hu-HU" sz="40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 Prof. L. </a:t>
            </a:r>
            <a:r>
              <a:rPr lang="hu-HU" sz="1200" dirty="0" err="1">
                <a:effectLst>
                  <a:outerShdw dist="17961" dir="2700000">
                    <a:scrgbClr r="0" g="0" b="0"/>
                  </a:outerShdw>
                </a:effectLst>
              </a:rPr>
              <a:t>Musa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1200" dirty="0" err="1">
                <a:effectLst>
                  <a:outerShdw dist="17961" dir="2700000">
                    <a:scrgbClr r="0" g="0" b="0"/>
                  </a:outerShdw>
                </a:effectLst>
              </a:rPr>
              <a:t>at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 ICNFP’24 előadása alapján (</a:t>
            </a:r>
            <a:r>
              <a:rPr lang="hu-HU" sz="1200" dirty="0" err="1">
                <a:effectLst>
                  <a:outerShdw dist="17961" dir="2700000">
                    <a:scrgbClr r="0" g="0" b="0"/>
                  </a:outerShdw>
                </a:effectLst>
              </a:rPr>
              <a:t>Kolymbari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, Kréta, Görögország, 2024 augusztusa) 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Magyar fűszerezéssel a 24. </a:t>
            </a:r>
            <a:r>
              <a:rPr lang="hu-HU" sz="1200" dirty="0" err="1">
                <a:effectLst>
                  <a:outerShdw dist="17961" dir="2700000">
                    <a:scrgbClr r="0" g="0" b="0"/>
                  </a:outerShdw>
                </a:effectLst>
              </a:rPr>
              <a:t>Zimányi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 Nehézionfizikai Téli Iskolára: </a:t>
            </a:r>
            <a:r>
              <a:rPr lang="hu-HU" sz="1200" dirty="0" err="1">
                <a:effectLst>
                  <a:outerShdw dist="17961" dir="2700000">
                    <a:scrgbClr r="0" g="0" b="0"/>
                  </a:outerShdw>
                </a:effectLst>
              </a:rPr>
              <a:t>Cs.T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.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12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https://indico.cern.ch/event/1307446/contributions/6112042/</a:t>
            </a:r>
            <a:r>
              <a:rPr lang="hu-HU" sz="12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med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zabadkézi sokszög 3">
            <a:extLst>
              <a:ext uri="{FF2B5EF4-FFF2-40B4-BE49-F238E27FC236}">
                <a16:creationId xmlns:a16="http://schemas.microsoft.com/office/drawing/2014/main" id="{6E9829BE-485D-44D3-A563-993C71E4001A}"/>
              </a:ext>
            </a:extLst>
          </p:cNvPr>
          <p:cNvSpPr/>
          <p:nvPr/>
        </p:nvSpPr>
        <p:spPr>
          <a:xfrm>
            <a:off x="0" y="116632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1957:  ÉRKEZIK AZ ELSŐ GYORSÍTÓ A CERN-BE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598EE5A-DA03-4FAC-A4D2-3C513A82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891"/>
            <a:ext cx="12192000" cy="5719453"/>
          </a:xfrm>
          <a:prstGeom prst="rect">
            <a:avLst/>
          </a:prstGeom>
        </p:spPr>
      </p:pic>
      <p:sp>
        <p:nvSpPr>
          <p:cNvPr id="5" name="Szabadkézi sokszög 3">
            <a:extLst>
              <a:ext uri="{FF2B5EF4-FFF2-40B4-BE49-F238E27FC236}">
                <a16:creationId xmlns:a16="http://schemas.microsoft.com/office/drawing/2014/main" id="{75B7CFE1-AD78-4B8B-9A6F-355596F77EDD}"/>
              </a:ext>
            </a:extLst>
          </p:cNvPr>
          <p:cNvSpPr/>
          <p:nvPr/>
        </p:nvSpPr>
        <p:spPr>
          <a:xfrm>
            <a:off x="24680" y="6074465"/>
            <a:ext cx="7007424" cy="3116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0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MOTTÓ: „GYORSÍTUNK”</a:t>
            </a:r>
            <a:endParaRPr lang="hu-HU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8490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0"/>
            <a:ext cx="12192000" cy="692695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225320"/>
              <a:ext cx="9144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ÚJ MÉRFÖLDKÖVEK: ÚJ GYORSÍTÓK</a:t>
              </a:r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A638BC9C-A2A2-4150-B5A8-2913A3A1212A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C38AD4C-E2F2-4501-A4A7-37C1C6C88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637" b="4637"/>
          <a:stretch/>
        </p:blipFill>
        <p:spPr>
          <a:xfrm>
            <a:off x="75678" y="603022"/>
            <a:ext cx="12040643" cy="58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92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11794B4-2F59-452C-A367-5613B29C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49" y="899876"/>
            <a:ext cx="11895851" cy="5418290"/>
          </a:xfrm>
          <a:prstGeom prst="rect">
            <a:avLst/>
          </a:prstGeom>
        </p:spPr>
      </p:pic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1958 - 62: AZ ELSŐ FELFEDEZÉS A CERN-BEN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29525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1971-72: MWPC FEJLESZTÉS, 1992: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Charpak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Nobel-DÍJA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endParaRPr lang="hu-HU" sz="2400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6FBFD1D-714E-4E87-AC69-ACE9C9DAC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1" y="818246"/>
            <a:ext cx="11972057" cy="55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32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1976 - 1983: a gyenge áramok felfedezése: W ÉS Z</a:t>
            </a:r>
            <a:endParaRPr lang="hu-HU" sz="2400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10BE342-ABD7-49B4-AB2B-A88201CEC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23" y="879211"/>
            <a:ext cx="11933954" cy="55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66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1984: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Rubbia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ÉS van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der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Meer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FIZIKAI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Nobel-DÍJA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endParaRPr lang="hu-HU" sz="2400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333AF7F-FD21-427E-8837-779775637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77" y="980728"/>
            <a:ext cx="11377646" cy="55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4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1987 – A LEP KORSZAKA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3F47757-3E5F-453B-A330-1033F319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5" y="958142"/>
            <a:ext cx="11872989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10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2000 -  QGP BEJELENTÉSE – CERN SAJTÓTÁJÉKOZTATÓN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1C168AD-339D-4E24-AB0C-61B6263CE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8" y="1011223"/>
            <a:ext cx="11895851" cy="5502117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B42B5E59-2BBD-4DF1-AD5E-A3CB6BFED7E6}"/>
              </a:ext>
            </a:extLst>
          </p:cNvPr>
          <p:cNvSpPr txBox="1"/>
          <p:nvPr/>
        </p:nvSpPr>
        <p:spPr>
          <a:xfrm>
            <a:off x="0" y="692696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440" indent="-190440"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 ANYAG ÚJ ÁLLAPOTA, LÉTREHOZVA A CERN-BEN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(?)</a:t>
            </a:r>
            <a:endParaRPr lang="hu-HU" sz="16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98225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2000 – MEKKORA IS A KVARKOK SZABAD ÚTHOSSZA ?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?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1F80E21-7529-4A06-A587-C3E070D14C66}"/>
              </a:ext>
            </a:extLst>
          </p:cNvPr>
          <p:cNvSpPr txBox="1"/>
          <p:nvPr/>
        </p:nvSpPr>
        <p:spPr>
          <a:xfrm>
            <a:off x="35187" y="5373216"/>
            <a:ext cx="12179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L.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Maiani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 DG OF CERN :  </a:t>
            </a:r>
          </a:p>
          <a:p>
            <a:r>
              <a:rPr lang="hu-HU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MEAN FREE PATH OF QUARKS</a:t>
            </a:r>
          </a:p>
          <a:p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tends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to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infinity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(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macroscopic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)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8DEE27D-CC89-4944-BABA-AD8FEBFA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764704"/>
            <a:ext cx="5799752" cy="4333381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1AFB6C9F-0E3B-4942-A9E4-F59535402C10}"/>
              </a:ext>
            </a:extLst>
          </p:cNvPr>
          <p:cNvSpPr txBox="1"/>
          <p:nvPr/>
        </p:nvSpPr>
        <p:spPr>
          <a:xfrm>
            <a:off x="4727848" y="5120024"/>
            <a:ext cx="74472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U. W. Heinz: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signs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of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hydro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 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it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is a fluid, </a:t>
            </a:r>
          </a:p>
          <a:p>
            <a:pPr algn="r"/>
            <a:r>
              <a:rPr lang="hu-HU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Mean</a:t>
            </a:r>
            <a:r>
              <a:rPr lang="hu-HU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free </a:t>
            </a:r>
            <a:r>
              <a:rPr lang="hu-HU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path</a:t>
            </a:r>
            <a:r>
              <a:rPr lang="hu-HU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tends</a:t>
            </a:r>
            <a:r>
              <a:rPr lang="hu-HU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to</a:t>
            </a:r>
            <a:r>
              <a:rPr lang="hu-HU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zero</a:t>
            </a:r>
            <a:r>
              <a:rPr lang="hu-HU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</a:t>
            </a:r>
          </a:p>
          <a:p>
            <a:pPr algn="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with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references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to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Hungarian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(Buda-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Lund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)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results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:</a:t>
            </a:r>
          </a:p>
          <a:p>
            <a:pPr algn="r"/>
            <a:r>
              <a:rPr lang="en-US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Nucl.Phys.A</a:t>
            </a:r>
            <a:r>
              <a:rPr lang="en-US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685 (2001) 414-431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,PRC54 (1996) 1390</a:t>
            </a:r>
          </a:p>
          <a:p>
            <a:pPr algn="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Proc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.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NN2000, e-Print: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hep-ph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/0009170 [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hep-ph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] </a:t>
            </a:r>
          </a:p>
        </p:txBody>
      </p:sp>
      <p:sp>
        <p:nvSpPr>
          <p:cNvPr id="10" name="Nyíl: balra-jobbra mutató 9">
            <a:extLst>
              <a:ext uri="{FF2B5EF4-FFF2-40B4-BE49-F238E27FC236}">
                <a16:creationId xmlns:a16="http://schemas.microsoft.com/office/drawing/2014/main" id="{719C33C5-6B7C-4761-A851-349446F694A1}"/>
              </a:ext>
            </a:extLst>
          </p:cNvPr>
          <p:cNvSpPr/>
          <p:nvPr/>
        </p:nvSpPr>
        <p:spPr>
          <a:xfrm>
            <a:off x="4655840" y="5842402"/>
            <a:ext cx="360040" cy="250894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13F6C23E-415F-4839-ACC8-DEFAE95CA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448" y="764705"/>
            <a:ext cx="6042080" cy="1803992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E2A08B0E-9C5A-44AA-80A3-88E5E8A04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447" y="2639297"/>
            <a:ext cx="6061791" cy="1725807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E2FB6D4F-665F-49D0-A52A-8523C6295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446" y="4426723"/>
            <a:ext cx="6013789" cy="36383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282C3A9-6037-4468-A802-09E8E3938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237" y="1844824"/>
            <a:ext cx="8131245" cy="100592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12D11F9-FB1A-4CBA-8175-EE98CE3C1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395" y="2996952"/>
            <a:ext cx="8093141" cy="131075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3580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2008 -  INDUL AZ LHC, A NAGY HADRONÜTKÖZTETŐ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0E51308-0BD2-427B-BC17-683C80679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57" y="773200"/>
            <a:ext cx="11834886" cy="53116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31F80E21-7529-4A06-A587-C3E070D14C66}"/>
              </a:ext>
            </a:extLst>
          </p:cNvPr>
          <p:cNvSpPr txBox="1"/>
          <p:nvPr/>
        </p:nvSpPr>
        <p:spPr>
          <a:xfrm>
            <a:off x="-84032" y="6237312"/>
            <a:ext cx="12276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 9 LHC KÍSÉRLET</a:t>
            </a:r>
            <a:r>
              <a:rPr lang="hu-HU" sz="1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ALICE, ATLAS, CMS, FASER, </a:t>
            </a:r>
            <a:r>
              <a:rPr lang="hu-HU" sz="1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LHCb</a:t>
            </a:r>
            <a:r>
              <a:rPr lang="hu-HU" sz="1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sz="1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LHCf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MATHLUSA, MILLICAN </a:t>
            </a:r>
            <a:r>
              <a:rPr lang="hu-HU" sz="1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és TOTEM.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9168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3289337"/>
            <a:chOff x="-1524000" y="0"/>
            <a:chExt cx="12192000" cy="3289337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2852935"/>
              <a:ext cx="12192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MOTIVÁCIÓ</a:t>
              </a:r>
              <a:endPara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C0EE2F7-DF7D-4013-BACF-06E67B726EF6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59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 HIGGS BOZON FELFEDEZÉSE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1F80E21-7529-4A06-A587-C3E070D14C66}"/>
              </a:ext>
            </a:extLst>
          </p:cNvPr>
          <p:cNvSpPr txBox="1"/>
          <p:nvPr/>
        </p:nvSpPr>
        <p:spPr>
          <a:xfrm>
            <a:off x="-84032" y="6444044"/>
            <a:ext cx="12276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ATLAS AND CMS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DÍCSÉRETES EMLÍTÉS A  NOBEL-DÍJ INDOKLÁSÁBAN</a:t>
            </a:r>
            <a:r>
              <a:rPr lang="hu-HU" sz="1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.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9EC8FA9-0B6D-4893-ABA8-C2AAECF10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742816"/>
            <a:ext cx="11659610" cy="54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3289337"/>
            <a:chOff x="-1524000" y="0"/>
            <a:chExt cx="12192000" cy="3289337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2852935"/>
              <a:ext cx="12192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TECHNOLÓGIA FEJLESZTÉS</a:t>
              </a:r>
              <a:endPara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C0EE2F7-DF7D-4013-BACF-06E67B726EF6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48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GYORSÍTÓ, DETEKTOR ÉS SZÁMÍTÁSTECHNIKA 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DF430E8-593A-4B35-B1BD-A134F6974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" y="853217"/>
            <a:ext cx="12063505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27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1989 - A WEB SZÜLETÉSE A CERN-BEN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F00D27B-FDE8-448B-A8FC-9B6AB61E5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5" y="993521"/>
            <a:ext cx="11903472" cy="5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1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MRI (1971-) ÉS FMRI (1990-)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1F80E21-7529-4A06-A587-C3E070D14C66}"/>
              </a:ext>
            </a:extLst>
          </p:cNvPr>
          <p:cNvSpPr txBox="1"/>
          <p:nvPr/>
        </p:nvSpPr>
        <p:spPr>
          <a:xfrm>
            <a:off x="-84032" y="6237312"/>
            <a:ext cx="12276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A jövő egyik legérdekesebb iránya 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F4C25C3-7D14-4217-800D-AB2638CD0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81" y="735096"/>
            <a:ext cx="11964437" cy="5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7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3289337"/>
            <a:chOff x="-1524000" y="0"/>
            <a:chExt cx="12192000" cy="3289337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2852935"/>
              <a:ext cx="12192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TUDOMÁNYOS ÁTTÖRÉS</a:t>
              </a:r>
              <a:endPara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C0EE2F7-DF7D-4013-BACF-06E67B726EF6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52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524000" y="116632"/>
            <a:ext cx="9144000" cy="813988"/>
            <a:chOff x="0" y="-128189"/>
            <a:chExt cx="9144000" cy="813988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-128189"/>
              <a:ext cx="9144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 </a:t>
              </a:r>
            </a:p>
          </p:txBody>
        </p:sp>
      </p:grpSp>
      <p:sp>
        <p:nvSpPr>
          <p:cNvPr id="19" name="Cím 1"/>
          <p:cNvSpPr txBox="1">
            <a:spLocks/>
          </p:cNvSpPr>
          <p:nvPr/>
        </p:nvSpPr>
        <p:spPr>
          <a:xfrm>
            <a:off x="0" y="42864"/>
            <a:ext cx="12144672" cy="7191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hu-HU" sz="3200" b="1" i="0" u="none" strike="noStrike" baseline="0">
                <a:ln>
                  <a:noFill/>
                </a:ln>
                <a:solidFill>
                  <a:srgbClr val="FFFF00"/>
                </a:solidFill>
                <a:latin typeface="Verdana" pitchFamily="34"/>
                <a:ea typeface="Arial" pitchFamily="34"/>
                <a:cs typeface="Arial" pitchFamily="34"/>
              </a:defRPr>
            </a:lvl1pPr>
          </a:lstStyle>
          <a:p>
            <a:r>
              <a:rPr lang="hu-H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ODDERON FELFEDEZÉS: TŰNÉKENY RÉSZECSKE</a:t>
            </a:r>
          </a:p>
        </p:txBody>
      </p:sp>
      <p:sp>
        <p:nvSpPr>
          <p:cNvPr id="11" name="Szabadkézi sokszög 10"/>
          <p:cNvSpPr/>
          <p:nvPr/>
        </p:nvSpPr>
        <p:spPr>
          <a:xfrm>
            <a:off x="623392" y="709026"/>
            <a:ext cx="10873208" cy="7100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Odderon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search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at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ISR: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indication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,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but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not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yet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a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discovery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Breakstone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et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al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,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Phys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Rev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 Lett. 54, 2180 (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1985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): CL = 99.9 %</a:t>
            </a:r>
          </a:p>
        </p:txBody>
      </p:sp>
      <p:sp>
        <p:nvSpPr>
          <p:cNvPr id="21" name="Szabadkézi sokszög 20"/>
          <p:cNvSpPr/>
          <p:nvPr/>
        </p:nvSpPr>
        <p:spPr>
          <a:xfrm>
            <a:off x="263352" y="4707862"/>
            <a:ext cx="11593287" cy="20335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Terminológy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Agreement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if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stat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significance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&lt; 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3 </a:t>
            </a:r>
            <a:r>
              <a:rPr lang="hu-HU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s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Indication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, </a:t>
            </a: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signal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if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3 </a:t>
            </a:r>
            <a:r>
              <a:rPr lang="hu-HU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s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≤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significance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&lt; 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5 </a:t>
            </a:r>
            <a:r>
              <a:rPr lang="hu-HU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s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 </a:t>
            </a:r>
            <a:r>
              <a:rPr lang="hu-HU" b="1" dirty="0" err="1">
                <a:latin typeface="Verdana" panose="020B0604030504040204" pitchFamily="34" charset="0"/>
                <a:ea typeface="Verdana" panose="020B0604030504040204" pitchFamily="34" charset="0"/>
              </a:rPr>
              <a:t>Evidence</a:t>
            </a:r>
            <a:r>
              <a:rPr lang="hu-HU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b="1" dirty="0" err="1"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hu-HU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latin typeface="Verdana" panose="020B0604030504040204" pitchFamily="34" charset="0"/>
                <a:ea typeface="Verdana" panose="020B0604030504040204" pitchFamily="34" charset="0"/>
              </a:rPr>
              <a:t>observation</a:t>
            </a:r>
            <a:r>
              <a:rPr lang="hu-HU" b="1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dirty="0" err="1">
                <a:latin typeface="Verdana" panose="020B0604030504040204" pitchFamily="34" charset="0"/>
                <a:ea typeface="Verdana" panose="020B0604030504040204" pitchFamily="34" charset="0"/>
              </a:rPr>
              <a:t>if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5 </a:t>
            </a:r>
            <a:r>
              <a:rPr lang="hu-HU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s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≤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significance</a:t>
            </a:r>
            <a:endParaRPr lang="hu-HU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b="1" dirty="0" err="1">
                <a:latin typeface="Verdana" panose="020B0604030504040204" pitchFamily="34" charset="0"/>
                <a:ea typeface="Verdana" panose="020B0604030504040204" pitchFamily="34" charset="0"/>
              </a:rPr>
              <a:t>Discovery</a:t>
            </a:r>
            <a:r>
              <a:rPr lang="hu-HU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dirty="0" err="1">
                <a:latin typeface="Verdana" panose="020B0604030504040204" pitchFamily="34" charset="0"/>
                <a:ea typeface="Verdana" panose="020B0604030504040204" pitchFamily="34" charset="0"/>
              </a:rPr>
              <a:t>if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5 </a:t>
            </a:r>
            <a:r>
              <a:rPr lang="hu-HU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s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≤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significance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, az </a:t>
            </a: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for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the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first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time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 err="1">
                <a:solidFill>
                  <a:srgbClr val="00B05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Accepted</a:t>
            </a:r>
            <a:r>
              <a:rPr lang="hu-HU" b="1" dirty="0">
                <a:solidFill>
                  <a:srgbClr val="00B05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b="1" dirty="0" err="1">
                <a:solidFill>
                  <a:srgbClr val="00B05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discovery</a:t>
            </a:r>
            <a:r>
              <a:rPr lang="hu-HU" b="1" dirty="0">
                <a:solidFill>
                  <a:srgbClr val="00B05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 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Clay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Mathematical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Institute (CMI)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criteria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satisfied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MIScovery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if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CMI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criteria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for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Millenium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Prize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Problems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3"/>
              </a:rPr>
              <a:t> </a:t>
            </a:r>
            <a:r>
              <a:rPr lang="hu-HU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NOT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satisfied.</a:t>
            </a:r>
            <a:endParaRPr lang="hu-HU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054" y="1434960"/>
            <a:ext cx="2840874" cy="321817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917" y="1434025"/>
            <a:ext cx="3179371" cy="3219112"/>
          </a:xfrm>
          <a:prstGeom prst="rect">
            <a:avLst/>
          </a:prstGeom>
        </p:spPr>
      </p:pic>
      <p:sp>
        <p:nvSpPr>
          <p:cNvPr id="17" name="Szabadkézi sokszög 16"/>
          <p:cNvSpPr/>
          <p:nvPr/>
        </p:nvSpPr>
        <p:spPr>
          <a:xfrm>
            <a:off x="7824192" y="2031372"/>
            <a:ext cx="3312368" cy="13256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Indication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of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Odderon-exchange</a:t>
            </a:r>
            <a:endParaRPr lang="hu-HU" sz="2000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CL = 99.9 %,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Significance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 3.35 </a:t>
            </a:r>
            <a:r>
              <a:rPr lang="hu-HU" sz="2000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s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84BCF8B-72EA-4201-BC61-01F05718FA5E}"/>
              </a:ext>
            </a:extLst>
          </p:cNvPr>
          <p:cNvSpPr txBox="1"/>
          <p:nvPr/>
        </p:nvSpPr>
        <p:spPr>
          <a:xfrm>
            <a:off x="11754189" y="6536879"/>
            <a:ext cx="437811" cy="27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21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26</a:t>
            </a:fld>
            <a:endParaRPr lang="en-US" sz="121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t="71943" b="7319"/>
          <a:stretch/>
        </p:blipFill>
        <p:spPr>
          <a:xfrm>
            <a:off x="79049" y="2060848"/>
            <a:ext cx="11993615" cy="182883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grpSp>
        <p:nvGrpSpPr>
          <p:cNvPr id="2" name="Csoportba foglalás 1"/>
          <p:cNvGrpSpPr/>
          <p:nvPr/>
        </p:nvGrpSpPr>
        <p:grpSpPr>
          <a:xfrm>
            <a:off x="1524000" y="116633"/>
            <a:ext cx="9144000" cy="685799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3481"/>
              <a:ext cx="9144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endPara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7" name="Szabadkézi sokszög 16"/>
          <p:cNvSpPr/>
          <p:nvPr/>
        </p:nvSpPr>
        <p:spPr>
          <a:xfrm>
            <a:off x="1791464" y="4077072"/>
            <a:ext cx="8640960" cy="14795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dirty="0">
                <a:solidFill>
                  <a:srgbClr val="00B05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Első </a:t>
            </a:r>
            <a:r>
              <a:rPr lang="hu-HU" dirty="0" err="1">
                <a:solidFill>
                  <a:srgbClr val="00B05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publication</a:t>
            </a:r>
            <a:r>
              <a:rPr lang="hu-HU" dirty="0">
                <a:solidFill>
                  <a:srgbClr val="00B05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,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with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at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least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5.0 </a:t>
            </a:r>
            <a:r>
              <a:rPr lang="hu-HU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s 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(6.26 </a:t>
            </a:r>
            <a:r>
              <a:rPr lang="hu-HU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s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)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for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Odderon-exchange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Published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on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   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May 11, 2020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EPJ Web of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Conf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 235 (2020) 06002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Anonymously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peer-reviwed</a:t>
            </a:r>
            <a:r>
              <a:rPr lang="hu-HU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, </a:t>
            </a:r>
            <a:r>
              <a:rPr lang="hu-HU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refereed</a:t>
            </a:r>
            <a:r>
              <a:rPr lang="hu-HU" b="1" u="sng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 </a:t>
            </a:r>
            <a:r>
              <a:rPr lang="hu-HU" u="sng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conference</a:t>
            </a:r>
            <a:r>
              <a:rPr lang="hu-HU" u="sng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u="sng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proceedings</a:t>
            </a:r>
            <a:r>
              <a:rPr lang="hu-HU" u="sng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(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Proc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 ISMD 2019, Santa Fe, USA)</a:t>
            </a: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79049" y="83295"/>
            <a:ext cx="12112951" cy="7191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hu-HU" sz="3200" b="1" i="0" u="none" strike="noStrike" baseline="0">
                <a:ln>
                  <a:noFill/>
                </a:ln>
                <a:solidFill>
                  <a:srgbClr val="FFFF00"/>
                </a:solidFill>
                <a:latin typeface="Verdana" pitchFamily="34"/>
                <a:ea typeface="Arial" pitchFamily="34"/>
                <a:cs typeface="Arial" pitchFamily="34"/>
              </a:defRPr>
            </a:lvl1pPr>
          </a:lstStyle>
          <a:p>
            <a:r>
              <a:rPr lang="hu-H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Odderon</a:t>
            </a:r>
            <a:r>
              <a:rPr lang="hu-H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: az első REFERÁLT közlemény, jel &gt; 5 </a:t>
            </a:r>
            <a:r>
              <a:rPr lang="hu-H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Verdana" panose="020B0604030504040204" pitchFamily="34" charset="0"/>
              </a:rPr>
              <a:t>s</a:t>
            </a:r>
            <a:r>
              <a:rPr lang="hu-H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2" name="Szabadkézi sokszög 11"/>
          <p:cNvSpPr/>
          <p:nvPr/>
        </p:nvSpPr>
        <p:spPr>
          <a:xfrm>
            <a:off x="2639616" y="1196752"/>
            <a:ext cx="6912768" cy="7100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/>
              <a:t>EP</a:t>
            </a:r>
            <a:r>
              <a:rPr lang="fr-FR" sz="2000" dirty="0"/>
              <a:t>J</a:t>
            </a:r>
            <a:r>
              <a:rPr lang="hu-HU" sz="2000" dirty="0"/>
              <a:t> Web of </a:t>
            </a:r>
            <a:r>
              <a:rPr lang="hu-HU" sz="2000" dirty="0" err="1"/>
              <a:t>Conf</a:t>
            </a:r>
            <a:r>
              <a:rPr lang="hu-HU" sz="2000" dirty="0"/>
              <a:t>. </a:t>
            </a:r>
            <a:r>
              <a:rPr lang="fr-FR" sz="2000" dirty="0"/>
              <a:t>(202</a:t>
            </a:r>
            <a:r>
              <a:rPr lang="hu-HU" sz="2000" dirty="0"/>
              <a:t>0</a:t>
            </a:r>
            <a:r>
              <a:rPr lang="fr-FR" sz="2000" dirty="0"/>
              <a:t>) </a:t>
            </a:r>
            <a:r>
              <a:rPr lang="hu-HU" sz="2000" b="1" dirty="0"/>
              <a:t>235</a:t>
            </a:r>
            <a:r>
              <a:rPr lang="fr-FR" sz="2000" dirty="0"/>
              <a:t>: </a:t>
            </a:r>
            <a:r>
              <a:rPr lang="hu-HU" sz="2000" dirty="0"/>
              <a:t>06005</a:t>
            </a:r>
            <a:br>
              <a:rPr lang="fr-FR" sz="2000" dirty="0"/>
            </a:br>
            <a:r>
              <a:rPr lang="fr-FR" sz="2000" dirty="0">
                <a:hlinkClick r:id="rId4"/>
              </a:rPr>
              <a:t>https://doi.org/10.1051/epjconf/202023506002</a:t>
            </a:r>
            <a:r>
              <a:rPr lang="hu-HU" sz="2000" dirty="0"/>
              <a:t> </a:t>
            </a:r>
            <a:endParaRPr lang="hu-HU" sz="2000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76BF015-33F0-4AB5-A1C8-C67B486B923D}"/>
              </a:ext>
            </a:extLst>
          </p:cNvPr>
          <p:cNvSpPr txBox="1"/>
          <p:nvPr/>
        </p:nvSpPr>
        <p:spPr>
          <a:xfrm>
            <a:off x="11754189" y="6536879"/>
            <a:ext cx="437811" cy="27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21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27</a:t>
            </a:fld>
            <a:endParaRPr lang="en-US" sz="121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zabadkézi sokszög 11">
            <a:extLst>
              <a:ext uri="{FF2B5EF4-FFF2-40B4-BE49-F238E27FC236}">
                <a16:creationId xmlns:a16="http://schemas.microsoft.com/office/drawing/2014/main" id="{8DD9ECCA-64B8-4682-8565-C521EDEDB5D2}"/>
              </a:ext>
            </a:extLst>
          </p:cNvPr>
          <p:cNvSpPr/>
          <p:nvPr/>
        </p:nvSpPr>
        <p:spPr>
          <a:xfrm>
            <a:off x="2711624" y="5743269"/>
            <a:ext cx="6912768" cy="7100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/>
              <a:t>DE: „</a:t>
            </a:r>
            <a:r>
              <a:rPr lang="hu-HU" sz="2000" i="1" dirty="0" err="1"/>
              <a:t>Never</a:t>
            </a:r>
            <a:r>
              <a:rPr lang="hu-HU" sz="2000" i="1" dirty="0"/>
              <a:t> be </a:t>
            </a:r>
            <a:r>
              <a:rPr lang="hu-HU" sz="2000" i="1" dirty="0" err="1"/>
              <a:t>the</a:t>
            </a:r>
            <a:r>
              <a:rPr lang="hu-HU" sz="2000" i="1" dirty="0"/>
              <a:t> </a:t>
            </a:r>
            <a:r>
              <a:rPr lang="hu-HU" sz="2000" i="1" dirty="0" err="1"/>
              <a:t>first</a:t>
            </a:r>
            <a:r>
              <a:rPr lang="hu-HU" sz="2000" i="1" dirty="0"/>
              <a:t>! </a:t>
            </a:r>
            <a:r>
              <a:rPr lang="hu-HU" sz="2000" i="1" dirty="0" err="1"/>
              <a:t>It</a:t>
            </a:r>
            <a:r>
              <a:rPr lang="hu-HU" sz="2000" i="1" dirty="0"/>
              <a:t> is </a:t>
            </a:r>
            <a:r>
              <a:rPr lang="hu-HU" sz="2000" i="1" dirty="0" err="1"/>
              <a:t>too</a:t>
            </a:r>
            <a:r>
              <a:rPr lang="hu-HU" sz="2000" i="1" dirty="0"/>
              <a:t> </a:t>
            </a:r>
            <a:r>
              <a:rPr lang="hu-HU" sz="2000" i="1" dirty="0" err="1"/>
              <a:t>eary</a:t>
            </a:r>
            <a:r>
              <a:rPr lang="hu-HU" sz="2000" i="1" dirty="0"/>
              <a:t>!</a:t>
            </a:r>
            <a:r>
              <a:rPr lang="hu-HU" sz="2000" dirty="0"/>
              <a:t>”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/>
              <a:t>Prof. P. </a:t>
            </a:r>
            <a:r>
              <a:rPr lang="hu-HU" sz="2000" dirty="0" err="1"/>
              <a:t>Carruthers</a:t>
            </a:r>
            <a:r>
              <a:rPr lang="hu-HU" sz="2000" dirty="0"/>
              <a:t> ~ 1990</a:t>
            </a:r>
            <a:endParaRPr lang="hu-HU" sz="2000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4EE5D25E-C654-4E0A-B78F-9F3227C1DA23}"/>
              </a:ext>
            </a:extLst>
          </p:cNvPr>
          <p:cNvSpPr/>
          <p:nvPr/>
        </p:nvSpPr>
        <p:spPr>
          <a:xfrm>
            <a:off x="5663952" y="3429000"/>
            <a:ext cx="1296144" cy="460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CEA1B39B-85C3-4B6B-A32D-461FE2233415}"/>
              </a:ext>
            </a:extLst>
          </p:cNvPr>
          <p:cNvSpPr/>
          <p:nvPr/>
        </p:nvSpPr>
        <p:spPr>
          <a:xfrm>
            <a:off x="7464152" y="3356992"/>
            <a:ext cx="1296144" cy="460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7EF644D0-8C88-4382-B73D-CFA655023E05}"/>
              </a:ext>
            </a:extLst>
          </p:cNvPr>
          <p:cNvSpPr/>
          <p:nvPr/>
        </p:nvSpPr>
        <p:spPr>
          <a:xfrm>
            <a:off x="6096000" y="4293096"/>
            <a:ext cx="2088232" cy="460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713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4" grpId="0" animBg="1"/>
      <p:bldP spid="5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/>
          <a:srcRect b="25769"/>
          <a:stretch/>
        </p:blipFill>
        <p:spPr>
          <a:xfrm>
            <a:off x="-4724" y="692696"/>
            <a:ext cx="8837028" cy="127151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b="24585"/>
          <a:stretch/>
        </p:blipFill>
        <p:spPr>
          <a:xfrm>
            <a:off x="191344" y="3645024"/>
            <a:ext cx="8850091" cy="1128737"/>
          </a:xfrm>
          <a:prstGeom prst="rect">
            <a:avLst/>
          </a:prstGeom>
        </p:spPr>
      </p:pic>
      <p:grpSp>
        <p:nvGrpSpPr>
          <p:cNvPr id="2" name="Csoportba foglalás 1"/>
          <p:cNvGrpSpPr/>
          <p:nvPr/>
        </p:nvGrpSpPr>
        <p:grpSpPr>
          <a:xfrm>
            <a:off x="1524000" y="116632"/>
            <a:ext cx="9144000" cy="813988"/>
            <a:chOff x="0" y="-128189"/>
            <a:chExt cx="9144000" cy="813988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-128189"/>
              <a:ext cx="9144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 </a:t>
              </a:r>
            </a:p>
          </p:txBody>
        </p:sp>
      </p:grpSp>
      <p:sp>
        <p:nvSpPr>
          <p:cNvPr id="16" name="Szabadkézi sokszög 15"/>
          <p:cNvSpPr/>
          <p:nvPr/>
        </p:nvSpPr>
        <p:spPr>
          <a:xfrm>
            <a:off x="7392144" y="1916832"/>
            <a:ext cx="4608512" cy="802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r>
              <a:rPr lang="hu-HU" sz="1400" dirty="0" err="1"/>
              <a:t>Hungarian-Swedish</a:t>
            </a:r>
            <a:r>
              <a:rPr lang="hu-HU" sz="1400" dirty="0"/>
              <a:t> team:</a:t>
            </a:r>
          </a:p>
          <a:p>
            <a:r>
              <a:rPr lang="fr-FR" sz="1400" dirty="0"/>
              <a:t>Eur. Phys. J. C (2021) </a:t>
            </a:r>
            <a:r>
              <a:rPr lang="fr-FR" sz="1400" b="1" dirty="0"/>
              <a:t>81</a:t>
            </a:r>
            <a:r>
              <a:rPr lang="fr-FR" sz="1400" dirty="0"/>
              <a:t>: 180</a:t>
            </a:r>
            <a:r>
              <a:rPr lang="hu-HU" sz="1400" dirty="0"/>
              <a:t>, </a:t>
            </a:r>
            <a:r>
              <a:rPr lang="hu-HU" dirty="0"/>
              <a:t> </a:t>
            </a:r>
            <a:r>
              <a:rPr lang="en-US" sz="1400" u="sng" dirty="0">
                <a:hlinkClick r:id="rId5"/>
              </a:rPr>
              <a:t>Published: 23 February 2021</a:t>
            </a:r>
            <a:br>
              <a:rPr lang="fr-FR" sz="1400" dirty="0"/>
            </a:br>
            <a:r>
              <a:rPr lang="fr-FR" sz="1400" dirty="0">
                <a:hlinkClick r:id="rId6"/>
              </a:rPr>
              <a:t>https://doi.org/10.1140/epjc/s10052-021-08867-6</a:t>
            </a:r>
            <a:endParaRPr lang="hu-HU" sz="1400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17" name="Szabadkézi sokszög 16"/>
          <p:cNvSpPr/>
          <p:nvPr/>
        </p:nvSpPr>
        <p:spPr>
          <a:xfrm>
            <a:off x="7392144" y="4303109"/>
            <a:ext cx="4608512" cy="7100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r>
              <a:rPr lang="hu-HU" sz="1400" dirty="0" err="1"/>
              <a:t>Hungarian</a:t>
            </a:r>
            <a:r>
              <a:rPr lang="hu-HU" sz="1400" dirty="0"/>
              <a:t> team, </a:t>
            </a:r>
            <a:r>
              <a:rPr lang="hu-HU" sz="1400" dirty="0" err="1"/>
              <a:t>Polish-Hungarian</a:t>
            </a:r>
            <a:r>
              <a:rPr lang="hu-HU" sz="1400" dirty="0"/>
              <a:t> </a:t>
            </a:r>
            <a:r>
              <a:rPr lang="hu-HU" sz="1400" dirty="0" err="1"/>
              <a:t>model</a:t>
            </a:r>
            <a:r>
              <a:rPr lang="hu-HU" sz="1400" dirty="0"/>
              <a:t>:</a:t>
            </a:r>
          </a:p>
          <a:p>
            <a:r>
              <a:rPr lang="fr-FR" sz="1400" dirty="0"/>
              <a:t>Eur. Phys. J. C </a:t>
            </a:r>
            <a:r>
              <a:rPr lang="hu-HU" sz="1400" dirty="0"/>
              <a:t>(2021) </a:t>
            </a:r>
            <a:r>
              <a:rPr lang="hu-HU" sz="1400" b="1" dirty="0"/>
              <a:t>81</a:t>
            </a:r>
            <a:r>
              <a:rPr lang="hu-HU" sz="1400" dirty="0"/>
              <a:t>:611 , </a:t>
            </a:r>
            <a:r>
              <a:rPr lang="en-US" sz="1400" u="sng" dirty="0">
                <a:hlinkClick r:id="rId7"/>
              </a:rPr>
              <a:t>Published: 13 July 2021</a:t>
            </a:r>
            <a:endParaRPr lang="hu-HU" sz="1400" dirty="0"/>
          </a:p>
          <a:p>
            <a:pPr marL="152280" indent="-152280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2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8"/>
              </a:rPr>
              <a:t>https://doi.org/10.1140/epjc/s10052-021-09381-5</a:t>
            </a:r>
            <a:r>
              <a:rPr lang="hu-HU" sz="12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9"/>
          <a:srcRect b="24454"/>
          <a:stretch/>
        </p:blipFill>
        <p:spPr>
          <a:xfrm>
            <a:off x="407368" y="5046580"/>
            <a:ext cx="8859963" cy="1334748"/>
          </a:xfrm>
          <a:prstGeom prst="rect">
            <a:avLst/>
          </a:prstGeom>
        </p:spPr>
      </p:pic>
      <p:sp>
        <p:nvSpPr>
          <p:cNvPr id="20" name="Szabadkézi sokszög 19"/>
          <p:cNvSpPr/>
          <p:nvPr/>
        </p:nvSpPr>
        <p:spPr>
          <a:xfrm>
            <a:off x="6960096" y="6103309"/>
            <a:ext cx="4824536" cy="7100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400" dirty="0"/>
              <a:t>D0 and TOTEM </a:t>
            </a:r>
            <a:r>
              <a:rPr lang="hu-HU" sz="1400" dirty="0" err="1"/>
              <a:t>Collaborations</a:t>
            </a:r>
            <a:r>
              <a:rPr lang="hu-HU" sz="1400" dirty="0"/>
              <a:t>:</a:t>
            </a:r>
          </a:p>
          <a:p>
            <a:pPr marL="152280" indent="-152280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400" dirty="0" err="1"/>
              <a:t>Phys</a:t>
            </a:r>
            <a:r>
              <a:rPr lang="hu-HU" sz="1400" dirty="0"/>
              <a:t>. </a:t>
            </a:r>
            <a:r>
              <a:rPr lang="hu-HU" sz="1400" dirty="0" err="1"/>
              <a:t>Rev</a:t>
            </a:r>
            <a:r>
              <a:rPr lang="hu-HU" sz="1400" dirty="0"/>
              <a:t>. Lett.</a:t>
            </a:r>
            <a:r>
              <a:rPr lang="fr-FR" sz="1400" dirty="0"/>
              <a:t> </a:t>
            </a:r>
            <a:r>
              <a:rPr lang="hu-HU" sz="1400" b="1" dirty="0"/>
              <a:t>127</a:t>
            </a:r>
            <a:r>
              <a:rPr lang="hu-HU" sz="1400" dirty="0"/>
              <a:t> </a:t>
            </a:r>
            <a:r>
              <a:rPr lang="fr-FR" sz="1400" dirty="0"/>
              <a:t>(2021)</a:t>
            </a:r>
            <a:r>
              <a:rPr lang="hu-HU" sz="1400" dirty="0"/>
              <a:t> 6, 062003</a:t>
            </a:r>
            <a:r>
              <a:rPr lang="hu-HU" sz="1400" dirty="0">
                <a:hlinkClick r:id="rId10"/>
              </a:rPr>
              <a:t>, </a:t>
            </a:r>
            <a:r>
              <a:rPr lang="hu-HU" sz="1400" dirty="0" err="1">
                <a:hlinkClick r:id="rId10"/>
              </a:rPr>
              <a:t>Published</a:t>
            </a:r>
            <a:r>
              <a:rPr lang="hu-HU" sz="1400" dirty="0">
                <a:hlinkClick r:id="rId10"/>
              </a:rPr>
              <a:t>: 4 August 2021</a:t>
            </a:r>
            <a:endParaRPr lang="hu-HU" sz="1400" b="1" dirty="0"/>
          </a:p>
          <a:p>
            <a:pPr marL="152280" indent="-152280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2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hlinkClick r:id="rId11"/>
              </a:rPr>
              <a:t>https://doi.org/10.1103/PhysRevLett.127.062003</a:t>
            </a:r>
            <a:r>
              <a:rPr lang="hu-HU" sz="12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9656" y="1903287"/>
            <a:ext cx="4248472" cy="174173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8007" y="5126397"/>
            <a:ext cx="3562649" cy="966899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7F223957-A88A-4BF9-A79D-A2543CC45D5A}"/>
              </a:ext>
            </a:extLst>
          </p:cNvPr>
          <p:cNvSpPr txBox="1"/>
          <p:nvPr/>
        </p:nvSpPr>
        <p:spPr>
          <a:xfrm>
            <a:off x="11754189" y="6536879"/>
            <a:ext cx="437811" cy="27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21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28</a:t>
            </a:fld>
            <a:endParaRPr lang="en-US" sz="121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BF9EC11C-9A0A-400C-8035-C249A5A0CC64}"/>
              </a:ext>
            </a:extLst>
          </p:cNvPr>
          <p:cNvSpPr txBox="1">
            <a:spLocks/>
          </p:cNvSpPr>
          <p:nvPr/>
        </p:nvSpPr>
        <p:spPr>
          <a:xfrm>
            <a:off x="79049" y="83295"/>
            <a:ext cx="12112951" cy="71913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hu-HU" sz="3200" b="1" i="0" u="none" strike="noStrike" baseline="0">
                <a:ln>
                  <a:noFill/>
                </a:ln>
                <a:solidFill>
                  <a:srgbClr val="FFFF00"/>
                </a:solidFill>
                <a:latin typeface="Verdana" pitchFamily="34"/>
                <a:ea typeface="Arial" pitchFamily="34"/>
                <a:cs typeface="Arial" pitchFamily="34"/>
              </a:defRPr>
            </a:lvl1pPr>
          </a:lstStyle>
          <a:p>
            <a:r>
              <a:rPr lang="hu-H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Odderon</a:t>
            </a:r>
            <a:r>
              <a:rPr lang="hu-H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: az első REFERÁLT folyóirat cikkek, jel &gt; 5 </a:t>
            </a:r>
            <a:r>
              <a:rPr lang="hu-H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Verdana" panose="020B0604030504040204" pitchFamily="34" charset="0"/>
              </a:rPr>
              <a:t>s</a:t>
            </a:r>
            <a:r>
              <a:rPr lang="hu-H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52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3289337"/>
            <a:chOff x="-1524000" y="0"/>
            <a:chExt cx="12192000" cy="3289337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2852935"/>
              <a:ext cx="12192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TUDOMÁNYOS ÁTTÖRÉSI DÍJ</a:t>
              </a:r>
              <a:endPara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C0EE2F7-DF7D-4013-BACF-06E67B726EF6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61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30064"/>
            <a:ext cx="12072664" cy="850664"/>
            <a:chOff x="0" y="-115536"/>
            <a:chExt cx="10548664" cy="801335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-115536"/>
              <a:ext cx="10548664" cy="41109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BÉKÉS TUDOMÁNYOS EGYÜTTMŰKÖDÉS EURÓPA ROMJAIN </a:t>
              </a: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11899419" y="6400801"/>
            <a:ext cx="292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3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CEA5F26-C2D6-421D-A0B0-93E4C81A1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2" y="700368"/>
            <a:ext cx="11670136" cy="5703808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5543EBE0-3977-4193-ABCF-2518E59A3C7D}"/>
              </a:ext>
            </a:extLst>
          </p:cNvPr>
          <p:cNvGrpSpPr/>
          <p:nvPr/>
        </p:nvGrpSpPr>
        <p:grpSpPr>
          <a:xfrm>
            <a:off x="72008" y="6241092"/>
            <a:ext cx="12072664" cy="788308"/>
            <a:chOff x="0" y="-56796"/>
            <a:chExt cx="10548664" cy="742595"/>
          </a:xfrm>
        </p:grpSpPr>
        <p:sp>
          <p:nvSpPr>
            <p:cNvPr id="8" name="Szabadkézi sokszög 2">
              <a:extLst>
                <a:ext uri="{FF2B5EF4-FFF2-40B4-BE49-F238E27FC236}">
                  <a16:creationId xmlns:a16="http://schemas.microsoft.com/office/drawing/2014/main" id="{B17F42D8-E583-4B90-A9B2-B1E36E8BF79B}"/>
                </a:ext>
              </a:extLst>
            </p:cNvPr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0" name="Szabadkézi sokszög 3">
              <a:extLst>
                <a:ext uri="{FF2B5EF4-FFF2-40B4-BE49-F238E27FC236}">
                  <a16:creationId xmlns:a16="http://schemas.microsoft.com/office/drawing/2014/main" id="{1D8CF149-E516-4DC1-BB01-63173BE12BA4}"/>
                </a:ext>
              </a:extLst>
            </p:cNvPr>
            <p:cNvSpPr/>
            <p:nvPr/>
          </p:nvSpPr>
          <p:spPr>
            <a:xfrm>
              <a:off x="0" y="-56796"/>
              <a:ext cx="10548664" cy="29361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0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TUDÓSOK ÉS POLITIKUSOK KÖZÖS LÁTOMÁSA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73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 TUDOMÁNYOS ÁTTÖRÉSI DÍJAK RENDSZERE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EDCC078-8599-47E9-BB6D-3CB236817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34" y="690512"/>
            <a:ext cx="10825403" cy="597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23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 TUDOMÁNYOS ÁTTÖRÉSI DÍJAK ALAPÍTÓJA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1549653-2247-4B0A-B8D5-2C54AADC8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" y="693323"/>
            <a:ext cx="7392041" cy="607366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EC74AC9-4FB0-4FCE-B4BE-258E50540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693183"/>
            <a:ext cx="5896160" cy="60738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BC323B-2C1C-452C-972B-93FDA0DD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616" y="4751566"/>
            <a:ext cx="23812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6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AZ ALAPÍTÓ ÉS TÁRSAI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BC323B-2C1C-452C-972B-93FDA0DD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616" y="4751566"/>
            <a:ext cx="23812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612E137-636F-47E0-B82E-368378F5A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042020"/>
            <a:ext cx="23812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ABB5771-0F70-40F3-8EFD-1083DB85E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4658282"/>
            <a:ext cx="4442845" cy="186706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FB80A48-0C04-4048-ADFD-4B48BCD06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7845" y="1390555"/>
            <a:ext cx="4282811" cy="31778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6C9EC8A0-503F-4832-A5B2-F61595154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056" y="4689102"/>
            <a:ext cx="2884347" cy="2056620"/>
          </a:xfrm>
          <a:prstGeom prst="rect">
            <a:avLst/>
          </a:prstGeom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A9410164-1696-45EA-BDE7-A1A26991E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8572" r="8616" b="20276"/>
          <a:stretch/>
        </p:blipFill>
        <p:spPr bwMode="auto">
          <a:xfrm>
            <a:off x="5082839" y="4689102"/>
            <a:ext cx="1463036" cy="20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defined">
            <a:extLst>
              <a:ext uri="{FF2B5EF4-FFF2-40B4-BE49-F238E27FC236}">
                <a16:creationId xmlns:a16="http://schemas.microsoft.com/office/drawing/2014/main" id="{A53A28ED-F6D8-4598-AFF5-BA2760A38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r="12223" b="24801"/>
          <a:stretch/>
        </p:blipFill>
        <p:spPr bwMode="auto">
          <a:xfrm>
            <a:off x="2735292" y="1075702"/>
            <a:ext cx="2640628" cy="34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F1B6B02A-8329-4971-A22A-D03ADE520A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6348" y="2775570"/>
            <a:ext cx="4404742" cy="1577477"/>
          </a:xfrm>
          <a:prstGeom prst="rect">
            <a:avLst/>
          </a:prstGeom>
        </p:spPr>
      </p:pic>
      <p:pic>
        <p:nvPicPr>
          <p:cNvPr id="2056" name="Picture 8" descr="undefined">
            <a:extLst>
              <a:ext uri="{FF2B5EF4-FFF2-40B4-BE49-F238E27FC236}">
                <a16:creationId xmlns:a16="http://schemas.microsoft.com/office/drawing/2014/main" id="{B9E529BE-7376-4B69-9C66-51969FDDB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t="3800" r="14494" b="18501"/>
          <a:stretch/>
        </p:blipFill>
        <p:spPr bwMode="auto">
          <a:xfrm>
            <a:off x="5509851" y="1132637"/>
            <a:ext cx="2578666" cy="34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92C8E172-4510-4B0A-A035-D831108194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2915" y="548680"/>
            <a:ext cx="4351397" cy="12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KORÁBBI NEVEZETES DÍJAZOTTAK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1463B23-C36E-4B61-B271-A6773D9C0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138" y="721553"/>
            <a:ext cx="10202542" cy="234740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5403FC3B-1CD6-4B22-AD33-4642F174C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409" y="2869717"/>
            <a:ext cx="4464496" cy="3988283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C551D4BC-4925-4667-BC9A-7A75DE8569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38" y="4395402"/>
            <a:ext cx="1676719" cy="234740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4F1F2C35-48EA-4F0C-BA0D-893E7B6B0A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20" y="3097816"/>
            <a:ext cx="1905000" cy="126873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0A656A35-DD7D-44DA-93A7-BD63B8976B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51" y="5099269"/>
            <a:ext cx="2512282" cy="1413159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55E8D5B0-9903-4F9C-9F59-CC518EA671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49" y="3092753"/>
            <a:ext cx="1904999" cy="1969769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12FDF7E8-E9D2-45A1-8B0F-6EECAB709266}"/>
              </a:ext>
            </a:extLst>
          </p:cNvPr>
          <p:cNvSpPr txBox="1"/>
          <p:nvPr/>
        </p:nvSpPr>
        <p:spPr>
          <a:xfrm>
            <a:off x="335360" y="1741141"/>
            <a:ext cx="1643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LIFE 2022</a:t>
            </a:r>
            <a:endParaRPr lang="hu-HU" dirty="0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1A881175-409D-4F45-BD9D-3DA34AB6DD49}"/>
              </a:ext>
            </a:extLst>
          </p:cNvPr>
          <p:cNvSpPr txBox="1"/>
          <p:nvPr/>
        </p:nvSpPr>
        <p:spPr>
          <a:xfrm>
            <a:off x="335360" y="4139788"/>
            <a:ext cx="1643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PHYSICS</a:t>
            </a:r>
          </a:p>
          <a:p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SPECIAL</a:t>
            </a:r>
          </a:p>
          <a:p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2013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4385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2025: TUDOMÁNYOS ÁTTÖRÉSI DÍJ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54E596F-07B8-4FAC-A605-C9D7331D0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828" y="1073610"/>
            <a:ext cx="9274344" cy="458763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E388277-A7F9-4C8B-BA19-C087C8712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337" y="4353157"/>
            <a:ext cx="6957663" cy="19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2025: TUDOMÁNYOS ÁTTÖRÉSI DÍJ ALAPVETŐ FIZIKÁBAN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0FA28D2-F087-4B49-9D16-4D92D85EB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713353"/>
            <a:ext cx="9181020" cy="611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2025: TUDOMÁNYOS ÁTTÖRÉSI DÍJ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07A2B16-F055-41C3-BF20-A527AF6A9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869722"/>
            <a:ext cx="6759526" cy="515156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159AC1B-08FF-41EB-8D44-A79FF4C71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48" y="2409095"/>
            <a:ext cx="6645216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34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2025: TUDOMÁNYOS ÁTTÖRÉSI DÍJ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307CD23-8813-464D-86F4-0832D4C71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7447"/>
            <a:ext cx="7011008" cy="546401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7D6D1E0-27A4-49D2-9CCB-2ACBC1EA6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887" y="1047572"/>
            <a:ext cx="6607113" cy="54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0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2025: TUDOMÁNYOS ÁTTÖRÉSI DÍJ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B4439649-D346-4D55-8075-CA2CBB201DD6}"/>
              </a:ext>
            </a:extLst>
          </p:cNvPr>
          <p:cNvGrpSpPr/>
          <p:nvPr/>
        </p:nvGrpSpPr>
        <p:grpSpPr>
          <a:xfrm>
            <a:off x="2792443" y="742036"/>
            <a:ext cx="6607113" cy="6042865"/>
            <a:chOff x="2792443" y="742036"/>
            <a:chExt cx="6607113" cy="6042865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F7D6D1E0-27A4-49D2-9CCB-2ACBC1EA6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2443" y="742036"/>
              <a:ext cx="6607113" cy="5410669"/>
            </a:xfrm>
            <a:prstGeom prst="rect">
              <a:avLst/>
            </a:prstGeom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12A4B1A4-1C28-4D62-8C1C-B9EA90670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2443" y="1206578"/>
              <a:ext cx="6607113" cy="5578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7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34151"/>
            <a:ext cx="12192000" cy="658546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60"/>
              <a:ext cx="9144000" cy="45446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73099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KÖSZÖNÖM A FIGYELMET !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3633A17-062C-4833-93A5-02E126EFD26B}"/>
              </a:ext>
            </a:extLst>
          </p:cNvPr>
          <p:cNvSpPr txBox="1"/>
          <p:nvPr/>
        </p:nvSpPr>
        <p:spPr>
          <a:xfrm>
            <a:off x="3059974" y="3250865"/>
            <a:ext cx="6119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440" indent="-190440"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KÉRDÉSEK</a:t>
            </a:r>
            <a:r>
              <a:rPr lang="hu-HU" sz="1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?</a:t>
            </a:r>
            <a:endParaRPr lang="hu-HU" sz="16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7020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30064"/>
            <a:ext cx="12072664" cy="850664"/>
            <a:chOff x="0" y="-115536"/>
            <a:chExt cx="10548664" cy="801335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-115536"/>
              <a:ext cx="10548664" cy="41109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AZ ELSŐ </a:t>
              </a:r>
              <a:r>
                <a:rPr lang="hu-HU" sz="2800" b="1" cap="all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JAVASLó</a:t>
              </a:r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: </a:t>
              </a:r>
              <a:r>
                <a:rPr lang="hu-HU" sz="2800" b="1" cap="all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louis</a:t>
              </a:r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de </a:t>
              </a:r>
              <a:r>
                <a:rPr lang="hu-HU" sz="2800" b="1" cap="all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Broglie</a:t>
              </a:r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(</a:t>
              </a:r>
              <a:r>
                <a:rPr lang="hu-HU" sz="2800" b="1" cap="all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NobeL</a:t>
              </a:r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-DÍJAS) </a:t>
              </a: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11899419" y="6400801"/>
            <a:ext cx="292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4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A3C2218-621E-4B2E-969F-E01D3F80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1233"/>
            <a:ext cx="12192000" cy="5375534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5DA0C77-A675-4969-B1DE-BB399A18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103376"/>
            <a:ext cx="3816424" cy="48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116632"/>
              <a:ext cx="9144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1950-51: ALAKULÁS, LÉTREJŐ A CERN MOZAIKSZÓ</a:t>
              </a:r>
            </a:p>
          </p:txBody>
        </p:sp>
      </p:grpSp>
      <p:sp>
        <p:nvSpPr>
          <p:cNvPr id="16" name="Szövegdoboz 15"/>
          <p:cNvSpPr txBox="1"/>
          <p:nvPr/>
        </p:nvSpPr>
        <p:spPr>
          <a:xfrm>
            <a:off x="11712625" y="6525345"/>
            <a:ext cx="47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0B1C459-C3E4-4C46-A085-902397C29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6736"/>
            <a:ext cx="121920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10" name="Szabadkézi sokszög 9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1" name="Szabadkézi sokszög 10"/>
            <p:cNvSpPr/>
            <p:nvPr/>
          </p:nvSpPr>
          <p:spPr>
            <a:xfrm>
              <a:off x="-1524000" y="94617"/>
              <a:ext cx="12192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1954. szeptember 29.:  Megszületik a CERN </a:t>
              </a:r>
            </a:p>
          </p:txBody>
        </p:sp>
      </p:grpSp>
      <p:sp>
        <p:nvSpPr>
          <p:cNvPr id="18" name="Szövegdoboz 17"/>
          <p:cNvSpPr txBox="1"/>
          <p:nvPr/>
        </p:nvSpPr>
        <p:spPr>
          <a:xfrm>
            <a:off x="11611388" y="6550224"/>
            <a:ext cx="580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6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2526DD2-5464-414E-857E-76CB4EBE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4" y="720346"/>
            <a:ext cx="12192000" cy="525800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AA50BA26-065B-4D98-84DC-59AD359B5AAE}"/>
              </a:ext>
            </a:extLst>
          </p:cNvPr>
          <p:cNvSpPr txBox="1"/>
          <p:nvPr/>
        </p:nvSpPr>
        <p:spPr>
          <a:xfrm>
            <a:off x="5591944" y="3010793"/>
            <a:ext cx="5846480" cy="369331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Ausztria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csatlakozása: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1959</a:t>
            </a:r>
            <a:endParaRPr lang="hu-H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Jugoszlávia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kilépése: 1961</a:t>
            </a:r>
            <a:endParaRPr lang="hu-H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Spanyolország csatlakozása: 1961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kilépése: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1969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    újra csatlakozása: 1983</a:t>
            </a:r>
            <a:endParaRPr lang="hu-H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Portugália csatlakozása: 1985</a:t>
            </a:r>
            <a:endParaRPr lang="hu-H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Finnország és Lengyelország csatlakozása: 1991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Csehszlovákia csatlakozása: 1992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1" i="1" dirty="0">
                <a:solidFill>
                  <a:srgbClr val="202122"/>
                </a:solidFill>
                <a:latin typeface="Arial" panose="020B0604020202020204" pitchFamily="34" charset="0"/>
              </a:rPr>
              <a:t>Magyarország csatlakozása:</a:t>
            </a:r>
            <a:r>
              <a:rPr lang="hu-HU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b="1" i="1" dirty="0">
                <a:solidFill>
                  <a:srgbClr val="202122"/>
                </a:solidFill>
                <a:latin typeface="Arial" panose="020B0604020202020204" pitchFamily="34" charset="0"/>
              </a:rPr>
              <a:t>1992</a:t>
            </a:r>
            <a:endParaRPr lang="hu-HU" b="1" i="1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Cseh Köztársaság és Szlovákia átcsatlakozása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 tooltip="1993"/>
              </a:rPr>
              <a:t>1993</a:t>
            </a:r>
            <a:endParaRPr lang="hu-H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Bulgária csatlakozása: 1999</a:t>
            </a:r>
            <a:endParaRPr lang="hu-H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Románia csatlakozása: 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2015</a:t>
            </a:r>
            <a:endParaRPr lang="hu-H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Szerbia csatlakozása: 2018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Szlovénia csatlakozása: 2024</a:t>
            </a:r>
          </a:p>
        </p:txBody>
      </p:sp>
    </p:spTree>
    <p:extLst>
      <p:ext uri="{BB962C8B-B14F-4D97-AF65-F5344CB8AC3E}">
        <p14:creationId xmlns:p14="http://schemas.microsoft.com/office/powerpoint/2010/main" val="31529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44624"/>
            <a:ext cx="12192000" cy="1080120"/>
            <a:chOff x="-1524000" y="0"/>
            <a:chExt cx="12192000" cy="1080120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207317"/>
              <a:ext cx="12192000" cy="87280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MAI GLOBÁLIS EGYÜTTMŰKÖDÉS: 25 tagállam, </a:t>
              </a:r>
            </a:p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8 társult tagállam …</a:t>
              </a:r>
              <a:r>
                <a:rPr lang="hu-HU" sz="2800" b="1" cap="all" dirty="0">
                  <a:solidFill>
                    <a:srgbClr val="FFFF00"/>
                  </a:solidFill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endPara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7" name="Szövegdoboz 6">
            <a:extLst>
              <a:ext uri="{FF2B5EF4-FFF2-40B4-BE49-F238E27FC236}">
                <a16:creationId xmlns:a16="http://schemas.microsoft.com/office/drawing/2014/main" id="{4C8FC314-C6F9-4A2C-A9C6-74DA70823E64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2DFB8FF-EE19-47B3-81E6-1A307DE97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196752"/>
            <a:ext cx="11395333" cy="5233359"/>
          </a:xfrm>
          <a:prstGeom prst="rect">
            <a:avLst/>
          </a:prstGeom>
        </p:spPr>
      </p:pic>
      <p:sp>
        <p:nvSpPr>
          <p:cNvPr id="5" name="Ellipszis 4">
            <a:extLst>
              <a:ext uri="{FF2B5EF4-FFF2-40B4-BE49-F238E27FC236}">
                <a16:creationId xmlns:a16="http://schemas.microsoft.com/office/drawing/2014/main" id="{FE504F17-E3C4-4BB3-9B34-72E3228A05AF}"/>
              </a:ext>
            </a:extLst>
          </p:cNvPr>
          <p:cNvSpPr/>
          <p:nvPr/>
        </p:nvSpPr>
        <p:spPr>
          <a:xfrm>
            <a:off x="1524000" y="4221088"/>
            <a:ext cx="68356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9" name="Összekötő: szögletes 8">
            <a:extLst>
              <a:ext uri="{FF2B5EF4-FFF2-40B4-BE49-F238E27FC236}">
                <a16:creationId xmlns:a16="http://schemas.microsoft.com/office/drawing/2014/main" id="{B6599327-A7B7-4B11-8091-74C3AE30F54E}"/>
              </a:ext>
            </a:extLst>
          </p:cNvPr>
          <p:cNvCxnSpPr/>
          <p:nvPr/>
        </p:nvCxnSpPr>
        <p:spPr>
          <a:xfrm flipV="1">
            <a:off x="2279576" y="3429000"/>
            <a:ext cx="1224136" cy="936104"/>
          </a:xfrm>
          <a:prstGeom prst="bentConnector3">
            <a:avLst>
              <a:gd name="adj1" fmla="val 869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zis 10">
            <a:extLst>
              <a:ext uri="{FF2B5EF4-FFF2-40B4-BE49-F238E27FC236}">
                <a16:creationId xmlns:a16="http://schemas.microsoft.com/office/drawing/2014/main" id="{9709782C-0A66-4B42-A6B7-4D4D7D6D6AAD}"/>
              </a:ext>
            </a:extLst>
          </p:cNvPr>
          <p:cNvSpPr/>
          <p:nvPr/>
        </p:nvSpPr>
        <p:spPr>
          <a:xfrm>
            <a:off x="1522778" y="5661248"/>
            <a:ext cx="111683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Összekötő: szögletes 11">
            <a:extLst>
              <a:ext uri="{FF2B5EF4-FFF2-40B4-BE49-F238E27FC236}">
                <a16:creationId xmlns:a16="http://schemas.microsoft.com/office/drawing/2014/main" id="{0BB13920-019A-404E-B80C-11D8215C345C}"/>
              </a:ext>
            </a:extLst>
          </p:cNvPr>
          <p:cNvCxnSpPr>
            <a:cxnSpLocks/>
          </p:cNvCxnSpPr>
          <p:nvPr/>
        </p:nvCxnSpPr>
        <p:spPr>
          <a:xfrm>
            <a:off x="2639616" y="5805264"/>
            <a:ext cx="1296144" cy="80079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>
            <a:extLst>
              <a:ext uri="{FF2B5EF4-FFF2-40B4-BE49-F238E27FC236}">
                <a16:creationId xmlns:a16="http://schemas.microsoft.com/office/drawing/2014/main" id="{AE13E7D0-AF64-4821-AB28-D564CFF720B9}"/>
              </a:ext>
            </a:extLst>
          </p:cNvPr>
          <p:cNvSpPr/>
          <p:nvPr/>
        </p:nvSpPr>
        <p:spPr>
          <a:xfrm>
            <a:off x="1991544" y="5805264"/>
            <a:ext cx="111683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" name="Összekötő: szögletes 14">
            <a:extLst>
              <a:ext uri="{FF2B5EF4-FFF2-40B4-BE49-F238E27FC236}">
                <a16:creationId xmlns:a16="http://schemas.microsoft.com/office/drawing/2014/main" id="{9C22ED6A-C82D-468D-86D8-EBEEBA337839}"/>
              </a:ext>
            </a:extLst>
          </p:cNvPr>
          <p:cNvCxnSpPr>
            <a:cxnSpLocks/>
          </p:cNvCxnSpPr>
          <p:nvPr/>
        </p:nvCxnSpPr>
        <p:spPr>
          <a:xfrm>
            <a:off x="3143672" y="5957664"/>
            <a:ext cx="1296144" cy="80079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5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96688" y="-76349"/>
            <a:ext cx="12192000" cy="692695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225320"/>
              <a:ext cx="9144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NYÍLT (nem titkosított) TUDOMÁNY </a:t>
              </a:r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37A61DA0-4FB0-4319-BABB-1CFBDDF94951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F4428D0-6391-4B1D-8FC8-C2F8094B9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12" y="764901"/>
            <a:ext cx="11941575" cy="56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5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3289337"/>
            <a:chOff x="-1524000" y="0"/>
            <a:chExt cx="12192000" cy="3289337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2852935"/>
              <a:ext cx="12192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TUDOMÁNYOS MÉRFÖLDKÖVEK</a:t>
              </a:r>
              <a:endPara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C0EE2F7-DF7D-4013-BACF-06E67B726EF6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47983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12970</TotalTime>
  <Words>938</Words>
  <Application>Microsoft Office PowerPoint</Application>
  <PresentationFormat>Szélesvásznú</PresentationFormat>
  <Paragraphs>181</Paragraphs>
  <Slides>39</Slides>
  <Notes>39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8" baseType="lpstr">
      <vt:lpstr>Arial</vt:lpstr>
      <vt:lpstr>Arial Rounded MT Bold</vt:lpstr>
      <vt:lpstr>Calibri</vt:lpstr>
      <vt:lpstr>StarSymbol</vt:lpstr>
      <vt:lpstr>Symbol</vt:lpstr>
      <vt:lpstr>Times New Roman</vt:lpstr>
      <vt:lpstr>Verdana</vt:lpstr>
      <vt:lpstr>Wingdings</vt:lpstr>
      <vt:lpstr>Alapértelmezett</vt:lpstr>
      <vt:lpstr>A 2025-ös Fizikai Áttörési Díj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PHENIX results on centrality dependence of Levy Bose-Einstein Correlations in 200 GeV Au+Au</dc:title>
  <dc:subject>STAR Regional Meeting, Warsaw, November 5, 2012</dc:subject>
  <dc:creator>Csörgő.Tamás</dc:creator>
  <cp:keywords>T. Csörgő for the PHENIX Collaboration</cp:keywords>
  <cp:lastModifiedBy>Dr. Csörgő Tamás</cp:lastModifiedBy>
  <cp:revision>574</cp:revision>
  <dcterms:modified xsi:type="dcterms:W3CDTF">2025-07-09T04:09:36Z</dcterms:modified>
  <cp:category>final results</cp:category>
</cp:coreProperties>
</file>