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7" r:id="rId4"/>
    <p:sldId id="291" r:id="rId5"/>
    <p:sldId id="292" r:id="rId6"/>
    <p:sldId id="293" r:id="rId7"/>
    <p:sldId id="304" r:id="rId8"/>
    <p:sldId id="305" r:id="rId9"/>
    <p:sldId id="306" r:id="rId10"/>
    <p:sldId id="307" r:id="rId11"/>
    <p:sldId id="308" r:id="rId12"/>
    <p:sldId id="309" r:id="rId13"/>
    <p:sldId id="301" r:id="rId14"/>
    <p:sldId id="300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274" r:id="rId33"/>
    <p:sldId id="290" r:id="rId34"/>
    <p:sldId id="645" r:id="rId35"/>
    <p:sldId id="448" r:id="rId36"/>
    <p:sldId id="458" r:id="rId37"/>
    <p:sldId id="646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9C84-FB74-4D2B-A3CE-6FEBF662C53A}" type="datetimeFigureOut">
              <a:rPr lang="hu-HU" smtClean="0"/>
              <a:t>2025. 07. 08.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3F215-E5D3-4A6D-99BC-F5AC734E0A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730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388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690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813B-2D47-4704-AFF4-20B617EFBD5F}" type="datetime1">
              <a:rPr lang="en-US" smtClean="0"/>
              <a:t>7/8/2025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81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B1E-A38D-4FBF-9B71-1C0980664520}" type="datetime1">
              <a:rPr lang="en-US" smtClean="0"/>
              <a:t>7/8/2025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193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7FD0-8239-431E-81FB-BD3A03B95644}" type="datetime1">
              <a:rPr lang="en-US" smtClean="0"/>
              <a:t>7/8/2025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180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1353800" y="182562"/>
            <a:ext cx="668694" cy="365125"/>
          </a:xfrm>
          <a:ln>
            <a:noFill/>
          </a:ln>
        </p:spPr>
        <p:txBody>
          <a:bodyPr/>
          <a:lstStyle>
            <a:lvl1pPr>
              <a:defRPr lang="hu-HU" sz="2400" kern="1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023295CD-58E7-4CDB-AFA7-F3E30620990A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FA40CA24-8896-4B9A-AD5E-874D6C11B75B}"/>
              </a:ext>
            </a:extLst>
          </p:cNvPr>
          <p:cNvCxnSpPr/>
          <p:nvPr userDrawn="1"/>
        </p:nvCxnSpPr>
        <p:spPr>
          <a:xfrm>
            <a:off x="914400" y="1017037"/>
            <a:ext cx="10439400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8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304E9-08FA-4779-81D1-11788DF4BC43}" type="datetime1">
              <a:rPr lang="en-US" smtClean="0"/>
              <a:t>7/8/2025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10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0606-8119-4DB8-A066-1F1A1EFAAD70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717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172-98D9-449B-A8B8-A2F5899A89E1}" type="datetime1">
              <a:rPr lang="en-US" smtClean="0"/>
              <a:t>7/8/2025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0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941B-F3C2-4DA5-843A-F844418F9C15}" type="datetime1">
              <a:rPr lang="en-US" smtClean="0"/>
              <a:t>7/8/2025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191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CB5B5-55C5-4FAA-80A3-923E026F4301}" type="datetime1">
              <a:rPr lang="en-US" smtClean="0"/>
              <a:t>7/8/2025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778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2DAA0-422B-41D4-8F6D-14EDDA91F15D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39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225B-19EE-4BCE-8B1F-5B92460519F6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Cross-checking the Odderon-effect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11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E101-C2DF-43F7-9E43-B33BE46DF0D5}" type="datetime1">
              <a:rPr lang="en-US" smtClean="0"/>
              <a:t>7/8/2025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Cross-checking the Odderon-effect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295CD-58E7-4CDB-AFA7-F3E3062099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09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dico.cern.ch/getFile.py/access?contribId=39&amp;sessionId=12&amp;resId=0&amp;materialId=paper&amp;confId=113717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gital.library.unt.edu/ark:/67531/metadc1414740/m1/184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tdllib.sjtu.edu.cn/en/Services/Art_Gallery/Science_and_Art_Gallery.htm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tdllib.sjtu.edu.cn/__local/F/F1/88/E65E2ADA1812536F1ED1603B3E2_99308423_16AA0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th/980207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www.lbl.gov/abc/wallchart/graphics/Nuclear_char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lbl.gov/abc/chartimages/chartscreenshots/upperright.gi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0912.0258" TargetMode="External"/><Relationship Id="rId2" Type="http://schemas.openxmlformats.org/officeDocument/2006/relationships/hyperlink" Target="http://arxiv.org/abs/arXiv:0912.552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45822" y="527953"/>
            <a:ext cx="10300354" cy="2387600"/>
          </a:xfrm>
        </p:spPr>
        <p:txBody>
          <a:bodyPr>
            <a:normAutofit/>
          </a:bodyPr>
          <a:lstStyle/>
          <a:p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tékozló </a:t>
            </a:r>
            <a:r>
              <a:rPr lang="hu-H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bozon</a:t>
            </a: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lehetséges visszatérésének közvetett megfigyelése </a:t>
            </a:r>
            <a:b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PHENIX kísérletben</a:t>
            </a:r>
          </a:p>
        </p:txBody>
      </p:sp>
      <p:sp>
        <p:nvSpPr>
          <p:cNvPr id="9" name="AutoShape 2" descr="SZI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ZI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agyar Agrár- és Élettudományi Egyetem (MATE) logók | Magyar Agrár- és  Élettudományi Egyetem">
            <a:extLst>
              <a:ext uri="{FF2B5EF4-FFF2-40B4-BE49-F238E27FC236}">
                <a16:creationId xmlns:a16="http://schemas.microsoft.com/office/drawing/2014/main" id="{7B866584-192E-6AA1-CF3B-A944269D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38" y="-176417"/>
            <a:ext cx="3267949" cy="16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DA215898-6EB1-48C0-9F56-827B57B578E2}"/>
              </a:ext>
            </a:extLst>
          </p:cNvPr>
          <p:cNvSpPr txBox="1">
            <a:spLocks/>
          </p:cNvSpPr>
          <p:nvPr/>
        </p:nvSpPr>
        <p:spPr>
          <a:xfrm>
            <a:off x="7968794" y="6563872"/>
            <a:ext cx="4389531" cy="3127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Berze TÖK tábor, 2024. július 7. – július 12.</a:t>
            </a:r>
            <a:endParaRPr lang="hu-HU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2676E625-DA47-49AB-8551-06A1D7B1B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12"/>
          <a:stretch/>
        </p:blipFill>
        <p:spPr>
          <a:xfrm>
            <a:off x="1877963" y="2801655"/>
            <a:ext cx="8436071" cy="3528392"/>
          </a:xfrm>
          <a:prstGeom prst="rect">
            <a:avLst/>
          </a:prstGeom>
        </p:spPr>
      </p:pic>
      <p:pic>
        <p:nvPicPr>
          <p:cNvPr id="6" name="Picture 2" descr="Gyöngyösi Berze Nagy János Gimnázium |">
            <a:extLst>
              <a:ext uri="{FF2B5EF4-FFF2-40B4-BE49-F238E27FC236}">
                <a16:creationId xmlns:a16="http://schemas.microsoft.com/office/drawing/2014/main" id="{C36AB1FE-3E4C-439C-98D7-33E05E65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1059257" cy="15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850" y="5662935"/>
            <a:ext cx="3159984" cy="1523745"/>
          </a:xfrm>
        </p:spPr>
        <p:txBody>
          <a:bodyPr>
            <a:normAutofit/>
          </a:bodyPr>
          <a:lstStyle/>
          <a:p>
            <a:pPr algn="l"/>
            <a:r>
              <a:rPr lang="hu-HU" sz="2800" dirty="0"/>
              <a:t>Novák Tamás </a:t>
            </a:r>
          </a:p>
          <a:p>
            <a:pPr algn="l"/>
            <a:r>
              <a:rPr lang="hu-HU" sz="1800" dirty="0">
                <a:sym typeface="Arial"/>
              </a:rPr>
              <a:t>MATE KRC, Gyöngyös, Hungary</a:t>
            </a:r>
          </a:p>
          <a:p>
            <a:pPr algn="l"/>
            <a:r>
              <a:rPr lang="hu-HU" sz="1800" dirty="0">
                <a:sym typeface="Arial"/>
              </a:rPr>
              <a:t>BGE, Budapest, Hungary</a:t>
            </a:r>
          </a:p>
        </p:txBody>
      </p:sp>
      <p:pic>
        <p:nvPicPr>
          <p:cNvPr id="1028" name="Picture 4" descr="Study of Charged Particle Ratio at RHIC-PHENIX Experiment">
            <a:extLst>
              <a:ext uri="{FF2B5EF4-FFF2-40B4-BE49-F238E27FC236}">
                <a16:creationId xmlns:a16="http://schemas.microsoft.com/office/drawing/2014/main" id="{29119072-87CA-49CA-8734-6B2FC850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72" y="2073502"/>
            <a:ext cx="2006141" cy="7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RHIC mérföldkövei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10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C078F0D-58C2-4510-9DC1-60603F9202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7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38200" y="1273242"/>
            <a:ext cx="10515600" cy="44326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Szabadkézi sokszög 5">
            <a:extLst>
              <a:ext uri="{FF2B5EF4-FFF2-40B4-BE49-F238E27FC236}">
                <a16:creationId xmlns:a16="http://schemas.microsoft.com/office/drawing/2014/main" id="{F7FFAA77-0598-4E9F-8891-A064609CA8CA}"/>
              </a:ext>
            </a:extLst>
          </p:cNvPr>
          <p:cNvSpPr/>
          <p:nvPr/>
        </p:nvSpPr>
        <p:spPr>
          <a:xfrm>
            <a:off x="1524000" y="5758774"/>
            <a:ext cx="9144000" cy="60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Verdana" pitchFamily="34"/>
                <a:ea typeface="Arial" pitchFamily="2"/>
                <a:cs typeface="Arial" pitchFamily="2"/>
              </a:rPr>
              <a:t>Élet és Tudomány 2010 év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  <a:hlinkClick r:id="rId4"/>
              </a:rPr>
              <a:t>49 szám 1542. oldal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</a:t>
            </a:r>
          </a:p>
          <a:p>
            <a:pPr marL="0" marR="0" lvl="0" indent="0" algn="ctr" rtl="0" hangingPunct="1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 err="1">
                <a:ln>
                  <a:noFill/>
                </a:ln>
                <a:solidFill>
                  <a:srgbClr val="C00000"/>
                </a:solidFill>
                <a:latin typeface="Verdana" pitchFamily="34"/>
                <a:ea typeface="Arial" pitchFamily="2"/>
                <a:cs typeface="Arial" pitchFamily="2"/>
              </a:rPr>
              <a:t>Cs.T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Verdana" pitchFamily="34"/>
                <a:ea typeface="Arial" pitchFamily="2"/>
                <a:cs typeface="Arial" pitchFamily="2"/>
              </a:rPr>
              <a:t>. Zimányi 2010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C00000"/>
                </a:solidFill>
                <a:latin typeface="Verdana" pitchFamily="34"/>
                <a:ea typeface="Arial" pitchFamily="2"/>
                <a:cs typeface="Arial" pitchFamily="2"/>
              </a:rPr>
              <a:t>Nehézionfizikai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Verdana" pitchFamily="34"/>
                <a:ea typeface="Arial" pitchFamily="2"/>
                <a:cs typeface="Arial" pitchFamily="2"/>
              </a:rPr>
              <a:t> Téli Iskola előadása</a:t>
            </a:r>
          </a:p>
        </p:txBody>
      </p:sp>
    </p:spTree>
    <p:extLst>
      <p:ext uri="{BB962C8B-B14F-4D97-AF65-F5344CB8AC3E}">
        <p14:creationId xmlns:p14="http://schemas.microsoft.com/office/powerpoint/2010/main" val="348149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2008: Az LHC, a Nagy </a:t>
            </a:r>
            <a:r>
              <a:rPr lang="hu-HU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Hadronütköztető</a:t>
            </a:r>
            <a:endParaRPr lang="hu-HU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11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7E260DF-A1E4-49BC-9D9F-8E4A711FE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8711"/>
            <a:ext cx="10515600" cy="471949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2E4B480-EAB0-489F-8F70-74652DFA736A}"/>
              </a:ext>
            </a:extLst>
          </p:cNvPr>
          <p:cNvSpPr txBox="1"/>
          <p:nvPr/>
        </p:nvSpPr>
        <p:spPr>
          <a:xfrm>
            <a:off x="1524598" y="5519172"/>
            <a:ext cx="9207024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10 LHC KÍSÉRLET (2025-IG):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ALICE, ATLAS, CMS, FASER, </a:t>
            </a:r>
            <a:r>
              <a:rPr lang="hu-HU" sz="15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LHCb</a:t>
            </a: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15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LHCf</a:t>
            </a: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MATHUSLA, MILLIQAN, MOEDAL és TOTEM.</a:t>
            </a:r>
            <a:endParaRPr lang="hu-HU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CFFA8A9-A2D6-4CF1-BA16-E1753082E6DC}"/>
              </a:ext>
            </a:extLst>
          </p:cNvPr>
          <p:cNvSpPr txBox="1"/>
          <p:nvPr/>
        </p:nvSpPr>
        <p:spPr>
          <a:xfrm>
            <a:off x="1524598" y="6073170"/>
            <a:ext cx="9207024" cy="7848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2025-ös ÁTTÖRÉSI DÍJ NYERTESEI: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NÉGY NAGY LHC KÍSÉRLET, AZ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ALICE, ATLAS, CMS, </a:t>
            </a:r>
            <a:r>
              <a:rPr lang="hu-HU" sz="15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LHCb</a:t>
            </a:r>
            <a:r>
              <a:rPr lang="hu-HU" sz="15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.</a:t>
            </a:r>
            <a:endParaRPr lang="hu-HU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7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B83C72E2-F199-4478-8F9F-BDDF86175A8B}"/>
              </a:ext>
            </a:extLst>
          </p:cNvPr>
          <p:cNvSpPr/>
          <p:nvPr/>
        </p:nvSpPr>
        <p:spPr>
          <a:xfrm>
            <a:off x="1380517" y="3597088"/>
            <a:ext cx="8971306" cy="1574277"/>
          </a:xfrm>
          <a:prstGeom prst="roundRect">
            <a:avLst/>
          </a:prstGeom>
          <a:solidFill>
            <a:srgbClr val="0000FF"/>
          </a:solidFill>
          <a:ln w="25400">
            <a:solidFill>
              <a:srgbClr val="FF0000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75C85AAB-EB14-4E59-B165-40118CF3342A}"/>
              </a:ext>
            </a:extLst>
          </p:cNvPr>
          <p:cNvSpPr/>
          <p:nvPr/>
        </p:nvSpPr>
        <p:spPr>
          <a:xfrm>
            <a:off x="1380517" y="1441204"/>
            <a:ext cx="8971306" cy="1574277"/>
          </a:xfrm>
          <a:prstGeom prst="roundRect">
            <a:avLst/>
          </a:prstGeom>
          <a:solidFill>
            <a:srgbClr val="0000FF"/>
          </a:solidFill>
          <a:ln w="25400">
            <a:solidFill>
              <a:srgbClr val="FF0000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Nyelvezet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12</a:t>
            </a:fld>
            <a:endParaRPr lang="hu-HU"/>
          </a:p>
        </p:txBody>
      </p:sp>
      <p:sp>
        <p:nvSpPr>
          <p:cNvPr id="8" name="Szabadkézi sokszög 3">
            <a:extLst>
              <a:ext uri="{FF2B5EF4-FFF2-40B4-BE49-F238E27FC236}">
                <a16:creationId xmlns:a16="http://schemas.microsoft.com/office/drawing/2014/main" id="{BE780D2D-1CCF-4989-9395-C78BDE0F520F}"/>
              </a:ext>
            </a:extLst>
          </p:cNvPr>
          <p:cNvSpPr/>
          <p:nvPr/>
        </p:nvSpPr>
        <p:spPr>
          <a:xfrm>
            <a:off x="1091471" y="1582012"/>
            <a:ext cx="9412200" cy="12926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BOZON: sokan lehetnek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pontosan</a:t>
            </a: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 azonos állapotban.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Például: foton, Higgs-</a:t>
            </a:r>
            <a:r>
              <a:rPr lang="hu-HU" sz="2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bozon</a:t>
            </a: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pion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kaon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 …</a:t>
            </a:r>
            <a:endParaRPr lang="hu-HU" sz="28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9" name="Szabadkézi sokszög 3">
            <a:extLst>
              <a:ext uri="{FF2B5EF4-FFF2-40B4-BE49-F238E27FC236}">
                <a16:creationId xmlns:a16="http://schemas.microsoft.com/office/drawing/2014/main" id="{19FE9CD7-3663-4AE4-90D4-DC2693ECCB34}"/>
              </a:ext>
            </a:extLst>
          </p:cNvPr>
          <p:cNvSpPr/>
          <p:nvPr/>
        </p:nvSpPr>
        <p:spPr>
          <a:xfrm>
            <a:off x="1243319" y="3737896"/>
            <a:ext cx="9108504" cy="12926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FERMION</a:t>
            </a: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: csak egyedül lehet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pontosan azonos állapotban.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 Például: elektron, pozitron, proton, neutron</a:t>
            </a:r>
          </a:p>
        </p:txBody>
      </p:sp>
    </p:spTree>
    <p:extLst>
      <p:ext uri="{BB962C8B-B14F-4D97-AF65-F5344CB8AC3E}">
        <p14:creationId xmlns:p14="http://schemas.microsoft.com/office/powerpoint/2010/main" val="188352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F4492B-A4E5-43D9-8AD3-95956A9C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454"/>
            <a:ext cx="10515600" cy="1325563"/>
          </a:xfrm>
        </p:spPr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PHENIX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07083B-4FC1-4C6B-9D26-047861E4F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3832"/>
            <a:ext cx="5006789" cy="482895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</a:rPr>
              <a:t>Mára már a múlté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8" name="Táblázat 8">
            <a:extLst>
              <a:ext uri="{FF2B5EF4-FFF2-40B4-BE49-F238E27FC236}">
                <a16:creationId xmlns:a16="http://schemas.microsoft.com/office/drawing/2014/main" id="{465E78DE-B8A7-40CA-8D42-731B290ED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81418"/>
              </p:ext>
            </p:extLst>
          </p:nvPr>
        </p:nvGraphicFramePr>
        <p:xfrm>
          <a:off x="5602942" y="1001012"/>
          <a:ext cx="6127378" cy="5479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3689">
                  <a:extLst>
                    <a:ext uri="{9D8B030D-6E8A-4147-A177-3AD203B41FA5}">
                      <a16:colId xmlns:a16="http://schemas.microsoft.com/office/drawing/2014/main" val="1009583179"/>
                    </a:ext>
                  </a:extLst>
                </a:gridCol>
                <a:gridCol w="3063689">
                  <a:extLst>
                    <a:ext uri="{9D8B030D-6E8A-4147-A177-3AD203B41FA5}">
                      <a16:colId xmlns:a16="http://schemas.microsoft.com/office/drawing/2014/main" val="1078202786"/>
                    </a:ext>
                  </a:extLst>
                </a:gridCol>
              </a:tblGrid>
              <a:tr h="744492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Ütközés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Mérés éve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8855601"/>
                  </a:ext>
                </a:extLst>
              </a:tr>
              <a:tr h="127119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Au+Au</a:t>
                      </a:r>
                      <a:endParaRPr lang="en-US" sz="2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2001, 2002, 2004, 2007, 2008, </a:t>
                      </a:r>
                      <a:r>
                        <a:rPr lang="hu-HU" sz="240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r>
                        <a:rPr lang="hu-HU" sz="2400" dirty="0"/>
                        <a:t>, 2011, 2014, 2016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8305772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d+Au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2003, 2008, 2016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301508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Cu+Cu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2005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3894138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U+U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474299"/>
                  </a:ext>
                </a:extLst>
              </a:tr>
              <a:tr h="5305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Cu+Au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187199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3He+Au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9030712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p+Au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5092515"/>
                  </a:ext>
                </a:extLst>
              </a:tr>
              <a:tr h="488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p+Al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90835"/>
                  </a:ext>
                </a:extLst>
              </a:tr>
            </a:tbl>
          </a:graphicData>
        </a:graphic>
      </p:graphicFrame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D236988-880A-4E0C-A5DE-009670CB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13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F495D1-970A-4E04-84CD-E30945ECA245}"/>
              </a:ext>
            </a:extLst>
          </p:cNvPr>
          <p:cNvSpPr txBox="1"/>
          <p:nvPr/>
        </p:nvSpPr>
        <p:spPr>
          <a:xfrm>
            <a:off x="0" y="1001012"/>
            <a:ext cx="561158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16 évnyi sikeres működés, 9 különböző ütköztetett részecsketípus és 9 különböző ütközési energia mellett.</a:t>
            </a:r>
          </a:p>
          <a:p>
            <a:pPr algn="ctr"/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pPr algn="ctr"/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A PHENIX ugyan már nem végez aktív adatgyűjtést, de az adatelemzés továbbra is zajlik, elsősorban a legújabb adatkészletekre koncentrálva.</a:t>
            </a:r>
            <a:endParaRPr lang="en-US" sz="2600" b="1" dirty="0">
              <a:solidFill>
                <a:srgbClr val="002060"/>
              </a:solidFill>
              <a:latin typeface="CenturyGothic-Bold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55DED71-FCAE-433A-9C95-6979343C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6" y="2521658"/>
            <a:ext cx="3707823" cy="98909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14D845D-0965-4D28-8D59-95D9756D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77" y="3572336"/>
            <a:ext cx="3707823" cy="807968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FE489D0E-3BF7-49C8-94E9-A8EF3D1F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26/8/2024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00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1EF67F5-E3B0-4025-901C-49DA3CE3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3" y="3385605"/>
            <a:ext cx="4831976" cy="347239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8CB864A-2CA6-4E21-9E88-ADF3B7597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826"/>
            <a:ext cx="5383369" cy="3281464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5B8082F2-8B28-40F5-A37A-8349CA8A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7935"/>
            <a:ext cx="5800164" cy="298524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600" b="1" i="1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Muon</a:t>
            </a:r>
            <a:r>
              <a:rPr lang="hu-HU" sz="2600" b="1" i="1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u-HU" sz="2600" b="1" i="1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Arms</a:t>
            </a:r>
            <a:endParaRPr lang="hu-HU" sz="2600" b="1" i="1" dirty="0">
              <a:solidFill>
                <a:srgbClr val="00B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Rapidity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coverage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: 1.2&lt;|</a:t>
            </a:r>
            <a:r>
              <a:rPr lang="hu-HU" sz="2600" b="1" i="1" dirty="0">
                <a:solidFill>
                  <a:srgbClr val="002060"/>
                </a:solidFill>
                <a:latin typeface="CenturyGothic-Bold"/>
              </a:rPr>
              <a:t>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|&lt;2.2</a:t>
            </a:r>
          </a:p>
          <a:p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Muon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Tracking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followed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by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Muon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Identifier</a:t>
            </a:r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pPr lvl="1"/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Stainless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steel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and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copper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absorbers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for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hadron</a:t>
            </a:r>
            <a:r>
              <a:rPr lang="hu-HU" sz="2200" b="1" i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200" b="1" i="1" dirty="0" err="1">
                <a:solidFill>
                  <a:srgbClr val="002060"/>
                </a:solidFill>
                <a:latin typeface="CenturyGothic-Bold"/>
              </a:rPr>
              <a:t>rejection</a:t>
            </a:r>
            <a:endParaRPr lang="hu-HU" sz="2200" b="1" i="1" dirty="0">
              <a:solidFill>
                <a:srgbClr val="002060"/>
              </a:solidFill>
              <a:latin typeface="CenturyGothic-Bold"/>
            </a:endParaRPr>
          </a:p>
          <a:p>
            <a:pPr algn="l"/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BBC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measures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collision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vertex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along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beam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axis</a:t>
            </a:r>
            <a:endParaRPr lang="hu-HU" sz="2600" b="1" dirty="0">
              <a:solidFill>
                <a:srgbClr val="002060"/>
              </a:solidFill>
              <a:latin typeface="CenturyGothic-Bold"/>
            </a:endParaRP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1FF1EF25-4AD0-49D0-A87F-E739F2217CD4}"/>
              </a:ext>
            </a:extLst>
          </p:cNvPr>
          <p:cNvSpPr txBox="1">
            <a:spLocks/>
          </p:cNvSpPr>
          <p:nvPr/>
        </p:nvSpPr>
        <p:spPr>
          <a:xfrm>
            <a:off x="5872893" y="3429000"/>
            <a:ext cx="6130848" cy="456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600" b="1" i="1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Central</a:t>
            </a:r>
            <a:r>
              <a:rPr lang="hu-HU" sz="2600" b="1" i="1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u-HU" sz="2600" b="1" i="1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Arms</a:t>
            </a:r>
            <a:endParaRPr lang="hu-HU" sz="2600" b="1" i="1" dirty="0">
              <a:solidFill>
                <a:srgbClr val="00B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Rapidity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coverage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: |</a:t>
            </a:r>
            <a:r>
              <a:rPr lang="hu-HU" sz="2600" b="1" i="1" dirty="0">
                <a:solidFill>
                  <a:srgbClr val="002060"/>
                </a:solidFill>
                <a:latin typeface="CenturyGothic-Bold"/>
              </a:rPr>
              <a:t>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|&lt;0.35</a:t>
            </a:r>
          </a:p>
          <a:p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Charged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particle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tracks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and momentum – pad and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drift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chambers</a:t>
            </a:r>
            <a:endParaRPr lang="hu-HU" sz="2600" b="1" i="1" dirty="0">
              <a:solidFill>
                <a:srgbClr val="002060"/>
              </a:solidFill>
              <a:latin typeface="CenturyGothic-Bold"/>
            </a:endParaRPr>
          </a:p>
          <a:p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Ring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Imaging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Cherenkov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detector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for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pion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rejection</a:t>
            </a:r>
            <a:endParaRPr lang="hu-HU" sz="2600" b="1" dirty="0">
              <a:solidFill>
                <a:srgbClr val="002060"/>
              </a:solidFill>
              <a:latin typeface="CenturyGothic-Bold"/>
            </a:endParaRPr>
          </a:p>
          <a:p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Energy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/ momentum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matching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of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charged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particles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using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EMCal</a:t>
            </a: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600" b="1" dirty="0" err="1">
                <a:solidFill>
                  <a:srgbClr val="002060"/>
                </a:solidFill>
                <a:latin typeface="CenturyGothic-Bold"/>
              </a:rPr>
              <a:t>clusters</a:t>
            </a:r>
            <a:endParaRPr lang="hu-HU" sz="2600" b="1" dirty="0">
              <a:solidFill>
                <a:srgbClr val="002060"/>
              </a:solidFill>
              <a:latin typeface="CenturyGothic-Bold"/>
            </a:endParaRP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EEB55C6-1C5B-4235-8B1D-5852CB45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836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  <a:r>
              <a:rPr lang="hu-HU" baseline="-25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(1) szimmetria helyreállása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15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EBAF463-721A-421D-874E-41BDE282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77" y="1066155"/>
            <a:ext cx="7282243" cy="521114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1768488-ACC4-4371-AAE0-E7CDA4967A80}"/>
              </a:ext>
            </a:extLst>
          </p:cNvPr>
          <p:cNvSpPr txBox="1"/>
          <p:nvPr/>
        </p:nvSpPr>
        <p:spPr>
          <a:xfrm>
            <a:off x="1523999" y="627730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adatok + Monte Carlo szimulációk, PHENIX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Phys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Rev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C 97 </a:t>
            </a:r>
            <a:r>
              <a:rPr lang="hu-HU" sz="14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(2018) 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064911: </a:t>
            </a:r>
          </a:p>
          <a:p>
            <a:pPr algn="ctr"/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0-30 %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Au+Au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@ 200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GeV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Levy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4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Bose</a:t>
            </a:r>
            <a:r>
              <a:rPr lang="hu-HU" sz="14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-Einstein érzékeny módszer az</a:t>
            </a:r>
            <a:r>
              <a:rPr lang="hu-HU" sz="14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4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4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módosulására</a:t>
            </a:r>
            <a:endParaRPr lang="hu-H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karácsonya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16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8AA5A23-8219-4AC2-8806-F617F15FD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99" y="1089294"/>
            <a:ext cx="9290401" cy="45385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833B612-9E64-4C02-A7E4-F46A406E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595" y="5387141"/>
            <a:ext cx="7272808" cy="14526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17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2024: „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implies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second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transition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QCD…”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17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D3C6CFB-383A-4BCE-A5E6-B0597CE49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89319"/>
            <a:ext cx="5472607" cy="54726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B14D177-6D54-47A8-86AD-AE280789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117" y="1289319"/>
            <a:ext cx="6319377" cy="4083897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2FDEA8C-8408-4767-B202-63FADE9F0306}"/>
              </a:ext>
            </a:extLst>
          </p:cNvPr>
          <p:cNvSpPr/>
          <p:nvPr/>
        </p:nvSpPr>
        <p:spPr>
          <a:xfrm>
            <a:off x="5735960" y="3645024"/>
            <a:ext cx="6197280" cy="648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2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karácsonya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18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6CF978D-798D-4DFB-9872-10BE523B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34" y="1343818"/>
            <a:ext cx="8446132" cy="48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karácsonya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19</a:t>
            </a:fld>
            <a:endParaRPr lang="hu-HU"/>
          </a:p>
        </p:txBody>
      </p:sp>
      <p:pic>
        <p:nvPicPr>
          <p:cNvPr id="7" name="Kép 6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886CB289-0188-4B98-98DB-3B0F685ED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66" y="1144808"/>
            <a:ext cx="5576667" cy="5576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4751B1AF-25DD-44AE-956F-D205B2A93AE2}"/>
              </a:ext>
            </a:extLst>
          </p:cNvPr>
          <p:cNvGrpSpPr>
            <a:grpSpLocks/>
          </p:cNvGrpSpPr>
          <p:nvPr/>
        </p:nvGrpSpPr>
        <p:grpSpPr bwMode="auto">
          <a:xfrm>
            <a:off x="4293187" y="3122019"/>
            <a:ext cx="615690" cy="613961"/>
            <a:chOff x="7780" y="10447"/>
            <a:chExt cx="671" cy="647"/>
          </a:xfrm>
        </p:grpSpPr>
        <p:graphicFrame>
          <p:nvGraphicFramePr>
            <p:cNvPr id="10" name="Object 13">
              <a:extLst>
                <a:ext uri="{FF2B5EF4-FFF2-40B4-BE49-F238E27FC236}">
                  <a16:creationId xmlns:a16="http://schemas.microsoft.com/office/drawing/2014/main" id="{70E6323F-85B4-427F-A618-C5ACF94536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80" y="10447"/>
            <a:ext cx="671" cy="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Photo Editor fénykép" r:id="rId4" imgW="2762636" imgH="2734057" progId="">
                    <p:embed/>
                  </p:oleObj>
                </mc:Choice>
                <mc:Fallback>
                  <p:oleObj name="Photo Editor fénykép" r:id="rId4" imgW="2762636" imgH="2734057" progId="">
                    <p:embed/>
                    <p:pic>
                      <p:nvPicPr>
                        <p:cNvPr id="13" name="Object 13">
                          <a:extLst>
                            <a:ext uri="{FF2B5EF4-FFF2-40B4-BE49-F238E27FC236}">
                              <a16:creationId xmlns:a16="http://schemas.microsoft.com/office/drawing/2014/main" id="{E8AFF854-4EEB-4B7B-9FE5-A8E8B3F117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0" y="10447"/>
                          <a:ext cx="671" cy="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5E5C997A-A80B-40A4-86A9-49173D972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" y="10544"/>
              <a:ext cx="360" cy="4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l-GR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η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BB4CCD88-D566-4CE6-AA4F-942DEFB54973}"/>
              </a:ext>
            </a:extLst>
          </p:cNvPr>
          <p:cNvGrpSpPr>
            <a:grpSpLocks/>
          </p:cNvGrpSpPr>
          <p:nvPr/>
        </p:nvGrpSpPr>
        <p:grpSpPr bwMode="auto">
          <a:xfrm>
            <a:off x="5689449" y="1133642"/>
            <a:ext cx="813195" cy="841375"/>
            <a:chOff x="9638" y="5135"/>
            <a:chExt cx="1785" cy="1767"/>
          </a:xfrm>
        </p:grpSpPr>
        <p:graphicFrame>
          <p:nvGraphicFramePr>
            <p:cNvPr id="13" name="Object 9">
              <a:extLst>
                <a:ext uri="{FF2B5EF4-FFF2-40B4-BE49-F238E27FC236}">
                  <a16:creationId xmlns:a16="http://schemas.microsoft.com/office/drawing/2014/main" id="{E54506A4-A554-49B8-9FCB-DF2791B073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4025958"/>
                </p:ext>
              </p:extLst>
            </p:nvPr>
          </p:nvGraphicFramePr>
          <p:xfrm>
            <a:off x="9638" y="5135"/>
            <a:ext cx="1785" cy="1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Photo Editor fénykép" r:id="rId6" imgW="2762636" imgH="2734057" progId="">
                    <p:embed/>
                  </p:oleObj>
                </mc:Choice>
                <mc:Fallback>
                  <p:oleObj name="Photo Editor fénykép" r:id="rId6" imgW="2762636" imgH="2734057" progId="">
                    <p:embed/>
                    <p:pic>
                      <p:nvPicPr>
                        <p:cNvPr id="19" name="Object 9">
                          <a:extLst>
                            <a:ext uri="{FF2B5EF4-FFF2-40B4-BE49-F238E27FC236}">
                              <a16:creationId xmlns:a16="http://schemas.microsoft.com/office/drawing/2014/main" id="{009004F6-AA48-4A1C-A345-32794690C9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38" y="5135"/>
                          <a:ext cx="1785" cy="17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E6F3979F-709B-403C-9220-660C5A6B1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7" y="5576"/>
              <a:ext cx="906" cy="8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l-GR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η</a:t>
              </a:r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’</a:t>
              </a:r>
              <a:endParaRPr lang="en-US" sz="9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" name="AutoShape 16">
            <a:extLst>
              <a:ext uri="{FF2B5EF4-FFF2-40B4-BE49-F238E27FC236}">
                <a16:creationId xmlns:a16="http://schemas.microsoft.com/office/drawing/2014/main" id="{4D5905CC-CEEC-45A1-B523-01067DF585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33215" y="2295129"/>
            <a:ext cx="1325565" cy="68580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425 h 21600"/>
              <a:gd name="T14" fmla="*/ 18887 w 21600"/>
              <a:gd name="T15" fmla="*/ 162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66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B608F793-88C1-4C9D-B7B0-8E4BA405ABB5}"/>
              </a:ext>
            </a:extLst>
          </p:cNvPr>
          <p:cNvGrpSpPr>
            <a:grpSpLocks/>
          </p:cNvGrpSpPr>
          <p:nvPr/>
        </p:nvGrpSpPr>
        <p:grpSpPr bwMode="auto">
          <a:xfrm>
            <a:off x="7509784" y="2930059"/>
            <a:ext cx="615690" cy="666153"/>
            <a:chOff x="7776" y="10323"/>
            <a:chExt cx="671" cy="702"/>
          </a:xfrm>
        </p:grpSpPr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id="{8FD62010-5BD0-4BE2-876C-737D7DB7D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6" y="10323"/>
              <a:ext cx="671" cy="647"/>
              <a:chOff x="7780" y="10447"/>
              <a:chExt cx="671" cy="647"/>
            </a:xfrm>
          </p:grpSpPr>
          <p:graphicFrame>
            <p:nvGraphicFramePr>
              <p:cNvPr id="19" name="Object 13">
                <a:extLst>
                  <a:ext uri="{FF2B5EF4-FFF2-40B4-BE49-F238E27FC236}">
                    <a16:creationId xmlns:a16="http://schemas.microsoft.com/office/drawing/2014/main" id="{60C3C9E5-61C1-456D-B7FD-BF7D5A0C64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0" y="10447"/>
              <a:ext cx="671" cy="6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2" name="Photo Editor fénykép" r:id="rId4" imgW="2762636" imgH="2734057" progId="">
                      <p:embed/>
                    </p:oleObj>
                  </mc:Choice>
                  <mc:Fallback>
                    <p:oleObj name="Photo Editor fénykép" r:id="rId4" imgW="2762636" imgH="2734057" progId="">
                      <p:embed/>
                      <p:pic>
                        <p:nvPicPr>
                          <p:cNvPr id="17" name="Object 13">
                            <a:extLst>
                              <a:ext uri="{FF2B5EF4-FFF2-40B4-BE49-F238E27FC236}">
                                <a16:creationId xmlns:a16="http://schemas.microsoft.com/office/drawing/2014/main" id="{2ED4B79E-053F-4B04-B254-336CE9316D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0" y="10447"/>
                            <a:ext cx="671" cy="6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14">
                <a:extLst>
                  <a:ext uri="{FF2B5EF4-FFF2-40B4-BE49-F238E27FC236}">
                    <a16:creationId xmlns:a16="http://schemas.microsoft.com/office/drawing/2014/main" id="{C089B574-3A73-4AFF-8834-F8C707585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19" y="10547"/>
                <a:ext cx="452" cy="4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4703763"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l-GR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η</a:t>
                </a:r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’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21858916-3A07-4EFF-ADD3-777DFBFD8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7" y="10539"/>
              <a:ext cx="369" cy="4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*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3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Miről lesz szó?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u-HU" dirty="0"/>
              <a:t>Ősi-új anyag új formáinak (fázisátmenetek) keresése</a:t>
            </a:r>
          </a:p>
          <a:p>
            <a:pPr>
              <a:lnSpc>
                <a:spcPct val="160000"/>
              </a:lnSpc>
            </a:pPr>
            <a:r>
              <a:rPr lang="hu-HU" dirty="0"/>
              <a:t>Mérföldkövek a RHIC-nél</a:t>
            </a:r>
          </a:p>
          <a:p>
            <a:pPr>
              <a:lnSpc>
                <a:spcPct val="160000"/>
              </a:lnSpc>
            </a:pPr>
            <a:r>
              <a:rPr lang="hu-HU" dirty="0"/>
              <a:t>PHENIX adatok: szimmetria helyreállása</a:t>
            </a:r>
          </a:p>
          <a:p>
            <a:pPr>
              <a:lnSpc>
                <a:spcPct val="160000"/>
              </a:lnSpc>
            </a:pPr>
            <a:r>
              <a:rPr lang="hu-HU" dirty="0"/>
              <a:t>Gyakorlati magyarázat az új jelenségre</a:t>
            </a:r>
          </a:p>
          <a:p>
            <a:pPr>
              <a:lnSpc>
                <a:spcPct val="170000"/>
              </a:lnSpc>
            </a:pPr>
            <a:r>
              <a:rPr lang="hu-HU" dirty="0"/>
              <a:t>Összefoglalás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46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karácsonya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20</a:t>
            </a:fld>
            <a:endParaRPr lang="hu-HU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F39C89F4-9E66-4D25-A71B-A62E056B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107" y="1159794"/>
            <a:ext cx="7923785" cy="55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PHENIX: gyakorlati alkalmazás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21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6493DC8-CCDE-4EC3-82AD-7D6677282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" r="1046"/>
          <a:stretch/>
        </p:blipFill>
        <p:spPr>
          <a:xfrm rot="10800000">
            <a:off x="1645561" y="1465553"/>
            <a:ext cx="8900878" cy="476906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254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Közvetlen megfigyelés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22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B3EB3A3-02CE-4EE8-B5A7-D8BF85CA9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13" y="1146121"/>
            <a:ext cx="4669374" cy="56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PHENIX: közvetett megfigyelés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23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61C2172-31A6-4020-A3BE-3F331315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45" y="1288526"/>
            <a:ext cx="9147110" cy="543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Alacsony energia: csemetekert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24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60BFBB9-0F0C-495E-AD4B-6DF10C69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05" y="1205364"/>
            <a:ext cx="7494190" cy="55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Elég nagy energia: magról vetett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25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33C7F0D-C4C9-4171-9DCC-B5E87E04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84" y="1143286"/>
            <a:ext cx="7662431" cy="56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Elméleti értelmezés: a PHENIX mérés válogat!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26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4015AAF-39B5-4E1B-9A88-97897F56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69975"/>
            <a:ext cx="9144000" cy="43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2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Elméleti értelmezés: a PHENIX mérés válogat!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27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DD2CD75-59E2-4DEF-ABE4-442627F1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28170"/>
            <a:ext cx="9144000" cy="4771342"/>
          </a:xfrm>
          <a:prstGeom prst="rect">
            <a:avLst/>
          </a:prstGeom>
        </p:spPr>
      </p:pic>
      <p:sp>
        <p:nvSpPr>
          <p:cNvPr id="9" name="Szabadkézi sokszög 3">
            <a:extLst>
              <a:ext uri="{FF2B5EF4-FFF2-40B4-BE49-F238E27FC236}">
                <a16:creationId xmlns:a16="http://schemas.microsoft.com/office/drawing/2014/main" id="{2E403A23-6CBA-44D6-B25A-5467CCEA4338}"/>
              </a:ext>
            </a:extLst>
          </p:cNvPr>
          <p:cNvSpPr/>
          <p:nvPr/>
        </p:nvSpPr>
        <p:spPr>
          <a:xfrm>
            <a:off x="1524000" y="5899512"/>
            <a:ext cx="9144000" cy="9848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FF"/>
          </a:solidFill>
          <a:ln>
            <a:noFill/>
            <a:prstDash val="solid"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MAGYAR KUTATÓK, WOLF GYÖRGY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Lucida Sans Unicode" pitchFamily="2"/>
                <a:cs typeface="Lucida Sans Unicode" pitchFamily="2"/>
              </a:rPr>
              <a:t>SIKERE IS!</a:t>
            </a:r>
            <a:endParaRPr lang="hu-HU" sz="32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8668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Köszönet a támogatóinknak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28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D576816-1201-49AC-BBED-E787490B0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30" y="1123685"/>
            <a:ext cx="10456539" cy="50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Köszönet a magyar intézményeknek is!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29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260A650-E70D-4B7F-BDB3-DC0BC815A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6" y="1804328"/>
            <a:ext cx="11712567" cy="27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F8728D-AE96-EF55-51B0-93730681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Természet </a:t>
            </a:r>
            <a:r>
              <a:rPr lang="hu-HU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vs</a:t>
            </a:r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kísérlet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4D3C59-661D-E0D5-E28A-D2EC6F4389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8F10614-5838-432A-B0EF-4EC0504FFE6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FD2E7E-E86E-48E3-3D7B-1C5B008A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</a:t>
            </a:fld>
            <a:endParaRPr lang="hu-HU"/>
          </a:p>
        </p:txBody>
      </p:sp>
      <p:pic>
        <p:nvPicPr>
          <p:cNvPr id="7" name="Picture 2" descr="Képtalálat a következőre: „big bang and high energy physics”">
            <a:extLst>
              <a:ext uri="{FF2B5EF4-FFF2-40B4-BE49-F238E27FC236}">
                <a16:creationId xmlns:a16="http://schemas.microsoft.com/office/drawing/2014/main" id="{6AB00D5A-A5B7-FF63-48B7-00349B4D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3" y="831842"/>
            <a:ext cx="5930621" cy="3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E9CF0DC-A929-2D5D-60DA-E68A04012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806"/>
            <a:ext cx="6199833" cy="433854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A126CD5-C22D-DD4B-9517-CCB185A264BD}"/>
              </a:ext>
            </a:extLst>
          </p:cNvPr>
          <p:cNvSpPr txBox="1"/>
          <p:nvPr/>
        </p:nvSpPr>
        <p:spPr>
          <a:xfrm>
            <a:off x="6571779" y="5764548"/>
            <a:ext cx="518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Hadronütköztető</a:t>
            </a:r>
            <a:r>
              <a:rPr lang="hu-HU" sz="2800" dirty="0">
                <a:solidFill>
                  <a:srgbClr val="FF0000"/>
                </a:solidFill>
                <a:highlight>
                  <a:srgbClr val="FFFF00"/>
                </a:highlight>
              </a:rPr>
              <a:t> lesz a megoldás!</a:t>
            </a:r>
          </a:p>
        </p:txBody>
      </p:sp>
    </p:spTree>
    <p:extLst>
      <p:ext uri="{BB962C8B-B14F-4D97-AF65-F5344CB8AC3E}">
        <p14:creationId xmlns:p14="http://schemas.microsoft.com/office/powerpoint/2010/main" val="1808720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Köszönet a magyar kutatóknak!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30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C2156D4-92AB-46B1-8109-BBFDE191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73" y="1246916"/>
            <a:ext cx="9289854" cy="53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62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Összefoglalás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31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EE40825-D360-431A-A566-EF14A025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412"/>
          <a:stretch/>
        </p:blipFill>
        <p:spPr>
          <a:xfrm>
            <a:off x="1313349" y="2377171"/>
            <a:ext cx="9565301" cy="400069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FAB511D-9750-4278-9FB3-984878FB6016}"/>
              </a:ext>
            </a:extLst>
          </p:cNvPr>
          <p:cNvSpPr txBox="1"/>
          <p:nvPr/>
        </p:nvSpPr>
        <p:spPr>
          <a:xfrm>
            <a:off x="1644092" y="986760"/>
            <a:ext cx="8903816" cy="123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2010-2024: A TÉKOZLÓ BOZON VISSZATÉRT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RÉSZECSKEFIZIKAI CSALÁDJA KÖRÉBE! </a:t>
            </a:r>
          </a:p>
        </p:txBody>
      </p:sp>
    </p:spTree>
    <p:extLst>
      <p:ext uri="{BB962C8B-B14F-4D97-AF65-F5344CB8AC3E}">
        <p14:creationId xmlns:p14="http://schemas.microsoft.com/office/powerpoint/2010/main" val="2588141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85B94F-38C2-C4D2-B596-C948516B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HBT-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Femtoscopy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1A8FFDA-E6A7-A2D5-7139-7778B5DDAD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7176" y="1543466"/>
                <a:ext cx="11391900" cy="4351338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R. </a:t>
                </a:r>
                <a:r>
                  <a:rPr lang="en-US" sz="2400" b="1" i="0" u="none" strike="noStrike" baseline="0" dirty="0">
                    <a:solidFill>
                      <a:srgbClr val="0000FF"/>
                    </a:solidFill>
                    <a:latin typeface="CenturyGothic-Bold"/>
                  </a:rPr>
                  <a:t>H</a:t>
                </a:r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anbury </a:t>
                </a:r>
                <a:r>
                  <a:rPr lang="en-US" sz="2400" b="1" i="0" u="none" strike="noStrike" baseline="0" dirty="0">
                    <a:solidFill>
                      <a:srgbClr val="0000FF"/>
                    </a:solidFill>
                    <a:latin typeface="CenturyGothic-Bold"/>
                  </a:rPr>
                  <a:t>B</a:t>
                </a:r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rown, </a:t>
                </a:r>
                <a:r>
                  <a:rPr lang="en-US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R.Q.</a:t>
                </a:r>
                <a:r>
                  <a:rPr lang="en-US" sz="2400" b="1" i="0" u="none" strike="noStrike" baseline="0" dirty="0" err="1">
                    <a:solidFill>
                      <a:srgbClr val="0000FF"/>
                    </a:solidFill>
                    <a:latin typeface="CenturyGothic-Bold"/>
                  </a:rPr>
                  <a:t>T</a:t>
                </a:r>
                <a:r>
                  <a:rPr lang="en-US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wiss</a:t>
                </a:r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observed Sirius with </a:t>
                </a:r>
                <a:r>
                  <a:rPr lang="hu-HU" sz="2400" b="1" dirty="0" err="1">
                    <a:solidFill>
                      <a:srgbClr val="002060"/>
                    </a:solidFill>
                    <a:latin typeface="CenturyGothic-Bold"/>
                  </a:rPr>
                  <a:t>radio</a:t>
                </a:r>
                <a:r>
                  <a:rPr lang="hu-HU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</a:t>
                </a:r>
                <a:r>
                  <a:rPr lang="hu-HU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telescopes</a:t>
                </a:r>
                <a:endParaRPr lang="hu-HU" sz="2400" b="1" i="0" u="none" strike="noStrike" baseline="0" dirty="0">
                  <a:solidFill>
                    <a:srgbClr val="002060"/>
                  </a:solidFill>
                  <a:latin typeface="CenturyGothic-Bold"/>
                </a:endParaRPr>
              </a:p>
              <a:p>
                <a:pPr algn="l"/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R. Hanbury Brown and R. Q. Twiss 1956 Nature 178</a:t>
                </a:r>
              </a:p>
              <a:p>
                <a:pPr lvl="1"/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Intensity correlations as a function of detector distance</a:t>
                </a:r>
              </a:p>
              <a:p>
                <a:pPr lvl="1"/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Measuring size of point-like sources</a:t>
                </a:r>
              </a:p>
              <a:p>
                <a:pPr algn="l"/>
                <a:r>
                  <a:rPr lang="en-US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Goldhaber et al: applicable in high energy physics:</a:t>
                </a:r>
                <a:r>
                  <a:rPr lang="hu-HU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(</a:t>
                </a:r>
                <a:r>
                  <a:rPr lang="hu-HU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for</a:t>
                </a:r>
                <a:r>
                  <a:rPr lang="hu-HU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</a:t>
                </a:r>
                <a:r>
                  <a:rPr lang="hu-HU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identical</a:t>
                </a:r>
                <a:r>
                  <a:rPr lang="hu-HU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</a:t>
                </a:r>
                <a:r>
                  <a:rPr lang="hu-HU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pions</a:t>
                </a:r>
                <a:r>
                  <a:rPr lang="hu-HU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)</a:t>
                </a:r>
              </a:p>
              <a:p>
                <a:pPr algn="l"/>
                <a:r>
                  <a:rPr lang="de-DE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G. </a:t>
                </a:r>
                <a:r>
                  <a:rPr lang="de-DE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Goldhaber</a:t>
                </a:r>
                <a:r>
                  <a:rPr lang="de-DE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et al 1959 </a:t>
                </a:r>
                <a:r>
                  <a:rPr lang="de-DE" sz="24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Phys.Rev.Lett</a:t>
                </a:r>
                <a:r>
                  <a:rPr lang="de-DE" sz="24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. 3 181</a:t>
                </a:r>
              </a:p>
              <a:p>
                <a:pPr lvl="1"/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Momentum correlation </a:t>
                </a:r>
                <a:r>
                  <a:rPr lang="en-US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C</a:t>
                </a:r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(</a:t>
                </a:r>
                <a:r>
                  <a:rPr lang="en-US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q</a:t>
                </a:r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) is related to the source </a:t>
                </a:r>
                <a:r>
                  <a:rPr lang="en-US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S</a:t>
                </a:r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(</a:t>
                </a:r>
                <a:r>
                  <a:rPr lang="en-US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x</a:t>
                </a:r>
                <a:r>
                  <a:rPr lang="en-US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)</a:t>
                </a:r>
                <a:r>
                  <a:rPr lang="hu-HU" sz="1800" b="1" dirty="0">
                    <a:solidFill>
                      <a:srgbClr val="002060"/>
                    </a:solidFill>
                    <a:latin typeface="CenturyGothic-Bold"/>
                  </a:rPr>
                  <a:t>: 						</a:t>
                </a:r>
                <a14:m>
                  <m:oMath xmlns:m="http://schemas.openxmlformats.org/officeDocument/2006/math">
                    <m:r>
                      <a:rPr lang="hu-HU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d>
                      <m:dPr>
                        <m:ctrlPr>
                          <a:rPr lang="hu-HU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  <m:r>
                      <a:rPr lang="hu-HU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hu-HU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hu-HU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hu-HU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u-HU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hu-HU" sz="18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18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  <m:r>
                              <a:rPr lang="hu-HU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hu-HU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  <m:r>
                              <a:rPr lang="hu-HU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hu-HU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, </a:t>
                </a:r>
                <a:r>
                  <a:rPr lang="hu-HU" sz="18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where</a:t>
                </a:r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hu-HU" sz="1800" b="1" i="1" u="none" strike="noStrike" baseline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1800" b="1" i="1" u="none" strike="noStrike" baseline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acc>
                    <m:r>
                      <a:rPr lang="hu-HU" sz="1800" b="1" i="1" u="none" strike="noStrike" baseline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sz="1800" b="1" i="1" u="none" strike="noStrike" baseline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hu-HU" sz="1800" b="1" i="1" u="none" strike="noStrike" baseline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is Fourier </a:t>
                </a:r>
                <a:r>
                  <a:rPr lang="hu-HU" sz="1800" b="1" i="0" u="none" strike="noStrike" baseline="0" dirty="0" err="1">
                    <a:solidFill>
                      <a:srgbClr val="002060"/>
                    </a:solidFill>
                    <a:latin typeface="CenturyGothic-Bold"/>
                  </a:rPr>
                  <a:t>transform</a:t>
                </a:r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 of </a:t>
                </a:r>
                <a:r>
                  <a:rPr lang="hu-HU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S</a:t>
                </a:r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(</a:t>
                </a:r>
                <a:r>
                  <a:rPr lang="hu-HU" sz="1800" b="1" i="1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q</a:t>
                </a:r>
                <a:r>
                  <a:rPr lang="hu-HU" sz="1800" b="1" i="0" u="none" strike="noStrike" baseline="0" dirty="0">
                    <a:solidFill>
                      <a:srgbClr val="002060"/>
                    </a:solidFill>
                    <a:latin typeface="CenturyGothic-Bold"/>
                  </a:rPr>
                  <a:t>).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1A8FFDA-E6A7-A2D5-7139-7778B5DDAD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176" y="1543466"/>
                <a:ext cx="11391900" cy="4351338"/>
              </a:xfrm>
              <a:blipFill>
                <a:blip r:embed="rId2"/>
                <a:stretch>
                  <a:fillRect l="-696" t="-196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D95FF6B3-45F5-86DD-7D56-C66AC16A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26/8/2024</a:t>
            </a: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2D4EDE-E45A-E23D-327E-61D9D4FA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32</a:t>
            </a:fld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6" y="4690773"/>
            <a:ext cx="9808676" cy="203070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98AE194-5F48-468D-69FD-0EBF78934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42" y="1543466"/>
            <a:ext cx="2445146" cy="15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9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792981-F88B-9207-BC89-36FE8B2A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4"/>
            <a:ext cx="10515600" cy="1325563"/>
          </a:xfrm>
        </p:spPr>
        <p:txBody>
          <a:bodyPr/>
          <a:lstStyle/>
          <a:p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80D06B-7BC6-5B15-AF9A-3EBD98EB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6" y="1325563"/>
            <a:ext cx="5367054" cy="5206999"/>
          </a:xfrm>
        </p:spPr>
        <p:txBody>
          <a:bodyPr>
            <a:normAutofit lnSpcReduction="10000"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Fit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with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calculation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based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on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Lévy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distribution</a:t>
            </a:r>
            <a:endParaRPr lang="hu-HU" sz="2800" b="1" dirty="0">
              <a:solidFill>
                <a:srgbClr val="002060"/>
              </a:solidFill>
              <a:latin typeface="CenturyGothic-Bold"/>
            </a:endParaRPr>
          </a:p>
          <a:p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Physical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parameters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: </a:t>
            </a:r>
            <a:r>
              <a:rPr lang="hu-HU" sz="2800" b="1" i="1" dirty="0">
                <a:solidFill>
                  <a:srgbClr val="0000FF"/>
                </a:solidFill>
                <a:latin typeface="CambriaMath"/>
              </a:rPr>
              <a:t>R, </a:t>
            </a:r>
            <a:r>
              <a:rPr lang="el-GR" sz="2800" b="1" i="1" dirty="0">
                <a:solidFill>
                  <a:srgbClr val="0000FF"/>
                </a:solidFill>
                <a:latin typeface="CambriaMath"/>
              </a:rPr>
              <a:t>α</a:t>
            </a:r>
            <a:r>
              <a:rPr lang="hu-HU" sz="2800" b="1" i="1" dirty="0">
                <a:solidFill>
                  <a:srgbClr val="0000FF"/>
                </a:solidFill>
                <a:latin typeface="CambriaMath"/>
              </a:rPr>
              <a:t>, </a:t>
            </a:r>
            <a:r>
              <a:rPr lang="el-GR" sz="2800" b="1" i="1" dirty="0">
                <a:solidFill>
                  <a:srgbClr val="0000FF"/>
                </a:solidFill>
                <a:latin typeface="CambriaMath"/>
              </a:rPr>
              <a:t>λ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measured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versus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2800" b="1" dirty="0" err="1">
                <a:solidFill>
                  <a:srgbClr val="002060"/>
                </a:solidFill>
                <a:latin typeface="CenturyGothic-Bold"/>
              </a:rPr>
              <a:t>pair</a:t>
            </a:r>
            <a:r>
              <a:rPr lang="hu-HU" sz="2800" b="1" dirty="0">
                <a:solidFill>
                  <a:srgbClr val="002060"/>
                </a:solidFill>
                <a:latin typeface="CenturyGothic-Bold"/>
              </a:rPr>
              <a:t> 𝑚</a:t>
            </a:r>
            <a:r>
              <a:rPr lang="hu-HU" sz="2800" b="1" baseline="-25000" dirty="0">
                <a:solidFill>
                  <a:srgbClr val="002060"/>
                </a:solidFill>
                <a:latin typeface="CenturyGothic-Bold"/>
              </a:rPr>
              <a:t>T</a:t>
            </a:r>
            <a:endParaRPr lang="hu-HU" sz="2800" b="1" dirty="0">
              <a:solidFill>
                <a:srgbClr val="002060"/>
              </a:solidFill>
              <a:latin typeface="CenturyGothic-Bold"/>
            </a:endParaRPr>
          </a:p>
          <a:p>
            <a:pPr>
              <a:lnSpc>
                <a:spcPct val="100000"/>
              </a:lnSpc>
            </a:pPr>
            <a:r>
              <a:rPr lang="hu-HU" b="1" i="1" dirty="0">
                <a:solidFill>
                  <a:srgbClr val="0000FF"/>
                </a:solidFill>
                <a:latin typeface="CenturyGothic-Bold"/>
              </a:rPr>
              <a:t>R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: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homogeneity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length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,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dynamics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,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sizes</a:t>
            </a:r>
            <a:endParaRPr lang="hu-HU" b="1" dirty="0">
              <a:solidFill>
                <a:srgbClr val="002060"/>
              </a:solidFill>
              <a:latin typeface="CenturyGothic-Bold"/>
            </a:endParaRPr>
          </a:p>
          <a:p>
            <a:pPr>
              <a:lnSpc>
                <a:spcPct val="100000"/>
              </a:lnSpc>
            </a:pPr>
            <a:r>
              <a:rPr lang="el-GR" sz="2800" b="1" i="1" dirty="0">
                <a:solidFill>
                  <a:srgbClr val="0000FF"/>
                </a:solidFill>
                <a:latin typeface="CambriaMath"/>
              </a:rPr>
              <a:t>α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: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shape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,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criticality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,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anomalous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diffusion</a:t>
            </a:r>
            <a:endParaRPr lang="hu-HU" b="1" dirty="0">
              <a:solidFill>
                <a:srgbClr val="002060"/>
              </a:solidFill>
              <a:latin typeface="CenturyGothic-Bold"/>
            </a:endParaRPr>
          </a:p>
          <a:p>
            <a:pPr>
              <a:lnSpc>
                <a:spcPct val="100000"/>
              </a:lnSpc>
            </a:pPr>
            <a:r>
              <a:rPr lang="el-GR" sz="2800" b="1" i="1" dirty="0">
                <a:solidFill>
                  <a:srgbClr val="0000FF"/>
                </a:solidFill>
                <a:latin typeface="CambriaMath"/>
              </a:rPr>
              <a:t>λ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: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particle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creation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mechanisms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, in-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medium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mass</a:t>
            </a:r>
            <a:r>
              <a:rPr lang="hu-HU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CenturyGothic-Bold"/>
              </a:rPr>
              <a:t>modification</a:t>
            </a:r>
            <a:endParaRPr lang="hu-HU" b="1" dirty="0">
              <a:solidFill>
                <a:srgbClr val="002060"/>
              </a:solidFill>
              <a:latin typeface="CenturyGothic-Bold"/>
            </a:endParaRPr>
          </a:p>
          <a:p>
            <a:pPr marL="0" indent="0">
              <a:buNone/>
            </a:pPr>
            <a:r>
              <a:rPr lang="hu-HU" sz="3000" b="1" dirty="0">
                <a:solidFill>
                  <a:srgbClr val="002060"/>
                </a:solidFill>
                <a:latin typeface="CenturyGothic-Bold"/>
              </a:rPr>
              <a:t>	Lévy </a:t>
            </a:r>
            <a:r>
              <a:rPr lang="hu-HU" sz="3000" b="1" dirty="0" err="1">
                <a:solidFill>
                  <a:srgbClr val="002060"/>
                </a:solidFill>
                <a:latin typeface="CenturyGothic-Bold"/>
              </a:rPr>
              <a:t>works</a:t>
            </a:r>
            <a:r>
              <a:rPr lang="hu-HU" sz="3000" b="1" dirty="0">
                <a:solidFill>
                  <a:srgbClr val="002060"/>
                </a:solidFill>
                <a:latin typeface="CenturyGothic-Bold"/>
              </a:rPr>
              <a:t> </a:t>
            </a:r>
            <a:r>
              <a:rPr lang="hu-HU" sz="3000" b="1" dirty="0" err="1">
                <a:solidFill>
                  <a:srgbClr val="002060"/>
                </a:solidFill>
                <a:latin typeface="CenturyGothic-Bold"/>
              </a:rPr>
              <a:t>well</a:t>
            </a:r>
            <a:endParaRPr lang="hu-HU" sz="3000" b="1" dirty="0">
              <a:solidFill>
                <a:srgbClr val="002060"/>
              </a:solidFill>
              <a:latin typeface="CenturyGothic-Bold"/>
            </a:endParaRP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DA3821-F986-FF02-5ECE-28916883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26/8/2024</a:t>
            </a: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DBB2131-6F5D-0E9F-E3BC-F9627F7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33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0FA3518-2E8D-3C5F-792D-EAD2902404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7080" y="1325563"/>
            <a:ext cx="6526435" cy="5049837"/>
          </a:xfrm>
          <a:prstGeom prst="rect">
            <a:avLst/>
          </a:prstGeom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7B16F418-E9E2-7CC9-C54A-632744BA8E73}"/>
              </a:ext>
            </a:extLst>
          </p:cNvPr>
          <p:cNvGrpSpPr/>
          <p:nvPr/>
        </p:nvGrpSpPr>
        <p:grpSpPr>
          <a:xfrm>
            <a:off x="6096000" y="1828800"/>
            <a:ext cx="3107664" cy="2941443"/>
            <a:chOff x="3864636" y="1715090"/>
            <a:chExt cx="2648307" cy="2683678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44A4B908-BEFE-793F-BEF7-774D64CCCC93}"/>
                </a:ext>
              </a:extLst>
            </p:cNvPr>
            <p:cNvSpPr/>
            <p:nvPr/>
          </p:nvSpPr>
          <p:spPr>
            <a:xfrm>
              <a:off x="4934309" y="1715090"/>
              <a:ext cx="1578634" cy="63835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Nyíl: felfelé-lefelé mutató 13">
                  <a:extLst>
                    <a:ext uri="{FF2B5EF4-FFF2-40B4-BE49-F238E27FC236}">
                      <a16:creationId xmlns:a16="http://schemas.microsoft.com/office/drawing/2014/main" id="{68394930-D7A8-E656-CDDF-B2A6D4A9F594}"/>
                    </a:ext>
                  </a:extLst>
                </p:cNvPr>
                <p:cNvSpPr/>
                <p:nvPr/>
              </p:nvSpPr>
              <p:spPr>
                <a:xfrm>
                  <a:off x="3864636" y="2344815"/>
                  <a:ext cx="491705" cy="1811547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Nyíl: felfelé-lefelé mutató 13">
                  <a:extLst>
                    <a:ext uri="{FF2B5EF4-FFF2-40B4-BE49-F238E27FC236}">
                      <a16:creationId xmlns:a16="http://schemas.microsoft.com/office/drawing/2014/main" id="{68394930-D7A8-E656-CDDF-B2A6D4A9F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4636" y="2344815"/>
                  <a:ext cx="491705" cy="1811547"/>
                </a:xfrm>
                <a:prstGeom prst="upDownArrow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Nyíl: felfelé-lefelé mutató 14">
                  <a:extLst>
                    <a:ext uri="{FF2B5EF4-FFF2-40B4-BE49-F238E27FC236}">
                      <a16:creationId xmlns:a16="http://schemas.microsoft.com/office/drawing/2014/main" id="{80DF9BBD-E844-80C0-9959-2CA042D6D9EE}"/>
                    </a:ext>
                  </a:extLst>
                </p:cNvPr>
                <p:cNvSpPr/>
                <p:nvPr/>
              </p:nvSpPr>
              <p:spPr>
                <a:xfrm rot="2732165">
                  <a:off x="4464068" y="2885383"/>
                  <a:ext cx="524849" cy="1166876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Nyíl: felfelé-lefelé mutató 14">
                  <a:extLst>
                    <a:ext uri="{FF2B5EF4-FFF2-40B4-BE49-F238E27FC236}">
                      <a16:creationId xmlns:a16="http://schemas.microsoft.com/office/drawing/2014/main" id="{80DF9BBD-E844-80C0-9959-2CA042D6D9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32165">
                  <a:off x="4464068" y="2885383"/>
                  <a:ext cx="524849" cy="1166876"/>
                </a:xfrm>
                <a:prstGeom prst="upDownArrow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Nyíl: felfelé-lefelé mutató 15">
                  <a:extLst>
                    <a:ext uri="{FF2B5EF4-FFF2-40B4-BE49-F238E27FC236}">
                      <a16:creationId xmlns:a16="http://schemas.microsoft.com/office/drawing/2014/main" id="{8CB8AC0A-6959-5527-2349-C74A711BBD64}"/>
                    </a:ext>
                  </a:extLst>
                </p:cNvPr>
                <p:cNvSpPr/>
                <p:nvPr/>
              </p:nvSpPr>
              <p:spPr>
                <a:xfrm rot="5400000">
                  <a:off x="4692335" y="3370856"/>
                  <a:ext cx="466696" cy="1589128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Nyíl: felfelé-lefelé mutató 15">
                  <a:extLst>
                    <a:ext uri="{FF2B5EF4-FFF2-40B4-BE49-F238E27FC236}">
                      <a16:creationId xmlns:a16="http://schemas.microsoft.com/office/drawing/2014/main" id="{8CB8AC0A-6959-5527-2349-C74A711BB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692335" y="3370856"/>
                  <a:ext cx="466696" cy="1589128"/>
                </a:xfrm>
                <a:prstGeom prst="upDownArrow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13493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763570" y="92531"/>
            <a:ext cx="11309093" cy="6199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2018: LÉVY SHAPE OF BOSE-Einstein </a:t>
            </a:r>
            <a:r>
              <a:rPr lang="hu-HU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correlations</a:t>
            </a:r>
            <a:endParaRPr lang="hu-HU" sz="4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D67280-6925-48FA-A6BC-512AE4255016}"/>
              </a:ext>
            </a:extLst>
          </p:cNvPr>
          <p:cNvSpPr txBox="1"/>
          <p:nvPr/>
        </p:nvSpPr>
        <p:spPr>
          <a:xfrm>
            <a:off x="-72008" y="5807005"/>
            <a:ext cx="12264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 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Phys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Rev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C 97 (2018) 064911: </a:t>
            </a:r>
          </a:p>
          <a:p>
            <a:pPr algn="ctr"/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0-30 % 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Au+Au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@ 200 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GeV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Lévy-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stable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2-pion </a:t>
            </a:r>
            <a:r>
              <a:rPr lang="hu-HU" sz="1800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Bose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-Einstein CF</a:t>
            </a:r>
          </a:p>
          <a:p>
            <a:pPr algn="ctr"/>
            <a:r>
              <a:rPr lang="hu-HU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Good CL, </a:t>
            </a:r>
            <a:r>
              <a:rPr lang="hu-HU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both</a:t>
            </a:r>
            <a:r>
              <a:rPr lang="hu-HU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for</a:t>
            </a:r>
            <a:r>
              <a:rPr lang="hu-HU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(a): (--) and </a:t>
            </a:r>
            <a:r>
              <a:rPr lang="hu-HU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for</a:t>
            </a:r>
            <a:r>
              <a:rPr lang="hu-HU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(b): (++) </a:t>
            </a:r>
            <a:r>
              <a:rPr lang="hu-HU" b="1" kern="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pairs</a:t>
            </a:r>
            <a:r>
              <a:rPr lang="hu-HU" sz="1800" b="1" kern="0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CFF35C2-C8D6-4D86-A053-96110C92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769"/>
            <a:ext cx="6096528" cy="47781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6B8C61D-7657-4B07-9E34-6D55848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19477"/>
            <a:ext cx="6111770" cy="47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89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9095656" y="1068632"/>
            <a:ext cx="30963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Results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000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saturation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at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large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lang="hu-HU" b="1" cap="all" baseline="-2500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b="1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and  </a:t>
            </a:r>
          </a:p>
          <a:p>
            <a:pPr algn="ctr"/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suppression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at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low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lang="hu-HU" b="1" cap="all" baseline="-2500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endParaRPr lang="hu-HU" b="1" cap="all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  <a:p>
            <a:pPr algn="ctr"/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In </a:t>
            </a:r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each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</a:p>
          <a:p>
            <a:pPr algn="ctr"/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centrality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CLASS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A611BF4-4000-458C-B37F-8ACF2834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802566"/>
            <a:ext cx="8969517" cy="5906012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kumimoji="0" lang="hu-HU" sz="2800" b="1" i="0" u="none" strike="noStrike" kern="1200" cap="all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LéVY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3200" b="1" i="0" u="none" strike="noStrike" kern="1200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B0379FA-566F-444E-82FC-D2FF1BC05E4A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34E1003-58F3-4B8F-9E9F-2E596BACC872}"/>
              </a:ext>
            </a:extLst>
          </p:cNvPr>
          <p:cNvSpPr txBox="1"/>
          <p:nvPr/>
        </p:nvSpPr>
        <p:spPr>
          <a:xfrm>
            <a:off x="9273654" y="4005064"/>
            <a:ext cx="294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Saturated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region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497488D-75AA-446B-9AC1-EF33CA93380C}"/>
              </a:ext>
            </a:extLst>
          </p:cNvPr>
          <p:cNvSpPr txBox="1"/>
          <p:nvPr/>
        </p:nvSpPr>
        <p:spPr>
          <a:xfrm>
            <a:off x="9198178" y="4437112"/>
            <a:ext cx="2946494" cy="67710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0.45 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≤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lang="hu-HU" b="1" baseline="-25000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≤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0.9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GeV</a:t>
            </a:r>
            <a:endParaRPr lang="hu-HU" b="1" dirty="0">
              <a:solidFill>
                <a:srgbClr val="FF0000"/>
              </a:solidFill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average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value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000" b="1" dirty="0" err="1">
                <a:solidFill>
                  <a:srgbClr val="FF0000"/>
                </a:solidFill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sz="2000" b="1" baseline="-25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max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48398B2-529C-4A3F-A235-C0078324D5C5}"/>
              </a:ext>
            </a:extLst>
          </p:cNvPr>
          <p:cNvCxnSpPr>
            <a:cxnSpLocks/>
          </p:cNvCxnSpPr>
          <p:nvPr/>
        </p:nvCxnSpPr>
        <p:spPr>
          <a:xfrm>
            <a:off x="1662987" y="5270764"/>
            <a:ext cx="1717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065D852F-3F39-46BE-9327-51D4984B9E83}"/>
              </a:ext>
            </a:extLst>
          </p:cNvPr>
          <p:cNvCxnSpPr>
            <a:cxnSpLocks/>
          </p:cNvCxnSpPr>
          <p:nvPr/>
        </p:nvCxnSpPr>
        <p:spPr>
          <a:xfrm>
            <a:off x="1662987" y="2296925"/>
            <a:ext cx="1696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7CC7052D-7AA5-401D-82DB-9062497F1829}"/>
              </a:ext>
            </a:extLst>
          </p:cNvPr>
          <p:cNvCxnSpPr>
            <a:cxnSpLocks/>
          </p:cNvCxnSpPr>
          <p:nvPr/>
        </p:nvCxnSpPr>
        <p:spPr>
          <a:xfrm>
            <a:off x="4544504" y="2492896"/>
            <a:ext cx="1696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186B6571-AD7A-4A4F-8700-76FB852B3FAB}"/>
              </a:ext>
            </a:extLst>
          </p:cNvPr>
          <p:cNvCxnSpPr>
            <a:cxnSpLocks/>
          </p:cNvCxnSpPr>
          <p:nvPr/>
        </p:nvCxnSpPr>
        <p:spPr>
          <a:xfrm>
            <a:off x="7320136" y="2636912"/>
            <a:ext cx="1696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6D947D3D-318E-4672-88FD-34EDC43F8D03}"/>
              </a:ext>
            </a:extLst>
          </p:cNvPr>
          <p:cNvCxnSpPr>
            <a:cxnSpLocks/>
          </p:cNvCxnSpPr>
          <p:nvPr/>
        </p:nvCxnSpPr>
        <p:spPr>
          <a:xfrm>
            <a:off x="4522525" y="5381600"/>
            <a:ext cx="1717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31578BE1-FC5A-4206-A94F-59A562C275E8}"/>
              </a:ext>
            </a:extLst>
          </p:cNvPr>
          <p:cNvCxnSpPr>
            <a:cxnSpLocks/>
          </p:cNvCxnSpPr>
          <p:nvPr/>
        </p:nvCxnSpPr>
        <p:spPr>
          <a:xfrm>
            <a:off x="7320136" y="5424442"/>
            <a:ext cx="1717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568609" y="6400801"/>
            <a:ext cx="62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36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9088853" y="1340768"/>
            <a:ext cx="30963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Scale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it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out!</a:t>
            </a:r>
          </a:p>
          <a:p>
            <a:pPr algn="ctr"/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b="1" baseline="-25000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Results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000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/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b="1" baseline="-25000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max</a:t>
            </a:r>
            <a:endParaRPr lang="hu-HU" b="1" baseline="-25000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Unexpected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</a:t>
            </a:r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centrality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independent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scaling</a:t>
            </a:r>
            <a:endParaRPr lang="hu-HU" b="1" cap="all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  <a:p>
            <a:pPr algn="ctr"/>
            <a:endParaRPr lang="hu-HU" b="1" cap="all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  <a:p>
            <a:pPr algn="ctr"/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In </a:t>
            </a:r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each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</a:p>
          <a:p>
            <a:pPr algn="ctr"/>
            <a:r>
              <a:rPr lang="hu-HU" b="1" cap="all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centrality</a:t>
            </a:r>
            <a:r>
              <a:rPr lang="hu-HU" b="1" cap="all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CLASS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kumimoji="0" lang="hu-HU" sz="2800" b="1" i="0" u="none" strike="noStrike" kern="1200" cap="all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LéVY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3200" b="1" i="0" u="none" strike="noStrike" kern="1200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/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spc="0" normalizeH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kumimoji="0" lang="hu-HU" sz="2800" b="1" i="0" u="none" strike="noStrike" kern="1200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max</a:t>
            </a:r>
            <a:endParaRPr kumimoji="0" lang="hu-HU" sz="1800" b="0" i="0" u="none" strike="noStrike" kern="1200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356F7FE-3FE5-44FE-AFF7-124154A4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" y="861407"/>
            <a:ext cx="8992379" cy="584504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A707D65-AA40-49D6-8288-D4115AC2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33" y="4553607"/>
            <a:ext cx="3596952" cy="89161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6692FC69-DD3C-41E1-85B5-B059927F326D}"/>
              </a:ext>
            </a:extLst>
          </p:cNvPr>
          <p:cNvSpPr txBox="1"/>
          <p:nvPr/>
        </p:nvSpPr>
        <p:spPr>
          <a:xfrm>
            <a:off x="8976321" y="5517232"/>
            <a:ext cx="3142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Values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s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and H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are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expected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be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independent</a:t>
            </a:r>
            <a:r>
              <a:rPr lang="hu-HU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 err="1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endParaRPr lang="hu-HU" b="1" baseline="-25000" dirty="0">
              <a:solidFill>
                <a:srgbClr val="0000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DC9169-4546-4E6D-9F0C-ACBEEA71F425}"/>
              </a:ext>
            </a:extLst>
          </p:cNvPr>
          <p:cNvSpPr txBox="1"/>
          <p:nvPr/>
        </p:nvSpPr>
        <p:spPr>
          <a:xfrm>
            <a:off x="9192344" y="692696"/>
            <a:ext cx="2946494" cy="67710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0.45 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≤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lang="hu-HU" b="1" baseline="-25000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≤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0.9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GeV</a:t>
            </a:r>
            <a:endParaRPr lang="hu-HU" b="1" dirty="0">
              <a:solidFill>
                <a:srgbClr val="FF0000"/>
              </a:solidFill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saturated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value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000" b="1" dirty="0" err="1">
                <a:solidFill>
                  <a:srgbClr val="FF0000"/>
                </a:solidFill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sz="2000" b="1" baseline="-25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max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FF465D88-4B17-479E-A1EE-6C5CF7E991CA}"/>
              </a:ext>
            </a:extLst>
          </p:cNvPr>
          <p:cNvCxnSpPr/>
          <p:nvPr/>
        </p:nvCxnSpPr>
        <p:spPr>
          <a:xfrm>
            <a:off x="521888" y="2002136"/>
            <a:ext cx="8537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6C31C9F6-32CF-4A82-9410-3FCB571541E5}"/>
              </a:ext>
            </a:extLst>
          </p:cNvPr>
          <p:cNvCxnSpPr/>
          <p:nvPr/>
        </p:nvCxnSpPr>
        <p:spPr>
          <a:xfrm>
            <a:off x="527339" y="4662968"/>
            <a:ext cx="8537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52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2024: „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implies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second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41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transition</a:t>
            </a:r>
            <a:r>
              <a:rPr lang="hu-HU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QCD…”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37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D3C6CFB-383A-4BCE-A5E6-B0597CE49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89319"/>
            <a:ext cx="5472607" cy="54726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B14D177-6D54-47A8-86AD-AE280789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117" y="1289319"/>
            <a:ext cx="6319377" cy="4083897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2FDEA8C-8408-4767-B202-63FADE9F0306}"/>
              </a:ext>
            </a:extLst>
          </p:cNvPr>
          <p:cNvSpPr/>
          <p:nvPr/>
        </p:nvSpPr>
        <p:spPr>
          <a:xfrm>
            <a:off x="5735960" y="3645024"/>
            <a:ext cx="6197280" cy="648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5129CF7-FFF9-4C29-BB13-79DDF90DC5CB}"/>
              </a:ext>
            </a:extLst>
          </p:cNvPr>
          <p:cNvSpPr txBox="1"/>
          <p:nvPr/>
        </p:nvSpPr>
        <p:spPr>
          <a:xfrm>
            <a:off x="6126501" y="5771575"/>
            <a:ext cx="5472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7858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1984: A RHIC gyorsító javaslata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4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BED7C61-92EF-4D59-B912-991F8B26E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97" y="1621894"/>
            <a:ext cx="8933468" cy="491917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B116D8A-3E2A-455B-8436-B413C734DD98}"/>
              </a:ext>
            </a:extLst>
          </p:cNvPr>
          <p:cNvSpPr txBox="1"/>
          <p:nvPr/>
        </p:nvSpPr>
        <p:spPr>
          <a:xfrm>
            <a:off x="-141403" y="2900134"/>
            <a:ext cx="32239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Az ősi-új anyag új formáinak keresése, </a:t>
            </a:r>
          </a:p>
          <a:p>
            <a:pPr algn="ctr">
              <a:defRPr/>
            </a:pP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nehézionok, atommagok ütköztetésével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DEF1A3E-7C6B-4DAD-A367-EBB0FA65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9478"/>
            <a:ext cx="7117236" cy="53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1989: „Nuclei, as heavy as bulls, through collision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Generate new states of matter” /T.D. Lee/ 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5</a:t>
            </a:fld>
            <a:endParaRPr lang="hu-HU"/>
          </a:p>
        </p:txBody>
      </p:sp>
      <p:pic>
        <p:nvPicPr>
          <p:cNvPr id="10" name="Picture 2">
            <a:hlinkClick r:id="rId4"/>
            <a:extLst>
              <a:ext uri="{FF2B5EF4-FFF2-40B4-BE49-F238E27FC236}">
                <a16:creationId xmlns:a16="http://schemas.microsoft.com/office/drawing/2014/main" id="{E312D646-4168-4ADB-8684-7C517D30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23863"/>
            <a:ext cx="7620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abadkézi sokszög 16">
            <a:extLst>
              <a:ext uri="{FF2B5EF4-FFF2-40B4-BE49-F238E27FC236}">
                <a16:creationId xmlns:a16="http://schemas.microsoft.com/office/drawing/2014/main" id="{9AED2817-1DC8-4457-9061-1B4EB30A9A6A}"/>
              </a:ext>
            </a:extLst>
          </p:cNvPr>
          <p:cNvSpPr/>
          <p:nvPr/>
        </p:nvSpPr>
        <p:spPr>
          <a:xfrm>
            <a:off x="8328248" y="1223863"/>
            <a:ext cx="3528392" cy="53882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Courtesy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of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the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Tsung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Dao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(T.D) Lee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Library</a:t>
            </a: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Poem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Prof. T. D. Lee,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Nobel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Lauerate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Physics</a:t>
            </a: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Painting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Keran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1989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Copyright</a:t>
            </a:r>
            <a:r>
              <a:rPr lang="hu-HU" sz="1600" dirty="0"/>
              <a:t>: © 1989 CCAST: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/>
              <a:t>Chinese</a:t>
            </a:r>
            <a:r>
              <a:rPr lang="hu-HU" sz="1600" dirty="0"/>
              <a:t> Center </a:t>
            </a:r>
            <a:r>
              <a:rPr lang="hu-HU" sz="1600" dirty="0" err="1"/>
              <a:t>for</a:t>
            </a:r>
            <a:r>
              <a:rPr lang="hu-HU" sz="1600" dirty="0"/>
              <a:t> Advanced Science and </a:t>
            </a:r>
            <a:r>
              <a:rPr lang="hu-HU" sz="1600" dirty="0" err="1"/>
              <a:t>Technology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© 2012 Shanghai Jiao Tong University</a:t>
            </a:r>
            <a:r>
              <a:rPr lang="hu-HU" sz="1600" dirty="0"/>
              <a:t>, </a:t>
            </a:r>
            <a:r>
              <a:rPr lang="hu-HU" sz="1600" dirty="0" err="1"/>
              <a:t>Shanghai</a:t>
            </a:r>
            <a:r>
              <a:rPr lang="hu-HU" sz="1600" dirty="0"/>
              <a:t>, </a:t>
            </a:r>
            <a:r>
              <a:rPr lang="hu-HU" sz="1600" dirty="0" err="1"/>
              <a:t>China</a:t>
            </a:r>
            <a:r>
              <a:rPr lang="hu-HU" sz="1600" dirty="0"/>
              <a:t>: </a:t>
            </a:r>
            <a:r>
              <a:rPr lang="en-US" sz="1600" dirty="0"/>
              <a:t>All Rights Reserved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 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Special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thanks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to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: UNT Digital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/>
              </a:rPr>
              <a:t>Library</a:t>
            </a:r>
            <a:endParaRPr lang="hu-HU" sz="16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emphasis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plural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</a:t>
            </a:r>
            <a:endParaRPr lang="hu-H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least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states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12A0752-3AB5-4CAE-BA2C-59562F74F8A9}"/>
              </a:ext>
            </a:extLst>
          </p:cNvPr>
          <p:cNvSpPr txBox="1"/>
          <p:nvPr/>
        </p:nvSpPr>
        <p:spPr>
          <a:xfrm>
            <a:off x="1098146" y="2300388"/>
            <a:ext cx="60944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800" dirty="0"/>
              <a:t>Nehézion-ütközések </a:t>
            </a:r>
          </a:p>
          <a:p>
            <a:pPr algn="ctr">
              <a:defRPr/>
            </a:pPr>
            <a:r>
              <a:rPr lang="hu-HU" sz="2800" dirty="0"/>
              <a:t>– szilaj bivaly türkölések –</a:t>
            </a:r>
          </a:p>
          <a:p>
            <a:pPr algn="ctr">
              <a:defRPr/>
            </a:pPr>
            <a:r>
              <a:rPr lang="hu-HU" sz="2800" dirty="0"/>
              <a:t>új ősanyag gerjesztések.</a:t>
            </a:r>
          </a:p>
        </p:txBody>
      </p:sp>
      <p:pic>
        <p:nvPicPr>
          <p:cNvPr id="5" name="TDLee's poem">
            <a:hlinkClick r:id="" action="ppaction://media"/>
            <a:extLst>
              <a:ext uri="{FF2B5EF4-FFF2-40B4-BE49-F238E27FC236}">
                <a16:creationId xmlns:a16="http://schemas.microsoft.com/office/drawing/2014/main" id="{A871E3E0-E630-424B-8896-848CB3B9C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7962" y="6051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AE07760-57A4-4A45-BFF1-F7532247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1" y="1343818"/>
            <a:ext cx="5410669" cy="503725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1998: ÚJ MÓDSZER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6</a:t>
            </a:fld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B116D8A-3E2A-455B-8436-B413C734DD98}"/>
              </a:ext>
            </a:extLst>
          </p:cNvPr>
          <p:cNvSpPr txBox="1"/>
          <p:nvPr/>
        </p:nvSpPr>
        <p:spPr>
          <a:xfrm>
            <a:off x="-75415" y="2930982"/>
            <a:ext cx="32239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hu-HU" sz="2600" b="1" dirty="0">
                <a:solidFill>
                  <a:srgbClr val="002060"/>
                </a:solidFill>
                <a:latin typeface="CenturyGothic-Bold"/>
              </a:rPr>
              <a:t>Az ősi-új anyag egyik új formája NEM jön létre a CERN SPS gyorsító alacsonyabb energiáin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EF7EAE9-B04E-4700-B14F-7ACFC6057E48}"/>
              </a:ext>
            </a:extLst>
          </p:cNvPr>
          <p:cNvSpPr txBox="1"/>
          <p:nvPr/>
        </p:nvSpPr>
        <p:spPr>
          <a:xfrm>
            <a:off x="8132846" y="1077069"/>
            <a:ext cx="3889648" cy="557075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NA44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S+Pb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+ Monte Carlo,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Phys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Rev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C 97 </a:t>
            </a: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(2018) 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064911: </a:t>
            </a:r>
          </a:p>
          <a:p>
            <a:pPr algn="ctr"/>
            <a:endParaRPr lang="hu-HU" sz="1800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NA44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</a:t>
            </a:r>
            <a:r>
              <a:rPr lang="hu-HU" b="1" kern="0" baseline="-2500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lab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= 200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AGeV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(SPS) 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S+Pb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sensitive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to</a:t>
            </a:r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,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but</a:t>
            </a:r>
            <a:endParaRPr lang="hu-HU" sz="18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NO EFFECT</a:t>
            </a:r>
          </a:p>
          <a:p>
            <a:pPr algn="ctr"/>
            <a:endParaRPr lang="hu-HU" sz="20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j-lt"/>
                <a:cs typeface="Arial" pitchFamily="34"/>
              </a:rPr>
              <a:t>S. </a:t>
            </a:r>
            <a:r>
              <a:rPr lang="hu-HU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j-lt"/>
                <a:cs typeface="Arial" pitchFamily="34"/>
              </a:rPr>
              <a:t>Vance</a:t>
            </a:r>
            <a:r>
              <a:rPr lang="hu-HU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j-lt"/>
                <a:cs typeface="Arial" pitchFamily="34"/>
              </a:rPr>
              <a:t>, T. Cs, D. </a:t>
            </a:r>
            <a:r>
              <a:rPr lang="hu-HU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j-lt"/>
                <a:cs typeface="Arial" pitchFamily="34"/>
              </a:rPr>
              <a:t>Kharzeev</a:t>
            </a:r>
            <a:r>
              <a:rPr lang="hu-HU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+mj-lt"/>
                <a:cs typeface="Arial" pitchFamily="34"/>
              </a:rPr>
              <a:t>, </a:t>
            </a:r>
          </a:p>
          <a:p>
            <a:pPr algn="ctr"/>
            <a:r>
              <a:rPr lang="en-US" i="1" dirty="0" err="1">
                <a:solidFill>
                  <a:srgbClr val="FFFF00"/>
                </a:solidFill>
              </a:rPr>
              <a:t>Phys.Rev.Lett</a:t>
            </a:r>
            <a:r>
              <a:rPr lang="en-US" i="1"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 81 (1998) 2205-2208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e-Print: </a:t>
            </a:r>
            <a:r>
              <a:rPr lang="en-US" dirty="0" err="1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nucl-th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/9802074</a:t>
            </a:r>
            <a:r>
              <a:rPr lang="en-US" dirty="0">
                <a:solidFill>
                  <a:srgbClr val="FFFF00"/>
                </a:solidFill>
              </a:rPr>
              <a:t> [</a:t>
            </a:r>
            <a:r>
              <a:rPr lang="en-US" dirty="0" err="1">
                <a:solidFill>
                  <a:srgbClr val="FFFF00"/>
                </a:solidFill>
              </a:rPr>
              <a:t>nucl-th</a:t>
            </a:r>
            <a:r>
              <a:rPr lang="en-US" dirty="0">
                <a:solidFill>
                  <a:srgbClr val="FFFF00"/>
                </a:solidFill>
              </a:rPr>
              <a:t>]</a:t>
            </a:r>
          </a:p>
          <a:p>
            <a:pPr algn="ctr"/>
            <a:endParaRPr lang="hu-H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4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E53F64-741C-40A1-823C-A7C12842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Várakozás 2000 körül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F0CDF8-8F30-4C4A-9A22-5B6570DE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pPr/>
              <a:t>7</a:t>
            </a:fld>
            <a:endParaRPr lang="hu-HU" dirty="0"/>
          </a:p>
        </p:txBody>
      </p:sp>
      <p:pic>
        <p:nvPicPr>
          <p:cNvPr id="5" name="Kép 4">
            <a:hlinkClick r:id="rId2"/>
            <a:extLst>
              <a:ext uri="{FF2B5EF4-FFF2-40B4-BE49-F238E27FC236}">
                <a16:creationId xmlns:a16="http://schemas.microsoft.com/office/drawing/2014/main" id="{0F80CBA1-1C0C-42FC-91C6-25716F9289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0571" t="4199" r="20581" b="28015"/>
          <a:stretch>
            <a:fillRect/>
          </a:stretch>
        </p:blipFill>
        <p:spPr>
          <a:xfrm>
            <a:off x="169506" y="1143486"/>
            <a:ext cx="8201496" cy="561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hlinkClick r:id="rId4"/>
            <a:extLst>
              <a:ext uri="{FF2B5EF4-FFF2-40B4-BE49-F238E27FC236}">
                <a16:creationId xmlns:a16="http://schemas.microsoft.com/office/drawing/2014/main" id="{445DC395-3387-42E9-979C-57DBDA02BA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036" t="28405" r="60335" b="13095"/>
          <a:stretch>
            <a:fillRect/>
          </a:stretch>
        </p:blipFill>
        <p:spPr>
          <a:xfrm>
            <a:off x="4898920" y="1343818"/>
            <a:ext cx="7123574" cy="5309928"/>
          </a:xfrm>
          <a:prstGeom prst="rect">
            <a:avLst/>
          </a:prstGeom>
          <a:noFill/>
          <a:ln w="76320">
            <a:solidFill>
              <a:srgbClr val="FFFFFF"/>
            </a:solidFill>
            <a:prstDash val="solid"/>
            <a:miter/>
          </a:ln>
        </p:spPr>
      </p:pic>
      <p:sp>
        <p:nvSpPr>
          <p:cNvPr id="7" name="Szabadkézi sokszög 6">
            <a:extLst>
              <a:ext uri="{FF2B5EF4-FFF2-40B4-BE49-F238E27FC236}">
                <a16:creationId xmlns:a16="http://schemas.microsoft.com/office/drawing/2014/main" id="{4F9FAD00-E6B5-497B-A81E-D77F48028EBF}"/>
              </a:ext>
            </a:extLst>
          </p:cNvPr>
          <p:cNvSpPr/>
          <p:nvPr/>
        </p:nvSpPr>
        <p:spPr>
          <a:xfrm>
            <a:off x="7622838" y="1807262"/>
            <a:ext cx="3886200" cy="192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>
              <a:alpha val="46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>
            <a:spAutoFit/>
          </a:bodyPr>
          <a:lstStyle/>
          <a:p>
            <a:pPr algn="ctr">
              <a:spcBef>
                <a:spcPts val="1500"/>
              </a:spcBef>
            </a:pPr>
            <a:r>
              <a:rPr lang="hu-HU" sz="2400" b="1" dirty="0">
                <a:solidFill>
                  <a:srgbClr val="0000FF"/>
                </a:solidFill>
                <a:latin typeface="Arial" pitchFamily="18"/>
                <a:ea typeface="Arial Unicode MS" pitchFamily="2"/>
                <a:cs typeface="Tahoma" pitchFamily="2"/>
              </a:rPr>
              <a:t>A RHIC ütközéseiben létrejöhet egy gázszerű kvark-</a:t>
            </a:r>
            <a:r>
              <a:rPr lang="hu-HU" sz="2400" b="1" dirty="0" err="1">
                <a:solidFill>
                  <a:srgbClr val="0000FF"/>
                </a:solidFill>
                <a:latin typeface="Arial" pitchFamily="18"/>
                <a:ea typeface="Arial Unicode MS" pitchFamily="2"/>
                <a:cs typeface="Tahoma" pitchFamily="2"/>
              </a:rPr>
              <a:t>gluon</a:t>
            </a:r>
            <a:r>
              <a:rPr lang="hu-HU" sz="2400" b="1" dirty="0">
                <a:solidFill>
                  <a:srgbClr val="0000FF"/>
                </a:solidFill>
                <a:latin typeface="Arial" pitchFamily="18"/>
                <a:ea typeface="Arial Unicode MS" pitchFamily="2"/>
                <a:cs typeface="Tahoma" pitchFamily="2"/>
              </a:rPr>
              <a:t> plazma állapot, szabad kvarkokkal és </a:t>
            </a:r>
            <a:r>
              <a:rPr lang="hu-HU" sz="2400" b="1" dirty="0" err="1">
                <a:solidFill>
                  <a:srgbClr val="0000FF"/>
                </a:solidFill>
                <a:latin typeface="Arial" pitchFamily="18"/>
                <a:ea typeface="Arial Unicode MS" pitchFamily="2"/>
                <a:cs typeface="Tahoma" pitchFamily="2"/>
              </a:rPr>
              <a:t>gluonokkal</a:t>
            </a:r>
            <a:endParaRPr lang="hu-HU" sz="2400" b="1" dirty="0">
              <a:solidFill>
                <a:srgbClr val="0000FF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571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Class="path" accel="500" decel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91 -0.29885 C 0.04987 -0.17454 -0.00104 -0.05047 -0.02135 -0.00047 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rCtr x="-6120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E53F64-741C-40A1-823C-A7C12842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RHIC gyorsító és négy kísérlete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F0CDF8-8F30-4C4A-9A22-5B6570DE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pPr/>
              <a:t>8</a:t>
            </a:fld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B15220D-51B4-41C0-83DE-9DCBA6191C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r="6360" b="23729"/>
          <a:stretch>
            <a:fillRect/>
          </a:stretch>
        </p:blipFill>
        <p:spPr>
          <a:xfrm>
            <a:off x="1806804" y="1139512"/>
            <a:ext cx="8578392" cy="5614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3F48C180-00A4-438F-BD74-D7D08FCAB915}"/>
              </a:ext>
            </a:extLst>
          </p:cNvPr>
          <p:cNvGrpSpPr/>
          <p:nvPr/>
        </p:nvGrpSpPr>
        <p:grpSpPr>
          <a:xfrm>
            <a:off x="8348068" y="1139512"/>
            <a:ext cx="3340079" cy="2508121"/>
            <a:chOff x="5899320" y="692279"/>
            <a:chExt cx="3340079" cy="2508121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DFDB757D-C8CB-426F-A1D4-7463D5E5D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899320" y="698400"/>
              <a:ext cx="3340079" cy="250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118DE30-1245-41B8-AE61-6233D07CE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020000" y="692279"/>
              <a:ext cx="1995480" cy="6001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Kép 12">
            <a:extLst>
              <a:ext uri="{FF2B5EF4-FFF2-40B4-BE49-F238E27FC236}">
                <a16:creationId xmlns:a16="http://schemas.microsoft.com/office/drawing/2014/main" id="{E49968E8-071F-46AD-BD92-90692D20D8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62341" y="1789140"/>
            <a:ext cx="1804237" cy="1858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2233FC7C-10A9-44A1-90B1-FBF3B832351E}"/>
              </a:ext>
            </a:extLst>
          </p:cNvPr>
          <p:cNvGrpSpPr/>
          <p:nvPr/>
        </p:nvGrpSpPr>
        <p:grpSpPr>
          <a:xfrm>
            <a:off x="6626421" y="3786653"/>
            <a:ext cx="3471839" cy="2503440"/>
            <a:chOff x="3549600" y="3270240"/>
            <a:chExt cx="3471839" cy="2503440"/>
          </a:xfrm>
        </p:grpSpPr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89D5E35F-9339-419E-8247-CD91229D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549600" y="3270240"/>
              <a:ext cx="3471839" cy="25034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FE1DE0BD-8FE1-4F83-8992-A96C63FB94D5}"/>
                </a:ext>
              </a:extLst>
            </p:cNvPr>
            <p:cNvGrpSpPr/>
            <p:nvPr/>
          </p:nvGrpSpPr>
          <p:grpSpPr>
            <a:xfrm>
              <a:off x="4857840" y="3983040"/>
              <a:ext cx="1307878" cy="727200"/>
              <a:chOff x="4857840" y="3983040"/>
              <a:chExt cx="1307878" cy="727200"/>
            </a:xfrm>
          </p:grpSpPr>
          <p:sp>
            <p:nvSpPr>
              <p:cNvPr id="17" name="Szabadkézi sokszög 12">
                <a:extLst>
                  <a:ext uri="{FF2B5EF4-FFF2-40B4-BE49-F238E27FC236}">
                    <a16:creationId xmlns:a16="http://schemas.microsoft.com/office/drawing/2014/main" id="{6EB14E80-E95B-4A87-8C13-E81904C74E7C}"/>
                  </a:ext>
                </a:extLst>
              </p:cNvPr>
              <p:cNvSpPr/>
              <p:nvPr/>
            </p:nvSpPr>
            <p:spPr>
              <a:xfrm>
                <a:off x="4857840" y="3983040"/>
                <a:ext cx="765000" cy="7272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67"/>
                  <a:gd name="f7" fmla="val 817"/>
                  <a:gd name="f8" fmla="val 770"/>
                  <a:gd name="f9" fmla="val 663"/>
                  <a:gd name="f10" fmla="val 1259"/>
                  <a:gd name="f11" fmla="val 413"/>
                  <a:gd name="f12" fmla="val 2028"/>
                  <a:gd name="f13" fmla="val 1556"/>
                  <a:gd name="f14" fmla="val 1720"/>
                  <a:gd name="f15" fmla="val 1469"/>
                  <a:gd name="f16" fmla="val 2134"/>
                  <a:gd name="f17" fmla="val 1316"/>
                  <a:gd name="f18" fmla="+- 0 0 0"/>
                  <a:gd name="f19" fmla="*/ f3 1 2135"/>
                  <a:gd name="f20" fmla="*/ f4 1 2029"/>
                  <a:gd name="f21" fmla="*/ f18 f0 1"/>
                  <a:gd name="f22" fmla="*/ 0 f19 1"/>
                  <a:gd name="f23" fmla="*/ 2135 f19 1"/>
                  <a:gd name="f24" fmla="*/ 2029 f20 1"/>
                  <a:gd name="f25" fmla="*/ 0 f20 1"/>
                  <a:gd name="f26" fmla="*/ f21 1 f2"/>
                  <a:gd name="f27" fmla="+- f26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  <a:cxn ang="f27">
                    <a:pos x="f22" y="f25"/>
                  </a:cxn>
                </a:cxnLst>
                <a:rect l="f22" t="f25" r="f23" b="f24"/>
                <a:pathLst>
                  <a:path w="2135" h="2029">
                    <a:moveTo>
                      <a:pt x="f6" y="f5"/>
                    </a:moveTo>
                    <a:lnTo>
                      <a:pt x="f7" y="f8"/>
                    </a:lnTo>
                    <a:lnTo>
                      <a:pt x="f5" y="f8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6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16" y="f8"/>
                    </a:lnTo>
                    <a:lnTo>
                      <a:pt x="f17" y="f8"/>
                    </a:lnTo>
                    <a:lnTo>
                      <a:pt x="f6" y="f5"/>
                    </a:lnTo>
                  </a:path>
                </a:pathLst>
              </a:custGeom>
              <a:noFill/>
              <a:ln w="9360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lvl="0" rtl="0" hangingPunct="0">
                  <a:buNone/>
                  <a:tabLst/>
                </a:pPr>
                <a:endParaRPr lang="hu-HU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18" name="Szabadkézi sokszög 13">
                <a:extLst>
                  <a:ext uri="{FF2B5EF4-FFF2-40B4-BE49-F238E27FC236}">
                    <a16:creationId xmlns:a16="http://schemas.microsoft.com/office/drawing/2014/main" id="{9AEA0ABD-30D3-4606-9154-7891569E9C29}"/>
                  </a:ext>
                </a:extLst>
              </p:cNvPr>
              <p:cNvSpPr/>
              <p:nvPr/>
            </p:nvSpPr>
            <p:spPr>
              <a:xfrm>
                <a:off x="5119559" y="4179959"/>
                <a:ext cx="1046159" cy="455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pPr marL="0" marR="0" lvl="0" indent="0" rtl="0" hangingPunct="1">
                  <a:lnSpc>
                    <a:spcPct val="99000"/>
                  </a:lnSpc>
                  <a:buNone/>
                  <a:tabLst/>
                </a:pPr>
                <a:r>
                  <a:rPr lang="hu-HU" sz="2400" b="1" i="1" dirty="0">
                    <a:solidFill>
                      <a:srgbClr val="CC0066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latin typeface="Arial" pitchFamily="18"/>
                    <a:ea typeface="Arial Unicode MS" pitchFamily="2"/>
                    <a:cs typeface="Tahoma" pitchFamily="2"/>
                  </a:rPr>
                  <a:t>STAR</a:t>
                </a:r>
              </a:p>
            </p:txBody>
          </p:sp>
        </p:grp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1B68A768-49DC-4082-9BE5-44C21722308D}"/>
              </a:ext>
            </a:extLst>
          </p:cNvPr>
          <p:cNvGrpSpPr/>
          <p:nvPr/>
        </p:nvGrpSpPr>
        <p:grpSpPr>
          <a:xfrm>
            <a:off x="7598008" y="4186972"/>
            <a:ext cx="1500119" cy="1474560"/>
            <a:chOff x="4500720" y="3645000"/>
            <a:chExt cx="1500119" cy="1474560"/>
          </a:xfrm>
        </p:grpSpPr>
        <p:sp>
          <p:nvSpPr>
            <p:cNvPr id="20" name="Szabadkézi sokszög 19">
              <a:extLst>
                <a:ext uri="{FF2B5EF4-FFF2-40B4-BE49-F238E27FC236}">
                  <a16:creationId xmlns:a16="http://schemas.microsoft.com/office/drawing/2014/main" id="{E6A0468B-C151-43D8-B9BA-8D9DA3782C48}"/>
                </a:ext>
              </a:extLst>
            </p:cNvPr>
            <p:cNvSpPr/>
            <p:nvPr/>
          </p:nvSpPr>
          <p:spPr>
            <a:xfrm>
              <a:off x="4500720" y="3645000"/>
              <a:ext cx="1500119" cy="1474560"/>
            </a:xfrm>
            <a:custGeom>
              <a:avLst>
                <a:gd name="f0" fmla="val 2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C0000">
                <a:alpha val="30000"/>
              </a:srgbClr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pic>
          <p:nvPicPr>
            <p:cNvPr id="21" name="Kép 20">
              <a:extLst>
                <a:ext uri="{FF2B5EF4-FFF2-40B4-BE49-F238E27FC236}">
                  <a16:creationId xmlns:a16="http://schemas.microsoft.com/office/drawing/2014/main" id="{A6C04E5C-BC64-4C12-BC10-2D423D9F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 l="10695" r="10827"/>
            <a:stretch>
              <a:fillRect/>
            </a:stretch>
          </p:blipFill>
          <p:spPr>
            <a:xfrm>
              <a:off x="4500720" y="3645000"/>
              <a:ext cx="1500119" cy="14745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D3F3ECFA-D419-427F-9AFA-FC465BF0484A}"/>
              </a:ext>
            </a:extLst>
          </p:cNvPr>
          <p:cNvGrpSpPr/>
          <p:nvPr/>
        </p:nvGrpSpPr>
        <p:grpSpPr>
          <a:xfrm>
            <a:off x="727772" y="3975653"/>
            <a:ext cx="3519360" cy="2502000"/>
            <a:chOff x="-39600" y="3290759"/>
            <a:chExt cx="3519360" cy="2502000"/>
          </a:xfrm>
        </p:grpSpPr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2449FCF6-F687-474A-9C6D-F1D359DB9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-39600" y="3290759"/>
              <a:ext cx="3519360" cy="250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BEAFF4FB-07EC-4096-9FF6-2053703D7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1690560" y="3357720"/>
              <a:ext cx="1671839" cy="55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Kép 24">
            <a:extLst>
              <a:ext uri="{FF2B5EF4-FFF2-40B4-BE49-F238E27FC236}">
                <a16:creationId xmlns:a16="http://schemas.microsoft.com/office/drawing/2014/main" id="{37EC4EC3-1996-4900-8100-27DF3D489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44357" y="4081792"/>
            <a:ext cx="2305080" cy="2139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F60F9559-C744-446B-826B-352C5F77CAFB}"/>
              </a:ext>
            </a:extLst>
          </p:cNvPr>
          <p:cNvGrpSpPr/>
          <p:nvPr/>
        </p:nvGrpSpPr>
        <p:grpSpPr>
          <a:xfrm>
            <a:off x="324417" y="1096435"/>
            <a:ext cx="3144959" cy="2502000"/>
            <a:chOff x="0" y="765000"/>
            <a:chExt cx="3144959" cy="2502000"/>
          </a:xfrm>
        </p:grpSpPr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C6A6C7FC-B6FC-46FF-8A3E-DF9482D8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0" y="765000"/>
              <a:ext cx="3144959" cy="250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Kép 27">
              <a:extLst>
                <a:ext uri="{FF2B5EF4-FFF2-40B4-BE49-F238E27FC236}">
                  <a16:creationId xmlns:a16="http://schemas.microsoft.com/office/drawing/2014/main" id="{E6C5537E-2F3E-4D74-A0B9-75874506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20719" y="2697120"/>
              <a:ext cx="1522440" cy="4777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Kép 28">
            <a:extLst>
              <a:ext uri="{FF2B5EF4-FFF2-40B4-BE49-F238E27FC236}">
                <a16:creationId xmlns:a16="http://schemas.microsoft.com/office/drawing/2014/main" id="{D7FF1B28-4602-4F90-A919-836873F38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03853" y="1260595"/>
            <a:ext cx="2685960" cy="1869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RHIC mérföldkövei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94F60A-360A-40C1-B1FD-5B0C5EE608D3}" type="datetime1">
              <a:rPr lang="en-US" smtClean="0"/>
              <a:t>7/8/2025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295CD-58E7-4CDB-AFA7-F3E30620990A}" type="slidenum">
              <a:rPr lang="hu-HU" smtClean="0"/>
              <a:t>9</a:t>
            </a:fld>
            <a:endParaRPr lang="hu-HU"/>
          </a:p>
        </p:txBody>
      </p:sp>
      <p:sp>
        <p:nvSpPr>
          <p:cNvPr id="10" name="Szabadkézi sokszög 4">
            <a:extLst>
              <a:ext uri="{FF2B5EF4-FFF2-40B4-BE49-F238E27FC236}">
                <a16:creationId xmlns:a16="http://schemas.microsoft.com/office/drawing/2014/main" id="{EAC403B3-F1C0-414D-9F35-1334E0AF4BC5}"/>
              </a:ext>
            </a:extLst>
          </p:cNvPr>
          <p:cNvSpPr/>
          <p:nvPr/>
        </p:nvSpPr>
        <p:spPr>
          <a:xfrm>
            <a:off x="597562" y="829271"/>
            <a:ext cx="5057091" cy="5581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 </a:t>
            </a:r>
            <a:r>
              <a:rPr lang="hu-HU" sz="24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RHIC-nél</a:t>
            </a: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- Új jelenség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- Új anyag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- tökéletes folyadék</a:t>
            </a: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- kvarkok </a:t>
            </a:r>
            <a:r>
              <a:rPr lang="hu-HU" sz="20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folyadéka</a:t>
            </a:r>
            <a:endParaRPr lang="hu-HU" sz="20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SZÍNEK KISZABADULÁSA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Jellemzői: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Opálos, R</a:t>
            </a:r>
            <a:r>
              <a:rPr lang="hu-HU" sz="1800" b="1" i="0" u="none" strike="noStrike" baseline="-3300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AA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~ 0.2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 Csillapítási hossz ~ 2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fm</a:t>
            </a:r>
            <a:endParaRPr lang="hu-HU" sz="18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C</a:t>
            </a:r>
            <a:r>
              <a:rPr lang="hu-HU" sz="1800" b="1" i="0" u="none" strike="noStrike" baseline="-3300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s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= 0.35 </a:t>
            </a:r>
            <a:r>
              <a:rPr lang="x-none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± 0.05</a:t>
            </a:r>
            <a:endParaRPr lang="hu-HU" sz="18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Hubble állandó: (2-4)</a:t>
            </a:r>
            <a:r>
              <a:rPr lang="hu-HU" sz="1800" b="1" i="0" u="none" strike="noStrike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10</a:t>
            </a:r>
            <a:r>
              <a:rPr lang="hu-HU" sz="1800" b="1" i="0" u="none" strike="noStrike" baseline="3000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22</a:t>
            </a:r>
            <a:r>
              <a:rPr lang="hu-HU" sz="1800" b="1" i="0" u="none" strike="noStrike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Hz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b="1" dirty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 </a:t>
            </a:r>
            <a:r>
              <a:rPr lang="hu-HU" sz="1800" b="1" i="0" u="none" strike="noStrike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</a:t>
            </a:r>
            <a:endParaRPr lang="x-none" sz="18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</a:t>
            </a:r>
            <a:r>
              <a:rPr lang="hu-HU" sz="2000" b="1" dirty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Nem CSAK egy,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dirty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hanem két átmenet</a:t>
            </a: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!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</p:txBody>
      </p:sp>
      <p:sp>
        <p:nvSpPr>
          <p:cNvPr id="12" name="Szabadkézi sokszög 5">
            <a:extLst>
              <a:ext uri="{FF2B5EF4-FFF2-40B4-BE49-F238E27FC236}">
                <a16:creationId xmlns:a16="http://schemas.microsoft.com/office/drawing/2014/main" id="{EBB6B4CE-3A7A-4893-84AF-48EA1BD2FAA4}"/>
              </a:ext>
            </a:extLst>
          </p:cNvPr>
          <p:cNvSpPr/>
          <p:nvPr/>
        </p:nvSpPr>
        <p:spPr>
          <a:xfrm>
            <a:off x="6914623" y="1310009"/>
            <a:ext cx="4655160" cy="5118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RHIC-nél FEHÉR</a:t>
            </a:r>
          </a:p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hadronanyagban</a:t>
            </a: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	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az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itchFamily="18"/>
                <a:ea typeface="Arial" pitchFamily="2"/>
                <a:cs typeface="Arial" pitchFamily="2"/>
              </a:rPr>
              <a:t>h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' mezon tömege jelentősen lecsökken,</a:t>
            </a:r>
          </a:p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	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egy elveszett szimmetria helyreáll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T. </a:t>
            </a:r>
            <a:r>
              <a:rPr lang="hu-HU" sz="16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Cs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, R. Vértesi, J. Sziklai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Phys.Rev.Lett.105:182301,2010</a:t>
            </a:r>
            <a:endParaRPr lang="hu-HU" sz="16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R. Vértesi, T. </a:t>
            </a:r>
            <a:r>
              <a:rPr lang="hu-HU" sz="16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Cs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, J. Sziklai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 err="1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Nucl.Phys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. A830 (2009) 631C-632C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 err="1">
                <a:ln>
                  <a:noFill/>
                </a:ln>
                <a:solidFill>
                  <a:srgbClr val="0563C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0563C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hu-HU" sz="1600" b="1" dirty="0" err="1">
                <a:solidFill>
                  <a:srgbClr val="0563C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</a:t>
            </a:r>
            <a:r>
              <a:rPr lang="hu-HU" sz="1600" b="1" dirty="0">
                <a:solidFill>
                  <a:srgbClr val="0563C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hu-HU" sz="1600" b="1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C83 (2011) 054903</a:t>
            </a:r>
            <a:r>
              <a:rPr lang="hu-HU" sz="16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hu-HU" sz="1600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2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-25000" dirty="0">
              <a:ln>
                <a:noFill/>
              </a:ln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-25000" dirty="0">
                <a:ln>
                  <a:noFill/>
                </a:ln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Korábban közölt STAR és PHENIX adatok újra-elemzése!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E444760-46C5-443B-8DD4-80862280900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66305" y="2901616"/>
            <a:ext cx="5396041" cy="1972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2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1260</Words>
  <Application>Microsoft Office PowerPoint</Application>
  <PresentationFormat>Szélesvásznú</PresentationFormat>
  <Paragraphs>291</Paragraphs>
  <Slides>37</Slides>
  <Notes>2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Cambria Math</vt:lpstr>
      <vt:lpstr>CambriaMath</vt:lpstr>
      <vt:lpstr>Cascadia Code</vt:lpstr>
      <vt:lpstr>CenturyGothic-Bold</vt:lpstr>
      <vt:lpstr>Symbol</vt:lpstr>
      <vt:lpstr>Times New Roman</vt:lpstr>
      <vt:lpstr>Verdana</vt:lpstr>
      <vt:lpstr>Office-téma</vt:lpstr>
      <vt:lpstr>Photo Editor fénykép</vt:lpstr>
      <vt:lpstr>A tékozló bozon lehetséges visszatérésének közvetett megfigyelése  a PHENIX kísérletben</vt:lpstr>
      <vt:lpstr>Miről lesz szó?</vt:lpstr>
      <vt:lpstr>Természet vs. kísérlet</vt:lpstr>
      <vt:lpstr>1984: A RHIC gyorsító javaslata</vt:lpstr>
      <vt:lpstr>1989: „Nuclei, as heavy as bulls, through collision Generate new states of matter” /T.D. Lee/ </vt:lpstr>
      <vt:lpstr>1998: ÚJ MÓDSZER</vt:lpstr>
      <vt:lpstr>Várakozás 2000 körül</vt:lpstr>
      <vt:lpstr>A RHIC gyorsító és négy kísérlete</vt:lpstr>
      <vt:lpstr>RHIC mérföldkövei</vt:lpstr>
      <vt:lpstr>RHIC mérföldkövei</vt:lpstr>
      <vt:lpstr>2008: Az LHC, a Nagy Hadronütköztető</vt:lpstr>
      <vt:lpstr>Nyelvezet</vt:lpstr>
      <vt:lpstr>PHENIX Run History</vt:lpstr>
      <vt:lpstr>PowerPoint-bemutató</vt:lpstr>
      <vt:lpstr>UA(1) szimmetria helyreállása</vt:lpstr>
      <vt:lpstr>2024 karácsonya</vt:lpstr>
      <vt:lpstr>2024: „This implies a second transition in QCD…”</vt:lpstr>
      <vt:lpstr>2024 karácsonya</vt:lpstr>
      <vt:lpstr>2024 karácsonya</vt:lpstr>
      <vt:lpstr>2024 karácsonya</vt:lpstr>
      <vt:lpstr>PHENIX: gyakorlati alkalmazás</vt:lpstr>
      <vt:lpstr>Közvetlen megfigyelés</vt:lpstr>
      <vt:lpstr>PHENIX: közvetett megfigyelés</vt:lpstr>
      <vt:lpstr>Alacsony energia: csemetekert</vt:lpstr>
      <vt:lpstr>Elég nagy energia: magról vetett</vt:lpstr>
      <vt:lpstr>Elméleti értelmezés: a PHENIX mérés válogat!</vt:lpstr>
      <vt:lpstr>Elméleti értelmezés: a PHENIX mérés válogat!</vt:lpstr>
      <vt:lpstr>Köszönet a támogatóinknak</vt:lpstr>
      <vt:lpstr>Köszönet a magyar intézményeknek is!</vt:lpstr>
      <vt:lpstr>Köszönet a magyar kutatóknak!</vt:lpstr>
      <vt:lpstr>Összefoglalás</vt:lpstr>
      <vt:lpstr>The HBT-effect in Femtoscopy</vt:lpstr>
      <vt:lpstr>Example Correlation Function</vt:lpstr>
      <vt:lpstr>PowerPoint-bemutató</vt:lpstr>
      <vt:lpstr>PowerPoint-bemutató</vt:lpstr>
      <vt:lpstr>PowerPoint-bemutató</vt:lpstr>
      <vt:lpstr>2024: „This implies a second transition in QCD…”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Cross-checking the  Odderon-effect</dc:title>
  <dc:creator>Dr. Novák Tamás</dc:creator>
  <cp:lastModifiedBy>Dr. Novák Tamás</cp:lastModifiedBy>
  <cp:revision>110</cp:revision>
  <dcterms:created xsi:type="dcterms:W3CDTF">2019-10-30T09:41:11Z</dcterms:created>
  <dcterms:modified xsi:type="dcterms:W3CDTF">2025-07-08T06:43:51Z</dcterms:modified>
</cp:coreProperties>
</file>