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60" r:id="rId4"/>
    <p:sldId id="262" r:id="rId5"/>
    <p:sldId id="264" r:id="rId6"/>
    <p:sldId id="259" r:id="rId7"/>
    <p:sldId id="295" r:id="rId8"/>
    <p:sldId id="261" r:id="rId9"/>
    <p:sldId id="258" r:id="rId10"/>
    <p:sldId id="266" r:id="rId11"/>
    <p:sldId id="263" r:id="rId12"/>
    <p:sldId id="265" r:id="rId13"/>
    <p:sldId id="267" r:id="rId14"/>
    <p:sldId id="291" r:id="rId15"/>
    <p:sldId id="268" r:id="rId16"/>
    <p:sldId id="269" r:id="rId17"/>
    <p:sldId id="270" r:id="rId18"/>
    <p:sldId id="271" r:id="rId19"/>
    <p:sldId id="290" r:id="rId20"/>
    <p:sldId id="293" r:id="rId21"/>
    <p:sldId id="272" r:id="rId22"/>
    <p:sldId id="273" r:id="rId23"/>
    <p:sldId id="274" r:id="rId24"/>
    <p:sldId id="275" r:id="rId25"/>
    <p:sldId id="276" r:id="rId26"/>
    <p:sldId id="292" r:id="rId27"/>
    <p:sldId id="27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B79C7A7-6DFD-4211-9A58-38C339835225}">
          <p14:sldIdLst>
            <p14:sldId id="256"/>
            <p14:sldId id="294"/>
            <p14:sldId id="260"/>
            <p14:sldId id="262"/>
            <p14:sldId id="264"/>
          </p14:sldIdLst>
        </p14:section>
        <p14:section name="Névtelen szakasz" id="{118383BA-407E-46AB-B1D5-2E320E7497B6}">
          <p14:sldIdLst>
            <p14:sldId id="259"/>
            <p14:sldId id="295"/>
            <p14:sldId id="261"/>
            <p14:sldId id="258"/>
            <p14:sldId id="266"/>
            <p14:sldId id="263"/>
          </p14:sldIdLst>
        </p14:section>
        <p14:section name="Névtelen szakasz" id="{37C0BEAC-4A2A-4191-94B3-AE7D0D01ECE0}">
          <p14:sldIdLst>
            <p14:sldId id="265"/>
            <p14:sldId id="267"/>
            <p14:sldId id="291"/>
            <p14:sldId id="268"/>
            <p14:sldId id="269"/>
            <p14:sldId id="270"/>
            <p14:sldId id="271"/>
            <p14:sldId id="290"/>
            <p14:sldId id="293"/>
            <p14:sldId id="272"/>
            <p14:sldId id="273"/>
            <p14:sldId id="274"/>
            <p14:sldId id="275"/>
            <p14:sldId id="276"/>
            <p14:sldId id="292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37628" y="372533"/>
            <a:ext cx="7766936" cy="1646302"/>
          </a:xfrm>
        </p:spPr>
        <p:txBody>
          <a:bodyPr/>
          <a:lstStyle/>
          <a:p>
            <a:pPr algn="ctr"/>
            <a:r>
              <a:rPr lang="hu-HU" dirty="0" smtClean="0"/>
              <a:t>Tudomány a sportban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993" y="2166615"/>
            <a:ext cx="8652934" cy="43542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4000" dirty="0" smtClean="0"/>
              <a:t>Edzéselméleti összefüggések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sz="2600" dirty="0" smtClean="0"/>
              <a:t>Készítette: Kismárton Ádám 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27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MTA (Magyar Tudományos </a:t>
            </a:r>
            <a:r>
              <a:rPr lang="hu-HU" dirty="0" smtClean="0"/>
              <a:t>Akadémia) </a:t>
            </a:r>
            <a:r>
              <a:rPr lang="hu-HU" dirty="0"/>
              <a:t>doktori </a:t>
            </a:r>
            <a:r>
              <a:rPr lang="hu-HU" dirty="0" smtClean="0"/>
              <a:t>címmel rendelkezők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788661"/>
            <a:ext cx="8596668" cy="3880773"/>
          </a:xfrm>
        </p:spPr>
        <p:txBody>
          <a:bodyPr/>
          <a:lstStyle/>
          <a:p>
            <a:pPr algn="just"/>
            <a:r>
              <a:rPr lang="hu-HU" dirty="0"/>
              <a:t>A Magyar Sporttudományi Társaság (MSTT</a:t>
            </a:r>
            <a:r>
              <a:rPr lang="hu-HU" dirty="0" smtClean="0"/>
              <a:t>): dr</a:t>
            </a:r>
            <a:r>
              <a:rPr lang="hu-HU" dirty="0"/>
              <a:t>. Nádori László, dr. </a:t>
            </a:r>
            <a:r>
              <a:rPr lang="hu-HU" dirty="0" err="1"/>
              <a:t>Frenkl</a:t>
            </a:r>
            <a:r>
              <a:rPr lang="hu-HU" dirty="0"/>
              <a:t> Róbert, dr. Kertész István, dr. Nyakas Csaba, dr. </a:t>
            </a:r>
            <a:r>
              <a:rPr lang="hu-HU" dirty="0" err="1"/>
              <a:t>Radák</a:t>
            </a:r>
            <a:r>
              <a:rPr lang="hu-HU" dirty="0"/>
              <a:t> Zsolt, dr. Pavlik Gábor és dr. Tihanyi József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91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673"/>
          </a:xfrm>
        </p:spPr>
        <p:txBody>
          <a:bodyPr/>
          <a:lstStyle/>
          <a:p>
            <a:pPr algn="ctr"/>
            <a:r>
              <a:rPr lang="hu-HU" dirty="0" smtClean="0"/>
              <a:t>Edzéselmélet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308371"/>
            <a:ext cx="8596668" cy="3880773"/>
          </a:xfrm>
        </p:spPr>
        <p:txBody>
          <a:bodyPr/>
          <a:lstStyle/>
          <a:p>
            <a:pPr algn="just"/>
            <a:r>
              <a:rPr lang="hu-HU" dirty="0" smtClean="0"/>
              <a:t>Az edzés a sportoló magasabb teljesítmény célok érdekében folytatott tevékenységének a szervezett, a célok által meghatározott testgyakorlatokból, elméleti képzésből és környezeti hatásokból álló egység.” (</a:t>
            </a:r>
            <a:r>
              <a:rPr lang="hu-HU" dirty="0" err="1" smtClean="0"/>
              <a:t>Dubecz</a:t>
            </a:r>
            <a:r>
              <a:rPr lang="hu-HU" dirty="0" smtClean="0"/>
              <a:t> 2009.)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08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0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83127"/>
            <a:ext cx="10732655" cy="6737669"/>
          </a:xfrm>
        </p:spPr>
      </p:pic>
    </p:spTree>
    <p:extLst>
      <p:ext uri="{BB962C8B-B14F-4D97-AF65-F5344CB8AC3E}">
        <p14:creationId xmlns:p14="http://schemas.microsoft.com/office/powerpoint/2010/main" val="4482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42" y="147782"/>
            <a:ext cx="6739078" cy="44711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345" y="3756458"/>
            <a:ext cx="6058764" cy="30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2270" y="147992"/>
            <a:ext cx="8596668" cy="800697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Kondicionális képességek fejlesztése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aa\Desktop\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9089" y="3297383"/>
            <a:ext cx="3756193" cy="356061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683172" y="948690"/>
            <a:ext cx="75359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Erő: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gyors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izomrost+idegrendszer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Maximális erő fejlesztése (az ellenállást azaz a kilogrammot számoljuk).</a:t>
            </a:r>
          </a:p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Fejlesztése során változások jönnek létre az adott egyénben (türelmesnek kell lenni). </a:t>
            </a:r>
          </a:p>
          <a:p>
            <a:pPr algn="just">
              <a:buFont typeface="Wingdings" pitchFamily="2" charset="2"/>
              <a:buChar char="§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Ellenállást a maximumhoz mérjük 1RM-hez (fontos, hogy a mai tudományos</a:t>
            </a:r>
          </a:p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álláspont szerint minimum 40%-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ellenállással kell dolgozni, hogy ingert</a:t>
            </a:r>
          </a:p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tudjon kiváltani a szervezetben!!</a:t>
            </a:r>
          </a:p>
          <a:p>
            <a:pPr algn="just">
              <a:buFont typeface="Wingdings" pitchFamily="2" charset="2"/>
              <a:buChar char="§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Izommemória!</a:t>
            </a:r>
          </a:p>
          <a:p>
            <a:pPr algn="just">
              <a:buFont typeface="Wingdings" pitchFamily="2" charset="2"/>
              <a:buChar char="§"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Hipertrófizálás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A növekedés egyik legfőbb ingere ugyanis az izomkárosodás.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akkor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következik be, ha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megnyújtunk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egy feszítésben lévő izomrostot.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nagyobb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mozgástartomány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révén erőteljesebb izomkárosodást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tudunk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elérni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izomrostok nagyobb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mértékű megnyújtásakor, miközben azok egy erőteljes feszítést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hoznak létre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Állóképesség: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lassú izomrost (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aeorb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-anaerob)</a:t>
            </a:r>
          </a:p>
          <a:p>
            <a:pPr algn="just"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Intervall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fartlek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Cooper-teszt, tartós módszer, piramis módszer</a:t>
            </a:r>
          </a:p>
          <a:p>
            <a:pPr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Gyorsaság: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gyors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izomrost+idegrendszer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Robbanékonyság (explozív) –gyorsaság fejlesztése</a:t>
            </a:r>
          </a:p>
        </p:txBody>
      </p:sp>
    </p:spTree>
    <p:extLst>
      <p:ext uri="{BB962C8B-B14F-4D97-AF65-F5344CB8AC3E}">
        <p14:creationId xmlns:p14="http://schemas.microsoft.com/office/powerpoint/2010/main" val="28651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93963"/>
            <a:ext cx="8596668" cy="683491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Edzésterhelés összetevői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56490" y="0"/>
            <a:ext cx="60404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95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94093"/>
            <a:ext cx="8596668" cy="73655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Túlkompenzálás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151596"/>
            <a:ext cx="8596668" cy="2978970"/>
          </a:xfrm>
        </p:spPr>
        <p:txBody>
          <a:bodyPr/>
          <a:lstStyle/>
          <a:p>
            <a:pPr fontAlgn="base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Edzés hatására elfáradsz, az edzés után elkezdődik egy regenerációs folyamat, aminek a végére a szervezet a terhelhetőségi szintet a kiindulási szint fölé emeli. Ez a testünk egyfajta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túlélő mechanizmusa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Ezt a képességet használjuk ki a fejlődéshez. Ahhoz, hogy optimális legyen pontosan kell tudni, hogy egy adott edzésinger mekkora terhelést jelent és mennyi időt vesz igénybe a regeneráció. 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Homeosztázis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verseny előtti napokban tehát már ,,csúcsformában” vagy. Legalábbis az a forma, ami hét elején van, az lesz hétvégén is! Javítani már nem tudsz rajta, csak rontani. </a:t>
            </a:r>
          </a:p>
          <a:p>
            <a:endParaRPr lang="hu-HU" dirty="0"/>
          </a:p>
        </p:txBody>
      </p:sp>
      <p:pic>
        <p:nvPicPr>
          <p:cNvPr id="4" name="Picture 2" descr="C:\Users\aa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8795" y="3805382"/>
            <a:ext cx="5567969" cy="3052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1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6824" y="145554"/>
            <a:ext cx="8596668" cy="621066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Szuperkompenzáció</a:t>
            </a:r>
            <a:endParaRPr lang="hu-HU" dirty="0"/>
          </a:p>
        </p:txBody>
      </p:sp>
      <p:pic>
        <p:nvPicPr>
          <p:cNvPr id="4" name="Picture 2" descr="C:\Users\aa\Desktop\szuperkompenzaci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871" y="1508804"/>
            <a:ext cx="8667202" cy="407213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3656" y="2546430"/>
            <a:ext cx="3588344" cy="426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51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8170" y="1412444"/>
            <a:ext cx="8596668" cy="3880773"/>
          </a:xfrm>
        </p:spPr>
        <p:txBody>
          <a:bodyPr/>
          <a:lstStyle/>
          <a:p>
            <a:pPr algn="just" fontAlgn="t"/>
            <a:r>
              <a:rPr lang="hu-HU" sz="2000" u="sng" dirty="0" err="1"/>
              <a:t>Intermuszkuláris</a:t>
            </a:r>
            <a:r>
              <a:rPr lang="hu-HU" sz="2000" u="sng" dirty="0"/>
              <a:t> koordináció:</a:t>
            </a:r>
            <a:r>
              <a:rPr lang="hu-HU" sz="2000" dirty="0"/>
              <a:t> </a:t>
            </a:r>
            <a:r>
              <a:rPr lang="hu-HU" sz="2000" i="1" dirty="0"/>
              <a:t>A különböző izomcsoportok közti izommunka, magában foglalja a különböző izomcsoportok szinkronizált munkavégzését, és azokat a mozgásokat, melyek az ízületek </a:t>
            </a:r>
            <a:r>
              <a:rPr lang="hu-HU" sz="2000" i="1" dirty="0" err="1"/>
              <a:t>szekvenciáltságáért</a:t>
            </a:r>
            <a:r>
              <a:rPr lang="hu-HU" sz="2000" i="1" dirty="0"/>
              <a:t> felelősek</a:t>
            </a:r>
            <a:r>
              <a:rPr lang="hu-HU" sz="2000" i="1" dirty="0" smtClean="0"/>
              <a:t>.</a:t>
            </a:r>
          </a:p>
          <a:p>
            <a:pPr marL="0" indent="0" algn="just" fontAlgn="t">
              <a:buNone/>
            </a:pPr>
            <a:endParaRPr lang="hu-HU" sz="2000" dirty="0"/>
          </a:p>
          <a:p>
            <a:pPr algn="just" fontAlgn="t"/>
            <a:r>
              <a:rPr lang="hu-HU" sz="2000" u="sng" dirty="0"/>
              <a:t>Intramuszkuláris koordináció: </a:t>
            </a:r>
            <a:r>
              <a:rPr lang="hu-HU" sz="2000" i="1" dirty="0"/>
              <a:t>Az egy izomcsoporton belüli rostok koordinációja. Különféle izomrostkontroll-mechanizmusokat foglal </a:t>
            </a:r>
            <a:r>
              <a:rPr lang="hu-HU" sz="2000" i="1" dirty="0" smtClean="0"/>
              <a:t>magában.</a:t>
            </a:r>
            <a:endParaRPr lang="hu-HU" sz="2000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90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795"/>
            <a:ext cx="4595654" cy="177338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95" y="5046959"/>
            <a:ext cx="4108450" cy="17932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994" cy="25809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95" y="0"/>
            <a:ext cx="5401541" cy="25953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045"/>
            <a:ext cx="3773497" cy="18131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5" y="2726325"/>
            <a:ext cx="3336670" cy="16565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32" y="2628208"/>
            <a:ext cx="4518545" cy="24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685" y="129309"/>
            <a:ext cx="8596668" cy="748145"/>
          </a:xfrm>
        </p:spPr>
        <p:txBody>
          <a:bodyPr/>
          <a:lstStyle/>
          <a:p>
            <a:pPr algn="ctr"/>
            <a:r>
              <a:rPr lang="hu-HU" b="1" dirty="0"/>
              <a:t>A mozgásfejlesztés rendszerszintjei</a:t>
            </a:r>
            <a:endParaRPr lang="hu-HU" dirty="0"/>
          </a:p>
        </p:txBody>
      </p:sp>
      <p:pic>
        <p:nvPicPr>
          <p:cNvPr id="6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22" y="951345"/>
            <a:ext cx="6374914" cy="5745019"/>
          </a:xfrm>
        </p:spPr>
      </p:pic>
    </p:spTree>
    <p:extLst>
      <p:ext uri="{BB962C8B-B14F-4D97-AF65-F5344CB8AC3E}">
        <p14:creationId xmlns:p14="http://schemas.microsoft.com/office/powerpoint/2010/main" val="34437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3706" y="6237889"/>
            <a:ext cx="3495273" cy="84082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REGENERÁCIÓ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92365"/>
            <a:ext cx="8596668" cy="720435"/>
          </a:xfrm>
        </p:spPr>
        <p:txBody>
          <a:bodyPr/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Regeneráció mértéke és időtartamai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1" y="729674"/>
            <a:ext cx="10427854" cy="60918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6325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10" y="203200"/>
            <a:ext cx="11693236" cy="63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6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728" y="248660"/>
            <a:ext cx="10365889" cy="622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1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38546"/>
            <a:ext cx="8596668" cy="720436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Táplálkozás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255425"/>
            <a:ext cx="8596668" cy="3880773"/>
          </a:xfrm>
        </p:spPr>
        <p:txBody>
          <a:bodyPr/>
          <a:lstStyle/>
          <a:p>
            <a:pPr algn="just">
              <a:buNone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Nagyon </a:t>
            </a:r>
            <a:r>
              <a:rPr lang="hu-H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figyelj a megfelelő </a:t>
            </a:r>
            <a:r>
              <a:rPr lang="hu-H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zsír</a:t>
            </a:r>
            <a:r>
              <a:rPr lang="hu-H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hu-H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szénhidrát</a:t>
            </a:r>
            <a:r>
              <a:rPr lang="hu-H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fehérjebevitelre</a:t>
            </a: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valamint az </a:t>
            </a: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étrend-kiegészítők, sport </a:t>
            </a:r>
            <a:r>
              <a:rPr lang="hu-H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táplálék-kiegészítők helyes használatára!</a:t>
            </a:r>
          </a:p>
          <a:p>
            <a:endParaRPr lang="hu-HU" dirty="0"/>
          </a:p>
        </p:txBody>
      </p:sp>
      <p:pic>
        <p:nvPicPr>
          <p:cNvPr id="4" name="Picture 9" descr="C:\Users\aa\Desktop\5-taplalekkiegeszito-amire-telen-szuksegunk-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34" y="3195811"/>
            <a:ext cx="1500198" cy="1000131"/>
          </a:xfrm>
          <a:prstGeom prst="rect">
            <a:avLst/>
          </a:prstGeom>
          <a:noFill/>
        </p:spPr>
      </p:pic>
      <p:pic>
        <p:nvPicPr>
          <p:cNvPr id="5" name="Picture 7" descr="C:\Users\aa\Desktop\252779_feher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122" y="4489652"/>
            <a:ext cx="2478879" cy="1438266"/>
          </a:xfrm>
          <a:prstGeom prst="rect">
            <a:avLst/>
          </a:prstGeom>
          <a:noFill/>
        </p:spPr>
      </p:pic>
      <p:pic>
        <p:nvPicPr>
          <p:cNvPr id="6" name="Picture 8" descr="C:\Users\aa\Desktop\20191031-zsirok-1200x630-c-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7057" y="3845363"/>
            <a:ext cx="1857356" cy="1071545"/>
          </a:xfrm>
          <a:prstGeom prst="rect">
            <a:avLst/>
          </a:prstGeom>
          <a:noFill/>
        </p:spPr>
      </p:pic>
      <p:pic>
        <p:nvPicPr>
          <p:cNvPr id="7" name="Picture 6" descr="C:\Users\aa\Desktop\27139561_2081333_e3df2461cec553fdfb83bba1c4e4f9d5_w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25619" y="5261174"/>
            <a:ext cx="2000232" cy="133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9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" y="126556"/>
            <a:ext cx="10936667" cy="6523626"/>
          </a:xfrm>
        </p:spPr>
      </p:pic>
    </p:spTree>
    <p:extLst>
      <p:ext uri="{BB962C8B-B14F-4D97-AF65-F5344CB8AC3E}">
        <p14:creationId xmlns:p14="http://schemas.microsoft.com/office/powerpoint/2010/main" val="30412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75490"/>
            <a:ext cx="8596668" cy="55418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Nevelés – oktatás - tanítás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996807"/>
            <a:ext cx="9140922" cy="553330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TUDÁS=ÉRTÉK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Patkó miatt a ló elveszett, a ló miatt a lovas elveszett, a lovas miatt a csata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elveszett, a csata miatt az ország elveszett, máskor verd be jól a patkószeget. = Az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alapokat kell jól megtanítani, a készségeket kell fejleszteni!!</a:t>
            </a:r>
          </a:p>
          <a:p>
            <a:pPr algn="just">
              <a:buNone/>
            </a:pP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fejlődés nem egy </a:t>
            </a:r>
            <a:r>
              <a:rPr lang="hu-H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állapot</a:t>
            </a: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hanem egy </a:t>
            </a:r>
            <a:r>
              <a:rPr lang="hu-H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folyamat!!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Döntéseink sorrendje: érzelem, értelem és szabálykövetés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Tanulni lassan és nehezen lehet!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Gondolkozz globálisan és tegyél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lokálisan.</a:t>
            </a:r>
          </a:p>
          <a:p>
            <a:pPr algn="just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Nem szeretnék barátai lenni a tanítványaimnak és nem is törekszem rá!</a:t>
            </a:r>
          </a:p>
          <a:p>
            <a:pPr algn="just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Kiegyensúlyozottság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legfontosabb!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Alulműködés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és a túlműködés nem jó.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Egy csapat akkor jó, ha minden egyes tagja (egyén) ,,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szinte”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ugyan azt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gondolja (EGY A CÉL)!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Nem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közösséget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kell neveli, hanem egyéneket!</a:t>
            </a: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Motiváció: belső 80%, külső 20%</a:t>
            </a:r>
          </a:p>
          <a:p>
            <a:pPr algn="just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Dinamikus sztereotípia!!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70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3" y="110836"/>
            <a:ext cx="8596668" cy="74814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Testkultúra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959861"/>
            <a:ext cx="9334885" cy="55794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000" u="sng" dirty="0">
                <a:latin typeface="Times New Roman" pitchFamily="18" charset="0"/>
                <a:cs typeface="Times New Roman" pitchFamily="18" charset="0"/>
              </a:rPr>
              <a:t>Lényeges elemeit kiemelve: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emberiség történelmi fejlődése folyamán létrehozott azon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anyagi és szellemi értékek összessége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amely az ember cselekvéskultúrájában jut kifejezésre.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ebből adódóan a testkultúra az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egyetemes kultúra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elválaszthatatlan részeként együtt fejlődik az emberiséggel, adott társadalom értékeivel.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minden szakirodalom megfogalmazás a test és a lélek az ember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pszichoszomatikus,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-pszicho-szociális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egységét hangsúlyozza.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ember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testi, lelki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képességek fejlesztésében az egész személyiség tevékenyen vesz részt.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egyének tevékenységei, mint az ember testének ápolása, fizikai állapotának, képességeinek karbantartása, fejlesztése, szomatikus alkalmazkodóképességének, mozgásműveltségének tökéletesedése a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fejlesztés folyamatában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és annak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eredményeként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jönnek létre.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testkultúra testgyakorlatok, a sport, a testnevelés tevékenységei által, e tevékenységek tárgyi-,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eszközbeli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-, létesítményi feltételei között, a természet erőinek, valamint a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sporttudomány ismereteinek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felhasználásával formálódik.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2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3" y="332510"/>
            <a:ext cx="8596668" cy="739036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Csíkszentmihályi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Mihály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3284669"/>
            <a:ext cx="8919129" cy="3125367"/>
          </a:xfrm>
        </p:spPr>
        <p:txBody>
          <a:bodyPr/>
          <a:lstStyle/>
          <a:p>
            <a:pPr algn="just"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   ,,</a:t>
            </a: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kulturális </a:t>
            </a:r>
            <a:r>
              <a:rPr lang="hu-H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evolúcióról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, ami szerintem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talán most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már fontosabb, mint a biológiai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evolúció. Ez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arra kell, hogy </a:t>
            </a:r>
            <a:r>
              <a:rPr lang="hu-H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minden generáció átadja </a:t>
            </a:r>
            <a:r>
              <a:rPr lang="hu-H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alapszabályokat</a:t>
            </a:r>
            <a:r>
              <a:rPr lang="hu-H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főleg az értékeket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 gyerekeknek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. Azt nem lehet csak úgy leírni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és átadni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leírásra,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hanem  </a:t>
            </a:r>
            <a:r>
              <a:rPr lang="hu-H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cselekedettel </a:t>
            </a:r>
            <a:r>
              <a:rPr lang="hu-H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kell </a:t>
            </a:r>
            <a:r>
              <a:rPr lang="hu-H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gyerekeknek </a:t>
            </a:r>
            <a:r>
              <a:rPr lang="hu-H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tapasztalnia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8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1916" y="1537134"/>
            <a:ext cx="8826884" cy="53208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err="1"/>
              <a:t>Mens</a:t>
            </a:r>
            <a:r>
              <a:rPr lang="hu-HU" b="1" dirty="0"/>
              <a:t> </a:t>
            </a:r>
            <a:r>
              <a:rPr lang="hu-HU" b="1" dirty="0" err="1"/>
              <a:t>sana</a:t>
            </a:r>
            <a:r>
              <a:rPr lang="hu-HU" b="1" dirty="0"/>
              <a:t> in </a:t>
            </a:r>
            <a:r>
              <a:rPr lang="hu-HU" b="1" dirty="0" err="1"/>
              <a:t>corpore</a:t>
            </a:r>
            <a:r>
              <a:rPr lang="hu-HU" b="1" dirty="0"/>
              <a:t> </a:t>
            </a:r>
            <a:r>
              <a:rPr lang="hu-HU" b="1" dirty="0" err="1"/>
              <a:t>sano</a:t>
            </a:r>
            <a:r>
              <a:rPr lang="hu-HU" dirty="0"/>
              <a:t> latin közmondás. Jelentése „Ép testben ép lélek”.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Szatírák 10, 356: </a:t>
            </a:r>
            <a:r>
              <a:rPr lang="hu-HU" i="1" dirty="0" err="1"/>
              <a:t>Orandum</a:t>
            </a:r>
            <a:r>
              <a:rPr lang="hu-HU" i="1" dirty="0"/>
              <a:t> est, </a:t>
            </a:r>
            <a:r>
              <a:rPr lang="hu-HU" i="1" dirty="0" err="1"/>
              <a:t>ut</a:t>
            </a:r>
            <a:r>
              <a:rPr lang="hu-HU" i="1" dirty="0"/>
              <a:t> </a:t>
            </a:r>
            <a:r>
              <a:rPr lang="hu-HU" i="1" dirty="0" err="1"/>
              <a:t>sit</a:t>
            </a:r>
            <a:r>
              <a:rPr lang="hu-HU" i="1" dirty="0"/>
              <a:t> </a:t>
            </a:r>
            <a:r>
              <a:rPr lang="hu-HU" i="1" dirty="0" err="1"/>
              <a:t>mens</a:t>
            </a:r>
            <a:r>
              <a:rPr lang="hu-HU" i="1" dirty="0"/>
              <a:t> </a:t>
            </a:r>
            <a:r>
              <a:rPr lang="hu-HU" i="1" dirty="0" err="1"/>
              <a:t>sana</a:t>
            </a:r>
            <a:r>
              <a:rPr lang="hu-HU" i="1" dirty="0"/>
              <a:t> in </a:t>
            </a:r>
            <a:r>
              <a:rPr lang="hu-HU" i="1" dirty="0" err="1"/>
              <a:t>corpore</a:t>
            </a:r>
            <a:r>
              <a:rPr lang="hu-HU" i="1" dirty="0"/>
              <a:t> </a:t>
            </a:r>
            <a:r>
              <a:rPr lang="hu-HU" i="1" dirty="0" err="1"/>
              <a:t>sano</a:t>
            </a:r>
            <a:r>
              <a:rPr lang="hu-HU" dirty="0"/>
              <a:t>. </a:t>
            </a:r>
            <a:r>
              <a:rPr lang="hu-HU" i="1" dirty="0"/>
              <a:t>Azért kellene imádkozni, hogy ép testben ép lélek legyen</a:t>
            </a:r>
            <a:r>
              <a:rPr lang="hu-HU" dirty="0"/>
              <a:t>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Szatirikusként nem azt állította tehát, hogy kizárólag egészséges testben lakhat egészséges lélek, hanem azt, hogy ez kívánatos lenne, mert gyakran találkozott ennek ellenkezőjével.</a:t>
            </a:r>
          </a:p>
        </p:txBody>
      </p:sp>
    </p:spTree>
    <p:extLst>
      <p:ext uri="{BB962C8B-B14F-4D97-AF65-F5344CB8AC3E}">
        <p14:creationId xmlns:p14="http://schemas.microsoft.com/office/powerpoint/2010/main" val="7853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8209" y="3174989"/>
            <a:ext cx="8229600" cy="2911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Perfekcionista</a:t>
            </a: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(tökéletességre törekvő)</a:t>
            </a:r>
          </a:p>
          <a:p>
            <a:pPr marL="0" indent="0" algn="just">
              <a:buNone/>
            </a:pPr>
            <a:endParaRPr lang="hu-H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Professzionális (szakértő, mester, hivatásos, profi, szakszerű)</a:t>
            </a:r>
            <a:b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perfekció</a:t>
            </a:r>
            <a:r>
              <a:rPr lang="hu-H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 nem sikerül, eltávolít a sikertől. A professzionalizmus pedig egy folyamatos magatartást igényel. Ha nem vagy sikeres akkor is magas szinten tovább tudod csinálni a tevékenységedet.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45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Pierre de Coubertin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2596" y="1214422"/>
            <a:ext cx="8229600" cy="50720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Értelem, jellem, lelkiismeret</a:t>
            </a:r>
          </a:p>
          <a:p>
            <a:pPr marL="0" indent="0">
              <a:buNone/>
            </a:pPr>
            <a:endParaRPr lang="hu-H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,,Miután a sport megköveteli a sportolóktól az önfegyelmet, higgadtságot, megfigyelést….hatással van az értelem, jellem és lelkiismeret kialakulására. Ilyenformán az erkölcsi és társadalmi </a:t>
            </a:r>
            <a:r>
              <a:rPr lang="hu-HU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tökéletesbülés</a:t>
            </a:r>
            <a:r>
              <a:rPr lang="hu-H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egy tényezője”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(Coubertin, 1931, 4)</a:t>
            </a:r>
          </a:p>
          <a:p>
            <a:pPr marL="0" indent="0" algn="just">
              <a:buNone/>
            </a:pPr>
            <a:endParaRPr lang="hu-HU" sz="3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,,a sporteredményt, ….melyet akaratának és izmainak együttműködése döntenek el, csak úgy éri el, ha munkás szívóssággal fáradozik rajta. A sikerhez nemcsak energia és kitartás kell, hanem éppúgy hidegvér, gyors, biztos látás, megfigyelés, meggondolás,…és mindezekre szükség van az eredmény megtartása végett is! Mert a sportban, amit elértünk, gyorsan elvész, ha nem őrködünk felette. Ilyenformán </a:t>
            </a:r>
            <a:r>
              <a:rPr lang="hu-H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sport az ember lélekbe az intellektus és erkölcs számos csiráját plántája…”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(Coubertin, 1931, 68-69)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02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sport = léghajó?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a\Desktop\ff547782a613b39a8e816516d880f8a2--clipart-happy-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604" y="785795"/>
            <a:ext cx="5572164" cy="5888117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7239008" y="60722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Morál</a:t>
            </a:r>
          </a:p>
        </p:txBody>
      </p:sp>
      <p:cxnSp>
        <p:nvCxnSpPr>
          <p:cNvPr id="7" name="Egyenes összekötő 6"/>
          <p:cNvCxnSpPr/>
          <p:nvPr/>
        </p:nvCxnSpPr>
        <p:spPr>
          <a:xfrm rot="5400000">
            <a:off x="5738810" y="357166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238480" y="64293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KULTÚRA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738678" y="64886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Etika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666844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Erkölcsösség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667768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Tisztelet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810380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Lelkiismeret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166910" y="57150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Becsület</a:t>
            </a:r>
          </a:p>
        </p:txBody>
      </p:sp>
    </p:spTree>
    <p:extLst>
      <p:ext uri="{BB962C8B-B14F-4D97-AF65-F5344CB8AC3E}">
        <p14:creationId xmlns:p14="http://schemas.microsoft.com/office/powerpoint/2010/main" val="34101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379" y="16810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Sportoló típusokhoz kapcsolódó tulajdonságok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102" y="935455"/>
            <a:ext cx="7000924" cy="56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4739" y="203200"/>
            <a:ext cx="8429684" cy="796908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Sportoló típusokhoz kapcsolódó tulajdonságok</a:t>
            </a:r>
            <a:endParaRPr lang="hu-HU" sz="32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519" y="1000108"/>
            <a:ext cx="7000924" cy="56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432" y="68961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>
                <a:latin typeface="Times New Roman" pitchFamily="18" charset="0"/>
                <a:cs typeface="Times New Roman" pitchFamily="18" charset="0"/>
              </a:rPr>
              <a:t>Sportoló típusokhoz kapcsolódó tulajdonságok</a:t>
            </a:r>
            <a:endParaRPr lang="hu-HU" sz="32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333" y="949854"/>
            <a:ext cx="5643602" cy="59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sport a nevelés hatékony eszköze:</a:t>
            </a:r>
            <a:endParaRPr lang="hu-H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5572164"/>
          </a:xfrm>
        </p:spPr>
        <p:txBody>
          <a:bodyPr>
            <a:normAutofit fontScale="47500" lnSpcReduction="20000"/>
          </a:bodyPr>
          <a:lstStyle/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világos, jól körülhatárolható értékeket jelenít meg,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konfliktusokkal kiélezett helyzetekben nagy erővel jeleníti meg az értékeket, 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egyértelműek a jutalmazások és </a:t>
            </a:r>
            <a:r>
              <a:rPr lang="hu-HU" sz="4200" b="1" dirty="0" smtClean="0">
                <a:latin typeface="Times New Roman" pitchFamily="18" charset="0"/>
                <a:cs typeface="Times New Roman" pitchFamily="18" charset="0"/>
              </a:rPr>
              <a:t>büntetés </a:t>
            </a: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eszközei és működésmechanizmusai, 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hovatartozás szimbólumai és határai egyértelműek,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a sport keresztirányú szerveződése, a hagyományos társadalmi törésvonalakat, strukturálódást fölülírja,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korábban, más tapasztalatból nem ismerhető oldalunkról mutat be önmagunkat, azaz jól szolgálja az önismeretet, 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könnyű benne azonosulni a hasonló szerepben lévőkkel, 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könnyű benne azonosulni az edzővel-pedagógussal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könnyű benne azonosulni a sportbeli célokkal,</a:t>
            </a:r>
          </a:p>
          <a:p>
            <a:pPr algn="just">
              <a:buFontTx/>
              <a:buChar char="-"/>
            </a:pPr>
            <a:r>
              <a:rPr lang="hu-HU" sz="4200" b="1" dirty="0">
                <a:latin typeface="Times New Roman" pitchFamily="18" charset="0"/>
                <a:cs typeface="Times New Roman" pitchFamily="18" charset="0"/>
              </a:rPr>
              <a:t>Mert az iskolai sportban az is sikeres lehet, aki más tantárgyban, az iskola más tevékenységeiben nem bizonyul annak.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343" y="27983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Köszönöm a figyelmet!!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05103"/>
            <a:ext cx="8596668" cy="798787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Magamról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34400" y="215462"/>
            <a:ext cx="3657600" cy="6642538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Család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Végzettség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Eredményeim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Cél(ok)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14037"/>
            <a:ext cx="8596668" cy="701963"/>
          </a:xfrm>
        </p:spPr>
        <p:txBody>
          <a:bodyPr/>
          <a:lstStyle/>
          <a:p>
            <a:r>
              <a:rPr lang="hu-HU" dirty="0" smtClean="0"/>
              <a:t>Világnézetem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219199"/>
            <a:ext cx="9187102" cy="5310909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„Beilleszkedem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univerzumnak ebbe a hatalmas nagy mozgásába,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ahol én is a terméke vagyok és én, mint az univerzum terméke figyelem az univerzumot és ez az én célom, hogy ezt megismerjem. Ember az a tulajdonság, aki absztrakt gondolkodásra képes. (Absztrakt=fogalmi gondolkodás. Amikor képes vagy elvonatkoztatni. Tehát felfedezni, megérteni az elvet és elméleti síkon gondolkozni valamiről.)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gondolkodást kötelessége fejleszteni minden embernek magában.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élet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ember és igen is hozzátoljuk a tanulást, ami a végén egy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hatalmas élmény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 mert hirtelen az univerzumban látszólag kaotikus, hirtelen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 rend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lesz benne, mert a törvényeken keresztül nézem és akkor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rendet látok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Ha észreveszem ezt a rendet, (a fizika erre megtanít, ezek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törvények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) szervezi az univerzum önmagát időben és térben ennek én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terméke vagyok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és ez öröm kell, hogy legyen, csak a tanulás egy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nehéz dolog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(Dr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 Orosz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László)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,,Tanulni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csak lassan és nehezen lehet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Simonyi Károly)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5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Sport - Tudomány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Sport: </a:t>
            </a:r>
            <a:r>
              <a:rPr lang="hu-HU" i="1" dirty="0"/>
              <a:t>„Meghatározott szabályok szerint, időtöltésként vagy versenyszerűen folytatott testedzés.” (Nádori, 2005. 112.)</a:t>
            </a:r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Tudomány</a:t>
            </a:r>
            <a:r>
              <a:rPr lang="hu-HU" i="1" dirty="0" smtClean="0"/>
              <a:t>: </a:t>
            </a:r>
            <a:r>
              <a:rPr lang="hu-HU" i="1" dirty="0" smtClean="0"/>
              <a:t>„</a:t>
            </a:r>
            <a:r>
              <a:rPr lang="hu-HU" i="1" dirty="0" smtClean="0"/>
              <a:t>A </a:t>
            </a:r>
            <a:r>
              <a:rPr lang="hu-HU" i="1" dirty="0"/>
              <a:t>bennünket körülvevő világ </a:t>
            </a:r>
            <a:r>
              <a:rPr lang="hu-HU" i="1" dirty="0" smtClean="0"/>
              <a:t>megismerésére</a:t>
            </a:r>
            <a:r>
              <a:rPr lang="hu-HU" i="1" dirty="0"/>
              <a:t> irányuló tevékenység és az ezen tevékenység során szerzett igazolt (tesztelt vagy bizonyított) ismeretek gondolati rendszere. A tevékenységnek bárki által megismételhetőnek kell lennie és végeredményben azonos eredményre kell vezetnie ahhoz, hogy az eredményt tudományos eredménynek nevezhessük</a:t>
            </a:r>
            <a:r>
              <a:rPr lang="hu-HU" i="1" dirty="0" smtClean="0"/>
              <a:t>.” </a:t>
            </a:r>
            <a:r>
              <a:rPr lang="hu-HU" dirty="0" smtClean="0"/>
              <a:t>(</a:t>
            </a:r>
            <a:r>
              <a:rPr lang="hu-HU" dirty="0" err="1" smtClean="0"/>
              <a:t>wikipédia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6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2" y="0"/>
            <a:ext cx="10092801" cy="6856416"/>
          </a:xfrm>
        </p:spPr>
      </p:pic>
    </p:spTree>
    <p:extLst>
      <p:ext uri="{BB962C8B-B14F-4D97-AF65-F5344CB8AC3E}">
        <p14:creationId xmlns:p14="http://schemas.microsoft.com/office/powerpoint/2010/main" val="15922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3" y="406400"/>
            <a:ext cx="8596668" cy="785091"/>
          </a:xfrm>
        </p:spPr>
        <p:txBody>
          <a:bodyPr/>
          <a:lstStyle/>
          <a:p>
            <a:pPr algn="ctr"/>
            <a:r>
              <a:rPr lang="hu-HU" dirty="0"/>
              <a:t>Sporttudomány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652589"/>
            <a:ext cx="8946957" cy="4812866"/>
          </a:xfrm>
        </p:spPr>
        <p:txBody>
          <a:bodyPr/>
          <a:lstStyle/>
          <a:p>
            <a:pPr algn="just"/>
            <a:r>
              <a:rPr lang="hu-HU" sz="2000" u="sng" dirty="0"/>
              <a:t>Sporttudomány definíciója</a:t>
            </a:r>
            <a:r>
              <a:rPr lang="hu-HU" sz="2000" dirty="0"/>
              <a:t>: </a:t>
            </a:r>
            <a:r>
              <a:rPr lang="hu-HU" sz="2000" i="1" dirty="0"/>
              <a:t>Az emberi társadalom egyetemes kultúrájának részterületeként a test kultúrájának leképzésére szolgáló eszmerendszer. Multidiszciplináris tudományág, mert: multikulturális, holisztikus, integráló, feltáró és rendszerező, fejlesztő, normatív, elmélet és gyakorlatfejlesztés szándékával</a:t>
            </a:r>
            <a:r>
              <a:rPr lang="hu-HU" sz="2000" i="1" dirty="0" smtClean="0"/>
              <a:t>.</a:t>
            </a:r>
          </a:p>
          <a:p>
            <a:pPr algn="just"/>
            <a:r>
              <a:rPr lang="hu-HU" sz="2000" u="sng" dirty="0" smtClean="0"/>
              <a:t> </a:t>
            </a:r>
            <a:r>
              <a:rPr lang="hu-HU" sz="2000" u="sng" dirty="0"/>
              <a:t>Kutatás tárgya</a:t>
            </a:r>
            <a:r>
              <a:rPr lang="hu-HU" sz="2000" dirty="0"/>
              <a:t>: </a:t>
            </a:r>
            <a:r>
              <a:rPr lang="hu-HU" sz="2000" i="1" dirty="0"/>
              <a:t>Az ember cselekvőképességének, teljesítménynövelő fizikai teljesítményének vizsgálata az elmélet és sportgyakorlat továbbfejlesztése céljából. </a:t>
            </a:r>
            <a:endParaRPr lang="hu-HU" sz="2000" i="1" dirty="0" smtClean="0"/>
          </a:p>
          <a:p>
            <a:pPr algn="just"/>
            <a:r>
              <a:rPr lang="hu-HU" sz="2000" u="sng" dirty="0" smtClean="0"/>
              <a:t>Kutatás </a:t>
            </a:r>
            <a:r>
              <a:rPr lang="hu-HU" sz="2000" u="sng" dirty="0"/>
              <a:t>célja</a:t>
            </a:r>
            <a:r>
              <a:rPr lang="hu-HU" sz="2000" dirty="0"/>
              <a:t>: </a:t>
            </a:r>
            <a:r>
              <a:rPr lang="hu-HU" sz="2000" i="1" dirty="0"/>
              <a:t>a társadalom </a:t>
            </a:r>
            <a:r>
              <a:rPr lang="hu-HU" sz="2000" i="1" dirty="0" err="1" smtClean="0"/>
              <a:t>testkultúrális</a:t>
            </a:r>
            <a:r>
              <a:rPr lang="hu-HU" sz="2000" i="1" dirty="0" smtClean="0"/>
              <a:t> </a:t>
            </a:r>
            <a:r>
              <a:rPr lang="hu-HU" sz="2000" i="1" dirty="0"/>
              <a:t>értékeinek gyarapítása a totális fejlődés elősegítése. Holisztikus (társadalomban és a természetben élő ember vizsgálata</a:t>
            </a:r>
            <a:r>
              <a:rPr lang="hu-HU" sz="2000" i="1" dirty="0" smtClean="0"/>
              <a:t>).</a:t>
            </a:r>
            <a:endParaRPr lang="hu-HU" sz="2000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60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78692"/>
            <a:ext cx="8596668" cy="868218"/>
          </a:xfrm>
        </p:spPr>
        <p:txBody>
          <a:bodyPr/>
          <a:lstStyle/>
          <a:p>
            <a:pPr algn="ctr"/>
            <a:r>
              <a:rPr lang="hu-HU" b="1" dirty="0"/>
              <a:t>A sporttudomány területei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818844"/>
            <a:ext cx="8706811" cy="4341811"/>
          </a:xfrm>
        </p:spPr>
        <p:txBody>
          <a:bodyPr>
            <a:normAutofit/>
          </a:bodyPr>
          <a:lstStyle/>
          <a:p>
            <a:r>
              <a:rPr lang="hu-HU" sz="2000" dirty="0" smtClean="0"/>
              <a:t>Edzéselmélet </a:t>
            </a:r>
            <a:r>
              <a:rPr lang="hu-HU" sz="2000" dirty="0"/>
              <a:t>(rekreáció elmélet, testnevelés elmélet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Sportpedagógia</a:t>
            </a:r>
          </a:p>
          <a:p>
            <a:r>
              <a:rPr lang="hu-HU" sz="2000" dirty="0" smtClean="0"/>
              <a:t>Sporttörténet</a:t>
            </a:r>
          </a:p>
          <a:p>
            <a:r>
              <a:rPr lang="hu-HU" sz="2000" dirty="0" smtClean="0"/>
              <a:t>Sportpszichológia</a:t>
            </a:r>
          </a:p>
          <a:p>
            <a:r>
              <a:rPr lang="hu-HU" sz="2000" dirty="0" smtClean="0"/>
              <a:t>Sportszociológia</a:t>
            </a:r>
          </a:p>
          <a:p>
            <a:r>
              <a:rPr lang="hu-HU" sz="2000" dirty="0" smtClean="0"/>
              <a:t>Sportélettan </a:t>
            </a:r>
            <a:r>
              <a:rPr lang="hu-HU" sz="2000" dirty="0"/>
              <a:t>– </a:t>
            </a:r>
            <a:r>
              <a:rPr lang="hu-HU" sz="2000" dirty="0" smtClean="0"/>
              <a:t>anatómia</a:t>
            </a:r>
          </a:p>
          <a:p>
            <a:r>
              <a:rPr lang="hu-HU" sz="2000" dirty="0" smtClean="0"/>
              <a:t>Biokémia </a:t>
            </a:r>
            <a:r>
              <a:rPr lang="hu-HU" sz="2000" dirty="0"/>
              <a:t>(sportbiokémia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Sportági </a:t>
            </a:r>
            <a:r>
              <a:rPr lang="hu-HU" sz="2000" dirty="0"/>
              <a:t>ismeretek stb</a:t>
            </a:r>
            <a:r>
              <a:rPr lang="hu-HU" sz="2000" dirty="0" smtClean="0"/>
              <a:t>.</a:t>
            </a:r>
          </a:p>
          <a:p>
            <a:r>
              <a:rPr lang="hu-HU" sz="2000" dirty="0" err="1" smtClean="0"/>
              <a:t>Biomechanika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389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1545</Words>
  <Application>Microsoft Office PowerPoint</Application>
  <PresentationFormat>Szélesvásznú</PresentationFormat>
  <Paragraphs>139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3" baseType="lpstr">
      <vt:lpstr>Arial</vt:lpstr>
      <vt:lpstr>Times New Roman</vt:lpstr>
      <vt:lpstr>Trebuchet MS</vt:lpstr>
      <vt:lpstr>Wingdings</vt:lpstr>
      <vt:lpstr>Wingdings 3</vt:lpstr>
      <vt:lpstr>Fazetta</vt:lpstr>
      <vt:lpstr>Tudomány a sportban</vt:lpstr>
      <vt:lpstr>PowerPoint-bemutató</vt:lpstr>
      <vt:lpstr>PowerPoint-bemutató</vt:lpstr>
      <vt:lpstr>Magamról</vt:lpstr>
      <vt:lpstr>Világnézetem</vt:lpstr>
      <vt:lpstr>Sport - Tudomány</vt:lpstr>
      <vt:lpstr>PowerPoint-bemutató</vt:lpstr>
      <vt:lpstr>Sporttudomány</vt:lpstr>
      <vt:lpstr>A sporttudomány területei</vt:lpstr>
      <vt:lpstr>MTA (Magyar Tudományos Akadémia) doktori címmel rendelkezők</vt:lpstr>
      <vt:lpstr>Edzéselmélet</vt:lpstr>
      <vt:lpstr>PowerPoint-bemutató</vt:lpstr>
      <vt:lpstr>PowerPoint-bemutató</vt:lpstr>
      <vt:lpstr>PowerPoint-bemutató</vt:lpstr>
      <vt:lpstr>Kondicionális képességek fejlesztése</vt:lpstr>
      <vt:lpstr>Edzésterhelés összetevői </vt:lpstr>
      <vt:lpstr>Túlkompenzálás</vt:lpstr>
      <vt:lpstr>Szuperkompenzáció</vt:lpstr>
      <vt:lpstr>PowerPoint-bemutató</vt:lpstr>
      <vt:lpstr>A mozgásfejlesztés rendszerszintjei</vt:lpstr>
      <vt:lpstr>REGENERÁCIÓ</vt:lpstr>
      <vt:lpstr>Regeneráció mértéke és időtartamai</vt:lpstr>
      <vt:lpstr>PowerPoint-bemutató</vt:lpstr>
      <vt:lpstr>PowerPoint-bemutató</vt:lpstr>
      <vt:lpstr>Táplálkozás</vt:lpstr>
      <vt:lpstr>PowerPoint-bemutató</vt:lpstr>
      <vt:lpstr>Nevelés – oktatás - tanítás</vt:lpstr>
      <vt:lpstr>Testkultúra</vt:lpstr>
      <vt:lpstr>Csíkszentmihályi Mihály</vt:lpstr>
      <vt:lpstr>PowerPoint-bemutató</vt:lpstr>
      <vt:lpstr>Pierre de Coubertin</vt:lpstr>
      <vt:lpstr>A sport = léghajó?</vt:lpstr>
      <vt:lpstr>Sportoló típusokhoz kapcsolódó tulajdonságok</vt:lpstr>
      <vt:lpstr>Sportoló típusokhoz kapcsolódó tulajdonságok</vt:lpstr>
      <vt:lpstr>Sportoló típusokhoz kapcsolódó tulajdonságok</vt:lpstr>
      <vt:lpstr>A sport a nevelés hatékony eszköze:</vt:lpstr>
      <vt:lpstr>Köszönöm a figyelmet!!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Tudomány a sportban</dc:title>
  <dc:creator>Kismárton Ádám</dc:creator>
  <cp:lastModifiedBy>Kismárton Ádám</cp:lastModifiedBy>
  <cp:revision>61</cp:revision>
  <dcterms:created xsi:type="dcterms:W3CDTF">2025-07-03T20:28:06Z</dcterms:created>
  <dcterms:modified xsi:type="dcterms:W3CDTF">2025-07-08T10:56:42Z</dcterms:modified>
</cp:coreProperties>
</file>