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2" r:id="rId8"/>
    <p:sldId id="270" r:id="rId9"/>
    <p:sldId id="272" r:id="rId10"/>
    <p:sldId id="264" r:id="rId11"/>
    <p:sldId id="273" r:id="rId12"/>
    <p:sldId id="274" r:id="rId13"/>
    <p:sldId id="278" r:id="rId14"/>
    <p:sldId id="276" r:id="rId15"/>
    <p:sldId id="277" r:id="rId16"/>
    <p:sldId id="285" r:id="rId17"/>
    <p:sldId id="286" r:id="rId18"/>
    <p:sldId id="279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E9373-183F-F311-E41E-B1926045B210}" v="1547" dt="2025-07-07T13:49:17.777"/>
    <p1510:client id="{97E1CFF6-CC40-8E16-9334-E6EC0E58711A}" v="1" dt="2025-07-07T22:12:40.819"/>
    <p1510:client id="{B56C0ACA-3551-704A-A383-A10F85E63FEA}" v="1861" dt="2025-07-07T21:55:18.226"/>
    <p1510:client id="{CA08FCC4-655D-6581-5B65-BF087976C698}" v="159" dt="2025-07-08T10:32:23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7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2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4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8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3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0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0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6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4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6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8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9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3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01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siker tervezhető </a:t>
            </a:r>
            <a:br>
              <a:rPr lang="hu-HU" dirty="0"/>
            </a:br>
            <a:r>
              <a:rPr lang="hu-HU" sz="3600" dirty="0">
                <a:solidFill>
                  <a:schemeClr val="bg1"/>
                </a:solidFill>
              </a:rPr>
              <a:t>A praktikus tudás </a:t>
            </a:r>
            <a:r>
              <a:rPr lang="hu-HU" sz="3600" i="1" dirty="0">
                <a:solidFill>
                  <a:schemeClr val="bg1"/>
                </a:solidFill>
              </a:rPr>
              <a:t>lélektani </a:t>
            </a:r>
            <a:r>
              <a:rPr lang="hu-HU" sz="3600" dirty="0">
                <a:solidFill>
                  <a:schemeClr val="bg1"/>
                </a:solidFill>
              </a:rPr>
              <a:t>könyve</a:t>
            </a:r>
            <a:br>
              <a:rPr lang="hu-HU" sz="3600" dirty="0">
                <a:solidFill>
                  <a:schemeClr val="bg1"/>
                </a:solidFill>
              </a:rPr>
            </a:br>
            <a:r>
              <a:rPr lang="hu-HU" sz="2800" dirty="0">
                <a:solidFill>
                  <a:schemeClr val="bg1"/>
                </a:solidFill>
              </a:rPr>
              <a:t> </a:t>
            </a:r>
            <a:br>
              <a:rPr lang="hu-HU" sz="2800" dirty="0">
                <a:solidFill>
                  <a:schemeClr val="bg1"/>
                </a:solidFill>
              </a:rPr>
            </a:br>
            <a:r>
              <a:rPr lang="hu-HU" sz="2800" dirty="0">
                <a:solidFill>
                  <a:schemeClr val="bg1"/>
                </a:solidFill>
              </a:rPr>
              <a:t>alapján készítette </a:t>
            </a:r>
            <a:r>
              <a:rPr lang="hu-HU" sz="2800" dirty="0" err="1">
                <a:solidFill>
                  <a:schemeClr val="bg1"/>
                </a:solidFill>
              </a:rPr>
              <a:t>Pokovai</a:t>
            </a:r>
            <a:r>
              <a:rPr lang="hu-HU" sz="2800" dirty="0">
                <a:solidFill>
                  <a:schemeClr val="bg1"/>
                </a:solidFill>
              </a:rPr>
              <a:t> Aranka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554883"/>
          </a:xfrm>
        </p:spPr>
        <p:txBody>
          <a:bodyPr>
            <a:normAutofit/>
          </a:bodyPr>
          <a:lstStyle/>
          <a:p>
            <a:r>
              <a:rPr lang="hu-HU" sz="2800" err="1"/>
              <a:t>Limpár</a:t>
            </a:r>
            <a:r>
              <a:rPr lang="hu-HU" sz="2800"/>
              <a:t> Imre könyve nézőpontunk, látásmódunk változtatásáról, a </a:t>
            </a:r>
            <a:r>
              <a:rPr lang="hu-HU" sz="2800" err="1"/>
              <a:t>hogyanokról</a:t>
            </a:r>
            <a:r>
              <a:rPr lang="hu-HU" sz="2800"/>
              <a:t> szól. Azoknak, akik hajlandók kezükbe venni a sorsukat.</a:t>
            </a:r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B2A3CC-ABFD-DD1C-0E33-DEB9374D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Időgazdálkodási titkok, technikák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DDD31C-9E5C-BEF2-46A3-DE9BC097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0560"/>
            <a:ext cx="10566119" cy="4929601"/>
          </a:xfrm>
        </p:spPr>
        <p:txBody>
          <a:bodyPr>
            <a:normAutofit lnSpcReduction="10000"/>
          </a:bodyPr>
          <a:lstStyle/>
          <a:p>
            <a:pPr>
              <a:buFont typeface="Arial" charset="2"/>
              <a:buChar char="•"/>
            </a:pPr>
            <a:r>
              <a:rPr lang="hu-HU" sz="2800" dirty="0"/>
              <a:t>Homokóra - létezik! </a:t>
            </a:r>
          </a:p>
          <a:p>
            <a:pPr>
              <a:buFont typeface="Arial" charset="2"/>
              <a:buChar char="•"/>
            </a:pPr>
            <a:r>
              <a:rPr lang="hu-HU" sz="2800" dirty="0"/>
              <a:t>Minőségi kérdés</a:t>
            </a:r>
          </a:p>
          <a:p>
            <a:pPr>
              <a:buFont typeface="Arial" charset="2"/>
              <a:buChar char="•"/>
            </a:pPr>
            <a:r>
              <a:rPr lang="hu-HU" sz="2800" b="1" dirty="0">
                <a:solidFill>
                  <a:schemeClr val="accent6">
                    <a:lumMod val="76000"/>
                  </a:schemeClr>
                </a:solidFill>
              </a:rPr>
              <a:t>M=M </a:t>
            </a:r>
            <a:r>
              <a:rPr lang="hu-HU" sz="2800" dirty="0"/>
              <a:t>majd = most (halogatás ellen)</a:t>
            </a:r>
          </a:p>
          <a:p>
            <a:pPr>
              <a:buFont typeface="Arial" charset="2"/>
              <a:buChar char="•"/>
            </a:pPr>
            <a:r>
              <a:rPr lang="hu-HU" sz="2800" dirty="0"/>
              <a:t>A </a:t>
            </a:r>
            <a:r>
              <a:rPr lang="hu-HU" sz="2800" b="1" dirty="0">
                <a:solidFill>
                  <a:schemeClr val="accent6">
                    <a:lumMod val="76000"/>
                  </a:schemeClr>
                </a:solidFill>
              </a:rPr>
              <a:t>6-os módszer</a:t>
            </a:r>
            <a:r>
              <a:rPr lang="hu-HU" sz="2800" dirty="0"/>
              <a:t>, </a:t>
            </a:r>
            <a:r>
              <a:rPr lang="hu-HU" sz="2800" err="1"/>
              <a:t>to-do-list</a:t>
            </a:r>
            <a:r>
              <a:rPr lang="hu-HU" sz="2800" dirty="0"/>
              <a:t> (nem enged halmozódást)</a:t>
            </a:r>
          </a:p>
          <a:p>
            <a:pPr>
              <a:buFont typeface="Arial" charset="2"/>
              <a:buChar char="•"/>
            </a:pPr>
            <a:r>
              <a:rPr lang="hu-HU" sz="2800" b="1" dirty="0">
                <a:solidFill>
                  <a:schemeClr val="accent6">
                    <a:lumMod val="76000"/>
                  </a:schemeClr>
                </a:solidFill>
              </a:rPr>
              <a:t>30 perccel kevesebb alvás</a:t>
            </a:r>
            <a:r>
              <a:rPr lang="hu-HU" sz="2800" dirty="0"/>
              <a:t> (</a:t>
            </a:r>
            <a:r>
              <a:rPr lang="hu-HU" sz="2800" err="1"/>
              <a:t>kb</a:t>
            </a:r>
            <a:r>
              <a:rPr lang="hu-HU" sz="2800" dirty="0"/>
              <a:t> 180 óra/év)</a:t>
            </a:r>
          </a:p>
          <a:p>
            <a:pPr>
              <a:buFont typeface="Arial" charset="2"/>
              <a:buChar char="•"/>
            </a:pPr>
            <a:r>
              <a:rPr lang="hu-HU" sz="2800" dirty="0"/>
              <a:t>Mennyiség </a:t>
            </a:r>
            <a:r>
              <a:rPr lang="hu-HU" sz="2800" err="1"/>
              <a:t>vs</a:t>
            </a:r>
            <a:r>
              <a:rPr lang="hu-HU" sz="2800"/>
              <a:t> minőség (napi 2 óra TV egy életben több, mint</a:t>
            </a:r>
            <a:r>
              <a:rPr lang="hu-HU" sz="2800" dirty="0"/>
              <a:t> 2 év)</a:t>
            </a:r>
          </a:p>
          <a:p>
            <a:pPr>
              <a:buFont typeface="Arial" charset="2"/>
              <a:buChar char="•"/>
            </a:pPr>
            <a:r>
              <a:rPr lang="hu-HU" sz="2800" b="1" dirty="0">
                <a:solidFill>
                  <a:schemeClr val="accent6">
                    <a:lumMod val="76000"/>
                  </a:schemeClr>
                </a:solidFill>
              </a:rPr>
              <a:t>Időképelemzés</a:t>
            </a:r>
            <a:r>
              <a:rPr lang="hu-HU" sz="2800" dirty="0"/>
              <a:t> - min 2 héten át negyedórás pontosságú kimutatás</a:t>
            </a:r>
          </a:p>
          <a:p>
            <a:pPr>
              <a:buFont typeface="Arial" charset="2"/>
              <a:buChar char="•"/>
            </a:pPr>
            <a:endParaRPr lang="hu-HU" sz="2800" dirty="0"/>
          </a:p>
        </p:txBody>
      </p:sp>
      <p:pic>
        <p:nvPicPr>
          <p:cNvPr id="4" name="Ábra 3" descr="Elkészült homokóra egyszínű kitöltéssel">
            <a:extLst>
              <a:ext uri="{FF2B5EF4-FFF2-40B4-BE49-F238E27FC236}">
                <a16:creationId xmlns:a16="http://schemas.microsoft.com/office/drawing/2014/main" id="{0F11E723-1CC1-FCCB-EFA3-FD4F44726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0217" y="1913468"/>
            <a:ext cx="1305982" cy="1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9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571145-E3F8-93E6-B9BD-49B818B0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Időrablók 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6F519C-E8E5-C4A9-9C87-FEB96424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6246235"/>
          </a:xfrm>
        </p:spPr>
        <p:txBody>
          <a:bodyPr>
            <a:normAutofit/>
          </a:bodyPr>
          <a:lstStyle/>
          <a:p>
            <a:pPr>
              <a:buFont typeface="Arial" charset="2"/>
              <a:buChar char="•"/>
            </a:pPr>
            <a:r>
              <a:rPr lang="hu-HU" sz="2800" dirty="0"/>
              <a:t>SIE</a:t>
            </a:r>
          </a:p>
          <a:p>
            <a:pPr>
              <a:buFont typeface="Arial" charset="2"/>
              <a:buChar char="•"/>
            </a:pPr>
            <a:r>
              <a:rPr lang="hu-HU" sz="2800" dirty="0"/>
              <a:t>Örömgyilkosok, energiavámpírok</a:t>
            </a:r>
          </a:p>
          <a:p>
            <a:pPr>
              <a:buFont typeface="Arial" charset="2"/>
              <a:buChar char="•"/>
            </a:pPr>
            <a:r>
              <a:rPr lang="hu-HU" sz="2800" dirty="0"/>
              <a:t>Kommunikációs zavarok</a:t>
            </a:r>
          </a:p>
          <a:p>
            <a:pPr>
              <a:buFont typeface="Arial" charset="2"/>
              <a:buChar char="•"/>
            </a:pPr>
            <a:r>
              <a:rPr lang="hu-HU" sz="2800" dirty="0"/>
              <a:t>Tisztázatlan </a:t>
            </a:r>
            <a:r>
              <a:rPr lang="hu-HU" sz="2800"/>
              <a:t>célok, tervezés</a:t>
            </a:r>
            <a:r>
              <a:rPr lang="hu-HU" sz="2800" dirty="0"/>
              <a:t> hiánya (= hajó térkép nélkül)</a:t>
            </a:r>
          </a:p>
          <a:p>
            <a:pPr>
              <a:buFont typeface="Arial" charset="2"/>
              <a:buChar char="•"/>
            </a:pPr>
            <a:r>
              <a:rPr lang="hu-HU" sz="2800" dirty="0"/>
              <a:t>Döntés halogatása</a:t>
            </a:r>
          </a:p>
          <a:p>
            <a:pPr>
              <a:buFont typeface="Arial" charset="2"/>
              <a:buChar char="•"/>
            </a:pPr>
            <a:r>
              <a:rPr lang="hu-HU" sz="2800" dirty="0"/>
              <a:t>Képtelenség a nemet mondásra</a:t>
            </a:r>
          </a:p>
          <a:p>
            <a:pPr>
              <a:buFont typeface="Arial" charset="2"/>
              <a:buChar char="•"/>
            </a:pPr>
            <a:r>
              <a:rPr lang="hu-HU" sz="2800"/>
              <a:t>Stressz, kifáradás</a:t>
            </a:r>
          </a:p>
          <a:p>
            <a:pPr>
              <a:buFont typeface="Arial" charset="2"/>
              <a:buChar char="•"/>
            </a:pPr>
            <a:r>
              <a:rPr lang="hu-HU" sz="2800" dirty="0"/>
              <a:t>VB, EB, Olimpia, hírek böngészése stb.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E919BDD-AD86-BF81-D478-3190CBABB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33919"/>
            <a:ext cx="3547533" cy="426994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charset="2"/>
              <a:buChar char="•"/>
            </a:pPr>
            <a:r>
              <a:rPr lang="hu-HU" sz="2800"/>
              <a:t>Telefon</a:t>
            </a:r>
          </a:p>
          <a:p>
            <a:pPr marL="457200" indent="-457200">
              <a:buFont typeface="Arial" charset="2"/>
              <a:buChar char="•"/>
            </a:pPr>
            <a:r>
              <a:rPr lang="hu-HU" sz="2800" dirty="0"/>
              <a:t>Online</a:t>
            </a:r>
          </a:p>
          <a:p>
            <a:pPr marL="457200" indent="-457200">
              <a:buFont typeface="Arial" charset="2"/>
              <a:buChar char="•"/>
            </a:pPr>
            <a:r>
              <a:rPr lang="hu-HU" sz="2800" dirty="0"/>
              <a:t>Értekezletek</a:t>
            </a:r>
          </a:p>
          <a:p>
            <a:pPr marL="457200" indent="-457200">
              <a:buFont typeface="Arial" charset="2"/>
              <a:buChar char="•"/>
            </a:pPr>
            <a:r>
              <a:rPr lang="hu-HU" sz="2800" dirty="0"/>
              <a:t>Delegálható feladatok</a:t>
            </a:r>
          </a:p>
          <a:p>
            <a:pPr marL="457200" indent="-457200">
              <a:buFont typeface="Arial" charset="2"/>
              <a:buChar char="•"/>
            </a:pPr>
            <a:r>
              <a:rPr lang="hu-HU" sz="2800" dirty="0"/>
              <a:t>Csak kérdezni kellett volna!</a:t>
            </a:r>
          </a:p>
          <a:p>
            <a:pPr marL="457200" indent="-457200">
              <a:buFont typeface="Arial" charset="2"/>
              <a:buChar char="•"/>
            </a:pPr>
            <a:r>
              <a:rPr lang="hu-HU" sz="2800" dirty="0"/>
              <a:t>Rendetlenség</a:t>
            </a:r>
          </a:p>
          <a:p>
            <a:pPr marL="457200" indent="-457200">
              <a:buFont typeface="Arial" charset="2"/>
              <a:buChar char="•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0860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E280B3-F4DE-B99E-386C-70D47B6E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accent6">
                    <a:lumMod val="76000"/>
                  </a:schemeClr>
                </a:solidFill>
              </a:rPr>
              <a:t>Technikák</a:t>
            </a:r>
            <a:endParaRPr lang="hu-HU" sz="4400">
              <a:solidFill>
                <a:schemeClr val="accent6">
                  <a:lumMod val="76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0FBD16-4A24-724A-BB60-49E0A7A16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2"/>
              <a:buChar char="•"/>
            </a:pPr>
            <a:r>
              <a:rPr lang="hu-HU" sz="2800" dirty="0"/>
              <a:t>Dedikált idő (visszatérő, ciklikus feladatokra)</a:t>
            </a:r>
          </a:p>
          <a:p>
            <a:pPr>
              <a:buFont typeface="Arial" charset="2"/>
              <a:buChar char="•"/>
            </a:pPr>
            <a:r>
              <a:rPr lang="hu-HU" sz="2800" dirty="0" err="1"/>
              <a:t>Énidő</a:t>
            </a:r>
            <a:r>
              <a:rPr lang="hu-HU" sz="2800" dirty="0"/>
              <a:t> (szabad?)</a:t>
            </a:r>
          </a:p>
          <a:p>
            <a:pPr>
              <a:buFont typeface="Arial" charset="2"/>
              <a:buChar char="•"/>
            </a:pPr>
            <a:r>
              <a:rPr lang="hu-HU" sz="2800"/>
              <a:t>Utolsó nap (utazás előtt)</a:t>
            </a:r>
          </a:p>
          <a:p>
            <a:pPr>
              <a:buFont typeface="Arial" charset="2"/>
              <a:buChar char="•"/>
            </a:pPr>
            <a:r>
              <a:rPr lang="hu-HU" sz="2800" dirty="0" err="1"/>
              <a:t>Pomodoro</a:t>
            </a:r>
            <a:r>
              <a:rPr lang="hu-HU" sz="2800" dirty="0"/>
              <a:t> (feltekerős visszaszámláló óra: 25p munka, 5p </a:t>
            </a:r>
            <a:r>
              <a:rPr lang="hu-HU" sz="2800" dirty="0" err="1"/>
              <a:t>pihi</a:t>
            </a:r>
            <a:r>
              <a:rPr lang="hu-HU" sz="2800" dirty="0"/>
              <a:t>)</a:t>
            </a:r>
          </a:p>
          <a:p>
            <a:pPr>
              <a:buFont typeface="Arial" charset="2"/>
              <a:buChar char="•"/>
            </a:pPr>
            <a:r>
              <a:rPr lang="hu-HU" sz="2800" dirty="0"/>
              <a:t>Időhöz a feladatot, v feladathoz az időt?</a:t>
            </a:r>
          </a:p>
          <a:p>
            <a:pPr>
              <a:buFont typeface="Arial" charset="2"/>
              <a:buChar char="•"/>
            </a:pPr>
            <a:r>
              <a:rPr lang="hu-HU" sz="2800" err="1"/>
              <a:t>Pareto</a:t>
            </a:r>
            <a:r>
              <a:rPr lang="hu-HU" sz="2800"/>
              <a:t> elemzés</a:t>
            </a:r>
            <a:endParaRPr lang="hu-HU" sz="2800" dirty="0"/>
          </a:p>
          <a:p>
            <a:pPr>
              <a:buFont typeface="Arial" charset="2"/>
              <a:buChar char="•"/>
            </a:pPr>
            <a:r>
              <a:rPr lang="hu-HU" sz="2800" dirty="0"/>
              <a:t>SF mátrix (sürgős-fontos)</a:t>
            </a:r>
          </a:p>
          <a:p>
            <a:pPr>
              <a:buFont typeface="Arial" charset="2"/>
              <a:buChar char="•"/>
            </a:pPr>
            <a:endParaRPr lang="hu-HU" sz="28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A1D8FCD-69D9-7809-07CA-C51BC4794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2"/>
              <a:buChar char="•"/>
            </a:pPr>
            <a:r>
              <a:rPr lang="hu-HU" sz="2800"/>
              <a:t>Alapidőegység</a:t>
            </a:r>
          </a:p>
          <a:p>
            <a:pPr marL="457200" indent="-457200">
              <a:buFont typeface="Arial" charset="2"/>
              <a:buChar char="•"/>
            </a:pPr>
            <a:r>
              <a:rPr lang="hu-HU" sz="2800" dirty="0"/>
              <a:t>Az ember, aki </a:t>
            </a:r>
            <a:r>
              <a:rPr lang="hu-HU" sz="2800"/>
              <a:t>legyőzte....</a:t>
            </a:r>
          </a:p>
          <a:p>
            <a:pPr marL="457200" indent="-457200">
              <a:buFont typeface="Arial" charset="2"/>
              <a:buChar char="•"/>
            </a:pPr>
            <a:r>
              <a:rPr lang="hu-HU" sz="2800"/>
              <a:t>Listázás</a:t>
            </a:r>
          </a:p>
          <a:p>
            <a:pPr marL="457200" indent="-457200">
              <a:buFont typeface="Arial" charset="2"/>
              <a:buChar char="•"/>
            </a:pPr>
            <a:r>
              <a:rPr lang="hu-HU" sz="2800" dirty="0"/>
              <a:t>GY3</a:t>
            </a:r>
          </a:p>
          <a:p>
            <a:pPr marL="457200" indent="-457200">
              <a:buFont typeface="Arial" charset="2"/>
              <a:buChar char="•"/>
            </a:pPr>
            <a:r>
              <a:rPr lang="hu-HU" sz="2800" dirty="0"/>
              <a:t>ABCD.....priorizálj</a:t>
            </a:r>
          </a:p>
        </p:txBody>
      </p:sp>
    </p:spTree>
    <p:extLst>
      <p:ext uri="{BB962C8B-B14F-4D97-AF65-F5344CB8AC3E}">
        <p14:creationId xmlns:p14="http://schemas.microsoft.com/office/powerpoint/2010/main" val="297804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találat a következőre: Pomodoro Clock. Méret: 178 x 185. Forrás: medium.com">
            <a:extLst>
              <a:ext uri="{FF2B5EF4-FFF2-40B4-BE49-F238E27FC236}">
                <a16:creationId xmlns:a16="http://schemas.microsoft.com/office/drawing/2014/main" id="{4B6892CC-A729-6FF1-6D53-2CD7595F6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4" y="297154"/>
            <a:ext cx="5868264" cy="59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24FC60-CCFA-D0D6-F294-7D4186D4A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4400" dirty="0"/>
              <a:t>"A holnap reggel okosabb, mint az este." </a:t>
            </a:r>
            <a:endParaRPr lang="hu-HU" sz="2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700B49A-8FCF-6E71-702A-372CC4D37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halogatás kiemelt szükségszerűség</a:t>
            </a:r>
          </a:p>
        </p:txBody>
      </p:sp>
    </p:spTree>
    <p:extLst>
      <p:ext uri="{BB962C8B-B14F-4D97-AF65-F5344CB8AC3E}">
        <p14:creationId xmlns:p14="http://schemas.microsoft.com/office/powerpoint/2010/main" val="207372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9A43D7-A52E-61C1-B225-2E86945C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56200"/>
          </a:xfrm>
        </p:spPr>
        <p:txBody>
          <a:bodyPr/>
          <a:lstStyle/>
          <a:p>
            <a:r>
              <a:rPr lang="hu-HU" sz="4400"/>
              <a:t>Erőforrásaink leltára </a:t>
            </a:r>
            <a:endParaRPr lang="hu-HU"/>
          </a:p>
        </p:txBody>
      </p:sp>
      <p:pic>
        <p:nvPicPr>
          <p:cNvPr id="5" name="Tartalom helye 4" descr="Szerelmes arc körvonal egyszínű kitöltéssel">
            <a:extLst>
              <a:ext uri="{FF2B5EF4-FFF2-40B4-BE49-F238E27FC236}">
                <a16:creationId xmlns:a16="http://schemas.microsoft.com/office/drawing/2014/main" id="{7D72ADCB-FE8F-6CCD-9D0B-EB6C3CD9AA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5384" y="446019"/>
            <a:ext cx="1380066" cy="126365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7EAE113D-B10A-9EED-BDA7-170209BC2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1915" y="2222287"/>
            <a:ext cx="11100083" cy="4390180"/>
          </a:xfrm>
        </p:spPr>
        <p:txBody>
          <a:bodyPr>
            <a:normAutofit/>
          </a:bodyPr>
          <a:lstStyle/>
          <a:p>
            <a:pPr>
              <a:buFont typeface="Arial" charset="2"/>
              <a:buChar char="•"/>
            </a:pPr>
            <a:r>
              <a:rPr lang="hu-HU" sz="3200"/>
              <a:t>Adsz elég időt magadnak a töltekezésre?</a:t>
            </a:r>
          </a:p>
          <a:p>
            <a:pPr>
              <a:buFont typeface="Arial" charset="2"/>
              <a:buChar char="•"/>
            </a:pPr>
            <a:r>
              <a:rPr lang="hu-HU" sz="3200"/>
              <a:t>Minőségi az erőforrásod?</a:t>
            </a:r>
          </a:p>
          <a:p>
            <a:pPr>
              <a:buFont typeface="Arial" charset="2"/>
              <a:buChar char="•"/>
            </a:pPr>
            <a:r>
              <a:rPr lang="hu-HU" sz="3200"/>
              <a:t>Akkor leszek boldog, ha  meglesz...... m ?</a:t>
            </a:r>
          </a:p>
          <a:p>
            <a:pPr>
              <a:buFont typeface="Arial" charset="2"/>
              <a:buChar char="•"/>
            </a:pPr>
            <a:r>
              <a:rPr lang="hu-HU" sz="3200"/>
              <a:t>Akkor lesz meg mindenem, ha elégedett és boldog leszek!</a:t>
            </a:r>
          </a:p>
          <a:p>
            <a:pPr>
              <a:buFont typeface="Arial" charset="2"/>
              <a:buChar char="•"/>
            </a:pPr>
            <a:r>
              <a:rPr lang="hu-HU" sz="3200"/>
              <a:t>Demonstráljuk </a:t>
            </a:r>
            <a:endParaRPr lang="hu-HU" sz="3200" dirty="0"/>
          </a:p>
        </p:txBody>
      </p:sp>
      <p:pic>
        <p:nvPicPr>
          <p:cNvPr id="6" name="Ábra 5" descr="Tapsoló kezek egyszínű kitöltéssel">
            <a:extLst>
              <a:ext uri="{FF2B5EF4-FFF2-40B4-BE49-F238E27FC236}">
                <a16:creationId xmlns:a16="http://schemas.microsoft.com/office/drawing/2014/main" id="{3D7E899B-82AE-8DE0-0DB0-3EEC6EBB7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6550" y="5120217"/>
            <a:ext cx="1940983" cy="1485900"/>
          </a:xfrm>
          <a:prstGeom prst="rect">
            <a:avLst/>
          </a:prstGeom>
        </p:spPr>
      </p:pic>
      <p:pic>
        <p:nvPicPr>
          <p:cNvPr id="3" name="Ábra 2" descr="Angyalarc körvonal egyszínű kitöltéssel">
            <a:extLst>
              <a:ext uri="{FF2B5EF4-FFF2-40B4-BE49-F238E27FC236}">
                <a16:creationId xmlns:a16="http://schemas.microsoft.com/office/drawing/2014/main" id="{F1318B61-D06C-3D74-3569-6D27C887F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7133" y="483755"/>
            <a:ext cx="1280968" cy="1232860"/>
          </a:xfrm>
          <a:prstGeom prst="rect">
            <a:avLst/>
          </a:prstGeom>
        </p:spPr>
      </p:pic>
      <p:pic>
        <p:nvPicPr>
          <p:cNvPr id="7" name="Ábra 6" descr="Felfelé mutató hüvelykujj egyszínű kitöltéssel">
            <a:extLst>
              <a:ext uri="{FF2B5EF4-FFF2-40B4-BE49-F238E27FC236}">
                <a16:creationId xmlns:a16="http://schemas.microsoft.com/office/drawing/2014/main" id="{78DA2842-E824-B727-7B22-00851336C7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1217" y="7069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4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táj, kültéri, hegy, ég látható&#10;&#10;Lehet, hogy az AI által létrehozott tartalom helytelen.">
            <a:extLst>
              <a:ext uri="{FF2B5EF4-FFF2-40B4-BE49-F238E27FC236}">
                <a16:creationId xmlns:a16="http://schemas.microsoft.com/office/drawing/2014/main" id="{E1B69BAF-67BB-FB18-0DCC-746725B17B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01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5 Walking Quotes to Inspire Your Day | BODi">
            <a:extLst>
              <a:ext uri="{FF2B5EF4-FFF2-40B4-BE49-F238E27FC236}">
                <a16:creationId xmlns:a16="http://schemas.microsoft.com/office/drawing/2014/main" id="{072F3570-F578-CD28-E645-61FCC8BB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83" b="2465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4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96A3A0-38A0-D8FD-4B65-8896C099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hu-HU"/>
              <a:t>Stresszkezelési praktikák   </a:t>
            </a:r>
            <a:r>
              <a:rPr lang="hu-HU" sz="4800">
                <a:solidFill>
                  <a:schemeClr val="accent6">
                    <a:lumMod val="76000"/>
                  </a:schemeClr>
                </a:solidFill>
              </a:rPr>
              <a:t>EZT NE!!!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63B593-22A6-A282-84E9-C7C77DB29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29" y="1925953"/>
            <a:ext cx="10554574" cy="4504344"/>
          </a:xfrm>
        </p:spPr>
        <p:txBody>
          <a:bodyPr>
            <a:normAutofit lnSpcReduction="10000"/>
          </a:bodyPr>
          <a:lstStyle/>
          <a:p>
            <a:pPr>
              <a:buFont typeface="Arial" charset="2"/>
              <a:buChar char="•"/>
            </a:pPr>
            <a:r>
              <a:rPr lang="hu-HU" sz="2800"/>
              <a:t>Alkohol, gyógyszer, drog, dohányzás</a:t>
            </a:r>
          </a:p>
          <a:p>
            <a:pPr>
              <a:buFont typeface="Arial" charset="2"/>
              <a:buChar char="•"/>
            </a:pPr>
            <a:r>
              <a:rPr lang="hu-HU" sz="2800"/>
              <a:t>Túl sok alvás vs nem alvás</a:t>
            </a:r>
          </a:p>
          <a:p>
            <a:pPr>
              <a:buFont typeface="Arial" charset="2"/>
              <a:buChar char="•"/>
            </a:pPr>
            <a:r>
              <a:rPr lang="hu-HU" sz="2800"/>
              <a:t>Evés (túl sok vs túl kevés)</a:t>
            </a:r>
          </a:p>
          <a:p>
            <a:pPr>
              <a:buFont typeface="Arial" charset="2"/>
              <a:buChar char="•"/>
            </a:pPr>
            <a:r>
              <a:rPr lang="hu-HU" sz="2800"/>
              <a:t>A test üzen (szívroham, elmegy a hang, gyulladások...)</a:t>
            </a:r>
            <a:endParaRPr lang="hu-HU" sz="2800" dirty="0"/>
          </a:p>
          <a:p>
            <a:pPr>
              <a:buFont typeface="Arial" charset="2"/>
              <a:buChar char="•"/>
            </a:pPr>
            <a:r>
              <a:rPr lang="hu-HU" sz="2800"/>
              <a:t>Belső mérgek: </a:t>
            </a:r>
            <a:r>
              <a:rPr lang="hu-HU" sz="3600" b="1">
                <a:solidFill>
                  <a:schemeClr val="accent6">
                    <a:lumMod val="76000"/>
                  </a:schemeClr>
                </a:solidFill>
              </a:rPr>
              <a:t>4P index  = </a:t>
            </a:r>
            <a:r>
              <a:rPr lang="hu-HU" sz="2800"/>
              <a:t>puffog, pampog, picsog, panaszkodik)</a:t>
            </a:r>
            <a:endParaRPr lang="hu-HU" sz="2800" dirty="0"/>
          </a:p>
          <a:p>
            <a:pPr>
              <a:buFont typeface="Arial" charset="2"/>
              <a:buChar char="•"/>
            </a:pPr>
            <a:r>
              <a:rPr lang="hu-HU" sz="3600" b="1">
                <a:solidFill>
                  <a:schemeClr val="accent6">
                    <a:lumMod val="76000"/>
                  </a:schemeClr>
                </a:solidFill>
              </a:rPr>
              <a:t>2 m </a:t>
            </a:r>
            <a:r>
              <a:rPr lang="hu-HU" sz="2800"/>
              <a:t>mutató: mentegetőzés, magyarázkodás</a:t>
            </a:r>
            <a:endParaRPr lang="hu-HU" sz="2800" dirty="0"/>
          </a:p>
          <a:p>
            <a:pPr>
              <a:buFont typeface="Arial" charset="2"/>
              <a:buChar char="•"/>
            </a:pPr>
            <a:r>
              <a:rPr lang="hu-HU" sz="2800"/>
              <a:t>Izgulás                Önbeteljesítő jóslat</a:t>
            </a:r>
            <a:endParaRPr lang="hu-HU" sz="2800" dirty="0"/>
          </a:p>
        </p:txBody>
      </p:sp>
      <p:pic>
        <p:nvPicPr>
          <p:cNvPr id="4" name="Ábra 3" descr="Nyíl: enyhén ívelt egyszínű kitöltéssel">
            <a:extLst>
              <a:ext uri="{FF2B5EF4-FFF2-40B4-BE49-F238E27FC236}">
                <a16:creationId xmlns:a16="http://schemas.microsoft.com/office/drawing/2014/main" id="{249404B5-694E-2505-195E-2F5217348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5468" y="5776385"/>
            <a:ext cx="75565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3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827A03-ECDF-8FB3-A5EA-A82FEBDE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/>
              <a:t>Személyes stresszkezelési stílus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A22A936-7791-23F6-5B26-DBAA9DA8F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3200" b="1"/>
              <a:t>Technikák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63EC8E5-5D1D-4627-2F9C-58242FCDB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247583" cy="3710276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2"/>
              <a:buChar char="•"/>
            </a:pPr>
            <a:r>
              <a:rPr lang="hu-HU" sz="2800"/>
              <a:t>Feedback </a:t>
            </a:r>
          </a:p>
          <a:p>
            <a:pPr>
              <a:buFont typeface="Arial" charset="2"/>
              <a:buChar char="•"/>
            </a:pPr>
            <a:r>
              <a:rPr lang="hu-HU" sz="2800"/>
              <a:t>Pozitív precedens</a:t>
            </a:r>
            <a:endParaRPr lang="hu-HU" sz="2800" dirty="0"/>
          </a:p>
          <a:p>
            <a:pPr>
              <a:buFont typeface="Arial" charset="2"/>
              <a:buChar char="•"/>
            </a:pPr>
            <a:r>
              <a:rPr lang="hu-HU" sz="2800"/>
              <a:t>Példaképek</a:t>
            </a:r>
          </a:p>
          <a:p>
            <a:pPr>
              <a:buFont typeface="Arial" charset="2"/>
              <a:buChar char="•"/>
            </a:pPr>
            <a:r>
              <a:rPr lang="hu-HU" sz="2800"/>
              <a:t>Le'sz.rom tabletta</a:t>
            </a:r>
          </a:p>
          <a:p>
            <a:pPr>
              <a:buFont typeface="Arial" charset="2"/>
              <a:buChar char="•"/>
            </a:pPr>
            <a:r>
              <a:rPr lang="hu-HU" sz="2800"/>
              <a:t>Mentális edzés, Miatyánk</a:t>
            </a:r>
          </a:p>
          <a:p>
            <a:pPr>
              <a:buFont typeface="Arial" charset="2"/>
              <a:buChar char="•"/>
            </a:pPr>
            <a:r>
              <a:rPr lang="hu-HU" sz="2800"/>
              <a:t>Mosoly Büszkeségfal (leltár)megtartó ereje</a:t>
            </a:r>
            <a:endParaRPr lang="hu-HU" sz="2800" dirty="0"/>
          </a:p>
          <a:p>
            <a:pPr>
              <a:buFont typeface="Arial" charset="2"/>
              <a:buChar char="•"/>
            </a:pPr>
            <a:endParaRPr lang="hu-HU" sz="2800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F5B9B94-9DFD-FB14-921E-729B22E90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5081" y="2169055"/>
            <a:ext cx="5236917" cy="4655078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2"/>
              <a:buChar char="•"/>
            </a:pPr>
            <a:r>
              <a:rPr lang="hu-HU" sz="2800"/>
              <a:t>Probléma vagy megoldásfókuszú vagy?</a:t>
            </a:r>
          </a:p>
          <a:p>
            <a:pPr>
              <a:buFont typeface="Arial" charset="2"/>
              <a:buChar char="•"/>
            </a:pPr>
            <a:r>
              <a:rPr lang="hu-HU" sz="2800"/>
              <a:t>Valami elől vagy vmi felé?</a:t>
            </a:r>
          </a:p>
          <a:p>
            <a:pPr>
              <a:buFont typeface="Arial" charset="2"/>
              <a:buChar char="•"/>
            </a:pPr>
            <a:r>
              <a:rPr lang="hu-HU" sz="2800"/>
              <a:t>Horgonypontjaink : gödörtől gödörig vagy boldog pillanattól boldog pillanatig élünk?</a:t>
            </a:r>
          </a:p>
          <a:p>
            <a:pPr>
              <a:buFont typeface="Arial" charset="2"/>
              <a:buChar char="•"/>
            </a:pPr>
            <a:r>
              <a:rPr lang="hu-HU" sz="2800"/>
              <a:t>Mumusom = szembenézés félelmeimmel</a:t>
            </a:r>
            <a:endParaRPr lang="hu-HU" sz="2800" dirty="0"/>
          </a:p>
          <a:p>
            <a:pPr>
              <a:buFont typeface="Arial" charset="2"/>
              <a:buChar char="•"/>
            </a:pPr>
            <a:r>
              <a:rPr lang="hu-HU" sz="2800">
                <a:solidFill>
                  <a:schemeClr val="accent6">
                    <a:lumMod val="76000"/>
                  </a:schemeClr>
                </a:solidFill>
              </a:rPr>
              <a:t>A boldogság NEM fájdalomnélküliség!</a:t>
            </a:r>
          </a:p>
        </p:txBody>
      </p:sp>
      <p:pic>
        <p:nvPicPr>
          <p:cNvPr id="7" name="Ábra 6" descr="Szerelmes arc körvonal egyszínű kitöltéssel">
            <a:extLst>
              <a:ext uri="{FF2B5EF4-FFF2-40B4-BE49-F238E27FC236}">
                <a16:creationId xmlns:a16="http://schemas.microsoft.com/office/drawing/2014/main" id="{A254BEF2-4064-C380-7D16-1E43EBAB5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5550" y="52683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6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022EB8-FDAE-8C68-7F5D-84CF9BE4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dirty="0"/>
              <a:t>Credo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4B97FE-7947-4486-2DDC-FED8877D9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57" y="2222287"/>
            <a:ext cx="10554574" cy="3636511"/>
          </a:xfrm>
        </p:spPr>
        <p:txBody>
          <a:bodyPr/>
          <a:lstStyle/>
          <a:p>
            <a:pPr marL="0" indent="0" algn="ctr">
              <a:buNone/>
            </a:pPr>
            <a:r>
              <a:rPr lang="hu-HU" sz="4400" b="1" dirty="0"/>
              <a:t>"Hiszem, hogy mindig van másik út, hogy mindig tehetünk mást, mint amit eddig tettünk, s pont ezért lehetséges a változás."</a:t>
            </a:r>
          </a:p>
          <a:p>
            <a:pPr marL="0" indent="0" algn="ctr">
              <a:buNone/>
            </a:pPr>
            <a:r>
              <a:rPr lang="hu-HU" sz="3200" b="1"/>
              <a:t>Limpár Imre, tanácsadó szakpszichológus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632136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apsugarak szűrődnek át az erdőn napkeltekor - Jogdíjmentes Remény témájú stock fotó">
            <a:extLst>
              <a:ext uri="{FF2B5EF4-FFF2-40B4-BE49-F238E27FC236}">
                <a16:creationId xmlns:a16="http://schemas.microsoft.com/office/drawing/2014/main" id="{2B16A462-CC33-661E-9FF3-81A1F9D378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1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66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víz, kültéri, zöld, növény látható&#10;&#10;Lehet, hogy az AI által létrehozott tartalom helytelen.">
            <a:extLst>
              <a:ext uri="{FF2B5EF4-FFF2-40B4-BE49-F238E27FC236}">
                <a16:creationId xmlns:a16="http://schemas.microsoft.com/office/drawing/2014/main" id="{7C2620DB-F56C-51E6-B86E-602049AD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9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A3AA57-C253-D82C-4E64-161AE732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/>
              <a:t>A célok logikája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25BCC1-A8D4-09A5-4899-EDC0BA041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66119" cy="4202238"/>
          </a:xfrm>
        </p:spPr>
        <p:txBody>
          <a:bodyPr>
            <a:normAutofit/>
          </a:bodyPr>
          <a:lstStyle/>
          <a:p>
            <a:pPr>
              <a:buFont typeface="Arial" charset="2"/>
              <a:buChar char="•"/>
            </a:pPr>
            <a:r>
              <a:rPr lang="hu-HU" sz="2800" dirty="0"/>
              <a:t>Tételmondat: Ha cél nincs, semmi nincs. Seneca: </a:t>
            </a:r>
            <a:r>
              <a:rPr lang="hu-H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"Céltalan hajónak egy szél sem kedvez"</a:t>
            </a:r>
          </a:p>
          <a:p>
            <a:pPr>
              <a:buFont typeface="Arial" charset="2"/>
              <a:buChar char="•"/>
            </a:pPr>
            <a:r>
              <a:rPr lang="hu-H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Életkerék</a:t>
            </a:r>
            <a:r>
              <a:rPr lang="hu-H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-</a:t>
            </a:r>
            <a:r>
              <a:rPr lang="hu-HU" sz="2800" dirty="0"/>
              <a:t> Mennyire harmonikus és dinamikus az életed?</a:t>
            </a:r>
          </a:p>
          <a:p>
            <a:pPr>
              <a:buFont typeface="Arial" charset="2"/>
              <a:buChar char="•"/>
            </a:pPr>
            <a:r>
              <a:rPr lang="hu-HU" sz="2800" dirty="0"/>
              <a:t>Most </a:t>
            </a:r>
            <a:r>
              <a:rPr lang="hu-HU" sz="2800" err="1"/>
              <a:t>vs</a:t>
            </a:r>
            <a:r>
              <a:rPr lang="hu-HU" sz="2800"/>
              <a:t> Vágyott életkerék             A </a:t>
            </a:r>
            <a:r>
              <a:rPr lang="hu-HU" sz="2800">
                <a:solidFill>
                  <a:schemeClr val="accent1">
                    <a:lumMod val="60000"/>
                    <a:lumOff val="40000"/>
                  </a:schemeClr>
                </a:solidFill>
              </a:rPr>
              <a:t>JÖVŐ</a:t>
            </a:r>
            <a:r>
              <a:rPr lang="hu-HU" sz="2800"/>
              <a:t>re figyel csak!</a:t>
            </a:r>
          </a:p>
          <a:p>
            <a:pPr>
              <a:buFont typeface="Arial" charset="2"/>
              <a:buChar char="•"/>
            </a:pPr>
            <a:r>
              <a:rPr lang="hu-HU" sz="2800"/>
              <a:t>Károgó varjak, gáncsoskodók</a:t>
            </a:r>
          </a:p>
          <a:p>
            <a:pPr>
              <a:buFont typeface="Arial" charset="2"/>
              <a:buChar char="•"/>
            </a:pPr>
            <a:r>
              <a:rPr lang="hu-HU" sz="2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100 cél gyakorlat:</a:t>
            </a:r>
            <a:r>
              <a:rPr lang="hu-HU" sz="2800"/>
              <a:t> Nem halhatok meg addig, amíg nem teljesül, amíg meg nem élem! - </a:t>
            </a:r>
            <a:r>
              <a:rPr lang="hu-HU" sz="2800" b="1">
                <a:solidFill>
                  <a:srgbClr val="FF0000"/>
                </a:solidFill>
              </a:rPr>
              <a:t>Változtatni KÖTELESSÉG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05B092F5-4E2D-C4EB-C8B3-452D5DD7B446}"/>
              </a:ext>
            </a:extLst>
          </p:cNvPr>
          <p:cNvSpPr/>
          <p:nvPr/>
        </p:nvSpPr>
        <p:spPr>
          <a:xfrm flipV="1">
            <a:off x="6098290" y="3854818"/>
            <a:ext cx="782135" cy="7853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17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50A715-18D8-E3DC-0CBF-EBD7A56C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" y="31552"/>
            <a:ext cx="10571998" cy="1351450"/>
          </a:xfrm>
        </p:spPr>
        <p:txBody>
          <a:bodyPr/>
          <a:lstStyle/>
          <a:p>
            <a:r>
              <a:rPr lang="hu-HU" sz="2800" dirty="0"/>
              <a:t>"A halál tükrébe nézve mélyebb</a:t>
            </a:r>
            <a:r>
              <a:rPr lang="hu-HU" dirty="0"/>
              <a:t>, </a:t>
            </a:r>
            <a:r>
              <a:rPr lang="hu-HU" sz="2800" dirty="0"/>
              <a:t>gazdagabb, jobb lesz az élet." </a:t>
            </a:r>
            <a:r>
              <a:rPr lang="hu-HU" sz="1200"/>
              <a:t>Polcz Alaine</a:t>
            </a:r>
            <a:r>
              <a:rPr lang="hu-HU" sz="1200" dirty="0"/>
              <a:t> </a:t>
            </a:r>
            <a:r>
              <a:rPr lang="hu-HU" sz="1200"/>
              <a:t>= </a:t>
            </a:r>
            <a:r>
              <a:rPr lang="hu-HU" sz="2400">
                <a:solidFill>
                  <a:srgbClr val="C00000"/>
                </a:solidFill>
              </a:rPr>
              <a:t>Aki mindig tudatában van élete véges voltának, az jobban fogja </a:t>
            </a:r>
            <a:r>
              <a:rPr lang="hu-HU" sz="2400" dirty="0">
                <a:solidFill>
                  <a:srgbClr val="C00000"/>
                </a:solidFill>
              </a:rPr>
              <a:t>kihasználni idejét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0B29FF-8B81-1A4F-603A-B12D1CBE1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232054" cy="4573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hu-HU" sz="3600" b="1">
                <a:solidFill>
                  <a:srgbClr val="FFFFFF"/>
                </a:solidFill>
              </a:rPr>
              <a:t>pecific -</a:t>
            </a:r>
            <a:r>
              <a:rPr lang="hu-HU" sz="3200" b="1">
                <a:solidFill>
                  <a:srgbClr val="FFFFFF"/>
                </a:solidFill>
              </a:rPr>
              <a:t> konkrét</a:t>
            </a:r>
          </a:p>
          <a:p>
            <a:pPr marL="0" indent="0">
              <a:buNone/>
            </a:pPr>
            <a:r>
              <a:rPr lang="hu-H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hu-HU" sz="3600" b="1"/>
              <a:t>easurable - </a:t>
            </a:r>
            <a:r>
              <a:rPr lang="hu-HU" sz="3200" b="1"/>
              <a:t>mérhető</a:t>
            </a:r>
          </a:p>
          <a:p>
            <a:pPr marL="0" indent="0">
              <a:buNone/>
            </a:pPr>
            <a:r>
              <a:rPr lang="hu-H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hu-HU" sz="3600" b="1"/>
              <a:t>chieavable - </a:t>
            </a:r>
            <a:r>
              <a:rPr lang="hu-HU" sz="3200" b="1"/>
              <a:t>elérhető</a:t>
            </a:r>
          </a:p>
          <a:p>
            <a:pPr marL="0" indent="0">
              <a:buNone/>
            </a:pPr>
            <a:r>
              <a:rPr lang="hu-H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hu-HU" sz="3600" b="1"/>
              <a:t>elevant -</a:t>
            </a:r>
            <a:r>
              <a:rPr lang="hu-HU" sz="3200" b="1"/>
              <a:t> releváns</a:t>
            </a:r>
          </a:p>
          <a:p>
            <a:pPr marL="0" indent="0">
              <a:buNone/>
            </a:pPr>
            <a:r>
              <a:rPr lang="hu-H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hu-HU" sz="3600" b="1"/>
              <a:t>imebounded</a:t>
            </a:r>
            <a:r>
              <a:rPr lang="hu-HU" sz="3200" b="1"/>
              <a:t> - időponthoz kötött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8ED8AC4-FD01-58CF-0930-52D1DF0873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7 kérdés</a:t>
            </a:r>
          </a:p>
          <a:p>
            <a:pPr marL="0" indent="0">
              <a:buNone/>
            </a:pPr>
            <a:r>
              <a:rPr lang="hu-H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 siker fejben dől el? </a:t>
            </a:r>
          </a:p>
          <a:p>
            <a:pPr marL="0" indent="0">
              <a:buNone/>
            </a:pPr>
            <a:r>
              <a:rPr lang="hu-H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Kitartás </a:t>
            </a:r>
            <a:endParaRPr lang="hu-H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0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24F71D-F239-7122-3A22-A2B50E38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4" y="389461"/>
            <a:ext cx="10571998" cy="1270631"/>
          </a:xfrm>
        </p:spPr>
        <p:txBody>
          <a:bodyPr/>
          <a:lstStyle/>
          <a:p>
            <a:pPr algn="ctr"/>
            <a:r>
              <a:rPr lang="hu-HU"/>
              <a:t>A szokások ereje – Mit nem?         </a:t>
            </a:r>
            <a:br>
              <a:rPr lang="hu-HU" dirty="0"/>
            </a:br>
            <a:r>
              <a:rPr lang="hu-HU" dirty="0"/>
              <a:t> </a:t>
            </a:r>
            <a:r>
              <a:rPr lang="hu-HU" dirty="0">
                <a:solidFill>
                  <a:schemeClr val="accent6">
                    <a:lumMod val="76000"/>
                  </a:schemeClr>
                </a:solidFill>
              </a:rPr>
              <a:t>Írd meg a saját 10parancsolatodat!</a:t>
            </a:r>
            <a:endParaRPr lang="hu-HU">
              <a:solidFill>
                <a:schemeClr val="accent6">
                  <a:lumMod val="76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522EBC-309E-921D-5C43-E7FF1422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91379"/>
            <a:ext cx="10566119" cy="4710237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2"/>
              <a:buChar char="•"/>
            </a:pPr>
            <a:endParaRPr lang="hu-HU" sz="2800" dirty="0"/>
          </a:p>
          <a:p>
            <a:pPr>
              <a:buFont typeface="Arial" charset="2"/>
              <a:buChar char="•"/>
            </a:pPr>
            <a:r>
              <a:rPr lang="hu-HU" sz="2800" dirty="0"/>
              <a:t>Természetes, normális, megszokott, szabályszerű, elfogadott, szokványos - </a:t>
            </a:r>
            <a:r>
              <a:rPr lang="hu-HU" sz="2800" b="1" dirty="0">
                <a:solidFill>
                  <a:schemeClr val="accent6">
                    <a:lumMod val="76000"/>
                  </a:schemeClr>
                </a:solidFill>
              </a:rPr>
              <a:t>Miért nem......?</a:t>
            </a:r>
            <a:endParaRPr lang="hu-HU" sz="2800" b="1">
              <a:solidFill>
                <a:schemeClr val="accent6">
                  <a:lumMod val="76000"/>
                </a:schemeClr>
              </a:solidFill>
            </a:endParaRPr>
          </a:p>
          <a:p>
            <a:pPr>
              <a:buFont typeface="Arial" charset="2"/>
              <a:buChar char="•"/>
            </a:pPr>
            <a:r>
              <a:rPr lang="hu-H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Negatív</a:t>
            </a:r>
            <a:r>
              <a:rPr lang="hu-HU" sz="2800" dirty="0"/>
              <a:t> </a:t>
            </a:r>
            <a:r>
              <a:rPr lang="hu-H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szokásaink</a:t>
            </a:r>
            <a:r>
              <a:rPr lang="hu-HU" sz="2800" dirty="0"/>
              <a:t>: TV, Panaszkodás, </a:t>
            </a:r>
            <a:r>
              <a:rPr lang="hu-HU" sz="2800"/>
              <a:t>magyarázkodás,(felelősségvállalás hárítása) </a:t>
            </a:r>
            <a:r>
              <a:rPr lang="hu-HU" sz="2800" dirty="0"/>
              <a:t>érzelmek </a:t>
            </a:r>
            <a:r>
              <a:rPr lang="hu-HU" sz="2800"/>
              <a:t>elhallgatása, békém odaadása, életvitelszerű szokások,(egészségtelen étkezés) </a:t>
            </a:r>
            <a:r>
              <a:rPr lang="hu-HU" sz="2800" dirty="0"/>
              <a:t>szakmai, pénzügyi, fizikai környezetem (lomtalanítás), egészség, kikapcsolódás (</a:t>
            </a:r>
            <a:r>
              <a:rPr lang="hu-H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szabad gyermeki énállapot</a:t>
            </a:r>
            <a:r>
              <a:rPr lang="hu-HU" sz="2800" dirty="0"/>
              <a:t>) lustálkodás</a:t>
            </a:r>
            <a:endParaRPr lang="hu-HU" sz="2800"/>
          </a:p>
          <a:p>
            <a:pPr>
              <a:buFont typeface="Arial" charset="2"/>
              <a:buChar char="•"/>
            </a:pPr>
            <a:r>
              <a:rPr lang="hu-HU" sz="2800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Hffp</a:t>
            </a:r>
            <a:r>
              <a:rPr lang="hu-H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800"/>
              <a:t>= hozzájárulás, fontos, feltölt, pihentet? (</a:t>
            </a:r>
            <a:r>
              <a:rPr lang="hu-HU" sz="2800" err="1"/>
              <a:t>pl</a:t>
            </a:r>
            <a:r>
              <a:rPr lang="hu-HU" sz="2800"/>
              <a:t> sörözés, bulizás, családi látogatások -</a:t>
            </a:r>
            <a:r>
              <a:rPr lang="hu-H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tényleg??</a:t>
            </a:r>
            <a:r>
              <a:rPr lang="hu-HU" sz="2800"/>
              <a:t>)</a:t>
            </a:r>
            <a:endParaRPr lang="hu-HU" sz="2800" dirty="0"/>
          </a:p>
          <a:p>
            <a:pPr>
              <a:buFont typeface="Arial" charset="2"/>
              <a:buChar char="•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28863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3AEC82-A5A0-8AF0-3018-630865BDB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buborék, személy, ruházat, kültéri látható&#10;&#10;Lehet, hogy az AI által létrehozott tartalom helytelen.">
            <a:extLst>
              <a:ext uri="{FF2B5EF4-FFF2-40B4-BE49-F238E27FC236}">
                <a16:creationId xmlns:a16="http://schemas.microsoft.com/office/drawing/2014/main" id="{A4280BB7-C059-A185-51A3-9FD678FE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8" b="152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9BA5FE-EFEF-E589-5209-4AE0C74D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szokások ereje – </a:t>
            </a:r>
            <a:r>
              <a:rPr lang="hu-HU">
                <a:solidFill>
                  <a:schemeClr val="accent6">
                    <a:lumMod val="76000"/>
                  </a:schemeClr>
                </a:solidFill>
              </a:rPr>
              <a:t>Mit igen?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C970A7-180C-ED7F-86A2-DA69070AD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2"/>
              <a:buChar char="•"/>
            </a:pPr>
            <a:r>
              <a:rPr lang="hu-HU" sz="2800"/>
              <a:t>Optimizmus</a:t>
            </a:r>
          </a:p>
          <a:p>
            <a:pPr>
              <a:buFont typeface="Arial" charset="2"/>
              <a:buChar char="•"/>
            </a:pPr>
            <a:r>
              <a:rPr lang="hu-HU" sz="2800"/>
              <a:t>A nap indítása</a:t>
            </a:r>
          </a:p>
          <a:p>
            <a:pPr>
              <a:buFont typeface="Arial" charset="2"/>
              <a:buChar char="•"/>
            </a:pPr>
            <a:r>
              <a:rPr lang="hu-HU" sz="2800"/>
              <a:t>Nap végi kérdések</a:t>
            </a:r>
          </a:p>
          <a:p>
            <a:pPr>
              <a:buFont typeface="Arial" charset="2"/>
              <a:buChar char="•"/>
            </a:pPr>
            <a:r>
              <a:rPr lang="hu-HU" sz="2800"/>
              <a:t>Újévi fogadalmak helyett …( a mai napon... ld S.Covey A kiemelkedően sikeres emberek 7 szokása)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6476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21" y="4331"/>
            <a:ext cx="7669067" cy="688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8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C0D83-9F8F-205E-A21A-9EF04F85C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5F53F9-A0D7-894D-B468-A921A63A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Az ígéret ereje  </a:t>
            </a:r>
            <a:r>
              <a:rPr lang="hu-HU" sz="2800" dirty="0"/>
              <a:t> </a:t>
            </a:r>
            <a:r>
              <a:rPr lang="hu-HU" sz="2800">
                <a:solidFill>
                  <a:schemeClr val="accent6">
                    <a:lumMod val="76000"/>
                  </a:schemeClr>
                </a:solidFill>
              </a:rPr>
              <a:t>az egyetlen lehetőség a cselekvés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1ED3E1-9585-D69E-E06C-FACAD2A7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9015"/>
            <a:ext cx="10566119" cy="4975783"/>
          </a:xfrm>
        </p:spPr>
        <p:txBody>
          <a:bodyPr>
            <a:normAutofit/>
          </a:bodyPr>
          <a:lstStyle/>
          <a:p>
            <a:pPr>
              <a:buFont typeface="Arial" charset="2"/>
              <a:buChar char="•"/>
            </a:pPr>
            <a:r>
              <a:rPr lang="hu-HU" sz="2800"/>
              <a:t>Ígéret Gyermekünknek</a:t>
            </a:r>
            <a:endParaRPr lang="hu-HU"/>
          </a:p>
          <a:p>
            <a:pPr>
              <a:buFont typeface="Arial" charset="2"/>
              <a:buChar char="•"/>
            </a:pPr>
            <a:r>
              <a:rPr lang="hu-HU" sz="2800"/>
              <a:t>A Teremtőnek</a:t>
            </a:r>
            <a:endParaRPr lang="hu-HU" sz="2800" dirty="0"/>
          </a:p>
          <a:p>
            <a:pPr>
              <a:buFont typeface="Arial" charset="2"/>
              <a:buChar char="•"/>
            </a:pPr>
            <a:r>
              <a:rPr lang="hu-HU" sz="2800" dirty="0"/>
              <a:t>Társunknak, </a:t>
            </a:r>
            <a:r>
              <a:rPr lang="hu-HU" sz="2800"/>
              <a:t>férjnek, feleségnek</a:t>
            </a:r>
            <a:endParaRPr lang="hu-HU" sz="2800" dirty="0"/>
          </a:p>
          <a:p>
            <a:pPr>
              <a:buFont typeface="Arial" charset="2"/>
              <a:buChar char="•"/>
            </a:pPr>
            <a:r>
              <a:rPr lang="hu-HU" sz="2800"/>
              <a:t>Kollégának, barátnak</a:t>
            </a:r>
            <a:endParaRPr lang="hu-HU" sz="2800" dirty="0"/>
          </a:p>
          <a:p>
            <a:pPr>
              <a:buFont typeface="Arial" charset="2"/>
              <a:buChar char="•"/>
            </a:pPr>
            <a:r>
              <a:rPr lang="hu-HU" sz="2800"/>
              <a:t>a főnöknek</a:t>
            </a:r>
          </a:p>
          <a:p>
            <a:pPr>
              <a:buFont typeface="Arial" charset="2"/>
              <a:buChar char="•"/>
            </a:pPr>
            <a:r>
              <a:rPr lang="hu-HU" sz="2800" dirty="0"/>
              <a:t>Csoport előtt</a:t>
            </a:r>
          </a:p>
          <a:p>
            <a:pPr>
              <a:buFont typeface="Arial" charset="2"/>
              <a:buChar char="•"/>
            </a:pPr>
            <a:r>
              <a:rPr lang="hu-H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Önmagunknak - nyilatkozat, jól látható helyre téve!</a:t>
            </a:r>
          </a:p>
        </p:txBody>
      </p:sp>
      <p:pic>
        <p:nvPicPr>
          <p:cNvPr id="5" name="Ábra 4" descr="Felkiáltójel egyszínű kitöltéssel">
            <a:extLst>
              <a:ext uri="{FF2B5EF4-FFF2-40B4-BE49-F238E27FC236}">
                <a16:creationId xmlns:a16="http://schemas.microsoft.com/office/drawing/2014/main" id="{F8748E47-15AE-C933-8E65-0F655402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2395" y="714737"/>
            <a:ext cx="914400" cy="914400"/>
          </a:xfrm>
          <a:prstGeom prst="rect">
            <a:avLst/>
          </a:prstGeom>
        </p:spPr>
      </p:pic>
      <p:pic>
        <p:nvPicPr>
          <p:cNvPr id="6" name="Ábra 5" descr="Felkiáltójel egyszínű kitöltéssel">
            <a:extLst>
              <a:ext uri="{FF2B5EF4-FFF2-40B4-BE49-F238E27FC236}">
                <a16:creationId xmlns:a16="http://schemas.microsoft.com/office/drawing/2014/main" id="{F9464066-15D4-E4E7-073F-48D9875B4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3682" y="7036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08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684</Words>
  <Application>Microsoft Office PowerPoint</Application>
  <PresentationFormat>Szélesvásznú</PresentationFormat>
  <Paragraphs>103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2</vt:lpstr>
      <vt:lpstr>Quotable</vt:lpstr>
      <vt:lpstr>A siker tervezhető  A praktikus tudás lélektani könyve   alapján készítette Pokovai Aranka</vt:lpstr>
      <vt:lpstr>Credo</vt:lpstr>
      <vt:lpstr>A célok logikája</vt:lpstr>
      <vt:lpstr>"A halál tükrébe nézve mélyebb, gazdagabb, jobb lesz az élet." Polcz Alaine = Aki mindig tudatában van élete véges voltának, az jobban fogja kihasználni idejét</vt:lpstr>
      <vt:lpstr>A szokások ereje – Mit nem?           Írd meg a saját 10parancsolatodat!</vt:lpstr>
      <vt:lpstr>PowerPoint-bemutató</vt:lpstr>
      <vt:lpstr>A szokások ereje – Mit igen?</vt:lpstr>
      <vt:lpstr>PowerPoint-bemutató</vt:lpstr>
      <vt:lpstr>Az ígéret ereje   az egyetlen lehetőség a cselekvés</vt:lpstr>
      <vt:lpstr>Időgazdálkodási titkok, technikák</vt:lpstr>
      <vt:lpstr>Időrablók </vt:lpstr>
      <vt:lpstr>Technikák</vt:lpstr>
      <vt:lpstr>PowerPoint-bemutató</vt:lpstr>
      <vt:lpstr>"A holnap reggel okosabb, mint az este." </vt:lpstr>
      <vt:lpstr>Erőforrásaink leltára </vt:lpstr>
      <vt:lpstr>PowerPoint-bemutató</vt:lpstr>
      <vt:lpstr>PowerPoint-bemutató</vt:lpstr>
      <vt:lpstr>Stresszkezelési praktikák   EZT NE!!!</vt:lpstr>
      <vt:lpstr>Személyes stresszkezelési stílus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siker tervezhető  A praktikus tudás lélektani könyve   alapján készítette Pokovai Aranka</dc:title>
  <dc:creator>cso6529</dc:creator>
  <cp:lastModifiedBy>Dr. Csörgő Tamás</cp:lastModifiedBy>
  <cp:revision>962</cp:revision>
  <dcterms:created xsi:type="dcterms:W3CDTF">2025-07-07T10:10:59Z</dcterms:created>
  <dcterms:modified xsi:type="dcterms:W3CDTF">2025-07-08T16:22:45Z</dcterms:modified>
</cp:coreProperties>
</file>