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7" r:id="rId3"/>
    <p:sldId id="259" r:id="rId4"/>
    <p:sldId id="265" r:id="rId5"/>
    <p:sldId id="267" r:id="rId6"/>
    <p:sldId id="261" r:id="rId7"/>
    <p:sldId id="262" r:id="rId8"/>
    <p:sldId id="263" r:id="rId9"/>
    <p:sldId id="268" r:id="rId10"/>
    <p:sldId id="269" r:id="rId11"/>
    <p:sldId id="270" r:id="rId12"/>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91"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D374817-D5EA-81A2-6DF4-EDA358A6F989}"/>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9A4CAA27-565E-329F-4A50-18C4B553E8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4269AC1E-27AB-AF67-2B0D-D2C625F0ACAB}"/>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5" name="Élőláb helye 4">
            <a:extLst>
              <a:ext uri="{FF2B5EF4-FFF2-40B4-BE49-F238E27FC236}">
                <a16:creationId xmlns:a16="http://schemas.microsoft.com/office/drawing/2014/main" id="{AD5888B3-8E32-3A82-171A-E1A19E5A8403}"/>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8B375DB8-1E02-4F87-FC0B-2B6B42447C30}"/>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379416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0D0DC3F-D8D8-383A-C776-CB4BA43EDB9C}"/>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1B8FE94E-1DD7-2ED1-9328-20410E15F2DB}"/>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5E8AE040-AF5F-E8E5-25E2-C7F819F2CFB2}"/>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5" name="Élőláb helye 4">
            <a:extLst>
              <a:ext uri="{FF2B5EF4-FFF2-40B4-BE49-F238E27FC236}">
                <a16:creationId xmlns:a16="http://schemas.microsoft.com/office/drawing/2014/main" id="{74293CAE-390B-9A3A-F8A8-2D0A08745013}"/>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5792C16C-CD0C-4FB7-589A-9FE97F0C78DE}"/>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3359172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5EC7F949-B83B-15C4-5226-E14A6EF2EB7D}"/>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AD019776-2E0A-C9B1-58AD-C208195C7959}"/>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3218114-0438-AF10-52E2-3A95EC6BBBB5}"/>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5" name="Élőláb helye 4">
            <a:extLst>
              <a:ext uri="{FF2B5EF4-FFF2-40B4-BE49-F238E27FC236}">
                <a16:creationId xmlns:a16="http://schemas.microsoft.com/office/drawing/2014/main" id="{FFB5410F-56FF-7D0D-86DE-35A4190EB883}"/>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9F9E21FD-EF1B-1832-329C-9B48422B267E}"/>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1007329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45D8E0D-6369-57B2-54F3-631F6CC01D07}"/>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339CA691-7594-5059-A8AC-B929CF367DC6}"/>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1BDDD997-2583-50E8-9BF6-CD2E341B9AD6}"/>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5" name="Élőláb helye 4">
            <a:extLst>
              <a:ext uri="{FF2B5EF4-FFF2-40B4-BE49-F238E27FC236}">
                <a16:creationId xmlns:a16="http://schemas.microsoft.com/office/drawing/2014/main" id="{038A0D3E-9979-D609-6CAE-7C90B17D12AC}"/>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4E0F0B03-F465-AE59-29DE-49C4F49BA386}"/>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493270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86A8E43-4075-A540-FF52-6132396D5C71}"/>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2D3E9FF3-2E6B-2942-C253-18E9843E2E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428F53E4-166A-DCF9-FCD1-B66959C1AB73}"/>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5" name="Élőláb helye 4">
            <a:extLst>
              <a:ext uri="{FF2B5EF4-FFF2-40B4-BE49-F238E27FC236}">
                <a16:creationId xmlns:a16="http://schemas.microsoft.com/office/drawing/2014/main" id="{F587798D-7806-DF05-DAB4-30AA9A0B63F7}"/>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EA872B69-3F21-C2D3-53EF-2EB6A50621D0}"/>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512876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CE9A1F1-1976-B3D2-75D6-0CC42289A446}"/>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223CA146-7434-7F79-5BDC-6C192F89BADD}"/>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6714E0AE-5BA1-56D7-F2F2-79F7B72FD8BC}"/>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1A129C5B-9F2F-67A1-33D7-8EE56F8A67DC}"/>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6" name="Élőláb helye 5">
            <a:extLst>
              <a:ext uri="{FF2B5EF4-FFF2-40B4-BE49-F238E27FC236}">
                <a16:creationId xmlns:a16="http://schemas.microsoft.com/office/drawing/2014/main" id="{D9E43AB3-B93D-1CB1-5E8A-B9E6E06ACC4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C8655FCC-F447-CC2F-F40A-63875F08AFCB}"/>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44800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742D477-93FC-9B38-8E07-B6A00BD4757D}"/>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6F342658-893D-9C00-AB08-016672A990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FCA8AEDC-872C-2F3F-60E5-7798A95F92D3}"/>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C4CC7698-D3C5-DC02-17BC-AE44DA5129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D6AAB2C6-32DD-22A9-330A-2955B67E86A8}"/>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D34E4AC9-1C0C-A42A-6B02-FB8731F2171D}"/>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8" name="Élőláb helye 7">
            <a:extLst>
              <a:ext uri="{FF2B5EF4-FFF2-40B4-BE49-F238E27FC236}">
                <a16:creationId xmlns:a16="http://schemas.microsoft.com/office/drawing/2014/main" id="{413D6A2D-1F44-AF87-A8DF-6F6825659699}"/>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49780CCD-0B0A-9E9A-8FD4-7144C2ED7EED}"/>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2249413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9DDF2E5-8BCF-A241-6F1C-5443FCBAF781}"/>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BD5240B4-6ED9-E7E4-A2C8-1EE5B0A91152}"/>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4" name="Élőláb helye 3">
            <a:extLst>
              <a:ext uri="{FF2B5EF4-FFF2-40B4-BE49-F238E27FC236}">
                <a16:creationId xmlns:a16="http://schemas.microsoft.com/office/drawing/2014/main" id="{4AF2624F-FF0E-05F4-16D9-A8701132E15C}"/>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E2B14F58-E26F-396D-A969-32EB390555AE}"/>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282959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16E9D169-D0F9-04DF-EBBF-0722D5BEA38F}"/>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3" name="Élőláb helye 2">
            <a:extLst>
              <a:ext uri="{FF2B5EF4-FFF2-40B4-BE49-F238E27FC236}">
                <a16:creationId xmlns:a16="http://schemas.microsoft.com/office/drawing/2014/main" id="{3C5F94DE-F200-0CEF-237F-31C501EE1060}"/>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0D9B58B0-29D9-2666-A355-2F32C4BF41F4}"/>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349671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0963644-6E5C-5F81-0015-93814C526356}"/>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9492DC08-6439-0EC4-9A8E-1D1CB00337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60A2B853-C739-BEAE-1707-525DE3AC8B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6775A7D7-9643-276C-6EA0-4D59277CC5FA}"/>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6" name="Élőláb helye 5">
            <a:extLst>
              <a:ext uri="{FF2B5EF4-FFF2-40B4-BE49-F238E27FC236}">
                <a16:creationId xmlns:a16="http://schemas.microsoft.com/office/drawing/2014/main" id="{ADD3B321-EB74-7C19-57A5-648E38B38B6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D307C4E7-F6DD-B705-AE5E-C505A511F78A}"/>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322807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153B5C8-6C45-E1AD-91A6-1369626F4FF6}"/>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557B9755-7577-8899-4FAE-D2A8A62F4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411C98BA-6D47-B7D7-2313-4A0669B70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428CE806-2450-6AE8-B8CD-E9C5218D2DFF}"/>
              </a:ext>
            </a:extLst>
          </p:cNvPr>
          <p:cNvSpPr>
            <a:spLocks noGrp="1"/>
          </p:cNvSpPr>
          <p:nvPr>
            <p:ph type="dt" sz="half" idx="10"/>
          </p:nvPr>
        </p:nvSpPr>
        <p:spPr/>
        <p:txBody>
          <a:bodyPr/>
          <a:lstStyle/>
          <a:p>
            <a:fld id="{A59605ED-4894-457E-BF80-6CA58E3C9A73}" type="datetimeFigureOut">
              <a:rPr lang="hu-HU" smtClean="0"/>
              <a:t>2025. 07. 24.</a:t>
            </a:fld>
            <a:endParaRPr lang="hu-HU"/>
          </a:p>
        </p:txBody>
      </p:sp>
      <p:sp>
        <p:nvSpPr>
          <p:cNvPr id="6" name="Élőláb helye 5">
            <a:extLst>
              <a:ext uri="{FF2B5EF4-FFF2-40B4-BE49-F238E27FC236}">
                <a16:creationId xmlns:a16="http://schemas.microsoft.com/office/drawing/2014/main" id="{885B0228-ACA8-C235-2E3D-1370660CDFE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058D528E-5567-8AA7-0732-BFA758A62458}"/>
              </a:ext>
            </a:extLst>
          </p:cNvPr>
          <p:cNvSpPr>
            <a:spLocks noGrp="1"/>
          </p:cNvSpPr>
          <p:nvPr>
            <p:ph type="sldNum" sz="quarter" idx="12"/>
          </p:nvPr>
        </p:nvSpPr>
        <p:spPr/>
        <p:txBody>
          <a:bodyPr/>
          <a:lstStyle/>
          <a:p>
            <a:fld id="{16E93F1C-0462-49D3-8D7A-A2843FC5A7AD}" type="slidenum">
              <a:rPr lang="hu-HU" smtClean="0"/>
              <a:t>‹#›</a:t>
            </a:fld>
            <a:endParaRPr lang="hu-HU"/>
          </a:p>
        </p:txBody>
      </p:sp>
    </p:spTree>
    <p:extLst>
      <p:ext uri="{BB962C8B-B14F-4D97-AF65-F5344CB8AC3E}">
        <p14:creationId xmlns:p14="http://schemas.microsoft.com/office/powerpoint/2010/main" val="1392127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9AAEB8F0-D82D-2691-9447-BA3CCC4504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8E74D9D9-D638-449C-1375-4C185FA3A8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41EA1031-8B70-0C48-BC8C-C0C5793D8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9605ED-4894-457E-BF80-6CA58E3C9A73}" type="datetimeFigureOut">
              <a:rPr lang="hu-HU" smtClean="0"/>
              <a:t>2025. 07. 24.</a:t>
            </a:fld>
            <a:endParaRPr lang="hu-HU"/>
          </a:p>
        </p:txBody>
      </p:sp>
      <p:sp>
        <p:nvSpPr>
          <p:cNvPr id="5" name="Élőláb helye 4">
            <a:extLst>
              <a:ext uri="{FF2B5EF4-FFF2-40B4-BE49-F238E27FC236}">
                <a16:creationId xmlns:a16="http://schemas.microsoft.com/office/drawing/2014/main" id="{0077DF7B-BBF1-98A9-1812-F6270ABF55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AF4E7CA8-2DD1-3E49-3879-F2973100A4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93F1C-0462-49D3-8D7A-A2843FC5A7AD}" type="slidenum">
              <a:rPr lang="hu-HU" smtClean="0"/>
              <a:t>‹#›</a:t>
            </a:fld>
            <a:endParaRPr lang="hu-HU"/>
          </a:p>
        </p:txBody>
      </p:sp>
    </p:spTree>
    <p:extLst>
      <p:ext uri="{BB962C8B-B14F-4D97-AF65-F5344CB8AC3E}">
        <p14:creationId xmlns:p14="http://schemas.microsoft.com/office/powerpoint/2010/main" val="1227894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14B7437-D68A-78D7-4EE7-6C32AFD5ACA3}"/>
              </a:ext>
            </a:extLst>
          </p:cNvPr>
          <p:cNvSpPr>
            <a:spLocks noGrp="1"/>
          </p:cNvSpPr>
          <p:nvPr>
            <p:ph type="title"/>
          </p:nvPr>
        </p:nvSpPr>
        <p:spPr>
          <a:xfrm>
            <a:off x="838200" y="424873"/>
            <a:ext cx="10515600" cy="3602182"/>
          </a:xfrm>
        </p:spPr>
        <p:txBody>
          <a:bodyPr/>
          <a:lstStyle/>
          <a:p>
            <a:pPr algn="ctr"/>
            <a:r>
              <a:rPr kumimoji="0" lang="hu-HU" sz="7200" b="1" i="0" u="none" strike="noStrike" kern="1200" cap="none" spc="0" normalizeH="0" baseline="0" noProof="0" dirty="0">
                <a:ln>
                  <a:noFill/>
                </a:ln>
                <a:solidFill>
                  <a:srgbClr val="FF0000"/>
                </a:solidFill>
                <a:effectLst/>
                <a:uLnTx/>
                <a:uFillTx/>
                <a:latin typeface="Candara" panose="020E0502030303020204" pitchFamily="34" charset="0"/>
              </a:rPr>
              <a:t>Heuréka! Heurisztika</a:t>
            </a:r>
            <a:endParaRPr lang="hu-HU" dirty="0">
              <a:latin typeface="Candara" panose="020E0502030303020204" pitchFamily="34" charset="0"/>
            </a:endParaRPr>
          </a:p>
        </p:txBody>
      </p:sp>
      <p:sp>
        <p:nvSpPr>
          <p:cNvPr id="3" name="Tartalom helye 2">
            <a:extLst>
              <a:ext uri="{FF2B5EF4-FFF2-40B4-BE49-F238E27FC236}">
                <a16:creationId xmlns:a16="http://schemas.microsoft.com/office/drawing/2014/main" id="{7D344AB9-0DBA-2770-B2D6-EA5712D0A05D}"/>
              </a:ext>
            </a:extLst>
          </p:cNvPr>
          <p:cNvSpPr>
            <a:spLocks noGrp="1"/>
          </p:cNvSpPr>
          <p:nvPr>
            <p:ph idx="1"/>
          </p:nvPr>
        </p:nvSpPr>
        <p:spPr>
          <a:xfrm>
            <a:off x="838200" y="3075709"/>
            <a:ext cx="10515600" cy="3101254"/>
          </a:xfrm>
        </p:spPr>
        <p:txBody>
          <a:bodyPr>
            <a:normAutofit fontScale="77500" lnSpcReduction="2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hu-HU" sz="4600" b="1" i="0" u="none" strike="noStrike" kern="1200" cap="none" spc="0" normalizeH="0" baseline="0" noProof="0" dirty="0">
                <a:ln>
                  <a:noFill/>
                </a:ln>
                <a:solidFill>
                  <a:srgbClr val="70AD47">
                    <a:lumMod val="75000"/>
                  </a:srgbClr>
                </a:solidFill>
                <a:effectLst/>
                <a:uLnTx/>
                <a:uFillTx/>
                <a:latin typeface="Candara" panose="020E0502030303020204" pitchFamily="34" charset="0"/>
              </a:rPr>
              <a:t>Pólya György és „A gondolkodás iskolája”</a:t>
            </a:r>
          </a:p>
          <a:p>
            <a:endParaRPr lang="hu-HU" dirty="0"/>
          </a:p>
          <a:p>
            <a:endParaRPr lang="hu-HU" dirty="0"/>
          </a:p>
          <a:p>
            <a:endParaRPr lang="hu-HU" dirty="0"/>
          </a:p>
          <a:p>
            <a:endParaRPr lang="hu-HU" dirty="0"/>
          </a:p>
          <a:p>
            <a:endParaRPr lang="hu-HU" dirty="0"/>
          </a:p>
          <a:p>
            <a:endParaRPr lang="hu-HU" dirty="0"/>
          </a:p>
          <a:p>
            <a:pPr marL="0" indent="0" algn="r">
              <a:buNone/>
            </a:pPr>
            <a:r>
              <a:rPr lang="hu-HU" dirty="0">
                <a:latin typeface="Candara" panose="020E0502030303020204" pitchFamily="34" charset="0"/>
              </a:rPr>
              <a:t>Csordás Ágnes    Berze TÖK tábor, 2025.07.11.</a:t>
            </a:r>
          </a:p>
        </p:txBody>
      </p:sp>
    </p:spTree>
    <p:extLst>
      <p:ext uri="{BB962C8B-B14F-4D97-AF65-F5344CB8AC3E}">
        <p14:creationId xmlns:p14="http://schemas.microsoft.com/office/powerpoint/2010/main" val="3923547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3106788-3914-3B1F-FAA0-FAC0811597AF}"/>
              </a:ext>
            </a:extLst>
          </p:cNvPr>
          <p:cNvSpPr>
            <a:spLocks noGrp="1"/>
          </p:cNvSpPr>
          <p:nvPr>
            <p:ph type="title"/>
          </p:nvPr>
        </p:nvSpPr>
        <p:spPr/>
        <p:txBody>
          <a:bodyPr>
            <a:normAutofit/>
          </a:bodyPr>
          <a:lstStyle/>
          <a:p>
            <a:r>
              <a:rPr lang="hu-HU" sz="4000" b="1" dirty="0">
                <a:solidFill>
                  <a:srgbClr val="FF0000"/>
                </a:solidFill>
                <a:latin typeface="Candara" panose="020E0502030303020204" pitchFamily="34" charset="0"/>
              </a:rPr>
              <a:t>A heurisztika egyéb  alkalmazási területei:</a:t>
            </a:r>
          </a:p>
        </p:txBody>
      </p:sp>
      <p:sp>
        <p:nvSpPr>
          <p:cNvPr id="3" name="Tartalom helye 2">
            <a:extLst>
              <a:ext uri="{FF2B5EF4-FFF2-40B4-BE49-F238E27FC236}">
                <a16:creationId xmlns:a16="http://schemas.microsoft.com/office/drawing/2014/main" id="{7A0EB969-B34B-8CFB-FE6D-7A276A8F8C80}"/>
              </a:ext>
            </a:extLst>
          </p:cNvPr>
          <p:cNvSpPr>
            <a:spLocks noGrp="1"/>
          </p:cNvSpPr>
          <p:nvPr>
            <p:ph idx="1"/>
          </p:nvPr>
        </p:nvSpPr>
        <p:spPr/>
        <p:txBody>
          <a:bodyPr>
            <a:normAutofit/>
          </a:bodyPr>
          <a:lstStyle/>
          <a:p>
            <a:r>
              <a:rPr lang="hu-HU" sz="3200" dirty="0">
                <a:latin typeface="Candara" panose="020E0502030303020204" pitchFamily="34" charset="0"/>
              </a:rPr>
              <a:t>Pszichológia</a:t>
            </a:r>
          </a:p>
          <a:p>
            <a:r>
              <a:rPr lang="hu-HU" sz="3200" dirty="0">
                <a:latin typeface="Candara" panose="020E0502030303020204" pitchFamily="34" charset="0"/>
              </a:rPr>
              <a:t>Döntéshozatali folyamatok</a:t>
            </a:r>
          </a:p>
          <a:p>
            <a:r>
              <a:rPr lang="hu-HU" sz="3200" dirty="0">
                <a:latin typeface="Candara" panose="020E0502030303020204" pitchFamily="34" charset="0"/>
              </a:rPr>
              <a:t>Oktatási módszer</a:t>
            </a:r>
          </a:p>
          <a:p>
            <a:r>
              <a:rPr lang="hu-HU" sz="3200" dirty="0">
                <a:latin typeface="Candara" panose="020E0502030303020204" pitchFamily="34" charset="0"/>
              </a:rPr>
              <a:t>Retorika</a:t>
            </a:r>
          </a:p>
          <a:p>
            <a:r>
              <a:rPr lang="hu-HU" sz="3200" dirty="0">
                <a:latin typeface="Candara" panose="020E0502030303020204" pitchFamily="34" charset="0"/>
              </a:rPr>
              <a:t>Művészettörténet</a:t>
            </a:r>
          </a:p>
          <a:p>
            <a:endParaRPr lang="hu-HU" sz="3200" dirty="0">
              <a:latin typeface="Candara" panose="020E0502030303020204" pitchFamily="34" charset="0"/>
            </a:endParaRPr>
          </a:p>
        </p:txBody>
      </p:sp>
    </p:spTree>
    <p:extLst>
      <p:ext uri="{BB962C8B-B14F-4D97-AF65-F5344CB8AC3E}">
        <p14:creationId xmlns:p14="http://schemas.microsoft.com/office/powerpoint/2010/main" val="3312664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0F1778EE-1335-8FB4-9CB6-FC863D980D41}"/>
              </a:ext>
            </a:extLst>
          </p:cNvPr>
          <p:cNvSpPr>
            <a:spLocks noGrp="1"/>
          </p:cNvSpPr>
          <p:nvPr>
            <p:ph idx="1"/>
          </p:nvPr>
        </p:nvSpPr>
        <p:spPr>
          <a:xfrm>
            <a:off x="838200" y="757382"/>
            <a:ext cx="10515600" cy="5419581"/>
          </a:xfrm>
        </p:spPr>
        <p:txBody>
          <a:bodyPr/>
          <a:lstStyle/>
          <a:p>
            <a:pPr marL="0" indent="0">
              <a:buNone/>
            </a:pPr>
            <a:r>
              <a:rPr lang="hu-HU" dirty="0"/>
              <a:t>   </a:t>
            </a:r>
            <a:r>
              <a:rPr lang="hu-HU" sz="3200" dirty="0">
                <a:latin typeface="Candara" panose="020E0502030303020204" pitchFamily="34" charset="0"/>
              </a:rPr>
              <a:t>Felhasznált irodalom:</a:t>
            </a:r>
          </a:p>
          <a:p>
            <a:r>
              <a:rPr lang="hu-HU" dirty="0">
                <a:latin typeface="Candara" panose="020E0502030303020204" pitchFamily="34" charset="0"/>
              </a:rPr>
              <a:t>Dr. Kántor Sándorné DE Matematikai Intézet:</a:t>
            </a:r>
          </a:p>
          <a:p>
            <a:pPr marL="0" marR="0" lvl="0" indent="0" algn="l" defTabSz="914400" rtl="0" eaLnBrk="1" fontAlgn="auto" latinLnBrk="0" hangingPunct="1">
              <a:lnSpc>
                <a:spcPct val="90000"/>
              </a:lnSpc>
              <a:spcBef>
                <a:spcPts val="1000"/>
              </a:spcBef>
              <a:spcAft>
                <a:spcPts val="0"/>
              </a:spcAft>
              <a:buClrTx/>
              <a:buSzTx/>
              <a:buNone/>
              <a:tabLst/>
              <a:defRPr/>
            </a:pPr>
            <a:r>
              <a:rPr kumimoji="0" lang="hu-HU" sz="2800" b="0" i="0" u="none" strike="noStrike" kern="1200" cap="none" spc="0" normalizeH="0" baseline="0" noProof="0" dirty="0">
                <a:ln>
                  <a:noFill/>
                </a:ln>
                <a:solidFill>
                  <a:prstClr val="black"/>
                </a:solidFill>
                <a:effectLst/>
                <a:uLnTx/>
                <a:uFillTx/>
                <a:latin typeface="Candara" panose="020E0502030303020204" pitchFamily="34" charset="0"/>
              </a:rPr>
              <a:t>   Pólya György (1887―1985) A modern matematikai heurisztika          megalkotója </a:t>
            </a:r>
            <a:endParaRPr lang="hu-HU" dirty="0">
              <a:latin typeface="Candara" panose="020E0502030303020204" pitchFamily="34" charset="0"/>
            </a:endParaRPr>
          </a:p>
          <a:p>
            <a:r>
              <a:rPr lang="hu-HU" dirty="0">
                <a:latin typeface="Candara" panose="020E0502030303020204" pitchFamily="34" charset="0"/>
              </a:rPr>
              <a:t>Wikipédia</a:t>
            </a:r>
          </a:p>
          <a:p>
            <a:r>
              <a:rPr lang="hu-HU" dirty="0">
                <a:latin typeface="Candara" panose="020E0502030303020204" pitchFamily="34" charset="0"/>
              </a:rPr>
              <a:t>Pólya György : A gondolkodás iskolája</a:t>
            </a:r>
          </a:p>
          <a:p>
            <a:endParaRPr lang="hu-HU" dirty="0">
              <a:latin typeface="Candara" panose="020E0502030303020204" pitchFamily="34" charset="0"/>
            </a:endParaRPr>
          </a:p>
          <a:p>
            <a:pPr marL="0" indent="0" algn="ctr">
              <a:buNone/>
            </a:pPr>
            <a:r>
              <a:rPr lang="hu-HU" sz="5400" b="1" dirty="0">
                <a:solidFill>
                  <a:srgbClr val="FF0000"/>
                </a:solidFill>
                <a:latin typeface="Candara" panose="020E0502030303020204" pitchFamily="34" charset="0"/>
              </a:rPr>
              <a:t>Köszönöm a figyelmet!</a:t>
            </a:r>
          </a:p>
        </p:txBody>
      </p:sp>
    </p:spTree>
    <p:extLst>
      <p:ext uri="{BB962C8B-B14F-4D97-AF65-F5344CB8AC3E}">
        <p14:creationId xmlns:p14="http://schemas.microsoft.com/office/powerpoint/2010/main" val="1207610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83FE215-5826-6917-5EA6-6023D6BF9908}"/>
              </a:ext>
            </a:extLst>
          </p:cNvPr>
          <p:cNvSpPr>
            <a:spLocks noGrp="1"/>
          </p:cNvSpPr>
          <p:nvPr>
            <p:ph type="title"/>
          </p:nvPr>
        </p:nvSpPr>
        <p:spPr/>
        <p:txBody>
          <a:bodyPr/>
          <a:lstStyle/>
          <a:p>
            <a:r>
              <a:rPr lang="hu-HU" b="1" dirty="0">
                <a:solidFill>
                  <a:srgbClr val="FF0000"/>
                </a:solidFill>
                <a:latin typeface="Candara" panose="020E0502030303020204" pitchFamily="34" charset="0"/>
              </a:rPr>
              <a:t>Pólya György élete</a:t>
            </a:r>
          </a:p>
        </p:txBody>
      </p:sp>
      <p:sp>
        <p:nvSpPr>
          <p:cNvPr id="3" name="Tartalom helye 2">
            <a:extLst>
              <a:ext uri="{FF2B5EF4-FFF2-40B4-BE49-F238E27FC236}">
                <a16:creationId xmlns:a16="http://schemas.microsoft.com/office/drawing/2014/main" id="{322156A7-3F6A-5216-8455-826901684463}"/>
              </a:ext>
            </a:extLst>
          </p:cNvPr>
          <p:cNvSpPr>
            <a:spLocks noGrp="1"/>
          </p:cNvSpPr>
          <p:nvPr>
            <p:ph idx="1"/>
          </p:nvPr>
        </p:nvSpPr>
        <p:spPr/>
        <p:txBody>
          <a:bodyPr/>
          <a:lstStyle/>
          <a:p>
            <a:pPr algn="just"/>
            <a:r>
              <a:rPr lang="hu-HU" dirty="0">
                <a:latin typeface="Candara" panose="020E0502030303020204" pitchFamily="34" charset="0"/>
              </a:rPr>
              <a:t>Budapest, 1887. december 13. – Palo Alto, 1985. szeptember 7. magyar matematikus, fizikus és metodológus. Világhírű tudós, a heurisztika kidolgozója.</a:t>
            </a:r>
          </a:p>
          <a:p>
            <a:pPr algn="just"/>
            <a:r>
              <a:rPr lang="hu-HU" dirty="0">
                <a:latin typeface="Candara" panose="020E0502030303020204" pitchFamily="34" charset="0"/>
              </a:rPr>
              <a:t>Középiskolai tanulmányait a budapesti Berzsenyi Dániel Gimnáziumban végezte.</a:t>
            </a:r>
          </a:p>
          <a:p>
            <a:pPr algn="just"/>
            <a:r>
              <a:rPr lang="hu-HU" dirty="0">
                <a:latin typeface="Candara" panose="020E0502030303020204" pitchFamily="34" charset="0"/>
              </a:rPr>
              <a:t>Egyetemi tanulmányait orvostanhallgatóként kezdte, majd félévig jogot hallgatott, végül magyar, latin és görög nyelvszakos tanárnak készült. Ekkor kezdett a filozófia iránt érdeklődni. Hogy jobban megértse azt, matematikát és fizikát is tanulni kezdett.</a:t>
            </a:r>
          </a:p>
        </p:txBody>
      </p:sp>
    </p:spTree>
    <p:extLst>
      <p:ext uri="{BB962C8B-B14F-4D97-AF65-F5344CB8AC3E}">
        <p14:creationId xmlns:p14="http://schemas.microsoft.com/office/powerpoint/2010/main" val="2742288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E29F4821-60FC-71F7-6C40-810BF4C9B0F4}"/>
              </a:ext>
            </a:extLst>
          </p:cNvPr>
          <p:cNvSpPr>
            <a:spLocks noGrp="1"/>
          </p:cNvSpPr>
          <p:nvPr>
            <p:ph idx="1"/>
          </p:nvPr>
        </p:nvSpPr>
        <p:spPr>
          <a:xfrm>
            <a:off x="838200" y="708942"/>
            <a:ext cx="10515600" cy="5440116"/>
          </a:xfrm>
        </p:spPr>
        <p:txBody>
          <a:bodyPr anchor="ctr"/>
          <a:lstStyle/>
          <a:p>
            <a:pPr algn="just"/>
            <a:r>
              <a:rPr lang="hu-HU" dirty="0">
                <a:latin typeface="Candara" panose="020E0502030303020204" pitchFamily="34" charset="0"/>
              </a:rPr>
              <a:t>Ekkor találkozott Beke Manóval, aki amikor meglátta az indexét a következőt mondta: </a:t>
            </a:r>
          </a:p>
          <a:p>
            <a:pPr algn="just"/>
            <a:r>
              <a:rPr lang="hu-HU" dirty="0">
                <a:latin typeface="Candara" panose="020E0502030303020204" pitchFamily="34" charset="0"/>
              </a:rPr>
              <a:t>„Maga a filozófiától jön a matematikához. Vissza fog térni a filozófiához. De ne térjen vissza túl korán.”</a:t>
            </a:r>
          </a:p>
          <a:p>
            <a:pPr algn="just"/>
            <a:r>
              <a:rPr lang="hu-HU" dirty="0">
                <a:latin typeface="Candara" panose="020E0502030303020204" pitchFamily="34" charset="0"/>
              </a:rPr>
              <a:t>A későbbiekben úgy jellemezte saját magát, hogy nem volt elég jó a fizikához, de túl jó volt a filozófiához, és a matematika a kettő között helyezkedik el. </a:t>
            </a:r>
          </a:p>
          <a:p>
            <a:pPr algn="just"/>
            <a:r>
              <a:rPr lang="hu-HU" dirty="0">
                <a:latin typeface="Candara" panose="020E0502030303020204" pitchFamily="34" charset="0"/>
              </a:rPr>
              <a:t> A budapesti Tudományegyetemen Fejér Lipót és Eötvös Lóránd tanítványa volt.</a:t>
            </a:r>
          </a:p>
          <a:p>
            <a:pPr algn="just"/>
            <a:r>
              <a:rPr lang="hu-HU" dirty="0">
                <a:latin typeface="Candara" panose="020E0502030303020204" pitchFamily="34" charset="0"/>
              </a:rPr>
              <a:t>Az 1910-es évek elején több félévet töltött ösztöndíjasként külföldi egyetemeken: Bécsben, Göttingenben, Párizsban.</a:t>
            </a:r>
          </a:p>
          <a:p>
            <a:endParaRPr lang="hu-HU" dirty="0"/>
          </a:p>
        </p:txBody>
      </p:sp>
    </p:spTree>
    <p:extLst>
      <p:ext uri="{BB962C8B-B14F-4D97-AF65-F5344CB8AC3E}">
        <p14:creationId xmlns:p14="http://schemas.microsoft.com/office/powerpoint/2010/main" val="1833774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C8726678-67F1-5A5E-57EB-DD75BB73512E}"/>
              </a:ext>
            </a:extLst>
          </p:cNvPr>
          <p:cNvSpPr>
            <a:spLocks noGrp="1"/>
          </p:cNvSpPr>
          <p:nvPr>
            <p:ph idx="1"/>
          </p:nvPr>
        </p:nvSpPr>
        <p:spPr>
          <a:xfrm>
            <a:off x="838200" y="1136342"/>
            <a:ext cx="10515600" cy="5040621"/>
          </a:xfrm>
        </p:spPr>
        <p:txBody>
          <a:bodyPr/>
          <a:lstStyle/>
          <a:p>
            <a:pPr algn="just"/>
            <a:r>
              <a:rPr lang="hu-HU" dirty="0">
                <a:latin typeface="Candara" panose="020E0502030303020204" pitchFamily="34" charset="0"/>
              </a:rPr>
              <a:t>1914-től 1940-ig  Zürichben, a Műszaki egyetemen tanított.</a:t>
            </a:r>
          </a:p>
          <a:p>
            <a:pPr algn="just"/>
            <a:r>
              <a:rPr lang="hu-HU" dirty="0">
                <a:latin typeface="Candara" panose="020E0502030303020204" pitchFamily="34" charset="0"/>
              </a:rPr>
              <a:t>1940-től Amerikában élt. 1942-től a Stanford egyetem professzora volt 1953-ig, nyugdíjazásáig. Egyetemi előadásait és kutatómunkáját ezután is tovább folytatta. Egyre növekvő energiával fordult a matematikatanítás kérdései felé.</a:t>
            </a:r>
          </a:p>
          <a:p>
            <a:pPr algn="just"/>
            <a:r>
              <a:rPr lang="hu-HU" dirty="0">
                <a:latin typeface="Candara" panose="020E0502030303020204" pitchFamily="34" charset="0"/>
              </a:rPr>
              <a:t>Legutolsó egyetemi előadássorozatát 91 éves korában tartotta kollégái számára. </a:t>
            </a:r>
          </a:p>
          <a:p>
            <a:pPr algn="just"/>
            <a:r>
              <a:rPr lang="hu-HU" dirty="0">
                <a:latin typeface="Candara" panose="020E0502030303020204" pitchFamily="34" charset="0"/>
              </a:rPr>
              <a:t> 1985. július 7-én, 97 éves korában, mint a Stanford Egyetem professzor emeritusa halt meg Palo Altoban.</a:t>
            </a:r>
          </a:p>
          <a:p>
            <a:endParaRPr lang="hu-HU" dirty="0"/>
          </a:p>
        </p:txBody>
      </p:sp>
    </p:spTree>
    <p:extLst>
      <p:ext uri="{BB962C8B-B14F-4D97-AF65-F5344CB8AC3E}">
        <p14:creationId xmlns:p14="http://schemas.microsoft.com/office/powerpoint/2010/main" val="235365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1D2DD0B-E1F6-5CA1-813F-511680FB91CD}"/>
              </a:ext>
            </a:extLst>
          </p:cNvPr>
          <p:cNvSpPr>
            <a:spLocks noGrp="1"/>
          </p:cNvSpPr>
          <p:nvPr>
            <p:ph type="title"/>
          </p:nvPr>
        </p:nvSpPr>
        <p:spPr/>
        <p:txBody>
          <a:bodyPr>
            <a:noAutofit/>
          </a:bodyPr>
          <a:lstStyle/>
          <a:p>
            <a:r>
              <a:rPr kumimoji="0" lang="hu-HU" sz="3200" i="0"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A legismertebb,  magyarra lefordított, matematikatanítással foglalkozó könyvei:</a:t>
            </a:r>
            <a:endParaRPr lang="hu-HU" sz="3200" dirty="0">
              <a:solidFill>
                <a:srgbClr val="FF0000"/>
              </a:solidFill>
              <a:latin typeface="Candara" panose="020E0502030303020204" pitchFamily="34" charset="0"/>
            </a:endParaRPr>
          </a:p>
        </p:txBody>
      </p:sp>
      <p:sp>
        <p:nvSpPr>
          <p:cNvPr id="3" name="Tartalom helye 2">
            <a:extLst>
              <a:ext uri="{FF2B5EF4-FFF2-40B4-BE49-F238E27FC236}">
                <a16:creationId xmlns:a16="http://schemas.microsoft.com/office/drawing/2014/main" id="{331476D3-7B20-FFD9-AC10-2A60070F2737}"/>
              </a:ext>
            </a:extLst>
          </p:cNvPr>
          <p:cNvSpPr>
            <a:spLocks noGrp="1"/>
          </p:cNvSpPr>
          <p:nvPr>
            <p:ph idx="1"/>
          </p:nvPr>
        </p:nvSpPr>
        <p:spPr/>
        <p:txBody>
          <a:bodyPr>
            <a:normAutofit/>
          </a:bodyPr>
          <a:lstStyle/>
          <a:p>
            <a:pPr marL="0" indent="0">
              <a:buNone/>
            </a:pPr>
            <a:r>
              <a:rPr lang="hu-HU" dirty="0">
                <a:latin typeface="Candara" panose="020E0502030303020204" pitchFamily="34" charset="0"/>
              </a:rPr>
              <a:t>• A gondolkodás iskolája </a:t>
            </a:r>
          </a:p>
          <a:p>
            <a:pPr marL="0" indent="0">
              <a:buNone/>
            </a:pPr>
            <a:r>
              <a:rPr lang="hu-HU" dirty="0">
                <a:latin typeface="Candara" panose="020E0502030303020204" pitchFamily="34" charset="0"/>
              </a:rPr>
              <a:t>• A problémamegoldás iskolája </a:t>
            </a:r>
          </a:p>
          <a:p>
            <a:pPr marL="0" indent="0">
              <a:buNone/>
            </a:pPr>
            <a:r>
              <a:rPr lang="hu-HU" dirty="0">
                <a:latin typeface="Candara" panose="020E0502030303020204" pitchFamily="34" charset="0"/>
              </a:rPr>
              <a:t>• A matematikai gondolkodás művészete I. Indukció és analógia</a:t>
            </a:r>
          </a:p>
          <a:p>
            <a:pPr marL="0" indent="0">
              <a:buNone/>
            </a:pPr>
            <a:r>
              <a:rPr lang="hu-HU" dirty="0">
                <a:latin typeface="Candara" panose="020E0502030303020204" pitchFamily="34" charset="0"/>
              </a:rPr>
              <a:t> II. A </a:t>
            </a:r>
            <a:r>
              <a:rPr lang="hu-HU" dirty="0" err="1">
                <a:latin typeface="Candara" panose="020E0502030303020204" pitchFamily="34" charset="0"/>
              </a:rPr>
              <a:t>plauzíbilis</a:t>
            </a:r>
            <a:r>
              <a:rPr lang="hu-HU" dirty="0">
                <a:latin typeface="Candara" panose="020E0502030303020204" pitchFamily="34" charset="0"/>
              </a:rPr>
              <a:t> következtetés </a:t>
            </a:r>
          </a:p>
          <a:p>
            <a:pPr marL="0" indent="0">
              <a:buNone/>
            </a:pPr>
            <a:r>
              <a:rPr lang="hu-HU" dirty="0">
                <a:latin typeface="Candara" panose="020E0502030303020204" pitchFamily="34" charset="0"/>
              </a:rPr>
              <a:t>• Matematikai módszerek a természettudományokban</a:t>
            </a:r>
          </a:p>
        </p:txBody>
      </p:sp>
    </p:spTree>
    <p:extLst>
      <p:ext uri="{BB962C8B-B14F-4D97-AF65-F5344CB8AC3E}">
        <p14:creationId xmlns:p14="http://schemas.microsoft.com/office/powerpoint/2010/main" val="334494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9AB8FD8-4AB8-1765-0C48-AA6491780AA5}"/>
              </a:ext>
            </a:extLst>
          </p:cNvPr>
          <p:cNvSpPr>
            <a:spLocks noGrp="1"/>
          </p:cNvSpPr>
          <p:nvPr>
            <p:ph type="title"/>
          </p:nvPr>
        </p:nvSpPr>
        <p:spPr>
          <a:xfrm>
            <a:off x="838200" y="365125"/>
            <a:ext cx="10515600" cy="709073"/>
          </a:xfrm>
        </p:spPr>
        <p:txBody>
          <a:bodyPr/>
          <a:lstStyle/>
          <a:p>
            <a:r>
              <a:rPr lang="hu-HU" b="1" dirty="0">
                <a:solidFill>
                  <a:srgbClr val="FF0000"/>
                </a:solidFill>
                <a:latin typeface="Candara" panose="020E0502030303020204" pitchFamily="34" charset="0"/>
              </a:rPr>
              <a:t>A modern heurisztika</a:t>
            </a:r>
          </a:p>
        </p:txBody>
      </p:sp>
      <p:sp>
        <p:nvSpPr>
          <p:cNvPr id="3" name="Tartalom helye 2">
            <a:extLst>
              <a:ext uri="{FF2B5EF4-FFF2-40B4-BE49-F238E27FC236}">
                <a16:creationId xmlns:a16="http://schemas.microsoft.com/office/drawing/2014/main" id="{4BF35903-D9A8-C0BC-38E9-B955122A8BE4}"/>
              </a:ext>
            </a:extLst>
          </p:cNvPr>
          <p:cNvSpPr>
            <a:spLocks noGrp="1"/>
          </p:cNvSpPr>
          <p:nvPr>
            <p:ph idx="1"/>
          </p:nvPr>
        </p:nvSpPr>
        <p:spPr>
          <a:xfrm>
            <a:off x="838200" y="1162975"/>
            <a:ext cx="10515600" cy="5013988"/>
          </a:xfrm>
        </p:spPr>
        <p:txBody>
          <a:bodyPr>
            <a:noAutofit/>
          </a:bodyPr>
          <a:lstStyle/>
          <a:p>
            <a:pPr algn="just"/>
            <a:r>
              <a:rPr lang="hu-HU" sz="2000" dirty="0">
                <a:latin typeface="Candara" panose="020E0502030303020204" pitchFamily="34" charset="0"/>
              </a:rPr>
              <a:t>A modern heurisztika a feladatmegoldás folyamatát akarja feltárni, elsősorban azokat a gondolati műveleteket, amelyek ebben a folyamatban különösen hasznosak.</a:t>
            </a:r>
          </a:p>
          <a:p>
            <a:pPr algn="just"/>
            <a:r>
              <a:rPr lang="hu-HU" sz="2000" b="0" i="0" dirty="0">
                <a:solidFill>
                  <a:srgbClr val="202122"/>
                </a:solidFill>
                <a:effectLst/>
                <a:latin typeface="Candara" panose="020E0502030303020204" pitchFamily="34" charset="0"/>
              </a:rPr>
              <a:t>A heurisztika az ógörög </a:t>
            </a:r>
            <a:r>
              <a:rPr lang="hu-HU" sz="2000" b="0" i="0" dirty="0" err="1">
                <a:solidFill>
                  <a:srgbClr val="202122"/>
                </a:solidFill>
                <a:effectLst/>
                <a:latin typeface="Candara" panose="020E0502030303020204" pitchFamily="34" charset="0"/>
              </a:rPr>
              <a:t>heureszisz</a:t>
            </a:r>
            <a:r>
              <a:rPr lang="hu-HU" sz="2000" b="0" i="0" dirty="0">
                <a:solidFill>
                  <a:srgbClr val="202122"/>
                </a:solidFill>
                <a:effectLst/>
                <a:latin typeface="Candara" panose="020E0502030303020204" pitchFamily="34" charset="0"/>
              </a:rPr>
              <a:t> (rátalálás) szóból származik. Az új igazságok módszeres fölfedezésének művészete, az a folyamat, amelynek során nem szigorúan szabatos logikai következtetéssel jutunk el a premisszáktól a konklúzióig, ám az eredmény helyes lesz. Másképpen: az egyértelmű algoritmusok helyett próbálkozásokkal, korábban megszerzett tapasztalatok felhasználásával működő feladatmegoldási módszer.</a:t>
            </a:r>
            <a:endParaRPr lang="hu-HU" sz="2000" dirty="0">
              <a:latin typeface="Candara" panose="020E0502030303020204" pitchFamily="34" charset="0"/>
            </a:endParaRPr>
          </a:p>
          <a:p>
            <a:pPr algn="just"/>
            <a:r>
              <a:rPr lang="hu-HU" sz="2000" dirty="0">
                <a:latin typeface="Candara" panose="020E0502030303020204" pitchFamily="34" charset="0"/>
              </a:rPr>
              <a:t>„Bármilyen probléma megoldása valamilyen nehéz helyzetből kivezető út megtalálását, valamilyen akadály megkerülését jelenti, olyan cél elérését, amelyhez egyébként közvetlenül nem tudtunk volna eljutni. A probléma megoldása az értelem jellegzetes teljesítménye, és az értelem az emberiség jellegzetes képessége: tulajdonképpen a problémamegoldás a legjellemzőbben emberi tevékenység. A problémamegoldás csakúgy gyakorlat kérdése, mint az úszás, sízés vagy zongorázás. Megtanulni is csak utánzás és gyakorlat útján lehet. Nem adhatok bűvös kulcsot, amely minden ajtót megnyit, és minden problémát megold, de adhatok utánozható jó példákat és sok alkalmat a gyakorlásra. Aki úszni akar tanulni, annak vízbe kell ugrania, aki problémákat megoldani akar megtanulni, annak a problémák megoldását kell gyakorolnia.”</a:t>
            </a:r>
          </a:p>
        </p:txBody>
      </p:sp>
    </p:spTree>
    <p:extLst>
      <p:ext uri="{BB962C8B-B14F-4D97-AF65-F5344CB8AC3E}">
        <p14:creationId xmlns:p14="http://schemas.microsoft.com/office/powerpoint/2010/main" val="1447404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218CAB9-6985-8E7B-8D86-4CB542B05648}"/>
              </a:ext>
            </a:extLst>
          </p:cNvPr>
          <p:cNvSpPr>
            <a:spLocks noGrp="1"/>
          </p:cNvSpPr>
          <p:nvPr>
            <p:ph type="title"/>
          </p:nvPr>
        </p:nvSpPr>
        <p:spPr>
          <a:xfrm>
            <a:off x="838200" y="365125"/>
            <a:ext cx="10515600" cy="948770"/>
          </a:xfrm>
        </p:spPr>
        <p:txBody>
          <a:bodyPr anchor="t">
            <a:noAutofit/>
          </a:bodyPr>
          <a:lstStyle/>
          <a:p>
            <a:pPr marL="0" marR="0" lvl="0" indent="0" defTabSz="914400" rtl="0" eaLnBrk="1" fontAlgn="auto" latinLnBrk="0" hangingPunct="1">
              <a:lnSpc>
                <a:spcPct val="90000"/>
              </a:lnSpc>
              <a:spcBef>
                <a:spcPts val="1000"/>
              </a:spcBef>
              <a:spcAft>
                <a:spcPts val="0"/>
              </a:spcAft>
              <a:tabLst/>
              <a:defRPr/>
            </a:pPr>
            <a:r>
              <a:rPr kumimoji="0" lang="hu-HU" sz="3600" b="1" i="0"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Egy matematikai probléma megoldásának négy lépése a következők: </a:t>
            </a:r>
            <a:br>
              <a:rPr kumimoji="0" lang="hu-HU" sz="3600" b="1" i="0" u="none" strike="noStrike" kern="1200" cap="none" spc="0" normalizeH="0" baseline="0" noProof="0" dirty="0">
                <a:ln>
                  <a:noFill/>
                </a:ln>
                <a:solidFill>
                  <a:srgbClr val="FF0000"/>
                </a:solidFill>
                <a:effectLst/>
                <a:uLnTx/>
                <a:uFillTx/>
                <a:latin typeface="Candara" panose="020E0502030303020204" pitchFamily="34" charset="0"/>
                <a:ea typeface="+mn-ea"/>
                <a:cs typeface="+mn-cs"/>
              </a:rPr>
            </a:br>
            <a:endParaRPr lang="hu-HU" sz="3600" b="1" dirty="0">
              <a:solidFill>
                <a:srgbClr val="FF0000"/>
              </a:solidFill>
              <a:latin typeface="Candara" panose="020E0502030303020204" pitchFamily="34" charset="0"/>
            </a:endParaRPr>
          </a:p>
        </p:txBody>
      </p:sp>
      <p:sp>
        <p:nvSpPr>
          <p:cNvPr id="3" name="Tartalom helye 2">
            <a:extLst>
              <a:ext uri="{FF2B5EF4-FFF2-40B4-BE49-F238E27FC236}">
                <a16:creationId xmlns:a16="http://schemas.microsoft.com/office/drawing/2014/main" id="{2E5A091A-9ABB-3EB4-43CF-210752C63744}"/>
              </a:ext>
            </a:extLst>
          </p:cNvPr>
          <p:cNvSpPr>
            <a:spLocks noGrp="1"/>
          </p:cNvSpPr>
          <p:nvPr>
            <p:ph idx="1"/>
          </p:nvPr>
        </p:nvSpPr>
        <p:spPr>
          <a:xfrm>
            <a:off x="838200" y="1775534"/>
            <a:ext cx="10515600" cy="4401429"/>
          </a:xfrm>
        </p:spPr>
        <p:txBody>
          <a:bodyPr/>
          <a:lstStyle/>
          <a:p>
            <a:pPr marL="0" indent="0">
              <a:buNone/>
            </a:pPr>
            <a:endParaRPr lang="hu-HU" dirty="0"/>
          </a:p>
          <a:p>
            <a:pPr algn="just"/>
            <a:r>
              <a:rPr lang="hu-HU" sz="3200" dirty="0">
                <a:latin typeface="Candara" panose="020E0502030303020204" pitchFamily="34" charset="0"/>
              </a:rPr>
              <a:t>Értsd meg a problémát! </a:t>
            </a:r>
          </a:p>
          <a:p>
            <a:pPr algn="just"/>
            <a:r>
              <a:rPr lang="hu-HU" sz="3200" dirty="0">
                <a:latin typeface="Candara" panose="020E0502030303020204" pitchFamily="34" charset="0"/>
              </a:rPr>
              <a:t>Készíts tervet a probléma megoldására!</a:t>
            </a:r>
          </a:p>
          <a:p>
            <a:pPr marL="0" indent="0" algn="just">
              <a:buNone/>
            </a:pPr>
            <a:r>
              <a:rPr lang="hu-HU" sz="3200" dirty="0">
                <a:latin typeface="Candara" panose="020E0502030303020204" pitchFamily="34" charset="0"/>
              </a:rPr>
              <a:t> (Keress összefüggést az adatok között! Ha nem találsz</a:t>
            </a:r>
          </a:p>
          <a:p>
            <a:pPr marL="0" indent="0" algn="just">
              <a:buNone/>
            </a:pPr>
            <a:r>
              <a:rPr lang="hu-HU" sz="3200" dirty="0">
                <a:latin typeface="Candara" panose="020E0502030303020204" pitchFamily="34" charset="0"/>
              </a:rPr>
              <a:t>   közvetlen összefüggést, nézz segédfeladatok után! Végül      készítsd el a megoldás tervét!)  </a:t>
            </a:r>
          </a:p>
          <a:p>
            <a:pPr algn="just"/>
            <a:r>
              <a:rPr lang="hu-HU" sz="3200" dirty="0">
                <a:latin typeface="Candara" panose="020E0502030303020204" pitchFamily="34" charset="0"/>
              </a:rPr>
              <a:t>Hajtsd végre a tervedet! </a:t>
            </a:r>
          </a:p>
          <a:p>
            <a:pPr algn="just"/>
            <a:r>
              <a:rPr lang="hu-HU" sz="3200" dirty="0">
                <a:latin typeface="Candara" panose="020E0502030303020204" pitchFamily="34" charset="0"/>
              </a:rPr>
              <a:t>Vizsgáld meg a megoldást!</a:t>
            </a:r>
          </a:p>
        </p:txBody>
      </p:sp>
    </p:spTree>
    <p:extLst>
      <p:ext uri="{BB962C8B-B14F-4D97-AF65-F5344CB8AC3E}">
        <p14:creationId xmlns:p14="http://schemas.microsoft.com/office/powerpoint/2010/main" val="1600211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a:extLst>
              <a:ext uri="{FF2B5EF4-FFF2-40B4-BE49-F238E27FC236}">
                <a16:creationId xmlns:a16="http://schemas.microsoft.com/office/drawing/2014/main" id="{5573EEBA-9D23-B489-C781-71E843C83C17}"/>
              </a:ext>
            </a:extLst>
          </p:cNvPr>
          <p:cNvPicPr>
            <a:picLocks noChangeAspect="1"/>
          </p:cNvPicPr>
          <p:nvPr/>
        </p:nvPicPr>
        <p:blipFill>
          <a:blip r:embed="rId2"/>
          <a:stretch>
            <a:fillRect/>
          </a:stretch>
        </p:blipFill>
        <p:spPr>
          <a:xfrm>
            <a:off x="1679299" y="0"/>
            <a:ext cx="8833402" cy="6858000"/>
          </a:xfrm>
          <a:prstGeom prst="rect">
            <a:avLst/>
          </a:prstGeom>
        </p:spPr>
      </p:pic>
    </p:spTree>
    <p:extLst>
      <p:ext uri="{BB962C8B-B14F-4D97-AF65-F5344CB8AC3E}">
        <p14:creationId xmlns:p14="http://schemas.microsoft.com/office/powerpoint/2010/main" val="2977496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1E3F89D-0433-5EFD-E5D0-1762747B9978}"/>
              </a:ext>
            </a:extLst>
          </p:cNvPr>
          <p:cNvSpPr>
            <a:spLocks noGrp="1"/>
          </p:cNvSpPr>
          <p:nvPr>
            <p:ph type="title"/>
          </p:nvPr>
        </p:nvSpPr>
        <p:spPr/>
        <p:txBody>
          <a:bodyPr/>
          <a:lstStyle/>
          <a:p>
            <a:r>
              <a:rPr lang="hu-HU" b="1" dirty="0">
                <a:solidFill>
                  <a:srgbClr val="FF0000"/>
                </a:solidFill>
                <a:latin typeface="Candara" panose="020E0502030303020204" pitchFamily="34" charset="0"/>
              </a:rPr>
              <a:t>Oldjuk meg a következő két feladatot heurisztikus módon!</a:t>
            </a:r>
          </a:p>
        </p:txBody>
      </p:sp>
      <p:sp>
        <p:nvSpPr>
          <p:cNvPr id="3" name="Tartalom helye 2">
            <a:extLst>
              <a:ext uri="{FF2B5EF4-FFF2-40B4-BE49-F238E27FC236}">
                <a16:creationId xmlns:a16="http://schemas.microsoft.com/office/drawing/2014/main" id="{22B98B36-0197-F6A1-6857-F081492CB0C5}"/>
              </a:ext>
            </a:extLst>
          </p:cNvPr>
          <p:cNvSpPr>
            <a:spLocks noGrp="1"/>
          </p:cNvSpPr>
          <p:nvPr>
            <p:ph idx="1"/>
          </p:nvPr>
        </p:nvSpPr>
        <p:spPr/>
        <p:txBody>
          <a:bodyPr/>
          <a:lstStyle/>
          <a:p>
            <a:pPr algn="just"/>
            <a:r>
              <a:rPr lang="hu-HU" dirty="0"/>
              <a:t>„</a:t>
            </a:r>
            <a:r>
              <a:rPr lang="hu-HU" dirty="0">
                <a:latin typeface="Candara" panose="020E0502030303020204" pitchFamily="34" charset="0"/>
                <a:ea typeface="Cambria" panose="02040503050406030204" pitchFamily="18" charset="0"/>
              </a:rPr>
              <a:t>A heurisztikus okoskodás olyan okoskodás, amely nem végleges és szigorú, hanem csak  átmeneti és plauzibilis: célja a kitűzött feladat megoldása. Gyakran kényszerülünk heurisztikus megoldás alkalmazására. Egy ízléssel és őszintén megadott heurisztikus bizonyításhasznos lehet: előkészítheti a szigorú bizonyítást, amelynek bizonyos csíráit rendszerint tartalmazza.”</a:t>
            </a:r>
          </a:p>
          <a:p>
            <a:pPr marL="514350" indent="-514350" algn="just">
              <a:buFont typeface="+mj-lt"/>
              <a:buAutoNum type="arabicPeriod"/>
            </a:pPr>
            <a:r>
              <a:rPr lang="hu-HU" dirty="0">
                <a:latin typeface="Candara" panose="020E0502030303020204" pitchFamily="34" charset="0"/>
                <a:ea typeface="Cambria" panose="02040503050406030204" pitchFamily="18" charset="0"/>
              </a:rPr>
              <a:t>Határozzuk meg egy homogén tetraéder súlypontját!</a:t>
            </a:r>
          </a:p>
          <a:p>
            <a:pPr marL="0" indent="0" algn="just">
              <a:buNone/>
            </a:pPr>
            <a:r>
              <a:rPr lang="hu-HU" dirty="0">
                <a:latin typeface="Candara" panose="020E0502030303020204" pitchFamily="34" charset="0"/>
                <a:ea typeface="Cambria" panose="02040503050406030204" pitchFamily="18" charset="0"/>
              </a:rPr>
              <a:t>2.   Gömb felszínének meghatározása</a:t>
            </a:r>
          </a:p>
        </p:txBody>
      </p:sp>
    </p:spTree>
    <p:extLst>
      <p:ext uri="{BB962C8B-B14F-4D97-AF65-F5344CB8AC3E}">
        <p14:creationId xmlns:p14="http://schemas.microsoft.com/office/powerpoint/2010/main" val="1890579457"/>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689</Words>
  <Application>Microsoft Office PowerPoint</Application>
  <PresentationFormat>Szélesvásznú</PresentationFormat>
  <Paragraphs>57</Paragraphs>
  <Slides>11</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11</vt:i4>
      </vt:variant>
    </vt:vector>
  </HeadingPairs>
  <TitlesOfParts>
    <vt:vector size="16" baseType="lpstr">
      <vt:lpstr>Arial</vt:lpstr>
      <vt:lpstr>Calibri</vt:lpstr>
      <vt:lpstr>Calibri Light</vt:lpstr>
      <vt:lpstr>Candara</vt:lpstr>
      <vt:lpstr>Office-téma</vt:lpstr>
      <vt:lpstr>Heuréka! Heurisztika</vt:lpstr>
      <vt:lpstr>Pólya György élete</vt:lpstr>
      <vt:lpstr>PowerPoint-bemutató</vt:lpstr>
      <vt:lpstr>PowerPoint-bemutató</vt:lpstr>
      <vt:lpstr>A legismertebb,  magyarra lefordított, matematikatanítással foglalkozó könyvei:</vt:lpstr>
      <vt:lpstr>A modern heurisztika</vt:lpstr>
      <vt:lpstr>Egy matematikai probléma megoldásának négy lépése a következők:  </vt:lpstr>
      <vt:lpstr>PowerPoint-bemutató</vt:lpstr>
      <vt:lpstr>Oldjuk meg a következő két feladatot heurisztikus módon!</vt:lpstr>
      <vt:lpstr>A heurisztika egyéb  alkalmazási területei:</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Heuréka! Heurisztika.</dc:title>
  <dc:creator>Csordás Ágnes</dc:creator>
  <cp:lastModifiedBy>Dr. Csörgő Tamás</cp:lastModifiedBy>
  <cp:revision>4</cp:revision>
  <dcterms:created xsi:type="dcterms:W3CDTF">2025-07-06T20:37:17Z</dcterms:created>
  <dcterms:modified xsi:type="dcterms:W3CDTF">2025-07-23T22:16:26Z</dcterms:modified>
</cp:coreProperties>
</file>