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1C00BE-231F-96B1-E72E-AE7648C1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CBB9DF1-9B25-6517-FED3-A99BCCD8E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712588F-1215-E4DF-7EB4-90287B16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5FEBDF-3E8B-A600-3B31-E87AF07B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31F020-95E5-A18A-2612-84C95897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4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90CA42-92EA-C971-DFA5-298F8A27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FF77C01-1144-F181-6536-CC381815C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3A3FF9B-EDB3-88B5-0CF9-EA9268CF9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3EEC74B-C761-F63B-D03E-BA06B9BD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0A3E2D-896F-8C67-31DB-C91CD6BF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8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C919C3F-6FA3-582B-1F54-20E220FC0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14DCBFA-CD7C-4C1B-FA90-FD6DBA17D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2D86D8-F795-237E-47CD-1F854C76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A83936A-7CD9-085E-8B2D-27DAC75C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CE56F7-1AE2-BDC6-B1ED-E277DF46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783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CBCD91-9F95-0323-7C60-CC4387BF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FD5FBF-30DB-02E3-0ADF-1D85DCC3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03A18D-A73E-2014-B9B2-3F0FF68A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23B8A69-B163-472C-1BF4-B6B4F4D2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0A333D-F449-786C-6A3E-0613139B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62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FB818D-1108-B986-5901-A1337A34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100CC37-A47F-E69F-76BB-3FCDDA0C4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BE21A0-A547-3837-F63B-9D18FC67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853B3B-FC6B-9404-E012-C5AE794B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8B1AEC-C16B-E597-5C88-5E765834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664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577010-2CE3-E082-21E7-BCF9B0E71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70A580-18B5-F42F-9909-886A6FC2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60C4378-A6B1-8709-E52A-81FF31F80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1CCA6B0-61CF-23A6-4C66-4A93A45A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44840CE-B775-5875-352A-C7BD4838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21A62D0-4E66-A5FD-5069-9EBB458F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82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E63A1C-CB6E-9A9E-3265-7D030E2F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802E381-E981-54F4-38D3-AC7CF5C0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EE2BB75-CA87-27B1-EF87-271E8C09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9A10A79-904D-CDFE-BD33-78AA56E96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32E4F3C-CC79-44D8-C8E5-8F08D8EB1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1425C22-0226-2DF6-CF00-95EA1F8B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41D6D7E-5644-801F-2773-346BDABA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3D78B62-9CF1-E46A-3E9E-338AE2CF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36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8382FF-3110-0F69-762D-11A334F5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2B7FE36-9AD8-1528-846B-405A7D66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DC8B0A-F93F-CE1C-97F7-237EFF58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A0A24CD-E8CE-5976-49F6-B469791C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014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143075F-DE07-663C-2ED0-398709C5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55A774C-E1E0-B8EA-7676-347096A8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C59F78B-7C21-10CE-FD39-4793CC8B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03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C7E410-5923-73A6-DA36-786CC6E3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D97D2C-76AF-AEFD-CCA6-C1EB6885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BAA236-5749-1168-BFDC-32BFC22D4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A89A072-B3D1-0CF3-BD7D-A2487599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E5EA9ED-708A-C8DA-4B9E-8ECC56B3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24CB53-85E7-9A6B-35C3-A901E391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37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46085D-5499-8DE5-DA0F-1A988A07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79791C5-D3F4-390D-046E-80827601D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F87299-5D3E-75AA-4B40-C93D84E87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69CDFEA-69EB-4883-257C-549BAD45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D200A6E-58BA-9126-4EEB-1747130A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EB3669-43B8-0E3A-BF51-2B11AA33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93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B93CFF0-DF0E-9B4E-E5FF-0B019E1F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B7185BC-0CB6-3D05-1D8F-7FDDF0281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43B4C8E-2820-02E9-27BC-7470B8434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0A962D-509A-4FA5-BE69-7489C6501BF8}" type="datetimeFigureOut">
              <a:rPr lang="hu-HU" smtClean="0"/>
              <a:t>2025. 07. 11.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748588-68EC-6BD8-CFF6-060093C78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ACA6816-B629-B079-8035-DC87A1DDD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24DD0-17D0-42C3-9299-2FBD9B71EE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68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804D99A-2F39-BDDE-2B2D-5DBF1F879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hu-HU" sz="6600" dirty="0" err="1"/>
              <a:t>aTOM</a:t>
            </a:r>
            <a:endParaRPr lang="hu-HU" sz="66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5C8230A-88E0-F467-7C08-1619C3D7B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endParaRPr lang="hu-HU"/>
          </a:p>
        </p:txBody>
      </p:sp>
      <p:pic>
        <p:nvPicPr>
          <p:cNvPr id="4" name="Tartalom helye 4" descr="A képen clipart, vázlat, illusztráció, raj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FE4050C-9214-D060-ED23-DB90C6AEC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60774"/>
            <a:ext cx="4087368" cy="5818317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FABE464-9C0D-5429-80EF-F801FC0A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névadó: Démokritosz (i.e. V. század)</a:t>
            </a:r>
            <a:endParaRPr lang="hu-H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artalom helye 3" descr="A képen festmény, művészet, Emberi arc, vázl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179042A-9BE5-57FA-B598-9B8685E53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" y="511293"/>
            <a:ext cx="4206759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D581B2-4562-6672-744B-11FF3143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0922DB-8CE4-8BE7-EE63-508BA186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Atomok „lencsevégen”</a:t>
            </a:r>
            <a:endParaRPr lang="hu-HU" dirty="0"/>
          </a:p>
        </p:txBody>
      </p:sp>
      <p:pic>
        <p:nvPicPr>
          <p:cNvPr id="4" name="Tartalom helye 3" descr="A képen képernyőkép, csillagás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0E1986A-D6F0-1D17-B957-6BFEEFF1A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2" y="1783821"/>
            <a:ext cx="3767403" cy="376740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0FFE655-6E45-3D39-7C8F-A12095FE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11" y="5792809"/>
            <a:ext cx="5762244" cy="318516"/>
          </a:xfrm>
          <a:prstGeom prst="rect">
            <a:avLst/>
          </a:prstGeom>
        </p:spPr>
      </p:pic>
      <p:pic>
        <p:nvPicPr>
          <p:cNvPr id="7" name="Kép 6" descr="A képen minta, Szimmetria, kör, Színess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092B059-75B2-12A3-3892-C3D5191E7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96" y="1783821"/>
            <a:ext cx="3767403" cy="376740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E639FF9-F01C-C126-87BE-1E07E54B4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411" y="5792809"/>
            <a:ext cx="5762244" cy="3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B1F8B42-6F89-D619-5483-A898EEF5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722725"/>
            <a:ext cx="10909640" cy="1407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b="1" dirty="0"/>
              <a:t>Akik felosztották az oszthatatlant</a:t>
            </a:r>
            <a:endParaRPr lang="en-US" sz="6600" dirty="0"/>
          </a:p>
        </p:txBody>
      </p:sp>
      <p:pic>
        <p:nvPicPr>
          <p:cNvPr id="4" name="Tartalom helye 3" descr="A képen ruházat, Emberi arc, személy, portré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5AD4924-FF20-C25F-5D14-C648CF047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4" y="164592"/>
            <a:ext cx="2840720" cy="4087368"/>
          </a:xfrm>
          <a:prstGeom prst="rect">
            <a:avLst/>
          </a:prstGeom>
        </p:spPr>
      </p:pic>
      <p:pic>
        <p:nvPicPr>
          <p:cNvPr id="5" name="Kép 4" descr="A képen szöveg, képernyőkép, diagram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418200C-780B-2C8C-4D68-9D6566E6E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727587"/>
            <a:ext cx="5525731" cy="247191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4182F29-D2CD-A926-E928-9324787A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545" y="3350216"/>
            <a:ext cx="5602207" cy="1123863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64A6EA3-A925-96C0-8B78-F1BBC365E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84" y="4402680"/>
            <a:ext cx="5762244" cy="5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6500917-7E27-D263-6663-AA80FF441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b="1" dirty="0"/>
              <a:t>Utazás az anyag szívébe</a:t>
            </a:r>
            <a:endParaRPr lang="en-US" sz="6600" dirty="0"/>
          </a:p>
        </p:txBody>
      </p:sp>
      <p:pic>
        <p:nvPicPr>
          <p:cNvPr id="4" name="Tartalom helye 3" descr="A képen Emberi arc, portré, ruházat, nyakkend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AB2EFF2-BF09-34FE-9B3C-E94CF44CC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25" y="320040"/>
            <a:ext cx="2931246" cy="3895344"/>
          </a:xfrm>
          <a:prstGeom prst="rect">
            <a:avLst/>
          </a:prstGeom>
        </p:spPr>
      </p:pic>
      <p:pic>
        <p:nvPicPr>
          <p:cNvPr id="5" name="Kép 4" descr="A képen ruházat, személy, Emberi arc, fekete-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1EB3394-10D2-CC48-0B89-6C0A64F9C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566" y="320040"/>
            <a:ext cx="3116275" cy="3895344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FA5C631-23AE-347D-E567-E11D5265A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140" y="4328661"/>
            <a:ext cx="5762244" cy="31851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F40A28A-39CD-009A-B2FC-34B3BD890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561" y="4342195"/>
            <a:ext cx="5762244" cy="3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45BE900-EFC6-C12E-B355-C7C7725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256750" cy="1664208"/>
          </a:xfrm>
        </p:spPr>
        <p:txBody>
          <a:bodyPr anchor="b">
            <a:normAutofit/>
          </a:bodyPr>
          <a:lstStyle/>
          <a:p>
            <a:r>
              <a:rPr lang="hu-HU" dirty="0"/>
              <a:t>Azonosítsunk atommagot!</a:t>
            </a:r>
            <a:endParaRPr lang="hu-HU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523B43B-5AA3-0AD3-8323-A3AB964B29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935" y="2807208"/>
                <a:ext cx="4452693" cy="3680678"/>
              </a:xfrm>
            </p:spPr>
            <p:txBody>
              <a:bodyPr anchor="t">
                <a:normAutofit fontScale="3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5500" dirty="0"/>
                  <a:t>Az elemek kémiai tulajdonságait az atommagban található protonok száma határozza meg. Ez az elem Z-vel jelölt </a:t>
                </a:r>
                <a:r>
                  <a:rPr lang="hu-HU" sz="5500" b="1" dirty="0"/>
                  <a:t>rendszáma</a:t>
                </a:r>
                <a:r>
                  <a:rPr lang="hu-HU" sz="5500" dirty="0"/>
                  <a:t>. A protonokat és a velük közel azonos tömegű neutronokat közösen </a:t>
                </a:r>
                <a:r>
                  <a:rPr lang="hu-HU" sz="5500" b="1" dirty="0"/>
                  <a:t>nukleonoknak</a:t>
                </a:r>
                <a:r>
                  <a:rPr lang="hu-HU" sz="5500" dirty="0"/>
                  <a:t> nevezzük. A nukleonok számát az atommag </a:t>
                </a:r>
                <a:r>
                  <a:rPr lang="hu-HU" sz="5500" b="1" dirty="0"/>
                  <a:t>tömegszámának</a:t>
                </a:r>
                <a:r>
                  <a:rPr lang="hu-HU" sz="5500" dirty="0"/>
                  <a:t> hívjuk, és A-</a:t>
                </a:r>
                <a:r>
                  <a:rPr lang="hu-HU" sz="5500" dirty="0" err="1"/>
                  <a:t>val</a:t>
                </a:r>
                <a:r>
                  <a:rPr lang="hu-HU" sz="5500" dirty="0"/>
                  <a:t> jelöljük.</a:t>
                </a:r>
                <a:br>
                  <a:rPr lang="hu-HU" sz="5500" dirty="0"/>
                </a:br>
                <a:r>
                  <a:rPr lang="hu-HU" sz="5500" dirty="0"/>
                  <a:t>Az atommagok szokásos jelölése: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hu-HU" sz="55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𝑟𝑒𝑛𝑑𝑠𝑧</m:t>
                        </m:r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𝑚𝑒𝑔𝑠𝑧</m:t>
                        </m:r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hu-HU" sz="5500">
                            <a:latin typeface="Cambria Math" panose="02040503050406030204" pitchFamily="18" charset="0"/>
                          </a:rPr>
                          <m:t>Vegyjel</m:t>
                        </m:r>
                      </m:e>
                    </m:sPre>
                  </m:oMath>
                </a14:m>
                <a:r>
                  <a:rPr lang="hu-HU" sz="5500" dirty="0"/>
                  <a:t> – általánosan: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hu-HU" sz="55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hu-HU" sz="55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r>
                  <a:rPr lang="hu-HU" sz="5500" dirty="0"/>
                  <a:t> – az urán esetén: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hu-HU" sz="55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hu-HU" sz="5500" i="1">
                            <a:latin typeface="Cambria Math" panose="02040503050406030204" pitchFamily="18" charset="0"/>
                          </a:rPr>
                          <m:t>238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hu-HU" sz="550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sPre>
                  </m:oMath>
                </a14:m>
                <a:endParaRPr lang="hu-HU" sz="55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hu-HU" sz="55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523B43B-5AA3-0AD3-8323-A3AB964B2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5" y="2807208"/>
                <a:ext cx="4452693" cy="3680678"/>
              </a:xfrm>
              <a:blipFill>
                <a:blip r:embed="rId2"/>
                <a:stretch>
                  <a:fillRect l="-821" t="-829" r="-1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artalom helye 3" descr="A képen képernyőkép, szöveg, léggömb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80D2BF7-CF9B-A460-889D-AA6FA56E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0668" y="1302209"/>
            <a:ext cx="6207348" cy="3824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479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157148D-CAE6-BAD9-593B-B61BC67C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3204576"/>
            <a:ext cx="4177798" cy="2390681"/>
          </a:xfrm>
        </p:spPr>
        <p:txBody>
          <a:bodyPr>
            <a:normAutofit/>
          </a:bodyPr>
          <a:lstStyle/>
          <a:p>
            <a:r>
              <a:rPr lang="hu-HU" dirty="0"/>
              <a:t>Sokszínű atommagok: izotópok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551A890E-AB1C-D5CE-EC77-411734382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4031"/>
            <a:ext cx="7717972" cy="221651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C47168B-0484-436E-CE39-F71CE0EE35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835" y="2536371"/>
                <a:ext cx="6382966" cy="3897087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/>
                  <a:t>Az azonos protonszámú, de eltérő neutronszámú atommagokat </a:t>
                </a:r>
                <a:r>
                  <a:rPr lang="hu-HU" b="1" dirty="0"/>
                  <a:t>izotópoknak</a:t>
                </a:r>
                <a:r>
                  <a:rPr lang="hu-HU" dirty="0"/>
                  <a:t> nevezzük.</a:t>
                </a:r>
              </a:p>
              <a:p>
                <a:r>
                  <a:rPr lang="hu-HU" i="1" dirty="0"/>
                  <a:t>a szén néhány izotópja:</a:t>
                </a:r>
                <a:endParaRPr lang="hu-HU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hu-HU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hu-HU" dirty="0"/>
                  <a:t>: 6 db proton és 11 – 6 = 5 db neutron</a:t>
                </a:r>
                <a:br>
                  <a:rPr lang="hu-HU" dirty="0"/>
                </a:br>
                <a14:m>
                  <m:oMath xmlns:m="http://schemas.openxmlformats.org/officeDocument/2006/math">
                    <m:sPre>
                      <m:sPre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hu-HU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hu-HU" dirty="0"/>
                  <a:t>: 6 db proton és 12 – 6 = 6 db neutron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hu-HU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hu-HU" dirty="0"/>
                  <a:t>: 6 db proton és 13 – 6 = 7 db neutron</a:t>
                </a:r>
                <a:br>
                  <a:rPr lang="hu-HU" dirty="0"/>
                </a:br>
                <a14:m>
                  <m:oMath xmlns:m="http://schemas.openxmlformats.org/officeDocument/2006/math">
                    <m:sPre>
                      <m:sPre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hu-HU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hu-HU" dirty="0"/>
                  <a:t>: 6 db proton és 14 – 6 = 8 db neutron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C47168B-0484-436E-CE39-F71CE0EE35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835" y="2536371"/>
                <a:ext cx="6382966" cy="3897087"/>
              </a:xfrm>
              <a:blipFill>
                <a:blip r:embed="rId3"/>
                <a:stretch>
                  <a:fillRect l="-1431" t="-23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02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CED2E44-16DF-F356-4A69-27418F13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u-HU" dirty="0"/>
              <a:t>Kölcsönhatások a nukleonok között</a:t>
            </a:r>
            <a:endParaRPr lang="hu-HU" sz="5400" dirty="0"/>
          </a:p>
        </p:txBody>
      </p:sp>
      <p:pic>
        <p:nvPicPr>
          <p:cNvPr id="4" name="Tartalom helye 3" descr="A képen vázlat, rajz, Gyermekrajz, illusztráci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DC11A31-2A48-E972-101E-96CF6859F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CD1142-1FD2-868F-FDDC-8CEC610F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3365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168</Words>
  <Application>Microsoft Office PowerPoint</Application>
  <PresentationFormat>Szélesvásznú</PresentationFormat>
  <Paragraphs>12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Cambria Math</vt:lpstr>
      <vt:lpstr>Office-téma</vt:lpstr>
      <vt:lpstr>aTOM</vt:lpstr>
      <vt:lpstr>A névadó: Démokritosz (i.e. V. század)</vt:lpstr>
      <vt:lpstr>Atomok „lencsevégen”</vt:lpstr>
      <vt:lpstr>Akik felosztották az oszthatatlant</vt:lpstr>
      <vt:lpstr>Utazás az anyag szívébe</vt:lpstr>
      <vt:lpstr>Azonosítsunk atommagot!</vt:lpstr>
      <vt:lpstr>Sokszínű atommagok: izotópok</vt:lpstr>
      <vt:lpstr>Kölcsönhatások a nukleonok között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9</cp:revision>
  <dcterms:created xsi:type="dcterms:W3CDTF">2025-07-10T10:53:23Z</dcterms:created>
  <dcterms:modified xsi:type="dcterms:W3CDTF">2025-07-11T08:35:04Z</dcterms:modified>
</cp:coreProperties>
</file>