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3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44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23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1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7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03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1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54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31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81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5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0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65D801E-C14F-4766-B923-80F806D79A34}" type="datetimeFigureOut">
              <a:rPr lang="hu-HU" smtClean="0"/>
              <a:t>2025. 07. 10.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3E9BAA1-427E-44B9-B043-6BF99662A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8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invisioncenter.com/en/munkatarsak/prof-dr-botond-roska/" TargetMode="External"/><Relationship Id="rId2" Type="http://schemas.openxmlformats.org/officeDocument/2006/relationships/hyperlink" Target="https://sph.uth.edu/ret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gyse.hu/szakosztalyaink/csorgolabda/#bwg2/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255750-8F42-17C9-97E5-D7C2A544A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Különleges szembetegségek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41D1168-9A3F-7001-10B9-AEB04A610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tart most a gyógyíthatatlan szembetegségek orvoslása?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13347A6-165B-8CD6-7941-E9CA0B68AFD5}"/>
              </a:ext>
            </a:extLst>
          </p:cNvPr>
          <p:cNvSpPr txBox="1"/>
          <p:nvPr/>
        </p:nvSpPr>
        <p:spPr>
          <a:xfrm>
            <a:off x="10441172" y="5975497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Pásztor Ferenc</a:t>
            </a:r>
          </a:p>
          <a:p>
            <a:pPr algn="ctr"/>
            <a:r>
              <a:rPr lang="hu-HU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14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BF0ED9EF-FA42-FCE1-0796-37F541EE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8" y="-247617"/>
            <a:ext cx="10515600" cy="1325563"/>
          </a:xfrm>
        </p:spPr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-szindróma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0639917-09EA-5B7D-2BB0-A8C30CC94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881960"/>
            <a:ext cx="7334055" cy="4136933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Autoszomális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recesszív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öröklődésű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mint 10 gén mutációja okozhatja.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gének olyan fehérjéket kódolnak, amelyek a belső fül szőrsejtjeinek és a retina sejtjeinek működéséhez szükségesek.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fotoreceptorai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degenerálódnak (klasszikus RP)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fülben a szőrsejtek károsodása szenzorineurális halláskárosodást okoz.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Diagnózis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Szemészeti vizsgálatok (OCT, ERG, látótér);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audiológiai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tesztek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Genetikai vizsgálatok a típus meghatározására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brit szemész írta le 1914-ben.</a:t>
            </a:r>
          </a:p>
        </p:txBody>
      </p:sp>
      <p:sp>
        <p:nvSpPr>
          <p:cNvPr id="18" name="Tartalom helye 5">
            <a:extLst>
              <a:ext uri="{FF2B5EF4-FFF2-40B4-BE49-F238E27FC236}">
                <a16:creationId xmlns:a16="http://schemas.microsoft.com/office/drawing/2014/main" id="{CC395847-8DB3-0640-C339-4429A78E1B58}"/>
              </a:ext>
            </a:extLst>
          </p:cNvPr>
          <p:cNvSpPr txBox="1">
            <a:spLocks/>
          </p:cNvSpPr>
          <p:nvPr/>
        </p:nvSpPr>
        <p:spPr>
          <a:xfrm>
            <a:off x="411244" y="849846"/>
            <a:ext cx="3642282" cy="4136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típus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Születéstől súlyos hallásvesztés vagy süketség                              Később egyensúlyzavar                     RP tünetei gyerekkorban kezdődnek (~10 éves kor körül) 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típus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Mérsékelt-súlyos halláscsökkenés Normális egyensúly                              RP serdülőkorban vagy fiatal felnőttkorban jelentkezik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típus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Progresszív halláscsökkenés    (nem születéstől)                                            RP fiatal felnőttkorban                      Változó egyensúlyzavar</a:t>
            </a:r>
          </a:p>
        </p:txBody>
      </p:sp>
      <p:sp>
        <p:nvSpPr>
          <p:cNvPr id="19" name="Tartalom helye 5">
            <a:extLst>
              <a:ext uri="{FF2B5EF4-FFF2-40B4-BE49-F238E27FC236}">
                <a16:creationId xmlns:a16="http://schemas.microsoft.com/office/drawing/2014/main" id="{96DA207E-A121-7EA3-2720-8FB290E20F26}"/>
              </a:ext>
            </a:extLst>
          </p:cNvPr>
          <p:cNvSpPr txBox="1">
            <a:spLocks/>
          </p:cNvSpPr>
          <p:nvPr/>
        </p:nvSpPr>
        <p:spPr>
          <a:xfrm>
            <a:off x="0" y="4873658"/>
            <a:ext cx="12122870" cy="1883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és innovációk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Látás: jelenleg tüneti kezelés,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de:Luxturna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génterápia (RPE65 mutációra engedélyezve, de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Usherben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ritka ez a mutáció); Retina implantátumok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– kutatás alatt)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Hallás: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Cochleáris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implantátumok (különösen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és 2), Hallókészülékek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és 3)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Innovációk: Génterápia (USH2A, MYO7A) állatkísérletekben ígéretes.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Antiszensz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oligonukleotid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terápia (QR-421a) → jelenleg klinikai vizsgálatokban</a:t>
            </a:r>
          </a:p>
        </p:txBody>
      </p:sp>
    </p:spTree>
    <p:extLst>
      <p:ext uri="{BB962C8B-B14F-4D97-AF65-F5344CB8AC3E}">
        <p14:creationId xmlns:p14="http://schemas.microsoft.com/office/powerpoint/2010/main" val="81710454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BF0ED9EF-FA42-FCE1-0796-37F541EE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8" y="-247617"/>
            <a:ext cx="10515600" cy="1325563"/>
          </a:xfrm>
        </p:spPr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Bardet-Biedl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szindróma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0639917-09EA-5B7D-2BB0-A8C30CC94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911" y="788200"/>
            <a:ext cx="6241331" cy="43032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Tünetek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(általában gyermekkorban kezdődő)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Polydactylia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(többlet ujjak)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Elhízás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Vesefunkciós zavarok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Szellemi fejlődési elmaradás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Hipogonadizmus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(nem megfelelő nemi fejlődés)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Diagnózis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Szemészeti vizsgálat + rendszeres belgyógyászati kontroll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Genetikai vizsgálat (BBS gének)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Arthur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Biedl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írta le egymástól függetlenül.</a:t>
            </a:r>
          </a:p>
        </p:txBody>
      </p:sp>
      <p:sp>
        <p:nvSpPr>
          <p:cNvPr id="18" name="Tartalom helye 5">
            <a:extLst>
              <a:ext uri="{FF2B5EF4-FFF2-40B4-BE49-F238E27FC236}">
                <a16:creationId xmlns:a16="http://schemas.microsoft.com/office/drawing/2014/main" id="{CC395847-8DB3-0640-C339-4429A78E1B58}"/>
              </a:ext>
            </a:extLst>
          </p:cNvPr>
          <p:cNvSpPr txBox="1">
            <a:spLocks/>
          </p:cNvSpPr>
          <p:nvPr/>
        </p:nvSpPr>
        <p:spPr>
          <a:xfrm>
            <a:off x="411244" y="849846"/>
            <a:ext cx="3642282" cy="413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artalom helye 5">
            <a:extLst>
              <a:ext uri="{FF2B5EF4-FFF2-40B4-BE49-F238E27FC236}">
                <a16:creationId xmlns:a16="http://schemas.microsoft.com/office/drawing/2014/main" id="{96DA207E-A121-7EA3-2720-8FB290E20F26}"/>
              </a:ext>
            </a:extLst>
          </p:cNvPr>
          <p:cNvSpPr txBox="1">
            <a:spLocks/>
          </p:cNvSpPr>
          <p:nvPr/>
        </p:nvSpPr>
        <p:spPr>
          <a:xfrm>
            <a:off x="166146" y="4213781"/>
            <a:ext cx="6932237" cy="2488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és innovációk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Látás: jelenleg tüneti (mint RP-nél általában)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Vesebetegség: korai felismerés, dialízis, transzplantáció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Hormonpótlás: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hipogonadizmus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kezelésére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Innovációk: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Génterápiás kísérletek egyes BBS génekre állatkísérletekben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Ciliopátiák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közös terápiás célpontjainak kutatása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0AE1685-E19C-8952-2068-78B8E07169CD}"/>
              </a:ext>
            </a:extLst>
          </p:cNvPr>
          <p:cNvSpPr txBox="1"/>
          <p:nvPr/>
        </p:nvSpPr>
        <p:spPr>
          <a:xfrm>
            <a:off x="250989" y="724038"/>
            <a:ext cx="50845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Autoszomális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recesszív öröklődés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mint 20 gén (BBS1–BBS20) okozhatja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gének a sejtek „csillóinak”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működésében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fontosak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ciliopátia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fotoreceptorainak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csillói károsodnak (RP)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szervrendszer érintett, mert a csillók a vesében, a hormonrendszerben és az agyban 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fontosak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485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AB7804-DED2-D4C4-401C-F215C3A4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03" y="129455"/>
            <a:ext cx="5807697" cy="841506"/>
          </a:xfrm>
        </p:spPr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Senior-Løken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szindróma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387E46-A1C2-0295-71BE-D183C558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40" y="1116259"/>
            <a:ext cx="3319021" cy="2312741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Autoszomális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recesszív öröklődés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NPHP1-5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gének mutációi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Szintén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ciliopátia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+ veseproblémák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Veseelégtelenség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nephronophthisis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gyakori gyermekkorban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32D7D4B5-FA90-837F-4A3B-A8334DAF2C31}"/>
              </a:ext>
            </a:extLst>
          </p:cNvPr>
          <p:cNvSpPr txBox="1">
            <a:spLocks/>
          </p:cNvSpPr>
          <p:nvPr/>
        </p:nvSpPr>
        <p:spPr>
          <a:xfrm>
            <a:off x="4629346" y="1808344"/>
            <a:ext cx="3319021" cy="183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3E33D4-78EA-D1BB-9DD2-323D669C63EF}"/>
              </a:ext>
            </a:extLst>
          </p:cNvPr>
          <p:cNvSpPr txBox="1"/>
          <p:nvPr/>
        </p:nvSpPr>
        <p:spPr>
          <a:xfrm>
            <a:off x="4119513" y="1116259"/>
            <a:ext cx="64479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Tünetek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Gyermekkorban RP-szerű látásromlás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Gyorsan romló vesefunkció → végstádiumú veseelégtelenség 10–20 éves kor körül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Diagnózis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Szemészeti vizsgálat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Vesefunkciók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nephronophthisis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Genetikai vizsgálat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002F274-E41D-76CB-4E71-CD7ABCF16E67}"/>
              </a:ext>
            </a:extLst>
          </p:cNvPr>
          <p:cNvSpPr txBox="1"/>
          <p:nvPr/>
        </p:nvSpPr>
        <p:spPr>
          <a:xfrm>
            <a:off x="538898" y="4852397"/>
            <a:ext cx="79075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és innovációk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Látás: tüneti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Vesebetegség: dialízis, vesetranszplantáció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Innováció: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ciliopátiák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közös gyógyszeres célpontjai (pl.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-modulátorok)</a:t>
            </a:r>
          </a:p>
        </p:txBody>
      </p:sp>
    </p:spTree>
    <p:extLst>
      <p:ext uri="{BB962C8B-B14F-4D97-AF65-F5344CB8AC3E}">
        <p14:creationId xmlns:p14="http://schemas.microsoft.com/office/powerpoint/2010/main" val="374921395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E2E2E8-0073-9E75-DD8A-37E4A88D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9" y="0"/>
            <a:ext cx="3215326" cy="954628"/>
          </a:xfrm>
        </p:spPr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Refsum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-kór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583CD0-D9FB-198F-ABCA-8A1463B5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74" y="954628"/>
            <a:ext cx="10515600" cy="1803695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Autoszomális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recesszív öröklődés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Leggyakoribb gén: PHYH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hidroxiláz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hiány), ritkábban PEX7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Peroxiszomális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anyagcsere-betegség →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lebontása károsodik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felhalmozódik a szervezetben (vérplazmában és szövetekben), toxikus hatásokat okoz az idegrendszerben és a retinában.</a:t>
            </a:r>
          </a:p>
        </p:txBody>
      </p:sp>
      <p:sp>
        <p:nvSpPr>
          <p:cNvPr id="30" name="Tartalom helye 2">
            <a:extLst>
              <a:ext uri="{FF2B5EF4-FFF2-40B4-BE49-F238E27FC236}">
                <a16:creationId xmlns:a16="http://schemas.microsoft.com/office/drawing/2014/main" id="{CE61D628-2430-0538-28E6-BF0E6662F078}"/>
              </a:ext>
            </a:extLst>
          </p:cNvPr>
          <p:cNvSpPr txBox="1">
            <a:spLocks/>
          </p:cNvSpPr>
          <p:nvPr/>
        </p:nvSpPr>
        <p:spPr>
          <a:xfrm>
            <a:off x="287124" y="3007149"/>
            <a:ext cx="5808876" cy="372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Tünetek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tünetei: farkasvakság, szűkülő látótér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Ataxia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(járászavar)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Süketség (szenzorineurális halláscsökkenés)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Szaglásvesztés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anosmia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Bőrmegvastagodás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pikkelyszerű hámlás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ichtyosis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Szívritmuszavarok (súlyos esetben életveszélyes)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Diagnózis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Vér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fitánsavszintjének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mérése (emelkedett)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Szemészeti vizsgálatok (OCT, ERG)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Genetikai vizsgálat (PHYH, PEX7)5️⃣</a:t>
            </a:r>
          </a:p>
        </p:txBody>
      </p:sp>
      <p:sp>
        <p:nvSpPr>
          <p:cNvPr id="31" name="Tartalom helye 2">
            <a:extLst>
              <a:ext uri="{FF2B5EF4-FFF2-40B4-BE49-F238E27FC236}">
                <a16:creationId xmlns:a16="http://schemas.microsoft.com/office/drawing/2014/main" id="{C05906F2-895D-2DE2-800C-575E0F468560}"/>
              </a:ext>
            </a:extLst>
          </p:cNvPr>
          <p:cNvSpPr txBox="1">
            <a:spLocks/>
          </p:cNvSpPr>
          <p:nvPr/>
        </p:nvSpPr>
        <p:spPr>
          <a:xfrm>
            <a:off x="5938887" y="2947061"/>
            <a:ext cx="6053184" cy="372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és innovációk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Étrendterápia: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Fitánsavszegény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diéta (teljesen kerülni kell a tejtermékeket, kérődző állatok húsát és bizonyos halakat)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Plazmaferezis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Súlyos esetekben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gyors eltávolítása a vérből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Innováció: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Génterápiás és enzimterápiás kutatások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Fitánsav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metabolizmust javító gyógyszerjelöltek fejlesztése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Történet: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Sigvald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Refsum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norvég neurológus írta le 1946-ban. Az első sikeres étrendterápiát az 1960-as években vezették be, ami máig alapja a kezelésnek.</a:t>
            </a:r>
          </a:p>
        </p:txBody>
      </p:sp>
    </p:spTree>
    <p:extLst>
      <p:ext uri="{BB962C8B-B14F-4D97-AF65-F5344CB8AC3E}">
        <p14:creationId xmlns:p14="http://schemas.microsoft.com/office/powerpoint/2010/main" val="212078513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196CF-71CC-A29A-7032-B8F977DB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1" y="157735"/>
            <a:ext cx="4761322" cy="803799"/>
          </a:xfrm>
        </p:spPr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Alström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-szindróma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D560A6-5BA4-DE74-53E4-1B1554F8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72" y="1080907"/>
            <a:ext cx="10515600" cy="1662293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Autószomális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recesszív öröklődés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Okozó gén: ALMS1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ALMS1 fehérje a csillók működésében és sejtosztódásban vesz részt. A hibás fehérje miatt a 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fotoreceptorai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degenerálódnak.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Progresszív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fotoreceptor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pusztulás és más szervek (szív, vese, máj, hallás) érintettsége.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F5142ECA-1457-02C0-F0EF-61009625B293}"/>
              </a:ext>
            </a:extLst>
          </p:cNvPr>
          <p:cNvSpPr txBox="1">
            <a:spLocks/>
          </p:cNvSpPr>
          <p:nvPr/>
        </p:nvSpPr>
        <p:spPr>
          <a:xfrm>
            <a:off x="300872" y="2743199"/>
            <a:ext cx="7447961" cy="3836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Tünetek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Szemészeti: Gyermekkorban jelentkező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nystagmus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fényérzékenység, progresszív látásromlás, farkasvakság, végül vakság a 2. életévtizedben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tünetek: Szenzorineurális halláscsökkenés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Elhízás, inzulinrezisztencia → 2-es típusú diabétesz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Kardiomiopátia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(gyakran halálos a korai felnőttkorban)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Máj- és vesefunkció károsodás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Diagnózis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Klinikai gyanú + genetikai vizsgálat (ALMS1)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Szemészeti vizsgálatok (ERG, OCT)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Multiszisztémás szűrés (EKG, hallásvizsgálat, vércukor)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2DF3267E-2CFB-701E-A52F-0F67266C5BC5}"/>
              </a:ext>
            </a:extLst>
          </p:cNvPr>
          <p:cNvSpPr txBox="1">
            <a:spLocks/>
          </p:cNvSpPr>
          <p:nvPr/>
        </p:nvSpPr>
        <p:spPr>
          <a:xfrm>
            <a:off x="8210746" y="4996205"/>
            <a:ext cx="3447853" cy="17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A69A4F75-9AA8-3746-4A64-CEDCFAEC46EA}"/>
              </a:ext>
            </a:extLst>
          </p:cNvPr>
          <p:cNvSpPr txBox="1"/>
          <p:nvPr/>
        </p:nvSpPr>
        <p:spPr>
          <a:xfrm>
            <a:off x="7154944" y="3426544"/>
            <a:ext cx="48862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és innovációk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Látás: tüneti (fényvédelem, látássegítő eszközök)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Szív- és anyagcsere-betegségek kezelése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Innováció: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ALMS1 génterápia kísérleti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fázisbanőssejtterápiás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próbálkozások a retina helyreállítására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Carl-Henry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Alström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és munkatársai írták le 1959-ben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Ritka betegség: kb. 1:1 000 000 előfordulás.</a:t>
            </a:r>
          </a:p>
        </p:txBody>
      </p:sp>
    </p:spTree>
    <p:extLst>
      <p:ext uri="{BB962C8B-B14F-4D97-AF65-F5344CB8AC3E}">
        <p14:creationId xmlns:p14="http://schemas.microsoft.com/office/powerpoint/2010/main" val="281384265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88A281A-17D3-77DC-CC75-8F39D424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87" y="1216058"/>
            <a:ext cx="8462913" cy="56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2E7E0DD-2020-916B-900A-8E0D48B1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195" y="170862"/>
            <a:ext cx="3473761" cy="78478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Botond?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BDEED6C-22FD-941C-75BC-CD4FE292B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94" y="955643"/>
            <a:ext cx="4888434" cy="5641942"/>
          </a:xfrm>
          <a:prstGeom prst="rect">
            <a:avLst/>
          </a:pr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19613341-3E08-FA52-5A3C-59396778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4" y="945036"/>
            <a:ext cx="8302814" cy="56419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Eredetileg zenésznek készült,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egy kézsérülés után orvosira jelentkezett.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Semmelweis Egyetemen szerzett diplomát,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Majd Berkeleyben PhD-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zett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neurobiológiából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posztdoktorként a Harvardon tanult. 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a bázeli Molekuláris és Klinikai Szemészeti Intézet (IOB) igazgatója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Optogenetikai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látás-helyreállítás – Ő és csapata olyan génterápiát fejlesztett, amely fényérzékennyé tevő fehérjéket juttat a 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ganglion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-sejtjeibe. Ezek speciális szemüveggel kombinálva képesek részben visszaadni a látást vak embereknek.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2021-ben első emberi kísérlet eredményét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publikálják, 		ahol egy vak beteg ismét képes volt tárgyakat érzékelni.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organoidok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létrehozása emberi őssejtekből. 			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személyre szabott gyógyszertesztelés és szervpótlás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Számítógépes látásrekonstrukció: algoritmusok segítségével modellezik a retina működését, hogy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bionikus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szemek és agy–gép interfészek még pontosabbak legyenek.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🏆 Díjai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Körber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-díj – 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organoidaok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retina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jelfeldogozás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-dekódolása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Wolf-díj –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optogenetikai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látás-helyreállítás</a:t>
            </a:r>
          </a:p>
        </p:txBody>
      </p:sp>
    </p:spTree>
    <p:extLst>
      <p:ext uri="{BB962C8B-B14F-4D97-AF65-F5344CB8AC3E}">
        <p14:creationId xmlns:p14="http://schemas.microsoft.com/office/powerpoint/2010/main" val="40002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4D7B8B9-7224-8E8F-5925-C5DAF6BE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0"/>
            <a:ext cx="9757528" cy="98290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van, ha a legrosszabbra számítunk?</a:t>
            </a:r>
          </a:p>
        </p:txBody>
      </p:sp>
      <p:pic>
        <p:nvPicPr>
          <p:cNvPr id="8194" name="Picture 2" descr="Csörgőlabda">
            <a:extLst>
              <a:ext uri="{FF2B5EF4-FFF2-40B4-BE49-F238E27FC236}">
                <a16:creationId xmlns:a16="http://schemas.microsoft.com/office/drawing/2014/main" id="{D61779F0-AE64-AB74-3D66-CBB5D015F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9"/>
          <a:stretch/>
        </p:blipFill>
        <p:spPr bwMode="auto">
          <a:xfrm>
            <a:off x="0" y="3157978"/>
            <a:ext cx="6847002" cy="370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493522C-DC0F-DD6F-F114-2B83FAA8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0" y="2030697"/>
            <a:ext cx="6120282" cy="112728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72814C-5946-A2A7-FF97-5EE890EC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002" y="4258994"/>
            <a:ext cx="5344998" cy="259900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181CAE3-7B80-B1B9-0B01-D61C8C383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096" y="428061"/>
            <a:ext cx="2751602" cy="25433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0F7057B-09B8-329B-46C0-846F30B8CA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46" t="3220"/>
          <a:stretch/>
        </p:blipFill>
        <p:spPr>
          <a:xfrm>
            <a:off x="7145828" y="1784210"/>
            <a:ext cx="3110532" cy="34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44C8E-8B08-8BDC-FE81-29D5A36D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1" y="0"/>
            <a:ext cx="4382386" cy="98521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szem felépítése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6F45A6D-0758-1533-C1E5-F828597AC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35" t="2785" b="1457"/>
          <a:stretch/>
        </p:blipFill>
        <p:spPr>
          <a:xfrm>
            <a:off x="253839" y="1084520"/>
            <a:ext cx="11684321" cy="46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D79C95E-90BE-2218-7D76-FE8047AF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16" y="0"/>
            <a:ext cx="9112568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25DAA45-1FB0-AEC0-8E0A-3391DA3422AC}"/>
              </a:ext>
            </a:extLst>
          </p:cNvPr>
          <p:cNvSpPr txBox="1"/>
          <p:nvPr/>
        </p:nvSpPr>
        <p:spPr>
          <a:xfrm>
            <a:off x="0" y="6462087"/>
            <a:ext cx="8370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https://vitreum.ro/hu/mi-az-a-retinitis-pigmentosa-%C3%A9s-hogyan-kezelik/</a:t>
            </a:r>
          </a:p>
        </p:txBody>
      </p:sp>
    </p:spTree>
    <p:extLst>
      <p:ext uri="{BB962C8B-B14F-4D97-AF65-F5344CB8AC3E}">
        <p14:creationId xmlns:p14="http://schemas.microsoft.com/office/powerpoint/2010/main" val="205958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ör, képernyőkép, kézírá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1BACAC3-B3C8-39D1-93D6-1118E1BDA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8" y="0"/>
            <a:ext cx="9132569" cy="6858000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1242B1-0B4C-3E52-4896-A404C89C5477}"/>
              </a:ext>
            </a:extLst>
          </p:cNvPr>
          <p:cNvSpPr txBox="1"/>
          <p:nvPr/>
        </p:nvSpPr>
        <p:spPr>
          <a:xfrm>
            <a:off x="1818167" y="65602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Pásztor Ferenc</a:t>
            </a:r>
          </a:p>
        </p:txBody>
      </p:sp>
    </p:spTree>
    <p:extLst>
      <p:ext uri="{BB962C8B-B14F-4D97-AF65-F5344CB8AC3E}">
        <p14:creationId xmlns:p14="http://schemas.microsoft.com/office/powerpoint/2010/main" val="334020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58DDF2-6422-ACBD-8F41-7E2492F3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Szembetegségek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D3CB73-B76C-CC6D-AE7E-5233D53B6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hogyan találkozhatunk vele?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kell megvizsgálni?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lehet gyógyítani, megelőzni?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értek én ma különleges szembetegségek alatt és miért?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de ki az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Botond?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most a vakság gyógyítható?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lesz, ha „A legrosszabb forgatókönyv” valósul meg?</a:t>
            </a:r>
          </a:p>
        </p:txBody>
      </p:sp>
    </p:spTree>
    <p:extLst>
      <p:ext uri="{BB962C8B-B14F-4D97-AF65-F5344CB8AC3E}">
        <p14:creationId xmlns:p14="http://schemas.microsoft.com/office/powerpoint/2010/main" val="28462671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712129E-B6FC-E747-D523-13497629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49" y="62134"/>
            <a:ext cx="8738302" cy="64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7D6A258-12D6-738D-B42D-024054ED7170}"/>
              </a:ext>
            </a:extLst>
          </p:cNvPr>
          <p:cNvSpPr txBox="1"/>
          <p:nvPr/>
        </p:nvSpPr>
        <p:spPr>
          <a:xfrm>
            <a:off x="232144" y="6488668"/>
            <a:ext cx="1219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https://pub.mdpi-res.com/cells/cells-10-03269/article_deploy/html/images/cells-10-03269-g002.png?1637659418=</a:t>
            </a:r>
          </a:p>
        </p:txBody>
      </p:sp>
    </p:spTree>
    <p:extLst>
      <p:ext uri="{BB962C8B-B14F-4D97-AF65-F5344CB8AC3E}">
        <p14:creationId xmlns:p14="http://schemas.microsoft.com/office/powerpoint/2010/main" val="263629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4B2BEAF-008F-723A-7C92-A8F68C959C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80" y="0"/>
            <a:ext cx="9882040" cy="61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E43D751-8BFE-E3EF-8742-C6873D165627}"/>
              </a:ext>
            </a:extLst>
          </p:cNvPr>
          <p:cNvSpPr txBox="1"/>
          <p:nvPr/>
        </p:nvSpPr>
        <p:spPr>
          <a:xfrm>
            <a:off x="1056592" y="6145619"/>
            <a:ext cx="1029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https://media.springernature.com/lw685/springer-static/image/art%3A10.1038%2Fs41586-018-0076-4/MediaObjects/41586_2018_76_Fig2_HTML.jpg</a:t>
            </a:r>
          </a:p>
        </p:txBody>
      </p:sp>
    </p:spTree>
    <p:extLst>
      <p:ext uri="{BB962C8B-B14F-4D97-AF65-F5344CB8AC3E}">
        <p14:creationId xmlns:p14="http://schemas.microsoft.com/office/powerpoint/2010/main" val="406997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2EA5CBE-E152-2B62-7F02-E72D7C34C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42617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47D033-19A3-F2E3-9937-89AF51AF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7" y="138883"/>
            <a:ext cx="4044885" cy="86978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Irodalomjegyzék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3AE00B-C927-B8F4-9D5E-EC0C640F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7" y="1008669"/>
            <a:ext cx="11854206" cy="5710448"/>
          </a:xfrm>
        </p:spPr>
        <p:txBody>
          <a:bodyPr>
            <a:normAutofit/>
          </a:bodyPr>
          <a:lstStyle/>
          <a:p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Németh J, Nagy ZZ, Tapasztó B,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Daiki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Resch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Dankovics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G, Barna I. Szemészeti eredmények Magyarország átfogó egészségvédelmi szűrőprogramjában, 2011–2022 [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Ophthalmological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program, 2011-2022]. Orv Hetil. 2023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19;164(7):253-259.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hu-H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10.1556/650.2023.32701. PMID: 36806105.</a:t>
            </a:r>
          </a:p>
          <a:p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Ryan’s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Retina (7th Edition);  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Yanoff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Ophthalmology (5th Edition)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MozaWEB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\Biológia</a:t>
            </a:r>
          </a:p>
          <a:p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Hartong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DT,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Berson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EL,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Dryja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Lancet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2006;368(9549):1795–1809. doi:10.1016/S0140-6736(06)69740-7</a:t>
            </a:r>
          </a:p>
          <a:p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Verbakel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Non-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syndromic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2018;66:157–186. doi:10.1016/j.preteyeres.2018.03.005</a:t>
            </a:r>
          </a:p>
          <a:p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Daiger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RetNet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Retinal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(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https://sph.uth.edu/retnet/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(2020). Sikerült funkcionális emberi retinát létrehozni laboratóriumi körülmények között. Semmelweis Egyetem Hírek. Elérhető: https://semmelweis.hu/hirek/2020/10/06/sikerult-funkcionalis-emberi-retinat-letrehozni-laboratoriumi-korulmenyek-kozott/ (Letöltve: 2025.07.08.)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(2021).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blind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optogenetic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27(7), 1223–1229. DOI: 10.1038/s41591-021-01351-4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Körber-Stiftung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(2020).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Körber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European Science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awarded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Botond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Elérhető: https://koerber-stiftung.de/en/koerber-prize (Letöltve: 2025.07.08.)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(2024). Wolf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 Elérhető: https://wolffoundation.org/prize/medicine/ (Letöltve: 2025.07.08.)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Telex.hu. (2021).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Botond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optogenetikai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áttörése: egy vak ember újra látott. Elérhető: https://telex.hu/techtud/2021/06/17/roska-botond-optogenetika-latas-latasserult-vaksag-genterapia (Letöltve: 2025.07.08.)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Vision Center. (2025). Prof. Dr. Botond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Roska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Elérhető: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https://brainvisioncenter.com/en/munkatarsak/prof-dr-botond-roska/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(Letöltve: 2025.07.08.)</a:t>
            </a:r>
          </a:p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https://vgyse.hu/szakosztalyaink/csorgolabda/#bwg2/6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bolt.mvgyosz.hu</a:t>
            </a:r>
          </a:p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Semmelweis Klinika orvosai</a:t>
            </a:r>
          </a:p>
        </p:txBody>
      </p:sp>
    </p:spTree>
    <p:extLst>
      <p:ext uri="{BB962C8B-B14F-4D97-AF65-F5344CB8AC3E}">
        <p14:creationId xmlns:p14="http://schemas.microsoft.com/office/powerpoint/2010/main" val="15051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6F0A6B-4905-7A19-B7EA-72CC2372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731" y="176588"/>
            <a:ext cx="5892538" cy="85093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találkozhatunk vele?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15D2DD4-7123-EA90-F318-B354FB67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521"/>
            <a:ext cx="10515600" cy="1508289"/>
          </a:xfrm>
        </p:spPr>
        <p:txBody>
          <a:bodyPr/>
          <a:lstStyle/>
          <a:p>
            <a:r>
              <a:rPr lang="hu-HU" b="0" i="0" dirty="0">
                <a:effectLst/>
                <a:latin typeface="Times New Roman" panose="02020603050405020304" pitchFamily="18" charset="0"/>
              </a:rPr>
              <a:t>Az országos szűrőprogram keretében megjelent (2011-2022)</a:t>
            </a:r>
          </a:p>
          <a:p>
            <a:r>
              <a:rPr lang="hu-HU" b="0" i="0" dirty="0">
                <a:effectLst/>
                <a:latin typeface="Times New Roman" panose="02020603050405020304" pitchFamily="18" charset="0"/>
              </a:rPr>
              <a:t>168 522 fő, 12 és 99 év közötti korú személy</a:t>
            </a:r>
          </a:p>
          <a:p>
            <a:r>
              <a:rPr lang="hu-HU" dirty="0">
                <a:latin typeface="Times New Roman" panose="02020603050405020304" pitchFamily="18" charset="0"/>
              </a:rPr>
              <a:t>18,1%-</a:t>
            </a:r>
            <a:r>
              <a:rPr lang="hu-HU" dirty="0" err="1">
                <a:latin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</a:rPr>
              <a:t> van valamilyen szembetegsége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5C4B311-BE07-9715-AC3B-8A731EDE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7" y="2633498"/>
            <a:ext cx="6992553" cy="412102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D33A6BD-E43C-909E-1272-0B4AB6E1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408" y="3544441"/>
            <a:ext cx="5110335" cy="32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142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C7146A-313E-A070-4586-30BFD6DA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397" y="110601"/>
            <a:ext cx="6901206" cy="784945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érdemes erről beszélni?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F8218B8-0A93-2249-2E7F-818A5D29B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845" y="1209370"/>
            <a:ext cx="9018310" cy="5583848"/>
          </a:xfrm>
        </p:spPr>
      </p:pic>
    </p:spTree>
    <p:extLst>
      <p:ext uri="{BB962C8B-B14F-4D97-AF65-F5344CB8AC3E}">
        <p14:creationId xmlns:p14="http://schemas.microsoft.com/office/powerpoint/2010/main" val="39716820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14F8BB-CAEC-DB66-E1D8-301CAFD0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85" y="151598"/>
            <a:ext cx="5473830" cy="828790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Kihez forduljunk, mikor?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062B5E4-CA79-BB1A-8740-B2D7A2098F2B}"/>
              </a:ext>
            </a:extLst>
          </p:cNvPr>
          <p:cNvSpPr txBox="1"/>
          <p:nvPr/>
        </p:nvSpPr>
        <p:spPr>
          <a:xfrm>
            <a:off x="443060" y="904972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Háziorvos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Bármikor bármilyen panasszal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Rendelési időben, akár telefonon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1758F71-55FA-4393-6703-100F48CE3D74}"/>
              </a:ext>
            </a:extLst>
          </p:cNvPr>
          <p:cNvSpPr txBox="1"/>
          <p:nvPr/>
        </p:nvSpPr>
        <p:spPr>
          <a:xfrm>
            <a:off x="4091232" y="2573520"/>
            <a:ext cx="540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Körzeti szemész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Kórházakban, érdemes időpontra érkezni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Általánosabb vizsgálatok széles körére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72D7C87-A505-F23C-6EF5-AD25773EFFA8}"/>
              </a:ext>
            </a:extLst>
          </p:cNvPr>
          <p:cNvSpPr txBox="1"/>
          <p:nvPr/>
        </p:nvSpPr>
        <p:spPr>
          <a:xfrm>
            <a:off x="6268825" y="4081806"/>
            <a:ext cx="5059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Szemklinika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 időpontot kérni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Komplexebb vizsgálatok széles köréhet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50BF84-4FE1-C3E0-DB16-4EA82B59B245}"/>
              </a:ext>
            </a:extLst>
          </p:cNvPr>
          <p:cNvSpPr txBox="1"/>
          <p:nvPr/>
        </p:nvSpPr>
        <p:spPr>
          <a:xfrm>
            <a:off x="191050" y="5506073"/>
            <a:ext cx="7533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bázeli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Molecular and Clinical Ophthalmology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Indokolt esetben, közvetve az orvos által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Génvizsgálatokra</a:t>
            </a:r>
          </a:p>
        </p:txBody>
      </p:sp>
    </p:spTree>
    <p:extLst>
      <p:ext uri="{BB962C8B-B14F-4D97-AF65-F5344CB8AC3E}">
        <p14:creationId xmlns:p14="http://schemas.microsoft.com/office/powerpoint/2010/main" val="205656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FEF1B2-0416-07E6-250B-F0AC7178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3816" cy="97348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Megelőzhető a látásromlás?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69FFD0-189F-0974-2E16-56E6827B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5030296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Egészséges életmód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Keringési rendszer, anyagcsere folyamatok, tápanyagok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„Monotonitástól való védelem:”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3x20-as szabály: 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Fókuszáljunk el 20 percenként 20 másodpercre 20 lábra!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felejtsünk el pislogni! (Pislogjunk akár tudatosan!)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Óvakodjunk a képernyők kék fényétől!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Mediterrán étrend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Foglalkozzunk vele, ha már ismert valamilyen problémánk és hallgassunk a (valódi) szakemberekre (is)!</a:t>
            </a:r>
          </a:p>
        </p:txBody>
      </p:sp>
    </p:spTree>
    <p:extLst>
      <p:ext uri="{BB962C8B-B14F-4D97-AF65-F5344CB8AC3E}">
        <p14:creationId xmlns:p14="http://schemas.microsoft.com/office/powerpoint/2010/main" val="35378856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2410FD-92EB-3EAC-394D-00AA3DE3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2" y="120029"/>
            <a:ext cx="11462996" cy="112431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Mire gondolok a különleges szembetegségekkel?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21137C-70CD-0500-CA68-5FEB4DAE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Genetikai eredetűek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gyógyíthatóak vagy kezelhetőek a „szokványos” módon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Jelenleg is kutatják ezeket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amelyik már részben vagy egészben gyógyítható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Prioritást élvez: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retina pigmentáció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és klinikai alfajtái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Érdekesség</a:t>
            </a:r>
          </a:p>
        </p:txBody>
      </p:sp>
    </p:spTree>
    <p:extLst>
      <p:ext uri="{BB962C8B-B14F-4D97-AF65-F5344CB8AC3E}">
        <p14:creationId xmlns:p14="http://schemas.microsoft.com/office/powerpoint/2010/main" val="35980406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8B70853-1BFD-4990-9C98-11743E8E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Szembetegségek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1DBEC53-2358-0449-EB9B-475A25631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Ritkább szembetegségek eredete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7439B94-D4A0-C08E-10BD-E90EEC086E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 vagy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gyulladásos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Szerzett, akár anyagcsere-zavarral összefüggő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Genetikai-, öröklött betegségek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C2FBE1AE-ADFE-EA93-1F47-0820042C3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Braille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72CE17DF-2C1B-58A1-D00B-5C253218F1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 1809, élt 43 évet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Tanított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szemére megsérült, mindkettőre elvesztette látását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1824: Hatpont-rendszer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(nem az első, de mai napig a legelterjedtebb,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legprktikusabb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tapintás alapú írásrendszer)</a:t>
            </a:r>
          </a:p>
        </p:txBody>
      </p:sp>
    </p:spTree>
    <p:extLst>
      <p:ext uri="{BB962C8B-B14F-4D97-AF65-F5344CB8AC3E}">
        <p14:creationId xmlns:p14="http://schemas.microsoft.com/office/powerpoint/2010/main" val="22742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DC3D278F-D7C3-32D4-80BB-729371FE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kaphatjuk meg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és mi is az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78CC05C5-6707-B6D4-C1C3-C36821DB7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738" y="1856312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Szemideghártya-gyulladás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retina fokozatos leépülése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Először a pálcikák pusztulnak, farkasvakságot majd látótérszűkületet okoz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Majd végül a csapok, 		 így a színérzékelés és végül a teljes fényérzékelés elvesztése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Progresszív jellegű-,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egyéni lefolyású látásvesztés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67CF1D79-2581-6068-9D2A-2BF1C6850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5338" y="1825625"/>
            <a:ext cx="650292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Klinikai altípusok, kísérő tünetek alapján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szindrómás 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 retina érintett.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Szindrómás</a:t>
            </a:r>
          </a:p>
          <a:p>
            <a:pPr marL="457200" lvl="1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szerveket is érintő betegségek kísérik 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-szindróma 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Bardet-Biedl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szindróma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Senior-Løken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szindróma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Refsum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-kór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Alström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-szindróma</a:t>
            </a:r>
          </a:p>
        </p:txBody>
      </p:sp>
    </p:spTree>
    <p:extLst>
      <p:ext uri="{BB962C8B-B14F-4D97-AF65-F5344CB8AC3E}">
        <p14:creationId xmlns:p14="http://schemas.microsoft.com/office/powerpoint/2010/main" val="1606150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-té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1725</Words>
  <Application>Microsoft Office PowerPoint</Application>
  <PresentationFormat>Szélesvásznú</PresentationFormat>
  <Paragraphs>226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Times New Roman</vt:lpstr>
      <vt:lpstr>Office Theme</vt:lpstr>
      <vt:lpstr>Különleges szembetegségek</vt:lpstr>
      <vt:lpstr>Szembetegségek</vt:lpstr>
      <vt:lpstr>Hol találkozhatunk vele?</vt:lpstr>
      <vt:lpstr>Miért érdemes erről beszélni?</vt:lpstr>
      <vt:lpstr>Kihez forduljunk, mikor?</vt:lpstr>
      <vt:lpstr>Megelőzhető a látásromlás?</vt:lpstr>
      <vt:lpstr>Mire gondolok a különleges szembetegségekkel?</vt:lpstr>
      <vt:lpstr>Szembetegségek</vt:lpstr>
      <vt:lpstr>Hogyan kaphatjuk meg   és mi is az a Retinitis pigmentosa?</vt:lpstr>
      <vt:lpstr>Usher-szindróma</vt:lpstr>
      <vt:lpstr>Bardet-Biedl szindróma</vt:lpstr>
      <vt:lpstr>Senior-Løken szindróma</vt:lpstr>
      <vt:lpstr>Refsum-kór</vt:lpstr>
      <vt:lpstr>Alström-szindróma</vt:lpstr>
      <vt:lpstr>Ki Roska Botond?</vt:lpstr>
      <vt:lpstr>Mi van, ha a legrosszabbra számítunk?</vt:lpstr>
      <vt:lpstr>A szem felépítése</vt:lpstr>
      <vt:lpstr>PowerPoint-bemutató</vt:lpstr>
      <vt:lpstr>PowerPoint-bemutató</vt:lpstr>
      <vt:lpstr>PowerPoint-bemutató</vt:lpstr>
      <vt:lpstr>PowerPoint-bemutató</vt:lpstr>
      <vt:lpstr>Köszönöm a figyelmet!</vt:lpstr>
      <vt:lpstr>Irodalomjegyzék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Pásztor Ferenc</dc:creator>
  <cp:lastModifiedBy>Pásztor Ferenc</cp:lastModifiedBy>
  <cp:revision>3</cp:revision>
  <dcterms:created xsi:type="dcterms:W3CDTF">2025-07-08T22:56:43Z</dcterms:created>
  <dcterms:modified xsi:type="dcterms:W3CDTF">2025-07-10T06:54:30Z</dcterms:modified>
</cp:coreProperties>
</file>