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94" r:id="rId2"/>
    <p:sldId id="305" r:id="rId3"/>
    <p:sldId id="295" r:id="rId4"/>
    <p:sldId id="296" r:id="rId5"/>
    <p:sldId id="307" r:id="rId6"/>
    <p:sldId id="331" r:id="rId7"/>
    <p:sldId id="306" r:id="rId8"/>
    <p:sldId id="308" r:id="rId9"/>
    <p:sldId id="332" r:id="rId10"/>
    <p:sldId id="333" r:id="rId11"/>
    <p:sldId id="334" r:id="rId12"/>
    <p:sldId id="335" r:id="rId13"/>
    <p:sldId id="336" r:id="rId14"/>
    <p:sldId id="325" r:id="rId15"/>
    <p:sldId id="317" r:id="rId16"/>
    <p:sldId id="318" r:id="rId17"/>
    <p:sldId id="326" r:id="rId18"/>
    <p:sldId id="327" r:id="rId19"/>
    <p:sldId id="328" r:id="rId20"/>
    <p:sldId id="329" r:id="rId21"/>
    <p:sldId id="330" r:id="rId22"/>
    <p:sldId id="323" r:id="rId23"/>
    <p:sldId id="324" r:id="rId24"/>
    <p:sldId id="299" r:id="rId25"/>
    <p:sldId id="315" r:id="rId26"/>
    <p:sldId id="316" r:id="rId27"/>
    <p:sldId id="319" r:id="rId28"/>
    <p:sldId id="320" r:id="rId29"/>
    <p:sldId id="321" r:id="rId30"/>
    <p:sldId id="322" r:id="rId31"/>
    <p:sldId id="300" r:id="rId32"/>
    <p:sldId id="311" r:id="rId33"/>
    <p:sldId id="309" r:id="rId34"/>
    <p:sldId id="310" r:id="rId35"/>
    <p:sldId id="312" r:id="rId36"/>
    <p:sldId id="313" r:id="rId37"/>
    <p:sldId id="314" r:id="rId38"/>
    <p:sldId id="301" r:id="rId39"/>
    <p:sldId id="304" r:id="rId40"/>
  </p:sldIdLst>
  <p:sldSz cx="12192000" cy="6858000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8" autoAdjust="0"/>
    <p:restoredTop sz="94103" autoAdjust="0"/>
  </p:normalViewPr>
  <p:slideViewPr>
    <p:cSldViewPr snapToGrid="0">
      <p:cViewPr varScale="1">
        <p:scale>
          <a:sx n="67" d="100"/>
          <a:sy n="67" d="100"/>
        </p:scale>
        <p:origin x="82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6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7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4627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05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9458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41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399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1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5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24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6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6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556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36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72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96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60575-4B46-47ED-88A4-A0E8CA7F084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2025. 07. 18.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96E06E1-5710-4BD9-9B7B-5CD59487CF1C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1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geopark.specticon.hu/wp-content/uploads/2018/04/logov%C3%A1zlat_4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" name="Picture 6" descr="BNP_kör_yyy_b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189" y="32653"/>
            <a:ext cx="1508811" cy="150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lcím 3"/>
          <p:cNvSpPr>
            <a:spLocks noGrp="1"/>
          </p:cNvSpPr>
          <p:nvPr>
            <p:ph type="subTitle" idx="1"/>
          </p:nvPr>
        </p:nvSpPr>
        <p:spPr>
          <a:xfrm>
            <a:off x="307975" y="5157257"/>
            <a:ext cx="5086985" cy="1225255"/>
          </a:xfrm>
        </p:spPr>
        <p:txBody>
          <a:bodyPr>
            <a:noAutofit/>
          </a:bodyPr>
          <a:lstStyle/>
          <a:p>
            <a:pPr algn="ctr"/>
            <a:r>
              <a:rPr lang="hu-HU" sz="2000" dirty="0">
                <a:solidFill>
                  <a:schemeClr val="accent2">
                    <a:lumMod val="75000"/>
                  </a:schemeClr>
                </a:solidFill>
              </a:rPr>
              <a:t>Sasvári János</a:t>
            </a:r>
          </a:p>
          <a:p>
            <a:pPr algn="ctr"/>
            <a:r>
              <a:rPr lang="hu-HU" sz="2000" dirty="0">
                <a:solidFill>
                  <a:schemeClr val="accent2">
                    <a:lumMod val="75000"/>
                  </a:schemeClr>
                </a:solidFill>
              </a:rPr>
              <a:t>Parádfürdő 2025.07.09</a:t>
            </a:r>
            <a:endParaRPr lang="hu-H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ím 5"/>
          <p:cNvSpPr>
            <a:spLocks noGrp="1"/>
          </p:cNvSpPr>
          <p:nvPr>
            <p:ph type="ctrTitle"/>
          </p:nvPr>
        </p:nvSpPr>
        <p:spPr>
          <a:xfrm>
            <a:off x="1511492" y="1835647"/>
            <a:ext cx="7766936" cy="1646302"/>
          </a:xfrm>
        </p:spPr>
        <p:txBody>
          <a:bodyPr/>
          <a:lstStyle/>
          <a:p>
            <a:r>
              <a:rPr lang="hu-HU" dirty="0"/>
              <a:t>Hevesi Füves Puszták Tájvédelmi Körzet</a:t>
            </a:r>
          </a:p>
        </p:txBody>
      </p:sp>
    </p:spTree>
    <p:extLst>
      <p:ext uri="{BB962C8B-B14F-4D97-AF65-F5344CB8AC3E}">
        <p14:creationId xmlns:p14="http://schemas.microsoft.com/office/powerpoint/2010/main" val="37887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37"/>
    </mc:Choice>
    <mc:Fallback xmlns="">
      <p:transition spd="slow" advTm="44437"/>
    </mc:Fallback>
  </mc:AlternateContent>
  <p:extLst>
    <p:ext uri="{E180D4A7-C9FB-4DFB-919C-405C955672EB}">
      <p14:showEvtLst xmlns:p14="http://schemas.microsoft.com/office/powerpoint/2010/main">
        <p14:playEvt time="3664" objId="2"/>
        <p14:triggerEvt type="onClick" time="3664" objId="2"/>
        <p14:stopEvt time="43313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858768" y="1094833"/>
            <a:ext cx="220432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700" b="1" dirty="0">
                <a:solidFill>
                  <a:srgbClr val="92D050"/>
                </a:solidFill>
              </a:rPr>
              <a:t>Területe 16.114 ha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975568" y="1883664"/>
            <a:ext cx="810978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92D050"/>
                </a:solidFill>
              </a:rPr>
              <a:t>Pélyi szikesek(Pély, Jászivány és Tarnaszentmiklós települések határában)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 err="1">
                <a:solidFill>
                  <a:srgbClr val="92D050"/>
                </a:solidFill>
              </a:rPr>
              <a:t>Hamvajárás</a:t>
            </a:r>
            <a:r>
              <a:rPr lang="hu-HU" dirty="0">
                <a:solidFill>
                  <a:srgbClr val="92D050"/>
                </a:solidFill>
              </a:rPr>
              <a:t> (Nagy-fertő, Gulya-gyep, </a:t>
            </a:r>
            <a:r>
              <a:rPr lang="hu-HU" dirty="0" err="1">
                <a:solidFill>
                  <a:srgbClr val="92D050"/>
                </a:solidFill>
              </a:rPr>
              <a:t>Garabont</a:t>
            </a:r>
            <a:r>
              <a:rPr lang="hu-HU" dirty="0">
                <a:solidFill>
                  <a:srgbClr val="92D050"/>
                </a:solidFill>
              </a:rPr>
              <a:t> területrészekkel)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 err="1">
                <a:solidFill>
                  <a:srgbClr val="92D050"/>
                </a:solidFill>
              </a:rPr>
              <a:t>Nagy-Hanyi-puszta</a:t>
            </a:r>
            <a:r>
              <a:rPr lang="hu-HU" dirty="0">
                <a:solidFill>
                  <a:srgbClr val="92D050"/>
                </a:solidFill>
              </a:rPr>
              <a:t> (Dormánd és Erdőtelek között)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 err="1">
                <a:solidFill>
                  <a:srgbClr val="92D050"/>
                </a:solidFill>
              </a:rPr>
              <a:t>Kis-Hanyi-puszta</a:t>
            </a:r>
            <a:r>
              <a:rPr lang="hu-HU" dirty="0">
                <a:solidFill>
                  <a:srgbClr val="92D050"/>
                </a:solidFill>
              </a:rPr>
              <a:t> (Átány, Erdőtelek és Besenyőtelek községek határában)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92D050"/>
                </a:solidFill>
              </a:rPr>
              <a:t>Csörsz-árok (Dormánd és Erdőtelek közötti szakasza)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92D050"/>
                </a:solidFill>
              </a:rPr>
              <a:t>Lógó-part (Kerecsend község határában)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92D050"/>
                </a:solidFill>
              </a:rPr>
              <a:t>Magas-határ (Tiszanána község határában)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92D050"/>
                </a:solidFill>
              </a:rPr>
              <a:t>Poroszlói-szikesek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92D050"/>
                </a:solidFill>
              </a:rPr>
              <a:t>Sarudi-tömb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92D050"/>
                </a:solidFill>
              </a:rPr>
              <a:t>Hevesi-gyepek (érintkezve a </a:t>
            </a:r>
            <a:r>
              <a:rPr lang="hu-HU" dirty="0" err="1">
                <a:solidFill>
                  <a:srgbClr val="92D050"/>
                </a:solidFill>
              </a:rPr>
              <a:t>Hanyi-ér</a:t>
            </a:r>
            <a:r>
              <a:rPr lang="hu-HU" dirty="0">
                <a:solidFill>
                  <a:srgbClr val="92D050"/>
                </a:solidFill>
              </a:rPr>
              <a:t> egy szakaszával)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 err="1">
                <a:solidFill>
                  <a:srgbClr val="92D050"/>
                </a:solidFill>
              </a:rPr>
              <a:t>Pusztafogacs</a:t>
            </a:r>
            <a:r>
              <a:rPr lang="hu-HU" dirty="0">
                <a:solidFill>
                  <a:srgbClr val="92D050"/>
                </a:solidFill>
              </a:rPr>
              <a:t> (Tarnaméra, Erk és Boconád községek határában)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 err="1">
                <a:solidFill>
                  <a:srgbClr val="92D050"/>
                </a:solidFill>
              </a:rPr>
              <a:t>Kétútköz</a:t>
            </a:r>
            <a:endParaRPr lang="hu-HU" dirty="0">
              <a:solidFill>
                <a:srgbClr val="92D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92D050"/>
                </a:solidFill>
              </a:rPr>
              <a:t>Poroszlói gyepek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92D050"/>
                </a:solidFill>
              </a:rPr>
              <a:t>Göbölyjárás (Nagyút, Kompolt és Tarnazsadány községek határában)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dirty="0">
                <a:solidFill>
                  <a:srgbClr val="92D050"/>
                </a:solidFill>
              </a:rPr>
              <a:t>Bene-terasz (Nagyút község határában)</a:t>
            </a: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868680" y="448502"/>
            <a:ext cx="848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Hevesi Füves Puszták Tájvédelmi Körzet</a:t>
            </a:r>
          </a:p>
        </p:txBody>
      </p:sp>
    </p:spTree>
    <p:extLst>
      <p:ext uri="{BB962C8B-B14F-4D97-AF65-F5344CB8AC3E}">
        <p14:creationId xmlns:p14="http://schemas.microsoft.com/office/powerpoint/2010/main" val="510193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16352" y="673608"/>
            <a:ext cx="4617720" cy="6614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u-HU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Növényvilág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557784" y="1746504"/>
            <a:ext cx="8831264" cy="34470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rgbClr val="92D050"/>
                </a:solidFill>
              </a:rPr>
              <a:t>A növényzet fajösszetételén északon a dombvidéki, hegylábi területek, </a:t>
            </a:r>
          </a:p>
          <a:p>
            <a:r>
              <a:rPr lang="hu-HU" sz="2000" dirty="0">
                <a:solidFill>
                  <a:srgbClr val="92D050"/>
                </a:solidFill>
              </a:rPr>
              <a:t>délen pedig a Tisza növényzetformáló hatása hangsúlyosabban jelentkezik,</a:t>
            </a:r>
          </a:p>
          <a:p>
            <a:r>
              <a:rPr lang="hu-HU" sz="2000" dirty="0">
                <a:solidFill>
                  <a:srgbClr val="92D050"/>
                </a:solidFill>
              </a:rPr>
              <a:t>alföldi </a:t>
            </a:r>
            <a:r>
              <a:rPr lang="hu-HU" sz="2000" dirty="0" err="1">
                <a:solidFill>
                  <a:srgbClr val="92D050"/>
                </a:solidFill>
              </a:rPr>
              <a:t>kultúrtájjá</a:t>
            </a:r>
            <a:r>
              <a:rPr lang="hu-HU" sz="2000" dirty="0">
                <a:solidFill>
                  <a:srgbClr val="92D050"/>
                </a:solidFill>
              </a:rPr>
              <a:t> alakított terület.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rgbClr val="92D050"/>
                </a:solidFill>
              </a:rPr>
              <a:t>Jelentős természetátalakító beavatkozások</a:t>
            </a:r>
          </a:p>
          <a:p>
            <a:endParaRPr lang="hu-HU" sz="2000" dirty="0">
              <a:solidFill>
                <a:srgbClr val="92D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rgbClr val="92D050"/>
                </a:solidFill>
              </a:rPr>
              <a:t>legjellemzőbb növényzeti típusok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000" b="1" dirty="0">
                <a:solidFill>
                  <a:srgbClr val="92D050"/>
                </a:solidFill>
              </a:rPr>
              <a:t>szikesek</a:t>
            </a:r>
            <a:r>
              <a:rPr lang="hu-HU" sz="2000" dirty="0">
                <a:solidFill>
                  <a:srgbClr val="92D050"/>
                </a:solidFill>
              </a:rPr>
              <a:t> (padkás szikesek,cickórós, ürmös sziki gyepek)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000" b="1" dirty="0">
                <a:solidFill>
                  <a:srgbClr val="92D050"/>
                </a:solidFill>
              </a:rPr>
              <a:t>sziki erdőspuszta-rét </a:t>
            </a:r>
            <a:r>
              <a:rPr lang="hu-HU" sz="2000" dirty="0">
                <a:solidFill>
                  <a:srgbClr val="92D050"/>
                </a:solidFill>
              </a:rPr>
              <a:t>(sziki </a:t>
            </a:r>
            <a:r>
              <a:rPr lang="hu-HU" sz="2000" dirty="0" err="1">
                <a:solidFill>
                  <a:srgbClr val="92D050"/>
                </a:solidFill>
              </a:rPr>
              <a:t>kocsord</a:t>
            </a:r>
            <a:r>
              <a:rPr lang="hu-HU" sz="2000" dirty="0">
                <a:solidFill>
                  <a:srgbClr val="92D050"/>
                </a:solidFill>
              </a:rPr>
              <a:t>; réti őszirózsa,fátyolos nőszirom)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2000" b="1" dirty="0">
                <a:solidFill>
                  <a:srgbClr val="92D050"/>
                </a:solidFill>
              </a:rPr>
              <a:t>löszgyepek</a:t>
            </a:r>
            <a:r>
              <a:rPr lang="hu-HU" sz="2000" dirty="0">
                <a:solidFill>
                  <a:srgbClr val="92D050"/>
                </a:solidFill>
              </a:rPr>
              <a:t> (macskahere,Janka-tarsóka epergyöngyike)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rgbClr val="92D050"/>
                </a:solidFill>
              </a:rPr>
              <a:t>erdősültség 5% </a:t>
            </a:r>
            <a:r>
              <a:rPr lang="hu-HU" sz="2000" dirty="0" err="1">
                <a:solidFill>
                  <a:srgbClr val="92D050"/>
                </a:solidFill>
              </a:rPr>
              <a:t>-akácosok</a:t>
            </a:r>
            <a:r>
              <a:rPr lang="hu-HU" sz="2000" dirty="0">
                <a:solidFill>
                  <a:srgbClr val="92D050"/>
                </a:solidFill>
              </a:rPr>
              <a:t>, nemes nyarasok, telepített tölgyesek-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71439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2816352" y="673608"/>
            <a:ext cx="4617720" cy="6614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hu-HU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Állatvilág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21208" y="1920241"/>
            <a:ext cx="81564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92D050"/>
                </a:solidFill>
              </a:rPr>
              <a:t>Gerinctelen fauna:</a:t>
            </a:r>
          </a:p>
          <a:p>
            <a:endParaRPr lang="hu-HU" b="1" dirty="0">
              <a:solidFill>
                <a:srgbClr val="92D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b="1" dirty="0">
                <a:solidFill>
                  <a:srgbClr val="92D050"/>
                </a:solidFill>
              </a:rPr>
              <a:t>nagylepkék</a:t>
            </a:r>
            <a:r>
              <a:rPr lang="hu-HU" dirty="0">
                <a:solidFill>
                  <a:srgbClr val="92D050"/>
                </a:solidFill>
              </a:rPr>
              <a:t> közül eddig 330 fajt sikerült kimutatni a területről, ez a hazai fajok több mint 25%-át jelenti, ebből 50 nappali és 280 éjjeli lepke.</a:t>
            </a:r>
          </a:p>
          <a:p>
            <a:r>
              <a:rPr lang="hu-HU" dirty="0" err="1">
                <a:solidFill>
                  <a:srgbClr val="92D050"/>
                </a:solidFill>
              </a:rPr>
              <a:t>-magyar</a:t>
            </a:r>
            <a:r>
              <a:rPr lang="hu-HU" dirty="0">
                <a:solidFill>
                  <a:srgbClr val="92D050"/>
                </a:solidFill>
              </a:rPr>
              <a:t> tavaszi fésűsbagoly; nagy </a:t>
            </a:r>
            <a:r>
              <a:rPr lang="hu-HU" dirty="0" err="1">
                <a:solidFill>
                  <a:srgbClr val="92D050"/>
                </a:solidFill>
              </a:rPr>
              <a:t>szikibagoly</a:t>
            </a:r>
            <a:r>
              <a:rPr lang="hu-HU" dirty="0">
                <a:solidFill>
                  <a:srgbClr val="92D050"/>
                </a:solidFill>
              </a:rPr>
              <a:t>, sztyepplepke, nagy tűzlepke-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b="1" dirty="0">
                <a:solidFill>
                  <a:srgbClr val="92D050"/>
                </a:solidFill>
              </a:rPr>
              <a:t>futóbogarak</a:t>
            </a:r>
            <a:r>
              <a:rPr lang="hu-HU" dirty="0">
                <a:solidFill>
                  <a:srgbClr val="92D050"/>
                </a:solidFill>
              </a:rPr>
              <a:t> közül eddig több mint 212 fajt mutattak ki a térségben</a:t>
            </a:r>
          </a:p>
          <a:p>
            <a:r>
              <a:rPr lang="hu-HU" dirty="0" err="1">
                <a:solidFill>
                  <a:srgbClr val="92D050"/>
                </a:solidFill>
              </a:rPr>
              <a:t>-szárnyas</a:t>
            </a:r>
            <a:r>
              <a:rPr lang="hu-HU" dirty="0">
                <a:solidFill>
                  <a:srgbClr val="92D050"/>
                </a:solidFill>
              </a:rPr>
              <a:t> futrinka, aranypettyes bábrabló-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b="1" dirty="0">
                <a:solidFill>
                  <a:srgbClr val="92D050"/>
                </a:solidFill>
              </a:rPr>
              <a:t>lemezes csápú bogarak </a:t>
            </a:r>
            <a:r>
              <a:rPr lang="hu-HU" dirty="0" err="1">
                <a:solidFill>
                  <a:srgbClr val="92D050"/>
                </a:solidFill>
              </a:rPr>
              <a:t>-magyar</a:t>
            </a:r>
            <a:r>
              <a:rPr lang="hu-HU" dirty="0">
                <a:solidFill>
                  <a:srgbClr val="92D050"/>
                </a:solidFill>
              </a:rPr>
              <a:t> virágbogár,pompás virágbogár-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b="1" dirty="0">
                <a:solidFill>
                  <a:srgbClr val="92D050"/>
                </a:solidFill>
              </a:rPr>
              <a:t>egyenesszárnyúak</a:t>
            </a:r>
            <a:r>
              <a:rPr lang="hu-HU" dirty="0">
                <a:solidFill>
                  <a:srgbClr val="92D050"/>
                </a:solidFill>
              </a:rPr>
              <a:t> – sisakos sáska, szemölcsevő szöcske-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b="1" dirty="0">
                <a:solidFill>
                  <a:srgbClr val="92D050"/>
                </a:solidFill>
              </a:rPr>
              <a:t>pókfauna</a:t>
            </a:r>
            <a:r>
              <a:rPr lang="hu-HU" dirty="0">
                <a:solidFill>
                  <a:srgbClr val="92D050"/>
                </a:solidFill>
              </a:rPr>
              <a:t> - </a:t>
            </a:r>
            <a:r>
              <a:rPr lang="hu-HU" dirty="0" err="1">
                <a:solidFill>
                  <a:srgbClr val="92D050"/>
                </a:solidFill>
              </a:rPr>
              <a:t>szongáriai</a:t>
            </a:r>
            <a:r>
              <a:rPr lang="hu-HU" dirty="0">
                <a:solidFill>
                  <a:srgbClr val="92D050"/>
                </a:solidFill>
              </a:rPr>
              <a:t> cselőpók, pusztai </a:t>
            </a:r>
            <a:r>
              <a:rPr lang="hu-HU" dirty="0" err="1">
                <a:solidFill>
                  <a:srgbClr val="92D050"/>
                </a:solidFill>
              </a:rPr>
              <a:t>farkaspók-</a:t>
            </a:r>
            <a:endParaRPr lang="hu-HU" dirty="0">
              <a:solidFill>
                <a:srgbClr val="92D050"/>
              </a:solidFill>
            </a:endParaRPr>
          </a:p>
        </p:txBody>
      </p:sp>
      <p:pic>
        <p:nvPicPr>
          <p:cNvPr id="5" name="Picture 7" descr="imagi_h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5" t="7098" r="18607" b="4446"/>
          <a:stretch>
            <a:fillRect/>
          </a:stretch>
        </p:blipFill>
        <p:spPr bwMode="auto">
          <a:xfrm>
            <a:off x="8961120" y="1269492"/>
            <a:ext cx="2515743" cy="20964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733" y="4015231"/>
            <a:ext cx="3886339" cy="259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96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06718" y="600456"/>
            <a:ext cx="4927938" cy="670560"/>
          </a:xfrm>
        </p:spPr>
        <p:txBody>
          <a:bodyPr/>
          <a:lstStyle/>
          <a:p>
            <a:pPr algn="ctr"/>
            <a:r>
              <a:rPr lang="hu-HU" dirty="0"/>
              <a:t>Állatvilág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92608" y="1572768"/>
            <a:ext cx="869661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92D050"/>
                </a:solidFill>
              </a:rPr>
              <a:t>Gerinces fauna:</a:t>
            </a:r>
          </a:p>
          <a:p>
            <a:endParaRPr lang="hu-HU" b="1" dirty="0">
              <a:solidFill>
                <a:srgbClr val="92D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b="1" dirty="0">
                <a:solidFill>
                  <a:srgbClr val="92D050"/>
                </a:solidFill>
              </a:rPr>
              <a:t>Halak –</a:t>
            </a:r>
            <a:r>
              <a:rPr lang="hu-HU" dirty="0">
                <a:solidFill>
                  <a:srgbClr val="92D050"/>
                </a:solidFill>
              </a:rPr>
              <a:t>kurta </a:t>
            </a:r>
            <a:r>
              <a:rPr lang="hu-HU" dirty="0" err="1">
                <a:solidFill>
                  <a:srgbClr val="92D050"/>
                </a:solidFill>
              </a:rPr>
              <a:t>baing</a:t>
            </a:r>
            <a:r>
              <a:rPr lang="hu-HU" dirty="0">
                <a:solidFill>
                  <a:srgbClr val="92D050"/>
                </a:solidFill>
              </a:rPr>
              <a:t>, szivárványos ökle-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b="1" dirty="0">
                <a:solidFill>
                  <a:srgbClr val="92D050"/>
                </a:solidFill>
              </a:rPr>
              <a:t>Kétéltűek</a:t>
            </a:r>
            <a:r>
              <a:rPr lang="hu-HU" dirty="0">
                <a:solidFill>
                  <a:srgbClr val="92D050"/>
                </a:solidFill>
              </a:rPr>
              <a:t> –</a:t>
            </a:r>
            <a:r>
              <a:rPr lang="hu-HU" dirty="0" err="1">
                <a:solidFill>
                  <a:srgbClr val="92D050"/>
                </a:solidFill>
              </a:rPr>
              <a:t>vöröshasú</a:t>
            </a:r>
            <a:r>
              <a:rPr lang="hu-HU" dirty="0">
                <a:solidFill>
                  <a:srgbClr val="92D050"/>
                </a:solidFill>
              </a:rPr>
              <a:t> unka, zöld levelibéka, barna ásóbéka, pettyes gőte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b="1" dirty="0">
                <a:solidFill>
                  <a:srgbClr val="92D050"/>
                </a:solidFill>
              </a:rPr>
              <a:t>Hüllők – </a:t>
            </a:r>
            <a:r>
              <a:rPr lang="hu-HU" dirty="0">
                <a:solidFill>
                  <a:srgbClr val="92D050"/>
                </a:solidFill>
              </a:rPr>
              <a:t>mocsári teknős, vízi sikló, fürge gyík</a:t>
            </a:r>
          </a:p>
          <a:p>
            <a:endParaRPr lang="hu-HU" dirty="0">
              <a:solidFill>
                <a:srgbClr val="92D050"/>
              </a:solidFill>
            </a:endParaRPr>
          </a:p>
          <a:p>
            <a:r>
              <a:rPr lang="hu-HU" b="1" dirty="0">
                <a:solidFill>
                  <a:srgbClr val="92D050"/>
                </a:solidFill>
              </a:rPr>
              <a:t> Hevesi-sík természeti értékleltárának legjelentősebb részét a térség rendkívül</a:t>
            </a:r>
          </a:p>
          <a:p>
            <a:r>
              <a:rPr lang="hu-HU" b="1" dirty="0">
                <a:solidFill>
                  <a:srgbClr val="92D050"/>
                </a:solidFill>
              </a:rPr>
              <a:t> gazdag és sajátos összetételű madárvilága képezi 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615" y="935736"/>
            <a:ext cx="3348444" cy="211226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95" y="4334256"/>
            <a:ext cx="3631549" cy="236442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33" y="4334256"/>
            <a:ext cx="3842755" cy="234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2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116002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0656" y="2009902"/>
            <a:ext cx="5151104" cy="3933698"/>
          </a:xfrm>
          <a:prstGeom prst="rect">
            <a:avLst/>
          </a:prstGeom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438913" y="438679"/>
            <a:ext cx="4575972" cy="118640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dirty="0"/>
              <a:t>Túzok</a:t>
            </a:r>
            <a:br>
              <a:rPr lang="hu-HU" dirty="0"/>
            </a:br>
            <a:r>
              <a:rPr lang="hu-HU" sz="2400" dirty="0"/>
              <a:t>(</a:t>
            </a:r>
            <a:r>
              <a:rPr lang="hu-HU" sz="2400" dirty="0" err="1"/>
              <a:t>Otis</a:t>
            </a:r>
            <a:r>
              <a:rPr lang="hu-HU" sz="2400" dirty="0"/>
              <a:t> </a:t>
            </a:r>
            <a:r>
              <a:rPr lang="hu-HU" sz="2400" dirty="0" err="1"/>
              <a:t>tarda</a:t>
            </a:r>
            <a:r>
              <a:rPr lang="hu-HU" sz="2400" dirty="0"/>
              <a:t>,</a:t>
            </a:r>
            <a:r>
              <a:rPr lang="hu-HU" sz="2400" dirty="0" err="1"/>
              <a:t>Linnaeus</a:t>
            </a:r>
            <a:r>
              <a:rPr lang="hu-HU" sz="2400" dirty="0"/>
              <a:t>,1758)</a:t>
            </a:r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348151" y="2562925"/>
            <a:ext cx="4589609" cy="29691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700" dirty="0">
                <a:solidFill>
                  <a:srgbClr val="92D050"/>
                </a:solidFill>
              </a:rPr>
              <a:t>Fokozottan védett faj</a:t>
            </a:r>
          </a:p>
          <a:p>
            <a:r>
              <a:rPr lang="hu-HU" sz="1700" dirty="0">
                <a:solidFill>
                  <a:srgbClr val="92D050"/>
                </a:solidFill>
              </a:rPr>
              <a:t>Természetvédelmi értéke: 1.000.000 Ft</a:t>
            </a:r>
          </a:p>
          <a:p>
            <a:r>
              <a:rPr lang="hu-HU" sz="1700" dirty="0">
                <a:solidFill>
                  <a:srgbClr val="92D050"/>
                </a:solidFill>
              </a:rPr>
              <a:t>Védetté nyilvánítás: 1971</a:t>
            </a:r>
          </a:p>
          <a:p>
            <a:r>
              <a:rPr lang="hu-HU" sz="1700" dirty="0">
                <a:solidFill>
                  <a:srgbClr val="92D050"/>
                </a:solidFill>
              </a:rPr>
              <a:t>Nemzetközi egyezmények:Bern II</a:t>
            </a:r>
            <a:r>
              <a:rPr lang="fr-FR" sz="1600" dirty="0"/>
              <a:t> </a:t>
            </a:r>
            <a:r>
              <a:rPr lang="fr-FR" sz="1700" dirty="0">
                <a:solidFill>
                  <a:srgbClr val="92D050"/>
                </a:solidFill>
              </a:rPr>
              <a:t>CITES II., CMS I., CMS II., EU CITES A.</a:t>
            </a:r>
            <a:r>
              <a:rPr lang="hu-HU" sz="1700" dirty="0">
                <a:solidFill>
                  <a:srgbClr val="92D050"/>
                </a:solidFill>
              </a:rPr>
              <a:t>,Red </a:t>
            </a:r>
            <a:r>
              <a:rPr lang="hu-HU" sz="1700" dirty="0" err="1">
                <a:solidFill>
                  <a:srgbClr val="92D050"/>
                </a:solidFill>
              </a:rPr>
              <a:t>list</a:t>
            </a:r>
            <a:r>
              <a:rPr lang="hu-HU" sz="1700" dirty="0">
                <a:solidFill>
                  <a:srgbClr val="92D050"/>
                </a:solidFill>
              </a:rPr>
              <a:t>:</a:t>
            </a:r>
          </a:p>
          <a:p>
            <a:pPr marL="0" indent="0">
              <a:buFont typeface="Wingdings 3" charset="2"/>
              <a:buNone/>
            </a:pPr>
            <a:r>
              <a:rPr lang="hu-HU" sz="1700" dirty="0">
                <a:solidFill>
                  <a:srgbClr val="92D050"/>
                </a:solidFill>
              </a:rPr>
              <a:t>      „</a:t>
            </a:r>
            <a:r>
              <a:rPr lang="hu-HU" sz="1700" dirty="0" err="1">
                <a:solidFill>
                  <a:srgbClr val="92D050"/>
                </a:solidFill>
              </a:rPr>
              <a:t>endangered</a:t>
            </a:r>
            <a:r>
              <a:rPr lang="hu-HU" sz="1700" dirty="0">
                <a:solidFill>
                  <a:srgbClr val="92D050"/>
                </a:solidFill>
              </a:rPr>
              <a:t>”</a:t>
            </a:r>
          </a:p>
          <a:p>
            <a:r>
              <a:rPr lang="hu-HU" dirty="0">
                <a:solidFill>
                  <a:srgbClr val="92D050"/>
                </a:solidFill>
              </a:rPr>
              <a:t>Madárvédelmi irányelv I. függelék (idén 25 éves)</a:t>
            </a:r>
          </a:p>
          <a:p>
            <a:pPr marL="0" indent="0">
              <a:buFont typeface="Wingdings 3" charset="2"/>
              <a:buNone/>
            </a:pPr>
            <a:endParaRPr lang="hu-HU" dirty="0">
              <a:solidFill>
                <a:srgbClr val="92D05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17649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5276089" y="1115335"/>
            <a:ext cx="4575972" cy="1186402"/>
          </a:xfrm>
        </p:spPr>
        <p:txBody>
          <a:bodyPr>
            <a:normAutofit/>
          </a:bodyPr>
          <a:lstStyle/>
          <a:p>
            <a:pPr algn="ctr"/>
            <a:r>
              <a:rPr lang="hu-HU" dirty="0"/>
              <a:t>Parlagi sas</a:t>
            </a:r>
            <a:br>
              <a:rPr lang="hu-HU" dirty="0"/>
            </a:br>
            <a:r>
              <a:rPr lang="hu-HU" sz="2400" dirty="0"/>
              <a:t>(</a:t>
            </a:r>
            <a:r>
              <a:rPr lang="hu-HU" sz="2400" dirty="0" err="1"/>
              <a:t>Aquila</a:t>
            </a:r>
            <a:r>
              <a:rPr lang="hu-HU" sz="2400" dirty="0"/>
              <a:t> </a:t>
            </a:r>
            <a:r>
              <a:rPr lang="hu-HU" sz="2400" dirty="0" err="1"/>
              <a:t>heliaca</a:t>
            </a:r>
            <a:r>
              <a:rPr lang="hu-HU" sz="2400" dirty="0"/>
              <a:t> </a:t>
            </a:r>
            <a:r>
              <a:rPr lang="hu-HU" sz="2400" dirty="0" err="1"/>
              <a:t>Savigny</a:t>
            </a:r>
            <a:r>
              <a:rPr lang="hu-HU" sz="2400" dirty="0"/>
              <a:t>,1809)</a:t>
            </a:r>
          </a:p>
        </p:txBody>
      </p:sp>
      <p:sp>
        <p:nvSpPr>
          <p:cNvPr id="7" name="Tartalom helye 2"/>
          <p:cNvSpPr>
            <a:spLocks noGrp="1"/>
          </p:cNvSpPr>
          <p:nvPr>
            <p:ph idx="1"/>
          </p:nvPr>
        </p:nvSpPr>
        <p:spPr>
          <a:xfrm>
            <a:off x="631615" y="3568765"/>
            <a:ext cx="5888058" cy="2182811"/>
          </a:xfrm>
        </p:spPr>
        <p:txBody>
          <a:bodyPr>
            <a:normAutofit/>
          </a:bodyPr>
          <a:lstStyle/>
          <a:p>
            <a:r>
              <a:rPr lang="hu-HU" sz="1700" dirty="0">
                <a:solidFill>
                  <a:srgbClr val="92D050"/>
                </a:solidFill>
              </a:rPr>
              <a:t>Fokozottan védett faj</a:t>
            </a:r>
          </a:p>
          <a:p>
            <a:r>
              <a:rPr lang="hu-HU" sz="1700" dirty="0">
                <a:solidFill>
                  <a:srgbClr val="92D050"/>
                </a:solidFill>
              </a:rPr>
              <a:t>Természetvédelmi értéke: 1.000.000 Ft</a:t>
            </a:r>
          </a:p>
          <a:p>
            <a:r>
              <a:rPr lang="hu-HU" sz="1700" dirty="0">
                <a:solidFill>
                  <a:srgbClr val="92D050"/>
                </a:solidFill>
              </a:rPr>
              <a:t>Védetté nyilvánítás: 1954</a:t>
            </a:r>
          </a:p>
          <a:p>
            <a:r>
              <a:rPr lang="hu-HU" sz="1700" dirty="0">
                <a:solidFill>
                  <a:srgbClr val="92D050"/>
                </a:solidFill>
              </a:rPr>
              <a:t>Nemzetközi egyezmények:Bern II.,Red </a:t>
            </a:r>
            <a:r>
              <a:rPr lang="hu-HU" sz="1700" dirty="0" err="1">
                <a:solidFill>
                  <a:srgbClr val="92D050"/>
                </a:solidFill>
              </a:rPr>
              <a:t>list</a:t>
            </a:r>
            <a:r>
              <a:rPr lang="hu-HU" sz="1700" dirty="0">
                <a:solidFill>
                  <a:srgbClr val="92D050"/>
                </a:solidFill>
              </a:rPr>
              <a:t>:</a:t>
            </a:r>
          </a:p>
          <a:p>
            <a:pPr marL="0" indent="0">
              <a:buNone/>
            </a:pPr>
            <a:r>
              <a:rPr lang="hu-HU" sz="1700" dirty="0">
                <a:solidFill>
                  <a:srgbClr val="92D050"/>
                </a:solidFill>
              </a:rPr>
              <a:t>      „</a:t>
            </a:r>
            <a:r>
              <a:rPr lang="hu-HU" sz="1700" dirty="0" err="1">
                <a:solidFill>
                  <a:srgbClr val="92D050"/>
                </a:solidFill>
              </a:rPr>
              <a:t>least</a:t>
            </a:r>
            <a:r>
              <a:rPr lang="hu-HU" sz="1700" dirty="0">
                <a:solidFill>
                  <a:srgbClr val="92D050"/>
                </a:solidFill>
              </a:rPr>
              <a:t> </a:t>
            </a:r>
            <a:r>
              <a:rPr lang="hu-HU" sz="1700" dirty="0" err="1">
                <a:solidFill>
                  <a:srgbClr val="92D050"/>
                </a:solidFill>
              </a:rPr>
              <a:t>concern</a:t>
            </a:r>
            <a:r>
              <a:rPr lang="hu-HU" sz="1700" dirty="0">
                <a:solidFill>
                  <a:srgbClr val="92D050"/>
                </a:solidFill>
              </a:rPr>
              <a:t>” CITES I.</a:t>
            </a:r>
            <a:endParaRPr lang="hu-HU" dirty="0">
              <a:solidFill>
                <a:srgbClr val="92D050"/>
              </a:solidFill>
            </a:endParaRPr>
          </a:p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677335" y="5585097"/>
            <a:ext cx="5010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92D050"/>
                </a:solidFill>
              </a:rPr>
              <a:t>Élőhelye elsősorban az alföldi szántókkal és gyepekkel mozaikos táj, ahol fasorok, facsoportok, kisebb erdőfoltok jelenthetik a </a:t>
            </a:r>
            <a:r>
              <a:rPr lang="hu-HU" sz="1600" dirty="0" err="1">
                <a:solidFill>
                  <a:srgbClr val="92D050"/>
                </a:solidFill>
              </a:rPr>
              <a:t>fészkelőhelyet</a:t>
            </a:r>
            <a:r>
              <a:rPr lang="hu-HU" sz="1600" dirty="0">
                <a:solidFill>
                  <a:srgbClr val="92D050"/>
                </a:solidFill>
              </a:rPr>
              <a:t> számára</a:t>
            </a:r>
            <a:r>
              <a:rPr lang="hu-HU" sz="1600" dirty="0"/>
              <a:t>. 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93" y="2927884"/>
            <a:ext cx="4423973" cy="3492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03" y="107300"/>
            <a:ext cx="3976961" cy="3438836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990871" y="3280451"/>
            <a:ext cx="2710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Kovács András/Parlagi Sas Alapítvány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7627489" y="6139095"/>
            <a:ext cx="2710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Kovács András/Parlagi Sas Alapítvány</a:t>
            </a:r>
          </a:p>
        </p:txBody>
      </p:sp>
    </p:spTree>
    <p:extLst>
      <p:ext uri="{BB962C8B-B14F-4D97-AF65-F5344CB8AC3E}">
        <p14:creationId xmlns:p14="http://schemas.microsoft.com/office/powerpoint/2010/main" val="1870376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39606" y="1232580"/>
            <a:ext cx="5293698" cy="1310640"/>
          </a:xfrm>
        </p:spPr>
        <p:txBody>
          <a:bodyPr/>
          <a:lstStyle/>
          <a:p>
            <a:pPr algn="ctr"/>
            <a:r>
              <a:rPr lang="hu-HU" dirty="0"/>
              <a:t>Kerecsensólyom</a:t>
            </a:r>
            <a:br>
              <a:rPr lang="hu-HU" dirty="0"/>
            </a:br>
            <a:r>
              <a:rPr lang="hu-HU" sz="2400" dirty="0"/>
              <a:t>(</a:t>
            </a:r>
            <a:r>
              <a:rPr lang="hu-HU" sz="2400" dirty="0" err="1"/>
              <a:t>Falco</a:t>
            </a:r>
            <a:r>
              <a:rPr lang="hu-HU" sz="2400" dirty="0"/>
              <a:t> </a:t>
            </a:r>
            <a:r>
              <a:rPr lang="hu-HU" sz="2400" dirty="0" err="1"/>
              <a:t>cherrug</a:t>
            </a:r>
            <a:r>
              <a:rPr lang="hu-HU" sz="2400" dirty="0"/>
              <a:t> Gray,1834)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9268" y="3699742"/>
            <a:ext cx="6080760" cy="2596101"/>
          </a:xfrm>
        </p:spPr>
        <p:txBody>
          <a:bodyPr>
            <a:normAutofit fontScale="70000" lnSpcReduction="20000"/>
          </a:bodyPr>
          <a:lstStyle/>
          <a:p>
            <a:r>
              <a:rPr lang="hu-HU" sz="2400" dirty="0">
                <a:solidFill>
                  <a:srgbClr val="92D050"/>
                </a:solidFill>
              </a:rPr>
              <a:t>Fokozottan védett faj</a:t>
            </a:r>
          </a:p>
          <a:p>
            <a:r>
              <a:rPr lang="hu-HU" sz="2400" dirty="0">
                <a:solidFill>
                  <a:srgbClr val="92D050"/>
                </a:solidFill>
              </a:rPr>
              <a:t>Természetvédelmi értéke: 1.000.000 Ft</a:t>
            </a:r>
          </a:p>
          <a:p>
            <a:r>
              <a:rPr lang="hu-HU" sz="2400" dirty="0">
                <a:solidFill>
                  <a:srgbClr val="92D050"/>
                </a:solidFill>
              </a:rPr>
              <a:t>Védetté nyilvánítás: 1954</a:t>
            </a:r>
          </a:p>
          <a:p>
            <a:r>
              <a:rPr lang="hu-HU" sz="2400" dirty="0">
                <a:solidFill>
                  <a:srgbClr val="92D050"/>
                </a:solidFill>
              </a:rPr>
              <a:t>Nemzetközi egyezmények:Bern II., Bonn II.,CITES II.</a:t>
            </a:r>
          </a:p>
          <a:p>
            <a:pPr marL="0" indent="0">
              <a:buNone/>
            </a:pPr>
            <a:r>
              <a:rPr lang="hu-HU" sz="2400" dirty="0">
                <a:solidFill>
                  <a:srgbClr val="92D050"/>
                </a:solidFill>
              </a:rPr>
              <a:t>	Red </a:t>
            </a:r>
            <a:r>
              <a:rPr lang="hu-HU" sz="2400" dirty="0" err="1">
                <a:solidFill>
                  <a:srgbClr val="92D050"/>
                </a:solidFill>
              </a:rPr>
              <a:t>list</a:t>
            </a:r>
            <a:r>
              <a:rPr lang="hu-HU" sz="2400" dirty="0">
                <a:solidFill>
                  <a:srgbClr val="92D050"/>
                </a:solidFill>
              </a:rPr>
              <a:t>: „</a:t>
            </a:r>
            <a:r>
              <a:rPr lang="hu-HU" sz="2400" dirty="0" err="1">
                <a:solidFill>
                  <a:srgbClr val="92D050"/>
                </a:solidFill>
              </a:rPr>
              <a:t>endangered</a:t>
            </a:r>
            <a:r>
              <a:rPr lang="hu-HU" sz="2400" dirty="0">
                <a:solidFill>
                  <a:srgbClr val="92D050"/>
                </a:solidFill>
              </a:rPr>
              <a:t>”</a:t>
            </a:r>
          </a:p>
          <a:p>
            <a:r>
              <a:rPr lang="hu-HU" sz="2400" dirty="0">
                <a:solidFill>
                  <a:srgbClr val="92D050"/>
                </a:solidFill>
              </a:rPr>
              <a:t>Világszerte veszélyeztetett faj</a:t>
            </a:r>
          </a:p>
          <a:p>
            <a:r>
              <a:rPr lang="hu-HU" sz="2400" dirty="0">
                <a:solidFill>
                  <a:srgbClr val="92D050"/>
                </a:solidFill>
              </a:rPr>
              <a:t>Madárvédelmi irányelv I. függelék (idén 25 éves)</a:t>
            </a:r>
          </a:p>
          <a:p>
            <a:endParaRPr lang="hu-HU" dirty="0">
              <a:solidFill>
                <a:srgbClr val="92D050"/>
              </a:solidFill>
            </a:endParaRP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21208" y="6044184"/>
            <a:ext cx="55046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700" dirty="0">
                <a:solidFill>
                  <a:srgbClr val="92D050"/>
                </a:solidFill>
              </a:rPr>
              <a:t>Nyílt térségek, fasorokkal szabdalt mezőgazdasági környezet ragadozó-madara.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68" y="191310"/>
            <a:ext cx="4972680" cy="331953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650" y="3044952"/>
            <a:ext cx="5115615" cy="3616038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685086" y="3233848"/>
            <a:ext cx="2710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Kovács András/Parlagi Sas Alapítvány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8436395" y="6342816"/>
            <a:ext cx="2710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chemeClr val="bg1">
                    <a:lumMod val="95000"/>
                  </a:schemeClr>
                </a:solidFill>
              </a:rPr>
              <a:t>Kovács András/Parlagi Sas Alapítvány</a:t>
            </a:r>
          </a:p>
        </p:txBody>
      </p:sp>
    </p:spTree>
    <p:extLst>
      <p:ext uri="{BB962C8B-B14F-4D97-AF65-F5344CB8AC3E}">
        <p14:creationId xmlns:p14="http://schemas.microsoft.com/office/powerpoint/2010/main" val="3402008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IMG00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2119" r="4167" b="1718"/>
          <a:stretch>
            <a:fillRect/>
          </a:stretch>
        </p:blipFill>
        <p:spPr>
          <a:xfrm>
            <a:off x="6545453" y="601644"/>
            <a:ext cx="3770340" cy="5911660"/>
          </a:xfrm>
          <a:prstGeom prst="rect">
            <a:avLst/>
          </a:prstGeom>
          <a:effectLst>
            <a:outerShdw dist="107763" dir="2700000" algn="ctr" rotWithShape="0">
              <a:schemeClr val="bg2"/>
            </a:outerShdw>
          </a:effectLst>
        </p:spPr>
      </p:pic>
      <p:sp>
        <p:nvSpPr>
          <p:cNvPr id="6" name="Cím 1"/>
          <p:cNvSpPr txBox="1">
            <a:spLocks/>
          </p:cNvSpPr>
          <p:nvPr/>
        </p:nvSpPr>
        <p:spPr>
          <a:xfrm>
            <a:off x="640758" y="601644"/>
            <a:ext cx="5293698" cy="1310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dirty="0"/>
              <a:t>Szalakóta</a:t>
            </a:r>
            <a:br>
              <a:rPr lang="hu-HU" dirty="0"/>
            </a:br>
            <a:r>
              <a:rPr lang="hu-HU" sz="2400" dirty="0"/>
              <a:t>(</a:t>
            </a:r>
            <a:r>
              <a:rPr lang="hu-HU" sz="2400" dirty="0" err="1"/>
              <a:t>Coracias</a:t>
            </a:r>
            <a:r>
              <a:rPr lang="hu-HU" sz="2400" dirty="0"/>
              <a:t> </a:t>
            </a:r>
            <a:r>
              <a:rPr lang="hu-HU" sz="2400" dirty="0" err="1"/>
              <a:t>garrulus</a:t>
            </a:r>
            <a:r>
              <a:rPr lang="hu-HU" sz="2400" dirty="0"/>
              <a:t>,</a:t>
            </a:r>
            <a:r>
              <a:rPr lang="hu-HU" sz="2400" dirty="0" err="1"/>
              <a:t>Linnaeus</a:t>
            </a:r>
            <a:r>
              <a:rPr lang="hu-HU" sz="2400" dirty="0"/>
              <a:t>,1758)</a:t>
            </a:r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464693" y="2913358"/>
            <a:ext cx="6080760" cy="25961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>
                <a:solidFill>
                  <a:srgbClr val="92D050"/>
                </a:solidFill>
              </a:rPr>
              <a:t>Fokozottan védett faj</a:t>
            </a:r>
          </a:p>
          <a:p>
            <a:r>
              <a:rPr lang="hu-HU" sz="2400" dirty="0">
                <a:solidFill>
                  <a:srgbClr val="92D050"/>
                </a:solidFill>
              </a:rPr>
              <a:t>Természetvédelmi értéke: 500.000 Ft</a:t>
            </a:r>
          </a:p>
          <a:p>
            <a:r>
              <a:rPr lang="hu-HU" sz="2400" dirty="0">
                <a:solidFill>
                  <a:srgbClr val="92D050"/>
                </a:solidFill>
              </a:rPr>
              <a:t>Védetté nyilvánítás: 1901</a:t>
            </a:r>
          </a:p>
          <a:p>
            <a:r>
              <a:rPr lang="hu-HU" sz="2400" dirty="0">
                <a:solidFill>
                  <a:srgbClr val="92D050"/>
                </a:solidFill>
              </a:rPr>
              <a:t>Nemzetközi egyezmények:Bern II., CMS I., CMS II. 	Red </a:t>
            </a:r>
            <a:r>
              <a:rPr lang="hu-HU" sz="2400" dirty="0" err="1">
                <a:solidFill>
                  <a:srgbClr val="92D050"/>
                </a:solidFill>
              </a:rPr>
              <a:t>list</a:t>
            </a:r>
            <a:r>
              <a:rPr lang="hu-HU" sz="2400" dirty="0">
                <a:solidFill>
                  <a:srgbClr val="92D050"/>
                </a:solidFill>
              </a:rPr>
              <a:t>: „</a:t>
            </a:r>
            <a:r>
              <a:rPr lang="hu-HU" sz="2400" dirty="0" err="1">
                <a:solidFill>
                  <a:srgbClr val="92D050"/>
                </a:solidFill>
              </a:rPr>
              <a:t>least</a:t>
            </a:r>
            <a:r>
              <a:rPr lang="hu-HU" sz="2400" dirty="0">
                <a:solidFill>
                  <a:srgbClr val="92D050"/>
                </a:solidFill>
              </a:rPr>
              <a:t> </a:t>
            </a:r>
            <a:r>
              <a:rPr lang="hu-HU" sz="2400" dirty="0" err="1">
                <a:solidFill>
                  <a:srgbClr val="92D050"/>
                </a:solidFill>
              </a:rPr>
              <a:t>concern</a:t>
            </a:r>
            <a:r>
              <a:rPr lang="hu-HU" sz="2400" dirty="0">
                <a:solidFill>
                  <a:srgbClr val="92D050"/>
                </a:solidFill>
              </a:rPr>
              <a:t>”</a:t>
            </a:r>
          </a:p>
          <a:p>
            <a:r>
              <a:rPr lang="hu-HU" sz="2400" dirty="0">
                <a:solidFill>
                  <a:srgbClr val="92D050"/>
                </a:solidFill>
              </a:rPr>
              <a:t>Madárvédelmi irányelv I. függelék (idén 25 éves)</a:t>
            </a:r>
          </a:p>
          <a:p>
            <a:endParaRPr lang="hu-HU" dirty="0">
              <a:solidFill>
                <a:srgbClr val="92D05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33304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640758" y="601644"/>
            <a:ext cx="5293698" cy="1310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dirty="0"/>
              <a:t>Kék vércse</a:t>
            </a:r>
            <a:br>
              <a:rPr lang="hu-HU" dirty="0"/>
            </a:br>
            <a:r>
              <a:rPr lang="hu-HU" sz="2400" dirty="0"/>
              <a:t>(</a:t>
            </a:r>
            <a:r>
              <a:rPr lang="hu-HU" sz="2400" dirty="0" err="1"/>
              <a:t>Falco</a:t>
            </a:r>
            <a:r>
              <a:rPr lang="hu-HU" sz="2400" dirty="0"/>
              <a:t> </a:t>
            </a:r>
            <a:r>
              <a:rPr lang="hu-HU" sz="2400" dirty="0" err="1"/>
              <a:t>vespertinus</a:t>
            </a:r>
            <a:r>
              <a:rPr lang="hu-HU" sz="2400" dirty="0"/>
              <a:t>, </a:t>
            </a:r>
            <a:r>
              <a:rPr lang="hu-HU" sz="2400" dirty="0" err="1"/>
              <a:t>Linnaeus</a:t>
            </a:r>
            <a:r>
              <a:rPr lang="hu-HU" sz="2400" dirty="0"/>
              <a:t>, 1766)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08" y="1912284"/>
            <a:ext cx="6047900" cy="3713036"/>
          </a:xfrm>
          <a:prstGeom prst="rect">
            <a:avLst/>
          </a:prstGeom>
        </p:spPr>
      </p:pic>
      <p:sp>
        <p:nvSpPr>
          <p:cNvPr id="4" name="Tartalom helye 2"/>
          <p:cNvSpPr txBox="1">
            <a:spLocks/>
          </p:cNvSpPr>
          <p:nvPr/>
        </p:nvSpPr>
        <p:spPr>
          <a:xfrm>
            <a:off x="464693" y="2913358"/>
            <a:ext cx="4930267" cy="348744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>
                <a:solidFill>
                  <a:srgbClr val="92D050"/>
                </a:solidFill>
              </a:rPr>
              <a:t>Fokozottan védett faj</a:t>
            </a:r>
          </a:p>
          <a:p>
            <a:r>
              <a:rPr lang="hu-HU" sz="2400" dirty="0">
                <a:solidFill>
                  <a:srgbClr val="92D050"/>
                </a:solidFill>
              </a:rPr>
              <a:t>Természetvédelmi értéke: 500.000 Ft</a:t>
            </a:r>
          </a:p>
          <a:p>
            <a:r>
              <a:rPr lang="hu-HU" sz="2400" dirty="0">
                <a:solidFill>
                  <a:srgbClr val="92D050"/>
                </a:solidFill>
              </a:rPr>
              <a:t>Védetté nyilvánítás: 1906</a:t>
            </a:r>
          </a:p>
          <a:p>
            <a:r>
              <a:rPr lang="hu-HU" sz="2400" dirty="0">
                <a:solidFill>
                  <a:srgbClr val="92D050"/>
                </a:solidFill>
              </a:rPr>
              <a:t>Nemzetközi egyezmények:Bern II., </a:t>
            </a:r>
            <a:r>
              <a:rPr lang="fr-FR" sz="2400" dirty="0">
                <a:solidFill>
                  <a:srgbClr val="92D050"/>
                </a:solidFill>
              </a:rPr>
              <a:t>CITES II., CMS II., EU CITES A. </a:t>
            </a:r>
            <a:r>
              <a:rPr lang="hu-HU" sz="2400" dirty="0">
                <a:solidFill>
                  <a:srgbClr val="92D050"/>
                </a:solidFill>
              </a:rPr>
              <a:t>. 	Red </a:t>
            </a:r>
            <a:r>
              <a:rPr lang="hu-HU" sz="2400" dirty="0" err="1">
                <a:solidFill>
                  <a:srgbClr val="92D050"/>
                </a:solidFill>
              </a:rPr>
              <a:t>list</a:t>
            </a:r>
            <a:r>
              <a:rPr lang="hu-HU" sz="2400" dirty="0">
                <a:solidFill>
                  <a:srgbClr val="92D050"/>
                </a:solidFill>
              </a:rPr>
              <a:t>: „</a:t>
            </a:r>
            <a:r>
              <a:rPr lang="hu-HU" sz="2400" dirty="0" err="1">
                <a:solidFill>
                  <a:srgbClr val="92D050"/>
                </a:solidFill>
              </a:rPr>
              <a:t>vulnerable</a:t>
            </a:r>
            <a:r>
              <a:rPr lang="hu-HU" sz="2400" dirty="0">
                <a:solidFill>
                  <a:srgbClr val="92D050"/>
                </a:solidFill>
              </a:rPr>
              <a:t>”</a:t>
            </a:r>
          </a:p>
          <a:p>
            <a:r>
              <a:rPr lang="hu-HU" sz="2400" dirty="0">
                <a:solidFill>
                  <a:srgbClr val="92D050"/>
                </a:solidFill>
              </a:rPr>
              <a:t>Madárvédelmi irányelv I. függelék (idén 25 éves)</a:t>
            </a:r>
          </a:p>
          <a:p>
            <a:endParaRPr lang="hu-HU" dirty="0">
              <a:solidFill>
                <a:srgbClr val="92D05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74720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6478" y="390144"/>
            <a:ext cx="8375226" cy="74371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Karakterfajok</a:t>
            </a:r>
            <a:br>
              <a:rPr lang="hu-HU" dirty="0"/>
            </a:br>
            <a:r>
              <a:rPr lang="hu-HU" dirty="0"/>
              <a:t>- </a:t>
            </a:r>
            <a:r>
              <a:rPr lang="hu-HU" sz="3100" dirty="0"/>
              <a:t>fasorok, bokrosok-</a:t>
            </a:r>
            <a:br>
              <a:rPr lang="hu-HU" dirty="0"/>
            </a:b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" y="324104"/>
            <a:ext cx="2678430" cy="357124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770" y="4107336"/>
            <a:ext cx="4058668" cy="270662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770" y="1298447"/>
            <a:ext cx="3981662" cy="224028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67" y="2209116"/>
            <a:ext cx="2512588" cy="373448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896" y="4107336"/>
            <a:ext cx="4055880" cy="270662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091537" y="1549122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accent1">
                    <a:lumMod val="75000"/>
                  </a:schemeClr>
                </a:solidFill>
              </a:rPr>
              <a:t>Erdei fülesbagoly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078973" y="3539675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accent1">
                    <a:lumMod val="75000"/>
                  </a:schemeClr>
                </a:solidFill>
              </a:rPr>
              <a:t>Egerészölyv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5016844" y="6044922"/>
            <a:ext cx="976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accent1">
                    <a:lumMod val="75000"/>
                  </a:schemeClr>
                </a:solidFill>
              </a:rPr>
              <a:t>Zöld küllő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5811913" y="1549121"/>
            <a:ext cx="1309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accent1">
                    <a:lumMod val="75000"/>
                  </a:schemeClr>
                </a:solidFill>
              </a:rPr>
              <a:t>Mezei poszáta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5788049" y="6449676"/>
            <a:ext cx="1571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accent1">
                    <a:lumMod val="75000"/>
                  </a:schemeClr>
                </a:solidFill>
              </a:rPr>
              <a:t>Tövisszúró gébics</a:t>
            </a:r>
          </a:p>
        </p:txBody>
      </p:sp>
    </p:spTree>
    <p:extLst>
      <p:ext uri="{BB962C8B-B14F-4D97-AF65-F5344CB8AC3E}">
        <p14:creationId xmlns:p14="http://schemas.microsoft.com/office/powerpoint/2010/main" val="4039232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" y="671585"/>
            <a:ext cx="8238744" cy="566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4195" y="169008"/>
            <a:ext cx="8596668" cy="1320800"/>
          </a:xfrm>
        </p:spPr>
        <p:txBody>
          <a:bodyPr/>
          <a:lstStyle/>
          <a:p>
            <a:pPr algn="ctr"/>
            <a:r>
              <a:rPr lang="hu-HU" dirty="0"/>
              <a:t>Karakterfajok</a:t>
            </a:r>
            <a:br>
              <a:rPr lang="hu-HU" dirty="0"/>
            </a:br>
            <a:r>
              <a:rPr lang="hu-HU" dirty="0" err="1"/>
              <a:t>-</a:t>
            </a:r>
            <a:r>
              <a:rPr lang="hu-HU" sz="2800" dirty="0" err="1"/>
              <a:t>vizes</a:t>
            </a:r>
            <a:r>
              <a:rPr lang="hu-HU" sz="2800" dirty="0"/>
              <a:t> élőhelyek-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7" y="1741695"/>
            <a:ext cx="2802021" cy="239572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67" y="1741695"/>
            <a:ext cx="2981706" cy="241923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608" y="1716974"/>
            <a:ext cx="3628509" cy="242656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05" y="4599432"/>
            <a:ext cx="3079032" cy="204139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56" y="4523842"/>
            <a:ext cx="3343680" cy="219257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055" y="4523842"/>
            <a:ext cx="3905607" cy="219542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625815" y="1392153"/>
            <a:ext cx="575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accent1">
                    <a:lumMod val="75000"/>
                  </a:schemeClr>
                </a:solidFill>
              </a:rPr>
              <a:t>Bíbic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5060911" y="1330905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accent1">
                    <a:lumMod val="75000"/>
                  </a:schemeClr>
                </a:solidFill>
              </a:rPr>
              <a:t>Gulipán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8720427" y="1377180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accent1">
                    <a:lumMod val="75000"/>
                  </a:schemeClr>
                </a:solidFill>
              </a:rPr>
              <a:t>Gólyatöcs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469231" y="4235421"/>
            <a:ext cx="143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accent1">
                    <a:lumMod val="75000"/>
                  </a:schemeClr>
                </a:solidFill>
              </a:rPr>
              <a:t>Piroslábú</a:t>
            </a:r>
            <a:r>
              <a:rPr lang="hu-HU" sz="1400" dirty="0">
                <a:solidFill>
                  <a:schemeClr val="accent1">
                    <a:lumMod val="75000"/>
                  </a:schemeClr>
                </a:solidFill>
              </a:rPr>
              <a:t> cankó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4915953" y="4213694"/>
            <a:ext cx="134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accent1">
                    <a:lumMod val="75000"/>
                  </a:schemeClr>
                </a:solidFill>
              </a:rPr>
              <a:t>Barna rétihéja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8802981" y="4213694"/>
            <a:ext cx="907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accent1">
                    <a:lumMod val="75000"/>
                  </a:schemeClr>
                </a:solidFill>
              </a:rPr>
              <a:t>Nyári lúd</a:t>
            </a:r>
          </a:p>
        </p:txBody>
      </p:sp>
    </p:spTree>
    <p:extLst>
      <p:ext uri="{BB962C8B-B14F-4D97-AF65-F5344CB8AC3E}">
        <p14:creationId xmlns:p14="http://schemas.microsoft.com/office/powerpoint/2010/main" val="4113186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0214" y="134747"/>
            <a:ext cx="8596668" cy="1320800"/>
          </a:xfrm>
        </p:spPr>
        <p:txBody>
          <a:bodyPr/>
          <a:lstStyle/>
          <a:p>
            <a:pPr algn="ctr"/>
            <a:r>
              <a:rPr lang="hu-HU" dirty="0"/>
              <a:t>Karakterfajok</a:t>
            </a:r>
            <a:br>
              <a:rPr lang="hu-HU" dirty="0"/>
            </a:br>
            <a:r>
              <a:rPr lang="hu-HU" dirty="0" err="1"/>
              <a:t>-gyep-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4" y="1896119"/>
            <a:ext cx="3270796" cy="217916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65" y="1896118"/>
            <a:ext cx="3314664" cy="221085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002" y="1891504"/>
            <a:ext cx="3197798" cy="221546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35" y="4669154"/>
            <a:ext cx="3803493" cy="211569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565" y="4632895"/>
            <a:ext cx="3172411" cy="215195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338" y="4658745"/>
            <a:ext cx="3201462" cy="2137853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505952" y="1492123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accent1">
                    <a:lumMod val="75000"/>
                  </a:schemeClr>
                </a:solidFill>
              </a:rPr>
              <a:t>Búbos banka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5662992" y="1500422"/>
            <a:ext cx="608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accent1">
                    <a:lumMod val="75000"/>
                  </a:schemeClr>
                </a:solidFill>
              </a:rPr>
              <a:t>Kuvik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9979392" y="1517402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Vörös vércse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505952" y="4312590"/>
            <a:ext cx="13388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accent1">
                    <a:lumMod val="75000"/>
                  </a:schemeClr>
                </a:solidFill>
              </a:rPr>
              <a:t>Mezei pacsirta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5453112" y="4268672"/>
            <a:ext cx="1383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accent1">
                    <a:lumMod val="75000"/>
                  </a:schemeClr>
                </a:solidFill>
              </a:rPr>
              <a:t>Sárga billegető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9649662" y="4283824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solidFill>
                  <a:schemeClr val="accent1">
                    <a:lumMod val="75000"/>
                  </a:schemeClr>
                </a:solidFill>
              </a:rPr>
              <a:t>Sordély</a:t>
            </a:r>
            <a:endParaRPr lang="hu-H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84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759274" cy="688848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Veszélyeztető tényezők</a:t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5216" y="1426464"/>
            <a:ext cx="9125712" cy="5175505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</a:rPr>
              <a:t>Veszélyeztetett fészkek </a:t>
            </a:r>
          </a:p>
          <a:p>
            <a:pPr marL="0" indent="0">
              <a:buNone/>
            </a:pPr>
            <a:endParaRPr lang="hu-HU" sz="1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</a:rPr>
              <a:t>Mezőgazdasági tájszerkezet változás,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</a:rPr>
              <a:t>intenzifikáció</a:t>
            </a:r>
            <a:endParaRPr lang="hu-HU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</a:rPr>
              <a:t>Csökkenő legelőállat létszám</a:t>
            </a:r>
          </a:p>
          <a:p>
            <a:pPr marL="0" indent="0">
              <a:buNone/>
            </a:pPr>
            <a:endParaRPr lang="hu-HU" sz="12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</a:rPr>
              <a:t>Ragadozó madarak ellen elkövetett bűncselekmény –mérgezés, lelövés</a:t>
            </a:r>
          </a:p>
          <a:p>
            <a:pPr marL="0" indent="0">
              <a:buNone/>
            </a:pPr>
            <a:endParaRPr lang="hu-HU" sz="13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</a:rPr>
              <a:t>Táplálék állat csökkenés </a:t>
            </a:r>
          </a:p>
          <a:p>
            <a:pPr marL="0" indent="0">
              <a:buNone/>
            </a:pPr>
            <a:endParaRPr lang="hu-HU" sz="1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</a:rPr>
              <a:t>Élőhelyvesztés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</a:rPr>
              <a:t>, növekvő beépítettség (közutak,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</a:rPr>
              <a:t>napelemparkok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</a:rPr>
              <a:t>, ipari parkok)</a:t>
            </a:r>
          </a:p>
          <a:p>
            <a:pPr marL="0" indent="0">
              <a:buNone/>
            </a:pPr>
            <a:endParaRPr lang="hu-HU" sz="16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</a:rPr>
              <a:t>Áramütés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84763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306924" y="541814"/>
            <a:ext cx="8911687" cy="729202"/>
          </a:xfrm>
        </p:spPr>
        <p:txBody>
          <a:bodyPr>
            <a:normAutofit fontScale="90000"/>
          </a:bodyPr>
          <a:lstStyle/>
          <a:p>
            <a:r>
              <a:rPr lang="hu-HU" dirty="0"/>
              <a:t>  Szakmai –védelmi,fejlesztési- tevékenységek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21792" y="1673352"/>
            <a:ext cx="903427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Adatgyűjtés, kiértékelés (fészektérképezés, </a:t>
            </a:r>
            <a:r>
              <a:rPr lang="hu-HU" sz="2000" dirty="0" err="1">
                <a:solidFill>
                  <a:schemeClr val="accent2"/>
                </a:solidFill>
              </a:rPr>
              <a:t>költésmonitoring</a:t>
            </a:r>
            <a:r>
              <a:rPr lang="hu-HU" sz="2000" dirty="0">
                <a:solidFill>
                  <a:schemeClr val="accent2"/>
                </a:solidFill>
              </a:rPr>
              <a:t>)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Hatósági feladatellátás (zavarás, mérgezés, lelövés)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Szakhatósági véleményezés (</a:t>
            </a:r>
            <a:r>
              <a:rPr lang="hu-HU" sz="2000" dirty="0" err="1">
                <a:solidFill>
                  <a:schemeClr val="accent2"/>
                </a:solidFill>
              </a:rPr>
              <a:t>élőhelyvesztés</a:t>
            </a:r>
            <a:r>
              <a:rPr lang="hu-HU" sz="2000" dirty="0">
                <a:solidFill>
                  <a:schemeClr val="accent2"/>
                </a:solidFill>
              </a:rPr>
              <a:t> csökkentése)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Időbeli-térbeli korlátozások (fakitermelés)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Konfliktus kezelés (táplálék: galamb, mezei nyúl, fácán)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Gyűrűzés, jeladózás, nyomon követés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KFO felmérés, akadálymentes égbolt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sz="2000" dirty="0" err="1">
                <a:solidFill>
                  <a:schemeClr val="accent2"/>
                </a:solidFill>
              </a:rPr>
              <a:t>Műfészekkihelyezés</a:t>
            </a:r>
            <a:r>
              <a:rPr lang="hu-HU" sz="2000" dirty="0">
                <a:solidFill>
                  <a:schemeClr val="accent2"/>
                </a:solidFill>
              </a:rPr>
              <a:t>, karbantartás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Madármentés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hu-HU" sz="20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13799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677334" y="404654"/>
            <a:ext cx="8911687" cy="902938"/>
          </a:xfrm>
        </p:spPr>
        <p:txBody>
          <a:bodyPr/>
          <a:lstStyle/>
          <a:p>
            <a:r>
              <a:rPr lang="hu-HU" dirty="0"/>
              <a:t>Mezőgazdasági támogatási rendszerek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74904" y="1183808"/>
            <a:ext cx="8403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err="1">
                <a:solidFill>
                  <a:schemeClr val="accent2"/>
                </a:solidFill>
              </a:rPr>
              <a:t>Agrárkörnyezetgazdálkodás</a:t>
            </a:r>
            <a:endParaRPr lang="hu-HU" sz="2000" dirty="0">
              <a:solidFill>
                <a:schemeClr val="accent2"/>
              </a:solidFill>
            </a:endParaRPr>
          </a:p>
          <a:p>
            <a:pPr algn="ctr"/>
            <a:r>
              <a:rPr lang="hu-HU" sz="2000" dirty="0">
                <a:solidFill>
                  <a:schemeClr val="accent2"/>
                </a:solidFill>
              </a:rPr>
              <a:t>Faj és </a:t>
            </a:r>
            <a:r>
              <a:rPr lang="hu-HU" sz="2000" dirty="0" err="1">
                <a:solidFill>
                  <a:schemeClr val="accent2"/>
                </a:solidFill>
              </a:rPr>
              <a:t>élőhelyvédelem</a:t>
            </a:r>
            <a:r>
              <a:rPr lang="hu-HU" sz="2000" dirty="0">
                <a:solidFill>
                  <a:schemeClr val="accent2"/>
                </a:solidFill>
              </a:rPr>
              <a:t> gazdálkodói környezetben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059" y="2086746"/>
            <a:ext cx="6633025" cy="441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67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" y="310896"/>
            <a:ext cx="9044136" cy="639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50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5" y="237745"/>
            <a:ext cx="4443985" cy="320434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337" y="237744"/>
            <a:ext cx="4237767" cy="320434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4" y="3607164"/>
            <a:ext cx="5486654" cy="30862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399" y="3533531"/>
            <a:ext cx="4213167" cy="31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54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80838" y="454152"/>
            <a:ext cx="7223082" cy="798576"/>
          </a:xfrm>
        </p:spPr>
        <p:txBody>
          <a:bodyPr/>
          <a:lstStyle/>
          <a:p>
            <a:pPr algn="ctr"/>
            <a:r>
              <a:rPr lang="hu-HU" dirty="0"/>
              <a:t>Műfészek kihelyezés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07" y="1275588"/>
            <a:ext cx="5006340" cy="333756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29" y="2596896"/>
            <a:ext cx="5306072" cy="397764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600200" y="2066544"/>
            <a:ext cx="1895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Kerecsensólyom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863840" y="4818888"/>
            <a:ext cx="14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Vörös vércse</a:t>
            </a:r>
          </a:p>
        </p:txBody>
      </p:sp>
    </p:spTree>
    <p:extLst>
      <p:ext uri="{BB962C8B-B14F-4D97-AF65-F5344CB8AC3E}">
        <p14:creationId xmlns:p14="http://schemas.microsoft.com/office/powerpoint/2010/main" val="2479325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228922" cy="844296"/>
          </a:xfrm>
        </p:spPr>
        <p:txBody>
          <a:bodyPr/>
          <a:lstStyle/>
          <a:p>
            <a:pPr algn="ctr"/>
            <a:r>
              <a:rPr lang="hu-HU" dirty="0"/>
              <a:t>Madármentés, környezeti nevelés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554480"/>
            <a:ext cx="4891362" cy="326345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32" y="3272359"/>
            <a:ext cx="5396948" cy="323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80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/>
              <a:t>Természetvédelmi őrszolgálat</a:t>
            </a:r>
            <a:br>
              <a:rPr lang="hu-HU" dirty="0"/>
            </a:br>
            <a:r>
              <a:rPr lang="hu-HU" dirty="0" err="1"/>
              <a:t>-fajvédelem-</a:t>
            </a:r>
            <a:br>
              <a:rPr lang="hu-HU" dirty="0"/>
            </a:b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6" y="1834350"/>
            <a:ext cx="4856526" cy="364239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92" y="176593"/>
            <a:ext cx="1653539" cy="165775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30" y="3675888"/>
            <a:ext cx="6321929" cy="2922054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382986" y="5163170"/>
            <a:ext cx="1191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Antal András</a:t>
            </a:r>
          </a:p>
        </p:txBody>
      </p:sp>
    </p:spTree>
    <p:extLst>
      <p:ext uri="{BB962C8B-B14F-4D97-AF65-F5344CB8AC3E}">
        <p14:creationId xmlns:p14="http://schemas.microsoft.com/office/powerpoint/2010/main" val="994080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12" y="146756"/>
            <a:ext cx="7507224" cy="546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0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Természetvédelmi őrszolgálat</a:t>
            </a:r>
            <a:br>
              <a:rPr lang="hu-HU" dirty="0"/>
            </a:br>
            <a:r>
              <a:rPr lang="hu-HU" dirty="0" err="1"/>
              <a:t>-élőhelyvédelem-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16" y="146303"/>
            <a:ext cx="1779558" cy="1784097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4" y="2020824"/>
            <a:ext cx="4690872" cy="312724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19" y="3346704"/>
            <a:ext cx="5680529" cy="319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62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519824" y="441230"/>
            <a:ext cx="8911687" cy="1280890"/>
          </a:xfrm>
        </p:spPr>
        <p:txBody>
          <a:bodyPr/>
          <a:lstStyle/>
          <a:p>
            <a:pPr algn="ctr"/>
            <a:r>
              <a:rPr lang="hu-HU" dirty="0"/>
              <a:t>Pályázatok</a:t>
            </a:r>
            <a:br>
              <a:rPr lang="hu-HU" dirty="0"/>
            </a:br>
            <a:r>
              <a:rPr lang="hu-HU" sz="2000" dirty="0"/>
              <a:t>LIFE; KEOP;KEHOP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85800" y="1700784"/>
            <a:ext cx="898515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dirty="0">
                <a:solidFill>
                  <a:schemeClr val="accent2"/>
                </a:solidFill>
              </a:rPr>
              <a:t>Fajvédelmi pályázatok: kerecsen (1-2-3), parlagi sas, kék vércse, túzok, szalakóta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dirty="0" err="1">
                <a:solidFill>
                  <a:schemeClr val="accent2"/>
                </a:solidFill>
              </a:rPr>
              <a:t>Élőhelyvédelmi</a:t>
            </a:r>
            <a:r>
              <a:rPr lang="hu-HU" dirty="0">
                <a:solidFill>
                  <a:schemeClr val="accent2"/>
                </a:solidFill>
              </a:rPr>
              <a:t> pályázatok: vizes élőhely, gyep rekonstrukciók, kártalanítási keret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dirty="0">
                <a:solidFill>
                  <a:schemeClr val="accent2"/>
                </a:solidFill>
              </a:rPr>
              <a:t>Őri eszközbeszerzés, vezetékszigetelés, földkábel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75" y="3419857"/>
            <a:ext cx="5592064" cy="314553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66" y="2905566"/>
            <a:ext cx="1944283" cy="365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74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387350"/>
            <a:ext cx="885825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781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3" y="557784"/>
            <a:ext cx="8120446" cy="57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59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" y="1481328"/>
            <a:ext cx="3271266" cy="436168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584" y="237744"/>
            <a:ext cx="4059936" cy="268812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52" y="3083277"/>
            <a:ext cx="2752556" cy="367007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574" y="3083278"/>
            <a:ext cx="4862275" cy="364670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361" y="252228"/>
            <a:ext cx="3608831" cy="2706623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5559552" y="6360652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Előtte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0451592" y="6183344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Utána</a:t>
            </a:r>
          </a:p>
        </p:txBody>
      </p:sp>
    </p:spTree>
    <p:extLst>
      <p:ext uri="{BB962C8B-B14F-4D97-AF65-F5344CB8AC3E}">
        <p14:creationId xmlns:p14="http://schemas.microsoft.com/office/powerpoint/2010/main" val="316770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228600"/>
            <a:ext cx="9477953" cy="649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28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" y="415565"/>
            <a:ext cx="5605503" cy="295857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356" y="1759732"/>
            <a:ext cx="4871355" cy="365351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28" y="3511296"/>
            <a:ext cx="5754624" cy="323697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364224" y="415565"/>
            <a:ext cx="28805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Vizes élőhely</a:t>
            </a:r>
          </a:p>
          <a:p>
            <a:r>
              <a:rPr lang="hu-HU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fejlesztés</a:t>
            </a:r>
          </a:p>
        </p:txBody>
      </p:sp>
    </p:spTree>
    <p:extLst>
      <p:ext uri="{BB962C8B-B14F-4D97-AF65-F5344CB8AC3E}">
        <p14:creationId xmlns:p14="http://schemas.microsoft.com/office/powerpoint/2010/main" val="122458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83793" y="749809"/>
            <a:ext cx="4943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Inváziós fajok kezelése</a:t>
            </a:r>
          </a:p>
          <a:p>
            <a:r>
              <a:rPr lang="hu-HU" sz="36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-fás</a:t>
            </a:r>
            <a:r>
              <a:rPr lang="hu-HU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szárú vegetáció-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84" y="2371421"/>
            <a:ext cx="5418391" cy="30478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3895344"/>
            <a:ext cx="5911394" cy="273230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92" y="749809"/>
            <a:ext cx="4469233" cy="298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837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544668" y="624110"/>
            <a:ext cx="8911687" cy="902938"/>
          </a:xfrm>
        </p:spPr>
        <p:txBody>
          <a:bodyPr/>
          <a:lstStyle/>
          <a:p>
            <a:pPr algn="ctr"/>
            <a:r>
              <a:rPr lang="hu-HU" dirty="0"/>
              <a:t>Saját vagyonkezelésű területek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48056" y="1527048"/>
            <a:ext cx="940834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Természetvédelmi erdőkezelés –fásítás, </a:t>
            </a:r>
            <a:r>
              <a:rPr lang="hu-HU" sz="2000" dirty="0" err="1">
                <a:solidFill>
                  <a:schemeClr val="accent2"/>
                </a:solidFill>
              </a:rPr>
              <a:t>invazív</a:t>
            </a:r>
            <a:r>
              <a:rPr lang="hu-HU" sz="2000" dirty="0">
                <a:solidFill>
                  <a:schemeClr val="accent2"/>
                </a:solidFill>
              </a:rPr>
              <a:t> fajok irtása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Extenzív szántóföldi gazdálkodás – ugaroltatás, füves mezsgyék, kis parcellák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hu-HU" sz="1000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Gyepgazdálkodás – legelő állatállomány, kaszálatlan területek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Haszonbérleti szerződések természetvédelmi előírásai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3609440"/>
            <a:ext cx="4937760" cy="277749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36" y="3619728"/>
            <a:ext cx="4919471" cy="276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14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5385816" y="2999232"/>
            <a:ext cx="4151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chemeClr val="accent1">
                    <a:lumMod val="75000"/>
                  </a:schemeClr>
                </a:solidFill>
              </a:rPr>
              <a:t>Köszönöm a figyelmet!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76" y="842254"/>
            <a:ext cx="3403040" cy="513792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568200" y="5491972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Kékbegy</a:t>
            </a:r>
          </a:p>
        </p:txBody>
      </p:sp>
    </p:spTree>
    <p:extLst>
      <p:ext uri="{BB962C8B-B14F-4D97-AF65-F5344CB8AC3E}">
        <p14:creationId xmlns:p14="http://schemas.microsoft.com/office/powerpoint/2010/main" val="2845853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type="title"/>
          </p:nvPr>
        </p:nvSpPr>
        <p:spPr>
          <a:xfrm>
            <a:off x="636108" y="651542"/>
            <a:ext cx="8911687" cy="738346"/>
          </a:xfrm>
        </p:spPr>
        <p:txBody>
          <a:bodyPr/>
          <a:lstStyle/>
          <a:p>
            <a:r>
              <a:rPr lang="hu-HU" dirty="0"/>
              <a:t>     BNPI alaptevékenység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12064" y="1883664"/>
            <a:ext cx="665683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Védett természeti területek fenntartása, fejlesztése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Veszélyeztetett növény és állatfajok védelme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Nemzetközi egyezmények, irányelvek (madár és </a:t>
            </a:r>
            <a:r>
              <a:rPr lang="hu-HU" sz="2000" dirty="0" err="1">
                <a:solidFill>
                  <a:schemeClr val="accent2"/>
                </a:solidFill>
              </a:rPr>
              <a:t>élőhelyvédelem</a:t>
            </a:r>
            <a:r>
              <a:rPr lang="hu-HU" sz="2000" dirty="0">
                <a:solidFill>
                  <a:schemeClr val="accent2"/>
                </a:solidFill>
              </a:rPr>
              <a:t>) koordinációja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Kezelési és fenntartási tervek megalapozó munkái, kidolgozása (védett és </a:t>
            </a:r>
            <a:r>
              <a:rPr lang="hu-HU" sz="2000" dirty="0" err="1">
                <a:solidFill>
                  <a:schemeClr val="accent2"/>
                </a:solidFill>
              </a:rPr>
              <a:t>natura</a:t>
            </a:r>
            <a:r>
              <a:rPr lang="hu-HU" sz="2000" dirty="0">
                <a:solidFill>
                  <a:schemeClr val="accent2"/>
                </a:solidFill>
              </a:rPr>
              <a:t> 2000 területek)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Együttműködési megállapodások                             (áramszolgáltatók, oktatási intézmények, önkormányzatok)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Természetvédelmi őrszolgálat</a:t>
            </a:r>
          </a:p>
          <a:p>
            <a:endParaRPr lang="hu-HU" sz="1000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>
                <a:solidFill>
                  <a:schemeClr val="accent2"/>
                </a:solidFill>
              </a:rPr>
              <a:t>Vagyonkezelt területek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hu-HU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hu-HU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22" y="4308873"/>
            <a:ext cx="3414317" cy="227480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4460" y="1422659"/>
            <a:ext cx="3215551" cy="241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79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40" y="566928"/>
            <a:ext cx="8036414" cy="56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0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8" y="421475"/>
            <a:ext cx="8180458" cy="57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93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B634E900-0341-4BE4-97A4-EBF01DFDE1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063" y="1020769"/>
            <a:ext cx="7641134" cy="54613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95C04A77-AC87-410A-B74B-DE15CBCD2B06}"/>
              </a:ext>
            </a:extLst>
          </p:cNvPr>
          <p:cNvSpPr/>
          <p:nvPr/>
        </p:nvSpPr>
        <p:spPr>
          <a:xfrm rot="20355704">
            <a:off x="1872048" y="1581423"/>
            <a:ext cx="190851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2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 á t r a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C90960F1-97DA-467D-9CC5-ECEE393092F9}"/>
              </a:ext>
            </a:extLst>
          </p:cNvPr>
          <p:cNvSpPr/>
          <p:nvPr/>
        </p:nvSpPr>
        <p:spPr>
          <a:xfrm rot="339158">
            <a:off x="5603568" y="1373714"/>
            <a:ext cx="190851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2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 ü k </a:t>
            </a:r>
            <a:r>
              <a:rPr lang="hu-HU" sz="2400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</a:t>
            </a:r>
            <a:endParaRPr lang="hu-HU" sz="24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72742CF-E4A3-47C4-8B42-B9648D41C502}"/>
              </a:ext>
            </a:extLst>
          </p:cNvPr>
          <p:cNvSpPr/>
          <p:nvPr/>
        </p:nvSpPr>
        <p:spPr>
          <a:xfrm rot="19268566">
            <a:off x="6564209" y="5065974"/>
            <a:ext cx="190851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24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Tisza völgy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DE584AA-4426-4416-A2D9-B59AC531FEE2}"/>
              </a:ext>
            </a:extLst>
          </p:cNvPr>
          <p:cNvSpPr txBox="1"/>
          <p:nvPr/>
        </p:nvSpPr>
        <p:spPr>
          <a:xfrm>
            <a:off x="1300158" y="5186980"/>
            <a:ext cx="2250542" cy="12311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b="1" dirty="0"/>
              <a:t>Σ</a:t>
            </a:r>
            <a:r>
              <a:rPr lang="hu-HU" sz="1400" b="1" dirty="0"/>
              <a:t>: 1.362 km</a:t>
            </a:r>
            <a:r>
              <a:rPr lang="hu-HU" sz="1400" b="1" baseline="30000" dirty="0"/>
              <a:t>2</a:t>
            </a:r>
          </a:p>
          <a:p>
            <a:r>
              <a:rPr lang="hu-HU" sz="1200" dirty="0"/>
              <a:t>Hevesi-sík (</a:t>
            </a:r>
            <a:r>
              <a:rPr lang="hu-HU" sz="1200" dirty="0" err="1"/>
              <a:t>s.s</a:t>
            </a:r>
            <a:r>
              <a:rPr lang="hu-HU" sz="1200" dirty="0"/>
              <a:t>.) – 615 km</a:t>
            </a:r>
            <a:r>
              <a:rPr lang="hu-HU" sz="1200" baseline="30000" dirty="0"/>
              <a:t>2</a:t>
            </a:r>
          </a:p>
          <a:p>
            <a:r>
              <a:rPr lang="hu-HU" sz="1200" dirty="0"/>
              <a:t>Gyöngyös-sík – 313 km</a:t>
            </a:r>
            <a:r>
              <a:rPr lang="hu-HU" sz="1200" baseline="30000" dirty="0"/>
              <a:t>2</a:t>
            </a:r>
          </a:p>
          <a:p>
            <a:r>
              <a:rPr lang="hu-HU" sz="1200" dirty="0"/>
              <a:t>Hevesi-ártér– 201 km</a:t>
            </a:r>
            <a:r>
              <a:rPr lang="hu-HU" sz="1200" baseline="30000" dirty="0"/>
              <a:t>2</a:t>
            </a:r>
          </a:p>
          <a:p>
            <a:r>
              <a:rPr lang="hu-HU" sz="1200" dirty="0"/>
              <a:t>Hevesi-homokhát – 178 km</a:t>
            </a:r>
            <a:r>
              <a:rPr lang="hu-HU" sz="1200" baseline="30000" dirty="0"/>
              <a:t>2</a:t>
            </a:r>
          </a:p>
          <a:p>
            <a:r>
              <a:rPr lang="hu-HU" sz="1200" dirty="0"/>
              <a:t>Borsodi Mezőség – 55 km</a:t>
            </a:r>
            <a:r>
              <a:rPr lang="hu-HU" sz="12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35296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BEE3BEF-721C-4AE4-81A8-0553A0B7EA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6409" y="736509"/>
            <a:ext cx="7397555" cy="54891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4130581" y="6382512"/>
            <a:ext cx="1329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Erdőtérkép</a:t>
            </a:r>
          </a:p>
        </p:txBody>
      </p:sp>
    </p:spTree>
    <p:extLst>
      <p:ext uri="{BB962C8B-B14F-4D97-AF65-F5344CB8AC3E}">
        <p14:creationId xmlns:p14="http://schemas.microsoft.com/office/powerpoint/2010/main" val="3070574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altLang="hu-HU" dirty="0"/>
              <a:t>A tájvédelmi körzet</a:t>
            </a:r>
            <a:br>
              <a:rPr lang="hu-HU" altLang="hu-HU" dirty="0"/>
            </a:br>
            <a:r>
              <a:rPr lang="hu-HU" altLang="hu-HU" dirty="0"/>
              <a:t>védetté nyilvánításának célja</a:t>
            </a:r>
            <a:br>
              <a:rPr lang="hu-HU" altLang="hu-HU" dirty="0"/>
            </a:b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1587197" y="3059967"/>
            <a:ext cx="63235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altLang="hu-HU" sz="2400" b="1" dirty="0">
                <a:solidFill>
                  <a:srgbClr val="92D050"/>
                </a:solidFill>
              </a:rPr>
              <a:t>A Heves-Borsodi síkság eredeti állapotát reprezentáló pusztai növénytársulások </a:t>
            </a:r>
          </a:p>
          <a:p>
            <a:pPr algn="just"/>
            <a:r>
              <a:rPr lang="hu-HU" altLang="hu-HU" sz="2400" b="1" dirty="0">
                <a:solidFill>
                  <a:srgbClr val="92D050"/>
                </a:solidFill>
              </a:rPr>
              <a:t>és állatfajok, elsősorban a túzok és ritka ragadozó madarak élőhelyének védelme érdekében</a:t>
            </a:r>
          </a:p>
          <a:p>
            <a:pPr algn="just"/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99616" y="2140972"/>
            <a:ext cx="7574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92D050"/>
                </a:solidFill>
              </a:rPr>
              <a:t>Védetté nyilvánítás 9/1993 évi KTM rendelet alapján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587197" y="5253781"/>
            <a:ext cx="7605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rgbClr val="92D050"/>
                </a:solidFill>
              </a:rPr>
              <a:t>15/2005. (VII. 14.) </a:t>
            </a:r>
            <a:r>
              <a:rPr lang="hu-HU" sz="2400" dirty="0" err="1">
                <a:solidFill>
                  <a:srgbClr val="92D050"/>
                </a:solidFill>
              </a:rPr>
              <a:t>KvVM</a:t>
            </a:r>
            <a:r>
              <a:rPr lang="hu-HU" sz="2400" dirty="0">
                <a:solidFill>
                  <a:srgbClr val="92D050"/>
                </a:solidFill>
              </a:rPr>
              <a:t> rendelet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u-HU" sz="2400" dirty="0">
                <a:solidFill>
                  <a:srgbClr val="92D050"/>
                </a:solidFill>
              </a:rPr>
              <a:t>26/2008. (X. 22.) </a:t>
            </a:r>
            <a:r>
              <a:rPr lang="hu-HU" sz="2400" dirty="0" err="1">
                <a:solidFill>
                  <a:srgbClr val="92D050"/>
                </a:solidFill>
              </a:rPr>
              <a:t>KvVM</a:t>
            </a:r>
            <a:r>
              <a:rPr lang="hu-HU" sz="2400" dirty="0">
                <a:solidFill>
                  <a:srgbClr val="92D050"/>
                </a:solidFill>
              </a:rPr>
              <a:t> rendelet</a:t>
            </a:r>
          </a:p>
          <a:p>
            <a:r>
              <a:rPr lang="hu-HU" sz="2400" dirty="0">
                <a:solidFill>
                  <a:srgbClr val="92D050"/>
                </a:solidFill>
              </a:rPr>
              <a:t>a Hevesi Füves Puszták Tájvédelmi Körzet bővítéséről</a:t>
            </a:r>
          </a:p>
        </p:txBody>
      </p:sp>
    </p:spTree>
    <p:extLst>
      <p:ext uri="{BB962C8B-B14F-4D97-AF65-F5344CB8AC3E}">
        <p14:creationId xmlns:p14="http://schemas.microsoft.com/office/powerpoint/2010/main" val="37708462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ta">
  <a:themeElements>
    <a:clrScheme name="Fazet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6893</TotalTime>
  <Words>1057</Words>
  <Application>Microsoft Office PowerPoint</Application>
  <PresentationFormat>Szélesvásznú</PresentationFormat>
  <Paragraphs>205</Paragraphs>
  <Slides>39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5" baseType="lpstr">
      <vt:lpstr>Arial</vt:lpstr>
      <vt:lpstr>Times New Roman</vt:lpstr>
      <vt:lpstr>Trebuchet MS</vt:lpstr>
      <vt:lpstr>Wingdings</vt:lpstr>
      <vt:lpstr>Wingdings 3</vt:lpstr>
      <vt:lpstr>Fazetta</vt:lpstr>
      <vt:lpstr>Hevesi Füves Puszták Tájvédelmi Körzet</vt:lpstr>
      <vt:lpstr>PowerPoint-bemutató</vt:lpstr>
      <vt:lpstr>PowerPoint-bemutató</vt:lpstr>
      <vt:lpstr>     BNPI alaptevékenység</vt:lpstr>
      <vt:lpstr>PowerPoint-bemutató</vt:lpstr>
      <vt:lpstr>PowerPoint-bemutató</vt:lpstr>
      <vt:lpstr>PowerPoint-bemutató</vt:lpstr>
      <vt:lpstr>PowerPoint-bemutató</vt:lpstr>
      <vt:lpstr>A tájvédelmi körzet védetté nyilvánításának célja </vt:lpstr>
      <vt:lpstr>PowerPoint-bemutató</vt:lpstr>
      <vt:lpstr>Növényvilág</vt:lpstr>
      <vt:lpstr>Állatvilág</vt:lpstr>
      <vt:lpstr>Állatvilág</vt:lpstr>
      <vt:lpstr>PowerPoint-bemutató</vt:lpstr>
      <vt:lpstr>Parlagi sas (Aquila heliaca Savigny,1809)</vt:lpstr>
      <vt:lpstr>Kerecsensólyom (Falco cherrug Gray,1834)</vt:lpstr>
      <vt:lpstr>PowerPoint-bemutató</vt:lpstr>
      <vt:lpstr>PowerPoint-bemutató</vt:lpstr>
      <vt:lpstr>Karakterfajok - fasorok, bokrosok- </vt:lpstr>
      <vt:lpstr>Karakterfajok -vizes élőhelyek-</vt:lpstr>
      <vt:lpstr>Karakterfajok -gyep-</vt:lpstr>
      <vt:lpstr>Veszélyeztető tényezők </vt:lpstr>
      <vt:lpstr>  Szakmai –védelmi,fejlesztési- tevékenységek</vt:lpstr>
      <vt:lpstr>Mezőgazdasági támogatási rendszerek</vt:lpstr>
      <vt:lpstr>PowerPoint-bemutató</vt:lpstr>
      <vt:lpstr>PowerPoint-bemutató</vt:lpstr>
      <vt:lpstr>Műfészek kihelyezés</vt:lpstr>
      <vt:lpstr>Madármentés, környezeti nevelés</vt:lpstr>
      <vt:lpstr>Természetvédelmi őrszolgálat -fajvédelem- </vt:lpstr>
      <vt:lpstr>Természetvédelmi őrszolgálat -élőhelyvédelem-</vt:lpstr>
      <vt:lpstr>Pályázatok LIFE; KEOP;KEHOP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Saját vagyonkezelésű területek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Beszámoló a Bükki Nemzeti Park Igazgatóság 2018. évi ökoturisztikai tevékenységéről és 2019. évi terveiről</dc:title>
  <dc:creator>NagyJ</dc:creator>
  <cp:lastModifiedBy>Dr. Csörgő Tamás</cp:lastModifiedBy>
  <cp:revision>629</cp:revision>
  <cp:lastPrinted>2022-11-18T15:07:17Z</cp:lastPrinted>
  <dcterms:created xsi:type="dcterms:W3CDTF">2018-10-24T06:28:13Z</dcterms:created>
  <dcterms:modified xsi:type="dcterms:W3CDTF">2025-07-18T19:32:17Z</dcterms:modified>
</cp:coreProperties>
</file>