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4"/>
  </p:notesMasterIdLst>
  <p:sldIdLst>
    <p:sldId id="256" r:id="rId2"/>
    <p:sldId id="257" r:id="rId3"/>
    <p:sldId id="259" r:id="rId4"/>
    <p:sldId id="261" r:id="rId5"/>
    <p:sldId id="322" r:id="rId6"/>
    <p:sldId id="302" r:id="rId7"/>
    <p:sldId id="299" r:id="rId8"/>
    <p:sldId id="300" r:id="rId9"/>
    <p:sldId id="303" r:id="rId10"/>
    <p:sldId id="280" r:id="rId11"/>
    <p:sldId id="304" r:id="rId12"/>
    <p:sldId id="309" r:id="rId13"/>
    <p:sldId id="305" r:id="rId14"/>
    <p:sldId id="307" r:id="rId15"/>
    <p:sldId id="308" r:id="rId16"/>
    <p:sldId id="310" r:id="rId17"/>
    <p:sldId id="320" r:id="rId18"/>
    <p:sldId id="321" r:id="rId19"/>
    <p:sldId id="323" r:id="rId20"/>
    <p:sldId id="324" r:id="rId21"/>
    <p:sldId id="325" r:id="rId22"/>
    <p:sldId id="311" r:id="rId23"/>
    <p:sldId id="329" r:id="rId24"/>
    <p:sldId id="333" r:id="rId25"/>
    <p:sldId id="334" r:id="rId26"/>
    <p:sldId id="331" r:id="rId27"/>
    <p:sldId id="330" r:id="rId28"/>
    <p:sldId id="312" r:id="rId29"/>
    <p:sldId id="335" r:id="rId30"/>
    <p:sldId id="336" r:id="rId31"/>
    <p:sldId id="337" r:id="rId32"/>
    <p:sldId id="338" r:id="rId33"/>
    <p:sldId id="339" r:id="rId34"/>
    <p:sldId id="313" r:id="rId35"/>
    <p:sldId id="340" r:id="rId36"/>
    <p:sldId id="343" r:id="rId37"/>
    <p:sldId id="342" r:id="rId38"/>
    <p:sldId id="344" r:id="rId39"/>
    <p:sldId id="345" r:id="rId40"/>
    <p:sldId id="346" r:id="rId41"/>
    <p:sldId id="314" r:id="rId42"/>
    <p:sldId id="347" r:id="rId43"/>
    <p:sldId id="348" r:id="rId44"/>
    <p:sldId id="349" r:id="rId45"/>
    <p:sldId id="350" r:id="rId46"/>
    <p:sldId id="352" r:id="rId47"/>
    <p:sldId id="353" r:id="rId48"/>
    <p:sldId id="315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16" r:id="rId58"/>
    <p:sldId id="365" r:id="rId59"/>
    <p:sldId id="367" r:id="rId60"/>
    <p:sldId id="368" r:id="rId61"/>
    <p:sldId id="369" r:id="rId62"/>
    <p:sldId id="370" r:id="rId63"/>
    <p:sldId id="366" r:id="rId64"/>
    <p:sldId id="373" r:id="rId65"/>
    <p:sldId id="401" r:id="rId66"/>
    <p:sldId id="402" r:id="rId67"/>
    <p:sldId id="372" r:id="rId68"/>
    <p:sldId id="374" r:id="rId69"/>
    <p:sldId id="317" r:id="rId70"/>
    <p:sldId id="387" r:id="rId71"/>
    <p:sldId id="398" r:id="rId72"/>
    <p:sldId id="400" r:id="rId73"/>
    <p:sldId id="377" r:id="rId74"/>
    <p:sldId id="375" r:id="rId75"/>
    <p:sldId id="378" r:id="rId76"/>
    <p:sldId id="318" r:id="rId77"/>
    <p:sldId id="388" r:id="rId78"/>
    <p:sldId id="389" r:id="rId79"/>
    <p:sldId id="391" r:id="rId80"/>
    <p:sldId id="392" r:id="rId81"/>
    <p:sldId id="394" r:id="rId82"/>
    <p:sldId id="395" r:id="rId83"/>
    <p:sldId id="390" r:id="rId84"/>
    <p:sldId id="376" r:id="rId85"/>
    <p:sldId id="379" r:id="rId86"/>
    <p:sldId id="384" r:id="rId87"/>
    <p:sldId id="385" r:id="rId88"/>
    <p:sldId id="386" r:id="rId89"/>
    <p:sldId id="383" r:id="rId90"/>
    <p:sldId id="258" r:id="rId91"/>
    <p:sldId id="327" r:id="rId92"/>
    <p:sldId id="328" r:id="rId9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649" autoAdjust="0"/>
    <p:restoredTop sz="94660"/>
  </p:normalViewPr>
  <p:slideViewPr>
    <p:cSldViewPr snapToGrid="0">
      <p:cViewPr varScale="1">
        <p:scale>
          <a:sx n="79" d="100"/>
          <a:sy n="79" d="100"/>
        </p:scale>
        <p:origin x="6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764AF-6943-422F-A4D9-9FA688E4085F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7F136-FA30-4ABF-9CB4-A4EA3EA2AB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794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F136-FA30-4ABF-9CB4-A4EA3EA2AB85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947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188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957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5918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990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794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953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263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118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95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438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451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65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696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813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17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135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89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83F9C0D-FF70-4543-94AC-D6CD06B24E5A}" type="datetimeFigureOut">
              <a:rPr lang="hu-HU" smtClean="0"/>
              <a:t>2025. 07. 09.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5402A6D-7373-4378-ACD4-0AFA5F6264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3816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se87ocS0Uo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A720DC1-9787-7F74-02C0-929DF9241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965199"/>
            <a:ext cx="6075552" cy="4918075"/>
          </a:xfrm>
        </p:spPr>
        <p:txBody>
          <a:bodyPr anchor="ctr">
            <a:normAutofit/>
          </a:bodyPr>
          <a:lstStyle/>
          <a:p>
            <a:pPr algn="r"/>
            <a:r>
              <a:rPr lang="hu-HU" sz="5400" dirty="0"/>
              <a:t>Az öntudat szintjei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02B8808-D482-C233-174A-AA5CDC42B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1121" y="965199"/>
            <a:ext cx="2950765" cy="4918075"/>
          </a:xfrm>
        </p:spPr>
        <p:txBody>
          <a:bodyPr anchor="ctr">
            <a:normAutofit/>
          </a:bodyPr>
          <a:lstStyle/>
          <a:p>
            <a:pPr algn="l"/>
            <a:r>
              <a:rPr lang="hu-HU" dirty="0"/>
              <a:t>Csóka Bence</a:t>
            </a:r>
          </a:p>
          <a:p>
            <a:pPr algn="l"/>
            <a:r>
              <a:rPr lang="hu-HU" dirty="0"/>
              <a:t>2025.07.09.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7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hírlap, Betűtípus, képernyőkép látható&#10;&#10;Automatikusan generált leírás">
            <a:extLst>
              <a:ext uri="{FF2B5EF4-FFF2-40B4-BE49-F238E27FC236}">
                <a16:creationId xmlns:a16="http://schemas.microsoft.com/office/drawing/2014/main" id="{538EFFFF-3F91-D526-7D61-FFFE34605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6DE816-1BAA-E6C9-4C70-E900E6A73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63D485-DB34-97ED-75E2-A4485F5D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hu-HU" cap="none" dirty="0"/>
              <a:t>Kvadránsok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4B4913-BEF3-8A81-DE31-37F90386F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41" y="2666999"/>
            <a:ext cx="4280170" cy="3216276"/>
          </a:xfrm>
        </p:spPr>
        <p:txBody>
          <a:bodyPr anchor="t">
            <a:normAutofit fontScale="92500"/>
          </a:bodyPr>
          <a:lstStyle/>
          <a:p>
            <a:r>
              <a:rPr lang="hu-HU" sz="2400" cap="none" dirty="0"/>
              <a:t>Belső/külső, egyes/többes</a:t>
            </a:r>
          </a:p>
          <a:p>
            <a:r>
              <a:rPr lang="hu-HU" sz="2400" cap="none" dirty="0"/>
              <a:t>Érzelmek, gondolatok</a:t>
            </a:r>
          </a:p>
          <a:p>
            <a:r>
              <a:rPr lang="hu-HU" sz="2400" cap="none" dirty="0"/>
              <a:t>Viselkedés</a:t>
            </a:r>
          </a:p>
          <a:p>
            <a:r>
              <a:rPr lang="hu-HU" sz="2400" cap="none" dirty="0"/>
              <a:t>Kultúra</a:t>
            </a:r>
          </a:p>
          <a:p>
            <a:r>
              <a:rPr lang="hu-HU" sz="2400" cap="none" dirty="0"/>
              <a:t>Társadalmi berendezkedés, intézmények</a:t>
            </a:r>
          </a:p>
          <a:p>
            <a:endParaRPr lang="hu-HU" sz="1800" cap="none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184EC65-CE2C-2075-79CF-F72C88E03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r="4822"/>
          <a:stretch/>
        </p:blipFill>
        <p:spPr>
          <a:xfrm>
            <a:off x="5067093" y="645106"/>
            <a:ext cx="6044434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58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8FEDDCE1-3CD0-E1B6-AC20-EE6E825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Szintek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5F34AD9B-BCBA-90FF-1D20-85A39E58C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2289051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Horizontális fejlődés</a:t>
            </a:r>
          </a:p>
          <a:p>
            <a:r>
              <a:rPr lang="hu-HU" sz="2400" cap="none" dirty="0"/>
              <a:t>Vertikális fejlődés: erről lesz most szó</a:t>
            </a:r>
          </a:p>
          <a:p>
            <a:r>
              <a:rPr lang="hu-HU" sz="2400" cap="none" dirty="0"/>
              <a:t>Szintlépés ≈ paradigmaváltás</a:t>
            </a:r>
          </a:p>
        </p:txBody>
      </p:sp>
    </p:spTree>
    <p:extLst>
      <p:ext uri="{BB962C8B-B14F-4D97-AF65-F5344CB8AC3E}">
        <p14:creationId xmlns:p14="http://schemas.microsoft.com/office/powerpoint/2010/main" val="29550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D2CB0-5FC5-7225-4FCC-BCB6F0C18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728B8E4-401A-4AD8-AAC2-3C620F72E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69B59D0-1D7D-6D87-CBD7-612BA4F4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Szintek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2C351A-FC96-B909-FEB5-6CB16BAA1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2289051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Horizontális fejlődés</a:t>
            </a:r>
          </a:p>
          <a:p>
            <a:r>
              <a:rPr lang="hu-HU" sz="2400" cap="none" dirty="0"/>
              <a:t>Vertikális fejlődés: erről lesz most szó</a:t>
            </a:r>
          </a:p>
          <a:p>
            <a:r>
              <a:rPr lang="hu-HU" sz="2400" cap="none" dirty="0"/>
              <a:t>Szintlépés ≈ paradigmaváltás</a:t>
            </a:r>
          </a:p>
          <a:p>
            <a:endParaRPr lang="hu-HU" sz="2400" cap="non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CA8B5A-4E56-4996-92AD-275D26725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147" y="4551986"/>
            <a:ext cx="2452658" cy="1616485"/>
          </a:xfrm>
          <a:prstGeom prst="roundRect">
            <a:avLst>
              <a:gd name="adj" fmla="val 6113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634ACDF-2BEC-4147-ACC4-1A1CBAC10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9887" y="4551986"/>
            <a:ext cx="2452658" cy="1616485"/>
          </a:xfrm>
          <a:prstGeom prst="roundRect">
            <a:avLst>
              <a:gd name="adj" fmla="val 6113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Téglalap, keret, képkeret, fehér tábl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09FA63C-E669-2421-3A3B-6B1291467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11" y="4715576"/>
            <a:ext cx="1276410" cy="12893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C921D0D-6773-4186-96F9-D6E3288F2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2627" y="4551986"/>
            <a:ext cx="2452658" cy="1616485"/>
          </a:xfrm>
          <a:prstGeom prst="roundRect">
            <a:avLst>
              <a:gd name="adj" fmla="val 6113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kö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054E8E0-2591-9D87-908B-4EC61E76B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24" y="4715576"/>
            <a:ext cx="1289304" cy="128930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53A4BDD-6FA9-45AA-890B-843B1A307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5367" y="4551986"/>
            <a:ext cx="2452658" cy="1616485"/>
          </a:xfrm>
          <a:prstGeom prst="roundRect">
            <a:avLst>
              <a:gd name="adj" fmla="val 6113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CA73D24-F8F7-DBFA-0562-BE16A0D70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09" y="4723395"/>
            <a:ext cx="1330773" cy="1281486"/>
          </a:xfrm>
          <a:prstGeom prst="rect">
            <a:avLst/>
          </a:prstGeom>
        </p:spPr>
      </p:pic>
      <p:pic>
        <p:nvPicPr>
          <p:cNvPr id="12" name="Kép 11" descr="A képen henger, konténer, üveg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2C5A81F-7094-3E0B-BBAA-AE34FCC91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30" y="4715576"/>
            <a:ext cx="1084652" cy="1289304"/>
          </a:xfrm>
          <a:prstGeom prst="rect">
            <a:avLst/>
          </a:prstGeom>
        </p:spPr>
      </p:pic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C64FEE85-8B19-027D-3338-FC4347140C88}"/>
              </a:ext>
            </a:extLst>
          </p:cNvPr>
          <p:cNvSpPr/>
          <p:nvPr/>
        </p:nvSpPr>
        <p:spPr>
          <a:xfrm>
            <a:off x="1732280" y="3862457"/>
            <a:ext cx="8727440" cy="3251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50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27AE4-A5AA-7CE9-EAAF-BFA7644D8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FFBD73-4C75-74DD-D661-D9D1AB77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71728"/>
          </a:xfrm>
        </p:spPr>
        <p:txBody>
          <a:bodyPr/>
          <a:lstStyle/>
          <a:p>
            <a:r>
              <a:rPr lang="hu-HU" cap="none" dirty="0"/>
              <a:t>Vonalak</a:t>
            </a:r>
          </a:p>
        </p:txBody>
      </p:sp>
      <p:pic>
        <p:nvPicPr>
          <p:cNvPr id="7" name="Kép 6" descr="A képen szöveg, sor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2A209D5-54B3-FD60-CB10-F9DE1A4D2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43" y="1808048"/>
            <a:ext cx="10616114" cy="40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4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F9C6D8-7C38-FD0B-189A-827C4971B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9F3F55-E7E4-40BD-37C5-BFAEA160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hu-HU" cap="none" dirty="0"/>
              <a:t>Néhány megjegyzés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5DBB4AF-F2A5-A435-7A77-949C556675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3192" y="2666998"/>
                <a:ext cx="6573684" cy="3733802"/>
              </a:xfrm>
            </p:spPr>
            <p:txBody>
              <a:bodyPr anchor="t">
                <a:normAutofit/>
              </a:bodyPr>
              <a:lstStyle/>
              <a:p>
                <a:r>
                  <a:rPr lang="hu-HU" sz="2400" cap="none" dirty="0"/>
                  <a:t>Nem lineáris fejlődés</a:t>
                </a:r>
              </a:p>
              <a:p>
                <a:r>
                  <a:rPr lang="hu-HU" sz="2400" cap="none" dirty="0"/>
                  <a:t>Az alsóbb szinteket mindig használjuk</a:t>
                </a:r>
              </a:p>
              <a:p>
                <a:r>
                  <a:rPr lang="hu-HU" sz="2400" cap="none" dirty="0"/>
                  <a:t>Nem mindenki jut el </a:t>
                </a:r>
                <a:r>
                  <a:rPr lang="hu-HU" sz="2400" cap="none" dirty="0" err="1"/>
                  <a:t>ugyanaddig</a:t>
                </a:r>
                <a:endParaRPr lang="hu-HU" sz="2400" cap="none" dirty="0"/>
              </a:p>
              <a:p>
                <a:r>
                  <a:rPr lang="hu-HU" sz="2400" cap="none" dirty="0"/>
                  <a:t>Magasabb </a:t>
                </a:r>
                <a14:m>
                  <m:oMath xmlns:m="http://schemas.openxmlformats.org/officeDocument/2006/math">
                    <m:r>
                      <a:rPr lang="hu-HU" sz="2400" i="1" cap="none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hu-HU" sz="2400" cap="none" dirty="0"/>
                  <a:t> jobb</a:t>
                </a:r>
              </a:p>
              <a:p>
                <a:r>
                  <a:rPr lang="hu-HU" sz="2400" cap="none" dirty="0"/>
                  <a:t>Magasabb </a:t>
                </a:r>
                <a14:m>
                  <m:oMath xmlns:m="http://schemas.openxmlformats.org/officeDocument/2006/math">
                    <m:r>
                      <a:rPr lang="hu-HU" sz="2400" i="1" cap="none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hu-HU" sz="2400" cap="none" dirty="0"/>
                  <a:t> jobb</a:t>
                </a:r>
              </a:p>
              <a:p>
                <a:r>
                  <a:rPr lang="hu-HU" sz="2400" cap="none" dirty="0"/>
                  <a:t>Jellemzők/újdonságok, idézet, problémák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5DBB4AF-F2A5-A435-7A77-949C556675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3192" y="2666998"/>
                <a:ext cx="6573684" cy="3733802"/>
              </a:xfrm>
              <a:blipFill>
                <a:blip r:embed="rId3"/>
                <a:stretch>
                  <a:fillRect l="-2041" t="-163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Kép 4" descr="A képen szöveg, képernyőkép, Betűtípus, Színess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A85AC5A-947F-4E67-EF8E-FA19C11FC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41" y="805126"/>
            <a:ext cx="3345438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02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66B6D-090C-21C3-C128-4549459A4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4E2F08A-0011-2EAC-17D4-D88D3B1B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1. Ösztönös szint (</a:t>
            </a:r>
            <a:r>
              <a:rPr lang="hu-HU" cap="none" dirty="0" err="1"/>
              <a:t>Survive</a:t>
            </a:r>
            <a:r>
              <a:rPr lang="hu-HU" cap="none" dirty="0"/>
              <a:t>)</a:t>
            </a:r>
          </a:p>
        </p:txBody>
      </p:sp>
      <p:pic>
        <p:nvPicPr>
          <p:cNvPr id="9" name="Kép 8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0247D12-B8C5-410B-4A8B-207ECAABF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802"/>
            <a:ext cx="12192000" cy="4952198"/>
          </a:xfrm>
          <a:prstGeom prst="rect">
            <a:avLst/>
          </a:prstGeom>
        </p:spPr>
      </p:pic>
      <p:pic>
        <p:nvPicPr>
          <p:cNvPr id="11" name="Kép 10" descr="A képen rajz, Gyermekrajz, vázlat, illusztráció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BAC5E91-EC77-79A9-D265-DF0478907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43" y="2741572"/>
            <a:ext cx="5025778" cy="3280657"/>
          </a:xfrm>
          <a:prstGeom prst="rect">
            <a:avLst/>
          </a:prstGeom>
        </p:spPr>
      </p:pic>
      <p:pic>
        <p:nvPicPr>
          <p:cNvPr id="13" name="Kép 12" descr="A képen rajz, rajzfilm, clipart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B332C49-49AB-F2DD-1632-59196754A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9" y="2285061"/>
            <a:ext cx="3913810" cy="41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D1CC8-C9B0-3454-9F40-A2E6E88E6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B01CD1B-1399-33DA-D85E-49441627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1. Ösztönös szint (</a:t>
            </a:r>
            <a:r>
              <a:rPr lang="hu-HU" cap="none" dirty="0" err="1"/>
              <a:t>Survive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7BF9AF2A-E92B-86E1-5BDE-82F5BC16B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2289051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Reflexek: automatikus válaszok a környezet ingereire</a:t>
            </a:r>
          </a:p>
          <a:p>
            <a:r>
              <a:rPr lang="hu-HU" sz="2400" cap="none" dirty="0"/>
              <a:t>Ösztönök: túlélést szolgáló, tudatalatti késztető erők</a:t>
            </a:r>
          </a:p>
          <a:p>
            <a:r>
              <a:rPr lang="hu-HU" sz="2400" cap="none" dirty="0"/>
              <a:t>Jelen pillanat béli érzékelés, fiziológiai szükségletek</a:t>
            </a:r>
          </a:p>
        </p:txBody>
      </p:sp>
    </p:spTree>
    <p:extLst>
      <p:ext uri="{BB962C8B-B14F-4D97-AF65-F5344CB8AC3E}">
        <p14:creationId xmlns:p14="http://schemas.microsoft.com/office/powerpoint/2010/main" val="34382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57EAC-A85B-0764-9918-4AFA339B1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3287AB3-D05F-E3A0-DCAD-6D027A016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hu-HU" sz="2800" cap="none" dirty="0"/>
              <a:t>1. </a:t>
            </a:r>
            <a:r>
              <a:rPr lang="hu-HU" cap="none" dirty="0"/>
              <a:t>Érzékelés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9B763614-EA9E-8ABB-D82B-570C06FEF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Látás</a:t>
            </a:r>
          </a:p>
          <a:p>
            <a:r>
              <a:rPr lang="hu-HU" sz="2400" cap="none" dirty="0"/>
              <a:t>Hallás</a:t>
            </a:r>
          </a:p>
          <a:p>
            <a:r>
              <a:rPr lang="hu-HU" sz="2400" cap="none" dirty="0"/>
              <a:t>Szaglás</a:t>
            </a:r>
          </a:p>
          <a:p>
            <a:r>
              <a:rPr lang="hu-HU" sz="2400" cap="none" dirty="0"/>
              <a:t>Ízlelés</a:t>
            </a:r>
          </a:p>
          <a:p>
            <a:r>
              <a:rPr lang="hu-HU" sz="2400" cap="none" dirty="0"/>
              <a:t>Tapintás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1FC8D3E-A4E3-9362-E830-210E1A5C8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5437" y="645106"/>
            <a:ext cx="5247747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03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527D0-F0BE-BF7C-0646-75DBAEC0E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D8AA49C8-5282-14D8-B13E-0CFFD513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1. Fiziológiai szükségletek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5D321380-5BE0-C5FF-33A9-7352E8E33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484345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Étel, víz</a:t>
            </a:r>
          </a:p>
          <a:p>
            <a:r>
              <a:rPr lang="hu-HU" sz="2400" cap="none" dirty="0"/>
              <a:t>Levegő</a:t>
            </a:r>
          </a:p>
          <a:p>
            <a:r>
              <a:rPr lang="hu-HU" sz="2400" cap="none" dirty="0"/>
              <a:t>Alvás</a:t>
            </a:r>
          </a:p>
          <a:p>
            <a:r>
              <a:rPr lang="hu-HU" sz="2400" cap="none" dirty="0"/>
              <a:t>Ruha / menedék a hideg ellen</a:t>
            </a:r>
          </a:p>
          <a:p>
            <a:r>
              <a:rPr lang="hu-HU" sz="2400" cap="none" dirty="0"/>
              <a:t>Szex</a:t>
            </a:r>
          </a:p>
          <a:p>
            <a:r>
              <a:rPr lang="hu-HU" sz="2400" cap="none" dirty="0"/>
              <a:t>Stb.</a:t>
            </a:r>
          </a:p>
        </p:txBody>
      </p:sp>
    </p:spTree>
    <p:extLst>
      <p:ext uri="{BB962C8B-B14F-4D97-AF65-F5344CB8AC3E}">
        <p14:creationId xmlns:p14="http://schemas.microsoft.com/office/powerpoint/2010/main" val="15345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Betűtípus, képernyőkép, fehér látható&#10;&#10;Automatikusan generált leírás">
            <a:extLst>
              <a:ext uri="{FF2B5EF4-FFF2-40B4-BE49-F238E27FC236}">
                <a16:creationId xmlns:a16="http://schemas.microsoft.com/office/drawing/2014/main" id="{04A7BA07-0802-0F3A-DC58-3F257735C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36" y="0"/>
            <a:ext cx="6980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C667E-28D0-4461-E666-9F3655223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ABE4955-E119-29A7-0285-07F04851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1. Milyen érzés ezen a szinten lenni?</a:t>
            </a:r>
          </a:p>
        </p:txBody>
      </p:sp>
      <p:pic>
        <p:nvPicPr>
          <p:cNvPr id="5" name="Kép 4" descr="A képen szöveg, emlős, emberszabású majom, főemlő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285BC41-6D42-7F48-848C-E2D7D909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06" y="1819070"/>
            <a:ext cx="3039935" cy="4679005"/>
          </a:xfrm>
          <a:prstGeom prst="rect">
            <a:avLst/>
          </a:prstGeom>
        </p:spPr>
      </p:pic>
      <p:pic>
        <p:nvPicPr>
          <p:cNvPr id="7" name="Kép 6" descr="A képen rajzfilm, Animáció, Animációs film, Kitalált szereplő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348482F-B99B-7509-54F8-307C1B295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98654"/>
            <a:ext cx="4825194" cy="27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6C5C4-629A-3051-C525-537FB9A1F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4265A3D0-45D7-2984-DCA8-EC64BE76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1. Patológiás jelenségek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4535B129-0062-2B2E-7760-B1E7B2B1C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2289051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Súlyos fejlődészavar</a:t>
            </a:r>
          </a:p>
          <a:p>
            <a:r>
              <a:rPr lang="hu-HU" sz="2400" cap="none" dirty="0"/>
              <a:t>Pszichózis</a:t>
            </a:r>
          </a:p>
        </p:txBody>
      </p:sp>
    </p:spTree>
    <p:extLst>
      <p:ext uri="{BB962C8B-B14F-4D97-AF65-F5344CB8AC3E}">
        <p14:creationId xmlns:p14="http://schemas.microsoft.com/office/powerpoint/2010/main" val="18376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51293-FE58-3380-9208-BF342546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86CDF753-60AB-B6C4-F577-D20C7BFB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2. Impulzív szint (</a:t>
            </a:r>
            <a:r>
              <a:rPr lang="hu-HU" cap="none" dirty="0" err="1"/>
              <a:t>Connect</a:t>
            </a:r>
            <a:r>
              <a:rPr lang="hu-HU" cap="none" dirty="0"/>
              <a:t>)</a:t>
            </a:r>
          </a:p>
        </p:txBody>
      </p:sp>
      <p:pic>
        <p:nvPicPr>
          <p:cNvPr id="3" name="Kép 2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CE5CCFF-B637-4D4D-49CE-BE01D5A81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802"/>
            <a:ext cx="12192000" cy="4952198"/>
          </a:xfrm>
          <a:prstGeom prst="rect">
            <a:avLst/>
          </a:prstGeom>
        </p:spPr>
      </p:pic>
      <p:pic>
        <p:nvPicPr>
          <p:cNvPr id="6" name="Kép 5" descr="A képen rajz, Gyermekrajz, vázlat, rajzfil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AD615D0-79F2-0446-4CE1-168A2F594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48" y="2744401"/>
            <a:ext cx="5310005" cy="3429000"/>
          </a:xfrm>
          <a:prstGeom prst="rect">
            <a:avLst/>
          </a:prstGeom>
        </p:spPr>
      </p:pic>
      <p:pic>
        <p:nvPicPr>
          <p:cNvPr id="8" name="Kép 7" descr="A képen rajz, illusztráció, rajzfilm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EBEED8D-BF32-F880-34A1-20FBF5606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7" y="2669401"/>
            <a:ext cx="4210356" cy="3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CCFAB-5142-5C08-ED14-AAB61906B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0F24D41-A13D-6EF3-84CB-B86D2F45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2. Impulzív szint (</a:t>
            </a:r>
            <a:r>
              <a:rPr lang="hu-HU" cap="none" dirty="0" err="1"/>
              <a:t>Connect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01CB1566-049A-2AC6-2FAE-3811D0E06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2686677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Impulzusok</a:t>
            </a:r>
            <a:br>
              <a:rPr lang="hu-HU" sz="2400" cap="none" dirty="0"/>
            </a:br>
            <a:br>
              <a:rPr lang="hu-HU" sz="2400" cap="none" dirty="0"/>
            </a:br>
            <a:r>
              <a:rPr lang="hu-HU" sz="2400" cap="none" dirty="0"/>
              <a:t>Reflexek</a:t>
            </a:r>
          </a:p>
          <a:p>
            <a:r>
              <a:rPr lang="hu-HU" sz="2400" cap="none" dirty="0"/>
              <a:t>Érzelmek</a:t>
            </a:r>
          </a:p>
          <a:p>
            <a:r>
              <a:rPr lang="hu-HU" sz="2400" cap="none" dirty="0"/>
              <a:t>Hirtelen, pillanatnyi hajtóerők</a:t>
            </a:r>
          </a:p>
        </p:txBody>
      </p:sp>
      <p:sp>
        <p:nvSpPr>
          <p:cNvPr id="3" name="Nyíl: visszakanyarodó 2">
            <a:extLst>
              <a:ext uri="{FF2B5EF4-FFF2-40B4-BE49-F238E27FC236}">
                <a16:creationId xmlns:a16="http://schemas.microsoft.com/office/drawing/2014/main" id="{07C4ACD4-6B1F-2B5A-42ED-206670057D6B}"/>
              </a:ext>
            </a:extLst>
          </p:cNvPr>
          <p:cNvSpPr/>
          <p:nvPr/>
        </p:nvSpPr>
        <p:spPr>
          <a:xfrm rot="5400000" flipH="1">
            <a:off x="2693505" y="2124070"/>
            <a:ext cx="1063487" cy="87782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50248-A9EC-BCCF-A5F1-7A83F7C3D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EAF96C6B-D351-234D-3C06-8CBF59D9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2. Impulzív szint (</a:t>
            </a:r>
            <a:r>
              <a:rPr lang="hu-HU" cap="none" dirty="0" err="1"/>
              <a:t>Connect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41AD42AB-1DCB-6FE8-46D4-20DC2DAB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484345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A viselkedés a következmények alapján formálódik</a:t>
            </a:r>
          </a:p>
          <a:p>
            <a:r>
              <a:rPr lang="hu-HU" sz="2400" cap="none" dirty="0"/>
              <a:t>Büntetés/jutalom</a:t>
            </a:r>
          </a:p>
          <a:p>
            <a:r>
              <a:rPr lang="hu-HU" sz="2400" cap="none" dirty="0"/>
              <a:t>A büntetés véletlenszerűnek tűnik</a:t>
            </a:r>
          </a:p>
          <a:p>
            <a:r>
              <a:rPr lang="hu-HU" sz="2400" cap="none" dirty="0"/>
              <a:t>Azonnali jutalmazás elvárása</a:t>
            </a:r>
          </a:p>
          <a:p>
            <a:r>
              <a:rPr lang="hu-HU" sz="2400" cap="none" dirty="0"/>
              <a:t>Könnyen lesz érzelmileg túlterhelt</a:t>
            </a:r>
          </a:p>
        </p:txBody>
      </p:sp>
    </p:spTree>
    <p:extLst>
      <p:ext uri="{BB962C8B-B14F-4D97-AF65-F5344CB8AC3E}">
        <p14:creationId xmlns:p14="http://schemas.microsoft.com/office/powerpoint/2010/main" val="25124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D7BE-F38C-F3B7-21E4-C75F89257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A05A10C-381A-3DEE-0147-D110F221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2. Mágikus gondolkodás, animizmus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411E23AB-3FA7-F683-780D-3FC992022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484345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Mágikus gondolkodás: a külvilág befolyásolása gondolatokkal</a:t>
            </a:r>
          </a:p>
          <a:p>
            <a:r>
              <a:rPr lang="hu-HU" sz="2400" cap="none" dirty="0"/>
              <a:t>Pl. szülinapi kívánság, pénzérmék a szökőkútba</a:t>
            </a:r>
          </a:p>
          <a:p>
            <a:r>
              <a:rPr lang="hu-HU" sz="2400" cap="none" dirty="0"/>
              <a:t>Animizmus: minden dolognak lelke/szelleme van</a:t>
            </a:r>
          </a:p>
          <a:p>
            <a:r>
              <a:rPr lang="hu-HU" sz="2400" cap="none" dirty="0"/>
              <a:t>Pl. felhő, eső, villám</a:t>
            </a:r>
          </a:p>
          <a:p>
            <a:r>
              <a:rPr lang="hu-HU" sz="2400" cap="none" dirty="0"/>
              <a:t>Primitív törzsek: esőtánc, áldozatok az isteneknek, stb.</a:t>
            </a:r>
          </a:p>
        </p:txBody>
      </p:sp>
    </p:spTree>
    <p:extLst>
      <p:ext uri="{BB962C8B-B14F-4D97-AF65-F5344CB8AC3E}">
        <p14:creationId xmlns:p14="http://schemas.microsoft.com/office/powerpoint/2010/main" val="32410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ED699-1414-153D-8950-7812F14DD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282EAACC-074F-1A89-CD6C-4B25B3AF4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2. Milyen érzés ezen a szinten lenni?</a:t>
            </a:r>
          </a:p>
        </p:txBody>
      </p:sp>
      <p:pic>
        <p:nvPicPr>
          <p:cNvPr id="3" name="Kép 2" descr="A képen szöveg, kézírás, irodaszerek, írósz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7CB40D0-F7BA-F757-1363-5CF772FD0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5" y="2534056"/>
            <a:ext cx="5597018" cy="3148323"/>
          </a:xfrm>
          <a:prstGeom prst="rect">
            <a:avLst/>
          </a:prstGeom>
        </p:spPr>
      </p:pic>
      <p:pic>
        <p:nvPicPr>
          <p:cNvPr id="8" name="Kép 7" descr="A képen tűz, Tánc, hő, lán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3D4EC20-CF3A-24FD-A309-2FCA7FFDB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49" y="2534056"/>
            <a:ext cx="5617596" cy="31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85B6F-4930-353A-CFC8-00DAD3FF5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12FD88D-EC3D-08C2-1516-AADE7A5E8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2. Patológiás jelenségek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A6D21A65-5B70-52B2-D345-F0ACEACF6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2289051"/>
          </a:xfrm>
        </p:spPr>
        <p:txBody>
          <a:bodyPr anchor="t">
            <a:normAutofit/>
          </a:bodyPr>
          <a:lstStyle/>
          <a:p>
            <a:r>
              <a:rPr lang="hu-HU" sz="2400" cap="none" dirty="0" err="1"/>
              <a:t>Omnipotencia</a:t>
            </a:r>
            <a:r>
              <a:rPr lang="hu-HU" sz="2400" cap="none" dirty="0"/>
              <a:t> tévhite</a:t>
            </a:r>
          </a:p>
          <a:p>
            <a:r>
              <a:rPr lang="hu-HU" sz="2400" cap="none" dirty="0" err="1"/>
              <a:t>Borderline</a:t>
            </a:r>
            <a:r>
              <a:rPr lang="hu-HU" sz="2400" cap="none" dirty="0"/>
              <a:t> személyiségzavar</a:t>
            </a:r>
          </a:p>
          <a:p>
            <a:r>
              <a:rPr lang="hu-HU" sz="2400" cap="none" dirty="0"/>
              <a:t>Nárcizmus</a:t>
            </a:r>
          </a:p>
        </p:txBody>
      </p:sp>
    </p:spTree>
    <p:extLst>
      <p:ext uri="{BB962C8B-B14F-4D97-AF65-F5344CB8AC3E}">
        <p14:creationId xmlns:p14="http://schemas.microsoft.com/office/powerpoint/2010/main" val="9051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EBA3-2E90-D7F5-445A-357007495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1FC5D39-959C-67C1-A4B7-3049D057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3. Egocentrikus szint (</a:t>
            </a:r>
            <a:r>
              <a:rPr lang="hu-HU" cap="none" dirty="0" err="1"/>
              <a:t>Control</a:t>
            </a:r>
            <a:r>
              <a:rPr lang="hu-HU" cap="none" dirty="0"/>
              <a:t>)</a:t>
            </a:r>
          </a:p>
        </p:txBody>
      </p:sp>
      <p:pic>
        <p:nvPicPr>
          <p:cNvPr id="3" name="Kép 2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D479B42-EEF9-D2D7-F71A-D2ED67E23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802"/>
            <a:ext cx="12192000" cy="4952198"/>
          </a:xfrm>
          <a:prstGeom prst="rect">
            <a:avLst/>
          </a:prstGeom>
        </p:spPr>
      </p:pic>
      <p:pic>
        <p:nvPicPr>
          <p:cNvPr id="6" name="Kép 5" descr="A képen rajz, Gyermekrajz, rajzfilm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5DD00A5-946C-B392-0802-8356BEC26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12" y="2893416"/>
            <a:ext cx="4687735" cy="3515360"/>
          </a:xfrm>
          <a:prstGeom prst="rect">
            <a:avLst/>
          </a:prstGeom>
        </p:spPr>
      </p:pic>
      <p:pic>
        <p:nvPicPr>
          <p:cNvPr id="8" name="Kép 7" descr="A képen Gyermekrajz, rajz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D8BC6AF-0D84-E04C-A922-8C18191F2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3" y="3202005"/>
            <a:ext cx="6361573" cy="289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DC79-0F8F-D3A5-229F-941C2B1B0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49F38BC-7234-7194-5F97-30CA6687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3. Egocentrikus szint (</a:t>
            </a:r>
            <a:r>
              <a:rPr lang="hu-HU" cap="none" dirty="0" err="1"/>
              <a:t>Control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508752D2-7BB9-65C9-4860-B17A04509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2686677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Önérdek</a:t>
            </a:r>
            <a:br>
              <a:rPr lang="hu-HU" sz="2400" cap="none" dirty="0"/>
            </a:br>
            <a:br>
              <a:rPr lang="hu-HU" sz="2400" cap="none" dirty="0"/>
            </a:br>
            <a:r>
              <a:rPr lang="hu-HU" sz="2400" cap="none" dirty="0"/>
              <a:t>Impulzusok</a:t>
            </a:r>
          </a:p>
          <a:p>
            <a:r>
              <a:rPr lang="hu-HU" sz="2400" cap="none" dirty="0"/>
              <a:t>Közelmúlt és közeljövő</a:t>
            </a:r>
          </a:p>
          <a:p>
            <a:r>
              <a:rPr lang="hu-HU" sz="2400" cap="none" dirty="0"/>
              <a:t>Impulzuskontroll, késleltetett jutalmazás, türelem</a:t>
            </a:r>
          </a:p>
        </p:txBody>
      </p:sp>
      <p:sp>
        <p:nvSpPr>
          <p:cNvPr id="3" name="Nyíl: visszakanyarodó 2">
            <a:extLst>
              <a:ext uri="{FF2B5EF4-FFF2-40B4-BE49-F238E27FC236}">
                <a16:creationId xmlns:a16="http://schemas.microsoft.com/office/drawing/2014/main" id="{3980ED07-C0B5-901A-3893-43313DE17A41}"/>
              </a:ext>
            </a:extLst>
          </p:cNvPr>
          <p:cNvSpPr/>
          <p:nvPr/>
        </p:nvSpPr>
        <p:spPr>
          <a:xfrm rot="5400000" flipH="1">
            <a:off x="2715493" y="2124070"/>
            <a:ext cx="1063487" cy="87782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emély, Emberi arc, mosoly, ital látható&#10;&#10;Automatikusan generált leírás">
            <a:extLst>
              <a:ext uri="{FF2B5EF4-FFF2-40B4-BE49-F238E27FC236}">
                <a16:creationId xmlns:a16="http://schemas.microsoft.com/office/drawing/2014/main" id="{7E4C803F-5008-7397-5EA1-B87EB77D8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02" y="792802"/>
            <a:ext cx="4567136" cy="4610911"/>
          </a:xfrm>
          <a:prstGeom prst="rect">
            <a:avLst/>
          </a:prstGeom>
        </p:spPr>
      </p:pic>
      <p:pic>
        <p:nvPicPr>
          <p:cNvPr id="7" name="Kép 6" descr="A képen Emberi arc, személy, portré, Homlok látható&#10;&#10;Automatikusan generált leírás">
            <a:extLst>
              <a:ext uri="{FF2B5EF4-FFF2-40B4-BE49-F238E27FC236}">
                <a16:creationId xmlns:a16="http://schemas.microsoft.com/office/drawing/2014/main" id="{FB5C12FD-7683-1E29-3F5A-E06C87AD5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79" y="792803"/>
            <a:ext cx="3797919" cy="4610911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904CDB4-083A-6FC2-1935-D2D0436AFBE5}"/>
              </a:ext>
            </a:extLst>
          </p:cNvPr>
          <p:cNvSpPr txBox="1"/>
          <p:nvPr/>
        </p:nvSpPr>
        <p:spPr>
          <a:xfrm>
            <a:off x="8241758" y="5726344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Travis</a:t>
            </a:r>
            <a:r>
              <a:rPr lang="hu-HU" sz="2400" dirty="0"/>
              <a:t> Lewis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6C3FE24-8505-77DA-484C-4D11E878499D}"/>
              </a:ext>
            </a:extLst>
          </p:cNvPr>
          <p:cNvSpPr txBox="1"/>
          <p:nvPr/>
        </p:nvSpPr>
        <p:spPr>
          <a:xfrm>
            <a:off x="2266655" y="5726344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Matha</a:t>
            </a:r>
            <a:r>
              <a:rPr lang="hu-HU" sz="2400" dirty="0"/>
              <a:t> </a:t>
            </a:r>
            <a:r>
              <a:rPr lang="hu-HU" sz="2400" dirty="0" err="1"/>
              <a:t>McKay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064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A3C68-DB41-08C3-9AAE-0ADD8597F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4EDF9D0-6A10-A3D3-0718-4930EE2A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3. </a:t>
            </a:r>
            <a:r>
              <a:rPr lang="hu-HU" cap="none" dirty="0" err="1"/>
              <a:t>Stanfordi</a:t>
            </a:r>
            <a:r>
              <a:rPr lang="hu-HU" cap="none" dirty="0"/>
              <a:t> pillecukor kísérlet (Walter </a:t>
            </a:r>
            <a:r>
              <a:rPr lang="hu-HU" cap="none" dirty="0" err="1"/>
              <a:t>Mischel</a:t>
            </a:r>
            <a:r>
              <a:rPr lang="hu-HU" cap="none" dirty="0"/>
              <a:t>)</a:t>
            </a:r>
          </a:p>
        </p:txBody>
      </p:sp>
      <p:pic>
        <p:nvPicPr>
          <p:cNvPr id="5" name="Kép 4" descr="A képen Emberi arc, személy, fedett pályás, bab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213C5A7-4F08-38DB-FAC3-86F8B78AE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0" y="2137972"/>
            <a:ext cx="6190592" cy="3988510"/>
          </a:xfrm>
          <a:prstGeom prst="rect">
            <a:avLst/>
          </a:prstGeom>
        </p:spPr>
      </p:pic>
      <p:pic>
        <p:nvPicPr>
          <p:cNvPr id="6" name="Kép 5" descr="A képen szöveg, képernyőkép, Betűtípus, so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4B2D2AC-6FE1-D2A0-6173-AF2AB42ED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655" y="2137972"/>
            <a:ext cx="5583915" cy="39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D3D4B-61D3-57D7-9212-0602351A5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5B0DA9E-1CF3-14BB-A6F2-DC996597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3. Egocentrizmus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34DF936E-A71E-0C62-DBFF-B78C0EE3B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484345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Önérdek-érvényesítés</a:t>
            </a:r>
          </a:p>
          <a:p>
            <a:r>
              <a:rPr lang="hu-HU" sz="2400" cap="none" dirty="0"/>
              <a:t>Mások érdekei nem számítanak</a:t>
            </a:r>
          </a:p>
          <a:p>
            <a:r>
              <a:rPr lang="hu-HU" sz="2400" cap="none" dirty="0"/>
              <a:t>Fizikai erőszak / manipuláció</a:t>
            </a:r>
          </a:p>
          <a:p>
            <a:r>
              <a:rPr lang="hu-HU" sz="2400" cap="none" dirty="0"/>
              <a:t>Jó viselkedés, kooperáció csak önző célból</a:t>
            </a:r>
          </a:p>
          <a:p>
            <a:r>
              <a:rPr lang="hu-HU" sz="2400" cap="none" dirty="0"/>
              <a:t>A világot veszélyesnek élik meg (mindenki </a:t>
            </a:r>
            <a:r>
              <a:rPr lang="hu-HU" sz="2400" cap="none" dirty="0" err="1"/>
              <a:t>mindenki</a:t>
            </a:r>
            <a:r>
              <a:rPr lang="hu-HU" sz="2400" cap="none" dirty="0"/>
              <a:t> ellen)</a:t>
            </a:r>
          </a:p>
        </p:txBody>
      </p:sp>
    </p:spTree>
    <p:extLst>
      <p:ext uri="{BB962C8B-B14F-4D97-AF65-F5344CB8AC3E}">
        <p14:creationId xmlns:p14="http://schemas.microsoft.com/office/powerpoint/2010/main" val="41807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DD80-4F9D-7A1B-E6DA-06778C4C9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AE00408-8BCC-1B61-CE1E-1782D7DA1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3. Milyen érzés ezen a szinten lenni?</a:t>
            </a:r>
          </a:p>
        </p:txBody>
      </p:sp>
      <p:pic>
        <p:nvPicPr>
          <p:cNvPr id="7" name="Kép 6" descr="A képen személy, ruházat, kültéri, Nadrá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20FBDB9-4E7E-4C88-4D9F-0CE0C617A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23" y="2043167"/>
            <a:ext cx="6299976" cy="4205234"/>
          </a:xfrm>
          <a:prstGeom prst="rect">
            <a:avLst/>
          </a:prstGeom>
        </p:spPr>
      </p:pic>
      <p:pic>
        <p:nvPicPr>
          <p:cNvPr id="10" name="Kép 9" descr="A képen szöveg, Emberi arc, ember, poszt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04335DC-5B3E-AA98-1846-0ED3514DE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1" y="1712310"/>
            <a:ext cx="3427980" cy="48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A0015-ABAC-1FD2-F6C0-0F029AC82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1DDD693-042A-7DE7-597C-8A4A53A6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3. Patológiás jelenségek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0FB7292D-7991-E6A8-B6AD-07401CDA0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Neurózis</a:t>
            </a:r>
          </a:p>
          <a:p>
            <a:r>
              <a:rPr lang="hu-HU" sz="2400" cap="none" dirty="0"/>
              <a:t>Bűntudat</a:t>
            </a:r>
          </a:p>
          <a:p>
            <a:r>
              <a:rPr lang="hu-HU" sz="2400" cap="none" dirty="0"/>
              <a:t>Szorongás</a:t>
            </a:r>
          </a:p>
          <a:p>
            <a:r>
              <a:rPr lang="hu-HU" sz="2400" cap="none" dirty="0"/>
              <a:t>Fóbia</a:t>
            </a:r>
          </a:p>
          <a:p>
            <a:r>
              <a:rPr lang="hu-HU" sz="2400" cap="none" dirty="0"/>
              <a:t>Depresszió</a:t>
            </a:r>
          </a:p>
          <a:p>
            <a:endParaRPr lang="hu-HU" sz="2400" cap="none" dirty="0"/>
          </a:p>
          <a:p>
            <a:endParaRPr lang="hu-HU" sz="2400" cap="none" dirty="0"/>
          </a:p>
        </p:txBody>
      </p:sp>
    </p:spTree>
    <p:extLst>
      <p:ext uri="{BB962C8B-B14F-4D97-AF65-F5344CB8AC3E}">
        <p14:creationId xmlns:p14="http://schemas.microsoft.com/office/powerpoint/2010/main" val="25883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E0501-C09A-5A7F-C7F1-34D02425B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A0D62CF6-EA10-B2F5-4900-ADF5B446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4. Konformista szint (</a:t>
            </a:r>
            <a:r>
              <a:rPr lang="hu-HU" cap="none" dirty="0" err="1"/>
              <a:t>Belong</a:t>
            </a:r>
            <a:r>
              <a:rPr lang="hu-HU" cap="none" dirty="0"/>
              <a:t>)</a:t>
            </a:r>
          </a:p>
        </p:txBody>
      </p:sp>
      <p:pic>
        <p:nvPicPr>
          <p:cNvPr id="3" name="Kép 2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C195B43-22D6-28FE-73E2-D1753B804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802"/>
            <a:ext cx="12192000" cy="4952198"/>
          </a:xfrm>
          <a:prstGeom prst="rect">
            <a:avLst/>
          </a:prstGeom>
        </p:spPr>
      </p:pic>
      <p:pic>
        <p:nvPicPr>
          <p:cNvPr id="8" name="Kép 7" descr="A képen rajz, Gyermekrajz, vázlat, illusztráció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22F417E-AFB2-FBF1-EB6F-648FA1109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" y="3064841"/>
            <a:ext cx="5271442" cy="2634120"/>
          </a:xfrm>
          <a:prstGeom prst="rect">
            <a:avLst/>
          </a:prstGeom>
        </p:spPr>
      </p:pic>
      <p:pic>
        <p:nvPicPr>
          <p:cNvPr id="10" name="Kép 9" descr="A képen rajz, vázlat, Gyermekrajz, síel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B9EE4BA-D097-A7C9-A781-E8D665E71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150" y="2558743"/>
            <a:ext cx="5271442" cy="36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0B870-9B7A-6284-AA0C-3C557DE56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40EA9D0-0A0D-870E-53C5-55351D7D8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4. Konformista szint (</a:t>
            </a:r>
            <a:r>
              <a:rPr lang="hu-HU" cap="none" dirty="0" err="1"/>
              <a:t>Belong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45AEAB72-86F1-9E07-AF55-017D92D21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2686677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Szociális normák</a:t>
            </a:r>
            <a:br>
              <a:rPr lang="hu-HU" sz="2400" cap="none" dirty="0"/>
            </a:br>
            <a:br>
              <a:rPr lang="hu-HU" sz="2400" cap="none" dirty="0"/>
            </a:br>
            <a:r>
              <a:rPr lang="hu-HU" sz="2400" cap="none" dirty="0"/>
              <a:t>Önérdek</a:t>
            </a:r>
          </a:p>
          <a:p>
            <a:r>
              <a:rPr lang="hu-HU" sz="2400" cap="none" dirty="0"/>
              <a:t>Szabályok közös megegyezés alapján</a:t>
            </a:r>
          </a:p>
        </p:txBody>
      </p:sp>
      <p:sp>
        <p:nvSpPr>
          <p:cNvPr id="3" name="Nyíl: visszakanyarodó 2">
            <a:extLst>
              <a:ext uri="{FF2B5EF4-FFF2-40B4-BE49-F238E27FC236}">
                <a16:creationId xmlns:a16="http://schemas.microsoft.com/office/drawing/2014/main" id="{635C18FF-20CA-2CC8-5A96-637DCCD65804}"/>
              </a:ext>
            </a:extLst>
          </p:cNvPr>
          <p:cNvSpPr/>
          <p:nvPr/>
        </p:nvSpPr>
        <p:spPr>
          <a:xfrm rot="5400000" flipH="1">
            <a:off x="3542346" y="2124070"/>
            <a:ext cx="1063487" cy="87782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7E81A-239A-E2B4-5D1B-713BD905D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622EA64-5000-2C14-5082-B698C998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4. Fogolydilemma (általánosított forma)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5EBB84B2-8D8C-1CC9-2F2F-E1F019931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Két játékos, kooperálás vagy </a:t>
            </a:r>
            <a:r>
              <a:rPr lang="hu-HU" sz="2400" cap="none" dirty="0" err="1"/>
              <a:t>defektálás</a:t>
            </a:r>
            <a:endParaRPr lang="hu-HU" sz="2400" cap="none" dirty="0"/>
          </a:p>
          <a:p>
            <a:r>
              <a:rPr lang="hu-HU" sz="2400" cap="none" dirty="0"/>
              <a:t>Megérné kooperálni, de ha önzők, mindketten defektálnak</a:t>
            </a:r>
          </a:p>
          <a:p>
            <a:r>
              <a:rPr lang="hu-HU" sz="2400" cap="none" dirty="0"/>
              <a:t>Optimális stratégia ismétléses játék esetén: szemet szemért</a:t>
            </a:r>
          </a:p>
          <a:p>
            <a:r>
              <a:rPr lang="hu-HU" sz="2400" cap="none" dirty="0"/>
              <a:t>Kooperálás jutalmazása, </a:t>
            </a:r>
            <a:r>
              <a:rPr lang="hu-HU" sz="2400" cap="none" dirty="0" err="1"/>
              <a:t>defektálás</a:t>
            </a:r>
            <a:r>
              <a:rPr lang="hu-HU" sz="2400" cap="none" dirty="0"/>
              <a:t> büntetése</a:t>
            </a:r>
          </a:p>
          <a:p>
            <a:endParaRPr lang="hu-HU" sz="2400" cap="none" dirty="0"/>
          </a:p>
          <a:p>
            <a:endParaRPr lang="hu-HU" sz="2400" cap="none" dirty="0"/>
          </a:p>
        </p:txBody>
      </p:sp>
      <p:pic>
        <p:nvPicPr>
          <p:cNvPr id="7" name="Kép 6" descr="A képen szöveg, képernyőkép, Betűtípus, szá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81C408E-547A-3B31-66DB-6AD2E22F5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30" y="4445219"/>
            <a:ext cx="5733939" cy="20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410D4-5901-EEF5-334C-9840B46BB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1F02C03-F117-82BB-3764-E5C5889A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4. Csoportcentrizmus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23034C55-2AAA-DD5F-D9E8-6F94791A0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484345"/>
          </a:xfrm>
        </p:spPr>
        <p:txBody>
          <a:bodyPr anchor="t">
            <a:noAutofit/>
          </a:bodyPr>
          <a:lstStyle/>
          <a:p>
            <a:r>
              <a:rPr lang="hu-HU" sz="2400" cap="none" dirty="0" err="1"/>
              <a:t>Csoporcentrizmus</a:t>
            </a:r>
            <a:r>
              <a:rPr lang="hu-HU" sz="2400" cap="none" dirty="0"/>
              <a:t> (pl. család, nemzet, stb.)</a:t>
            </a:r>
          </a:p>
          <a:p>
            <a:r>
              <a:rPr lang="hu-HU" sz="2400" cap="none" dirty="0"/>
              <a:t>Erkölcs/moralitás: Mi a jó és mi rossz?</a:t>
            </a:r>
          </a:p>
          <a:p>
            <a:r>
              <a:rPr lang="hu-HU" sz="2400" cap="none" dirty="0"/>
              <a:t>Jó viselkedés → Rend és törvények</a:t>
            </a:r>
          </a:p>
          <a:p>
            <a:r>
              <a:rPr lang="hu-HU" sz="2400" cap="none" dirty="0"/>
              <a:t>Alkalmazkodás, együttműködés, fegyelem</a:t>
            </a:r>
          </a:p>
          <a:p>
            <a:r>
              <a:rPr lang="hu-HU" sz="2400" cap="none" dirty="0"/>
              <a:t>Feltétlen hűség, engedelmesség</a:t>
            </a:r>
          </a:p>
          <a:p>
            <a:r>
              <a:rPr lang="hu-HU" sz="2400" cap="none" dirty="0"/>
              <a:t>A jó és a rossz közötti harc megnyerése (mi ellenük)</a:t>
            </a:r>
          </a:p>
        </p:txBody>
      </p:sp>
    </p:spTree>
    <p:extLst>
      <p:ext uri="{BB962C8B-B14F-4D97-AF65-F5344CB8AC3E}">
        <p14:creationId xmlns:p14="http://schemas.microsoft.com/office/powerpoint/2010/main" val="31993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B5379-4D0A-20BB-5DA4-0BECE5E1D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84367A8E-4CBE-AB90-7ECC-11C0F6C3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4. Mitikus vallások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A11D9849-015B-E846-39E0-29CBE8561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484345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Mitikus világkép: magyarázatok a világra mítoszokon keresztül</a:t>
            </a:r>
          </a:p>
          <a:p>
            <a:r>
              <a:rPr lang="hu-HU" sz="2400" cap="none" dirty="0"/>
              <a:t>Mitikus vallások: a hiedelmeket mítoszok határozzák meg</a:t>
            </a:r>
          </a:p>
          <a:p>
            <a:r>
              <a:rPr lang="hu-HU" sz="2400" cap="none" dirty="0"/>
              <a:t>Pl. görög, skandináv, keresztény, iszlám</a:t>
            </a:r>
          </a:p>
          <a:p>
            <a:r>
              <a:rPr lang="hu-HU" sz="2400" cap="none" dirty="0"/>
              <a:t>Morális keretrendszer</a:t>
            </a:r>
          </a:p>
          <a:p>
            <a:r>
              <a:rPr lang="hu-HU" sz="2400" cap="none" dirty="0"/>
              <a:t>Vallás ≈ antidepresszáns?</a:t>
            </a:r>
          </a:p>
        </p:txBody>
      </p:sp>
    </p:spTree>
    <p:extLst>
      <p:ext uri="{BB962C8B-B14F-4D97-AF65-F5344CB8AC3E}">
        <p14:creationId xmlns:p14="http://schemas.microsoft.com/office/powerpoint/2010/main" val="189121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D3643-899B-12BE-8CC1-58E01814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56F20A28-9003-597F-35D6-55E55792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4. Milyen érzés ezen a szinten lenni?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063B604-D910-2BA7-89B8-2B6CA0C09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320" y="2261291"/>
            <a:ext cx="4086917" cy="3810000"/>
          </a:xfrm>
          <a:prstGeom prst="rect">
            <a:avLst/>
          </a:prstGeom>
        </p:spPr>
      </p:pic>
      <p:pic>
        <p:nvPicPr>
          <p:cNvPr id="6" name="Kép 5" descr="A képen Emberi arc, személy, ruházat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77E872B-8799-FCC8-BE4B-639EC3F1C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20" y="2363209"/>
            <a:ext cx="6410960" cy="36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képernyőkép, Színesség, lila látható&#10;&#10;Automatikusan generált leírás">
            <a:extLst>
              <a:ext uri="{FF2B5EF4-FFF2-40B4-BE49-F238E27FC236}">
                <a16:creationId xmlns:a16="http://schemas.microsoft.com/office/drawing/2014/main" id="{6C437667-1277-0F69-3F75-638354650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540"/>
            <a:ext cx="12192000" cy="51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7FBD3-85E3-FC38-7B82-DF97827AE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534DE7AD-3929-A028-3869-D84CBB69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4. Patológiás jelenségek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69058F49-CD3C-C671-5AE6-39C4807D1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Vak konformizmus</a:t>
            </a:r>
          </a:p>
          <a:p>
            <a:r>
              <a:rPr lang="hu-HU" sz="2400" cap="none" dirty="0"/>
              <a:t>Előítéletek, elfogultság</a:t>
            </a:r>
          </a:p>
          <a:p>
            <a:r>
              <a:rPr lang="hu-HU" sz="2400" cap="none" dirty="0"/>
              <a:t>Semmelweis-reflex</a:t>
            </a:r>
          </a:p>
        </p:txBody>
      </p:sp>
    </p:spTree>
    <p:extLst>
      <p:ext uri="{BB962C8B-B14F-4D97-AF65-F5344CB8AC3E}">
        <p14:creationId xmlns:p14="http://schemas.microsoft.com/office/powerpoint/2010/main" val="18740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5F0EE-C58E-0429-AF3B-7ABB377E4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5CBEFCAB-AFD8-F155-21DD-9721D838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5. Modern szint (</a:t>
            </a:r>
            <a:r>
              <a:rPr lang="hu-HU" cap="none" dirty="0" err="1"/>
              <a:t>Achieve</a:t>
            </a:r>
            <a:r>
              <a:rPr lang="hu-HU" cap="none" dirty="0"/>
              <a:t>)</a:t>
            </a:r>
          </a:p>
        </p:txBody>
      </p:sp>
      <p:pic>
        <p:nvPicPr>
          <p:cNvPr id="3" name="Kép 2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7966620-0222-A113-4BB8-204D781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802"/>
            <a:ext cx="12192000" cy="4952198"/>
          </a:xfrm>
          <a:prstGeom prst="rect">
            <a:avLst/>
          </a:prstGeom>
        </p:spPr>
      </p:pic>
      <p:pic>
        <p:nvPicPr>
          <p:cNvPr id="6" name="Kép 5" descr="A képen rajz, Gyermekrajz, vázlat, rajzfil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F4B0F81-B47F-4D0B-563C-0E04583C1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1" y="2529375"/>
            <a:ext cx="5863616" cy="3705052"/>
          </a:xfrm>
          <a:prstGeom prst="rect">
            <a:avLst/>
          </a:prstGeom>
        </p:spPr>
      </p:pic>
      <p:pic>
        <p:nvPicPr>
          <p:cNvPr id="8" name="Kép 7" descr="A képen rajz, vázlat, Gyermekrajz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750F004-85C2-0902-F5B6-8EBA369CC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31" y="2279981"/>
            <a:ext cx="4422588" cy="420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3C5FF-1358-47D5-5071-8532AE64E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282A414-F91A-8263-B560-8818E75E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5. Modern szint (</a:t>
            </a:r>
            <a:r>
              <a:rPr lang="hu-HU" cap="none" dirty="0" err="1"/>
              <a:t>Achieve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EA8D2FBB-B41D-32FB-EFA6-206A6CAAA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2686677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Racionális gondolkodás</a:t>
            </a:r>
            <a:br>
              <a:rPr lang="hu-HU" sz="2400" cap="none" dirty="0"/>
            </a:br>
            <a:br>
              <a:rPr lang="hu-HU" sz="2400" cap="none" dirty="0"/>
            </a:br>
            <a:r>
              <a:rPr lang="hu-HU" sz="2400" cap="none" dirty="0"/>
              <a:t>Szociális normák </a:t>
            </a:r>
          </a:p>
          <a:p>
            <a:r>
              <a:rPr lang="hu-HU" sz="2400" cap="none" dirty="0"/>
              <a:t>Szociális normák javítása, fejlesztése</a:t>
            </a:r>
          </a:p>
          <a:p>
            <a:r>
              <a:rPr lang="hu-HU" sz="2400" cap="none" dirty="0"/>
              <a:t>Egy helyes világkép keresése</a:t>
            </a:r>
          </a:p>
        </p:txBody>
      </p:sp>
      <p:sp>
        <p:nvSpPr>
          <p:cNvPr id="3" name="Nyíl: visszakanyarodó 2">
            <a:extLst>
              <a:ext uri="{FF2B5EF4-FFF2-40B4-BE49-F238E27FC236}">
                <a16:creationId xmlns:a16="http://schemas.microsoft.com/office/drawing/2014/main" id="{9A8DC680-3A16-0E52-26E5-1F3D7256D672}"/>
              </a:ext>
            </a:extLst>
          </p:cNvPr>
          <p:cNvSpPr/>
          <p:nvPr/>
        </p:nvSpPr>
        <p:spPr>
          <a:xfrm rot="5400000" flipH="1">
            <a:off x="4583207" y="2124070"/>
            <a:ext cx="1063487" cy="87782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0202E-25C7-69CE-0D91-970FAD2F1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9BC8DCF-EDF4-2386-FDCC-762AB76D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5. Racionális gondolkodás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13B3214C-D16F-35B4-3971-461AEB114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246346"/>
          </a:xfrm>
        </p:spPr>
        <p:txBody>
          <a:bodyPr anchor="t">
            <a:noAutofit/>
          </a:bodyPr>
          <a:lstStyle/>
          <a:p>
            <a:r>
              <a:rPr lang="hu-HU" sz="2400" cap="none" dirty="0" err="1"/>
              <a:t>Metakogníció</a:t>
            </a:r>
            <a:r>
              <a:rPr lang="hu-HU" sz="2400" cap="none" dirty="0"/>
              <a:t> (gondolkodás a gondolkodásról)</a:t>
            </a:r>
          </a:p>
          <a:p>
            <a:r>
              <a:rPr lang="hu-HU" sz="2400" cap="none" dirty="0"/>
              <a:t>Alternatív nézőpontok figyelembevétele</a:t>
            </a:r>
          </a:p>
          <a:p>
            <a:r>
              <a:rPr lang="hu-HU" sz="2400" cap="none" dirty="0"/>
              <a:t>Az igazság keresése: Mi az, ami igaz, és mi az, ami nem?</a:t>
            </a:r>
          </a:p>
          <a:p>
            <a:r>
              <a:rPr lang="hu-HU" sz="2400" cap="none" dirty="0"/>
              <a:t>Objektív megfigyelés</a:t>
            </a:r>
          </a:p>
          <a:p>
            <a:r>
              <a:rPr lang="hu-HU" sz="2400" cap="none" dirty="0"/>
              <a:t>Tények, bizonyítékok, mérések, logika</a:t>
            </a:r>
          </a:p>
          <a:p>
            <a:r>
              <a:rPr lang="hu-HU" sz="2400" cap="none" dirty="0"/>
              <a:t>Média ≈ propaganda, agymosás?</a:t>
            </a:r>
          </a:p>
          <a:p>
            <a:r>
              <a:rPr lang="hu-HU" sz="2400" cap="none" dirty="0"/>
              <a:t>Természettudományok, modern technológia</a:t>
            </a:r>
          </a:p>
          <a:p>
            <a:r>
              <a:rPr lang="hu-HU" sz="2400" cap="none" dirty="0"/>
              <a:t>Szakmai sikerek, célok kitűzése, fejlődés, hosszútávú tervezés</a:t>
            </a:r>
          </a:p>
        </p:txBody>
      </p:sp>
    </p:spTree>
    <p:extLst>
      <p:ext uri="{BB962C8B-B14F-4D97-AF65-F5344CB8AC3E}">
        <p14:creationId xmlns:p14="http://schemas.microsoft.com/office/powerpoint/2010/main" val="88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03F68-E983-63D8-0536-4E1737A8D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3D36A56-803F-575F-90A4-577458C1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5. Racionalizációs hörcsög</a:t>
            </a:r>
          </a:p>
        </p:txBody>
      </p:sp>
      <p:pic>
        <p:nvPicPr>
          <p:cNvPr id="3" name="Kép 2" descr="A képen emlős, egér, rágcsáló, patká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4CD94CA-39E3-C3EF-5CE6-37595A308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13" y="1742873"/>
            <a:ext cx="4842752" cy="48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672ED-21AA-925D-FFDF-454EA5834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D9AB495-F8B0-EA00-41FD-392BE326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5. Logikai/érvelési hibák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B285F63C-6162-F8BB-5198-50BF5BE39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484345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Közvélekedésre hivatkozás</a:t>
            </a:r>
          </a:p>
          <a:p>
            <a:r>
              <a:rPr lang="hu-HU" sz="2400" cap="none" dirty="0"/>
              <a:t>Szakértőre/tekintélyre hivatkozás (nem mindig hiba)</a:t>
            </a:r>
          </a:p>
          <a:p>
            <a:r>
              <a:rPr lang="hu-HU" sz="2400" cap="none" dirty="0"/>
              <a:t>Általánosítás (nem mindig hiba)</a:t>
            </a:r>
          </a:p>
          <a:p>
            <a:r>
              <a:rPr lang="hu-HU" sz="2400" cap="none" dirty="0"/>
              <a:t>Szalmabáb érvelés</a:t>
            </a:r>
          </a:p>
          <a:p>
            <a:r>
              <a:rPr lang="hu-HU" sz="2400" cap="none" dirty="0"/>
              <a:t>Megerősítési torzítás</a:t>
            </a:r>
          </a:p>
          <a:p>
            <a:r>
              <a:rPr lang="hu-HU" sz="2400" cap="none" dirty="0"/>
              <a:t>Stb.</a:t>
            </a:r>
          </a:p>
        </p:txBody>
      </p:sp>
    </p:spTree>
    <p:extLst>
      <p:ext uri="{BB962C8B-B14F-4D97-AF65-F5344CB8AC3E}">
        <p14:creationId xmlns:p14="http://schemas.microsoft.com/office/powerpoint/2010/main" val="38589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1AF9B-413C-4D43-CFCC-CFCA0E21F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C85511E-1564-85A3-FBEC-96F9DDB5E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5. Milyen érzés ezen a szinten lenni?</a:t>
            </a:r>
          </a:p>
        </p:txBody>
      </p:sp>
      <p:pic>
        <p:nvPicPr>
          <p:cNvPr id="5" name="Kép 4" descr="A képen szeg, személy, bőr, Ujj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14DE98D-D728-8058-6D39-D13E4CAE7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43" y="4264855"/>
            <a:ext cx="5339775" cy="2422772"/>
          </a:xfrm>
          <a:prstGeom prst="rect">
            <a:avLst/>
          </a:prstGeom>
        </p:spPr>
      </p:pic>
      <p:pic>
        <p:nvPicPr>
          <p:cNvPr id="10" name="Kép 9" descr="A képen Orvosi felszerelés, orvosi, egészségügy, Laboratóriumi eszközö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C9C8939-F34B-4C64-0EFF-628388AF9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27" y="1545703"/>
            <a:ext cx="4576808" cy="2573375"/>
          </a:xfrm>
          <a:prstGeom prst="rect">
            <a:avLst/>
          </a:prstGeom>
        </p:spPr>
      </p:pic>
      <p:pic>
        <p:nvPicPr>
          <p:cNvPr id="12" name="Kép 11" descr="A képen vázlat, rajz, illusztráció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F96C663-88E7-703A-C1DD-ED9561A86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7" y="1884110"/>
            <a:ext cx="4443973" cy="44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3A7B8-1813-8C5D-B09E-A53A30A26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29E6AC4-3EB1-1116-CB91-D3DE1475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5. Patológiás jelenségek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6CD0E9FA-D7B3-ECD1-E641-8E839B3C8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Munkamánia</a:t>
            </a:r>
          </a:p>
          <a:p>
            <a:r>
              <a:rPr lang="hu-HU" sz="2400" cap="none" dirty="0"/>
              <a:t>Túlzott célfókusz</a:t>
            </a:r>
          </a:p>
          <a:p>
            <a:r>
              <a:rPr lang="hu-HU" sz="2400" cap="none" dirty="0" err="1"/>
              <a:t>Perfekcionizmus</a:t>
            </a:r>
            <a:endParaRPr lang="hu-HU" sz="2400" cap="none" dirty="0"/>
          </a:p>
          <a:p>
            <a:r>
              <a:rPr lang="hu-HU" sz="2400" cap="none" dirty="0"/>
              <a:t>Materializmus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40A5334-2902-5AD0-A6D8-8ECDA03CA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r="4822"/>
          <a:stretch/>
        </p:blipFill>
        <p:spPr>
          <a:xfrm>
            <a:off x="6384682" y="1905802"/>
            <a:ext cx="4739550" cy="411485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Szorzás jele 2">
            <a:extLst>
              <a:ext uri="{FF2B5EF4-FFF2-40B4-BE49-F238E27FC236}">
                <a16:creationId xmlns:a16="http://schemas.microsoft.com/office/drawing/2014/main" id="{67B0F1C7-8BEF-CD6A-01C9-DC9B693B7B9B}"/>
              </a:ext>
            </a:extLst>
          </p:cNvPr>
          <p:cNvSpPr/>
          <p:nvPr/>
        </p:nvSpPr>
        <p:spPr>
          <a:xfrm>
            <a:off x="6789905" y="1303504"/>
            <a:ext cx="1702342" cy="564204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75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37033-2F62-B93C-F6A4-81C0993F3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BBAA800-3A3B-6CAA-FA51-FD871654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6. Posztmodern szint (</a:t>
            </a:r>
            <a:r>
              <a:rPr lang="hu-HU" cap="none" dirty="0" err="1"/>
              <a:t>Understand</a:t>
            </a:r>
            <a:r>
              <a:rPr lang="hu-HU" cap="none" dirty="0"/>
              <a:t>)</a:t>
            </a:r>
          </a:p>
        </p:txBody>
      </p:sp>
      <p:pic>
        <p:nvPicPr>
          <p:cNvPr id="3" name="Kép 2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AB17984-403A-F444-19DF-03AB6E974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802"/>
            <a:ext cx="12192000" cy="495219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3A3F18A-7177-0DD9-5699-6512D3FB5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7687" y="1905802"/>
            <a:ext cx="4797166" cy="4952198"/>
          </a:xfrm>
          <a:prstGeom prst="rect">
            <a:avLst/>
          </a:prstGeom>
        </p:spPr>
      </p:pic>
      <p:pic>
        <p:nvPicPr>
          <p:cNvPr id="5" name="Kép 4" descr="A képen rajz, Gyermekrajz, illusztráció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DF47970-5596-F31E-485A-7F2ED42E4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3" y="2636054"/>
            <a:ext cx="4876913" cy="36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1DEAC-8F8D-CCDE-E78A-A51B0502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45DB8DD3-5E8E-4B81-DEF2-6A2C32099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6. Posztmodern szint (</a:t>
            </a:r>
            <a:r>
              <a:rPr lang="hu-HU" cap="none" dirty="0" err="1"/>
              <a:t>Understand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5310D4F1-7C3B-6D9C-47EE-962B5F570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77341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Radikális relativizmus</a:t>
            </a:r>
            <a:br>
              <a:rPr lang="hu-HU" sz="2400" cap="none" dirty="0"/>
            </a:br>
            <a:br>
              <a:rPr lang="hu-HU" sz="2400" cap="none" dirty="0"/>
            </a:br>
            <a:r>
              <a:rPr lang="hu-HU" sz="2400" cap="none" dirty="0"/>
              <a:t>Racionális gondolkodás</a:t>
            </a:r>
          </a:p>
          <a:p>
            <a:r>
              <a:rPr lang="hu-HU" sz="2400" cap="none" dirty="0"/>
              <a:t>Minden relatív, minden csak nézőpont kérdése</a:t>
            </a:r>
          </a:p>
          <a:p>
            <a:r>
              <a:rPr lang="hu-HU" sz="2400" cap="none" dirty="0"/>
              <a:t>Nem lehetünk függetlenek!</a:t>
            </a:r>
          </a:p>
        </p:txBody>
      </p:sp>
      <p:sp>
        <p:nvSpPr>
          <p:cNvPr id="3" name="Nyíl: visszakanyarodó 2">
            <a:extLst>
              <a:ext uri="{FF2B5EF4-FFF2-40B4-BE49-F238E27FC236}">
                <a16:creationId xmlns:a16="http://schemas.microsoft.com/office/drawing/2014/main" id="{99CDE887-6323-12D3-9C6E-F45430B59F22}"/>
              </a:ext>
            </a:extLst>
          </p:cNvPr>
          <p:cNvSpPr/>
          <p:nvPr/>
        </p:nvSpPr>
        <p:spPr>
          <a:xfrm rot="5400000" flipH="1">
            <a:off x="4583207" y="2124070"/>
            <a:ext cx="1063487" cy="87782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38148-0668-5299-3800-B6D07EDD0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BC1766B-125E-641B-8C02-DCBA746B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Miért fontos ez a téma?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8E04FBB9-CF90-0684-5F74-50F38E71C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464890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Mentális fejlődés</a:t>
            </a:r>
          </a:p>
          <a:p>
            <a:r>
              <a:rPr lang="hu-HU" sz="2400" cap="none" dirty="0"/>
              <a:t>Önismeret</a:t>
            </a:r>
          </a:p>
          <a:p>
            <a:r>
              <a:rPr lang="hu-HU" sz="2400" cap="none" dirty="0"/>
              <a:t>Mentális egészség</a:t>
            </a:r>
          </a:p>
          <a:p>
            <a:r>
              <a:rPr lang="hu-HU" sz="2400" cap="none" dirty="0"/>
              <a:t>Mások megértése</a:t>
            </a:r>
          </a:p>
          <a:p>
            <a:r>
              <a:rPr lang="hu-HU" sz="2400" cap="none" dirty="0"/>
              <a:t>Emberi kapcsolatok</a:t>
            </a:r>
          </a:p>
          <a:p>
            <a:r>
              <a:rPr lang="hu-HU" sz="2400" cap="none" dirty="0"/>
              <a:t>Társadalom / kultúra fejlődése</a:t>
            </a:r>
          </a:p>
        </p:txBody>
      </p:sp>
    </p:spTree>
    <p:extLst>
      <p:ext uri="{BB962C8B-B14F-4D97-AF65-F5344CB8AC3E}">
        <p14:creationId xmlns:p14="http://schemas.microsoft.com/office/powerpoint/2010/main" val="18199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3E3F7-2C83-030F-2CD9-0099315DD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2F9C8270-F70C-A559-D754-E4143B05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6. Miért nem tudunk objektíven gondolkodni?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A9506561-1640-7010-4691-6CC1FBDAF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246346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Tanult nyelv?</a:t>
            </a:r>
          </a:p>
          <a:p>
            <a:r>
              <a:rPr lang="hu-HU" sz="2400" cap="none" dirty="0"/>
              <a:t>Racionalizációs hörcsög?</a:t>
            </a:r>
          </a:p>
          <a:p>
            <a:r>
              <a:rPr lang="hu-HU" sz="2400" cap="none" dirty="0"/>
              <a:t>Felszínes gondolkodás?</a:t>
            </a:r>
          </a:p>
          <a:p>
            <a:r>
              <a:rPr lang="hu-HU" sz="2400" cap="none" dirty="0"/>
              <a:t>Buborékban élünk?</a:t>
            </a:r>
          </a:p>
          <a:p>
            <a:r>
              <a:rPr lang="hu-HU" sz="2400" cap="none" dirty="0"/>
              <a:t>Propaganda, agymosás?</a:t>
            </a:r>
          </a:p>
          <a:p>
            <a:endParaRPr lang="hu-HU" sz="2400" cap="none" dirty="0"/>
          </a:p>
        </p:txBody>
      </p:sp>
    </p:spTree>
    <p:extLst>
      <p:ext uri="{BB962C8B-B14F-4D97-AF65-F5344CB8AC3E}">
        <p14:creationId xmlns:p14="http://schemas.microsoft.com/office/powerpoint/2010/main" val="29455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347F0-4D6D-46CD-441D-73A0E8E2D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300C574-2DAE-A2F8-FFC2-E6FB33A3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6. Mik a következmények?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9C2E4D96-8199-AD53-3174-6C9FF196A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246346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Több helyes nézőpont, világkép</a:t>
            </a:r>
          </a:p>
          <a:p>
            <a:r>
              <a:rPr lang="hu-HU" sz="2400" cap="none" dirty="0"/>
              <a:t>Egy szituációt többféleképpen lehet értelmezni</a:t>
            </a:r>
          </a:p>
          <a:p>
            <a:r>
              <a:rPr lang="hu-HU" sz="2400" cap="none" dirty="0"/>
              <a:t>Az igazságot nem lehet megtalálni</a:t>
            </a:r>
          </a:p>
          <a:p>
            <a:r>
              <a:rPr lang="hu-HU" sz="2400" cap="none" dirty="0"/>
              <a:t>Bizonytalanság</a:t>
            </a:r>
          </a:p>
        </p:txBody>
      </p:sp>
      <p:pic>
        <p:nvPicPr>
          <p:cNvPr id="3" name="Kép 2" descr="A képen vázlat, Vonalas grafika, illusztráció, Kifestőkönyv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6D79164-1FCE-C1CD-FE43-83690F672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98" y="3992880"/>
            <a:ext cx="4753054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31321-76F1-7F89-F218-BB06CBD58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828423B-149F-F6E6-15CD-AEC69A739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6. Posztmodern szint (</a:t>
            </a:r>
            <a:r>
              <a:rPr lang="hu-HU" cap="none" dirty="0" err="1"/>
              <a:t>Understand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93C18498-D606-4ED7-EE3C-5A23E6B8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246346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Vélemények, nézőpontok sokfélesége/diverzitása</a:t>
            </a:r>
          </a:p>
          <a:p>
            <a:r>
              <a:rPr lang="hu-HU" sz="2400" cap="none" dirty="0"/>
              <a:t>Tolerancia, radikális </a:t>
            </a:r>
            <a:r>
              <a:rPr lang="hu-HU" sz="2400" cap="none" dirty="0" err="1"/>
              <a:t>inkluzivitás</a:t>
            </a:r>
            <a:endParaRPr lang="hu-HU" sz="2400" cap="none" dirty="0"/>
          </a:p>
          <a:p>
            <a:r>
              <a:rPr lang="hu-HU" sz="2400" cap="none" dirty="0"/>
              <a:t>Törődés, érzékenység, empátia</a:t>
            </a:r>
          </a:p>
          <a:p>
            <a:r>
              <a:rPr lang="hu-HU" sz="2400" cap="none" dirty="0" err="1"/>
              <a:t>Egalitarianizmus</a:t>
            </a:r>
            <a:r>
              <a:rPr lang="hu-HU" sz="2400" cap="none" dirty="0"/>
              <a:t>, emberi jogok védelme</a:t>
            </a:r>
          </a:p>
          <a:p>
            <a:r>
              <a:rPr lang="hu-HU" sz="2400" cap="none" dirty="0"/>
              <a:t>Önismeret, önfejlesztés, érzelmek tudatosítása, hitelesség</a:t>
            </a:r>
          </a:p>
          <a:p>
            <a:r>
              <a:rPr lang="hu-HU" sz="2400" cap="none" dirty="0"/>
              <a:t>Szociális normák ≈ fölösleges korlátozások?</a:t>
            </a:r>
          </a:p>
        </p:txBody>
      </p:sp>
    </p:spTree>
    <p:extLst>
      <p:ext uri="{BB962C8B-B14F-4D97-AF65-F5344CB8AC3E}">
        <p14:creationId xmlns:p14="http://schemas.microsoft.com/office/powerpoint/2010/main" val="30379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A5690-3F57-A795-FF0F-90AEDBBCF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DD2833B2-FF15-CEC0-7A23-99AFC6E7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6. Milyen érzés ezen a szinten lenni?</a:t>
            </a:r>
          </a:p>
        </p:txBody>
      </p:sp>
      <p:pic>
        <p:nvPicPr>
          <p:cNvPr id="3" name="Kép 2" descr="A képen Betűtípus, embléma, szimbólum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C353DF2-3D61-CDDE-96AF-0A576E300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68" y="1783290"/>
            <a:ext cx="4582160" cy="4582160"/>
          </a:xfrm>
          <a:prstGeom prst="rect">
            <a:avLst/>
          </a:prstGeom>
        </p:spPr>
      </p:pic>
      <p:pic>
        <p:nvPicPr>
          <p:cNvPr id="7" name="Kép 6" descr="A képen ruházat, személy, Tánc, fű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BB84AF9-4658-D3F0-03E1-26E13C475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72" y="1783290"/>
            <a:ext cx="4582160" cy="45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F1A9E-33BC-DE57-7A71-A29655454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BD6DD935-26C7-144A-0404-EA6E3945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6. Patológiás jelenségek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86DD6743-5684-E21E-493D-24179022E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Konszenzuskeresés</a:t>
            </a:r>
          </a:p>
          <a:p>
            <a:r>
              <a:rPr lang="hu-HU" sz="2400" cap="none" dirty="0"/>
              <a:t>Hierarchiaellenesség</a:t>
            </a:r>
          </a:p>
          <a:p>
            <a:r>
              <a:rPr lang="hu-HU" sz="2400" cap="none" dirty="0"/>
              <a:t>Tisztánlátás/ítélkezés hiánya</a:t>
            </a:r>
          </a:p>
        </p:txBody>
      </p:sp>
      <p:pic>
        <p:nvPicPr>
          <p:cNvPr id="3" name="Kép 2" descr="A képen személy, Emberi arc, mosoly, ital látható&#10;&#10;Automatikusan generált leírás">
            <a:extLst>
              <a:ext uri="{FF2B5EF4-FFF2-40B4-BE49-F238E27FC236}">
                <a16:creationId xmlns:a16="http://schemas.microsoft.com/office/drawing/2014/main" id="{343344B4-0F03-DB87-24BD-C989E5AAE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90" y="2880788"/>
            <a:ext cx="3335642" cy="33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8B62E-A9F1-71CE-0C49-827E08DCE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96DAEAF-4FDD-324C-F5AB-487562B6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6. Kollektív morális regresszió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B9ED3C3A-8156-051B-CA63-38E57F600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Toleranciaparadoxon</a:t>
            </a:r>
          </a:p>
          <a:p>
            <a:r>
              <a:rPr lang="hu-HU" sz="2400" cap="none" dirty="0"/>
              <a:t>Kevés 6-os, nem mindenki az, aki annak tűnik</a:t>
            </a:r>
          </a:p>
          <a:p>
            <a:r>
              <a:rPr lang="hu-HU" sz="2400" cap="none" dirty="0"/>
              <a:t>Gátolja az emberek mentális fejlődését</a:t>
            </a:r>
          </a:p>
          <a:p>
            <a:r>
              <a:rPr lang="hu-HU" sz="2400" cap="none" dirty="0"/>
              <a:t>Egyre több éretlen ember</a:t>
            </a:r>
          </a:p>
          <a:p>
            <a:r>
              <a:rPr lang="hu-HU" sz="2400" cap="none" dirty="0"/>
              <a:t>Egyre instabilabb társadalom</a:t>
            </a:r>
          </a:p>
          <a:p>
            <a:r>
              <a:rPr lang="hu-HU" sz="2400" cap="none" dirty="0"/>
              <a:t>Összeomlás?</a:t>
            </a:r>
          </a:p>
        </p:txBody>
      </p:sp>
      <p:pic>
        <p:nvPicPr>
          <p:cNvPr id="3" name="Kép 2" descr="A képen szöveg, képernyőkép, Betűtípus, Színess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C2E5849-E9FF-9CD3-92C3-8BC02200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881" y="805126"/>
            <a:ext cx="3345438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582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C11F7-F3F7-A21B-C5D1-10AD83A6E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0B7517B-7963-E085-CC52-4EBF9C0F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Másodrendű öntudat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86831BEA-DCA0-889E-A12D-858F8AF80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Nem csak egy helyes világkép (most már tényleg)</a:t>
            </a:r>
          </a:p>
          <a:p>
            <a:r>
              <a:rPr lang="hu-HU" sz="2400" cap="none" dirty="0"/>
              <a:t>Nem magunkból indulunk ki</a:t>
            </a:r>
          </a:p>
          <a:p>
            <a:r>
              <a:rPr lang="hu-HU" sz="2400" cap="none" dirty="0"/>
              <a:t>Nem lehet komolyabb sérülés a korábbi szinteken</a:t>
            </a:r>
          </a:p>
          <a:p>
            <a:r>
              <a:rPr lang="hu-HU" sz="2400" cap="none" dirty="0"/>
              <a:t>Az összes korábbi szint megértése és integrálása</a:t>
            </a:r>
          </a:p>
        </p:txBody>
      </p:sp>
    </p:spTree>
    <p:extLst>
      <p:ext uri="{BB962C8B-B14F-4D97-AF65-F5344CB8AC3E}">
        <p14:creationId xmlns:p14="http://schemas.microsoft.com/office/powerpoint/2010/main" val="218370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D079-4771-EB69-64A0-86C9B2C26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BDC9E4D1-8B44-3F51-6E5F-8129D68A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Integrált szint (</a:t>
            </a:r>
            <a:r>
              <a:rPr lang="hu-HU" cap="none" dirty="0" err="1"/>
              <a:t>Harmonize</a:t>
            </a:r>
            <a:r>
              <a:rPr lang="hu-HU" cap="none" dirty="0"/>
              <a:t>)</a:t>
            </a:r>
          </a:p>
        </p:txBody>
      </p:sp>
      <p:pic>
        <p:nvPicPr>
          <p:cNvPr id="3" name="Kép 2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588F5AB-C21A-AD62-C6EE-05280C1A2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802"/>
            <a:ext cx="12192000" cy="495219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5753956-1574-6793-1581-3A8C4F8B7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409" y="1905802"/>
            <a:ext cx="4328912" cy="4952198"/>
          </a:xfrm>
          <a:prstGeom prst="rect">
            <a:avLst/>
          </a:prstGeom>
        </p:spPr>
      </p:pic>
      <p:pic>
        <p:nvPicPr>
          <p:cNvPr id="5" name="Kép 4" descr="A képen szöveg, rajzfilm, rajz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1821330-5DA5-1F3B-D0BA-B3C81734B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79" y="1905801"/>
            <a:ext cx="4112606" cy="495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52514-89F8-6DF2-9294-407786F79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DB19909-6D96-BEE9-EDB1-53480B98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Integrált szint (</a:t>
            </a:r>
            <a:r>
              <a:rPr lang="hu-HU" cap="none" dirty="0" err="1"/>
              <a:t>Harmonize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A6A2C94E-CE3B-974E-2830-43325AE04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77341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Univerzális alapelvek</a:t>
            </a:r>
            <a:br>
              <a:rPr lang="hu-HU" sz="2400" cap="none" dirty="0"/>
            </a:br>
            <a:br>
              <a:rPr lang="hu-HU" sz="2400" cap="none" dirty="0"/>
            </a:br>
            <a:r>
              <a:rPr lang="hu-HU" sz="2400" cap="none" dirty="0"/>
              <a:t>Radikális relativizmus</a:t>
            </a:r>
          </a:p>
          <a:p>
            <a:r>
              <a:rPr lang="hu-HU" sz="2400" cap="none" dirty="0"/>
              <a:t>Mindenkire vonatkoznak</a:t>
            </a:r>
          </a:p>
          <a:p>
            <a:r>
              <a:rPr lang="hu-HU" sz="2400" cap="none" dirty="0"/>
              <a:t>Minden kontextusban használhatók</a:t>
            </a:r>
          </a:p>
        </p:txBody>
      </p:sp>
      <p:sp>
        <p:nvSpPr>
          <p:cNvPr id="3" name="Nyíl: visszakanyarodó 2">
            <a:extLst>
              <a:ext uri="{FF2B5EF4-FFF2-40B4-BE49-F238E27FC236}">
                <a16:creationId xmlns:a16="http://schemas.microsoft.com/office/drawing/2014/main" id="{530A2596-5E46-0DA5-AB1F-9AFAC7C41123}"/>
              </a:ext>
            </a:extLst>
          </p:cNvPr>
          <p:cNvSpPr/>
          <p:nvPr/>
        </p:nvSpPr>
        <p:spPr>
          <a:xfrm rot="5400000" flipH="1">
            <a:off x="4145458" y="2124070"/>
            <a:ext cx="1063487" cy="87782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4A998-395C-3053-0AF8-64FBB3312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898D7ACB-D962-A03B-BF8A-4468EC76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Rendszerekben gondolkodás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309707BF-7EE7-129C-9748-4BF6F40A3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4"/>
            <a:ext cx="10417085" cy="4466839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Összefüggések, nagy összkép átlátása</a:t>
            </a:r>
          </a:p>
          <a:p>
            <a:r>
              <a:rPr lang="hu-HU" sz="2400" cap="none" dirty="0"/>
              <a:t>Mind a 4 kvadráns figyelembevétele</a:t>
            </a:r>
          </a:p>
          <a:p>
            <a:r>
              <a:rPr lang="hu-HU" sz="2400" cap="none" dirty="0"/>
              <a:t>Rendszerelemek közötti kölcsönhatások:</a:t>
            </a:r>
            <a:br>
              <a:rPr lang="hu-HU" sz="2400" cap="none" dirty="0"/>
            </a:br>
            <a:r>
              <a:rPr lang="hu-HU" sz="2400" cap="none" dirty="0"/>
              <a:t>ütközés (-) vagy szinergia (+)</a:t>
            </a:r>
          </a:p>
          <a:p>
            <a:r>
              <a:rPr lang="hu-HU" sz="2400" cap="none" dirty="0"/>
              <a:t>Optimális: minden és mindenki a</a:t>
            </a:r>
            <a:br>
              <a:rPr lang="hu-HU" sz="2400" cap="none" dirty="0"/>
            </a:br>
            <a:r>
              <a:rPr lang="hu-HU" sz="2400" cap="none" dirty="0"/>
              <a:t>megfelelő helyre</a:t>
            </a:r>
          </a:p>
          <a:p>
            <a:r>
              <a:rPr lang="hu-HU" sz="2400" cap="none" dirty="0"/>
              <a:t>Gondolkodás több generációval előre</a:t>
            </a:r>
          </a:p>
          <a:p>
            <a:r>
              <a:rPr lang="hu-HU" sz="2400" cap="none" dirty="0"/>
              <a:t>Történelmi perspektíva</a:t>
            </a:r>
          </a:p>
        </p:txBody>
      </p:sp>
      <p:pic>
        <p:nvPicPr>
          <p:cNvPr id="3" name="Kép 2" descr="A képen vázlat, rajz, clipart, Vonalas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3530A0C-0C36-0C43-E5BB-8FD98BD12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12" y="2244040"/>
            <a:ext cx="41052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10734-C263-C8BD-958E-3FF02C47C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918FBF-F840-54D2-483A-864C3D92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71728"/>
          </a:xfrm>
        </p:spPr>
        <p:txBody>
          <a:bodyPr/>
          <a:lstStyle/>
          <a:p>
            <a:r>
              <a:rPr lang="hu-HU" cap="none" dirty="0"/>
              <a:t>Abraham </a:t>
            </a:r>
            <a:r>
              <a:rPr lang="hu-HU" cap="none" dirty="0" err="1"/>
              <a:t>Maslow</a:t>
            </a:r>
            <a:r>
              <a:rPr lang="hu-HU" cap="none" dirty="0"/>
              <a:t>: A szükségletek hierarchiája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DC60A0B-1FAB-F363-EFB8-F552C7C35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1914323"/>
            <a:ext cx="3352800" cy="42291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AE9C058-3D0F-5828-5310-5BEFCFB38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686" y="2347476"/>
            <a:ext cx="4757969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8F941-FF9D-10CC-58FD-73BD98181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A4A6439-B4E6-2793-0D8B-DCD5BEAF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Carl Gustav Jung: Az árnyék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6B534057-94C9-10C9-EA3F-DE4B64BA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246346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A persona: a maszk, amit az ember a világ</a:t>
            </a:r>
            <a:br>
              <a:rPr lang="hu-HU" sz="2400" cap="none" dirty="0"/>
            </a:br>
            <a:r>
              <a:rPr lang="hu-HU" sz="2400" cap="none" dirty="0"/>
              <a:t>felé mutat, és ami elrejti a valódi természetét</a:t>
            </a:r>
          </a:p>
          <a:p>
            <a:r>
              <a:rPr lang="hu-HU" sz="2400" cap="none" dirty="0"/>
              <a:t>Az árnyék: az ember személyiségének</a:t>
            </a:r>
            <a:br>
              <a:rPr lang="hu-HU" sz="2400" cap="none" dirty="0"/>
            </a:br>
            <a:r>
              <a:rPr lang="hu-HU" sz="2400" cap="none" dirty="0"/>
              <a:t>nemkívánatos, „sötét” oldala, amit</a:t>
            </a:r>
            <a:br>
              <a:rPr lang="hu-HU" sz="2400" cap="none" dirty="0"/>
            </a:br>
            <a:r>
              <a:rPr lang="hu-HU" sz="2400" cap="none" dirty="0"/>
              <a:t>tudatosan vagy tudat alatt elfojt vagy ignorál</a:t>
            </a:r>
          </a:p>
          <a:p>
            <a:r>
              <a:rPr lang="hu-HU" sz="2400" cap="none" dirty="0"/>
              <a:t>Szociális normák, elvárások, </a:t>
            </a:r>
            <a:r>
              <a:rPr lang="hu-HU" sz="2400" cap="none"/>
              <a:t>vagy traumák</a:t>
            </a:r>
            <a:br>
              <a:rPr lang="hu-HU" sz="2400" cap="none"/>
            </a:br>
            <a:r>
              <a:rPr lang="hu-HU" sz="2400" cap="none"/>
              <a:t>miatt </a:t>
            </a:r>
            <a:r>
              <a:rPr lang="hu-HU" sz="2400" cap="none" dirty="0"/>
              <a:t>alakul ki</a:t>
            </a:r>
          </a:p>
          <a:p>
            <a:endParaRPr lang="hu-HU" sz="2400" cap="none" dirty="0"/>
          </a:p>
        </p:txBody>
      </p:sp>
      <p:pic>
        <p:nvPicPr>
          <p:cNvPr id="3" name="Kép 2" descr="A képen rajz, clipart, sziluett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582396E-0D4F-12E0-9AEA-26D8CC580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53" y="2247703"/>
            <a:ext cx="3454400" cy="37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6EB57-34C7-FB08-6077-C212598EA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DDB6A09B-3B2F-8974-D4DF-A57CDB255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Árnyékmunka (</a:t>
            </a:r>
            <a:r>
              <a:rPr lang="hu-HU" cap="none" dirty="0" err="1"/>
              <a:t>Shadow</a:t>
            </a:r>
            <a:r>
              <a:rPr lang="hu-HU" cap="none" dirty="0"/>
              <a:t> </a:t>
            </a:r>
            <a:r>
              <a:rPr lang="hu-HU" cap="none" dirty="0" err="1"/>
              <a:t>work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438CE176-BB73-0230-7E93-6D938E13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246346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1. Azonosítás</a:t>
            </a:r>
          </a:p>
          <a:p>
            <a:r>
              <a:rPr lang="hu-HU" sz="2400" cap="none" dirty="0"/>
              <a:t>2. Kiváltó ok keresése</a:t>
            </a:r>
          </a:p>
          <a:p>
            <a:r>
              <a:rPr lang="hu-HU" sz="2400" cap="none" dirty="0"/>
              <a:t>3. Integráció</a:t>
            </a:r>
          </a:p>
          <a:p>
            <a:r>
              <a:rPr lang="hu-HU" sz="2400" cap="none" dirty="0"/>
              <a:t>Példa: agresszió</a:t>
            </a:r>
          </a:p>
        </p:txBody>
      </p:sp>
      <p:pic>
        <p:nvPicPr>
          <p:cNvPr id="3" name="Kép 2" descr="A képen Tánc, balett, fekete-fehé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ECC0684-407D-CD4C-67EE-F646CC7C7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1392456"/>
            <a:ext cx="3641959" cy="485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ACF82-738E-B3CF-6984-5BAF296F4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F563316-06EF-4E3F-02BC-783F130B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Az árnyékmunka pozitív hatásai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3A76545D-0ED8-1FAA-56DE-5EB00E697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710030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Jobb önismeret, mentális egészség</a:t>
            </a:r>
          </a:p>
          <a:p>
            <a:r>
              <a:rPr lang="hu-HU" sz="2400" cap="none" dirty="0"/>
              <a:t>Nagyobb önbizalom</a:t>
            </a:r>
          </a:p>
          <a:p>
            <a:r>
              <a:rPr lang="hu-HU" sz="2400" cap="none" dirty="0"/>
              <a:t>Jobb düh- és stresszmenedzsment</a:t>
            </a:r>
          </a:p>
          <a:p>
            <a:r>
              <a:rPr lang="hu-HU" sz="2400" cap="none" dirty="0"/>
              <a:t>Negatív érzelmek toleranciája</a:t>
            </a:r>
          </a:p>
          <a:p>
            <a:r>
              <a:rPr lang="hu-HU" sz="2400" cap="none" dirty="0"/>
              <a:t>Az agresszió átalakul: bátorság,</a:t>
            </a:r>
            <a:br>
              <a:rPr lang="hu-HU" sz="2400" cap="none" dirty="0"/>
            </a:br>
            <a:r>
              <a:rPr lang="hu-HU" sz="2400" cap="none" dirty="0"/>
              <a:t>elszántság, céltudatosság, stb.</a:t>
            </a:r>
          </a:p>
          <a:p>
            <a:r>
              <a:rPr lang="hu-HU" sz="2400" cap="none" dirty="0"/>
              <a:t>Kihívások, nehéz időszakok toleranciája</a:t>
            </a:r>
          </a:p>
          <a:p>
            <a:r>
              <a:rPr lang="hu-HU" sz="2400" cap="none" dirty="0"/>
              <a:t>Könnyebb azonosulás másokkal</a:t>
            </a:r>
          </a:p>
          <a:p>
            <a:r>
              <a:rPr lang="hu-HU" sz="2400" cap="none" dirty="0"/>
              <a:t>Stb.</a:t>
            </a:r>
          </a:p>
        </p:txBody>
      </p:sp>
      <p:pic>
        <p:nvPicPr>
          <p:cNvPr id="3" name="Kép 2" descr="A képen művészet, rajz, vázlat, fekete-fehé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95535ED-49BE-3125-D19F-5EA0CD8DC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27" y="2265826"/>
            <a:ext cx="4172497" cy="371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07885-8CC8-1C9F-AF83-119E13236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3D07747-A76E-081E-CEA3-6B7A4EF7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Integrált szint (</a:t>
            </a:r>
            <a:r>
              <a:rPr lang="hu-HU" cap="none" dirty="0" err="1"/>
              <a:t>Harmonize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FFA039F3-FEBB-B01F-815C-8FFA562AD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246346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Rugalmasság, kiegyensúlyozottság</a:t>
            </a:r>
          </a:p>
          <a:p>
            <a:r>
              <a:rPr lang="hu-HU" sz="2400" cap="none" dirty="0"/>
              <a:t>Az igazság közelíthető → A bizonytalanság tolerálható</a:t>
            </a:r>
          </a:p>
          <a:p>
            <a:r>
              <a:rPr lang="hu-HU" sz="2400" cap="none" dirty="0"/>
              <a:t>Szélsőséges felelősségvállalás</a:t>
            </a:r>
          </a:p>
          <a:p>
            <a:r>
              <a:rPr lang="hu-HU" sz="2400" cap="none" dirty="0"/>
              <a:t>Maximális önkifejezés</a:t>
            </a:r>
          </a:p>
          <a:p>
            <a:r>
              <a:rPr lang="hu-HU" sz="2400" cap="none" dirty="0"/>
              <a:t>Fejlődésorientáltság</a:t>
            </a:r>
          </a:p>
          <a:p>
            <a:r>
              <a:rPr lang="hu-HU" sz="2400" cap="none" dirty="0"/>
              <a:t>Önmegvalósítás</a:t>
            </a:r>
          </a:p>
        </p:txBody>
      </p:sp>
    </p:spTree>
    <p:extLst>
      <p:ext uri="{BB962C8B-B14F-4D97-AF65-F5344CB8AC3E}">
        <p14:creationId xmlns:p14="http://schemas.microsoft.com/office/powerpoint/2010/main" val="27130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56AAD-EAF1-24C6-5FA4-B013A0FA7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05F6C80-AC05-137D-3F9E-327DF44A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Hogyan választanak az emberek szexpartnert?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E05EB846-3DDE-D0A6-8EA0-32D4BA558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112" y="2002055"/>
            <a:ext cx="6799120" cy="4246346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A nők optimális stratégiája:</a:t>
            </a:r>
            <a:br>
              <a:rPr lang="hu-HU" sz="2400" cap="none" dirty="0"/>
            </a:br>
            <a:r>
              <a:rPr lang="hu-HU" sz="2400" cap="none" dirty="0"/>
              <a:t>Minél jobban válogatni</a:t>
            </a:r>
          </a:p>
          <a:p>
            <a:r>
              <a:rPr lang="hu-HU" sz="2400" cap="none" dirty="0"/>
              <a:t>A férfiak optimális stratégiája:</a:t>
            </a:r>
            <a:br>
              <a:rPr lang="hu-HU" sz="2400" cap="none" dirty="0"/>
            </a:br>
            <a:r>
              <a:rPr lang="hu-HU" sz="2400" cap="none" dirty="0"/>
              <a:t>Minél kevésbé válogatni</a:t>
            </a:r>
          </a:p>
        </p:txBody>
      </p:sp>
      <p:pic>
        <p:nvPicPr>
          <p:cNvPr id="3" name="Kép 2" descr="A képen Ékszerek, divat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10D53DE-4F79-E584-78D7-782C03BAC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5" y="1905802"/>
            <a:ext cx="2507159" cy="45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0044E-4C56-6D96-6089-4F0E98A74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122A375-1BBC-52A7-92D2-3BAF2CAAA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A problémák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C92005A6-D8E8-29DB-9840-1DC424430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112" y="2002055"/>
            <a:ext cx="6799120" cy="4246346"/>
          </a:xfrm>
        </p:spPr>
        <p:txBody>
          <a:bodyPr anchor="t">
            <a:noAutofit/>
          </a:bodyPr>
          <a:lstStyle/>
          <a:p>
            <a:r>
              <a:rPr lang="hu-HU" sz="2400" cap="none" dirty="0"/>
              <a:t>Sok mellőzött férfi</a:t>
            </a:r>
          </a:p>
          <a:p>
            <a:r>
              <a:rPr lang="hu-HU" sz="2400" cap="none" dirty="0"/>
              <a:t>Sok szeretethiányos nő</a:t>
            </a:r>
          </a:p>
          <a:p>
            <a:r>
              <a:rPr lang="hu-HU" sz="2400" cap="none" dirty="0"/>
              <a:t>Vérfertőzés</a:t>
            </a:r>
          </a:p>
          <a:p>
            <a:r>
              <a:rPr lang="hu-HU" sz="2400" cap="none" dirty="0"/>
              <a:t>Apanélküliség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351333F-FAD0-7B37-6161-BBC86BE7A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95" y="1905802"/>
            <a:ext cx="2507159" cy="45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25CB-A965-263A-F44A-986B6E236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86F49FF-75A7-D357-7395-BAB7B1F80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Monogámia, házasság, nukleáris család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CCC42A72-6D1A-78F1-5852-12830C360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112" y="2002055"/>
            <a:ext cx="6799120" cy="4246346"/>
          </a:xfrm>
        </p:spPr>
        <p:txBody>
          <a:bodyPr anchor="t">
            <a:noAutofit/>
          </a:bodyPr>
          <a:lstStyle/>
          <a:p>
            <a:r>
              <a:rPr lang="hu-HU" sz="2400" strike="sngStrike" cap="none" dirty="0"/>
              <a:t>Sok mellőzött férfi</a:t>
            </a:r>
          </a:p>
          <a:p>
            <a:r>
              <a:rPr lang="hu-HU" sz="2400" strike="sngStrike" cap="none" dirty="0"/>
              <a:t>Sok szeretethiányos nő</a:t>
            </a:r>
          </a:p>
          <a:p>
            <a:r>
              <a:rPr lang="hu-HU" sz="2400" strike="sngStrike" cap="none" dirty="0"/>
              <a:t>Vérfertőzés</a:t>
            </a:r>
          </a:p>
          <a:p>
            <a:r>
              <a:rPr lang="hu-HU" sz="2400" strike="sngStrike" cap="none" dirty="0"/>
              <a:t>Apanélküliség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BFFD2B3-D82B-3B92-AEEE-897638AEF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95" y="1966215"/>
            <a:ext cx="2507159" cy="44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64DDF-E06D-1444-0A5E-C0CC5DC2E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AC257D8D-9DAC-C96D-12A7-21D6ACD4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Milyen érzés ezen a szinten lenni?</a:t>
            </a:r>
          </a:p>
        </p:txBody>
      </p:sp>
      <p:pic>
        <p:nvPicPr>
          <p:cNvPr id="5" name="Kép 4" descr="A képen kültéri, ég, víz, kőszikl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7D96479-AC60-2866-0DCA-4DFF36923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62" y="2375849"/>
            <a:ext cx="5033286" cy="3355524"/>
          </a:xfrm>
          <a:prstGeom prst="rect">
            <a:avLst/>
          </a:prstGeom>
        </p:spPr>
      </p:pic>
      <p:pic>
        <p:nvPicPr>
          <p:cNvPr id="3" name="Kép 2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CE631AE-861E-879F-F33C-70389A931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7" y="1713611"/>
            <a:ext cx="4680000" cy="4680000"/>
          </a:xfrm>
          <a:prstGeom prst="rect">
            <a:avLst/>
          </a:prstGeom>
        </p:spPr>
      </p:pic>
      <p:pic>
        <p:nvPicPr>
          <p:cNvPr id="7" name="Kép 6" descr="A képen kör, Grafika, kreativitás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5500EF3-66CD-3AE7-DCFE-CFB03A4CB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2" y="1713611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32E4D-AB17-D6E1-5CA8-250952EFB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F9BDE5D-DD6D-7DD9-4D8A-92877383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7. Patológiás jelenségek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D3B31176-CA6E-8BA3-B570-7780A62C8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Beteljesületlen önmegvalósítás</a:t>
            </a:r>
          </a:p>
          <a:p>
            <a:r>
              <a:rPr lang="hu-HU" sz="2400" cap="none" dirty="0"/>
              <a:t>(Az emberiség még nem jutott el idáig?)</a:t>
            </a:r>
          </a:p>
        </p:txBody>
      </p:sp>
    </p:spTree>
    <p:extLst>
      <p:ext uri="{BB962C8B-B14F-4D97-AF65-F5344CB8AC3E}">
        <p14:creationId xmlns:p14="http://schemas.microsoft.com/office/powerpoint/2010/main" val="23568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5FDC2-82A6-483F-5866-D1FF3E22E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5DC67722-3AAC-B080-BC09-A0711538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8. Holisztikus szint (</a:t>
            </a:r>
            <a:r>
              <a:rPr lang="hu-HU" cap="none" dirty="0" err="1"/>
              <a:t>Maximize</a:t>
            </a:r>
            <a:r>
              <a:rPr lang="hu-HU" cap="none" dirty="0"/>
              <a:t>)</a:t>
            </a:r>
          </a:p>
        </p:txBody>
      </p:sp>
      <p:pic>
        <p:nvPicPr>
          <p:cNvPr id="3" name="Kép 2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280FC12-EB9E-BCFC-D646-67392EDAF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802"/>
            <a:ext cx="12192000" cy="4952198"/>
          </a:xfrm>
          <a:prstGeom prst="rect">
            <a:avLst/>
          </a:prstGeom>
        </p:spPr>
      </p:pic>
      <p:pic>
        <p:nvPicPr>
          <p:cNvPr id="6" name="Kép 5" descr="A képen szöveg, rajz, Gyermekrajz, váz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965A818-9C71-0FC2-CEDC-2DF1513B6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60" y="1905802"/>
            <a:ext cx="6275880" cy="49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B85F4-7839-A42D-5085-C8BA07D35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A0E87C-5BD5-4CE2-4C38-4F01D73A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71728"/>
          </a:xfrm>
        </p:spPr>
        <p:txBody>
          <a:bodyPr>
            <a:noAutofit/>
          </a:bodyPr>
          <a:lstStyle/>
          <a:p>
            <a:r>
              <a:rPr lang="hu-HU" cap="none" dirty="0"/>
              <a:t>Jane </a:t>
            </a:r>
            <a:r>
              <a:rPr lang="hu-HU" cap="none" dirty="0" err="1"/>
              <a:t>Loevinger</a:t>
            </a:r>
            <a:r>
              <a:rPr lang="hu-HU" cap="none" dirty="0"/>
              <a:t>, </a:t>
            </a:r>
            <a:r>
              <a:rPr lang="hu-HU" cap="none" dirty="0" err="1"/>
              <a:t>Susanne</a:t>
            </a:r>
            <a:r>
              <a:rPr lang="hu-HU" cap="none" dirty="0"/>
              <a:t> Cook-</a:t>
            </a:r>
            <a:r>
              <a:rPr lang="hu-HU" cap="none" dirty="0" err="1"/>
              <a:t>Greuter</a:t>
            </a:r>
            <a:r>
              <a:rPr lang="hu-HU" cap="none" dirty="0"/>
              <a:t>: Az ego fejlődés szakaszai</a:t>
            </a:r>
          </a:p>
        </p:txBody>
      </p:sp>
      <p:pic>
        <p:nvPicPr>
          <p:cNvPr id="6" name="Kép 5" descr="A képen szöveg, képernyőkép, diagram látható&#10;&#10;Automatikusan generált leírás">
            <a:extLst>
              <a:ext uri="{FF2B5EF4-FFF2-40B4-BE49-F238E27FC236}">
                <a16:creationId xmlns:a16="http://schemas.microsoft.com/office/drawing/2014/main" id="{9FA15357-BC22-F17D-ED75-3571482C8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60" y="2121393"/>
            <a:ext cx="7761048" cy="3880524"/>
          </a:xfrm>
          <a:prstGeom prst="rect">
            <a:avLst/>
          </a:prstGeom>
        </p:spPr>
      </p:pic>
      <p:pic>
        <p:nvPicPr>
          <p:cNvPr id="7" name="Kép 6" descr="A képen Emberi arc, személy, portré, ruházat látható&#10;&#10;Automatikusan generált leírás">
            <a:extLst>
              <a:ext uri="{FF2B5EF4-FFF2-40B4-BE49-F238E27FC236}">
                <a16:creationId xmlns:a16="http://schemas.microsoft.com/office/drawing/2014/main" id="{F36E4405-F303-EBF3-7627-8DDDC8518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3" y="2797368"/>
            <a:ext cx="1800000" cy="2528571"/>
          </a:xfrm>
          <a:prstGeom prst="rect">
            <a:avLst/>
          </a:prstGeom>
        </p:spPr>
      </p:pic>
      <p:pic>
        <p:nvPicPr>
          <p:cNvPr id="8" name="Kép 7" descr="A képen Emberi arc, személy, ruházat, mosoly látható&#10;&#10;Automatikusan generált leírás">
            <a:extLst>
              <a:ext uri="{FF2B5EF4-FFF2-40B4-BE49-F238E27FC236}">
                <a16:creationId xmlns:a16="http://schemas.microsoft.com/office/drawing/2014/main" id="{284E09CA-BC15-9D59-9501-5C2F4A85A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8" y="2926984"/>
            <a:ext cx="1800000" cy="22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9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47B61-9999-03F6-A553-2D7DB4A4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BF4F3C67-6B61-3A3F-9EDA-BD10DCB5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8. Holisztikus szint (</a:t>
            </a:r>
            <a:r>
              <a:rPr lang="hu-HU" cap="none" dirty="0" err="1"/>
              <a:t>Maximize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BEA2963B-3E6F-6CF9-270F-8685C5D2D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77341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Mély pszichológiai folyamatok</a:t>
            </a:r>
            <a:br>
              <a:rPr lang="hu-HU" sz="2400" cap="none" dirty="0"/>
            </a:br>
            <a:br>
              <a:rPr lang="hu-HU" sz="2400" cap="none" dirty="0"/>
            </a:br>
            <a:r>
              <a:rPr lang="hu-HU" sz="2400" cap="none" dirty="0"/>
              <a:t>Univerzális alapelvek</a:t>
            </a:r>
          </a:p>
          <a:p>
            <a:r>
              <a:rPr lang="hu-HU" sz="2400" cap="none" dirty="0"/>
              <a:t>Az emberi természet minél mélyebb megértése</a:t>
            </a:r>
          </a:p>
          <a:p>
            <a:r>
              <a:rPr lang="hu-HU" sz="2400" cap="none" dirty="0"/>
              <a:t>Az emberi elme mélységei</a:t>
            </a:r>
          </a:p>
          <a:p>
            <a:r>
              <a:rPr lang="hu-HU" sz="2400" cap="none" dirty="0"/>
              <a:t>(Nem csak pszichológia!)</a:t>
            </a:r>
          </a:p>
        </p:txBody>
      </p:sp>
      <p:sp>
        <p:nvSpPr>
          <p:cNvPr id="3" name="Nyíl: visszakanyarodó 2">
            <a:extLst>
              <a:ext uri="{FF2B5EF4-FFF2-40B4-BE49-F238E27FC236}">
                <a16:creationId xmlns:a16="http://schemas.microsoft.com/office/drawing/2014/main" id="{082C1CBE-0397-310F-01F3-0CFE887487D8}"/>
              </a:ext>
            </a:extLst>
          </p:cNvPr>
          <p:cNvSpPr/>
          <p:nvPr/>
        </p:nvSpPr>
        <p:spPr>
          <a:xfrm rot="5400000" flipH="1">
            <a:off x="5478151" y="2124070"/>
            <a:ext cx="1063487" cy="87782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7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CD294-F545-454A-7923-DCCBD1436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4152F8E4-B9E8-AABE-19AA-BF57E461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8. Holisztikus szint (</a:t>
            </a:r>
            <a:r>
              <a:rPr lang="hu-HU" cap="none" dirty="0" err="1"/>
              <a:t>Maximize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CB6F9208-C648-D8BB-419E-791637EDC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350107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A tudatalatti tudatosítása</a:t>
            </a:r>
          </a:p>
          <a:p>
            <a:r>
              <a:rPr lang="hu-HU" sz="2400" cap="none" dirty="0"/>
              <a:t>Biológiai folyamatok</a:t>
            </a:r>
          </a:p>
          <a:p>
            <a:r>
              <a:rPr lang="hu-HU" sz="2400" cap="none" dirty="0"/>
              <a:t>A múlt befolyásoló ereje</a:t>
            </a:r>
          </a:p>
          <a:p>
            <a:r>
              <a:rPr lang="hu-HU" sz="2400" cap="none" dirty="0"/>
              <a:t>Evolúciós pszichológia</a:t>
            </a:r>
          </a:p>
          <a:p>
            <a:r>
              <a:rPr lang="hu-HU" sz="2400" cap="none" dirty="0"/>
              <a:t>Impulzusok, előítéletek, védelmi mechanizmusok, manipuláció, stb.</a:t>
            </a:r>
          </a:p>
        </p:txBody>
      </p:sp>
    </p:spTree>
    <p:extLst>
      <p:ext uri="{BB962C8B-B14F-4D97-AF65-F5344CB8AC3E}">
        <p14:creationId xmlns:p14="http://schemas.microsoft.com/office/powerpoint/2010/main" val="141712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31177-8E59-D2C3-F7AC-DF50FFC26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D8F3A81-00AA-8A68-2FD6-E9792D92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8. Holisztikus szint (</a:t>
            </a:r>
            <a:r>
              <a:rPr lang="hu-HU" cap="none" dirty="0" err="1"/>
              <a:t>Maximize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0AC0D195-4BB2-A32C-7243-B8D84CAEF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77341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Az elme felépülése valós időben</a:t>
            </a:r>
          </a:p>
          <a:p>
            <a:r>
              <a:rPr lang="hu-HU" sz="2400" cap="none" dirty="0"/>
              <a:t>Intuíció, előérzetek</a:t>
            </a:r>
          </a:p>
          <a:p>
            <a:r>
              <a:rPr lang="hu-HU" sz="2400" cap="none" dirty="0"/>
              <a:t>Újra toleránsabb és bizonytalanabb</a:t>
            </a:r>
          </a:p>
          <a:p>
            <a:r>
              <a:rPr lang="hu-HU" sz="2400" cap="none" dirty="0"/>
              <a:t>Megbékélés a nemtudással</a:t>
            </a:r>
          </a:p>
          <a:p>
            <a:endParaRPr lang="hu-HU" sz="2400" cap="none" dirty="0"/>
          </a:p>
        </p:txBody>
      </p:sp>
    </p:spTree>
    <p:extLst>
      <p:ext uri="{BB962C8B-B14F-4D97-AF65-F5344CB8AC3E}">
        <p14:creationId xmlns:p14="http://schemas.microsoft.com/office/powerpoint/2010/main" val="19654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07F22-7266-F83F-CD71-EADD01C71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2507DB8-9F47-8205-058D-6B8198B8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8. Milyen érzés ezen a szinten lenni?</a:t>
            </a:r>
          </a:p>
        </p:txBody>
      </p:sp>
      <p:pic>
        <p:nvPicPr>
          <p:cNvPr id="3" name="Kép 2" descr="A képen Fraktálművészet, lámpa, művészet, léz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324C126-FD53-52BF-99E9-CF556E93A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196" y="2023351"/>
            <a:ext cx="3997657" cy="3997657"/>
          </a:xfrm>
          <a:prstGeom prst="rect">
            <a:avLst/>
          </a:prstGeom>
        </p:spPr>
      </p:pic>
      <p:pic>
        <p:nvPicPr>
          <p:cNvPr id="6" name="Kép 5" descr="A képen szöveg, képernyőkép, Betűtípus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0297E10-314F-CFD5-01B0-9893902CD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7" y="2188399"/>
            <a:ext cx="6008559" cy="36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2C268-1461-6159-C00D-FD5F6F5CB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A299DE2-390D-9982-117C-6C914C25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8. Patológiás jelenségek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FEC6711A-8D3B-2842-7704-B26CBBC1A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Spirituális kór / érzelmi kötelékek</a:t>
            </a:r>
          </a:p>
        </p:txBody>
      </p:sp>
    </p:spTree>
    <p:extLst>
      <p:ext uri="{BB962C8B-B14F-4D97-AF65-F5344CB8AC3E}">
        <p14:creationId xmlns:p14="http://schemas.microsoft.com/office/powerpoint/2010/main" val="30696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6DFA8-4141-2CA9-E91F-4FFA23676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511DAAA-37CB-C292-03BD-3EB788F4C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Harmadrendű öntudat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E472A967-1C97-9DD9-7E5C-9FFB80965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Megvilágosodott Buddha-állapot</a:t>
            </a:r>
          </a:p>
          <a:p>
            <a:r>
              <a:rPr lang="hu-HU" sz="2400" cap="none" dirty="0" err="1"/>
              <a:t>Nondualizmus</a:t>
            </a:r>
            <a:endParaRPr lang="hu-HU" sz="2400" cap="none" dirty="0"/>
          </a:p>
          <a:p>
            <a:r>
              <a:rPr lang="hu-HU" sz="2400" cap="none" dirty="0"/>
              <a:t>Megszabadulás minden érzelmi köteléktől</a:t>
            </a:r>
          </a:p>
          <a:p>
            <a:r>
              <a:rPr lang="hu-HU" sz="2400" cap="none" dirty="0"/>
              <a:t>Az ego, az énkép elengedése</a:t>
            </a:r>
          </a:p>
          <a:p>
            <a:r>
              <a:rPr lang="hu-HU" sz="2400" cap="none" dirty="0"/>
              <a:t>Nem lehet erőltetni</a:t>
            </a:r>
          </a:p>
          <a:p>
            <a:r>
              <a:rPr lang="hu-HU" sz="2400" cap="none" dirty="0"/>
              <a:t>Valószínűleg több szint</a:t>
            </a:r>
          </a:p>
          <a:p>
            <a:endParaRPr lang="hu-HU" sz="2400" cap="none" dirty="0"/>
          </a:p>
        </p:txBody>
      </p:sp>
    </p:spTree>
    <p:extLst>
      <p:ext uri="{BB962C8B-B14F-4D97-AF65-F5344CB8AC3E}">
        <p14:creationId xmlns:p14="http://schemas.microsoft.com/office/powerpoint/2010/main" val="28712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997BE-480F-1B78-9141-0F8A7F009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B6823039-2E24-BE67-A55B-AAB579CE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9. </a:t>
            </a:r>
            <a:r>
              <a:rPr lang="hu-HU" cap="none" dirty="0" err="1"/>
              <a:t>Nonduális</a:t>
            </a:r>
            <a:r>
              <a:rPr lang="hu-HU" cap="none" dirty="0"/>
              <a:t> szint (</a:t>
            </a:r>
            <a:r>
              <a:rPr lang="hu-HU" cap="none" dirty="0" err="1"/>
              <a:t>Complete</a:t>
            </a:r>
            <a:r>
              <a:rPr lang="hu-HU" cap="none" dirty="0"/>
              <a:t>)</a:t>
            </a:r>
          </a:p>
        </p:txBody>
      </p:sp>
      <p:pic>
        <p:nvPicPr>
          <p:cNvPr id="3" name="Kép 2" descr="A képen fehér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C36D7A0-5D50-CD70-FBEB-E71F4A896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5802"/>
            <a:ext cx="12192000" cy="4952198"/>
          </a:xfrm>
          <a:prstGeom prst="rect">
            <a:avLst/>
          </a:prstGeom>
        </p:spPr>
      </p:pic>
      <p:pic>
        <p:nvPicPr>
          <p:cNvPr id="6" name="Kép 5" descr="A képen szöveg, rajz, Gyermekrajz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CA83086-ED0B-BFA1-9B27-83326AD2D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35" y="1905802"/>
            <a:ext cx="7001508" cy="49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EC75A-4DF8-73B1-FB96-6DE73D0D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87D9663-A3E9-D277-20B1-8ABC980D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9. </a:t>
            </a:r>
            <a:r>
              <a:rPr lang="hu-HU" cap="none" dirty="0" err="1"/>
              <a:t>Nonduális</a:t>
            </a:r>
            <a:r>
              <a:rPr lang="hu-HU" cap="none" dirty="0"/>
              <a:t> szint (</a:t>
            </a:r>
            <a:r>
              <a:rPr lang="hu-HU" cap="none" dirty="0" err="1"/>
              <a:t>Complete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2413E991-7D3E-F146-DD14-FEEC3AE7B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77341"/>
          </a:xfrm>
        </p:spPr>
        <p:txBody>
          <a:bodyPr anchor="t">
            <a:normAutofit/>
          </a:bodyPr>
          <a:lstStyle/>
          <a:p>
            <a:r>
              <a:rPr lang="hu-HU" sz="2400" cap="none" dirty="0" err="1"/>
              <a:t>Interszisztemikus</a:t>
            </a:r>
            <a:r>
              <a:rPr lang="hu-HU" sz="2400" cap="none" dirty="0"/>
              <a:t> evolúció</a:t>
            </a:r>
            <a:br>
              <a:rPr lang="hu-HU" sz="2400" cap="none" dirty="0"/>
            </a:br>
            <a:br>
              <a:rPr lang="hu-HU" sz="2400" cap="none" dirty="0"/>
            </a:br>
            <a:r>
              <a:rPr lang="hu-HU" sz="2400" cap="none" dirty="0"/>
              <a:t>Mély pszichológiai folyamatok </a:t>
            </a:r>
          </a:p>
          <a:p>
            <a:r>
              <a:rPr lang="hu-HU" sz="2400" cap="none" dirty="0"/>
              <a:t>Rendszerek közötti interakciók által okozott transzformációk</a:t>
            </a:r>
          </a:p>
          <a:p>
            <a:r>
              <a:rPr lang="hu-HU" sz="2400" cap="none" dirty="0"/>
              <a:t>A transzformációk egy nagy evolúciós folyamat részei</a:t>
            </a:r>
          </a:p>
        </p:txBody>
      </p:sp>
      <p:sp>
        <p:nvSpPr>
          <p:cNvPr id="3" name="Nyíl: visszakanyarodó 2">
            <a:extLst>
              <a:ext uri="{FF2B5EF4-FFF2-40B4-BE49-F238E27FC236}">
                <a16:creationId xmlns:a16="http://schemas.microsoft.com/office/drawing/2014/main" id="{12164BF3-9B08-BDBF-D671-78D4810E3919}"/>
              </a:ext>
            </a:extLst>
          </p:cNvPr>
          <p:cNvSpPr/>
          <p:nvPr/>
        </p:nvSpPr>
        <p:spPr>
          <a:xfrm rot="5400000" flipH="1">
            <a:off x="5517060" y="2124070"/>
            <a:ext cx="1063487" cy="87782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733DE-2ED7-B486-72CD-89DBC2720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4E2AD0A3-FC3B-839F-E3BD-A7EDBE99A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9. </a:t>
            </a:r>
            <a:r>
              <a:rPr lang="hu-HU" cap="none" dirty="0" err="1"/>
              <a:t>Holonok</a:t>
            </a:r>
            <a:endParaRPr lang="hu-HU" cap="none" dirty="0"/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57C0C9F4-9053-3E9D-FBC8-B498BDF7C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77341"/>
          </a:xfrm>
        </p:spPr>
        <p:txBody>
          <a:bodyPr anchor="t">
            <a:normAutofit/>
          </a:bodyPr>
          <a:lstStyle/>
          <a:p>
            <a:r>
              <a:rPr lang="hu-HU" sz="2400" cap="none" dirty="0" err="1"/>
              <a:t>Holon</a:t>
            </a:r>
            <a:r>
              <a:rPr lang="hu-HU" sz="2400" cap="none" dirty="0"/>
              <a:t>: egyszerre rész és egész (</a:t>
            </a:r>
            <a:r>
              <a:rPr lang="hu-HU" sz="2400" cap="none" dirty="0" err="1"/>
              <a:t>whole</a:t>
            </a:r>
            <a:r>
              <a:rPr lang="hu-HU" sz="2400" cap="none" dirty="0"/>
              <a:t> + part)</a:t>
            </a:r>
          </a:p>
          <a:p>
            <a:r>
              <a:rPr lang="hu-HU" sz="2400" cap="none" dirty="0"/>
              <a:t>Pl. atom, molekula, kő, sejt, élőlény, szó, gondolat</a:t>
            </a:r>
          </a:p>
          <a:p>
            <a:r>
              <a:rPr lang="hu-HU" sz="2400" cap="none" dirty="0"/>
              <a:t>Egy </a:t>
            </a:r>
            <a:r>
              <a:rPr lang="hu-HU" sz="2400" cap="none" dirty="0" err="1"/>
              <a:t>holon</a:t>
            </a:r>
            <a:r>
              <a:rPr lang="hu-HU" sz="2400" cap="none" dirty="0"/>
              <a:t> mind a négy kvadránsban</a:t>
            </a:r>
            <a:br>
              <a:rPr lang="hu-HU" sz="2400" cap="none" dirty="0"/>
            </a:br>
            <a:r>
              <a:rPr lang="hu-HU" sz="2400" cap="none" dirty="0"/>
              <a:t>jelen van</a:t>
            </a:r>
          </a:p>
          <a:p>
            <a:r>
              <a:rPr lang="hu-HU" sz="2400" cap="none" dirty="0"/>
              <a:t>Pl. farkas, gondolat</a:t>
            </a:r>
          </a:p>
        </p:txBody>
      </p:sp>
      <p:pic>
        <p:nvPicPr>
          <p:cNvPr id="3" name="Kép 2" descr="A képen szöveg, diagram, képernyőkép, so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666D21D-E893-7278-1E39-4AAF76E51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3" y="3453319"/>
            <a:ext cx="38004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1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A4D3C-B193-49FA-2538-3E7474EB9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6483BF9-7EBC-9183-A05F-F6A25CC51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9. A </a:t>
            </a:r>
            <a:r>
              <a:rPr lang="hu-HU" cap="none" dirty="0" err="1"/>
              <a:t>holonok</a:t>
            </a:r>
            <a:r>
              <a:rPr lang="hu-HU" cap="none" dirty="0"/>
              <a:t> négy fő motivációja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42B03A60-AA17-DA77-6095-9FEFFA8D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77341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1. Önállóság (horizontális)</a:t>
            </a:r>
          </a:p>
          <a:p>
            <a:r>
              <a:rPr lang="hu-HU" sz="2400" cap="none" dirty="0"/>
              <a:t>2. Beilleszkedés (horizontális)</a:t>
            </a:r>
          </a:p>
          <a:p>
            <a:r>
              <a:rPr lang="hu-HU" sz="2400" cap="none" dirty="0"/>
              <a:t>3. Feloldódás (vertikális)</a:t>
            </a:r>
          </a:p>
          <a:p>
            <a:r>
              <a:rPr lang="hu-HU" sz="2400" cap="none" dirty="0"/>
              <a:t>4. Önmeghaladás (vertikális)</a:t>
            </a:r>
          </a:p>
        </p:txBody>
      </p:sp>
    </p:spTree>
    <p:extLst>
      <p:ext uri="{BB962C8B-B14F-4D97-AF65-F5344CB8AC3E}">
        <p14:creationId xmlns:p14="http://schemas.microsoft.com/office/powerpoint/2010/main" val="45849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E28A7-3CC6-848A-453F-CF4D97065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5D4175-05AF-6953-AC0A-822E1925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71728"/>
          </a:xfrm>
        </p:spPr>
        <p:txBody>
          <a:bodyPr/>
          <a:lstStyle/>
          <a:p>
            <a:r>
              <a:rPr lang="hu-HU" cap="none" dirty="0"/>
              <a:t>Lawrence </a:t>
            </a:r>
            <a:r>
              <a:rPr lang="hu-HU" cap="none" dirty="0" err="1"/>
              <a:t>Kohlberg</a:t>
            </a:r>
            <a:r>
              <a:rPr lang="hu-HU" cap="none" dirty="0"/>
              <a:t>: A morális fejlődés szakaszai</a:t>
            </a:r>
          </a:p>
        </p:txBody>
      </p:sp>
      <p:pic>
        <p:nvPicPr>
          <p:cNvPr id="6" name="Kép 5" descr="A képen szöveg, képernyőkép, clipart, rajzfilm látható&#10;&#10;Automatikusan generált leírás">
            <a:extLst>
              <a:ext uri="{FF2B5EF4-FFF2-40B4-BE49-F238E27FC236}">
                <a16:creationId xmlns:a16="http://schemas.microsoft.com/office/drawing/2014/main" id="{823C9515-AB80-C845-23FA-624A2F5FC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49" y="1722277"/>
            <a:ext cx="4591304" cy="4591304"/>
          </a:xfrm>
          <a:prstGeom prst="rect">
            <a:avLst/>
          </a:prstGeom>
        </p:spPr>
      </p:pic>
      <p:pic>
        <p:nvPicPr>
          <p:cNvPr id="7" name="Kép 6" descr="A képen Emberi arc, személy, ruházat, ember látható&#10;&#10;Automatikusan generált leírás">
            <a:extLst>
              <a:ext uri="{FF2B5EF4-FFF2-40B4-BE49-F238E27FC236}">
                <a16:creationId xmlns:a16="http://schemas.microsoft.com/office/drawing/2014/main" id="{6840D928-1CD2-BFBA-5442-F4980DC6A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1" y="1716436"/>
            <a:ext cx="3521413" cy="459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9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76501-A699-3F16-6310-0280076A9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2BD6904A-8E55-4B49-8B14-02B7176E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9. </a:t>
            </a:r>
            <a:r>
              <a:rPr lang="hu-HU" cap="none" dirty="0" err="1"/>
              <a:t>Holarchia</a:t>
            </a:r>
            <a:endParaRPr lang="hu-HU" cap="none" dirty="0"/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0EBB9D17-EA5B-DE57-34F7-800F4BC96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4"/>
            <a:ext cx="10417085" cy="4661393"/>
          </a:xfrm>
        </p:spPr>
        <p:txBody>
          <a:bodyPr anchor="t">
            <a:normAutofit/>
          </a:bodyPr>
          <a:lstStyle/>
          <a:p>
            <a:r>
              <a:rPr lang="hu-HU" sz="2400" cap="none" dirty="0" err="1"/>
              <a:t>Holarchia</a:t>
            </a:r>
            <a:r>
              <a:rPr lang="hu-HU" sz="2400" cap="none" dirty="0"/>
              <a:t>: </a:t>
            </a:r>
            <a:r>
              <a:rPr lang="hu-HU" sz="2400" cap="none" dirty="0" err="1"/>
              <a:t>holonok</a:t>
            </a:r>
            <a:r>
              <a:rPr lang="hu-HU" sz="2400" cap="none" dirty="0"/>
              <a:t> hierarchiája</a:t>
            </a:r>
          </a:p>
          <a:p>
            <a:r>
              <a:rPr lang="hu-HU" sz="2400" cap="none" dirty="0"/>
              <a:t>Mélység: szintek száma a </a:t>
            </a:r>
            <a:r>
              <a:rPr lang="hu-HU" sz="2400" cap="none" dirty="0" err="1"/>
              <a:t>holarchiában</a:t>
            </a:r>
            <a:endParaRPr lang="hu-HU" sz="2400" cap="none" dirty="0"/>
          </a:p>
          <a:p>
            <a:r>
              <a:rPr lang="hu-HU" sz="2400" cap="none" dirty="0"/>
              <a:t>Alacsonyabb vagy magasabb szintek elpusztítása</a:t>
            </a:r>
          </a:p>
          <a:p>
            <a:r>
              <a:rPr lang="hu-HU" sz="2400" cap="none" dirty="0"/>
              <a:t>Kiterjedés: </a:t>
            </a:r>
            <a:r>
              <a:rPr lang="hu-HU" sz="2400" cap="none" dirty="0" err="1"/>
              <a:t>holonok</a:t>
            </a:r>
            <a:r>
              <a:rPr lang="hu-HU" sz="2400" cap="none" dirty="0"/>
              <a:t> száma egy adott szinten</a:t>
            </a:r>
          </a:p>
          <a:p>
            <a:r>
              <a:rPr lang="hu-HU" sz="2400" cap="none" dirty="0"/>
              <a:t>Minél nagyobb mélység, annál kisebb kiterjedés (és fordítva)</a:t>
            </a:r>
          </a:p>
          <a:p>
            <a:r>
              <a:rPr lang="hu-HU" sz="2400" cap="none" dirty="0"/>
              <a:t>Patológiás jelenség: </a:t>
            </a:r>
            <a:r>
              <a:rPr lang="hu-HU" sz="2400" cap="none" dirty="0" err="1"/>
              <a:t>holon</a:t>
            </a:r>
            <a:r>
              <a:rPr lang="hu-HU" sz="2400" cap="none" dirty="0"/>
              <a:t> rossz helyen;</a:t>
            </a:r>
            <a:br>
              <a:rPr lang="hu-HU" sz="2400" cap="none" dirty="0"/>
            </a:br>
            <a:r>
              <a:rPr lang="hu-HU" sz="2400" cap="none" dirty="0"/>
              <a:t>egy </a:t>
            </a:r>
            <a:r>
              <a:rPr lang="hu-HU" sz="2400" cap="none" dirty="0" err="1"/>
              <a:t>holon</a:t>
            </a:r>
            <a:r>
              <a:rPr lang="hu-HU" sz="2400" cap="none" dirty="0"/>
              <a:t> a természetes </a:t>
            </a:r>
            <a:r>
              <a:rPr lang="hu-HU" sz="2400" cap="none" dirty="0" err="1"/>
              <a:t>holarchiát</a:t>
            </a:r>
            <a:r>
              <a:rPr lang="hu-HU" sz="2400" cap="none" dirty="0"/>
              <a:t> dominálja</a:t>
            </a:r>
          </a:p>
          <a:p>
            <a:r>
              <a:rPr lang="hu-HU" sz="2400" cap="none" dirty="0"/>
              <a:t>Gyógyítás: a </a:t>
            </a:r>
            <a:r>
              <a:rPr lang="hu-HU" sz="2400" cap="none" dirty="0" err="1"/>
              <a:t>holon</a:t>
            </a:r>
            <a:r>
              <a:rPr lang="hu-HU" sz="2400" cap="none" dirty="0"/>
              <a:t> visszarakása a megfelelő helyre</a:t>
            </a:r>
            <a:br>
              <a:rPr lang="hu-HU" sz="2400" cap="none" dirty="0"/>
            </a:br>
            <a:endParaRPr lang="hu-HU" sz="2400" cap="none" dirty="0"/>
          </a:p>
        </p:txBody>
      </p:sp>
      <p:pic>
        <p:nvPicPr>
          <p:cNvPr id="3" name="Kép 2" descr="A képen rajz, kör, Gyermekrajz, clipar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FED3B6C-F3B7-84CF-325C-F1484298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47" y="0"/>
            <a:ext cx="4614153" cy="28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6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00A1D-C868-8E08-E681-A78DE7455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B7EF5B5-22CA-A378-76E5-CECB2E2D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9. A Kozmosz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0ACB7311-10F4-24C1-41B3-40163D2CC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77341"/>
          </a:xfrm>
        </p:spPr>
        <p:txBody>
          <a:bodyPr anchor="t">
            <a:normAutofit/>
          </a:bodyPr>
          <a:lstStyle/>
          <a:p>
            <a:r>
              <a:rPr lang="hu-HU" sz="2400" cap="none" dirty="0" err="1"/>
              <a:t>Fizioszféra</a:t>
            </a:r>
            <a:r>
              <a:rPr lang="hu-HU" sz="2400" cap="none" dirty="0"/>
              <a:t>: az anyagi világ</a:t>
            </a:r>
          </a:p>
          <a:p>
            <a:r>
              <a:rPr lang="hu-HU" sz="2400" cap="none" dirty="0"/>
              <a:t>Bioszféra: az élővilág</a:t>
            </a:r>
          </a:p>
          <a:p>
            <a:r>
              <a:rPr lang="hu-HU" sz="2400" cap="none" dirty="0" err="1"/>
              <a:t>Núszféra</a:t>
            </a:r>
            <a:r>
              <a:rPr lang="hu-HU" sz="2400" cap="none" dirty="0"/>
              <a:t>: az elme világa</a:t>
            </a:r>
          </a:p>
          <a:p>
            <a:r>
              <a:rPr lang="hu-HU" sz="2400" cap="none" dirty="0" err="1"/>
              <a:t>Teoszféra</a:t>
            </a:r>
            <a:r>
              <a:rPr lang="hu-HU" sz="2400" cap="none" dirty="0"/>
              <a:t>: isteni/spirituális területek</a:t>
            </a:r>
          </a:p>
          <a:p>
            <a:r>
              <a:rPr lang="hu-HU" sz="2400" cap="none" dirty="0"/>
              <a:t>A Kozmosz evolúciója: anyag → élet → elme → …</a:t>
            </a:r>
          </a:p>
        </p:txBody>
      </p:sp>
    </p:spTree>
    <p:extLst>
      <p:ext uri="{BB962C8B-B14F-4D97-AF65-F5344CB8AC3E}">
        <p14:creationId xmlns:p14="http://schemas.microsoft.com/office/powerpoint/2010/main" val="6517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394FDD-9B96-E0E9-024E-83248CD99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épernyőkép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DEBAA28-DB4A-2543-C14F-751F2A68C5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artalom helye 2">
            <a:extLst>
              <a:ext uri="{FF2B5EF4-FFF2-40B4-BE49-F238E27FC236}">
                <a16:creationId xmlns:a16="http://schemas.microsoft.com/office/drawing/2014/main" id="{063061BA-FFBA-6CDB-A67B-8C45CC35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5" y="1742871"/>
            <a:ext cx="10417085" cy="4447162"/>
          </a:xfrm>
          <a:effectLst>
            <a:outerShdw blurRad="63500" dist="63500" dir="5400000" algn="ctr" rotWithShape="0">
              <a:srgbClr val="000000">
                <a:alpha val="43137"/>
              </a:srgbClr>
            </a:outerShdw>
          </a:effectLst>
        </p:spPr>
        <p:txBody>
          <a:bodyPr>
            <a:noAutofit/>
          </a:bodyPr>
          <a:lstStyle/>
          <a:p>
            <a:r>
              <a:rPr lang="hu-HU" sz="2400" cap="none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Szubatomi</a:t>
            </a:r>
            <a:r>
              <a:rPr lang="hu-HU" sz="24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részecskék → atomok → molekulák → égitestek → …</a:t>
            </a:r>
          </a:p>
          <a:p>
            <a:r>
              <a:rPr lang="hu-HU" sz="24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Egysejtűek → növények, gombák, állatok → ember → …</a:t>
            </a:r>
          </a:p>
          <a:p>
            <a:r>
              <a:rPr lang="hu-HU" sz="24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Ösztönös → impulzív → egocentrikus → konformista → racionális → relativisztikus → integrált → …</a:t>
            </a:r>
          </a:p>
          <a:p>
            <a:endParaRPr lang="hu-HU" sz="24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400" cap="none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Hoyle</a:t>
            </a:r>
            <a:r>
              <a:rPr lang="hu-HU" sz="24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2400" cap="none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Salisbury</a:t>
            </a:r>
            <a:r>
              <a:rPr lang="hu-HU" sz="24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14 milliárd év kevés egy enzim kialakulásához?</a:t>
            </a:r>
          </a:p>
          <a:p>
            <a:r>
              <a:rPr lang="hu-HU" sz="24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evolúció hosszútávú iránya és célja: önmeghaladás</a:t>
            </a:r>
          </a:p>
          <a:p>
            <a:r>
              <a:rPr lang="hu-HU" sz="24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Növekvő komplexitás, mélység, egyre magasabb szintű öntudat</a:t>
            </a:r>
          </a:p>
        </p:txBody>
      </p:sp>
      <p:sp>
        <p:nvSpPr>
          <p:cNvPr id="6" name="Nyíl: szalag, jobbra mutató 5">
            <a:extLst>
              <a:ext uri="{FF2B5EF4-FFF2-40B4-BE49-F238E27FC236}">
                <a16:creationId xmlns:a16="http://schemas.microsoft.com/office/drawing/2014/main" id="{2AF69199-BADB-B4CF-0C53-F46C7421B1C6}"/>
              </a:ext>
            </a:extLst>
          </p:cNvPr>
          <p:cNvSpPr/>
          <p:nvPr/>
        </p:nvSpPr>
        <p:spPr>
          <a:xfrm>
            <a:off x="230491" y="2296285"/>
            <a:ext cx="476655" cy="509901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Nyíl: szalag, jobbra mutató 7">
            <a:extLst>
              <a:ext uri="{FF2B5EF4-FFF2-40B4-BE49-F238E27FC236}">
                <a16:creationId xmlns:a16="http://schemas.microsoft.com/office/drawing/2014/main" id="{2093F673-33E1-8014-08C0-FD3A14BF127B}"/>
              </a:ext>
            </a:extLst>
          </p:cNvPr>
          <p:cNvSpPr/>
          <p:nvPr/>
        </p:nvSpPr>
        <p:spPr>
          <a:xfrm>
            <a:off x="230491" y="2815914"/>
            <a:ext cx="476655" cy="509901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3E8D27F2-E1A0-2DA7-D08F-FEFB4FD9AB18}"/>
              </a:ext>
            </a:extLst>
          </p:cNvPr>
          <p:cNvSpPr txBox="1">
            <a:spLocks/>
          </p:cNvSpPr>
          <p:nvPr/>
        </p:nvSpPr>
        <p:spPr>
          <a:xfrm>
            <a:off x="707147" y="609599"/>
            <a:ext cx="10417085" cy="1296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cap="none" dirty="0"/>
              <a:t>9. A Kozmosz evolúciója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11FFF7F-445B-A757-5F5B-228A878B45A6}"/>
              </a:ext>
            </a:extLst>
          </p:cNvPr>
          <p:cNvSpPr txBox="1"/>
          <p:nvPr/>
        </p:nvSpPr>
        <p:spPr>
          <a:xfrm rot="5400000">
            <a:off x="329079" y="3376565"/>
            <a:ext cx="48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5101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B0587-3D45-40DB-20D6-4880595E4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BC1CFF2C-B1CE-3660-648B-A3B1F4872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9. </a:t>
            </a:r>
            <a:r>
              <a:rPr lang="hu-HU" cap="none" dirty="0" err="1"/>
              <a:t>Nonduális</a:t>
            </a:r>
            <a:r>
              <a:rPr lang="hu-HU" cap="none" dirty="0"/>
              <a:t> szint (</a:t>
            </a:r>
            <a:r>
              <a:rPr lang="hu-HU" cap="none" dirty="0" err="1"/>
              <a:t>Complete</a:t>
            </a:r>
            <a:r>
              <a:rPr lang="hu-HU" cap="none" dirty="0"/>
              <a:t>)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0D4791F7-6096-7B89-FAA6-2B6A23A30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4"/>
            <a:ext cx="10417085" cy="4651665"/>
          </a:xfrm>
        </p:spPr>
        <p:txBody>
          <a:bodyPr anchor="t">
            <a:noAutofit/>
          </a:bodyPr>
          <a:lstStyle/>
          <a:p>
            <a:r>
              <a:rPr lang="hu-HU" sz="2400" cap="none" dirty="0" err="1"/>
              <a:t>Nondualizmus</a:t>
            </a:r>
            <a:r>
              <a:rPr lang="hu-HU" sz="2400" cap="none" dirty="0"/>
              <a:t>: mindennel való egység érzete</a:t>
            </a:r>
          </a:p>
          <a:p>
            <a:r>
              <a:rPr lang="hu-HU" sz="2400" cap="none" dirty="0"/>
              <a:t>Felsőbbrendűség-érzet teljes hiánya</a:t>
            </a:r>
          </a:p>
          <a:p>
            <a:r>
              <a:rPr lang="hu-HU" sz="2400" cap="none" dirty="0"/>
              <a:t>A világ teljes elfogadása olyannak, amilyen</a:t>
            </a:r>
          </a:p>
          <a:p>
            <a:r>
              <a:rPr lang="hu-HU" sz="2400" cap="none" dirty="0"/>
              <a:t>Minden és mindenki feltétel nélküli szeretete</a:t>
            </a:r>
          </a:p>
          <a:p>
            <a:r>
              <a:rPr lang="hu-HU" sz="2400" cap="none" dirty="0"/>
              <a:t>Gyermeki kíváncsiság</a:t>
            </a:r>
          </a:p>
          <a:p>
            <a:r>
              <a:rPr lang="hu-HU" sz="2400" cap="none" dirty="0"/>
              <a:t>Patológiás jelenségek azonosítása és gyógyítása</a:t>
            </a:r>
          </a:p>
          <a:p>
            <a:r>
              <a:rPr lang="hu-HU" sz="2400" cap="none" dirty="0"/>
              <a:t>Eredményfüggetlenség</a:t>
            </a:r>
          </a:p>
          <a:p>
            <a:r>
              <a:rPr lang="hu-HU" sz="2400" cap="none" dirty="0"/>
              <a:t>Mások fejlődésének hatékony katalizátorai</a:t>
            </a:r>
          </a:p>
          <a:p>
            <a:endParaRPr lang="hu-HU" sz="2400" cap="none" dirty="0"/>
          </a:p>
        </p:txBody>
      </p:sp>
    </p:spTree>
    <p:extLst>
      <p:ext uri="{BB962C8B-B14F-4D97-AF65-F5344CB8AC3E}">
        <p14:creationId xmlns:p14="http://schemas.microsoft.com/office/powerpoint/2010/main" val="260616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7106-87DE-8873-0771-52BFB2D92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3CBB0F0-20F9-438E-F81C-D9751507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9. Patológiás jelenségek?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0F8B1DD-321D-19C6-96B8-36DDBE701AB4}"/>
              </a:ext>
            </a:extLst>
          </p:cNvPr>
          <p:cNvSpPr txBox="1">
            <a:spLocks/>
          </p:cNvSpPr>
          <p:nvPr/>
        </p:nvSpPr>
        <p:spPr>
          <a:xfrm>
            <a:off x="1757889" y="1828800"/>
            <a:ext cx="8676222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6000" cap="none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9510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59A23-12D7-8F72-63A0-0E674B38E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40E978C5-0E18-1C2F-1DB8-719F57FD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9. Milyen érzés ezen a szinten lenni?</a:t>
            </a:r>
          </a:p>
        </p:txBody>
      </p:sp>
      <p:pic>
        <p:nvPicPr>
          <p:cNvPr id="3" name="Kép 2" descr="A képen szobor, személy, meditáció, szerzete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850F1BB-3C68-C1D5-11B2-48B8A4B29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5" y="2225061"/>
            <a:ext cx="3065617" cy="317311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72E132-0452-05CD-F79E-9737FB085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81" y="2332705"/>
            <a:ext cx="3939819" cy="295782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BE0BB59-D043-2575-92CD-D9E626E62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590" y="2440354"/>
            <a:ext cx="4022035" cy="27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01E16-51BE-B91E-579F-21821DDB0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A0684D94-9090-5885-FBE0-CA8947B5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Hogyan lehet szintet lépni?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CDD652AE-4133-31B7-BA23-66E60B53F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367613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Gondolkodás a gondolkodásról</a:t>
            </a:r>
          </a:p>
          <a:p>
            <a:r>
              <a:rPr lang="hu-HU" sz="2400" cap="none" dirty="0"/>
              <a:t>Minden megkérdőjelezése</a:t>
            </a:r>
          </a:p>
          <a:p>
            <a:r>
              <a:rPr lang="hu-HU" sz="2400" cap="none" dirty="0"/>
              <a:t>Más nézőpontok minél mélyebb megértése</a:t>
            </a:r>
          </a:p>
          <a:p>
            <a:r>
              <a:rPr lang="hu-HU" sz="2400" cap="none" dirty="0"/>
              <a:t>+1: Az integrálszemlélet tanulmányozása</a:t>
            </a:r>
          </a:p>
        </p:txBody>
      </p:sp>
      <p:pic>
        <p:nvPicPr>
          <p:cNvPr id="7" name="Kép 6" descr="A képen vázlat, rajz, Vonalas grafika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2730D23-D06C-B4C3-7F55-DBB9C8F7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08" y="828339"/>
            <a:ext cx="4201378" cy="520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B4E07-4AC5-BA72-B92B-30EDD055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2772B775-5CA0-A30B-5053-1735F4B1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Amire érdemes figyelni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BF378C4C-DD9D-296A-2733-D97EF678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077732"/>
          </a:xfrm>
        </p:spPr>
        <p:txBody>
          <a:bodyPr anchor="t">
            <a:normAutofit/>
          </a:bodyPr>
          <a:lstStyle/>
          <a:p>
            <a:r>
              <a:rPr lang="hu-HU" sz="2400" cap="none" dirty="0"/>
              <a:t>Kognitív/érzelmi/viselkedési szint</a:t>
            </a:r>
          </a:p>
          <a:p>
            <a:r>
              <a:rPr lang="hu-HU" sz="2400" cap="none" dirty="0"/>
              <a:t>Nehéz magunkat becsülni</a:t>
            </a:r>
          </a:p>
          <a:p>
            <a:r>
              <a:rPr lang="hu-HU" sz="2400" cap="none" dirty="0"/>
              <a:t>Csúcsélmények</a:t>
            </a:r>
          </a:p>
          <a:p>
            <a:r>
              <a:rPr lang="hu-HU" sz="2400" cap="none" dirty="0"/>
              <a:t>Regresszió</a:t>
            </a:r>
          </a:p>
          <a:p>
            <a:r>
              <a:rPr lang="hu-HU" sz="2400" cap="none" dirty="0"/>
              <a:t>Szintlépés, fejlődés: lassú, stresszes folyamat</a:t>
            </a:r>
          </a:p>
          <a:p>
            <a:r>
              <a:rPr lang="hu-HU" sz="2400" cap="none" dirty="0"/>
              <a:t>Csak egy modell</a:t>
            </a:r>
          </a:p>
          <a:p>
            <a:r>
              <a:rPr lang="hu-HU" sz="2400" cap="none" dirty="0"/>
              <a:t>A fejlődésnek soha nincsen vége!</a:t>
            </a:r>
          </a:p>
        </p:txBody>
      </p:sp>
    </p:spTree>
    <p:extLst>
      <p:ext uri="{BB962C8B-B14F-4D97-AF65-F5344CB8AC3E}">
        <p14:creationId xmlns:p14="http://schemas.microsoft.com/office/powerpoint/2010/main" val="40809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D4534-28EA-138B-E8E7-F803E5836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ED065DF8-2EFB-7512-DD3B-3D099364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Összefoglalás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6B73FA9A-BF8C-3510-5725-91E4948DF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40096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2400" cap="none" dirty="0"/>
              <a:t>Magasabb szint</a:t>
            </a:r>
          </a:p>
          <a:p>
            <a:r>
              <a:rPr lang="hu-HU" sz="2400" cap="none" dirty="0"/>
              <a:t>Komplexebb gondolkodás</a:t>
            </a:r>
          </a:p>
          <a:p>
            <a:r>
              <a:rPr lang="hu-HU" sz="2400" cap="none" dirty="0"/>
              <a:t>Jobb önismeret</a:t>
            </a:r>
          </a:p>
          <a:p>
            <a:r>
              <a:rPr lang="hu-HU" sz="2400" cap="none" dirty="0"/>
              <a:t>Jobb emberi kapcsolatok</a:t>
            </a:r>
          </a:p>
          <a:p>
            <a:r>
              <a:rPr lang="hu-HU" sz="2400" cap="none" dirty="0"/>
              <a:t>Általában jobb problémamegoldás</a:t>
            </a:r>
          </a:p>
          <a:p>
            <a:r>
              <a:rPr lang="hu-HU" sz="2400" cap="none" dirty="0"/>
              <a:t>Általában jobb mentális egészség</a:t>
            </a:r>
          </a:p>
          <a:p>
            <a:r>
              <a:rPr lang="hu-HU" sz="2400" cap="none" dirty="0"/>
              <a:t>Általában fejlettebb kultúra/társadalom</a:t>
            </a:r>
          </a:p>
        </p:txBody>
      </p:sp>
    </p:spTree>
    <p:extLst>
      <p:ext uri="{BB962C8B-B14F-4D97-AF65-F5344CB8AC3E}">
        <p14:creationId xmlns:p14="http://schemas.microsoft.com/office/powerpoint/2010/main" val="37123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ember, Emberi arc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473CC54-956B-EBAA-1682-9C163F2F4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889000"/>
            <a:ext cx="1079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AC2F8-B470-24BA-DAD4-E7D91D160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B7EC2B-D736-9F3C-4485-97850146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71728"/>
          </a:xfrm>
        </p:spPr>
        <p:txBody>
          <a:bodyPr/>
          <a:lstStyle/>
          <a:p>
            <a:r>
              <a:rPr lang="hu-HU" cap="none" dirty="0"/>
              <a:t>Ken </a:t>
            </a:r>
            <a:r>
              <a:rPr lang="hu-HU" cap="none" dirty="0" err="1"/>
              <a:t>Wilber</a:t>
            </a:r>
            <a:r>
              <a:rPr lang="hu-HU" cap="none" dirty="0"/>
              <a:t>: Integrál elmélet/szemlélet</a:t>
            </a:r>
          </a:p>
        </p:txBody>
      </p:sp>
      <p:pic>
        <p:nvPicPr>
          <p:cNvPr id="3" name="Kép 2" descr="A képen Emberi arc, személy, Homlok, ruházat látható&#10;&#10;Automatikusan generált leírás">
            <a:extLst>
              <a:ext uri="{FF2B5EF4-FFF2-40B4-BE49-F238E27FC236}">
                <a16:creationId xmlns:a16="http://schemas.microsoft.com/office/drawing/2014/main" id="{17821F87-0948-663B-B81D-AEFFF629A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9" y="1823287"/>
            <a:ext cx="3520521" cy="4343400"/>
          </a:xfrm>
          <a:prstGeom prst="rect">
            <a:avLst/>
          </a:prstGeom>
        </p:spPr>
      </p:pic>
      <p:pic>
        <p:nvPicPr>
          <p:cNvPr id="4" name="Kép 3" descr="A képen szöveg, képernyőkép, Publikáció, Lenyomat látható&#10;&#10;Automatikusan generált leírás">
            <a:extLst>
              <a:ext uri="{FF2B5EF4-FFF2-40B4-BE49-F238E27FC236}">
                <a16:creationId xmlns:a16="http://schemas.microsoft.com/office/drawing/2014/main" id="{6AC29709-8E71-88E8-2331-27FA82DD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38" y="1577816"/>
            <a:ext cx="7734947" cy="48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720DC1-9787-7F74-02C0-929DF92410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000" cap="none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8797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2F3FB-11A6-A425-25FE-DBCC9268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5E3E897-9107-0574-5E39-153426A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609599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Főbb források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D66E16D5-EB29-F9B0-9A00-662D8AA2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47" y="2002055"/>
            <a:ext cx="10417085" cy="3464890"/>
          </a:xfrm>
        </p:spPr>
        <p:txBody>
          <a:bodyPr anchor="t">
            <a:normAutofit/>
          </a:bodyPr>
          <a:lstStyle/>
          <a:p>
            <a:r>
              <a:rPr lang="hu-HU" sz="2400" cap="none" dirty="0" err="1"/>
              <a:t>hoe_math</a:t>
            </a:r>
            <a:r>
              <a:rPr lang="hu-HU" sz="2400" cap="none" dirty="0"/>
              <a:t>: </a:t>
            </a:r>
            <a:r>
              <a:rPr lang="hu-HU" sz="2400" cap="none" dirty="0" err="1"/>
              <a:t>Levels</a:t>
            </a:r>
            <a:r>
              <a:rPr lang="hu-HU" sz="2400" cap="none" dirty="0"/>
              <a:t> (Basic Version) </a:t>
            </a:r>
            <a:r>
              <a:rPr lang="hu-HU" sz="2400" cap="none" dirty="0">
                <a:hlinkClick r:id="rId2"/>
              </a:rPr>
              <a:t>https://www.youtube.com/watch?v=kse87ocS0Uo</a:t>
            </a:r>
            <a:endParaRPr lang="hu-HU" sz="2400" cap="none" dirty="0"/>
          </a:p>
          <a:p>
            <a:r>
              <a:rPr lang="hu-HU" sz="2400" cap="none" dirty="0"/>
              <a:t>Ken </a:t>
            </a:r>
            <a:r>
              <a:rPr lang="hu-HU" sz="2400" cap="none" dirty="0" err="1"/>
              <a:t>Wilber</a:t>
            </a:r>
            <a:r>
              <a:rPr lang="hu-HU" sz="2400" cap="none" dirty="0"/>
              <a:t>: A </a:t>
            </a:r>
            <a:r>
              <a:rPr lang="hu-HU" sz="2400" cap="none" dirty="0" err="1"/>
              <a:t>Brief</a:t>
            </a:r>
            <a:r>
              <a:rPr lang="hu-HU" sz="2400" cap="none" dirty="0"/>
              <a:t> </a:t>
            </a:r>
            <a:r>
              <a:rPr lang="hu-HU" sz="2400" cap="none" dirty="0" err="1"/>
              <a:t>History</a:t>
            </a:r>
            <a:r>
              <a:rPr lang="hu-HU" sz="2400" cap="none" dirty="0"/>
              <a:t> of </a:t>
            </a:r>
            <a:r>
              <a:rPr lang="hu-HU" sz="2400" cap="none" dirty="0" err="1"/>
              <a:t>Everything</a:t>
            </a:r>
            <a:endParaRPr lang="hu-HU" sz="2400" cap="none" dirty="0"/>
          </a:p>
          <a:p>
            <a:r>
              <a:rPr lang="hu-HU" sz="2400" cap="none" dirty="0" err="1"/>
              <a:t>Susanne</a:t>
            </a:r>
            <a:r>
              <a:rPr lang="hu-HU" sz="2400" cap="none" dirty="0"/>
              <a:t> R. Cook-</a:t>
            </a:r>
            <a:r>
              <a:rPr lang="hu-HU" sz="2400" cap="none" dirty="0" err="1"/>
              <a:t>Greuter</a:t>
            </a:r>
            <a:r>
              <a:rPr lang="hu-HU" sz="2400" cap="none" dirty="0"/>
              <a:t>: </a:t>
            </a:r>
            <a:r>
              <a:rPr lang="hu-HU" sz="2400" cap="none" dirty="0" err="1"/>
              <a:t>Nine</a:t>
            </a:r>
            <a:r>
              <a:rPr lang="hu-HU" sz="2400" cap="none" dirty="0"/>
              <a:t> </a:t>
            </a:r>
            <a:r>
              <a:rPr lang="hu-HU" sz="2400" cap="none" dirty="0" err="1"/>
              <a:t>Levels</a:t>
            </a:r>
            <a:r>
              <a:rPr lang="hu-HU" sz="2400" cap="none" dirty="0"/>
              <a:t> of </a:t>
            </a:r>
            <a:r>
              <a:rPr lang="hu-HU" sz="2400" cap="none" dirty="0" err="1"/>
              <a:t>Increasing</a:t>
            </a:r>
            <a:r>
              <a:rPr lang="hu-HU" sz="2400" cap="none" dirty="0"/>
              <a:t> </a:t>
            </a:r>
            <a:r>
              <a:rPr lang="hu-HU" sz="2400" cap="none" dirty="0" err="1"/>
              <a:t>Embrace</a:t>
            </a:r>
            <a:r>
              <a:rPr lang="hu-HU" sz="2400" cap="none" dirty="0"/>
              <a:t> in Ego </a:t>
            </a:r>
            <a:r>
              <a:rPr lang="hu-HU" sz="2400" cap="none" dirty="0" err="1"/>
              <a:t>Development</a:t>
            </a:r>
            <a:endParaRPr lang="hu-HU" sz="2400" cap="none" dirty="0"/>
          </a:p>
        </p:txBody>
      </p:sp>
    </p:spTree>
    <p:extLst>
      <p:ext uri="{BB962C8B-B14F-4D97-AF65-F5344CB8AC3E}">
        <p14:creationId xmlns:p14="http://schemas.microsoft.com/office/powerpoint/2010/main" val="41655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4B74E-C54E-E923-B5C6-CB67B75CA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10A3FC2-5789-AFF6-408D-C35AA0F6B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47" y="191310"/>
            <a:ext cx="10417085" cy="1296203"/>
          </a:xfrm>
        </p:spPr>
        <p:txBody>
          <a:bodyPr>
            <a:normAutofit/>
          </a:bodyPr>
          <a:lstStyle/>
          <a:p>
            <a:r>
              <a:rPr lang="hu-HU" cap="none" dirty="0"/>
              <a:t>Kérdések?</a:t>
            </a:r>
          </a:p>
        </p:txBody>
      </p:sp>
      <p:pic>
        <p:nvPicPr>
          <p:cNvPr id="7" name="Kép 6" descr="A képen szöveg, képernyőkép, Színesség, lil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88C9FFE-1F17-C293-84A7-7836DBAB9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080"/>
            <a:ext cx="12192000" cy="51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ita">
  <a:themeElements>
    <a:clrScheme name="Szit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zit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it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Szita</Template>
  <TotalTime>9116</TotalTime>
  <Words>1780</Words>
  <Application>Microsoft Office PowerPoint</Application>
  <PresentationFormat>Szélesvásznú</PresentationFormat>
  <Paragraphs>355</Paragraphs>
  <Slides>92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92</vt:i4>
      </vt:variant>
    </vt:vector>
  </HeadingPairs>
  <TitlesOfParts>
    <vt:vector size="97" baseType="lpstr">
      <vt:lpstr>Aptos</vt:lpstr>
      <vt:lpstr>Arial</vt:lpstr>
      <vt:lpstr>Cambria Math</vt:lpstr>
      <vt:lpstr>Century Gothic</vt:lpstr>
      <vt:lpstr>Szita</vt:lpstr>
      <vt:lpstr>Az öntudat szintjei</vt:lpstr>
      <vt:lpstr>PowerPoint-bemutató</vt:lpstr>
      <vt:lpstr>PowerPoint-bemutató</vt:lpstr>
      <vt:lpstr>PowerPoint-bemutató</vt:lpstr>
      <vt:lpstr>Miért fontos ez a téma?</vt:lpstr>
      <vt:lpstr>Abraham Maslow: A szükségletek hierarchiája</vt:lpstr>
      <vt:lpstr>Jane Loevinger, Susanne Cook-Greuter: Az ego fejlődés szakaszai</vt:lpstr>
      <vt:lpstr>Lawrence Kohlberg: A morális fejlődés szakaszai</vt:lpstr>
      <vt:lpstr>Ken Wilber: Integrál elmélet/szemlélet</vt:lpstr>
      <vt:lpstr>PowerPoint-bemutató</vt:lpstr>
      <vt:lpstr>Kvadránsok</vt:lpstr>
      <vt:lpstr>Szintek</vt:lpstr>
      <vt:lpstr>Szintek</vt:lpstr>
      <vt:lpstr>Vonalak</vt:lpstr>
      <vt:lpstr>Néhány megjegyzés</vt:lpstr>
      <vt:lpstr>1. Ösztönös szint (Survive)</vt:lpstr>
      <vt:lpstr>1. Ösztönös szint (Survive)</vt:lpstr>
      <vt:lpstr>1. Érzékelés</vt:lpstr>
      <vt:lpstr>1. Fiziológiai szükségletek</vt:lpstr>
      <vt:lpstr>1. Milyen érzés ezen a szinten lenni?</vt:lpstr>
      <vt:lpstr>1. Patológiás jelenségek</vt:lpstr>
      <vt:lpstr>2. Impulzív szint (Connect)</vt:lpstr>
      <vt:lpstr>2. Impulzív szint (Connect)</vt:lpstr>
      <vt:lpstr>2. Impulzív szint (Connect)</vt:lpstr>
      <vt:lpstr>2. Mágikus gondolkodás, animizmus</vt:lpstr>
      <vt:lpstr>2. Milyen érzés ezen a szinten lenni?</vt:lpstr>
      <vt:lpstr>2. Patológiás jelenségek</vt:lpstr>
      <vt:lpstr>3. Egocentrikus szint (Control)</vt:lpstr>
      <vt:lpstr>3. Egocentrikus szint (Control)</vt:lpstr>
      <vt:lpstr>3. Stanfordi pillecukor kísérlet (Walter Mischel)</vt:lpstr>
      <vt:lpstr>3. Egocentrizmus</vt:lpstr>
      <vt:lpstr>3. Milyen érzés ezen a szinten lenni?</vt:lpstr>
      <vt:lpstr>3. Patológiás jelenségek</vt:lpstr>
      <vt:lpstr>4. Konformista szint (Belong)</vt:lpstr>
      <vt:lpstr>4. Konformista szint (Belong)</vt:lpstr>
      <vt:lpstr>4. Fogolydilemma (általánosított forma)</vt:lpstr>
      <vt:lpstr>4. Csoportcentrizmus</vt:lpstr>
      <vt:lpstr>4. Mitikus vallások</vt:lpstr>
      <vt:lpstr>4. Milyen érzés ezen a szinten lenni?</vt:lpstr>
      <vt:lpstr>4. Patológiás jelenségek</vt:lpstr>
      <vt:lpstr>5. Modern szint (Achieve)</vt:lpstr>
      <vt:lpstr>5. Modern szint (Achieve)</vt:lpstr>
      <vt:lpstr>5. Racionális gondolkodás</vt:lpstr>
      <vt:lpstr>5. Racionalizációs hörcsög</vt:lpstr>
      <vt:lpstr>5. Logikai/érvelési hibák</vt:lpstr>
      <vt:lpstr>5. Milyen érzés ezen a szinten lenni?</vt:lpstr>
      <vt:lpstr>5. Patológiás jelenségek</vt:lpstr>
      <vt:lpstr>6. Posztmodern szint (Understand)</vt:lpstr>
      <vt:lpstr>6. Posztmodern szint (Understand)</vt:lpstr>
      <vt:lpstr>6. Miért nem tudunk objektíven gondolkodni?</vt:lpstr>
      <vt:lpstr>6. Mik a következmények?</vt:lpstr>
      <vt:lpstr>6. Posztmodern szint (Understand)</vt:lpstr>
      <vt:lpstr>6. Milyen érzés ezen a szinten lenni?</vt:lpstr>
      <vt:lpstr>6. Patológiás jelenségek</vt:lpstr>
      <vt:lpstr>6. Kollektív morális regresszió</vt:lpstr>
      <vt:lpstr>Másodrendű öntudat</vt:lpstr>
      <vt:lpstr>7. Integrált szint (Harmonize)</vt:lpstr>
      <vt:lpstr>7. Integrált szint (Harmonize)</vt:lpstr>
      <vt:lpstr>7. Rendszerekben gondolkodás</vt:lpstr>
      <vt:lpstr>7. Carl Gustav Jung: Az árnyék</vt:lpstr>
      <vt:lpstr>7. Árnyékmunka (Shadow work)</vt:lpstr>
      <vt:lpstr>7. Az árnyékmunka pozitív hatásai</vt:lpstr>
      <vt:lpstr>7. Integrált szint (Harmonize)</vt:lpstr>
      <vt:lpstr>7. Hogyan választanak az emberek szexpartnert?</vt:lpstr>
      <vt:lpstr>7. A problémák</vt:lpstr>
      <vt:lpstr>7. Monogámia, házasság, nukleáris család</vt:lpstr>
      <vt:lpstr>7. Milyen érzés ezen a szinten lenni?</vt:lpstr>
      <vt:lpstr>7. Patológiás jelenségek</vt:lpstr>
      <vt:lpstr>8. Holisztikus szint (Maximize)</vt:lpstr>
      <vt:lpstr>8. Holisztikus szint (Maximize)</vt:lpstr>
      <vt:lpstr>8. Holisztikus szint (Maximize)</vt:lpstr>
      <vt:lpstr>8. Holisztikus szint (Maximize)</vt:lpstr>
      <vt:lpstr>8. Milyen érzés ezen a szinten lenni?</vt:lpstr>
      <vt:lpstr>8. Patológiás jelenségek</vt:lpstr>
      <vt:lpstr>Harmadrendű öntudat</vt:lpstr>
      <vt:lpstr>9. Nonduális szint (Complete)</vt:lpstr>
      <vt:lpstr>9. Nonduális szint (Complete)</vt:lpstr>
      <vt:lpstr>9. Holonok</vt:lpstr>
      <vt:lpstr>9. A holonok négy fő motivációja</vt:lpstr>
      <vt:lpstr>9. Holarchia</vt:lpstr>
      <vt:lpstr>9. A Kozmosz</vt:lpstr>
      <vt:lpstr>PowerPoint-bemutató</vt:lpstr>
      <vt:lpstr>9. Nonduális szint (Complete)</vt:lpstr>
      <vt:lpstr>9. Patológiás jelenségek?</vt:lpstr>
      <vt:lpstr>9. Milyen érzés ezen a szinten lenni?</vt:lpstr>
      <vt:lpstr>Hogyan lehet szintet lépni?</vt:lpstr>
      <vt:lpstr>Amire érdemes figyelni</vt:lpstr>
      <vt:lpstr>Összefoglalás</vt:lpstr>
      <vt:lpstr>PowerPoint-bemutató</vt:lpstr>
      <vt:lpstr>Köszönöm a figyelmet!</vt:lpstr>
      <vt:lpstr>Főbb források</vt:lpstr>
      <vt:lpstr>Kérdések?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Bence Csóka</dc:creator>
  <cp:lastModifiedBy>Csóka Bence</cp:lastModifiedBy>
  <cp:revision>550</cp:revision>
  <dcterms:created xsi:type="dcterms:W3CDTF">2024-09-02T14:40:05Z</dcterms:created>
  <dcterms:modified xsi:type="dcterms:W3CDTF">2025-07-08T23:21:00Z</dcterms:modified>
</cp:coreProperties>
</file>