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hu-H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6" d="100"/>
          <a:sy n="76" d="100"/>
        </p:scale>
        <p:origin x="90" y="798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572328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976834207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015523948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616496567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55429776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6967534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279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287162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6924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FBB932-0A4B-7646-5641-FADB9C273F0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407011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62029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824223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A06950-469B-60BB-94CF-F2A5012F711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FEE659-F6E7-5B24-4F89-F0E7C5357BD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789493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742219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13753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3E9CA2-7E89-F659-D8A6-B12BBDC8930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0E3068-0437-AD21-2915-A7F1CD48A83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AE08D1-BC74-3682-6506-276B9F61968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7F0692-CB4D-686E-7C2D-14305AC6DFF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9A849-AFB9-2077-AFE8-3FC01475813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2406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109173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7949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82688B-3F9F-A1DB-5577-C0883F5CE96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7CBD3F-85A0-C1C8-56A3-40B56F1EE41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291D65-8A5B-A00D-EE72-963BB66A803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01100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436592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175180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5406ED-57F2-ED3A-C1D2-924CFFC078E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87A3BD0-9112-324C-359A-36026439CB7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BA936C-A7B0-6ABB-0BAE-34BDF172153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864713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986141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51665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B8222F-B007-51AB-BA15-00E318D62A7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7342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83554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47382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792F3B-5BEA-DE9E-9F9F-AA89A74E2BD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03502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618883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435582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FE122B-DBDB-7765-F4A8-80B45882007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316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49105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68418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D665EA-D3E9-B409-9373-484EC4FA6A8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59236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06856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02697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CAC685C-B9C8-3352-E11A-9EAEB66DE6B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72018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125737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45272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C2AD20-90BC-F313-3619-8B9C3BF483D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78434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222608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76038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BFE71C-CE96-192A-BBB0-022EE0D14A7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106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62643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94839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055687-31F9-ADB6-0449-93305419CD7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8690063" name="Cím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2134806369" name="Alcím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hu-HU"/>
              <a:t>Alcím mintájának szerkesztése</a:t>
            </a:r>
            <a:endParaRPr/>
          </a:p>
        </p:txBody>
      </p:sp>
      <p:sp>
        <p:nvSpPr>
          <p:cNvPr id="2056555167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01366655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3921819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Cím és függőlege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2979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1766469489" name="Függőleges szöveg hely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161116199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713539149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786553480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Függőleges cím é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2272860" name="Függőleges cím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2016714142" name="Függőleges szöveg hely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1519655942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359216504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76209178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687135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298561844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295228338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983312284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040334815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zakaszfejlé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472337" name="Cím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1504454005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921858450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336731832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87170805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311133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933754597" name="Tartalom helye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1655856729" name="Tartalom helye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167603975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835704095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706937230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Összehasonlítá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994814" name="Cím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81322778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892499482" name="Tartalom helye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784037078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139667925" name="Tartalom helye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585517265" name="Dátum hely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903037517" name="Élőláb hely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61106115" name="Dia számának hely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37649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163273087" name="Dátum hely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33033628" name="Élőláb hely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322137954" name="Dia számának hely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1074132" name="Dátum hely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496276512" name="Élőláb hely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233184880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Tartalomrész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927886" name="Cím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1308771795" name="Tartalom helye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1658908055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707988884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2741047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03519291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590034" name="Cím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2025900628" name="Kép hely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1629491790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500885840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068491947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40952212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258714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16207958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1843711557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60A13A-DB3F-4AD5-B6AF-BDA0278A0A39}" type="datetimeFigureOut">
              <a:rPr lang="hu-HU"/>
              <a:t>2018-09-13</a:t>
            </a:fld>
            <a:endParaRPr lang="hu-HU"/>
          </a:p>
        </p:txBody>
      </p:sp>
      <p:sp>
        <p:nvSpPr>
          <p:cNvPr id="1580628991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0675628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C2F05B-BAF9-488D-83DE-20A7CCFAC190}" type="slidenum">
              <a:rPr lang="hu-HU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lexikon.uni-nke.hu/szocikk/biztonsag-2/" TargetMode="External"/><Relationship Id="rId4" Type="http://schemas.openxmlformats.org/officeDocument/2006/relationships/hyperlink" Target="https://support.microsoft.com/hu-hu/topic/mi-az-a-kiberbiztons%C3%A1g-8b6efd59-41ff-4743-87c8-0850a352a390" TargetMode="External"/><Relationship Id="rId5" Type="http://schemas.openxmlformats.org/officeDocument/2006/relationships/hyperlink" Target="https://www.youtube.com/watch?v=dbky8aQS8G0" TargetMode="External"/><Relationship Id="rId6" Type="http://schemas.openxmlformats.org/officeDocument/2006/relationships/hyperlink" Target="https://tudas.hu/mi-a-kulonbseg-a-nyilt-es-a-zart-forraskodu-szoftverek-kozott/" TargetMode="External"/><Relationship Id="rId7" Type="http://schemas.openxmlformats.org/officeDocument/2006/relationships/hyperlink" Target="https://www.youtube.com/watch?v=hXqvEOMbae8" TargetMode="External"/><Relationship Id="rId8" Type="http://schemas.openxmlformats.org/officeDocument/2006/relationships/hyperlink" Target="https://www.flat-living.co.uk/wp-content/uploads/2023/11/Router-scaled.jpeg" TargetMode="External"/><Relationship Id="rId9" Type="http://schemas.openxmlformats.org/officeDocument/2006/relationships/hyperlink" Target="https://www.zdnet.com/a/img/resize/58c202729784f79fd17709d08a06ca8318cb6951/2022/11/15/c07de404-fd5a-4ef8-b482-13d0841eb4ca/adobestock-323405056.jpg?auto=webp&amp;width=1280" TargetMode="External"/><Relationship Id="rId10" Type="http://schemas.openxmlformats.org/officeDocument/2006/relationships/hyperlink" Target="https://api.servergarden.hu/uploads/files/2020/12/servergarden-felho-tarhely.png" TargetMode="External"/><Relationship Id="rId11" Type="http://schemas.openxmlformats.org/officeDocument/2006/relationships/hyperlink" Target="https://upload.wikimedia.org/wikipedia/en/1/18/Wana_Decrypt0r_screenshot.png" TargetMode="External"/><Relationship Id="rId12" Type="http://schemas.openxmlformats.org/officeDocument/2006/relationships/hyperlink" Target="https://www.police.hu/sites/default/files/styles/751x500/public/X_A SZEM%C3%89LYES ADATOK %C3%89S A MAG%C3%81NSZF%C3%89RA V%C3%89DELME.png" TargetMode="External"/><Relationship Id="rId13" Type="http://schemas.openxmlformats.org/officeDocument/2006/relationships/hyperlink" Target="https://huszarrichard.hu/wp-content/uploads/2019/09/social-media-mb-min.png" TargetMode="External"/><Relationship Id="rId14" Type="http://schemas.openxmlformats.org/officeDocument/2006/relationships/hyperlink" Target="https://bytech.hu/wp-content/uploads/2022/04/Virtual-Machine-What-is-a-Virtual-Machine-VM.jpg" TargetMode="External"/><Relationship Id="rId15" Type="http://schemas.openxmlformats.org/officeDocument/2006/relationships/hyperlink" Target="https://www.police.hu/sites/default/files/styles/751x500/public/X_JELSZAVAK.png" TargetMode="External"/><Relationship Id="rId16" Type="http://schemas.openxmlformats.org/officeDocument/2006/relationships/hyperlink" Target="https://miro.medium.com/v2/resize:fit:800/1*MQVMlAcM3CIXPS61lWwWjA.jpeg" TargetMode="External"/><Relationship Id="rId17" Type="http://schemas.openxmlformats.org/officeDocument/2006/relationships/hyperlink" Target="https://s.cystack.net/resource/home/content/30094823/bitwarden-password-manager.png" TargetMode="External"/><Relationship Id="rId18" Type="http://schemas.openxmlformats.org/officeDocument/2006/relationships/hyperlink" Target="https://miro.medium.com/v2/resize:fit:498/1*Pp1Co-0vbzphCt_wzmeI9A.png" TargetMode="External"/><Relationship Id="rId19" Type="http://schemas.openxmlformats.org/officeDocument/2006/relationships/hyperlink" Target="https://cdn.prod.website-files.com/5ff66329429d880392f6cba2/678692791bcd5e380dce2c08_65607fa82fe67b84a1571c53_189.-min.jpeg" TargetMode="External"/><Relationship Id="rId20" Type="http://schemas.openxmlformats.org/officeDocument/2006/relationships/hyperlink" Target="https://www.computerworld.com/wp-content/uploads/2024/03/smartphone_unlock-100374668-orig.jpg?quality=50&amp;strip=all&amp;w=1024" TargetMode="External"/><Relationship Id="rId21" Type="http://schemas.openxmlformats.org/officeDocument/2006/relationships/hyperlink" Target="https://i.ytimg.com/vi/k8hUs0W-UWY/hq720.jpg?sqp=-oaymwEhCK4FEIIDSFryq4qpAxMIARUAAAAAGAElAADIQj0AgKJD&amp;rs=AOn4CLAExjlyg4u-M8-4ZxF4lqovlj5W3A" TargetMode="External"/><Relationship Id="rId22" Type="http://schemas.openxmlformats.org/officeDocument/2006/relationships/hyperlink" Target="https://exa.net.uk/wp-content/uploads/2021/06/What-is-a-firewall.png" TargetMode="External"/><Relationship Id="rId23" Type="http://schemas.openxmlformats.org/officeDocument/2006/relationships/hyperlink" Target="https://www.uscybersecurity.net/wp-content/uploads/2019/03/Anto-Virus-Software-Deaily-Header-Image.jpg" TargetMode="External"/><Relationship Id="rId24" Type="http://schemas.openxmlformats.org/officeDocument/2006/relationships/hyperlink" Target="https://webhostinglearningtool.rf.gd/wp-content/uploads/2021/10/img_5b68e80f77e33.png" TargetMode="External"/><Relationship Id="rId25" Type="http://schemas.openxmlformats.org/officeDocument/2006/relationships/hyperlink" Target="https://upload.wikimedia.org/wikipedia/commons/thumb/4/4a/Debian-OpenLogo.svg/1200px-Debian-OpenLogo.svg.png" TargetMode="External"/><Relationship Id="rId26" Type="http://schemas.openxmlformats.org/officeDocument/2006/relationships/hyperlink" Target="https://nyugegy.hu/6-3 PC okostelefon_elemei/image003.jpg" TargetMode="External"/><Relationship Id="rId27" Type="http://schemas.openxmlformats.org/officeDocument/2006/relationships/hyperlink" Target="https://cdn.mos.cms.futurecdn.net/FUi2wwNdyFSwShZZ7LaqWf.jpg" TargetMode="External"/><Relationship Id="rId28" Type="http://schemas.openxmlformats.org/officeDocument/2006/relationships/hyperlink" Target="https://s.24.hu/app/uploads/2024/01/central-0831834710.jpg" TargetMode="External"/><Relationship Id="rId29" Type="http://schemas.openxmlformats.org/officeDocument/2006/relationships/hyperlink" Target="https://surfshark.com/wp-content/uploads/2022/09/Tor_vs_VPN_2-1024x501.png" TargetMode="External"/><Relationship Id="rId30" Type="http://schemas.openxmlformats.org/officeDocument/2006/relationships/hyperlink" Target="https://surfshark.com/wp-content/uploads/2022/09/Tor_vs_VPN_3-1024x501.png" TargetMode="External"/><Relationship Id="rId31" Type="http://schemas.openxmlformats.org/officeDocument/2006/relationships/hyperlink" Target="https://www.google.com/search?q=kiberb%C5%B1n%C3%B6z%C5%91k+lop%C3%A1s&amp;udm=2#vhid=D2cwQW7ZrSL93M&amp;vssid=mosaic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4409080" name="Cím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 b="1"/>
              <a:t>Kiberbiztonság a hétköznapokban</a:t>
            </a:r>
            <a:endParaRPr lang="hu-HU"/>
          </a:p>
        </p:txBody>
      </p:sp>
      <p:sp>
        <p:nvSpPr>
          <p:cNvPr id="1331381553" name="Alcím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hu-HU" sz="3600" i="1"/>
              <a:t>Gajder Gergő</a:t>
            </a:r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9096115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Tűzfal</a:t>
            </a:r>
            <a:endParaRPr/>
          </a:p>
        </p:txBody>
      </p:sp>
      <p:pic>
        <p:nvPicPr>
          <p:cNvPr id="1318135252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2223263" y="1690687"/>
            <a:ext cx="7745471" cy="4647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9893159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Router</a:t>
            </a:r>
            <a:endParaRPr b="1"/>
          </a:p>
        </p:txBody>
      </p:sp>
      <p:pic>
        <p:nvPicPr>
          <p:cNvPr id="1352524437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>
            <a:off x="2833133" y="1771196"/>
            <a:ext cx="6525732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091461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Böngésző</a:t>
            </a:r>
            <a:endParaRPr b="0"/>
          </a:p>
        </p:txBody>
      </p:sp>
      <p:pic>
        <p:nvPicPr>
          <p:cNvPr id="1152853083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2434533" y="1927111"/>
            <a:ext cx="7322932" cy="4120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6343809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Jelszavak</a:t>
            </a:r>
            <a:endParaRPr/>
          </a:p>
        </p:txBody>
      </p:sp>
      <p:pic>
        <p:nvPicPr>
          <p:cNvPr id="1959161604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224645" y="1690687"/>
            <a:ext cx="5308751" cy="3534454"/>
          </a:xfrm>
          <a:prstGeom prst="rect">
            <a:avLst/>
          </a:prstGeom>
        </p:spPr>
      </p:pic>
      <p:pic>
        <p:nvPicPr>
          <p:cNvPr id="1031947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174014" y="1385660"/>
            <a:ext cx="4971142" cy="2796267"/>
          </a:xfrm>
          <a:prstGeom prst="rect">
            <a:avLst/>
          </a:prstGeom>
        </p:spPr>
      </p:pic>
      <p:pic>
        <p:nvPicPr>
          <p:cNvPr id="147304404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74014" y="4237773"/>
            <a:ext cx="4971142" cy="260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3601637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Adattárolási megoldások</a:t>
            </a:r>
            <a:endParaRPr/>
          </a:p>
        </p:txBody>
      </p:sp>
      <p:pic>
        <p:nvPicPr>
          <p:cNvPr id="1723646365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>
            <a:off x="-384427" y="1825624"/>
            <a:ext cx="7735711" cy="4351338"/>
          </a:xfrm>
          <a:prstGeom prst="rect">
            <a:avLst/>
          </a:prstGeom>
        </p:spPr>
      </p:pic>
      <p:pic>
        <p:nvPicPr>
          <p:cNvPr id="205019484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51570" y="2026103"/>
            <a:ext cx="5102228" cy="2654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8403281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Virtuális gépek</a:t>
            </a:r>
            <a:endParaRPr/>
          </a:p>
        </p:txBody>
      </p:sp>
      <p:pic>
        <p:nvPicPr>
          <p:cNvPr id="1130554840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>
            <a:off x="1625925" y="1825624"/>
            <a:ext cx="8940148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219535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Telefonok</a:t>
            </a:r>
            <a:endParaRPr/>
          </a:p>
        </p:txBody>
      </p:sp>
      <p:pic>
        <p:nvPicPr>
          <p:cNvPr id="1612249863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3071196" y="1753053"/>
            <a:ext cx="6049605" cy="4537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760011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VPN</a:t>
            </a:r>
            <a:endParaRPr/>
          </a:p>
        </p:txBody>
      </p:sp>
      <p:pic>
        <p:nvPicPr>
          <p:cNvPr id="152369947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744620" y="1690687"/>
            <a:ext cx="5098307" cy="3058984"/>
          </a:xfrm>
          <a:prstGeom prst="rect">
            <a:avLst/>
          </a:prstGeom>
        </p:spPr>
      </p:pic>
      <p:pic>
        <p:nvPicPr>
          <p:cNvPr id="2657274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06428" y="1251630"/>
            <a:ext cx="5751285" cy="2813861"/>
          </a:xfrm>
          <a:prstGeom prst="rect">
            <a:avLst/>
          </a:prstGeom>
        </p:spPr>
      </p:pic>
      <p:pic>
        <p:nvPicPr>
          <p:cNvPr id="130296276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5906428" y="4065491"/>
            <a:ext cx="5751285" cy="281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8243696" name="Cím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 algn="ctr">
              <a:defRPr/>
            </a:pPr>
            <a:r>
              <a:rPr b="1"/>
              <a:t>Adatok</a:t>
            </a:r>
            <a:endParaRPr/>
          </a:p>
        </p:txBody>
      </p:sp>
      <p:sp>
        <p:nvSpPr>
          <p:cNvPr id="248232918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6" cy="82391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>
              <a:defRPr/>
            </a:pPr>
            <a:r>
              <a:rPr/>
              <a:t>privát</a:t>
            </a:r>
            <a:endParaRPr/>
          </a:p>
        </p:txBody>
      </p:sp>
      <p:pic>
        <p:nvPicPr>
          <p:cNvPr id="449426349" name=""/>
          <p:cNvPicPr>
            <a:picLocks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 rot="0">
            <a:off x="839787" y="2630394"/>
            <a:ext cx="5157786" cy="3433946"/>
          </a:xfrm>
          <a:prstGeom prst="rect">
            <a:avLst/>
          </a:prstGeom>
        </p:spPr>
      </p:pic>
      <p:sp>
        <p:nvSpPr>
          <p:cNvPr id="1747533141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>
              <a:defRPr/>
            </a:pPr>
            <a:r>
              <a:rPr/>
              <a:t>publikus</a:t>
            </a:r>
            <a:endParaRPr/>
          </a:p>
        </p:txBody>
      </p:sp>
      <p:pic>
        <p:nvPicPr>
          <p:cNvPr id="905736498" name=""/>
          <p:cNvPicPr>
            <a:picLocks noChangeAspect="1"/>
          </p:cNvPicPr>
          <p:nvPr>
            <p:ph sz="quarter" idx="4"/>
          </p:nvPr>
        </p:nvPicPr>
        <p:blipFill>
          <a:blip r:embed="rId4"/>
          <a:stretch/>
        </p:blipFill>
        <p:spPr bwMode="auto">
          <a:xfrm rot="0">
            <a:off x="6172200" y="2815197"/>
            <a:ext cx="5183187" cy="306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4553975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Internetes bűnözés típusai</a:t>
            </a:r>
            <a:endParaRPr/>
          </a:p>
        </p:txBody>
      </p:sp>
      <p:sp>
        <p:nvSpPr>
          <p:cNvPr id="969237158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Adathalászat</a:t>
            </a:r>
            <a:endParaRPr/>
          </a:p>
          <a:p>
            <a:pPr>
              <a:defRPr/>
            </a:pP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Weboldal-hamisítás</a:t>
            </a:r>
            <a:endParaRPr/>
          </a:p>
          <a:p>
            <a:pPr>
              <a:defRPr/>
            </a:pP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Zsarolóvírusok</a:t>
            </a:r>
            <a:endParaRPr/>
          </a:p>
          <a:p>
            <a:pPr>
              <a:defRPr/>
            </a:pP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Rosszindulatú szoftverek</a:t>
            </a:r>
            <a:endParaRPr/>
          </a:p>
          <a:p>
            <a:pPr>
              <a:defRPr/>
            </a:pP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IoT hacking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5278297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3769623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b="1"/>
              <a:t>Biztonság</a:t>
            </a:r>
            <a:r>
              <a:rPr/>
              <a:t>: </a:t>
            </a: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 biztonság egyrészt a veszély és fenyegetések hiányát, másrészt a veszély és a fenyegetések elhárításának képességét jelenti.</a:t>
            </a:r>
            <a:endParaRPr/>
          </a:p>
          <a:p>
            <a:pPr>
              <a:defRPr/>
            </a:pP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 </a:t>
            </a:r>
            <a:r>
              <a:rPr lang="hu-HU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kiberbiztonság</a:t>
            </a:r>
            <a:r>
              <a:rPr lang="hu-H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– más néven digitális biztonság – a digitális adatok, készülékek és eszközök védelmére irányuló lépések összessége. A védendő dolgok közé tartoznak az Ön személyes adatai, fiókjai, fájljai, fényképei, sőt még a pénze is.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2053223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Példa (wannacry)</a:t>
            </a:r>
            <a:endParaRPr/>
          </a:p>
        </p:txBody>
      </p:sp>
      <p:pic>
        <p:nvPicPr>
          <p:cNvPr id="907629909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2993106" y="1690687"/>
            <a:ext cx="6205785" cy="468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346240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Mennyire észrevehető a probléma?</a:t>
            </a:r>
            <a:endParaRPr/>
          </a:p>
        </p:txBody>
      </p:sp>
      <p:pic>
        <p:nvPicPr>
          <p:cNvPr id="72226448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3138413" y="2276361"/>
            <a:ext cx="5915171" cy="322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378086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Köszönöm a figyelmet!</a:t>
            </a:r>
            <a:endParaRPr/>
          </a:p>
        </p:txBody>
      </p:sp>
      <p:sp>
        <p:nvSpPr>
          <p:cNvPr id="768191926" name="Tartalom helye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10515600" cy="486908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25000" lnSpcReduction="15000"/>
          </a:bodyPr>
          <a:lstStyle/>
          <a:p>
            <a:pPr marL="0" indent="0">
              <a:buFont typeface="Arial"/>
              <a:buNone/>
              <a:defRPr/>
            </a:pPr>
            <a:r>
              <a:rPr/>
              <a:t>Források: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https://lexikon.uni-nke.hu/szocikk/biztonsag-2/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"/>
              </a:rPr>
              <a:t>https://support.microsoft.com/hu-hu/topic/mi-az-a-kiberbiztons%C3%A1g-8b6efd59-41ff-4743-87c8-0850a352a390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5" tooltip=""/>
              </a:rPr>
              <a:t>https://www.youtube.com/watch?v=dbky8aQS8G0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6" tooltip=""/>
              </a:rPr>
              <a:t>https://tudas.hu/mi-a-kulonbseg-a-nyilt-es-a-zart-forraskodu-szoftverek-kozott/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7" tooltip=""/>
              </a:rPr>
              <a:t>https://www.youtube.com/watch?v=hXqvEOMbae8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8" tooltip=""/>
              </a:rPr>
              <a:t>https://www.flat-living.co.uk/wp-content/uploads/2023/11/Router-scaled.jpeg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9" tooltip=""/>
              </a:rPr>
              <a:t>https://www.zdnet.com/a/img/resize/58c202729784f79fd17709d08a06ca8318cb6951/2022/11/15/c07de404-fd5a-4ef8-b482-13d0841eb4ca/adobestock-323405056.jpg?auto=webp&amp;width=1280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0" tooltip=""/>
              </a:rPr>
              <a:t>https://api.servergarden.hu/uploads/files/2020/12/servergarden-felho-tarhely.png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1" tooltip=""/>
              </a:rPr>
              <a:t>https://upload.wikimedia.org/wikipedia/en/1/18/Wana_Decrypt0r_screenshot.png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2" tooltip=""/>
              </a:rPr>
              <a:t>https://www.police.hu/sites/default/files/styles/751x500/public/X_A%20SZEM%C3%89LYES%20ADATOK%20%C3%89S%20A%20MAG%C3%81NSZF%C3%89RA%20V%C3%89DELME.png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3" tooltip=""/>
              </a:rPr>
              <a:t>https://huszarrichard.hu/wp-content/uploads/2019/09/social-media-mb-min.png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4" tooltip=""/>
              </a:rPr>
              <a:t>https://bytech.hu/wp-content/uploads/2022/04/Virtual-Machine-What-is-a-Virtual-Machine-VM.jpg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5" tooltip=""/>
              </a:rPr>
              <a:t>https://www.police.hu/sites/default/files/styles/751x500/public/X_JELSZAVAK.png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6" tooltip=""/>
              </a:rPr>
              <a:t>https://miro.medium.com/v2/resize:fit:800/1*MQVMlAcM3CIXPS61lWwWjA.jpeg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7" tooltip=""/>
              </a:rPr>
              <a:t>https://s.cystack.net/resource/home/content/30094823/bitwarden-password-manager.png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8" tooltip=""/>
              </a:rPr>
              <a:t>https://miro.medium.com/v2/resize:fit:498/1*Pp1Co-0vbzphCt_wzmeI9A.png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19" tooltip=""/>
              </a:rPr>
              <a:t>https://cdn.prod.website-files.com/5ff66329429d880392f6cba2/678692791bcd5e380dce2c08_65607fa82fe67b84a1571c53_189.-min.jpeg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0" tooltip=""/>
              </a:rPr>
              <a:t>https://www.computerworld.com/wp-content/uploads/2024/03/smartphone_unlock-100374668-orig.jpg?quality=50&amp;strip=all&amp;w=1024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1" tooltip=""/>
              </a:rPr>
              <a:t>https://i.ytimg.com/vi/k8hUs0W-UWY/hq720.jpg?sqp=-oaymwEhCK4FEIIDSFryq4qpAxMIARUAAAAAGAElAADIQj0AgKJD&amp;rs=AOn4CLAExjlyg4u-M8-4ZxF4lqovlj5W3A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2" tooltip=""/>
              </a:rPr>
              <a:t>https://exa.net.uk/wp-content/uploads/2021/06/What-is-a-firewall.png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3" tooltip=""/>
              </a:rPr>
              <a:t>https://www.uscybersecurity.net/wp-content/uploads/2019/03/Anto-Virus-Software-Deaily-Header-Image.jpg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4" tooltip=""/>
              </a:rPr>
              <a:t>https://webhostinglearningtool.rf.gd/wp-content/uploads/2021/10/img_5b68e80f77e33.png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5" tooltip=""/>
              </a:rPr>
              <a:t>https://upload.wikimedia.org/wikipedia/commons/thumb/4/4a/Debian-OpenLogo.svg/1200px-Debian-OpenLogo.svg.png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6" tooltip=""/>
              </a:rPr>
              <a:t>https://nyugegy.hu/6-3%20PC%20okostelefon_elemei/image003.jpg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7" tooltip=""/>
              </a:rPr>
              <a:t>https://cdn.mos.cms.futurecdn.net/FUi2wwNdyFSwShZZ7LaqWf.jpg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8" tooltip=""/>
              </a:rPr>
              <a:t>https://s.24.hu/app/uploads/2024/01/central-0831834710.jpg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9" tooltip=""/>
              </a:rPr>
              <a:t>https://surfshark.com/wp-content/uploads/2022/09/Tor_vs_VPN_2-1024x501.png</a:t>
            </a:r>
            <a:endParaRPr sz="1600"/>
          </a:p>
          <a:p>
            <a:pPr marL="0" indent="0">
              <a:buFont typeface="Arial"/>
              <a:buNone/>
              <a:defRPr/>
            </a:pPr>
            <a:r>
              <a:rPr sz="500" u="sng">
                <a:hlinkClick r:id="rId30" tooltip=""/>
              </a:rPr>
              <a:t>https://surfshark.com/wp-content/uploads/2022/09/Tor_vs_VPN_3-1024x501.png</a:t>
            </a:r>
            <a:br>
              <a:rPr sz="1600" u="sng">
                <a:hlinkClick r:id="rId30" tooltip=""/>
              </a:rPr>
            </a:br>
            <a:r>
              <a:rPr lang="hu-HU" sz="1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1" tooltip=""/>
              </a:rPr>
              <a:t>https://www.google.com/search?q=kiberb%C5%B1n%C3%B6z%C5%91k+lop%C3%A1s&amp;udm=2#vhid=D2cwQW7ZrSL93M&amp;vssid=mosaic</a:t>
            </a:r>
            <a:endParaRPr sz="1600"/>
          </a:p>
          <a:p>
            <a:pPr marL="0" indent="0">
              <a:buFont typeface="Arial"/>
              <a:buNone/>
              <a:defRPr/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965845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Enyhe veszélyt jelentő eszközök</a:t>
            </a:r>
            <a:endParaRPr/>
          </a:p>
        </p:txBody>
      </p:sp>
      <p:pic>
        <p:nvPicPr>
          <p:cNvPr id="2026384661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3626973" y="1576954"/>
            <a:ext cx="4938053" cy="4938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826861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Paraszt megoldás</a:t>
            </a:r>
            <a:endParaRPr/>
          </a:p>
        </p:txBody>
      </p:sp>
      <p:pic>
        <p:nvPicPr>
          <p:cNvPr id="692008001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2714933" y="1771709"/>
            <a:ext cx="6762132" cy="5071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3746835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Problémás eszközök</a:t>
            </a:r>
            <a:endParaRPr/>
          </a:p>
        </p:txBody>
      </p:sp>
      <p:pic>
        <p:nvPicPr>
          <p:cNvPr id="347912189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369433" y="1690687"/>
            <a:ext cx="5845097" cy="4359954"/>
          </a:xfrm>
          <a:prstGeom prst="rect">
            <a:avLst/>
          </a:prstGeom>
        </p:spPr>
      </p:pic>
      <p:pic>
        <p:nvPicPr>
          <p:cNvPr id="24195029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32071" y="1355045"/>
            <a:ext cx="4908571" cy="2760546"/>
          </a:xfrm>
          <a:prstGeom prst="rect">
            <a:avLst/>
          </a:prstGeom>
        </p:spPr>
      </p:pic>
      <p:pic>
        <p:nvPicPr>
          <p:cNvPr id="178004246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724319" y="4172856"/>
            <a:ext cx="3924075" cy="261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6145953" name="Cím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 algn="ctr">
              <a:defRPr/>
            </a:pPr>
            <a:r>
              <a:rPr b="1"/>
              <a:t>Programok</a:t>
            </a:r>
            <a:endParaRPr/>
          </a:p>
        </p:txBody>
      </p:sp>
      <p:sp>
        <p:nvSpPr>
          <p:cNvPr id="687079564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>
              <a:defRPr/>
            </a:pPr>
            <a:r>
              <a:rPr/>
              <a:t>Zárt forráskódú</a:t>
            </a:r>
            <a:endParaRPr/>
          </a:p>
        </p:txBody>
      </p:sp>
      <p:pic>
        <p:nvPicPr>
          <p:cNvPr id="1932486213" name=""/>
          <p:cNvPicPr>
            <a:picLocks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 rot="0" flipH="0" flipV="0">
            <a:off x="3027123" y="2505072"/>
            <a:ext cx="6290151" cy="3789248"/>
          </a:xfrm>
          <a:prstGeom prst="rect">
            <a:avLst/>
          </a:prstGeom>
        </p:spPr>
      </p:pic>
      <p:sp>
        <p:nvSpPr>
          <p:cNvPr id="1195151537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>
              <a:defRPr/>
            </a:pPr>
            <a:r>
              <a:rPr/>
              <a:t>Nyílt forráskódú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2471806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Nyílt forráskódú-e a szoftver?</a:t>
            </a:r>
            <a:endParaRPr/>
          </a:p>
        </p:txBody>
      </p:sp>
      <p:pic>
        <p:nvPicPr>
          <p:cNvPr id="49912443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1524470" y="1418545"/>
            <a:ext cx="9143057" cy="529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781357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Operációs rendszer</a:t>
            </a:r>
            <a:endParaRPr/>
          </a:p>
        </p:txBody>
      </p:sp>
      <p:pic>
        <p:nvPicPr>
          <p:cNvPr id="1531141342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566056" y="1825624"/>
            <a:ext cx="8349713" cy="3825874"/>
          </a:xfrm>
          <a:prstGeom prst="rect">
            <a:avLst/>
          </a:prstGeom>
        </p:spPr>
      </p:pic>
      <p:pic>
        <p:nvPicPr>
          <p:cNvPr id="82498358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915770" y="1825624"/>
            <a:ext cx="2885637" cy="3825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989672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/>
              <a:t>Vírusírtó</a:t>
            </a:r>
            <a:r>
              <a:rPr b="1"/>
              <a:t>?</a:t>
            </a:r>
            <a:endParaRPr/>
          </a:p>
        </p:txBody>
      </p:sp>
      <p:pic>
        <p:nvPicPr>
          <p:cNvPr id="2060350433" name=""/>
          <p:cNvPicPr>
            <a:picLocks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 rot="0" flipH="0" flipV="0">
            <a:off x="1978960" y="2216490"/>
            <a:ext cx="8234078" cy="3752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ONLYOFFICE/9.0.0.172</Application>
  <PresentationFormat>On-screen Show (4:3)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modified xsi:type="dcterms:W3CDTF">2025-07-06T21:56:28Z</dcterms:modified>
</cp:coreProperties>
</file>