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61" r:id="rId2"/>
    <p:sldId id="410" r:id="rId3"/>
    <p:sldId id="432" r:id="rId4"/>
    <p:sldId id="435" r:id="rId5"/>
    <p:sldId id="411" r:id="rId6"/>
    <p:sldId id="413" r:id="rId7"/>
    <p:sldId id="414" r:id="rId8"/>
    <p:sldId id="426" r:id="rId9"/>
    <p:sldId id="412" r:id="rId10"/>
    <p:sldId id="427" r:id="rId11"/>
    <p:sldId id="389" r:id="rId12"/>
    <p:sldId id="428" r:id="rId13"/>
    <p:sldId id="429" r:id="rId14"/>
    <p:sldId id="430" r:id="rId15"/>
    <p:sldId id="436" r:id="rId16"/>
    <p:sldId id="431" r:id="rId17"/>
    <p:sldId id="433" r:id="rId18"/>
    <p:sldId id="434" r:id="rId19"/>
    <p:sldId id="437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46" r:id="rId29"/>
    <p:sldId id="447" r:id="rId30"/>
    <p:sldId id="409" r:id="rId31"/>
  </p:sldIdLst>
  <p:sldSz cx="9144000" cy="6858000" type="screen4x3"/>
  <p:notesSz cx="7099300" cy="10223500"/>
  <p:embeddedFontLst>
    <p:embeddedFont>
      <p:font typeface="Gill Sans MT" panose="020B0502020104020203" pitchFamily="34" charset="-18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csorgo" initials="t" lastIdx="1" clrIdx="0">
    <p:extLst>
      <p:ext uri="{19B8F6BF-5375-455C-9EA6-DF929625EA0E}">
        <p15:presenceInfo xmlns:p15="http://schemas.microsoft.com/office/powerpoint/2012/main" userId="tcsorg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DD137B"/>
    <a:srgbClr val="6688AF"/>
    <a:srgbClr val="546366"/>
    <a:srgbClr val="986E3B"/>
    <a:srgbClr val="777D81"/>
    <a:srgbClr val="72706E"/>
    <a:srgbClr val="D42E12"/>
    <a:srgbClr val="002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615" autoAdjust="0"/>
    <p:restoredTop sz="86387" autoAdjust="0"/>
  </p:normalViewPr>
  <p:slideViewPr>
    <p:cSldViewPr>
      <p:cViewPr varScale="1">
        <p:scale>
          <a:sx n="76" d="100"/>
          <a:sy n="76" d="100"/>
        </p:scale>
        <p:origin x="77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86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6163"/>
            <a:ext cx="568007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Mintaszöveg szerkesztése</a:t>
            </a:r>
          </a:p>
          <a:p>
            <a:pPr lvl="1"/>
            <a:r>
              <a:rPr lang="en-US" noProof="0"/>
              <a:t>Második szint</a:t>
            </a:r>
          </a:p>
          <a:p>
            <a:pPr lvl="2"/>
            <a:r>
              <a:rPr lang="en-US" noProof="0"/>
              <a:t>Harmadik szint</a:t>
            </a:r>
          </a:p>
          <a:p>
            <a:pPr lvl="3"/>
            <a:r>
              <a:rPr lang="en-US" noProof="0"/>
              <a:t>Negyedik szint</a:t>
            </a:r>
          </a:p>
          <a:p>
            <a:pPr lvl="4"/>
            <a:r>
              <a:rPr lang="en-US" noProof="0"/>
              <a:t>Ötödik szint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20B6DF8C-22A9-45C4-9FC0-43EFE121B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36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4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62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07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1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24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73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04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19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6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03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97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04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05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12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53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6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245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88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17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87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43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30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68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27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57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rgbClr val="FFFF00"/>
                </a:solidFill>
                <a:latin typeface="+mn-lt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rgbClr val="DD137B"/>
                </a:solidFill>
              </a:defRPr>
            </a:lvl3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60000">
              <a:srgbClr val="181CC7"/>
            </a:gs>
            <a:gs pos="78000">
              <a:srgbClr val="7005D4"/>
            </a:gs>
            <a:gs pos="100000">
              <a:srgbClr val="00206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287338"/>
            <a:ext cx="75580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Mintacím</a:t>
            </a:r>
            <a:r>
              <a:rPr lang="en-US" dirty="0"/>
              <a:t> </a:t>
            </a:r>
            <a:r>
              <a:rPr lang="en-US" dirty="0" err="1"/>
              <a:t>szerkesztése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1438275"/>
            <a:ext cx="7773988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Mintaszöveg</a:t>
            </a:r>
            <a:r>
              <a:rPr lang="en-US" dirty="0"/>
              <a:t> </a:t>
            </a:r>
            <a:r>
              <a:rPr lang="en-US" dirty="0" err="1"/>
              <a:t>szerkesztése</a:t>
            </a:r>
            <a:endParaRPr lang="hu-HU" dirty="0"/>
          </a:p>
          <a:p>
            <a:pPr lvl="1"/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DD137B"/>
        </a:buClr>
        <a:buNone/>
        <a:defRPr sz="2200" b="1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 sz="2000">
          <a:solidFill>
            <a:srgbClr val="DD137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2E6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286124/contributions/1638493/attachments/530936/732153/2013-12-05-Nagamiya-Sasaki-Judo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ek.oszk.hu/03100/03192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mek.oszk.hu/03100/03192/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ek.oszk.hu/03100/03192/03192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ek.oszk.hu/03100/03192/03192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ek.oszk.hu/03100/03192/03192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yofbodhi.org/bodhidharma-teaching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ayofbodhi.org/bodhidharma-lifestory/" TargetMode="Externa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WuODtZLJCU?feature=shared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yofbodhi.org/bodhidharma-lifestory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yofbodhi.org/bodhidharma-lifestory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286124/contributions/1638493/attachments/530936/732153/2013-12-05-Nagamiya-Sasaki-Judo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286124/contributions/1638493/attachments/530936/732153/2013-12-05-Nagamiya-Sasaki-Judo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286124/contributions/1638493/attachments/530936/732153/2013-12-05-Nagamiya-Sasaki-Judo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286124/contributions/1638493/attachments/530936/732153/2013-12-05-Nagamiya-Sasaki-Judo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8"/>
          <p:cNvSpPr txBox="1">
            <a:spLocks noChangeArrowheads="1"/>
          </p:cNvSpPr>
          <p:nvPr/>
        </p:nvSpPr>
        <p:spPr bwMode="auto">
          <a:xfrm>
            <a:off x="0" y="0"/>
            <a:ext cx="9144000" cy="135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600" b="1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36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</a:t>
            </a:r>
            <a:r>
              <a:rPr lang="hu-HU" sz="36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36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kichisaburo</a:t>
            </a:r>
            <a:r>
              <a:rPr lang="hu-HU" sz="36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:</a:t>
            </a:r>
          </a:p>
          <a:p>
            <a:pPr algn="ctr">
              <a:defRPr/>
            </a:pPr>
            <a:r>
              <a:rPr lang="hu-HU" sz="24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COMPILAtiON</a:t>
            </a:r>
            <a:r>
              <a:rPr lang="hu-HU" sz="24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OF MORAL EDUCATION METHODS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0" y="162880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dirty="0">
                <a:latin typeface="+mn-lt"/>
                <a:cs typeface="Arial" pitchFamily="34" charset="0"/>
              </a:rPr>
              <a:t>Csörgő Tamás</a:t>
            </a:r>
          </a:p>
          <a:p>
            <a:pPr algn="ctr">
              <a:defRPr/>
            </a:pPr>
            <a:r>
              <a:rPr lang="hu-HU" sz="2000" dirty="0">
                <a:latin typeface="+mn-lt"/>
                <a:cs typeface="Arial" pitchFamily="34" charset="0"/>
              </a:rPr>
              <a:t>Tudás Körei Egyesület</a:t>
            </a:r>
          </a:p>
          <a:p>
            <a:pPr algn="ctr">
              <a:defRPr/>
            </a:pPr>
            <a:r>
              <a:rPr lang="hu-HU" sz="2000" dirty="0">
                <a:latin typeface="+mn-lt"/>
                <a:cs typeface="Arial" pitchFamily="34" charset="0"/>
              </a:rPr>
              <a:t>MTA Wigner FK, Budapest és EKE KRC, Gyöngyös</a:t>
            </a:r>
            <a:r>
              <a:rPr lang="hu-HU" sz="1400" dirty="0">
                <a:solidFill>
                  <a:srgbClr val="FFFF00"/>
                </a:solidFill>
                <a:latin typeface="+mn-lt"/>
              </a:rPr>
              <a:t> 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0" y="2892125"/>
            <a:ext cx="914400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hu-HU" sz="2000" dirty="0"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hu-HU" sz="2000" dirty="0" err="1">
                <a:latin typeface="+mn-lt"/>
                <a:cs typeface="Arial" pitchFamily="34" charset="0"/>
              </a:rPr>
              <a:t>Bodhidharma</a:t>
            </a:r>
            <a:endParaRPr lang="hu-HU" sz="2000" dirty="0"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hu-HU" sz="2000" dirty="0" err="1">
                <a:latin typeface="+mn-lt"/>
                <a:cs typeface="Arial" pitchFamily="34" charset="0"/>
              </a:rPr>
              <a:t>Sasaki</a:t>
            </a:r>
            <a:r>
              <a:rPr lang="hu-HU" sz="2000" dirty="0">
                <a:latin typeface="+mn-lt"/>
                <a:cs typeface="Arial" pitchFamily="34" charset="0"/>
              </a:rPr>
              <a:t> </a:t>
            </a:r>
            <a:r>
              <a:rPr lang="hu-HU" sz="2000" dirty="0" err="1">
                <a:latin typeface="+mn-lt"/>
                <a:cs typeface="Arial" pitchFamily="34" charset="0"/>
              </a:rPr>
              <a:t>Kichisaburo</a:t>
            </a:r>
            <a:endParaRPr lang="hu-HU" sz="2000" dirty="0"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hu-HU" sz="2000" dirty="0" err="1">
                <a:latin typeface="+mn-lt"/>
                <a:cs typeface="Arial" pitchFamily="34" charset="0"/>
              </a:rPr>
              <a:t>Djudo</a:t>
            </a:r>
            <a:r>
              <a:rPr lang="hu-HU" sz="2000" dirty="0">
                <a:latin typeface="+mn-lt"/>
                <a:cs typeface="Arial" pitchFamily="34" charset="0"/>
              </a:rPr>
              <a:t> – Budapest, 1907</a:t>
            </a:r>
          </a:p>
          <a:p>
            <a:pPr algn="ctr">
              <a:defRPr/>
            </a:pPr>
            <a:r>
              <a:rPr lang="hu-HU" sz="2000" dirty="0" err="1">
                <a:latin typeface="+mn-lt"/>
                <a:cs typeface="Arial" pitchFamily="34" charset="0"/>
              </a:rPr>
              <a:t>Compilation</a:t>
            </a:r>
            <a:r>
              <a:rPr lang="hu-HU" sz="2000" dirty="0">
                <a:latin typeface="+mn-lt"/>
                <a:cs typeface="Arial" pitchFamily="34" charset="0"/>
              </a:rPr>
              <a:t> of </a:t>
            </a:r>
            <a:r>
              <a:rPr lang="hu-HU" sz="2000" dirty="0" err="1">
                <a:latin typeface="+mn-lt"/>
                <a:cs typeface="Arial" pitchFamily="34" charset="0"/>
              </a:rPr>
              <a:t>moral</a:t>
            </a:r>
            <a:r>
              <a:rPr lang="hu-HU" sz="2000" dirty="0">
                <a:latin typeface="+mn-lt"/>
                <a:cs typeface="Arial" pitchFamily="34" charset="0"/>
              </a:rPr>
              <a:t> </a:t>
            </a:r>
            <a:r>
              <a:rPr lang="hu-HU" sz="2000" dirty="0" err="1">
                <a:latin typeface="+mn-lt"/>
                <a:cs typeface="Arial" pitchFamily="34" charset="0"/>
              </a:rPr>
              <a:t>education</a:t>
            </a:r>
            <a:r>
              <a:rPr lang="hu-HU" sz="2000" dirty="0">
                <a:latin typeface="+mn-lt"/>
                <a:cs typeface="Arial" pitchFamily="34" charset="0"/>
              </a:rPr>
              <a:t> </a:t>
            </a:r>
            <a:r>
              <a:rPr lang="hu-HU" sz="2000" dirty="0" err="1">
                <a:latin typeface="+mn-lt"/>
                <a:cs typeface="Arial" pitchFamily="34" charset="0"/>
              </a:rPr>
              <a:t>methods</a:t>
            </a:r>
            <a:r>
              <a:rPr lang="hu-HU" sz="2000" dirty="0">
                <a:latin typeface="+mn-lt"/>
                <a:cs typeface="Arial" pitchFamily="34" charset="0"/>
              </a:rPr>
              <a:t> –</a:t>
            </a:r>
          </a:p>
          <a:p>
            <a:pPr algn="ctr">
              <a:defRPr/>
            </a:pPr>
            <a:r>
              <a:rPr lang="hu-HU" sz="2000" dirty="0" err="1">
                <a:latin typeface="+mn-lt"/>
                <a:cs typeface="Arial" pitchFamily="34" charset="0"/>
              </a:rPr>
              <a:t>Moral</a:t>
            </a:r>
            <a:r>
              <a:rPr lang="hu-HU" sz="2000" dirty="0">
                <a:latin typeface="+mn-lt"/>
                <a:cs typeface="Arial" pitchFamily="34" charset="0"/>
              </a:rPr>
              <a:t> and </a:t>
            </a:r>
            <a:r>
              <a:rPr lang="hu-HU" sz="2000" dirty="0" err="1">
                <a:latin typeface="+mn-lt"/>
                <a:cs typeface="Arial" pitchFamily="34" charset="0"/>
              </a:rPr>
              <a:t>martial</a:t>
            </a:r>
            <a:r>
              <a:rPr lang="hu-HU" sz="2000" dirty="0">
                <a:latin typeface="+mn-lt"/>
                <a:cs typeface="Arial" pitchFamily="34" charset="0"/>
              </a:rPr>
              <a:t> arts </a:t>
            </a:r>
          </a:p>
          <a:p>
            <a:pPr algn="ctr">
              <a:defRPr/>
            </a:pPr>
            <a:r>
              <a:rPr lang="hu-HU" sz="2000" dirty="0" err="1">
                <a:latin typeface="+mn-lt"/>
                <a:cs typeface="Arial" pitchFamily="34" charset="0"/>
              </a:rPr>
              <a:t>Tokyo</a:t>
            </a:r>
            <a:r>
              <a:rPr lang="hu-HU" sz="2000" dirty="0">
                <a:latin typeface="+mn-lt"/>
                <a:cs typeface="Arial" pitchFamily="34" charset="0"/>
              </a:rPr>
              <a:t>, 1906 and Budapest 2025</a:t>
            </a:r>
          </a:p>
          <a:p>
            <a:pPr algn="ctr">
              <a:defRPr/>
            </a:pPr>
            <a:r>
              <a:rPr lang="hu-HU" sz="2000" dirty="0">
                <a:latin typeface="+mn-lt"/>
                <a:cs typeface="Arial" pitchFamily="34" charset="0"/>
              </a:rPr>
              <a:t>Az 1-6. fejezet tartalma</a:t>
            </a:r>
          </a:p>
          <a:p>
            <a:pPr algn="ctr">
              <a:defRPr/>
            </a:pPr>
            <a:endParaRPr lang="hu-HU" sz="2000" dirty="0"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hu-HU" sz="2000" dirty="0">
                <a:latin typeface="+mn-lt"/>
                <a:cs typeface="Arial" pitchFamily="34" charset="0"/>
              </a:rPr>
              <a:t>Összefoglalás</a:t>
            </a:r>
          </a:p>
          <a:p>
            <a:pPr algn="ctr">
              <a:defRPr/>
            </a:pPr>
            <a:r>
              <a:rPr lang="hu-HU" sz="1400" dirty="0">
                <a:solidFill>
                  <a:srgbClr val="FFFF00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FIZIKUSOK AZ ŐSEIK NYOMÁBAN</a:t>
            </a:r>
          </a:p>
        </p:txBody>
      </p:sp>
      <p:pic>
        <p:nvPicPr>
          <p:cNvPr id="3" name="Kép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671154"/>
            <a:ext cx="8238538" cy="61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ÉRTELMES és jó szívvel írt</a:t>
            </a:r>
          </a:p>
        </p:txBody>
      </p:sp>
      <p:pic>
        <p:nvPicPr>
          <p:cNvPr id="2" name="Kép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59" y="836712"/>
            <a:ext cx="9217859" cy="5714849"/>
          </a:xfrm>
          <a:prstGeom prst="rect">
            <a:avLst/>
          </a:prstGeom>
        </p:spPr>
      </p:pic>
      <p:pic>
        <p:nvPicPr>
          <p:cNvPr id="4" name="Kép 3">
            <a:hlinkClick r:id="rId5"/>
            <a:extLst>
              <a:ext uri="{FF2B5EF4-FFF2-40B4-BE49-F238E27FC236}">
                <a16:creationId xmlns:a16="http://schemas.microsoft.com/office/drawing/2014/main" id="{EA31DAAF-A8DF-4E75-AFD2-440E640DC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2" y="1322124"/>
            <a:ext cx="9144000" cy="448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7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44000" cy="105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MESTER ÜZENETEI:</a:t>
            </a:r>
          </a:p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I: A JUDO A JELLEMKÉPZÉS ESZKÖZE</a:t>
            </a:r>
          </a:p>
        </p:txBody>
      </p:sp>
      <p:pic>
        <p:nvPicPr>
          <p:cNvPr id="2" name="Kép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0" y="1191721"/>
            <a:ext cx="8125959" cy="54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7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44000" cy="105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MESTER ÜZENETEI: </a:t>
            </a:r>
          </a:p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II. TÜRELEM ÉS BÁTORSÁG</a:t>
            </a:r>
          </a:p>
        </p:txBody>
      </p:sp>
      <p:pic>
        <p:nvPicPr>
          <p:cNvPr id="3" name="Kép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8" y="1153615"/>
            <a:ext cx="8402223" cy="5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44000" cy="103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MESTER ÜZENETEI: </a:t>
            </a:r>
          </a:p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III. A Nemzeti karakter fejlesztése</a:t>
            </a:r>
          </a:p>
        </p:txBody>
      </p:sp>
      <p:pic>
        <p:nvPicPr>
          <p:cNvPr id="2" name="Kép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4" y="1239071"/>
            <a:ext cx="7964011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1906: A JUDO </a:t>
            </a:r>
            <a:r>
              <a:rPr lang="hu-HU" sz="30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EXPORTja</a:t>
            </a: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, Japán </a:t>
            </a: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  <a:sym typeface="Wingdings" panose="05000000000000000000" pitchFamily="2" charset="2"/>
              </a:rPr>
              <a:t> HUN</a:t>
            </a: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D3FC845-399B-4734-8526-8567EC3B3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52736"/>
            <a:ext cx="3894157" cy="562404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60F0FAB-006F-4797-BB81-8C8A760C8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059" y="1052736"/>
            <a:ext cx="4304389" cy="562404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596DAC3-43FF-4FCB-9D66-BEBF76B6A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397" y="1556792"/>
            <a:ext cx="2913324" cy="43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30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</a:t>
            </a: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mester könyvei I. </a:t>
            </a:r>
          </a:p>
        </p:txBody>
      </p:sp>
      <p:sp>
        <p:nvSpPr>
          <p:cNvPr id="4" name="Rectangle 48"/>
          <p:cNvSpPr txBox="1">
            <a:spLocks noChangeArrowheads="1"/>
          </p:cNvSpPr>
          <p:nvPr/>
        </p:nvSpPr>
        <p:spPr bwMode="auto">
          <a:xfrm>
            <a:off x="2677" y="6191647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MIt</a:t>
            </a: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30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írT</a:t>
            </a: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BUDAPESTEN, 1906-ban?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ADBEFC7-2C5C-4B7E-A72B-6E2E14890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2" y="597239"/>
            <a:ext cx="4658270" cy="567598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7F2CF01-82B3-493E-AA2D-8B6E1E2A4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609592"/>
            <a:ext cx="4628796" cy="566363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48372CF-5F21-46AC-87AA-D5DC2B407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81363"/>
            <a:ext cx="9144000" cy="49527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95918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30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</a:t>
            </a: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mester könyvei II</a:t>
            </a:r>
          </a:p>
        </p:txBody>
      </p:sp>
      <p:sp>
        <p:nvSpPr>
          <p:cNvPr id="4" name="Rectangle 48"/>
          <p:cNvSpPr txBox="1">
            <a:spLocks noChangeArrowheads="1"/>
          </p:cNvSpPr>
          <p:nvPr/>
        </p:nvSpPr>
        <p:spPr bwMode="auto">
          <a:xfrm>
            <a:off x="2677" y="6191647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MIt</a:t>
            </a: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30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írT</a:t>
            </a: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BUDAPESTEN, 1906-ban?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4592D8B-BEC8-4EAF-92B8-0578C675F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1" y="673507"/>
            <a:ext cx="4555747" cy="562242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233E7E5-D0C1-480F-BA1F-4D3A3BEE0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296" y="669646"/>
            <a:ext cx="4598396" cy="563967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4FDC071-A995-44CD-A39B-F50919E30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81363"/>
            <a:ext cx="9144000" cy="49527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0292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30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</a:t>
            </a: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mester könyvei, cikkei III. </a:t>
            </a:r>
          </a:p>
        </p:txBody>
      </p:sp>
      <p:sp>
        <p:nvSpPr>
          <p:cNvPr id="4" name="Rectangle 48"/>
          <p:cNvSpPr txBox="1">
            <a:spLocks noChangeArrowheads="1"/>
          </p:cNvSpPr>
          <p:nvPr/>
        </p:nvSpPr>
        <p:spPr bwMode="auto">
          <a:xfrm>
            <a:off x="2677" y="6191647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28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33 könyv (1904-28), 38 cikk (1912-28) …  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B445FCD-FF40-47B0-84D3-8BA273E4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5" y="750751"/>
            <a:ext cx="4539993" cy="553741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35AD299-F84B-485F-AECB-A2515F49E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207" y="755528"/>
            <a:ext cx="4498297" cy="55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3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1906.07.14: FOTÓ ÉS KÖNYV, BUDAPEST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0FDF392-5C75-453E-9E8D-29AEC7C3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020699"/>
            <a:ext cx="4274761" cy="567903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F5B6930-6D69-4F26-BA7A-16DAA3DF9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012435"/>
            <a:ext cx="3240360" cy="56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7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BODHIDHARMA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026" name="Picture 2" descr="http://www.wayofbodhi.org/wp-content/uploads/2017/05/Bodhidharma-sketch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90" y="738336"/>
            <a:ext cx="4320421" cy="54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092" y="6228020"/>
            <a:ext cx="9135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hlinkClick r:id="rId5"/>
              </a:rPr>
              <a:t>http://www.wayofbodhi.org/bodhidharma-lifestory/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8113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sz="24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2005: UNOKÁJA NAGAMIYA PROF. BUDAPESTEN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30F74CC-47B9-4CF5-9CE8-255957ACF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80728"/>
            <a:ext cx="5814622" cy="384486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E704234-1F49-436F-A31F-2AAF5F406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972" y="1772816"/>
            <a:ext cx="6372524" cy="50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41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sz="24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2005: UNOKÁJA NAGAMIYA PROF. BUDAPESTEN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30F74CC-47B9-4CF5-9CE8-255957ACF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80728"/>
            <a:ext cx="5814622" cy="384486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E704234-1F49-436F-A31F-2AAF5F406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972" y="1772816"/>
            <a:ext cx="6372524" cy="50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13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sz="2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1908: SASAKI BERLINBEN, NÉMET KÉZIRAT JAPÁNBAN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807DD26-7E76-4784-BA2F-2BFC5B72F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980728"/>
            <a:ext cx="4498493" cy="350317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5E0FA15-A488-40D5-9EF3-6238967FB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8" y="1622437"/>
            <a:ext cx="6800608" cy="513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5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sz="2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2007: SASAKI kupa </a:t>
            </a:r>
            <a:r>
              <a:rPr lang="hu-HU" sz="2000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budapesten</a:t>
            </a:r>
            <a:r>
              <a:rPr lang="hu-HU" sz="2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, 100 éves a magyar judo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7DC5B0D-B3AF-4652-A694-7361F4CD9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" y="980728"/>
            <a:ext cx="5971226" cy="386811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A31F882-1D14-4A0E-B82E-9E48DB686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473587"/>
            <a:ext cx="5268500" cy="387900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A61F83D-8534-4726-BDDA-DCD91AD05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098" y="3057762"/>
            <a:ext cx="5977249" cy="374618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990AA51-CC2C-4F75-A645-C50701FA9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64" y="2265675"/>
            <a:ext cx="6222280" cy="374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4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2009: SASAKI NAP VISZNEKEN, A JAPÁN-MAGYAR BARÁTSÁG FÁJA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7957FAD-7326-43DB-944B-C1AE2838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720" y="955638"/>
            <a:ext cx="6942560" cy="564171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EC3DDBB-8575-40B2-8BB5-1B75B70CB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909" y="1487438"/>
            <a:ext cx="2348183" cy="51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4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2011: SASAKI JUDO MÚZEUM BUDAPESTEN, SASAKI KÖNYVEKKEL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B5B7D22-027F-45B0-88B7-45FC974D9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78" y="912074"/>
            <a:ext cx="7886245" cy="57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6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2013: NAGAMIYA PROF CIKKE A KALOKAGATHIA-BAN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801DF81-95E1-4284-8CFA-7BDE7C8A0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89" y="952705"/>
            <a:ext cx="5928874" cy="570025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7AF56F7-4F77-43A4-B099-CF489F957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893" y="1025505"/>
            <a:ext cx="5273497" cy="57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2013: NAGAMIYA PROF CIKKE A KALOKAGATHIA-BAN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801DF81-95E1-4284-8CFA-7BDE7C8A0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89" y="952705"/>
            <a:ext cx="5928874" cy="570025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7AF56F7-4F77-43A4-B099-CF489F957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893" y="1025505"/>
            <a:ext cx="5273497" cy="57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7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2017: SASAKI KICHISABURO ALAPÍTVÁNY, JUDO VB </a:t>
            </a:r>
            <a:r>
              <a:rPr lang="hu-HU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BUdapesten</a:t>
            </a:r>
            <a:endParaRPr lang="hu-HU" b="1" kern="0" cap="all" dirty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Kép 4">
            <a:hlinkClick r:id="rId3"/>
            <a:extLst>
              <a:ext uri="{FF2B5EF4-FFF2-40B4-BE49-F238E27FC236}">
                <a16:creationId xmlns:a16="http://schemas.microsoft.com/office/drawing/2014/main" id="{1237F015-1F6E-46E0-8EF3-3A5EEE89F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340768"/>
            <a:ext cx="8085521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54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 EMLÉKEZETE</a:t>
            </a:r>
          </a:p>
          <a:p>
            <a:pPr algn="ctr">
              <a:defRPr/>
            </a:pPr>
            <a:r>
              <a:rPr lang="hu-HU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2025: SASAKI könyv angolul, JUDO VB </a:t>
            </a:r>
            <a:r>
              <a:rPr lang="hu-HU" b="1" kern="0" cap="all" dirty="0" err="1">
                <a:solidFill>
                  <a:srgbClr val="FFFF00"/>
                </a:solidFill>
                <a:latin typeface="+mn-lt"/>
                <a:ea typeface="+mj-ea"/>
                <a:cs typeface="+mj-cs"/>
              </a:rPr>
              <a:t>BUdapesten</a:t>
            </a:r>
            <a:endParaRPr lang="hu-HU" b="1" kern="0" cap="all" dirty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58A47F5-79CD-4220-832F-D5167B9D4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4155"/>
            <a:ext cx="4274761" cy="567903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3446B6E-D534-4ED2-B55F-AD4D55A6B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053560"/>
            <a:ext cx="3033023" cy="554022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9ABCD01-7069-48F7-9187-A40E02822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980728"/>
            <a:ext cx="3017782" cy="573073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4315FE5-E610-4A0E-BBB5-44FE21354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449" y="2049131"/>
            <a:ext cx="2720576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9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BODHIDHARMA: AZ ELSŐ KOAN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092" y="6228020"/>
            <a:ext cx="9135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hlinkClick r:id="rId3"/>
              </a:rPr>
              <a:t>http://www.wayofbodhi.org/bodhidharma-lifestory/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1BA6B94-BBD6-477B-826E-8B4D35D3A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08" y="692696"/>
            <a:ext cx="7445385" cy="295681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D22F2C6-63B4-497E-8985-808C7DFC2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023" y="3705171"/>
            <a:ext cx="2206393" cy="253214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6021520-A6BF-49D1-9680-DC9D3EDC1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303" y="3717032"/>
            <a:ext cx="3626689" cy="24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6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Köszönöm a figyelmet ! </a:t>
            </a:r>
          </a:p>
        </p:txBody>
      </p:sp>
      <p:sp>
        <p:nvSpPr>
          <p:cNvPr id="4" name="Rectangle 48"/>
          <p:cNvSpPr txBox="1">
            <a:spLocks noChangeArrowheads="1"/>
          </p:cNvSpPr>
          <p:nvPr/>
        </p:nvSpPr>
        <p:spPr bwMode="auto">
          <a:xfrm>
            <a:off x="2677" y="5733256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Kérdések ?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1309687"/>
            <a:ext cx="409575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116632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BODHIDHARMA,</a:t>
            </a:r>
          </a:p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A SHAOLIN KUNG-FU ATYJA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092" y="6444044"/>
            <a:ext cx="9135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hlinkClick r:id="rId3"/>
              </a:rPr>
              <a:t>http://www.wayofbodhi.org/bodhidharma-lifestory/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F46D0F2-4B36-49B1-A4CD-68D7CB596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9" y="930208"/>
            <a:ext cx="5000900" cy="336288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0D297B7-DCDC-460C-8E28-551E16488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910" y="4365104"/>
            <a:ext cx="6706181" cy="209568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BA56C7E-57CA-416B-A789-2EB2A9E91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437" y="927805"/>
            <a:ext cx="4415993" cy="33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35908" cy="9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SASAKI KICHISABURO,</a:t>
            </a:r>
          </a:p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A magyar Judo atyja (1906)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14513" y="50394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092" y="6228020"/>
            <a:ext cx="9135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Unokája: NAGAMIYA </a:t>
            </a:r>
            <a:r>
              <a:rPr lang="hu-HU" dirty="0" err="1"/>
              <a:t>Shoji</a:t>
            </a:r>
            <a:r>
              <a:rPr lang="hu-HU" dirty="0"/>
              <a:t>, Japán vezető fizikusa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1412776"/>
            <a:ext cx="409575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9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NAGAMIYA PROF ELŐADÁSÁBÓL, 2013</a:t>
            </a:r>
          </a:p>
        </p:txBody>
      </p:sp>
      <p:pic>
        <p:nvPicPr>
          <p:cNvPr id="2" name="Kép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11" y="620688"/>
            <a:ext cx="7711121" cy="579077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092" y="6494280"/>
            <a:ext cx="9135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Szemere Miklós: Huba vezér egyenes ági leszármazottja, megsejti az I. világháborút</a:t>
            </a:r>
          </a:p>
        </p:txBody>
      </p:sp>
    </p:spTree>
    <p:extLst>
      <p:ext uri="{BB962C8B-B14F-4D97-AF65-F5344CB8AC3E}">
        <p14:creationId xmlns:p14="http://schemas.microsoft.com/office/powerpoint/2010/main" val="3911397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FIZIKUSOK AZ ŐSEIK NYOMÁBAN</a:t>
            </a:r>
          </a:p>
        </p:txBody>
      </p:sp>
      <p:sp>
        <p:nvSpPr>
          <p:cNvPr id="5" name="Téglalap 4"/>
          <p:cNvSpPr/>
          <p:nvPr/>
        </p:nvSpPr>
        <p:spPr>
          <a:xfrm>
            <a:off x="8092" y="6494280"/>
            <a:ext cx="9135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Szemere Miklós: Huba vezér egyenes ági leszármazottja, megsejti az I. világháborút</a:t>
            </a:r>
          </a:p>
        </p:txBody>
      </p:sp>
      <p:pic>
        <p:nvPicPr>
          <p:cNvPr id="3" name="Kép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620688"/>
            <a:ext cx="7920880" cy="59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08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FIZIKUSOK AZ ŐSEIK NYOMÁBAN</a:t>
            </a:r>
          </a:p>
        </p:txBody>
      </p:sp>
      <p:pic>
        <p:nvPicPr>
          <p:cNvPr id="2" name="Kép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697810"/>
            <a:ext cx="8208912" cy="61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1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NAGAMIYA PROF ELŐADÁSA, 2013</a:t>
            </a:r>
          </a:p>
        </p:txBody>
      </p:sp>
      <p:pic>
        <p:nvPicPr>
          <p:cNvPr id="3" name="Kép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74" y="692696"/>
            <a:ext cx="820985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5725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Gill Sans M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11467</TotalTime>
  <Words>415</Words>
  <Application>Microsoft Office PowerPoint</Application>
  <PresentationFormat>Diavetítés a képernyőre (4:3 oldalarány)</PresentationFormat>
  <Paragraphs>102</Paragraphs>
  <Slides>30</Slides>
  <Notes>30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4" baseType="lpstr">
      <vt:lpstr>Verdana</vt:lpstr>
      <vt:lpstr>Arial</vt:lpstr>
      <vt:lpstr>Gill Sans MT</vt:lpstr>
      <vt:lpstr>Alapértelmezett terv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Visualia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Csörgő Tamás</dc:creator>
  <cp:lastModifiedBy>Dr. Csörgő Tamás</cp:lastModifiedBy>
  <cp:revision>301</cp:revision>
  <dcterms:created xsi:type="dcterms:W3CDTF">2008-05-04T21:48:21Z</dcterms:created>
  <dcterms:modified xsi:type="dcterms:W3CDTF">2025-07-10T08:06:32Z</dcterms:modified>
</cp:coreProperties>
</file>