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bookmarkIdSeed="3">
  <p:sldMasterIdLst>
    <p:sldMasterId id="2147483687" r:id="rId4"/>
  </p:sldMasterIdLst>
  <p:notesMasterIdLst>
    <p:notesMasterId r:id="rId42"/>
  </p:notesMasterIdLst>
  <p:sldIdLst>
    <p:sldId id="256" r:id="rId5"/>
    <p:sldId id="408" r:id="rId6"/>
    <p:sldId id="409" r:id="rId7"/>
    <p:sldId id="402" r:id="rId8"/>
    <p:sldId id="403" r:id="rId9"/>
    <p:sldId id="404" r:id="rId10"/>
    <p:sldId id="405" r:id="rId11"/>
    <p:sldId id="407" r:id="rId12"/>
    <p:sldId id="412" r:id="rId13"/>
    <p:sldId id="305" r:id="rId14"/>
    <p:sldId id="413" r:id="rId15"/>
    <p:sldId id="414" r:id="rId16"/>
    <p:sldId id="400" r:id="rId17"/>
    <p:sldId id="270" r:id="rId18"/>
    <p:sldId id="416" r:id="rId19"/>
    <p:sldId id="264" r:id="rId20"/>
    <p:sldId id="277" r:id="rId21"/>
    <p:sldId id="417" r:id="rId22"/>
    <p:sldId id="271" r:id="rId23"/>
    <p:sldId id="275" r:id="rId24"/>
    <p:sldId id="272" r:id="rId25"/>
    <p:sldId id="418" r:id="rId26"/>
    <p:sldId id="419" r:id="rId27"/>
    <p:sldId id="422" r:id="rId28"/>
    <p:sldId id="423" r:id="rId29"/>
    <p:sldId id="424" r:id="rId30"/>
    <p:sldId id="425" r:id="rId31"/>
    <p:sldId id="399" r:id="rId32"/>
    <p:sldId id="297" r:id="rId33"/>
    <p:sldId id="296" r:id="rId34"/>
    <p:sldId id="374" r:id="rId35"/>
    <p:sldId id="397" r:id="rId36"/>
    <p:sldId id="411" r:id="rId37"/>
    <p:sldId id="420" r:id="rId38"/>
    <p:sldId id="421" r:id="rId39"/>
    <p:sldId id="426" r:id="rId40"/>
    <p:sldId id="299" r:id="rId41"/>
  </p:sldIdLst>
  <p:sldSz cx="12192000" cy="6858000"/>
  <p:notesSz cx="6858000" cy="9144000"/>
  <p:custDataLst>
    <p:tags r:id="rId43"/>
  </p:custDataLst>
  <p:kinsoku lang="ja-JP" invalStChars="、。，．・：；？！゛゜ヽヾゝゞ々’”）〕］｝〉》」』】°‰′″℃￠％!%),.:;?]}｡｣､･ﾞﾟ" invalEndChars="‘“（〔［｛〈《「『【￥＄$([\{｢￡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51892E8-62B9-4B1B-B4CA-C2BCCE2E1D03}">
          <p14:sldIdLst>
            <p14:sldId id="256"/>
            <p14:sldId id="408"/>
            <p14:sldId id="409"/>
            <p14:sldId id="402"/>
            <p14:sldId id="403"/>
            <p14:sldId id="404"/>
            <p14:sldId id="405"/>
            <p14:sldId id="407"/>
            <p14:sldId id="412"/>
            <p14:sldId id="305"/>
            <p14:sldId id="413"/>
            <p14:sldId id="414"/>
            <p14:sldId id="400"/>
            <p14:sldId id="270"/>
            <p14:sldId id="416"/>
            <p14:sldId id="264"/>
            <p14:sldId id="277"/>
            <p14:sldId id="417"/>
            <p14:sldId id="271"/>
            <p14:sldId id="275"/>
            <p14:sldId id="272"/>
            <p14:sldId id="418"/>
            <p14:sldId id="419"/>
            <p14:sldId id="422"/>
            <p14:sldId id="423"/>
            <p14:sldId id="424"/>
            <p14:sldId id="425"/>
            <p14:sldId id="399"/>
            <p14:sldId id="297"/>
            <p14:sldId id="296"/>
            <p14:sldId id="374"/>
            <p14:sldId id="397"/>
            <p14:sldId id="411"/>
            <p14:sldId id="420"/>
            <p14:sldId id="421"/>
            <p14:sldId id="426"/>
            <p14:sldId id="29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ABAF"/>
    <a:srgbClr val="FCE092"/>
    <a:srgbClr val="EF2533"/>
    <a:srgbClr val="FFFFFF"/>
    <a:srgbClr val="B0E5DF"/>
    <a:srgbClr val="078D84"/>
    <a:srgbClr val="EFD9DB"/>
    <a:srgbClr val="97CDC4"/>
    <a:srgbClr val="69B7AA"/>
    <a:srgbClr val="5AC6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4206B5-5C18-4B06-BD1C-E824A9D4176B}" v="1260" dt="2025-07-10T07:15:12.603"/>
    <p1510:client id="{B1317754-5907-4258-9DD0-E3D5324C87C2}" v="185" dt="2025-07-09T23:59:29.8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Themed Style 1 –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51" autoAdjust="0"/>
    <p:restoredTop sz="75498" autoAdjust="0"/>
  </p:normalViewPr>
  <p:slideViewPr>
    <p:cSldViewPr snapToGrid="0">
      <p:cViewPr varScale="1">
        <p:scale>
          <a:sx n="58" d="100"/>
          <a:sy n="58" d="100"/>
        </p:scale>
        <p:origin x="40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gs" Target="tags/tag1.xml"/><Relationship Id="rId48" Type="http://schemas.microsoft.com/office/2015/10/relationships/revisionInfo" Target="revisionInfo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image" Target="../media/image31.emf"/><Relationship Id="rId1" Type="http://schemas.openxmlformats.org/officeDocument/2006/relationships/image" Target="../media/image30.emf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10" Type="http://schemas.openxmlformats.org/officeDocument/2006/relationships/image" Target="../media/image39.emf"/><Relationship Id="rId4" Type="http://schemas.openxmlformats.org/officeDocument/2006/relationships/image" Target="../media/image33.emf"/><Relationship Id="rId9" Type="http://schemas.openxmlformats.org/officeDocument/2006/relationships/image" Target="../media/image3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7DA8D3-8726-4D06-921A-51609036D0E0}" type="datetimeFigureOut">
              <a:rPr lang="de-AT" smtClean="0"/>
              <a:t>24.07.2025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A831FE-38C7-4DF7-A145-2734A236882A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54785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831FE-38C7-4DF7-A145-2734A236882A}" type="slidenum">
              <a:rPr lang="de-AT" smtClean="0"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795337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E1F54-6377-0BE1-7E87-6FEE3BD3B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C0F5CCA-0B8D-16B4-0D75-919555A4E4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94B0177-0981-70C2-3BBF-73E0DFE550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CC3D6B2-0E56-87AB-2B32-3F1B9CD7FC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831FE-38C7-4DF7-A145-2734A236882A}" type="slidenum">
              <a:rPr lang="de-AT" smtClean="0"/>
              <a:t>11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87239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E1F54-6377-0BE1-7E87-6FEE3BD3B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C0F5CCA-0B8D-16B4-0D75-919555A4E4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94B0177-0981-70C2-3BBF-73E0DFE550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CC3D6B2-0E56-87AB-2B32-3F1B9CD7FC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831FE-38C7-4DF7-A145-2734A236882A}" type="slidenum">
              <a:rPr lang="de-AT" smtClean="0"/>
              <a:t>12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100901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A9A90-BFB2-4963-B0E0-5F7CB5BAF07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22370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20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A9A90-BFB2-4963-B0E0-5F7CB5BAF07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95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A9A90-BFB2-4963-B0E0-5F7CB5BAF07A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618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A9A90-BFB2-4963-B0E0-5F7CB5BAF07A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6186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A9A90-BFB2-4963-B0E0-5F7CB5BAF07A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6186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53F0F5-6F0B-8C60-602F-B65CE0404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D4708FCC-0046-AD4E-34F5-6684EB0683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D02688A9-83BA-881A-928A-B215186D41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C8DD88A2-302B-97EE-4B8B-827D0C9918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A9A90-BFB2-4963-B0E0-5F7CB5BAF07A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11130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12D19-8899-5F39-D7FB-BA7F5DFAD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A9C93A24-E125-630E-EDD9-981C3E0375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AAFA6A5F-E012-36E1-08F8-62EEE04377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79AF27CC-E490-47E0-4D9E-8AAE8EDC83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A9A90-BFB2-4963-B0E0-5F7CB5BAF07A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81265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722860-1779-BD78-FFB1-037E55082B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EBB9D61-4E9F-DD1C-2004-86E80A4F9E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D1A00C1-157D-C64F-6AFE-AB7FC762E7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E9FF51D-7E63-DB77-A222-ED58B954A2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831FE-38C7-4DF7-A145-2734A236882A}" type="slidenum">
              <a:rPr lang="de-AT" smtClean="0"/>
              <a:t>25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43457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152952-DC2E-4FC1-2154-F3D111160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E976780-F45F-C23D-C93D-9F28A1FC61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6FFC5F1-ECF0-7FA9-1D45-DAF4F96EDB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89867EA-D882-8E88-EF88-213B0793F2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831FE-38C7-4DF7-A145-2734A236882A}" type="slidenum">
              <a:rPr lang="de-AT" smtClean="0"/>
              <a:t>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236698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E2208-3E84-5A3A-09F4-F2686B0BD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FCDA182F-D1AB-8B1D-1C74-237E68727F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DE6F36DF-2AD4-4147-D435-D5F8A65736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527F437-4EC7-A65E-60F3-4DCE7E198B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831FE-38C7-4DF7-A145-2734A236882A}" type="slidenum">
              <a:rPr lang="de-AT" smtClean="0"/>
              <a:t>26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784935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EDA150-E851-5DE2-6389-6C644EFC1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711F744-B62F-0C1D-CEEE-5ECC433D7A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2E103F6-DF39-C5FF-B96B-BB5A95C9BF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2649F71-361B-A83B-120F-6DC66D2699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831FE-38C7-4DF7-A145-2734A236882A}" type="slidenum">
              <a:rPr lang="de-AT" smtClean="0"/>
              <a:t>27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563373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sz="72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831FE-38C7-4DF7-A145-2734A236882A}" type="slidenum">
              <a:rPr lang="de-AT" smtClean="0"/>
              <a:t>29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718781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831FE-38C7-4DF7-A145-2734A236882A}" type="slidenum">
              <a:rPr lang="de-AT" smtClean="0"/>
              <a:t>30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537337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E02F42-7B76-5CF1-FDFF-B9BA7ABE7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A5BFD0F-11E8-6BDA-ED13-397FED8F19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60DF9F3-4B66-04BE-297D-F3B2565952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BEB97AD-1C0A-CF8E-09AD-388F37EF0A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831FE-38C7-4DF7-A145-2734A236882A}" type="slidenum">
              <a:rPr lang="de-AT" smtClean="0"/>
              <a:t>33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546620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C61207-3394-F86B-89CE-F893F3CB48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61B7CF0A-0043-EF21-9381-904C3D4EC2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8D58BAB-4E41-F46C-31EC-355D22487F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79F4DCD-5402-616A-9DFB-C4A7D02029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831FE-38C7-4DF7-A145-2734A236882A}" type="slidenum">
              <a:rPr lang="de-AT" smtClean="0"/>
              <a:t>35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292994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8811D-6AFF-1512-0D37-58CFCAF47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76F1894-DA72-1286-372B-1E1B6B80A7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2D8C63C-CC67-DF63-2196-2EE23FA19C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43886F3-B4CD-0F18-4414-632240DD3C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831FE-38C7-4DF7-A145-2734A236882A}" type="slidenum">
              <a:rPr lang="de-AT" smtClean="0"/>
              <a:t>36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017977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831FE-38C7-4DF7-A145-2734A236882A}" type="slidenum">
              <a:rPr lang="de-AT" smtClean="0"/>
              <a:t>37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84914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82DEC-7677-AB59-4957-9091D1C79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DD40D2F-50D7-6F0B-344F-E360394A12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4861230-36F5-5F03-963F-84646BB1AE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B9ABF6B-AFAF-1DDC-E993-6E41D4FD60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831FE-38C7-4DF7-A145-2734A236882A}" type="slidenum">
              <a:rPr lang="de-AT" smtClean="0"/>
              <a:t>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35875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02FB40-E1FF-A576-DC9F-6FC540D5E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067B2E2-AD7F-AE19-E7ED-497B05793E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6A30B87-DCDB-093D-E818-3D3A58A89E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74FE158-5701-9B3F-D545-8A04ADA927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831FE-38C7-4DF7-A145-2734A236882A}" type="slidenum">
              <a:rPr lang="de-AT" smtClean="0"/>
              <a:t>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137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2C6EC-63E0-AE57-77A3-8B1BFF91A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BF0C9BD-7C65-C5AD-DE31-556792A305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6B7B351-FDB7-AA2D-92A0-6382E96953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955C280-EAE2-7AB3-3707-C63477095D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831FE-38C7-4DF7-A145-2734A236882A}" type="slidenum">
              <a:rPr lang="de-AT" smtClean="0"/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59701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65B96-EFB7-7CD9-341F-D40706BB4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3472E8E7-93C3-647A-96CD-235C6AB831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256C82C-5EBE-577B-E648-7BE8894D46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B5F282E-F7AE-0761-CF2C-F565F63059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831FE-38C7-4DF7-A145-2734A236882A}" type="slidenum">
              <a:rPr lang="de-AT" smtClean="0"/>
              <a:t>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283853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D96EF-C166-73BC-E685-87B197BA6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2C86D9A-E377-C82B-5061-D97C2FD170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72F5441-728C-5E94-5E5A-88EF2BA4D9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64A6CB7-6CA0-2854-51FC-2C3F9DC000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831FE-38C7-4DF7-A145-2734A236882A}" type="slidenum">
              <a:rPr lang="de-AT" smtClean="0"/>
              <a:t>8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681391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35E14-A3BF-3528-37CA-C6B0E0FED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AFFB842B-3A58-C595-B845-5B4049B2B2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0BE78DEA-090D-A1F5-FA95-5392584F5F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76E3948-B7B1-3978-0EC9-FFE5B4AB88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831FE-38C7-4DF7-A145-2734A236882A}" type="slidenum">
              <a:rPr lang="de-AT" smtClean="0"/>
              <a:t>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4905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A831FE-38C7-4DF7-A145-2734A236882A}" type="slidenum">
              <a:rPr lang="de-AT" smtClean="0"/>
              <a:t>10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78661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57778-7A01-4FAC-9739-91B408F84D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143605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57778-7A01-4FAC-9739-91B408F84D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50233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57778-7A01-4FAC-9739-91B408F84D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72403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35FDC-2B7B-E4D2-D2E9-D6D4EA6386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4314" y="0"/>
            <a:ext cx="5637846" cy="3429000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4400" b="1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266EB8-A461-7F8A-60F3-66C2529E1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4"/>
            <a:ext cx="2743200" cy="365125"/>
          </a:xfrm>
          <a:prstGeom prst="rect">
            <a:avLst/>
          </a:prstGeom>
        </p:spPr>
        <p:txBody>
          <a:bodyPr/>
          <a:lstStyle/>
          <a:p>
            <a:fld id="{45857778-7A01-4FAC-9739-91B408F84DE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F80A241-3C0A-D8C5-DDA0-79150252674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33754" y="3540328"/>
            <a:ext cx="5418406" cy="972038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FD36CF8C-7CF6-0C89-35E3-6223C97114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753" y="4638476"/>
            <a:ext cx="5418406" cy="78079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</a:lstStyle>
          <a:p>
            <a:r>
              <a:rPr lang="en-US" dirty="0"/>
              <a:t>Click to edit Master Author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816A5BF-89D1-C721-DF37-5E0F37678A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350" y="5545380"/>
            <a:ext cx="5418406" cy="53182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600"/>
            </a:lvl1pPr>
          </a:lstStyle>
          <a:p>
            <a:r>
              <a:rPr lang="en-US" dirty="0"/>
              <a:t>Click to edit Master Data and Place</a:t>
            </a:r>
          </a:p>
        </p:txBody>
      </p:sp>
    </p:spTree>
    <p:extLst>
      <p:ext uri="{BB962C8B-B14F-4D97-AF65-F5344CB8AC3E}">
        <p14:creationId xmlns:p14="http://schemas.microsoft.com/office/powerpoint/2010/main" val="21067944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FDA7DB-9461-60A9-ED06-1887D6C97F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57778-7A01-4FAC-9739-91B408F84DEB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C18130F-144E-D084-23EE-141955C59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736" y="244504"/>
            <a:ext cx="5575351" cy="3184495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quote</a:t>
            </a:r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BC1F7656-C754-8997-C178-715F0C4813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737" y="3583364"/>
            <a:ext cx="3289350" cy="20819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0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GB" dirty="0"/>
              <a:t>Click to edit Master author 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3755029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-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1B2C5C-D6AF-DC96-CCFE-105D1A331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/>
          <a:p>
            <a:fld id="{45857778-7A01-4FAC-9739-91B408F84DE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5DD9F2-4CD6-161B-F818-D9053FD458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4313" y="1292087"/>
            <a:ext cx="11742461" cy="4273825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400" b="1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102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57778-7A01-4FAC-9739-91B408F84D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206160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57778-7A01-4FAC-9739-91B408F84D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322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57778-7A01-4FAC-9739-91B408F84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83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57778-7A01-4FAC-9739-91B408F84D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536668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57778-7A01-4FAC-9739-91B408F84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393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57778-7A01-4FAC-9739-91B408F84D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831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57778-7A01-4FAC-9739-91B408F84D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268132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57778-7A01-4FAC-9739-91B408F84D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153931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7/24/2025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857778-7A01-4FAC-9739-91B408F84D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091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1.gi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jpe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34.emf"/><Relationship Id="rId18" Type="http://schemas.openxmlformats.org/officeDocument/2006/relationships/oleObject" Target="../embeddings/oleObject9.bin"/><Relationship Id="rId3" Type="http://schemas.openxmlformats.org/officeDocument/2006/relationships/notesSlide" Target="../notesSlides/notesSlide23.xml"/><Relationship Id="rId21" Type="http://schemas.openxmlformats.org/officeDocument/2006/relationships/image" Target="../media/image38.emf"/><Relationship Id="rId7" Type="http://schemas.openxmlformats.org/officeDocument/2006/relationships/image" Target="../media/image31.emf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36.emf"/><Relationship Id="rId2" Type="http://schemas.openxmlformats.org/officeDocument/2006/relationships/slideLayout" Target="../slideLayouts/slideLayout14.xml"/><Relationship Id="rId16" Type="http://schemas.openxmlformats.org/officeDocument/2006/relationships/oleObject" Target="../embeddings/oleObject8.bin"/><Relationship Id="rId20" Type="http://schemas.openxmlformats.org/officeDocument/2006/relationships/oleObject" Target="../embeddings/oleObject10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33.emf"/><Relationship Id="rId24" Type="http://schemas.openxmlformats.org/officeDocument/2006/relationships/image" Target="../media/image3.jpeg"/><Relationship Id="rId5" Type="http://schemas.openxmlformats.org/officeDocument/2006/relationships/image" Target="../media/image30.emf"/><Relationship Id="rId15" Type="http://schemas.openxmlformats.org/officeDocument/2006/relationships/image" Target="../media/image35.emf"/><Relationship Id="rId23" Type="http://schemas.openxmlformats.org/officeDocument/2006/relationships/image" Target="../media/image39.emf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37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32.emf"/><Relationship Id="rId14" Type="http://schemas.openxmlformats.org/officeDocument/2006/relationships/oleObject" Target="../embeddings/oleObject7.bin"/><Relationship Id="rId22" Type="http://schemas.openxmlformats.org/officeDocument/2006/relationships/oleObject" Target="../embeddings/oleObject11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microsoft.com/office/2007/relationships/hdphoto" Target="../media/hdphoto2.wdp"/><Relationship Id="rId7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4" Type="http://schemas.openxmlformats.org/officeDocument/2006/relationships/image" Target="../media/image30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03674-6E29-6B7A-E523-D6AF255C88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9148" y="1564227"/>
            <a:ext cx="5757861" cy="1798113"/>
          </a:xfrm>
        </p:spPr>
        <p:txBody>
          <a:bodyPr>
            <a:noAutofit/>
          </a:bodyPr>
          <a:lstStyle/>
          <a:p>
            <a:r>
              <a:rPr lang="de-AT" sz="4000" i="1" noProof="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Aspergillus </a:t>
            </a:r>
            <a:r>
              <a:rPr lang="hu-HU" sz="4000" noProof="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és</a:t>
            </a:r>
            <a:r>
              <a:rPr lang="hu-HU" sz="4000" i="1" noProof="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Alternaria </a:t>
            </a:r>
            <a:r>
              <a:rPr lang="hu-HU" sz="4000" noProof="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mikotoxinok és metabolizmusuk</a:t>
            </a:r>
            <a:endParaRPr lang="hu-HU" sz="4000" b="0" i="0" noProof="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2BAEE2-7A6A-AC9A-555E-832B48067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57778-7A01-4FAC-9739-91B408F84DEB}" type="slidenum">
              <a:rPr lang="hu-HU" noProof="0" smtClean="0"/>
              <a:pPr/>
              <a:t>1</a:t>
            </a:fld>
            <a:endParaRPr lang="hu-HU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479383-9899-3FF1-E3DF-7FB16FB2E5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9149" y="3648209"/>
            <a:ext cx="5757862" cy="780793"/>
          </a:xfrm>
        </p:spPr>
        <p:txBody>
          <a:bodyPr>
            <a:normAutofit/>
          </a:bodyPr>
          <a:lstStyle/>
          <a:p>
            <a:r>
              <a:rPr lang="hu-HU" sz="180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Berze TÖK tábor 2025</a:t>
            </a:r>
          </a:p>
          <a:p>
            <a:r>
              <a:rPr lang="hu-HU" sz="180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Borsos Eszter</a:t>
            </a:r>
            <a:endParaRPr lang="hu-HU" sz="180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94470-4475-CB29-59AC-05D15E4877F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9149" y="4867419"/>
            <a:ext cx="5418406" cy="531828"/>
          </a:xfrm>
        </p:spPr>
        <p:txBody>
          <a:bodyPr/>
          <a:lstStyle/>
          <a:p>
            <a:r>
              <a:rPr lang="hu-HU" sz="1600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2025.07.10.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50F716-6E38-4C8B-7360-74D0F757D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466" y="1211063"/>
            <a:ext cx="1240246" cy="70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I Wien - alle Studiengänge der Universität Wien">
            <a:extLst>
              <a:ext uri="{FF2B5EF4-FFF2-40B4-BE49-F238E27FC236}">
                <a16:creationId xmlns:a16="http://schemas.microsoft.com/office/drawing/2014/main" id="{817C0130-D515-724F-26E1-0781AF126B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0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8" b="14635"/>
          <a:stretch/>
        </p:blipFill>
        <p:spPr bwMode="auto">
          <a:xfrm>
            <a:off x="10026658" y="293753"/>
            <a:ext cx="1785863" cy="62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235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0EEEBC6-BAE5-125B-BEE8-1AA2F083D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AC8A20-F408-C87C-1152-CB5878700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0"/>
            <a:ext cx="9887219" cy="673251"/>
          </a:xfrm>
        </p:spPr>
        <p:txBody>
          <a:bodyPr>
            <a:normAutofit/>
          </a:bodyPr>
          <a:lstStyle/>
          <a:p>
            <a:r>
              <a:rPr lang="hu-HU" sz="3200" noProof="0" dirty="0">
                <a:latin typeface="Arial" panose="020B0604020202020204" pitchFamily="34" charset="0"/>
                <a:cs typeface="Arial" panose="020B0604020202020204" pitchFamily="34" charset="0"/>
              </a:rPr>
              <a:t>Aflatoxinok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AAF4EF88-E652-F0B9-73E4-7E4A0A9187D9}"/>
              </a:ext>
            </a:extLst>
          </p:cNvPr>
          <p:cNvSpPr txBox="1">
            <a:spLocks/>
          </p:cNvSpPr>
          <p:nvPr/>
        </p:nvSpPr>
        <p:spPr>
          <a:xfrm>
            <a:off x="214313" y="979768"/>
            <a:ext cx="11571287" cy="32376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Satoshi" pitchFamily="50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atoshi" pitchFamily="50" charset="0"/>
              <a:buChar char="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atoshi" pitchFamily="50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atoshi" pitchFamily="50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atoshi" pitchFamily="50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6575" indent="-536575">
              <a:lnSpc>
                <a:spcPct val="170000"/>
              </a:lnSpc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hu-HU" sz="1800" noProof="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Több </a:t>
            </a:r>
            <a:r>
              <a:rPr lang="hu-HU" sz="1800" i="1" noProof="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Aspergillus</a:t>
            </a:r>
            <a:r>
              <a:rPr lang="hu-HU" sz="1800" noProof="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faj is termeli őket</a:t>
            </a:r>
            <a:r>
              <a:rPr lang="hu-HU" sz="18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, pl. </a:t>
            </a:r>
            <a:r>
              <a:rPr lang="hu-HU" sz="1800" i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Aspergillus parasiticus</a:t>
            </a:r>
            <a:endParaRPr lang="hu-HU" sz="1800" i="1" noProof="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536575" indent="-536575">
              <a:lnSpc>
                <a:spcPct val="170000"/>
              </a:lnSpc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hu-HU" sz="1800" noProof="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Előfordulás:</a:t>
            </a:r>
          </a:p>
          <a:p>
            <a:pPr>
              <a:lnSpc>
                <a:spcPct val="170000"/>
              </a:lnSpc>
              <a:buClr>
                <a:schemeClr val="accent1"/>
              </a:buClr>
            </a:pPr>
            <a:r>
              <a:rPr lang="hu-HU" sz="18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	</a:t>
            </a:r>
            <a:r>
              <a:rPr lang="hu-HU" sz="1800" noProof="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földimogyoró, mogyoró, szerecsendió, pisztácia, mandula, füge, különböző gabonafélék, rizs</a:t>
            </a:r>
          </a:p>
          <a:p>
            <a:pPr marL="536575" indent="-536575">
              <a:lnSpc>
                <a:spcPct val="170000"/>
              </a:lnSpc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hu-HU" sz="18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Problémás: n</a:t>
            </a:r>
            <a:r>
              <a:rPr lang="hu-HU" sz="1800" noProof="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edves tárolási körülmények és a nem megfelelő szellőzés </a:t>
            </a:r>
          </a:p>
          <a:p>
            <a:pPr marL="536575" indent="-536575">
              <a:lnSpc>
                <a:spcPct val="170000"/>
              </a:lnSpc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hu-HU" sz="1800" noProof="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Különösen érintettek a meleg, párás éghajlatú </a:t>
            </a:r>
            <a:r>
              <a:rPr lang="hu-HU" sz="18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térségek (legintenzívebb aflatoxin </a:t>
            </a:r>
            <a:r>
              <a:rPr lang="hu-HU" sz="1800" noProof="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szintézis: 25–30 °C)</a:t>
            </a:r>
            <a:endParaRPr lang="hu-HU" sz="1800" noProof="0" dirty="0">
              <a:effectLst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" name="Foliennummernplatzhalter 40">
            <a:extLst>
              <a:ext uri="{FF2B5EF4-FFF2-40B4-BE49-F238E27FC236}">
                <a16:creationId xmlns:a16="http://schemas.microsoft.com/office/drawing/2014/main" id="{340AC166-8A21-E5E2-5073-FD65B7402E18}"/>
              </a:ext>
            </a:extLst>
          </p:cNvPr>
          <p:cNvSpPr txBox="1">
            <a:spLocks/>
          </p:cNvSpPr>
          <p:nvPr/>
        </p:nvSpPr>
        <p:spPr>
          <a:xfrm>
            <a:off x="11037591" y="6558046"/>
            <a:ext cx="14224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fld id="{B6F15528-21DE-4FAA-801E-634DDDAF4B2B}" type="slidenum">
              <a:rPr lang="hu-HU" noProof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10</a:t>
            </a:fld>
            <a:r>
              <a:rPr lang="hu-HU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</a:p>
        </p:txBody>
      </p:sp>
      <p:pic>
        <p:nvPicPr>
          <p:cNvPr id="2" name="Picture 2" descr="An Aspergillus flavus strain from bee bread of the Western honey bee ( –  thaliawhite">
            <a:extLst>
              <a:ext uri="{FF2B5EF4-FFF2-40B4-BE49-F238E27FC236}">
                <a16:creationId xmlns:a16="http://schemas.microsoft.com/office/drawing/2014/main" id="{3BA99BDB-8416-E2A1-CD83-4330553F2E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5" r="16875"/>
          <a:stretch>
            <a:fillRect/>
          </a:stretch>
        </p:blipFill>
        <p:spPr bwMode="auto">
          <a:xfrm>
            <a:off x="10613556" y="233021"/>
            <a:ext cx="961917" cy="96191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DBC0B8-4273-68B6-ED8E-D7CE4416E64C}"/>
              </a:ext>
            </a:extLst>
          </p:cNvPr>
          <p:cNvSpPr txBox="1"/>
          <p:nvPr/>
        </p:nvSpPr>
        <p:spPr>
          <a:xfrm>
            <a:off x="10066236" y="1194938"/>
            <a:ext cx="2056559" cy="503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70000"/>
              </a:lnSpc>
              <a:buClr>
                <a:schemeClr val="accent1"/>
              </a:buClr>
            </a:pPr>
            <a:r>
              <a:rPr lang="hu-HU" sz="1800" i="1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</a:t>
            </a:r>
            <a:r>
              <a:rPr lang="hu-HU" sz="1800" i="1" noProof="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spergillus </a:t>
            </a:r>
            <a:r>
              <a:rPr lang="hu-HU" sz="1800" i="1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fla</a:t>
            </a:r>
            <a:r>
              <a:rPr lang="hu-HU" sz="1800" i="1" noProof="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vus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2BCD79B1-ADB6-2D62-8B05-DB99B881D5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7188208"/>
              </p:ext>
            </p:extLst>
          </p:nvPr>
        </p:nvGraphicFramePr>
        <p:xfrm>
          <a:off x="5003006" y="4457541"/>
          <a:ext cx="2185987" cy="199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CS ChemDraw 64-bit Drawing" r:id="rId5" imgW="2186421" imgH="1997592" progId="ChemDraw_x64.Document.6.0">
                  <p:embed/>
                </p:oleObj>
              </mc:Choice>
              <mc:Fallback>
                <p:oleObj name="CS ChemDraw 64-bit Drawing" r:id="rId5" imgW="2186421" imgH="1997592" progId="ChemDraw_x64.Document.6.0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2BCD79B1-ADB6-2D62-8B05-DB99B881D5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03006" y="4457541"/>
                        <a:ext cx="2185987" cy="1997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21">
            <a:extLst>
              <a:ext uri="{FF2B5EF4-FFF2-40B4-BE49-F238E27FC236}">
                <a16:creationId xmlns:a16="http://schemas.microsoft.com/office/drawing/2014/main" id="{D4BC991E-2947-807B-66A2-3753132AA7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211" y="4457541"/>
            <a:ext cx="2721288" cy="199707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E527C93-27C2-787A-F1CA-4896431D3AEE}"/>
              </a:ext>
            </a:extLst>
          </p:cNvPr>
          <p:cNvSpPr txBox="1"/>
          <p:nvPr/>
        </p:nvSpPr>
        <p:spPr>
          <a:xfrm>
            <a:off x="811472" y="4513525"/>
            <a:ext cx="6229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noProof="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Aflatoxin B1:</a:t>
            </a:r>
            <a:r>
              <a:rPr lang="hu-HU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a </a:t>
            </a: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legmérgezőbb</a:t>
            </a:r>
            <a:r>
              <a:rPr lang="hu-HU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mikotoxin</a:t>
            </a:r>
            <a:endParaRPr lang="hu-HU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51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FE70802-13F9-BA49-EBDC-8A8120527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Video 9" title="Water bottle pouring">
            <a:hlinkClick r:id="" action="ppaction://media"/>
            <a:extLst>
              <a:ext uri="{FF2B5EF4-FFF2-40B4-BE49-F238E27FC236}">
                <a16:creationId xmlns:a16="http://schemas.microsoft.com/office/drawing/2014/main" id="{4F3210AD-0954-F7AF-A74B-989C828311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6EA51B7-602E-4F3B-7F12-85B986AA2166}"/>
              </a:ext>
            </a:extLst>
          </p:cNvPr>
          <p:cNvSpPr/>
          <p:nvPr/>
        </p:nvSpPr>
        <p:spPr>
          <a:xfrm>
            <a:off x="-87086" y="-86084"/>
            <a:ext cx="12279086" cy="696996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C710962-3507-B87F-E6D1-4985A0FF8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0"/>
            <a:ext cx="9887219" cy="673251"/>
          </a:xfrm>
        </p:spPr>
        <p:txBody>
          <a:bodyPr>
            <a:normAutofit/>
          </a:bodyPr>
          <a:lstStyle/>
          <a:p>
            <a:r>
              <a:rPr lang="hu-HU" sz="3200" noProof="0" dirty="0">
                <a:latin typeface="Arial" panose="020B0604020202020204" pitchFamily="34" charset="0"/>
                <a:cs typeface="Arial" panose="020B0604020202020204" pitchFamily="34" charset="0"/>
              </a:rPr>
              <a:t>Mit jelent az, hogy mérgező?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04881367-54C0-017B-E889-7CB9CBDE282C}"/>
              </a:ext>
            </a:extLst>
          </p:cNvPr>
          <p:cNvSpPr txBox="1">
            <a:spLocks/>
          </p:cNvSpPr>
          <p:nvPr/>
        </p:nvSpPr>
        <p:spPr>
          <a:xfrm>
            <a:off x="214313" y="979768"/>
            <a:ext cx="11571287" cy="5122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Satoshi" pitchFamily="50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atoshi" pitchFamily="50" charset="0"/>
              <a:buChar char="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atoshi" pitchFamily="50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atoshi" pitchFamily="50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atoshi" pitchFamily="50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6575" indent="-536575">
              <a:lnSpc>
                <a:spcPct val="170000"/>
              </a:lnSpc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hu-HU" sz="18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Az egészségre káros, toxikus</a:t>
            </a:r>
            <a:endParaRPr lang="hu-HU" sz="1800" i="1" noProof="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lnSpc>
                <a:spcPct val="170000"/>
              </a:lnSpc>
              <a:buClr>
                <a:schemeClr val="accent1"/>
              </a:buClr>
            </a:pPr>
            <a:r>
              <a:rPr lang="hu-HU" sz="1800" noProof="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 hatás több tényező függvénye:</a:t>
            </a:r>
          </a:p>
          <a:p>
            <a:pPr>
              <a:lnSpc>
                <a:spcPct val="170000"/>
              </a:lnSpc>
              <a:buClr>
                <a:schemeClr val="accent1"/>
              </a:buClr>
            </a:pPr>
            <a:r>
              <a:rPr lang="hu-H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Dózis: </a:t>
            </a:r>
            <a:r>
              <a:rPr lang="hu-HU" sz="1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„A dózis teszi a mérget.” </a:t>
            </a:r>
            <a:r>
              <a:rPr lang="hu-H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- Paracelsus</a:t>
            </a:r>
          </a:p>
          <a:p>
            <a:pPr>
              <a:lnSpc>
                <a:spcPct val="170000"/>
              </a:lnSpc>
              <a:buClr>
                <a:schemeClr val="accent1"/>
              </a:buClr>
            </a:pPr>
            <a:endParaRPr lang="hu-HU" sz="1800" noProof="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536575" indent="-536575">
              <a:lnSpc>
                <a:spcPct val="170000"/>
              </a:lnSpc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hu-HU" sz="18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Egy nő meghalt 2007-ben az USA-ban egy rádiós kihívás során („Hold Your Wee for a Wii”), mert túl sok (kb. 7,5 L) vizet ivott rövid idő alatt.</a:t>
            </a:r>
          </a:p>
          <a:p>
            <a:pPr marL="536575" indent="-536575">
              <a:lnSpc>
                <a:spcPct val="170000"/>
              </a:lnSpc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hu-HU" sz="18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Ilyenkor a vér nátriumszintje túl alacsony lesz → agyduzzanat, görcsök, akár halál is bekövetkezhet</a:t>
            </a:r>
            <a:endParaRPr lang="hu-HU" sz="1800" noProof="0" dirty="0">
              <a:effectLst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" name="Foliennummernplatzhalter 40">
            <a:extLst>
              <a:ext uri="{FF2B5EF4-FFF2-40B4-BE49-F238E27FC236}">
                <a16:creationId xmlns:a16="http://schemas.microsoft.com/office/drawing/2014/main" id="{66176992-05F5-0EC9-88A8-C6742EBB7D3F}"/>
              </a:ext>
            </a:extLst>
          </p:cNvPr>
          <p:cNvSpPr txBox="1">
            <a:spLocks/>
          </p:cNvSpPr>
          <p:nvPr/>
        </p:nvSpPr>
        <p:spPr>
          <a:xfrm>
            <a:off x="11037591" y="6558046"/>
            <a:ext cx="14224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fld id="{B6F15528-21DE-4FAA-801E-634DDDAF4B2B}" type="slidenum">
              <a:rPr lang="hu-HU" noProof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11</a:t>
            </a:fld>
            <a:r>
              <a:rPr lang="hu-HU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F4EE05-C7DB-1858-AB04-60AFCBFA972A}"/>
              </a:ext>
            </a:extLst>
          </p:cNvPr>
          <p:cNvSpPr txBox="1"/>
          <p:nvPr/>
        </p:nvSpPr>
        <p:spPr>
          <a:xfrm>
            <a:off x="214313" y="6558046"/>
            <a:ext cx="62655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1000" dirty="0" err="1">
                <a:latin typeface="Arial" panose="020B0604020202020204" pitchFamily="34" charset="0"/>
                <a:cs typeface="Arial" panose="020B0604020202020204" pitchFamily="34" charset="0"/>
              </a:rPr>
              <a:t>Forrás</a:t>
            </a:r>
            <a:r>
              <a:rPr lang="de-AT" sz="1000" dirty="0">
                <a:latin typeface="Arial" panose="020B0604020202020204" pitchFamily="34" charset="0"/>
                <a:cs typeface="Arial" panose="020B0604020202020204" pitchFamily="34" charset="0"/>
              </a:rPr>
              <a:t>: BMJ Case Reports, Mayo Clinic, </a:t>
            </a:r>
            <a:r>
              <a:rPr lang="de-AT" sz="1000" dirty="0" err="1">
                <a:latin typeface="Arial" panose="020B0604020202020204" pitchFamily="34" charset="0"/>
                <a:cs typeface="Arial" panose="020B0604020202020204" pitchFamily="34" charset="0"/>
              </a:rPr>
              <a:t>valamint</a:t>
            </a:r>
            <a:r>
              <a:rPr lang="de-AT" sz="1000" dirty="0">
                <a:latin typeface="Arial" panose="020B0604020202020204" pitchFamily="34" charset="0"/>
                <a:cs typeface="Arial" panose="020B0604020202020204" pitchFamily="34" charset="0"/>
              </a:rPr>
              <a:t> "Hold </a:t>
            </a:r>
            <a:r>
              <a:rPr lang="de-AT" sz="1000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de-AT" sz="1000" dirty="0">
                <a:latin typeface="Arial" panose="020B0604020202020204" pitchFamily="34" charset="0"/>
                <a:cs typeface="Arial" panose="020B0604020202020204" pitchFamily="34" charset="0"/>
              </a:rPr>
              <a:t> Wee </a:t>
            </a:r>
            <a:r>
              <a:rPr lang="de-AT" sz="10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AT" sz="1000" dirty="0">
                <a:latin typeface="Arial" panose="020B0604020202020204" pitchFamily="34" charset="0"/>
                <a:cs typeface="Arial" panose="020B0604020202020204" pitchFamily="34" charset="0"/>
              </a:rPr>
              <a:t> a Wii" </a:t>
            </a:r>
            <a:r>
              <a:rPr lang="de-AT" sz="1000" dirty="0" err="1">
                <a:latin typeface="Arial" panose="020B0604020202020204" pitchFamily="34" charset="0"/>
                <a:cs typeface="Arial" panose="020B0604020202020204" pitchFamily="34" charset="0"/>
              </a:rPr>
              <a:t>tragikus</a:t>
            </a:r>
            <a:r>
              <a:rPr lang="de-AT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000" dirty="0" err="1">
                <a:latin typeface="Arial" panose="020B0604020202020204" pitchFamily="34" charset="0"/>
                <a:cs typeface="Arial" panose="020B0604020202020204" pitchFamily="34" charset="0"/>
              </a:rPr>
              <a:t>esete</a:t>
            </a:r>
            <a:r>
              <a:rPr lang="de-AT" sz="1000" dirty="0">
                <a:latin typeface="Arial" panose="020B0604020202020204" pitchFamily="34" charset="0"/>
                <a:cs typeface="Arial" panose="020B0604020202020204" pitchFamily="34" charset="0"/>
              </a:rPr>
              <a:t> (CNN, 2007).</a:t>
            </a:r>
            <a:endParaRPr lang="hu-H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99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88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FE70802-13F9-BA49-EBDC-8A8120527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710962-3507-B87F-E6D1-4985A0FF8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0"/>
            <a:ext cx="9887219" cy="673251"/>
          </a:xfrm>
        </p:spPr>
        <p:txBody>
          <a:bodyPr>
            <a:normAutofit/>
          </a:bodyPr>
          <a:lstStyle/>
          <a:p>
            <a:r>
              <a:rPr lang="hu-HU" sz="3200" noProof="0" dirty="0">
                <a:latin typeface="Arial" panose="020B0604020202020204" pitchFamily="34" charset="0"/>
                <a:cs typeface="Arial" panose="020B0604020202020204" pitchFamily="34" charset="0"/>
              </a:rPr>
              <a:t>Mit jelent az, hogy mérgező?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04881367-54C0-017B-E889-7CB9CBDE282C}"/>
              </a:ext>
            </a:extLst>
          </p:cNvPr>
          <p:cNvSpPr txBox="1">
            <a:spLocks/>
          </p:cNvSpPr>
          <p:nvPr/>
        </p:nvSpPr>
        <p:spPr>
          <a:xfrm>
            <a:off x="214313" y="979768"/>
            <a:ext cx="11571287" cy="5122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Satoshi" pitchFamily="50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atoshi" pitchFamily="50" charset="0"/>
              <a:buChar char="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atoshi" pitchFamily="50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atoshi" pitchFamily="50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atoshi" pitchFamily="50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6575" indent="-536575">
              <a:lnSpc>
                <a:spcPct val="170000"/>
              </a:lnSpc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hu-HU" sz="18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Az egészségre káros, toxikus</a:t>
            </a:r>
            <a:endParaRPr lang="hu-HU" sz="1800" i="1" noProof="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lnSpc>
                <a:spcPct val="170000"/>
              </a:lnSpc>
              <a:buClr>
                <a:schemeClr val="accent1"/>
              </a:buClr>
            </a:pPr>
            <a:r>
              <a:rPr lang="hu-HU" sz="1800" noProof="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 hatás több tényező függvénye:</a:t>
            </a:r>
          </a:p>
          <a:p>
            <a:pPr marL="541338" indent="-541338">
              <a:lnSpc>
                <a:spcPct val="170000"/>
              </a:lnSpc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hu-HU" sz="18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Dózis: </a:t>
            </a:r>
            <a:r>
              <a:rPr lang="hu-HU" sz="1800" i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„A dózis teszi a mérget.” </a:t>
            </a:r>
            <a:r>
              <a:rPr lang="hu-HU" sz="18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- Paracelsus</a:t>
            </a:r>
            <a:endParaRPr lang="hu-HU" sz="1800" noProof="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536575" indent="-536575">
              <a:lnSpc>
                <a:spcPct val="170000"/>
              </a:lnSpc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hu-HU" sz="18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Kinek a szervezetéről van szó? (gyerek vs. felnőtt, egészséges vs. Beteg ember)</a:t>
            </a:r>
          </a:p>
          <a:p>
            <a:pPr marL="536575" indent="-536575">
              <a:lnSpc>
                <a:spcPct val="170000"/>
              </a:lnSpc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hu-HU" sz="18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Hogyan jut be az anyag? (pl. lenyelés, belélegzés, bőrön át)</a:t>
            </a:r>
          </a:p>
          <a:p>
            <a:pPr marL="536575" indent="-536575">
              <a:lnSpc>
                <a:spcPct val="170000"/>
              </a:lnSpc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hu-HU" sz="18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Mennyi ideig van jelen? (akut vs. krónikus hatás)</a:t>
            </a:r>
          </a:p>
        </p:txBody>
      </p:sp>
      <p:sp>
        <p:nvSpPr>
          <p:cNvPr id="4" name="Foliennummernplatzhalter 40">
            <a:extLst>
              <a:ext uri="{FF2B5EF4-FFF2-40B4-BE49-F238E27FC236}">
                <a16:creationId xmlns:a16="http://schemas.microsoft.com/office/drawing/2014/main" id="{66176992-05F5-0EC9-88A8-C6742EBB7D3F}"/>
              </a:ext>
            </a:extLst>
          </p:cNvPr>
          <p:cNvSpPr txBox="1">
            <a:spLocks/>
          </p:cNvSpPr>
          <p:nvPr/>
        </p:nvSpPr>
        <p:spPr>
          <a:xfrm>
            <a:off x="11037591" y="6558046"/>
            <a:ext cx="14224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fld id="{B6F15528-21DE-4FAA-801E-634DDDAF4B2B}" type="slidenum">
              <a:rPr lang="hu-HU" noProof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12</a:t>
            </a:fld>
            <a:r>
              <a:rPr lang="hu-HU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A693196-2F04-F628-A3CB-9ECD7127EB1D}"/>
              </a:ext>
            </a:extLst>
          </p:cNvPr>
          <p:cNvCxnSpPr>
            <a:cxnSpLocks/>
          </p:cNvCxnSpPr>
          <p:nvPr/>
        </p:nvCxnSpPr>
        <p:spPr>
          <a:xfrm>
            <a:off x="1510545" y="5851737"/>
            <a:ext cx="2449926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2C9B2FD-6329-9B05-1909-B3D3B768DB26}"/>
              </a:ext>
            </a:extLst>
          </p:cNvPr>
          <p:cNvCxnSpPr>
            <a:cxnSpLocks/>
          </p:cNvCxnSpPr>
          <p:nvPr/>
        </p:nvCxnSpPr>
        <p:spPr>
          <a:xfrm>
            <a:off x="5320545" y="5851737"/>
            <a:ext cx="2449926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rrow: Up 14">
            <a:extLst>
              <a:ext uri="{FF2B5EF4-FFF2-40B4-BE49-F238E27FC236}">
                <a16:creationId xmlns:a16="http://schemas.microsoft.com/office/drawing/2014/main" id="{BFF95CE2-7953-9084-1476-D8F95C435D20}"/>
              </a:ext>
            </a:extLst>
          </p:cNvPr>
          <p:cNvSpPr/>
          <p:nvPr/>
        </p:nvSpPr>
        <p:spPr>
          <a:xfrm rot="10800000">
            <a:off x="2217751" y="5166987"/>
            <a:ext cx="517757" cy="554990"/>
          </a:xfrm>
          <a:prstGeom prst="upArrow">
            <a:avLst/>
          </a:prstGeom>
          <a:solidFill>
            <a:srgbClr val="EF25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Arrow: Up 15">
            <a:extLst>
              <a:ext uri="{FF2B5EF4-FFF2-40B4-BE49-F238E27FC236}">
                <a16:creationId xmlns:a16="http://schemas.microsoft.com/office/drawing/2014/main" id="{4F88D7DD-4797-D10E-0A27-57180794C773}"/>
              </a:ext>
            </a:extLst>
          </p:cNvPr>
          <p:cNvSpPr/>
          <p:nvPr/>
        </p:nvSpPr>
        <p:spPr>
          <a:xfrm rot="5400000">
            <a:off x="5892044" y="4595487"/>
            <a:ext cx="517757" cy="1660757"/>
          </a:xfrm>
          <a:prstGeom prst="upArrow">
            <a:avLst/>
          </a:prstGeom>
          <a:solidFill>
            <a:srgbClr val="EF25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36AEB58-81A8-9D78-6D10-768FA9317766}"/>
              </a:ext>
            </a:extLst>
          </p:cNvPr>
          <p:cNvSpPr/>
          <p:nvPr/>
        </p:nvSpPr>
        <p:spPr>
          <a:xfrm>
            <a:off x="2476629" y="5721978"/>
            <a:ext cx="258879" cy="258879"/>
          </a:xfrm>
          <a:prstGeom prst="ellipse">
            <a:avLst/>
          </a:prstGeom>
          <a:solidFill>
            <a:srgbClr val="FCE09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844E512-FE7B-5935-7B74-DEF2DD62D3EB}"/>
              </a:ext>
            </a:extLst>
          </p:cNvPr>
          <p:cNvSpPr/>
          <p:nvPr/>
        </p:nvSpPr>
        <p:spPr>
          <a:xfrm>
            <a:off x="6981302" y="5721977"/>
            <a:ext cx="258879" cy="258879"/>
          </a:xfrm>
          <a:prstGeom prst="ellipse">
            <a:avLst/>
          </a:prstGeom>
          <a:solidFill>
            <a:srgbClr val="FCE09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Arrow: Up 18">
            <a:extLst>
              <a:ext uri="{FF2B5EF4-FFF2-40B4-BE49-F238E27FC236}">
                <a16:creationId xmlns:a16="http://schemas.microsoft.com/office/drawing/2014/main" id="{572B6202-FD12-F392-D5DF-B9E2DF6A678F}"/>
              </a:ext>
            </a:extLst>
          </p:cNvPr>
          <p:cNvSpPr/>
          <p:nvPr/>
        </p:nvSpPr>
        <p:spPr>
          <a:xfrm rot="10800000">
            <a:off x="9799537" y="4692061"/>
            <a:ext cx="517757" cy="554990"/>
          </a:xfrm>
          <a:prstGeom prst="upArrow">
            <a:avLst/>
          </a:prstGeom>
          <a:solidFill>
            <a:srgbClr val="EF25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435A4A7-6328-AB8B-CA61-B6DC6EC3E51D}"/>
              </a:ext>
            </a:extLst>
          </p:cNvPr>
          <p:cNvCxnSpPr>
            <a:cxnSpLocks/>
          </p:cNvCxnSpPr>
          <p:nvPr/>
        </p:nvCxnSpPr>
        <p:spPr>
          <a:xfrm>
            <a:off x="9812628" y="5511282"/>
            <a:ext cx="504666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32599EC4-249D-FB19-2B6F-7F43A9FC123F}"/>
              </a:ext>
            </a:extLst>
          </p:cNvPr>
          <p:cNvSpPr/>
          <p:nvPr/>
        </p:nvSpPr>
        <p:spPr>
          <a:xfrm>
            <a:off x="9898330" y="5843341"/>
            <a:ext cx="258879" cy="258879"/>
          </a:xfrm>
          <a:prstGeom prst="ellipse">
            <a:avLst/>
          </a:prstGeom>
          <a:solidFill>
            <a:srgbClr val="FCE09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90FC170-0D44-22C9-839B-1C5D8BB3FA69}"/>
              </a:ext>
            </a:extLst>
          </p:cNvPr>
          <p:cNvSpPr txBox="1"/>
          <p:nvPr/>
        </p:nvSpPr>
        <p:spPr>
          <a:xfrm>
            <a:off x="10355456" y="4784890"/>
            <a:ext cx="14940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kitettség</a:t>
            </a:r>
            <a:endParaRPr lang="hu-HU" sz="1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9B4CB3-7E5B-722A-8E0B-2E51EFF501AC}"/>
              </a:ext>
            </a:extLst>
          </p:cNvPr>
          <p:cNvSpPr txBox="1"/>
          <p:nvPr/>
        </p:nvSpPr>
        <p:spPr>
          <a:xfrm>
            <a:off x="10355455" y="5342005"/>
            <a:ext cx="14940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idő</a:t>
            </a:r>
            <a:endParaRPr lang="hu-HU" sz="16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45A2044-18D3-5B8D-7384-39F905B8FD76}"/>
              </a:ext>
            </a:extLst>
          </p:cNvPr>
          <p:cNvSpPr txBox="1"/>
          <p:nvPr/>
        </p:nvSpPr>
        <p:spPr>
          <a:xfrm>
            <a:off x="10355455" y="5822302"/>
            <a:ext cx="14940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tünetek</a:t>
            </a:r>
            <a:endParaRPr lang="hu-HU" sz="16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B23852E-37BF-2C49-FBAE-3622521916E1}"/>
              </a:ext>
            </a:extLst>
          </p:cNvPr>
          <p:cNvSpPr txBox="1"/>
          <p:nvPr/>
        </p:nvSpPr>
        <p:spPr>
          <a:xfrm>
            <a:off x="763501" y="4747228"/>
            <a:ext cx="14940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Akut:</a:t>
            </a:r>
            <a:endParaRPr lang="hu-HU" sz="16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68B6B30-4CEE-202C-4435-592693C2E5B1}"/>
              </a:ext>
            </a:extLst>
          </p:cNvPr>
          <p:cNvSpPr txBox="1"/>
          <p:nvPr/>
        </p:nvSpPr>
        <p:spPr>
          <a:xfrm>
            <a:off x="4410878" y="4747228"/>
            <a:ext cx="14940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Krónikus: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381324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5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4" grpId="0"/>
      <p:bldP spid="25" grpId="0"/>
      <p:bldP spid="26" grpId="0"/>
      <p:bldP spid="27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86FED-6509-0D7D-37BB-B4835DF3A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E90670-8A62-307D-1420-D06AE9DD37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57778-7A01-4FAC-9739-91B408F84DEB}" type="slidenum">
              <a:rPr lang="hu-HU" noProof="0" smtClean="0"/>
              <a:t>13</a:t>
            </a:fld>
            <a:endParaRPr lang="hu-HU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F522733-BB4E-76BD-38B5-66B90D575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37" y="2897173"/>
            <a:ext cx="5575351" cy="3184495"/>
          </a:xfrm>
        </p:spPr>
        <p:txBody>
          <a:bodyPr/>
          <a:lstStyle/>
          <a:p>
            <a:r>
              <a:rPr lang="hu-HU" noProof="0" dirty="0"/>
              <a:t>A metabolizmus szerepe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603060-E617-742C-16EC-D1960304CA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1183894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 rot="5400000">
            <a:off x="10093035" y="1778559"/>
            <a:ext cx="3922878" cy="365760"/>
          </a:xfrm>
        </p:spPr>
        <p:txBody>
          <a:bodyPr/>
          <a:lstStyle/>
          <a:p>
            <a:r>
              <a:rPr lang="hu-HU" sz="1000" dirty="0">
                <a:latin typeface="Arial" panose="020B0604020202020204" pitchFamily="34" charset="0"/>
                <a:cs typeface="Arial" panose="020B0604020202020204" pitchFamily="34" charset="0"/>
              </a:rPr>
              <a:t>Képek forrása legfőképp: www.ages.at.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AD469-4519-41CE-9F36-F3F0587A9B69}" type="slidenum">
              <a:rPr lang="en-GB" smtClean="0"/>
              <a:t>14</a:t>
            </a:fld>
            <a:endParaRPr lang="en-GB"/>
          </a:p>
        </p:txBody>
      </p:sp>
      <p:pic>
        <p:nvPicPr>
          <p:cNvPr id="5122" name="Picture 2" descr="Botulism Infection On Holiday | Botulism Infection Abroad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145" y="3349695"/>
            <a:ext cx="2524044" cy="252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églalap 14"/>
          <p:cNvSpPr/>
          <p:nvPr/>
        </p:nvSpPr>
        <p:spPr>
          <a:xfrm>
            <a:off x="5290270" y="5298861"/>
            <a:ext cx="1554015" cy="40011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GB" sz="2000" b="1" dirty="0" err="1"/>
              <a:t>Baktériumok</a:t>
            </a:r>
            <a:endParaRPr lang="en-GB" sz="2000" b="1" dirty="0"/>
          </a:p>
        </p:txBody>
      </p:sp>
      <p:sp>
        <p:nvSpPr>
          <p:cNvPr id="16" name="AutoShape 4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AutoShape 6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AutoShape 8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" name="AutoShape 10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" name="AutoShape 12"/>
          <p:cNvSpPr>
            <a:spLocks noChangeAspect="1" noChangeArrowheads="1"/>
          </p:cNvSpPr>
          <p:nvPr/>
        </p:nvSpPr>
        <p:spPr bwMode="auto">
          <a:xfrm>
            <a:off x="2289175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134" name="Picture 14" descr="https://upload.wikimedia.org/wikipedia/commons/thumb/7/77/Polio_EM_PHIL_1875_lores.PNG/180px-Polio_EM_PHIL_1875_lor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891" y="825651"/>
            <a:ext cx="1825192" cy="252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églalap 20"/>
          <p:cNvSpPr/>
          <p:nvPr/>
        </p:nvSpPr>
        <p:spPr>
          <a:xfrm>
            <a:off x="8686131" y="1241802"/>
            <a:ext cx="90762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hu-HU" b="1" dirty="0"/>
              <a:t>Vírusok</a:t>
            </a:r>
            <a:endParaRPr lang="en-GB" b="1" dirty="0"/>
          </a:p>
        </p:txBody>
      </p:sp>
      <p:sp>
        <p:nvSpPr>
          <p:cNvPr id="22" name="AutoShape 16"/>
          <p:cNvSpPr>
            <a:spLocks noChangeAspect="1" noChangeArrowheads="1"/>
          </p:cNvSpPr>
          <p:nvPr/>
        </p:nvSpPr>
        <p:spPr bwMode="auto">
          <a:xfrm>
            <a:off x="2441575" y="617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138" name="Picture 18" descr="https://www.ages.at/fileadmin/_processed_/9/8/csm_toxoplasma_gondiiFalter_6b7edc056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038" y="3350500"/>
            <a:ext cx="2524044" cy="252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églalap 26"/>
          <p:cNvSpPr/>
          <p:nvPr/>
        </p:nvSpPr>
        <p:spPr>
          <a:xfrm>
            <a:off x="7928551" y="3834090"/>
            <a:ext cx="120911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hu-HU" b="1" dirty="0"/>
              <a:t>Egysejtűek</a:t>
            </a:r>
            <a:endParaRPr lang="en-GB" b="1" dirty="0"/>
          </a:p>
        </p:txBody>
      </p:sp>
      <p:pic>
        <p:nvPicPr>
          <p:cNvPr id="5140" name="Picture 20" descr="Alternaria – Wikipedia, wolna encyklopedi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1" t="10043" r="29528" b="15259"/>
          <a:stretch/>
        </p:blipFill>
        <p:spPr bwMode="auto">
          <a:xfrm>
            <a:off x="2593975" y="825651"/>
            <a:ext cx="2314310" cy="252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églalap 28"/>
          <p:cNvSpPr/>
          <p:nvPr/>
        </p:nvSpPr>
        <p:spPr>
          <a:xfrm>
            <a:off x="3298034" y="1211024"/>
            <a:ext cx="1082348" cy="400110"/>
          </a:xfrm>
          <a:prstGeom prst="rect">
            <a:avLst/>
          </a:prstGeom>
          <a:solidFill>
            <a:srgbClr val="9D663D"/>
          </a:solidFill>
        </p:spPr>
        <p:txBody>
          <a:bodyPr wrap="none">
            <a:spAutoFit/>
          </a:bodyPr>
          <a:lstStyle/>
          <a:p>
            <a:r>
              <a:rPr lang="hu-HU" sz="2000" b="1" dirty="0" err="1">
                <a:solidFill>
                  <a:schemeClr val="bg1"/>
                </a:solidFill>
              </a:rPr>
              <a:t>Gombá</a:t>
            </a:r>
            <a:r>
              <a:rPr lang="en-GB" sz="2000" b="1" dirty="0">
                <a:solidFill>
                  <a:schemeClr val="bg1"/>
                </a:solidFill>
              </a:rPr>
              <a:t>k</a:t>
            </a:r>
          </a:p>
        </p:txBody>
      </p:sp>
      <p:pic>
        <p:nvPicPr>
          <p:cNvPr id="5142" name="Picture 22" descr="https://www.ages.at/fileadmin/_processed_/0/8/csm_tichine5a_03_9950eacb4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975" y="3349695"/>
            <a:ext cx="2503170" cy="250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églalap 30"/>
          <p:cNvSpPr/>
          <p:nvPr/>
        </p:nvSpPr>
        <p:spPr>
          <a:xfrm>
            <a:off x="2877653" y="4203423"/>
            <a:ext cx="1396280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hu-HU" b="1" dirty="0"/>
              <a:t>Többsejtűek </a:t>
            </a:r>
          </a:p>
          <a:p>
            <a:pPr algn="ctr"/>
            <a:r>
              <a:rPr lang="hu-HU" sz="1400" b="1" dirty="0"/>
              <a:t>(férgek)</a:t>
            </a:r>
            <a:endParaRPr lang="en-GB" sz="1400" b="1" dirty="0"/>
          </a:p>
        </p:txBody>
      </p:sp>
      <p:pic>
        <p:nvPicPr>
          <p:cNvPr id="5146" name="Picture 26" descr="What is the difference between protein molecule and ..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465" y="825651"/>
            <a:ext cx="3534788" cy="252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églalap 22"/>
          <p:cNvSpPr/>
          <p:nvPr/>
        </p:nvSpPr>
        <p:spPr>
          <a:xfrm>
            <a:off x="5176404" y="2601640"/>
            <a:ext cx="1008418" cy="369332"/>
          </a:xfrm>
          <a:prstGeom prst="rect">
            <a:avLst/>
          </a:prstGeom>
          <a:solidFill>
            <a:srgbClr val="0070C0"/>
          </a:solidFill>
        </p:spPr>
        <p:txBody>
          <a:bodyPr wrap="none">
            <a:spAutoFit/>
          </a:bodyPr>
          <a:lstStyle/>
          <a:p>
            <a:r>
              <a:rPr lang="hu-HU" b="1" dirty="0">
                <a:solidFill>
                  <a:schemeClr val="bg1"/>
                </a:solidFill>
              </a:rPr>
              <a:t>Fehérjék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5" name="Téglalap 24"/>
          <p:cNvSpPr/>
          <p:nvPr/>
        </p:nvSpPr>
        <p:spPr>
          <a:xfrm>
            <a:off x="3345885" y="6172663"/>
            <a:ext cx="64299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Nem működik 2000 Da alatti részecskék esetében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2B6018DA-2D59-06A8-364E-10EB26B49015}"/>
              </a:ext>
            </a:extLst>
          </p:cNvPr>
          <p:cNvSpPr txBox="1">
            <a:spLocks/>
          </p:cNvSpPr>
          <p:nvPr/>
        </p:nvSpPr>
        <p:spPr>
          <a:xfrm>
            <a:off x="214313" y="0"/>
            <a:ext cx="9887219" cy="6732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Immunrendszer: a nagyobb betolakodók ellen</a:t>
            </a:r>
          </a:p>
        </p:txBody>
      </p:sp>
    </p:spTree>
    <p:extLst>
      <p:ext uri="{BB962C8B-B14F-4D97-AF65-F5344CB8AC3E}">
        <p14:creationId xmlns:p14="http://schemas.microsoft.com/office/powerpoint/2010/main" val="1190355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 helye 7"/>
          <p:cNvSpPr>
            <a:spLocks noGrp="1"/>
          </p:cNvSpPr>
          <p:nvPr>
            <p:ph type="body" idx="1"/>
          </p:nvPr>
        </p:nvSpPr>
        <p:spPr>
          <a:xfrm>
            <a:off x="1114466" y="1195767"/>
            <a:ext cx="4359234" cy="658368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Immunrendszer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artalom helye 8"/>
          <p:cNvSpPr>
            <a:spLocks noGrp="1"/>
          </p:cNvSpPr>
          <p:nvPr>
            <p:ph sz="half" idx="2"/>
          </p:nvPr>
        </p:nvSpPr>
        <p:spPr>
          <a:xfrm>
            <a:off x="1114466" y="2138332"/>
            <a:ext cx="4562008" cy="2099320"/>
          </a:xfrm>
        </p:spPr>
        <p:txBody>
          <a:bodyPr>
            <a:normAutofit/>
          </a:bodyPr>
          <a:lstStyle/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Nagy betolakodók ellen</a:t>
            </a:r>
          </a:p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„Biológiai” veszély	</a:t>
            </a:r>
          </a:p>
        </p:txBody>
      </p:sp>
      <p:sp>
        <p:nvSpPr>
          <p:cNvPr id="10" name="Szöveg helye 9"/>
          <p:cNvSpPr>
            <a:spLocks noGrp="1"/>
          </p:cNvSpPr>
          <p:nvPr>
            <p:ph type="body" sz="quarter" idx="3"/>
          </p:nvPr>
        </p:nvSpPr>
        <p:spPr>
          <a:xfrm>
            <a:off x="6718302" y="1192808"/>
            <a:ext cx="4359234" cy="658368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Xenobiotikumok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metabolizmusa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artalom helye 10"/>
          <p:cNvSpPr>
            <a:spLocks noGrp="1"/>
          </p:cNvSpPr>
          <p:nvPr>
            <p:ph sz="quarter" idx="4"/>
          </p:nvPr>
        </p:nvSpPr>
        <p:spPr>
          <a:xfrm>
            <a:off x="6718302" y="2138332"/>
            <a:ext cx="4406303" cy="2171328"/>
          </a:xfrm>
        </p:spPr>
        <p:txBody>
          <a:bodyPr>
            <a:normAutofit/>
          </a:bodyPr>
          <a:lstStyle/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Kis betolakodók ellen</a:t>
            </a:r>
          </a:p>
          <a:p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„Kémiai” veszély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 rot="5400000">
            <a:off x="9519957" y="2642907"/>
            <a:ext cx="4978325" cy="365760"/>
          </a:xfrm>
        </p:spPr>
        <p:txBody>
          <a:bodyPr/>
          <a:lstStyle/>
          <a:p>
            <a:r>
              <a:rPr lang="hu-HU" sz="1000" dirty="0">
                <a:latin typeface="Arial" panose="020B0604020202020204" pitchFamily="34" charset="0"/>
                <a:cs typeface="Arial" panose="020B0604020202020204" pitchFamily="34" charset="0"/>
              </a:rPr>
              <a:t>https://thevaccinereaction.org/2016/11/the-immune-system-the-bodys-battlefield/,</a:t>
            </a:r>
            <a:r>
              <a:rPr lang="hu-HU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AD469-4519-41CE-9F36-F3F0587A9B69}" type="slidenum">
              <a:rPr lang="en-GB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fld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The Immune System: The Body’s Battlefield - The Vaccine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904" y="3035020"/>
            <a:ext cx="3858434" cy="385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D90D34CB-3587-E59B-CF27-C27402042633}"/>
              </a:ext>
            </a:extLst>
          </p:cNvPr>
          <p:cNvSpPr txBox="1">
            <a:spLocks/>
          </p:cNvSpPr>
          <p:nvPr/>
        </p:nvSpPr>
        <p:spPr>
          <a:xfrm>
            <a:off x="214313" y="0"/>
            <a:ext cx="9887219" cy="6732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Szervezetünk védekezési mechanizmusai</a:t>
            </a:r>
          </a:p>
        </p:txBody>
      </p:sp>
    </p:spTree>
    <p:extLst>
      <p:ext uri="{BB962C8B-B14F-4D97-AF65-F5344CB8AC3E}">
        <p14:creationId xmlns:p14="http://schemas.microsoft.com/office/powerpoint/2010/main" val="25374693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artalom helye 9"/>
          <p:cNvSpPr>
            <a:spLocks noGrp="1"/>
          </p:cNvSpPr>
          <p:nvPr>
            <p:ph sz="half" idx="1"/>
          </p:nvPr>
        </p:nvSpPr>
        <p:spPr>
          <a:xfrm>
            <a:off x="214312" y="918766"/>
            <a:ext cx="10987088" cy="6309319"/>
          </a:xfrm>
        </p:spPr>
        <p:txBody>
          <a:bodyPr>
            <a:normAutofit/>
          </a:bodyPr>
          <a:lstStyle/>
          <a:p>
            <a:pPr marL="331470" lvl="1" indent="-285750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v"/>
            </a:pPr>
            <a:r>
              <a:rPr lang="hu-H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Anyagcsere/ anyagkicserélődés/ metabolizmus</a:t>
            </a:r>
          </a:p>
          <a:p>
            <a:pPr lvl="1" algn="just">
              <a:lnSpc>
                <a:spcPct val="120000"/>
              </a:lnSpc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Az élő szervezetek legalapvetőbb és legátfogóbb életműködése</a:t>
            </a:r>
          </a:p>
          <a:p>
            <a:pPr lvl="1" algn="just">
              <a:lnSpc>
                <a:spcPct val="120000"/>
              </a:lnSpc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Anyag-, energia- és információcsere a környezettel</a:t>
            </a:r>
          </a:p>
          <a:p>
            <a:pPr lvl="1" algn="just">
              <a:lnSpc>
                <a:spcPct val="120000"/>
              </a:lnSpc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Lebontó és felépítő reakciók egysége</a:t>
            </a:r>
          </a:p>
          <a:p>
            <a:pPr lvl="1" algn="just">
              <a:lnSpc>
                <a:spcPct val="120000"/>
              </a:lnSpc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Cél: élet (energiatermelés)</a:t>
            </a:r>
          </a:p>
          <a:p>
            <a:pPr marL="365760" lvl="1" indent="0" algn="just">
              <a:lnSpc>
                <a:spcPct val="120000"/>
              </a:lnSpc>
              <a:buNone/>
            </a:pP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31470" lvl="1" indent="-285750">
              <a:lnSpc>
                <a:spcPct val="120000"/>
              </a:lnSpc>
              <a:spcBef>
                <a:spcPts val="600"/>
              </a:spcBef>
              <a:buClr>
                <a:srgbClr val="078D84"/>
              </a:buClr>
              <a:buSzPct val="70000"/>
              <a:buFont typeface="Wingdings" panose="05000000000000000000" pitchFamily="2" charset="2"/>
              <a:buChar char="v"/>
            </a:pPr>
            <a:r>
              <a:rPr lang="hu-H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Méregtelenítés/ detoxikáció/ </a:t>
            </a:r>
            <a:r>
              <a:rPr lang="hu-H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detoxifikáció</a:t>
            </a:r>
            <a:r>
              <a:rPr lang="hu-H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hu-H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xenobiotikum-metabolizmus</a:t>
            </a:r>
            <a:endParaRPr lang="hu-H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20000"/>
              </a:lnSpc>
              <a:buFontTx/>
              <a:buChar char="-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Főként a májban (de pl. a tüdőben és a vesékben is) </a:t>
            </a:r>
          </a:p>
          <a:p>
            <a:pPr lvl="1" algn="just">
              <a:lnSpc>
                <a:spcPct val="120000"/>
              </a:lnSpc>
              <a:buFontTx/>
              <a:buChar char="-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Cél: </a:t>
            </a:r>
            <a:r>
              <a:rPr lang="hu-HU" sz="2000" dirty="0" err="1">
                <a:latin typeface="Arial" panose="020B0604020202020204" pitchFamily="34" charset="0"/>
                <a:cs typeface="Arial" panose="020B0604020202020204" pitchFamily="34" charset="0"/>
              </a:rPr>
              <a:t>Xenobiotikumok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átalakítása </a:t>
            </a:r>
            <a:r>
              <a:rPr lang="hu-HU" sz="2000" u="sng" dirty="0">
                <a:latin typeface="Arial" panose="020B0604020202020204" pitchFamily="34" charset="0"/>
                <a:cs typeface="Arial" panose="020B0604020202020204" pitchFamily="34" charset="0"/>
              </a:rPr>
              <a:t>kevésbé mérgező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 vegyületekké </a:t>
            </a:r>
          </a:p>
          <a:p>
            <a:pPr marL="457200" lvl="1" indent="0" algn="just">
              <a:lnSpc>
                <a:spcPct val="120000"/>
              </a:lnSpc>
              <a:buClr>
                <a:srgbClr val="FE8637"/>
              </a:buClr>
              <a:buNone/>
            </a:pPr>
            <a:r>
              <a:rPr lang="hu-HU" sz="2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Xenobiotikum</a:t>
            </a:r>
            <a:endParaRPr lang="hu-HU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algn="just">
              <a:lnSpc>
                <a:spcPct val="120000"/>
              </a:lnSpc>
              <a:buFontTx/>
              <a:buChar char="-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Az élő szervezetek számára bármilyen idegen anyag</a:t>
            </a:r>
          </a:p>
          <a:p>
            <a:pPr lvl="1" algn="just">
              <a:lnSpc>
                <a:spcPct val="120000"/>
              </a:lnSpc>
              <a:buFontTx/>
              <a:buChar char="-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Nem a szervezet állítja elő és nem is szükséges az anyagcseréhez</a:t>
            </a:r>
          </a:p>
          <a:p>
            <a:pPr lvl="1" algn="just">
              <a:lnSpc>
                <a:spcPct val="120000"/>
              </a:lnSpc>
              <a:buFontTx/>
              <a:buChar char="-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Pl.: kártevőirtó szerek (peszticidek), mikotoxinok</a:t>
            </a: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>
          <a:xfrm rot="5400000">
            <a:off x="8823027" y="3063558"/>
            <a:ext cx="6309320" cy="365760"/>
          </a:xfrm>
        </p:spPr>
        <p:txBody>
          <a:bodyPr/>
          <a:lstStyle/>
          <a:p>
            <a:r>
              <a:rPr lang="pt-BR" sz="1000" dirty="0">
                <a:latin typeface="Arial" panose="020B0604020202020204" pitchFamily="34" charset="0"/>
                <a:cs typeface="Arial" panose="020B0604020202020204" pitchFamily="34" charset="0"/>
              </a:rPr>
              <a:t>Kiss, J</a:t>
            </a:r>
            <a:r>
              <a:rPr lang="hu-HU" sz="1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pt-BR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1000" b="1" dirty="0">
                <a:latin typeface="Arial" panose="020B0604020202020204" pitchFamily="34" charset="0"/>
                <a:cs typeface="Arial" panose="020B0604020202020204" pitchFamily="34" charset="0"/>
              </a:rPr>
              <a:t>2007</a:t>
            </a:r>
            <a:r>
              <a:rPr lang="pt-BR" sz="1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1000" i="1" dirty="0">
                <a:latin typeface="Arial" panose="020B0604020202020204" pitchFamily="34" charset="0"/>
                <a:cs typeface="Arial" panose="020B0604020202020204" pitchFamily="34" charset="0"/>
              </a:rPr>
              <a:t>Biológiai kislexikon</a:t>
            </a:r>
            <a:r>
              <a:rPr lang="hu-HU" sz="1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000" dirty="0" err="1">
                <a:latin typeface="Arial" panose="020B0604020202020204" pitchFamily="34" charset="0"/>
                <a:cs typeface="Arial" panose="020B0604020202020204" pitchFamily="34" charset="0"/>
              </a:rPr>
              <a:t>Typotex</a:t>
            </a:r>
            <a:r>
              <a:rPr lang="hu-HU" sz="1000" dirty="0">
                <a:latin typeface="Arial" panose="020B0604020202020204" pitchFamily="34" charset="0"/>
                <a:cs typeface="Arial" panose="020B0604020202020204" pitchFamily="34" charset="0"/>
              </a:rPr>
              <a:t> Elektronikus Kiadó Kft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AD469-4519-41CE-9F36-F3F0587A9B69}" type="slidenum">
              <a:rPr lang="en-GB" smtClean="0"/>
              <a:t>16</a:t>
            </a:fld>
            <a:endParaRPr lang="en-GB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BAB9EE4F-3F2A-F136-71DF-B5E2B3122CFB}"/>
              </a:ext>
            </a:extLst>
          </p:cNvPr>
          <p:cNvSpPr txBox="1">
            <a:spLocks/>
          </p:cNvSpPr>
          <p:nvPr/>
        </p:nvSpPr>
        <p:spPr>
          <a:xfrm>
            <a:off x="214313" y="0"/>
            <a:ext cx="9887219" cy="6732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Alapfogalmak – metabolizmus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EC865C-46E8-7FEE-FE22-3669CF1D8C3E}"/>
              </a:ext>
            </a:extLst>
          </p:cNvPr>
          <p:cNvSpPr/>
          <p:nvPr/>
        </p:nvSpPr>
        <p:spPr>
          <a:xfrm>
            <a:off x="214312" y="3936316"/>
            <a:ext cx="8885238" cy="26803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200000"/>
              </a:lnSpc>
              <a:buClr>
                <a:srgbClr val="FE8637"/>
              </a:buClr>
            </a:pPr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Cél: védekezés az idegen anyagokkal szemben</a:t>
            </a:r>
          </a:p>
          <a:p>
            <a:pPr lvl="0">
              <a:lnSpc>
                <a:spcPct val="200000"/>
              </a:lnSpc>
              <a:buClr>
                <a:srgbClr val="FE8637"/>
              </a:buClr>
            </a:pPr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Mód: az idegen anyag vízoldhatóságának növelése</a:t>
            </a:r>
          </a:p>
        </p:txBody>
      </p:sp>
    </p:spTree>
    <p:extLst>
      <p:ext uri="{BB962C8B-B14F-4D97-AF65-F5344CB8AC3E}">
        <p14:creationId xmlns:p14="http://schemas.microsoft.com/office/powerpoint/2010/main" val="363254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artalom helye 9"/>
          <p:cNvSpPr>
            <a:spLocks noGrp="1"/>
          </p:cNvSpPr>
          <p:nvPr>
            <p:ph sz="half" idx="1"/>
          </p:nvPr>
        </p:nvSpPr>
        <p:spPr>
          <a:xfrm>
            <a:off x="225873" y="1059225"/>
            <a:ext cx="7848872" cy="5047456"/>
          </a:xfrm>
        </p:spPr>
        <p:txBody>
          <a:bodyPr>
            <a:normAutofit/>
          </a:bodyPr>
          <a:lstStyle/>
          <a:p>
            <a:pPr marL="0" lvl="0" indent="0">
              <a:buClr>
                <a:srgbClr val="FE8637"/>
              </a:buClr>
              <a:buNone/>
            </a:pPr>
            <a:r>
              <a:rPr lang="hu-HU" sz="2400" dirty="0">
                <a:solidFill>
                  <a:prstClr val="black"/>
                </a:solidFill>
              </a:rPr>
              <a:t>Poláris, hidrofil, </a:t>
            </a:r>
            <a:r>
              <a:rPr lang="hu-HU" sz="2400" dirty="0" err="1">
                <a:solidFill>
                  <a:prstClr val="black"/>
                </a:solidFill>
              </a:rPr>
              <a:t>lipofób</a:t>
            </a:r>
            <a:r>
              <a:rPr lang="hu-HU" sz="2400" dirty="0">
                <a:solidFill>
                  <a:prstClr val="black"/>
                </a:solidFill>
              </a:rPr>
              <a:t>, vízoldható</a:t>
            </a:r>
          </a:p>
          <a:p>
            <a:pPr marL="365760" lvl="1" indent="0">
              <a:buNone/>
            </a:pPr>
            <a:endParaRPr lang="hu-HU" sz="2800" dirty="0"/>
          </a:p>
          <a:p>
            <a:pPr marL="365760" lvl="1" indent="0">
              <a:buNone/>
            </a:pPr>
            <a:endParaRPr lang="en-GB" sz="2800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>
          <a:xfrm rot="5400000">
            <a:off x="8517963" y="3390091"/>
            <a:ext cx="6570058" cy="365760"/>
          </a:xfrm>
        </p:spPr>
        <p:txBody>
          <a:bodyPr/>
          <a:lstStyle/>
          <a:p>
            <a:r>
              <a:rPr lang="hu-HU" sz="1000" dirty="0">
                <a:latin typeface="Arial" panose="020B0604020202020204" pitchFamily="34" charset="0"/>
                <a:cs typeface="Arial" panose="020B0604020202020204" pitchFamily="34" charset="0"/>
              </a:rPr>
              <a:t>Kép forrása: https://manoa.hawaii.edu/exploringourfluidearth/sites/default/files/M2U3-Fig%203-6%20PolarNonpolarMolecules.png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AD469-4519-41CE-9F36-F3F0587A9B69}" type="slidenum">
              <a:rPr lang="en-GB" smtClean="0"/>
              <a:t>17</a:t>
            </a:fld>
            <a:endParaRPr lang="en-GB"/>
          </a:p>
        </p:txBody>
      </p:sp>
      <p:pic>
        <p:nvPicPr>
          <p:cNvPr id="1031" name="Picture 7" descr="https://manoa.hawaii.edu/exploringourfluidearth/sites/default/files/M2U3-Fig%203-6%20PolarNonpolarMolecules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8" t="10077" r="5486" b="61902"/>
          <a:stretch/>
        </p:blipFill>
        <p:spPr bwMode="auto">
          <a:xfrm>
            <a:off x="3025974" y="1484785"/>
            <a:ext cx="5040560" cy="208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s://manoa.hawaii.edu/exploringourfluidearth/sites/default/files/M2U3-Fig%203-6%20PolarNonpolarMolecules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t="56360" r="2967" b="12145"/>
          <a:stretch/>
        </p:blipFill>
        <p:spPr bwMode="auto">
          <a:xfrm>
            <a:off x="2649811" y="4159196"/>
            <a:ext cx="5792886" cy="235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églalap 32"/>
          <p:cNvSpPr/>
          <p:nvPr/>
        </p:nvSpPr>
        <p:spPr>
          <a:xfrm>
            <a:off x="2279576" y="5808262"/>
            <a:ext cx="1296144" cy="6254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églalap 33"/>
          <p:cNvSpPr/>
          <p:nvPr/>
        </p:nvSpPr>
        <p:spPr>
          <a:xfrm>
            <a:off x="4079776" y="6187335"/>
            <a:ext cx="1296144" cy="6254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églalap 4"/>
          <p:cNvSpPr/>
          <p:nvPr/>
        </p:nvSpPr>
        <p:spPr>
          <a:xfrm>
            <a:off x="225873" y="3660722"/>
            <a:ext cx="65757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buClr>
                <a:srgbClr val="FE8637"/>
              </a:buClr>
              <a:buSzPct val="70000"/>
            </a:pPr>
            <a:r>
              <a:rPr lang="hu-HU" sz="2400" dirty="0">
                <a:solidFill>
                  <a:prstClr val="black"/>
                </a:solidFill>
              </a:rPr>
              <a:t>Apoláris, hidrofób, </a:t>
            </a:r>
            <a:r>
              <a:rPr lang="hu-HU" sz="2400" dirty="0" err="1">
                <a:solidFill>
                  <a:prstClr val="black"/>
                </a:solidFill>
              </a:rPr>
              <a:t>lipofil</a:t>
            </a:r>
            <a:r>
              <a:rPr lang="hu-HU" sz="2400" dirty="0">
                <a:solidFill>
                  <a:prstClr val="black"/>
                </a:solidFill>
              </a:rPr>
              <a:t>, inkább olajokban oldható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A64DF0A1-4925-FF08-2A7A-5471EFB0E500}"/>
              </a:ext>
            </a:extLst>
          </p:cNvPr>
          <p:cNvSpPr txBox="1">
            <a:spLocks/>
          </p:cNvSpPr>
          <p:nvPr/>
        </p:nvSpPr>
        <p:spPr>
          <a:xfrm>
            <a:off x="206128" y="45176"/>
            <a:ext cx="9887219" cy="6732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Mitől függ a vízoldhatóság?</a:t>
            </a:r>
          </a:p>
        </p:txBody>
      </p:sp>
    </p:spTree>
    <p:extLst>
      <p:ext uri="{BB962C8B-B14F-4D97-AF65-F5344CB8AC3E}">
        <p14:creationId xmlns:p14="http://schemas.microsoft.com/office/powerpoint/2010/main" val="32831587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1F711-9191-6A29-9E6F-68AEB4F46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artalom helye 9">
            <a:extLst>
              <a:ext uri="{FF2B5EF4-FFF2-40B4-BE49-F238E27FC236}">
                <a16:creationId xmlns:a16="http://schemas.microsoft.com/office/drawing/2014/main" id="{43758901-4AF4-5CFE-2B2F-22D60ACE56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4312" y="918766"/>
            <a:ext cx="10987088" cy="6309319"/>
          </a:xfrm>
        </p:spPr>
        <p:txBody>
          <a:bodyPr>
            <a:normAutofit/>
          </a:bodyPr>
          <a:lstStyle/>
          <a:p>
            <a:pPr marL="45720" lvl="1" indent="0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SzPct val="70000"/>
              <a:buNone/>
            </a:pPr>
            <a:r>
              <a:rPr lang="hu-H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Cél: védekezés az idegen anyagokkal szemben</a:t>
            </a:r>
          </a:p>
          <a:p>
            <a:pPr marL="45720" lvl="1" indent="0">
              <a:lnSpc>
                <a:spcPct val="120000"/>
              </a:lnSpc>
              <a:spcBef>
                <a:spcPts val="600"/>
              </a:spcBef>
              <a:buClr>
                <a:schemeClr val="tx2"/>
              </a:buClr>
              <a:buSzPct val="70000"/>
              <a:buNone/>
            </a:pPr>
            <a:r>
              <a:rPr lang="hu-H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Mód: az idegen anyag vízoldhatóságának növelése – miért?</a:t>
            </a:r>
          </a:p>
          <a:p>
            <a:pPr lvl="1" algn="just">
              <a:lnSpc>
                <a:spcPct val="120000"/>
              </a:lnSpc>
            </a:pP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Élőláb helye 2">
            <a:extLst>
              <a:ext uri="{FF2B5EF4-FFF2-40B4-BE49-F238E27FC236}">
                <a16:creationId xmlns:a16="http://schemas.microsoft.com/office/drawing/2014/main" id="{18A090CB-C075-872B-C07A-E11B0583C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248960" y="2615380"/>
            <a:ext cx="5520320" cy="365760"/>
          </a:xfrm>
        </p:spPr>
        <p:txBody>
          <a:bodyPr/>
          <a:lstStyle/>
          <a:p>
            <a:r>
              <a:rPr lang="hu-HU" sz="1000" dirty="0">
                <a:latin typeface="Arial" panose="020B0604020202020204" pitchFamily="34" charset="0"/>
                <a:cs typeface="Arial" panose="020B0604020202020204" pitchFamily="34" charset="0"/>
              </a:rPr>
              <a:t>Kép forrása: http://dr-urbas.de/ap_pt/images/Zellanat/plasmamembran-a.jpg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B4CFFD9D-487C-5969-ED81-A0B90C251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AD469-4519-41CE-9F36-F3F0587A9B69}" type="slidenum">
              <a:rPr lang="en-GB" smtClean="0"/>
              <a:t>18</a:t>
            </a:fld>
            <a:endParaRPr lang="en-GB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F987E4F1-AA72-36F8-48A7-F0BB28BC81BE}"/>
              </a:ext>
            </a:extLst>
          </p:cNvPr>
          <p:cNvSpPr txBox="1">
            <a:spLocks/>
          </p:cNvSpPr>
          <p:nvPr/>
        </p:nvSpPr>
        <p:spPr>
          <a:xfrm>
            <a:off x="214313" y="0"/>
            <a:ext cx="9887219" cy="6732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Xenobiotikumok metabolizmusa</a:t>
            </a:r>
          </a:p>
        </p:txBody>
      </p:sp>
      <p:pic>
        <p:nvPicPr>
          <p:cNvPr id="5" name="Picture 5" descr="A &amp;amp; P : Zellen">
            <a:extLst>
              <a:ext uri="{FF2B5EF4-FFF2-40B4-BE49-F238E27FC236}">
                <a16:creationId xmlns:a16="http://schemas.microsoft.com/office/drawing/2014/main" id="{A2387AA4-46D0-5651-4218-AC74679AE0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" r="-45"/>
          <a:stretch/>
        </p:blipFill>
        <p:spPr bwMode="auto">
          <a:xfrm>
            <a:off x="772864" y="2476500"/>
            <a:ext cx="10646271" cy="4016375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6648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>
          <a:xfrm rot="5400000">
            <a:off x="8906007" y="3082478"/>
            <a:ext cx="6042284" cy="365760"/>
          </a:xfrm>
        </p:spPr>
        <p:txBody>
          <a:bodyPr/>
          <a:lstStyle/>
          <a:p>
            <a:r>
              <a:rPr lang="hu-HU" sz="1000" dirty="0">
                <a:latin typeface="Arial" panose="020B0604020202020204" pitchFamily="34" charset="0"/>
                <a:cs typeface="Arial" panose="020B0604020202020204" pitchFamily="34" charset="0"/>
              </a:rPr>
              <a:t>Kép forrása: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Szeberényi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00" dirty="0" err="1">
                <a:latin typeface="Arial" panose="020B0604020202020204" pitchFamily="34" charset="0"/>
                <a:cs typeface="Arial" panose="020B0604020202020204" pitchFamily="34" charset="0"/>
              </a:rPr>
              <a:t>József</a:t>
            </a:r>
            <a:r>
              <a:rPr lang="en-GB" sz="1000" b="1" dirty="0">
                <a:latin typeface="Arial" panose="020B0604020202020204" pitchFamily="34" charset="0"/>
                <a:cs typeface="Arial" panose="020B0604020202020204" pitchFamily="34" charset="0"/>
              </a:rPr>
              <a:t>, 2014</a:t>
            </a:r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Molekuláris</a:t>
            </a:r>
            <a:r>
              <a:rPr lang="en-GB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sejtbiológia</a:t>
            </a:r>
            <a:r>
              <a:rPr lang="hu-HU" sz="1000" dirty="0">
                <a:latin typeface="Arial" panose="020B0604020202020204" pitchFamily="34" charset="0"/>
                <a:cs typeface="Arial" panose="020B0604020202020204" pitchFamily="34" charset="0"/>
              </a:rPr>
              <a:t>, Dialóg Campus Kiadó - </a:t>
            </a:r>
            <a:r>
              <a:rPr lang="hu-HU" sz="1000" dirty="0" err="1">
                <a:latin typeface="Arial" panose="020B0604020202020204" pitchFamily="34" charset="0"/>
                <a:cs typeface="Arial" panose="020B0604020202020204" pitchFamily="34" charset="0"/>
              </a:rPr>
              <a:t>Nordex</a:t>
            </a:r>
            <a:r>
              <a:rPr lang="hu-HU" sz="1000" dirty="0">
                <a:latin typeface="Arial" panose="020B0604020202020204" pitchFamily="34" charset="0"/>
                <a:cs typeface="Arial" panose="020B0604020202020204" pitchFamily="34" charset="0"/>
              </a:rPr>
              <a:t> Kft.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AD469-4519-41CE-9F36-F3F0587A9B69}" type="slidenum">
              <a:rPr lang="en-GB" smtClean="0"/>
              <a:t>19</a:t>
            </a:fld>
            <a:endParaRPr lang="en-GB"/>
          </a:p>
        </p:txBody>
      </p:sp>
      <p:pic>
        <p:nvPicPr>
          <p:cNvPr id="6150" name="Picture 6" descr="42.1. ábra: A membrántranszport folyamatok típusa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699" y="2745846"/>
            <a:ext cx="9605025" cy="377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Lekerekített téglalap 12"/>
          <p:cNvSpPr/>
          <p:nvPr/>
        </p:nvSpPr>
        <p:spPr>
          <a:xfrm>
            <a:off x="6165468" y="1809742"/>
            <a:ext cx="2331496" cy="93610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Fontos, speciális  molekulák</a:t>
            </a:r>
            <a:endParaRPr lang="en-GB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Lekerekített téglalap 13"/>
          <p:cNvSpPr/>
          <p:nvPr/>
        </p:nvSpPr>
        <p:spPr>
          <a:xfrm>
            <a:off x="1525486" y="1954819"/>
            <a:ext cx="2339752" cy="57711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1400" b="1" dirty="0">
                <a:latin typeface="Arial" panose="020B0604020202020204" pitchFamily="34" charset="0"/>
                <a:cs typeface="Arial" panose="020B0604020202020204" pitchFamily="34" charset="0"/>
              </a:rPr>
              <a:t>Apoláris vagy kis poláris molekulák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Egyenes összekötő 5"/>
          <p:cNvCxnSpPr/>
          <p:nvPr/>
        </p:nvCxnSpPr>
        <p:spPr>
          <a:xfrm>
            <a:off x="4018501" y="2365760"/>
            <a:ext cx="0" cy="424847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21"/>
          <p:cNvCxnSpPr/>
          <p:nvPr/>
        </p:nvCxnSpPr>
        <p:spPr>
          <a:xfrm>
            <a:off x="9281708" y="2426965"/>
            <a:ext cx="0" cy="424847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églalap 4"/>
          <p:cNvSpPr/>
          <p:nvPr/>
        </p:nvSpPr>
        <p:spPr>
          <a:xfrm>
            <a:off x="4018501" y="1981766"/>
            <a:ext cx="12043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u-H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 poláris molekulák</a:t>
            </a:r>
            <a:endParaRPr lang="en-GB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Egyenes összekötő 14"/>
          <p:cNvCxnSpPr>
            <a:cxnSpLocks/>
          </p:cNvCxnSpPr>
          <p:nvPr/>
        </p:nvCxnSpPr>
        <p:spPr>
          <a:xfrm>
            <a:off x="5157922" y="2369607"/>
            <a:ext cx="0" cy="302789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2">
            <a:extLst>
              <a:ext uri="{FF2B5EF4-FFF2-40B4-BE49-F238E27FC236}">
                <a16:creationId xmlns:a16="http://schemas.microsoft.com/office/drawing/2014/main" id="{C4A6F07C-E671-B543-23BB-92A87BDF266F}"/>
              </a:ext>
            </a:extLst>
          </p:cNvPr>
          <p:cNvSpPr txBox="1">
            <a:spLocks/>
          </p:cNvSpPr>
          <p:nvPr/>
        </p:nvSpPr>
        <p:spPr>
          <a:xfrm>
            <a:off x="214313" y="0"/>
            <a:ext cx="9887219" cy="6732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Membrántranszport</a:t>
            </a:r>
          </a:p>
        </p:txBody>
      </p:sp>
    </p:spTree>
    <p:extLst>
      <p:ext uri="{BB962C8B-B14F-4D97-AF65-F5344CB8AC3E}">
        <p14:creationId xmlns:p14="http://schemas.microsoft.com/office/powerpoint/2010/main" val="823358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5593053-8DE2-2FE8-25B4-525CE72B0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FAD589-AD8E-3D1B-D610-4C160CBFC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0"/>
            <a:ext cx="9887219" cy="673251"/>
          </a:xfrm>
        </p:spPr>
        <p:txBody>
          <a:bodyPr>
            <a:normAutofit/>
          </a:bodyPr>
          <a:lstStyle/>
          <a:p>
            <a:r>
              <a:rPr lang="hu-HU" sz="3600" noProof="0" dirty="0">
                <a:latin typeface="Arial" panose="020B0604020202020204" pitchFamily="34" charset="0"/>
                <a:cs typeface="Arial" panose="020B0604020202020204" pitchFamily="34" charset="0"/>
              </a:rPr>
              <a:t>Kitekintés</a:t>
            </a:r>
          </a:p>
        </p:txBody>
      </p:sp>
      <p:sp>
        <p:nvSpPr>
          <p:cNvPr id="4" name="Foliennummernplatzhalter 40">
            <a:extLst>
              <a:ext uri="{FF2B5EF4-FFF2-40B4-BE49-F238E27FC236}">
                <a16:creationId xmlns:a16="http://schemas.microsoft.com/office/drawing/2014/main" id="{44442137-9DC4-8B37-0A1A-EBE3AA8018C3}"/>
              </a:ext>
            </a:extLst>
          </p:cNvPr>
          <p:cNvSpPr txBox="1">
            <a:spLocks/>
          </p:cNvSpPr>
          <p:nvPr/>
        </p:nvSpPr>
        <p:spPr>
          <a:xfrm>
            <a:off x="11037591" y="6558046"/>
            <a:ext cx="14224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fld id="{B6F15528-21DE-4FAA-801E-634DDDAF4B2B}" type="slidenum">
              <a:rPr lang="hu-HU" noProof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</a:t>
            </a:fld>
            <a:r>
              <a:rPr lang="hu-HU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</a:p>
        </p:txBody>
      </p:sp>
      <p:pic>
        <p:nvPicPr>
          <p:cNvPr id="8" name="Kép 3">
            <a:extLst>
              <a:ext uri="{FF2B5EF4-FFF2-40B4-BE49-F238E27FC236}">
                <a16:creationId xmlns:a16="http://schemas.microsoft.com/office/drawing/2014/main" id="{FCE42CE4-E903-AF16-5833-ED3893CE264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" t="765" r="13589" b="1449"/>
          <a:stretch/>
        </p:blipFill>
        <p:spPr bwMode="auto">
          <a:xfrm>
            <a:off x="5303316" y="2230930"/>
            <a:ext cx="1585367" cy="1597378"/>
          </a:xfrm>
          <a:prstGeom prst="ellipse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 descr="An Aspergillus flavus strain from bee bread of the Western honey bee ( –  thaliawhite">
            <a:extLst>
              <a:ext uri="{FF2B5EF4-FFF2-40B4-BE49-F238E27FC236}">
                <a16:creationId xmlns:a16="http://schemas.microsoft.com/office/drawing/2014/main" id="{B4D68D34-7FEC-8C2B-3D4E-2E178EF72C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5" r="16875"/>
          <a:stretch>
            <a:fillRect/>
          </a:stretch>
        </p:blipFill>
        <p:spPr bwMode="auto">
          <a:xfrm>
            <a:off x="1983150" y="2236027"/>
            <a:ext cx="1592281" cy="159228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C6AD15-304D-B920-5C62-F47DF7614055}"/>
              </a:ext>
            </a:extLst>
          </p:cNvPr>
          <p:cNvSpPr txBox="1"/>
          <p:nvPr/>
        </p:nvSpPr>
        <p:spPr>
          <a:xfrm>
            <a:off x="1551847" y="4118547"/>
            <a:ext cx="2454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i="1" noProof="0" dirty="0">
                <a:latin typeface="Arial" panose="020B0604020202020204" pitchFamily="34" charset="0"/>
                <a:cs typeface="Arial" panose="020B0604020202020204" pitchFamily="34" charset="0"/>
              </a:rPr>
              <a:t>Aspergillus flavus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139945-9BF0-46D2-9FB2-A426D3D8C94F}"/>
              </a:ext>
            </a:extLst>
          </p:cNvPr>
          <p:cNvSpPr txBox="1"/>
          <p:nvPr/>
        </p:nvSpPr>
        <p:spPr>
          <a:xfrm>
            <a:off x="4692794" y="4118547"/>
            <a:ext cx="2806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i="1" noProof="0" dirty="0">
                <a:latin typeface="Arial" panose="020B0604020202020204" pitchFamily="34" charset="0"/>
                <a:cs typeface="Arial" panose="020B0604020202020204" pitchFamily="34" charset="0"/>
              </a:rPr>
              <a:t>Alternaria alternata</a:t>
            </a:r>
          </a:p>
        </p:txBody>
      </p:sp>
      <p:pic>
        <p:nvPicPr>
          <p:cNvPr id="2052" name="Picture 4" descr="CV_Eszter_Borsos">
            <a:extLst>
              <a:ext uri="{FF2B5EF4-FFF2-40B4-BE49-F238E27FC236}">
                <a16:creationId xmlns:a16="http://schemas.microsoft.com/office/drawing/2014/main" id="{867D6C3D-FF05-613B-3CDF-5E05542900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1" b="18401"/>
          <a:stretch>
            <a:fillRect/>
          </a:stretch>
        </p:blipFill>
        <p:spPr bwMode="auto">
          <a:xfrm>
            <a:off x="8616568" y="2242941"/>
            <a:ext cx="1585367" cy="158536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076F85-5612-596E-8613-287B6FB90D7D}"/>
              </a:ext>
            </a:extLst>
          </p:cNvPr>
          <p:cNvSpPr txBox="1"/>
          <p:nvPr/>
        </p:nvSpPr>
        <p:spPr>
          <a:xfrm>
            <a:off x="8006046" y="4118546"/>
            <a:ext cx="2806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i="1" noProof="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941921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OU SHALL NOT PASS! - Gandalf Wallpaper Art image - The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78" y="1988840"/>
            <a:ext cx="8136904" cy="45770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>
          <a:xfrm rot="5400000">
            <a:off x="8605495" y="3383439"/>
            <a:ext cx="6583362" cy="365760"/>
          </a:xfrm>
        </p:spPr>
        <p:txBody>
          <a:bodyPr/>
          <a:lstStyle/>
          <a:p>
            <a:r>
              <a:rPr lang="hu-HU" sz="1000" dirty="0">
                <a:latin typeface="Arial" panose="020B0604020202020204" pitchFamily="34" charset="0"/>
                <a:cs typeface="Arial" panose="020B0604020202020204" pitchFamily="34" charset="0"/>
              </a:rPr>
              <a:t>Kép forrásahttps://www.moddb.com/groups/lotr-fan-group/images/you-shall-not-pass-gandalf-wallpaper-art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AD469-4519-41CE-9F36-F3F0587A9B69}" type="slidenum">
              <a:rPr lang="en-GB" smtClean="0"/>
              <a:t>20</a:t>
            </a:fld>
            <a:endParaRPr lang="en-GB"/>
          </a:p>
        </p:txBody>
      </p:sp>
      <p:sp>
        <p:nvSpPr>
          <p:cNvPr id="14" name="Lekerekített téglalap 13"/>
          <p:cNvSpPr/>
          <p:nvPr/>
        </p:nvSpPr>
        <p:spPr>
          <a:xfrm>
            <a:off x="4568428" y="3429000"/>
            <a:ext cx="1895320" cy="57606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u-HU" sz="1400" b="1" dirty="0"/>
              <a:t>Nagyobb poláris molekulák</a:t>
            </a:r>
            <a:endParaRPr lang="en-GB" b="1" dirty="0"/>
          </a:p>
        </p:txBody>
      </p:sp>
      <p:sp>
        <p:nvSpPr>
          <p:cNvPr id="8" name="Lekerekített téglalap 7"/>
          <p:cNvSpPr/>
          <p:nvPr/>
        </p:nvSpPr>
        <p:spPr>
          <a:xfrm>
            <a:off x="1704698" y="5368528"/>
            <a:ext cx="2090900" cy="578882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hu-HU" sz="1400" b="1" dirty="0" err="1">
                <a:solidFill>
                  <a:prstClr val="black"/>
                </a:solidFill>
              </a:rPr>
              <a:t>Foszfolipid-</a:t>
            </a:r>
            <a:r>
              <a:rPr lang="hu-HU" sz="1400" b="1" dirty="0">
                <a:solidFill>
                  <a:prstClr val="black"/>
                </a:solidFill>
              </a:rPr>
              <a:t> kettősréteg (sejtmembrán)</a:t>
            </a:r>
            <a:endParaRPr lang="en-GB" b="1" dirty="0">
              <a:solidFill>
                <a:prstClr val="black"/>
              </a:solidFill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74F5BFA6-649D-0D30-3711-15B3EA2CBD31}"/>
              </a:ext>
            </a:extLst>
          </p:cNvPr>
          <p:cNvSpPr txBox="1">
            <a:spLocks/>
          </p:cNvSpPr>
          <p:nvPr/>
        </p:nvSpPr>
        <p:spPr>
          <a:xfrm>
            <a:off x="214313" y="0"/>
            <a:ext cx="9887219" cy="6732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membrán szerepe</a:t>
            </a:r>
          </a:p>
        </p:txBody>
      </p:sp>
      <p:sp>
        <p:nvSpPr>
          <p:cNvPr id="7" name="Téglalap 4">
            <a:extLst>
              <a:ext uri="{FF2B5EF4-FFF2-40B4-BE49-F238E27FC236}">
                <a16:creationId xmlns:a16="http://schemas.microsoft.com/office/drawing/2014/main" id="{284B96B3-6C7C-A813-799C-97461580E103}"/>
              </a:ext>
            </a:extLst>
          </p:cNvPr>
          <p:cNvSpPr/>
          <p:nvPr/>
        </p:nvSpPr>
        <p:spPr>
          <a:xfrm>
            <a:off x="4406900" y="383853"/>
            <a:ext cx="7517422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Clr>
                <a:srgbClr val="FE8637"/>
              </a:buClr>
              <a:buSzPct val="70000"/>
            </a:pPr>
            <a:r>
              <a:rPr lang="hu-H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vízoldható (hidrofil, poláris) anyagok transzportja a membránon keresztül „nehezebb”, mint az apoláris molekuláké </a:t>
            </a:r>
          </a:p>
          <a:p>
            <a:pPr>
              <a:spcBef>
                <a:spcPts val="600"/>
              </a:spcBef>
              <a:buClr>
                <a:srgbClr val="FE8637"/>
              </a:buClr>
              <a:buSzPct val="70000"/>
            </a:pPr>
            <a:r>
              <a:rPr lang="hu-H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Ha az idegen anyagot polárissá tesszük, nem jut át a sejtmembránon és nem szívódik fel</a:t>
            </a:r>
            <a:endParaRPr lang="hu-HU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C:\Users\user\AppData\Local\Microsoft\Windows\INetCache\IE\125O6DE0\idea-azione-motivazione[1].png">
            <a:extLst>
              <a:ext uri="{FF2B5EF4-FFF2-40B4-BE49-F238E27FC236}">
                <a16:creationId xmlns:a16="http://schemas.microsoft.com/office/drawing/2014/main" id="{18FAECF5-9F9C-542A-D57F-E16434A85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6553" y="1909961"/>
            <a:ext cx="2164637" cy="264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21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8"/>
          <p:cNvSpPr>
            <a:spLocks noGrp="1"/>
          </p:cNvSpPr>
          <p:nvPr>
            <p:ph type="title"/>
          </p:nvPr>
        </p:nvSpPr>
        <p:spPr>
          <a:xfrm>
            <a:off x="214312" y="978289"/>
            <a:ext cx="11228387" cy="634082"/>
          </a:xfrm>
        </p:spPr>
        <p:txBody>
          <a:bodyPr>
            <a:normAutofit/>
          </a:bodyPr>
          <a:lstStyle/>
          <a:p>
            <a:r>
              <a:rPr lang="hu-HU" sz="25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Hogyan tegyük polárisabbá az idegen anyagokat?</a:t>
            </a:r>
            <a:endParaRPr lang="en-GB" sz="25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AD469-4519-41CE-9F36-F3F0587A9B69}" type="slidenum">
              <a:rPr lang="en-GB" smtClean="0"/>
              <a:t>21</a:t>
            </a:fld>
            <a:endParaRPr lang="en-GB"/>
          </a:p>
        </p:txBody>
      </p:sp>
      <p:sp>
        <p:nvSpPr>
          <p:cNvPr id="5" name="Téglalap 4"/>
          <p:cNvSpPr/>
          <p:nvPr/>
        </p:nvSpPr>
        <p:spPr>
          <a:xfrm>
            <a:off x="2068232" y="4921593"/>
            <a:ext cx="93610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églalap 14"/>
          <p:cNvSpPr/>
          <p:nvPr/>
        </p:nvSpPr>
        <p:spPr>
          <a:xfrm>
            <a:off x="4457219" y="4921593"/>
            <a:ext cx="93610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églalap 15"/>
          <p:cNvSpPr/>
          <p:nvPr/>
        </p:nvSpPr>
        <p:spPr>
          <a:xfrm>
            <a:off x="6983488" y="4921593"/>
            <a:ext cx="936104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olyamatábra: Bekötés 7"/>
          <p:cNvSpPr/>
          <p:nvPr/>
        </p:nvSpPr>
        <p:spPr>
          <a:xfrm>
            <a:off x="5632752" y="4957597"/>
            <a:ext cx="288032" cy="288032"/>
          </a:xfrm>
          <a:prstGeom prst="flowChartConnector">
            <a:avLst/>
          </a:prstGeom>
          <a:solidFill>
            <a:srgbClr val="DDABAF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0" name="Egyenes összekötő 19"/>
          <p:cNvCxnSpPr>
            <a:stCxn id="15" idx="3"/>
            <a:endCxn id="8" idx="2"/>
          </p:cNvCxnSpPr>
          <p:nvPr/>
        </p:nvCxnSpPr>
        <p:spPr>
          <a:xfrm>
            <a:off x="5393324" y="5101613"/>
            <a:ext cx="23942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Folyamatábra: Bekötés 32"/>
          <p:cNvSpPr/>
          <p:nvPr/>
        </p:nvSpPr>
        <p:spPr>
          <a:xfrm>
            <a:off x="8111713" y="4955753"/>
            <a:ext cx="288032" cy="288032"/>
          </a:xfrm>
          <a:prstGeom prst="flowChartConnector">
            <a:avLst/>
          </a:prstGeom>
          <a:solidFill>
            <a:srgbClr val="DDABAF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4" name="Egyenes összekötő 33"/>
          <p:cNvCxnSpPr>
            <a:stCxn id="16" idx="3"/>
            <a:endCxn id="33" idx="2"/>
          </p:cNvCxnSpPr>
          <p:nvPr/>
        </p:nvCxnSpPr>
        <p:spPr>
          <a:xfrm flipV="1">
            <a:off x="7919593" y="5099769"/>
            <a:ext cx="192121" cy="184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16 ágú csillag 31"/>
          <p:cNvSpPr/>
          <p:nvPr/>
        </p:nvSpPr>
        <p:spPr>
          <a:xfrm>
            <a:off x="8639174" y="4523705"/>
            <a:ext cx="1152128" cy="1152128"/>
          </a:xfrm>
          <a:prstGeom prst="star16">
            <a:avLst/>
          </a:prstGeom>
          <a:solidFill>
            <a:srgbClr val="DDABAF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6" name="Egyenes összekötő 35"/>
          <p:cNvCxnSpPr/>
          <p:nvPr/>
        </p:nvCxnSpPr>
        <p:spPr>
          <a:xfrm>
            <a:off x="8399746" y="5099769"/>
            <a:ext cx="23942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Szalagnyíl lefelé 1"/>
          <p:cNvSpPr/>
          <p:nvPr/>
        </p:nvSpPr>
        <p:spPr>
          <a:xfrm>
            <a:off x="2536284" y="3212976"/>
            <a:ext cx="2128574" cy="1224136"/>
          </a:xfrm>
          <a:prstGeom prst="curved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Szalagnyíl lefelé 17"/>
          <p:cNvSpPr/>
          <p:nvPr/>
        </p:nvSpPr>
        <p:spPr>
          <a:xfrm>
            <a:off x="5703384" y="3212976"/>
            <a:ext cx="2128574" cy="1224136"/>
          </a:xfrm>
          <a:prstGeom prst="curved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1931226" y="2072876"/>
            <a:ext cx="33041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fázis: </a:t>
            </a:r>
          </a:p>
          <a:p>
            <a:pPr algn="ctr"/>
            <a:r>
              <a:rPr lang="hu-HU" dirty="0" err="1">
                <a:latin typeface="Arial" panose="020B0604020202020204" pitchFamily="34" charset="0"/>
                <a:cs typeface="Arial" panose="020B0604020202020204" pitchFamily="34" charset="0"/>
              </a:rPr>
              <a:t>Funkcionalizációs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reakciók</a:t>
            </a:r>
          </a:p>
          <a:p>
            <a:pPr algn="ctr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„csali”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5115619" y="2072876"/>
            <a:ext cx="33041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2. fázis: </a:t>
            </a:r>
          </a:p>
          <a:p>
            <a:pPr algn="ctr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Konjugációs reakciók</a:t>
            </a:r>
          </a:p>
          <a:p>
            <a:pPr algn="ctr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„hal”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user\AppData\Local\Microsoft\Windows\INetCache\IE\G8CNPCS1\400px-Fishing.svg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470" y="1406051"/>
            <a:ext cx="1333649" cy="133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églalap 10"/>
          <p:cNvSpPr/>
          <p:nvPr/>
        </p:nvSpPr>
        <p:spPr>
          <a:xfrm>
            <a:off x="3634784" y="580526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dirty="0"/>
              <a:t>Zöld: apoláris</a:t>
            </a:r>
          </a:p>
          <a:p>
            <a:pPr algn="ctr"/>
            <a:r>
              <a:rPr lang="hu-HU" dirty="0"/>
              <a:t>Pink: poláris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118AC5C6-9AA0-D97C-C801-06C943D63288}"/>
              </a:ext>
            </a:extLst>
          </p:cNvPr>
          <p:cNvSpPr txBox="1">
            <a:spLocks/>
          </p:cNvSpPr>
          <p:nvPr/>
        </p:nvSpPr>
        <p:spPr>
          <a:xfrm>
            <a:off x="214313" y="0"/>
            <a:ext cx="9887219" cy="6732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metabolizmus két fázisa</a:t>
            </a:r>
          </a:p>
        </p:txBody>
      </p:sp>
    </p:spTree>
    <p:extLst>
      <p:ext uri="{BB962C8B-B14F-4D97-AF65-F5344CB8AC3E}">
        <p14:creationId xmlns:p14="http://schemas.microsoft.com/office/powerpoint/2010/main" val="24267834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16DA24-7AE5-7CAF-F2F6-6C8B82681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75853D2-9BD5-F71E-D336-68EADADC4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AD469-4519-41CE-9F36-F3F0587A9B69}" type="slidenum">
              <a:rPr lang="en-GB" smtClean="0"/>
              <a:t>22</a:t>
            </a:fld>
            <a:endParaRPr lang="en-GB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EFE4D3D-0624-7C2F-77FD-675FA44A70CB}"/>
              </a:ext>
            </a:extLst>
          </p:cNvPr>
          <p:cNvSpPr txBox="1">
            <a:spLocks/>
          </p:cNvSpPr>
          <p:nvPr/>
        </p:nvSpPr>
        <p:spPr>
          <a:xfrm>
            <a:off x="214313" y="0"/>
            <a:ext cx="9887219" cy="6732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vajon ez mindig beválik?</a:t>
            </a:r>
          </a:p>
        </p:txBody>
      </p:sp>
      <p:sp>
        <p:nvSpPr>
          <p:cNvPr id="26" name="Rectangle 7">
            <a:extLst>
              <a:ext uri="{FF2B5EF4-FFF2-40B4-BE49-F238E27FC236}">
                <a16:creationId xmlns:a16="http://schemas.microsoft.com/office/drawing/2014/main" id="{E817E8DD-9A0A-17CF-00E6-37326CB1D2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8" y="928490"/>
            <a:ext cx="7072312" cy="4985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Aflatoxin </a:t>
            </a:r>
            <a:r>
              <a:rPr kumimoji="0" lang="hu-HU" altLang="de-DE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B1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78D84"/>
              </a:buClr>
              <a:buSzTx/>
              <a:buFont typeface="Wingdings" panose="05000000000000000000" pitchFamily="2" charset="2"/>
              <a:buChar char="v"/>
              <a:tabLst/>
            </a:pPr>
            <a:r>
              <a:rPr lang="hu-HU" altLang="de-DE" sz="2000" dirty="0">
                <a:latin typeface="Arial" panose="020B0604020202020204" pitchFamily="34" charset="0"/>
              </a:rPr>
              <a:t>J</a:t>
            </a:r>
            <a:r>
              <a:rPr kumimoji="0" lang="de-DE" altLang="de-DE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ól</a:t>
            </a:r>
            <a:r>
              <a:rPr kumimoji="0" lang="de-DE" altLang="de-DE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felszívódik</a:t>
            </a:r>
            <a:r>
              <a:rPr kumimoji="0" lang="de-DE" altLang="de-DE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 </a:t>
            </a:r>
            <a:r>
              <a:rPr kumimoji="0" lang="de-DE" altLang="de-DE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vékonybélben</a:t>
            </a:r>
            <a:endParaRPr lang="hu-HU" altLang="de-DE" sz="2000" dirty="0"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78D84"/>
              </a:buClr>
              <a:buSzTx/>
              <a:buFont typeface="Wingdings" panose="05000000000000000000" pitchFamily="2" charset="2"/>
              <a:buChar char="v"/>
              <a:tabLst/>
            </a:pPr>
            <a:r>
              <a:rPr kumimoji="0" lang="de-DE" altLang="de-DE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Majdnem</a:t>
            </a:r>
            <a:r>
              <a:rPr kumimoji="0" lang="de-DE" altLang="de-DE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teljes</a:t>
            </a:r>
            <a:r>
              <a:rPr kumimoji="0" lang="de-DE" altLang="de-DE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mértékben</a:t>
            </a:r>
            <a:r>
              <a:rPr kumimoji="0" lang="de-DE" altLang="de-DE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átalakul</a:t>
            </a:r>
            <a:r>
              <a:rPr kumimoji="0" lang="de-DE" altLang="de-DE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</a:t>
            </a:r>
            <a:r>
              <a:rPr kumimoji="0" lang="de-DE" altLang="de-DE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metabolizálódik</a:t>
            </a:r>
            <a:r>
              <a:rPr kumimoji="0" lang="de-DE" altLang="de-DE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Epoxidáció</a:t>
            </a:r>
            <a:r>
              <a:rPr kumimoji="0" lang="de-DE" altLang="de-DE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– </a:t>
            </a:r>
            <a:r>
              <a:rPr kumimoji="0" lang="de-DE" altLang="de-DE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főként</a:t>
            </a:r>
            <a:r>
              <a:rPr kumimoji="0" lang="de-DE" altLang="de-DE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 </a:t>
            </a:r>
            <a:r>
              <a:rPr kumimoji="0" lang="de-DE" altLang="de-DE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májban</a:t>
            </a:r>
            <a:endParaRPr kumimoji="0" lang="de-DE" altLang="de-DE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78D84"/>
              </a:buClr>
              <a:buSzTx/>
              <a:buFont typeface="Wingdings" panose="05000000000000000000" pitchFamily="2" charset="2"/>
              <a:buChar char="v"/>
              <a:tabLst/>
            </a:pPr>
            <a:r>
              <a:rPr kumimoji="0" lang="de-DE" altLang="de-DE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Enzimek</a:t>
            </a:r>
            <a:r>
              <a:rPr kumimoji="0" lang="de-DE" altLang="de-DE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CYP1A2 </a:t>
            </a:r>
            <a:r>
              <a:rPr kumimoji="0" lang="de-DE" altLang="de-DE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és</a:t>
            </a:r>
            <a:r>
              <a:rPr kumimoji="0" lang="de-DE" altLang="de-DE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CYP3A4</a:t>
            </a:r>
            <a:endParaRPr kumimoji="0" lang="hu-HU" altLang="de-DE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78D84"/>
              </a:buClr>
              <a:buSzTx/>
              <a:buFont typeface="Wingdings" panose="05000000000000000000" pitchFamily="2" charset="2"/>
              <a:buChar char="v"/>
              <a:tabLst/>
            </a:pPr>
            <a:r>
              <a:rPr kumimoji="0" lang="de-DE" altLang="de-DE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Eredmény</a:t>
            </a:r>
            <a:r>
              <a:rPr kumimoji="0" lang="de-DE" altLang="de-DE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</a:t>
            </a:r>
            <a:r>
              <a:rPr kumimoji="0" lang="de-DE" altLang="de-DE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epoxid</a:t>
            </a:r>
            <a:r>
              <a:rPr kumimoji="0" lang="de-DE" altLang="de-DE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képződik</a:t>
            </a:r>
            <a:r>
              <a:rPr kumimoji="0" lang="de-DE" altLang="de-DE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→ </a:t>
            </a:r>
            <a:r>
              <a:rPr kumimoji="0" lang="de-DE" altLang="de-DE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nagyon</a:t>
            </a:r>
            <a:r>
              <a:rPr kumimoji="0" lang="de-DE" altLang="de-DE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reaktív</a:t>
            </a:r>
            <a:r>
              <a:rPr kumimoji="0" lang="de-DE" altLang="de-DE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Méregtelenítés</a:t>
            </a:r>
            <a:endParaRPr kumimoji="0" lang="de-DE" altLang="de-DE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78D84"/>
              </a:buClr>
              <a:buSzTx/>
              <a:buFont typeface="Wingdings" panose="05000000000000000000" pitchFamily="2" charset="2"/>
              <a:buChar char="v"/>
              <a:tabLst/>
            </a:pPr>
            <a:r>
              <a:rPr kumimoji="0" lang="de-DE" altLang="de-DE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Glutation</a:t>
            </a:r>
            <a:r>
              <a:rPr kumimoji="0" lang="de-DE" altLang="de-DE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-S-</a:t>
            </a:r>
            <a:r>
              <a:rPr kumimoji="0" lang="de-DE" altLang="de-DE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transzferáz</a:t>
            </a:r>
            <a:r>
              <a:rPr kumimoji="0" lang="de-DE" altLang="de-DE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enzimek</a:t>
            </a:r>
            <a:r>
              <a:rPr kumimoji="0" lang="de-DE" altLang="de-DE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segítségével</a:t>
            </a:r>
            <a:endParaRPr lang="hu-HU" altLang="de-DE" sz="2000" dirty="0"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78D84"/>
              </a:buClr>
              <a:buSzTx/>
              <a:buFont typeface="Wingdings" panose="05000000000000000000" pitchFamily="2" charset="2"/>
              <a:buChar char="v"/>
              <a:tabLst/>
            </a:pPr>
            <a:r>
              <a:rPr kumimoji="0" lang="de-DE" altLang="de-DE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Glutation</a:t>
            </a:r>
            <a:r>
              <a:rPr kumimoji="0" lang="de-DE" altLang="de-DE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(GSH) </a:t>
            </a:r>
            <a:r>
              <a:rPr kumimoji="0" lang="de-DE" altLang="de-DE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konjugációval</a:t>
            </a:r>
            <a:r>
              <a:rPr kumimoji="0" lang="de-DE" altLang="de-DE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→ </a:t>
            </a:r>
            <a:r>
              <a:rPr kumimoji="0" lang="de-DE" altLang="de-DE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epoxid</a:t>
            </a:r>
            <a:r>
              <a:rPr kumimoji="0" lang="de-DE" altLang="de-DE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semlegesítése</a:t>
            </a:r>
            <a:endParaRPr kumimoji="0" lang="de-DE" altLang="de-DE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altLang="de-DE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Mérgező</a:t>
            </a:r>
            <a:r>
              <a:rPr kumimoji="0" lang="de-DE" altLang="de-DE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kumimoji="0" lang="de-DE" altLang="de-DE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hatás</a:t>
            </a:r>
            <a:endParaRPr kumimoji="0" lang="de-DE" altLang="de-DE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78D84"/>
              </a:buClr>
              <a:buSzTx/>
              <a:buFont typeface="Wingdings" panose="05000000000000000000" pitchFamily="2" charset="2"/>
              <a:buChar char="v"/>
              <a:tabLst/>
            </a:pPr>
            <a:r>
              <a:rPr kumimoji="0" lang="de-DE" altLang="de-DE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Az</a:t>
            </a:r>
            <a:r>
              <a:rPr kumimoji="0" lang="de-DE" altLang="de-DE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epoxid</a:t>
            </a:r>
            <a:r>
              <a:rPr kumimoji="0" lang="de-DE" altLang="de-DE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hozzákötődik</a:t>
            </a:r>
            <a:r>
              <a:rPr kumimoji="0" lang="de-DE" altLang="de-DE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 DNS-</a:t>
            </a:r>
            <a:r>
              <a:rPr kumimoji="0" lang="de-DE" altLang="de-DE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hez</a:t>
            </a:r>
            <a:r>
              <a:rPr kumimoji="0" lang="de-DE" altLang="de-DE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</a:t>
            </a:r>
            <a:r>
              <a:rPr kumimoji="0" lang="hu-HU" altLang="de-DE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→ N7-pozícióban </a:t>
            </a:r>
            <a:r>
              <a:rPr kumimoji="0" lang="de-DE" altLang="de-DE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lévő</a:t>
            </a:r>
            <a:r>
              <a:rPr kumimoji="0" lang="de-DE" altLang="de-DE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guanin</a:t>
            </a:r>
            <a:r>
              <a:rPr kumimoji="0" lang="de-DE" altLang="de-DE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bázishoz</a:t>
            </a:r>
            <a:endParaRPr kumimoji="0" lang="hu-HU" altLang="de-DE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78D84"/>
              </a:buClr>
              <a:buSzTx/>
              <a:buFont typeface="Wingdings" panose="05000000000000000000" pitchFamily="2" charset="2"/>
              <a:buChar char="v"/>
              <a:tabLst/>
            </a:pPr>
            <a:r>
              <a:rPr kumimoji="0" lang="de-DE" altLang="de-DE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Ez</a:t>
            </a:r>
            <a:r>
              <a:rPr kumimoji="0" lang="de-DE" altLang="de-DE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mutációkat</a:t>
            </a:r>
            <a:r>
              <a:rPr kumimoji="0" lang="de-DE" altLang="de-DE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okoz</a:t>
            </a:r>
            <a:r>
              <a:rPr kumimoji="0" lang="de-DE" altLang="de-DE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→ </a:t>
            </a:r>
            <a:r>
              <a:rPr kumimoji="0" lang="de-DE" altLang="de-DE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nagyon</a:t>
            </a:r>
            <a:r>
              <a:rPr kumimoji="0" lang="de-DE" altLang="de-DE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erős</a:t>
            </a:r>
            <a:r>
              <a:rPr kumimoji="0" lang="de-DE" altLang="de-DE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mutagén</a:t>
            </a:r>
            <a:r>
              <a:rPr kumimoji="0" lang="de-DE" altLang="de-DE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20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hatás</a:t>
            </a:r>
            <a:endParaRPr kumimoji="0" lang="de-DE" altLang="de-DE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Rectangle 9">
            <a:extLst>
              <a:ext uri="{FF2B5EF4-FFF2-40B4-BE49-F238E27FC236}">
                <a16:creationId xmlns:a16="http://schemas.microsoft.com/office/drawing/2014/main" id="{288A8A24-EE73-7818-1814-ABDB6AD45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8" y="6169709"/>
            <a:ext cx="62103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Aflatoxin B1 → </a:t>
            </a:r>
            <a:r>
              <a:rPr kumimoji="0" lang="de-DE" altLang="de-DE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legerősebb</a:t>
            </a:r>
            <a:r>
              <a:rPr kumimoji="0" lang="de-DE" altLang="de-DE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ismert</a:t>
            </a:r>
            <a:r>
              <a:rPr kumimoji="0" lang="de-DE" altLang="de-DE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mutagén</a:t>
            </a:r>
            <a:r>
              <a:rPr kumimoji="0" lang="de-DE" altLang="de-DE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de-DE" altLang="de-DE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mikotoxin</a:t>
            </a:r>
            <a:b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de-DE" altLang="de-DE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625021D-0028-4AAC-AFE4-2F9F94BF2CE8}"/>
              </a:ext>
            </a:extLst>
          </p:cNvPr>
          <p:cNvGrpSpPr/>
          <p:nvPr/>
        </p:nvGrpSpPr>
        <p:grpSpPr>
          <a:xfrm>
            <a:off x="214312" y="1131690"/>
            <a:ext cx="4941887" cy="2462410"/>
            <a:chOff x="958850" y="928490"/>
            <a:chExt cx="10274299" cy="5842434"/>
          </a:xfrm>
        </p:grpSpPr>
        <p:pic>
          <p:nvPicPr>
            <p:cNvPr id="3083" name="Picture 11" descr="Aflatoxins: Source, Detection, Clinical Features and Prevention">
              <a:extLst>
                <a:ext uri="{FF2B5EF4-FFF2-40B4-BE49-F238E27FC236}">
                  <a16:creationId xmlns:a16="http://schemas.microsoft.com/office/drawing/2014/main" id="{BFE50C3D-65DE-EC4A-A78E-4C3DD1799D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850" y="928490"/>
              <a:ext cx="10274299" cy="5842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Folyamatábra: Bekötés 7">
              <a:extLst>
                <a:ext uri="{FF2B5EF4-FFF2-40B4-BE49-F238E27FC236}">
                  <a16:creationId xmlns:a16="http://schemas.microsoft.com/office/drawing/2014/main" id="{25C93AA4-DFC1-F909-FC1F-ABC5BFCB2C62}"/>
                </a:ext>
              </a:extLst>
            </p:cNvPr>
            <p:cNvSpPr/>
            <p:nvPr/>
          </p:nvSpPr>
          <p:spPr>
            <a:xfrm>
              <a:off x="2070401" y="3561675"/>
              <a:ext cx="288032" cy="288032"/>
            </a:xfrm>
            <a:prstGeom prst="flowChartConnector">
              <a:avLst/>
            </a:prstGeom>
            <a:solidFill>
              <a:srgbClr val="DDABAF">
                <a:alpha val="50196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0" name="Picture 2" descr="An Aspergillus flavus strain from bee bread of the Western honey bee ( –  thaliawhite">
            <a:extLst>
              <a:ext uri="{FF2B5EF4-FFF2-40B4-BE49-F238E27FC236}">
                <a16:creationId xmlns:a16="http://schemas.microsoft.com/office/drawing/2014/main" id="{3F6B37AC-9D79-975B-FF65-0E32460FE2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5" r="16875"/>
          <a:stretch>
            <a:fillRect/>
          </a:stretch>
        </p:blipFill>
        <p:spPr bwMode="auto">
          <a:xfrm>
            <a:off x="11256993" y="233697"/>
            <a:ext cx="811181" cy="81118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7880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ABF6B-1617-A81F-AED6-E09C5A496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BC003B3-7500-9310-AC32-613CAAD89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AD469-4519-41CE-9F36-F3F0587A9B69}" type="slidenum">
              <a:rPr lang="en-GB" smtClean="0"/>
              <a:t>23</a:t>
            </a:fld>
            <a:endParaRPr lang="en-GB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A1312404-0065-924C-0785-0D937084D017}"/>
              </a:ext>
            </a:extLst>
          </p:cNvPr>
          <p:cNvSpPr txBox="1">
            <a:spLocks/>
          </p:cNvSpPr>
          <p:nvPr/>
        </p:nvSpPr>
        <p:spPr>
          <a:xfrm>
            <a:off x="214313" y="0"/>
            <a:ext cx="9887219" cy="6732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vajon ez mindig beválik?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9E21527-F39C-9A0C-E98C-DD8037AA1C9C}"/>
              </a:ext>
            </a:extLst>
          </p:cNvPr>
          <p:cNvGrpSpPr/>
          <p:nvPr/>
        </p:nvGrpSpPr>
        <p:grpSpPr>
          <a:xfrm>
            <a:off x="977277" y="673251"/>
            <a:ext cx="10274299" cy="5842434"/>
            <a:chOff x="958850" y="928490"/>
            <a:chExt cx="10274299" cy="5842434"/>
          </a:xfrm>
        </p:grpSpPr>
        <p:pic>
          <p:nvPicPr>
            <p:cNvPr id="3083" name="Picture 11" descr="Aflatoxins: Source, Detection, Clinical Features and Prevention">
              <a:extLst>
                <a:ext uri="{FF2B5EF4-FFF2-40B4-BE49-F238E27FC236}">
                  <a16:creationId xmlns:a16="http://schemas.microsoft.com/office/drawing/2014/main" id="{D1A4EC8F-AA99-078C-4D2F-61A5A29581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850" y="928490"/>
              <a:ext cx="10274299" cy="5842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Folyamatábra: Bekötés 7">
              <a:extLst>
                <a:ext uri="{FF2B5EF4-FFF2-40B4-BE49-F238E27FC236}">
                  <a16:creationId xmlns:a16="http://schemas.microsoft.com/office/drawing/2014/main" id="{41F1E650-FDBA-5E37-5BA9-4A90DB747C60}"/>
                </a:ext>
              </a:extLst>
            </p:cNvPr>
            <p:cNvSpPr/>
            <p:nvPr/>
          </p:nvSpPr>
          <p:spPr>
            <a:xfrm>
              <a:off x="2070401" y="3561675"/>
              <a:ext cx="288032" cy="288032"/>
            </a:xfrm>
            <a:prstGeom prst="flowChartConnector">
              <a:avLst/>
            </a:prstGeom>
            <a:solidFill>
              <a:srgbClr val="DDABAF">
                <a:alpha val="50196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2C0482D-5712-697F-F1BC-A069E9CF40D6}"/>
              </a:ext>
            </a:extLst>
          </p:cNvPr>
          <p:cNvSpPr txBox="1"/>
          <p:nvPr/>
        </p:nvSpPr>
        <p:spPr>
          <a:xfrm rot="5400000">
            <a:off x="8808244" y="2921654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Abrehame</a:t>
            </a:r>
            <a:r>
              <a:rPr lang="de-A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S.; </a:t>
            </a:r>
            <a:r>
              <a:rPr lang="de-AT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Manoj</a:t>
            </a:r>
            <a:r>
              <a:rPr lang="de-A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V.R.; Hailu, M.; Chen, Y.-Y.; Lin, Y.-C.; Chen, Y.-P. Aflatoxins: Source, </a:t>
            </a:r>
            <a:r>
              <a:rPr lang="de-AT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de-A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Clinical Features and </a:t>
            </a:r>
            <a:r>
              <a:rPr lang="de-AT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Prevention</a:t>
            </a:r>
            <a:r>
              <a:rPr lang="de-A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lang="de-AT" sz="10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Processes</a:t>
            </a:r>
            <a:r>
              <a:rPr lang="de-A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de-AT" sz="10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r>
              <a:rPr lang="de-A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de-AT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de-AT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204. https://doi.org/10.3390/pr11010204</a:t>
            </a:r>
            <a:endParaRPr lang="hu-H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F7E94992-8779-557D-7291-16A22382922B}"/>
              </a:ext>
            </a:extLst>
          </p:cNvPr>
          <p:cNvSpPr txBox="1">
            <a:spLocks/>
          </p:cNvSpPr>
          <p:nvPr/>
        </p:nvSpPr>
        <p:spPr>
          <a:xfrm>
            <a:off x="2494134" y="2102458"/>
            <a:ext cx="7240587" cy="2653084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220000"/>
              </a:lnSpc>
            </a:pPr>
            <a:r>
              <a:rPr lang="hu-H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xenobiotikumok metabolizmusa nem mindig vezet kevésbé mérgező anyaghoz!</a:t>
            </a:r>
          </a:p>
        </p:txBody>
      </p:sp>
      <p:pic>
        <p:nvPicPr>
          <p:cNvPr id="6" name="Picture 2" descr="An Aspergillus flavus strain from bee bread of the Western honey bee ( –  thaliawhite">
            <a:extLst>
              <a:ext uri="{FF2B5EF4-FFF2-40B4-BE49-F238E27FC236}">
                <a16:creationId xmlns:a16="http://schemas.microsoft.com/office/drawing/2014/main" id="{34553C4E-B1D6-355D-E929-2C74062A3C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5" r="16875"/>
          <a:stretch>
            <a:fillRect/>
          </a:stretch>
        </p:blipFill>
        <p:spPr bwMode="auto">
          <a:xfrm>
            <a:off x="10777157" y="117309"/>
            <a:ext cx="811181" cy="81118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5403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F852C3-A9C1-0D8D-7348-3FC5E95D4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2781D4-C4D7-3794-288B-AF811B155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57778-7A01-4FAC-9739-91B408F84DEB}" type="slidenum">
              <a:rPr lang="hu-HU" noProof="0" smtClean="0"/>
              <a:t>24</a:t>
            </a:fld>
            <a:endParaRPr lang="hu-HU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01890E2-2B4D-3636-F594-7234EF3AC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37" y="2897173"/>
            <a:ext cx="5575351" cy="3184495"/>
          </a:xfrm>
        </p:spPr>
        <p:txBody>
          <a:bodyPr/>
          <a:lstStyle/>
          <a:p>
            <a:r>
              <a:rPr lang="hu-HU" noProof="0" dirty="0"/>
              <a:t>Kockázatbecslés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48CF633-96B4-D9B7-FFF0-3883E99985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2208831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30D26FB-7D6D-C388-9399-F45765B87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EF3C301-F175-ACB6-09D0-649DC2A30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0"/>
            <a:ext cx="9887219" cy="673251"/>
          </a:xfrm>
        </p:spPr>
        <p:txBody>
          <a:bodyPr>
            <a:normAutofit/>
          </a:bodyPr>
          <a:lstStyle/>
          <a:p>
            <a:r>
              <a:rPr lang="de-AT" sz="3600" noProof="0"/>
              <a:t>Kock</a:t>
            </a:r>
            <a:r>
              <a:rPr lang="hu-HU" sz="3600"/>
              <a:t>á</a:t>
            </a:r>
            <a:r>
              <a:rPr lang="de-AT" sz="3600" noProof="0"/>
              <a:t>zatbecsl</a:t>
            </a:r>
            <a:r>
              <a:rPr lang="hu-HU" sz="3600" noProof="0"/>
              <a:t>és (risk assessment)</a:t>
            </a:r>
            <a:endParaRPr lang="hu-HU" sz="3600" noProof="0" dirty="0"/>
          </a:p>
        </p:txBody>
      </p:sp>
      <p:sp>
        <p:nvSpPr>
          <p:cNvPr id="4" name="Foliennummernplatzhalter 40">
            <a:extLst>
              <a:ext uri="{FF2B5EF4-FFF2-40B4-BE49-F238E27FC236}">
                <a16:creationId xmlns:a16="http://schemas.microsoft.com/office/drawing/2014/main" id="{F5D0524E-A36A-9BBC-33B3-DF59C84AD3CA}"/>
              </a:ext>
            </a:extLst>
          </p:cNvPr>
          <p:cNvSpPr txBox="1">
            <a:spLocks/>
          </p:cNvSpPr>
          <p:nvPr/>
        </p:nvSpPr>
        <p:spPr>
          <a:xfrm>
            <a:off x="11037591" y="6558046"/>
            <a:ext cx="14224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fld id="{B6F15528-21DE-4FAA-801E-634DDDAF4B2B}" type="slidenum">
              <a:rPr lang="hu-HU" noProof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25</a:t>
            </a:fld>
            <a:r>
              <a:rPr lang="hu-HU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endParaRPr lang="hu-HU" noProof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0C61B382-16EB-0ADA-616C-E88BB233BEA9}"/>
              </a:ext>
            </a:extLst>
          </p:cNvPr>
          <p:cNvSpPr txBox="1">
            <a:spLocks/>
          </p:cNvSpPr>
          <p:nvPr/>
        </p:nvSpPr>
        <p:spPr>
          <a:xfrm>
            <a:off x="214313" y="921795"/>
            <a:ext cx="11571287" cy="51996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Satoshi" pitchFamily="50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atoshi" pitchFamily="50" charset="0"/>
              <a:buChar char="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atoshi" pitchFamily="50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atoshi" pitchFamily="50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atoshi" pitchFamily="50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6575" indent="-536575">
              <a:lnSpc>
                <a:spcPct val="170000"/>
              </a:lnSpc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Def.: tudományos módszer a vegyi anyagok (pl. mikotoxinok) egészségügyi kockázatának felmérésére</a:t>
            </a:r>
          </a:p>
          <a:p>
            <a:pPr marL="536575" indent="-536575">
              <a:lnSpc>
                <a:spcPct val="170000"/>
              </a:lnSpc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Miért van rá szükség? – Segít megállapítani, hogy egy anyag milyen mennyiségben jelenhet meg az élelmiszerekben </a:t>
            </a:r>
            <a:r>
              <a:rPr lang="hu-H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biztonságosan</a:t>
            </a:r>
          </a:p>
          <a:p>
            <a:pPr marL="536575" indent="-536575">
              <a:lnSpc>
                <a:spcPct val="170000"/>
              </a:lnSpc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Ki végzi? – Élelmiszerbiztonsági hatóságok (pl. EFSA, WHO, FAO, NÉBIH) és tudományos szakértői csoportok (pl. JECFA – Joint FAO/WHO Expert Committee on Food Additives)</a:t>
            </a:r>
          </a:p>
          <a:p>
            <a:pPr marL="536575" indent="-536575">
              <a:lnSpc>
                <a:spcPct val="170000"/>
              </a:lnSpc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Fő lépései:</a:t>
            </a:r>
          </a:p>
          <a:p>
            <a:pPr marL="971550" lvl="1" indent="-285750">
              <a:lnSpc>
                <a:spcPct val="17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Veszélyazonosítás – </a:t>
            </a:r>
            <a:r>
              <a:rPr lang="hu-H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Mit tudunk az anyagról? Mérgező? Mutagén?</a:t>
            </a:r>
          </a:p>
          <a:p>
            <a:pPr marL="971550" lvl="1" indent="-285750">
              <a:lnSpc>
                <a:spcPct val="17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Dózis-hatás elemzés – Mekkora mennyiségnél jelentkezik a káros hatás?</a:t>
            </a:r>
          </a:p>
          <a:p>
            <a:pPr marL="971550" lvl="1" indent="-285750">
              <a:lnSpc>
                <a:spcPct val="17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Expozícióbecslés – Mennyit fogyaszt belőle az ember?</a:t>
            </a:r>
          </a:p>
          <a:p>
            <a:pPr marL="971550" lvl="1" indent="-285750">
              <a:lnSpc>
                <a:spcPct val="17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Kockázat jellemzése – Van-e probléma? Milyen súlyos? Kik a veszélyeztetettek?</a:t>
            </a:r>
            <a:endParaRPr lang="hu-HU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63F92B-A449-D601-96B7-B3CF49714227}"/>
              </a:ext>
            </a:extLst>
          </p:cNvPr>
          <p:cNvSpPr txBox="1"/>
          <p:nvPr/>
        </p:nvSpPr>
        <p:spPr>
          <a:xfrm>
            <a:off x="214313" y="6555242"/>
            <a:ext cx="62293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000" dirty="0">
                <a:latin typeface="Arial" panose="020B0604020202020204" pitchFamily="34" charset="0"/>
                <a:cs typeface="Arial" panose="020B0604020202020204" pitchFamily="34" charset="0"/>
              </a:rPr>
              <a:t>Forrás: EFSA (2020), WHO Environmental Health Criteria 240 </a:t>
            </a:r>
            <a:endParaRPr lang="hu-HU" sz="1000" dirty="0"/>
          </a:p>
        </p:txBody>
      </p:sp>
    </p:spTree>
    <p:extLst>
      <p:ext uri="{BB962C8B-B14F-4D97-AF65-F5344CB8AC3E}">
        <p14:creationId xmlns:p14="http://schemas.microsoft.com/office/powerpoint/2010/main" val="1466659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7BD93E8-C022-0EF5-6C7B-F0E34700A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A73655-01ED-6F78-4712-770379FF6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0"/>
            <a:ext cx="9887219" cy="673251"/>
          </a:xfrm>
        </p:spPr>
        <p:txBody>
          <a:bodyPr>
            <a:normAutofit/>
          </a:bodyPr>
          <a:lstStyle/>
          <a:p>
            <a:r>
              <a:rPr lang="de-AT" sz="3600" noProof="0" dirty="0"/>
              <a:t>Kock</a:t>
            </a:r>
            <a:r>
              <a:rPr lang="hu-HU" sz="3600" dirty="0"/>
              <a:t>á</a:t>
            </a:r>
            <a:r>
              <a:rPr lang="de-AT" sz="3600" noProof="0" dirty="0" err="1"/>
              <a:t>zatbecsl</a:t>
            </a:r>
            <a:r>
              <a:rPr lang="hu-HU" sz="3600" noProof="0" dirty="0"/>
              <a:t>és: aflatoxin B1</a:t>
            </a:r>
          </a:p>
        </p:txBody>
      </p:sp>
      <p:sp>
        <p:nvSpPr>
          <p:cNvPr id="4" name="Foliennummernplatzhalter 40">
            <a:extLst>
              <a:ext uri="{FF2B5EF4-FFF2-40B4-BE49-F238E27FC236}">
                <a16:creationId xmlns:a16="http://schemas.microsoft.com/office/drawing/2014/main" id="{FEC8BFBD-022F-B542-E08E-410548894696}"/>
              </a:ext>
            </a:extLst>
          </p:cNvPr>
          <p:cNvSpPr txBox="1">
            <a:spLocks/>
          </p:cNvSpPr>
          <p:nvPr/>
        </p:nvSpPr>
        <p:spPr>
          <a:xfrm>
            <a:off x="11037591" y="6558046"/>
            <a:ext cx="14224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fld id="{B6F15528-21DE-4FAA-801E-634DDDAF4B2B}" type="slidenum">
              <a:rPr lang="hu-HU" noProof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26</a:t>
            </a:fld>
            <a:r>
              <a:rPr lang="hu-HU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endParaRPr lang="hu-HU" noProof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9FBD952C-DDFA-E0CE-E22D-C7C1C38AD676}"/>
              </a:ext>
            </a:extLst>
          </p:cNvPr>
          <p:cNvSpPr txBox="1">
            <a:spLocks/>
          </p:cNvSpPr>
          <p:nvPr/>
        </p:nvSpPr>
        <p:spPr>
          <a:xfrm>
            <a:off x="214313" y="1424698"/>
            <a:ext cx="11571287" cy="51996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Satoshi" pitchFamily="50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atoshi" pitchFamily="50" charset="0"/>
              <a:buChar char="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atoshi" pitchFamily="50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atoshi" pitchFamily="50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atoshi" pitchFamily="50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6575" indent="-536575">
              <a:lnSpc>
                <a:spcPct val="170000"/>
              </a:lnSpc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Nagyon erős mutagén és karcinogén (májrák)</a:t>
            </a:r>
          </a:p>
          <a:p>
            <a:pPr marL="536575" indent="-536575">
              <a:lnSpc>
                <a:spcPct val="170000"/>
              </a:lnSpc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IARC 1-es csoportba sorolta: bizonyítottan rákkeltő emberben</a:t>
            </a:r>
          </a:p>
          <a:p>
            <a:pPr marL="536575" indent="-536575">
              <a:lnSpc>
                <a:spcPct val="170000"/>
              </a:lnSpc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Kritikus szerv: máj (főleg </a:t>
            </a:r>
            <a:r>
              <a:rPr lang="hu-H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krónikus expozíciónál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536575" indent="-536575">
              <a:lnSpc>
                <a:spcPct val="170000"/>
              </a:lnSpc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TDI (megengedett napi bevitel): nincs – genotoxikus, nincs biztonságos szint!</a:t>
            </a:r>
          </a:p>
          <a:p>
            <a:pPr>
              <a:lnSpc>
                <a:spcPct val="170000"/>
              </a:lnSpc>
              <a:buClr>
                <a:schemeClr val="accent1"/>
              </a:buClr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→ Ezért: ALARA-elv (As Low As Reasonably Achievable – a lehető legalacsonyabbra csökkenteni a bevitelt)</a:t>
            </a:r>
          </a:p>
          <a:p>
            <a:pPr marL="533400" indent="-533400">
              <a:lnSpc>
                <a:spcPct val="170000"/>
              </a:lnSpc>
              <a:buClr>
                <a:schemeClr val="accent1"/>
              </a:buClr>
              <a:buFont typeface="Wingdings" panose="05000000000000000000" pitchFamily="2" charset="2"/>
              <a:buChar char="v"/>
              <a:tabLst>
                <a:tab pos="723900" algn="l"/>
              </a:tabLst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Kockázatbecslés alapján határértékek: EU:Mogyoró, mandula, pisztácia stb.: max. 2 µg/kg AFB1</a:t>
            </a:r>
          </a:p>
          <a:p>
            <a:pPr marL="536575" indent="-536575">
              <a:lnSpc>
                <a:spcPct val="170000"/>
              </a:lnSpc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Gyerekeknek szánt élelmiszerek: még szigorúbb (pl. 0,1 µg/kg)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9E9750-43F9-6456-C490-776A0B77F930}"/>
              </a:ext>
            </a:extLst>
          </p:cNvPr>
          <p:cNvSpPr txBox="1"/>
          <p:nvPr/>
        </p:nvSpPr>
        <p:spPr>
          <a:xfrm>
            <a:off x="214313" y="6555242"/>
            <a:ext cx="62293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000" dirty="0">
                <a:latin typeface="Arial" panose="020B0604020202020204" pitchFamily="34" charset="0"/>
                <a:cs typeface="Arial" panose="020B0604020202020204" pitchFamily="34" charset="0"/>
              </a:rPr>
              <a:t>Forrás: EFSA (2007, 2020), IARC Monograph Vol. 100F (2012)</a:t>
            </a:r>
            <a:endParaRPr lang="hu-HU" sz="1000" dirty="0"/>
          </a:p>
        </p:txBody>
      </p:sp>
      <p:pic>
        <p:nvPicPr>
          <p:cNvPr id="5" name="Picture 2" descr="An Aspergillus flavus strain from bee bread of the Western honey bee ( –  thaliawhite">
            <a:extLst>
              <a:ext uri="{FF2B5EF4-FFF2-40B4-BE49-F238E27FC236}">
                <a16:creationId xmlns:a16="http://schemas.microsoft.com/office/drawing/2014/main" id="{3C4B8665-2BFB-7DEC-5717-73A96B3934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5" r="16875"/>
          <a:stretch>
            <a:fillRect/>
          </a:stretch>
        </p:blipFill>
        <p:spPr bwMode="auto">
          <a:xfrm>
            <a:off x="11256993" y="233697"/>
            <a:ext cx="811181" cy="81118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298313C7-0274-02F7-C437-496D329BF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028" y="233697"/>
            <a:ext cx="2793504" cy="112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1858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5FB39E7-5473-616F-80C5-8BB124010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245D8C-54FD-078F-250A-69102F68D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0"/>
            <a:ext cx="9887219" cy="673251"/>
          </a:xfrm>
        </p:spPr>
        <p:txBody>
          <a:bodyPr>
            <a:normAutofit/>
          </a:bodyPr>
          <a:lstStyle/>
          <a:p>
            <a:r>
              <a:rPr lang="de-AT" sz="3600" noProof="0" dirty="0"/>
              <a:t>Kock</a:t>
            </a:r>
            <a:r>
              <a:rPr lang="hu-HU" sz="3600" dirty="0"/>
              <a:t>á</a:t>
            </a:r>
            <a:r>
              <a:rPr lang="de-AT" sz="3600" noProof="0" dirty="0" err="1"/>
              <a:t>zatbecsl</a:t>
            </a:r>
            <a:r>
              <a:rPr lang="hu-HU" sz="3600" noProof="0" dirty="0"/>
              <a:t>és: alternariol</a:t>
            </a:r>
          </a:p>
        </p:txBody>
      </p:sp>
      <p:sp>
        <p:nvSpPr>
          <p:cNvPr id="4" name="Foliennummernplatzhalter 40">
            <a:extLst>
              <a:ext uri="{FF2B5EF4-FFF2-40B4-BE49-F238E27FC236}">
                <a16:creationId xmlns:a16="http://schemas.microsoft.com/office/drawing/2014/main" id="{E239F0C4-FE97-3647-7549-041B3D5C71C6}"/>
              </a:ext>
            </a:extLst>
          </p:cNvPr>
          <p:cNvSpPr txBox="1">
            <a:spLocks/>
          </p:cNvSpPr>
          <p:nvPr/>
        </p:nvSpPr>
        <p:spPr>
          <a:xfrm>
            <a:off x="11037591" y="6558046"/>
            <a:ext cx="14224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fld id="{B6F15528-21DE-4FAA-801E-634DDDAF4B2B}" type="slidenum">
              <a:rPr lang="hu-HU" noProof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27</a:t>
            </a:fld>
            <a:r>
              <a:rPr lang="hu-HU" noProof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endParaRPr lang="hu-HU" noProof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1ED583F2-1E40-36E9-402A-8F24081E91E9}"/>
              </a:ext>
            </a:extLst>
          </p:cNvPr>
          <p:cNvSpPr txBox="1">
            <a:spLocks/>
          </p:cNvSpPr>
          <p:nvPr/>
        </p:nvSpPr>
        <p:spPr>
          <a:xfrm>
            <a:off x="214313" y="1358034"/>
            <a:ext cx="11571287" cy="51996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Satoshi" pitchFamily="50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atoshi" pitchFamily="50" charset="0"/>
              <a:buChar char="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atoshi" pitchFamily="50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atoshi" pitchFamily="50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atoshi" pitchFamily="50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6575" indent="-536575">
              <a:lnSpc>
                <a:spcPct val="170000"/>
              </a:lnSpc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Toxikológiai adatok nagyon hiányosak!</a:t>
            </a:r>
          </a:p>
          <a:p>
            <a:pPr marL="1222375" lvl="1" indent="-536575">
              <a:lnSpc>
                <a:spcPct val="17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Kevés </a:t>
            </a:r>
            <a:r>
              <a:rPr lang="hu-HU" sz="2000" i="1" dirty="0">
                <a:latin typeface="Arial" panose="020B0604020202020204" pitchFamily="34" charset="0"/>
                <a:cs typeface="Arial" panose="020B0604020202020204" pitchFamily="34" charset="0"/>
              </a:rPr>
              <a:t>in vivo </a:t>
            </a: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és humán adat</a:t>
            </a:r>
          </a:p>
          <a:p>
            <a:pPr marL="1222375" lvl="1" indent="-536575">
              <a:lnSpc>
                <a:spcPct val="17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Nem egyértelmű a karcinogén és mutagén hatás</a:t>
            </a:r>
          </a:p>
          <a:p>
            <a:pPr marL="1222375" lvl="1" indent="-536575">
              <a:lnSpc>
                <a:spcPct val="17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Expozícióbecslés bizonytalan – nagy mértékű változékonyság</a:t>
            </a:r>
          </a:p>
          <a:p>
            <a:pPr marL="1222375" lvl="1" indent="-536575">
              <a:lnSpc>
                <a:spcPct val="17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Jelenleg nincs EU-s határérték</a:t>
            </a:r>
          </a:p>
          <a:p>
            <a:pPr marL="536575" indent="-536575">
              <a:lnSpc>
                <a:spcPct val="170000"/>
              </a:lnSpc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hu-HU" sz="2000" dirty="0">
                <a:latin typeface="Arial" panose="020B0604020202020204" pitchFamily="34" charset="0"/>
                <a:cs typeface="Arial" panose="020B0604020202020204" pitchFamily="34" charset="0"/>
              </a:rPr>
              <a:t>EFSA: néhány anyagra TTC-alapú becslés Pl. alternariolra: 0,0025 µg/kg tt/nap (EFSA, 2016)</a:t>
            </a:r>
          </a:p>
          <a:p>
            <a:pPr marL="536575" indent="-536575">
              <a:lnSpc>
                <a:spcPct val="170000"/>
              </a:lnSpc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hu-H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 de mi az az alternariol?</a:t>
            </a:r>
            <a:endParaRPr lang="hu-H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Kép 3">
            <a:extLst>
              <a:ext uri="{FF2B5EF4-FFF2-40B4-BE49-F238E27FC236}">
                <a16:creationId xmlns:a16="http://schemas.microsoft.com/office/drawing/2014/main" id="{B930D6C1-4D51-E57E-A62C-3148E84052F4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" t="765" r="13589" b="1449"/>
          <a:stretch/>
        </p:blipFill>
        <p:spPr bwMode="auto">
          <a:xfrm>
            <a:off x="11150599" y="248544"/>
            <a:ext cx="827087" cy="833353"/>
          </a:xfrm>
          <a:prstGeom prst="ellipse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04284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0924F-A847-67FD-0915-0AE09C894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4741E2-28D6-9409-DFF7-ED63CDCCC6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57778-7A01-4FAC-9739-91B408F84DEB}" type="slidenum">
              <a:rPr lang="hu-HU" noProof="0" smtClean="0"/>
              <a:t>28</a:t>
            </a:fld>
            <a:endParaRPr lang="hu-HU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5C80EFD-FCEB-5DA6-73DB-F1B3286AF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37" y="2897173"/>
            <a:ext cx="5575351" cy="3184495"/>
          </a:xfrm>
        </p:spPr>
        <p:txBody>
          <a:bodyPr/>
          <a:lstStyle/>
          <a:p>
            <a:r>
              <a:rPr lang="hu-HU" noProof="0" dirty="0"/>
              <a:t>Az</a:t>
            </a:r>
            <a:r>
              <a:rPr lang="hu-HU" i="1" noProof="0" dirty="0"/>
              <a:t> Alternaria </a:t>
            </a:r>
            <a:r>
              <a:rPr lang="hu-HU" noProof="0" dirty="0"/>
              <a:t>toxinok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54FBDCC-8EAD-1303-4EBF-B1A53DE093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8110466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780B36E-1779-2D4F-08A6-7C6DE1F18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B962FAA-1B02-3078-5F8C-92D4790F976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740" y="-284571"/>
            <a:ext cx="9160196" cy="701327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0C2AB7A-9D76-462E-677E-71CD93063C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992" y="-93022"/>
            <a:ext cx="8723006" cy="6678550"/>
          </a:xfrm>
          <a:prstGeom prst="rect">
            <a:avLst/>
          </a:prstGeom>
        </p:spPr>
      </p:pic>
      <p:sp>
        <p:nvSpPr>
          <p:cNvPr id="18" name="Title 3">
            <a:extLst>
              <a:ext uri="{FF2B5EF4-FFF2-40B4-BE49-F238E27FC236}">
                <a16:creationId xmlns:a16="http://schemas.microsoft.com/office/drawing/2014/main" id="{CD43A642-15AE-B780-0A29-8D583DEE50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314" y="0"/>
            <a:ext cx="8524244" cy="793630"/>
          </a:xfrm>
        </p:spPr>
        <p:txBody>
          <a:bodyPr>
            <a:normAutofit/>
          </a:bodyPr>
          <a:lstStyle/>
          <a:p>
            <a:r>
              <a:rPr lang="hu-HU" sz="3600" i="1" noProof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Alternaria</a:t>
            </a:r>
            <a:r>
              <a:rPr lang="hu-HU" sz="3600" noProof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hu-HU" sz="3200" noProof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gombák</a:t>
            </a:r>
            <a:endParaRPr lang="hu-HU" sz="3600" noProof="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4" name="Kép 3">
            <a:extLst>
              <a:ext uri="{FF2B5EF4-FFF2-40B4-BE49-F238E27FC236}">
                <a16:creationId xmlns:a16="http://schemas.microsoft.com/office/drawing/2014/main" id="{E6E7E3A7-E3D7-6AFC-52C1-BD2193113BC7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" t="765" r="13589" b="1449"/>
          <a:stretch/>
        </p:blipFill>
        <p:spPr bwMode="auto">
          <a:xfrm>
            <a:off x="8295352" y="3442710"/>
            <a:ext cx="36000" cy="36000"/>
          </a:xfrm>
          <a:prstGeom prst="ellipse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Kép 3">
            <a:extLst>
              <a:ext uri="{FF2B5EF4-FFF2-40B4-BE49-F238E27FC236}">
                <a16:creationId xmlns:a16="http://schemas.microsoft.com/office/drawing/2014/main" id="{1105F09B-176E-A5A9-1589-1612E2D942BF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" t="765" r="13589" b="1449"/>
          <a:stretch/>
        </p:blipFill>
        <p:spPr bwMode="auto">
          <a:xfrm>
            <a:off x="7692352" y="2839710"/>
            <a:ext cx="1242000" cy="1242000"/>
          </a:xfrm>
          <a:prstGeom prst="ellipse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02A16455-DC95-07CA-D184-D35CF8E715DE}"/>
              </a:ext>
            </a:extLst>
          </p:cNvPr>
          <p:cNvSpPr txBox="1">
            <a:spLocks/>
          </p:cNvSpPr>
          <p:nvPr/>
        </p:nvSpPr>
        <p:spPr>
          <a:xfrm>
            <a:off x="214314" y="1078201"/>
            <a:ext cx="4611686" cy="51663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Satoshi" pitchFamily="50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atoshi" pitchFamily="50" charset="0"/>
              <a:buChar char="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atoshi" pitchFamily="50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atoshi" pitchFamily="50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atoshi" pitchFamily="50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70000"/>
              </a:lnSpc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hu-HU" sz="1800" noProof="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Növényi patogének</a:t>
            </a:r>
            <a:endParaRPr lang="hu-HU" sz="180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lnSpc>
                <a:spcPct val="170000"/>
              </a:lnSpc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hu-HU" sz="1800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Széleskörűen elterjedt gombák a talajban és sok különböző növényen</a:t>
            </a:r>
          </a:p>
          <a:p>
            <a:pPr marL="285750" indent="-285750">
              <a:lnSpc>
                <a:spcPct val="170000"/>
              </a:lnSpc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hu-HU" sz="1800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Nagy ellenállóképessg</a:t>
            </a:r>
          </a:p>
          <a:p>
            <a:pPr marL="971550" lvl="1" indent="-285750">
              <a:lnSpc>
                <a:spcPct val="170000"/>
              </a:lnSpc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hu-HU" sz="1800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Hőmérséklet</a:t>
            </a:r>
          </a:p>
          <a:p>
            <a:pPr marL="971550" lvl="1" indent="-285750">
              <a:lnSpc>
                <a:spcPct val="170000"/>
              </a:lnSpc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hu-HU" sz="1800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Páratartalom	</a:t>
            </a:r>
          </a:p>
          <a:p>
            <a:pPr marL="285750" indent="-285750">
              <a:lnSpc>
                <a:spcPct val="170000"/>
              </a:lnSpc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hu-HU" sz="1800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szennyeződés történhet</a:t>
            </a:r>
          </a:p>
          <a:p>
            <a:pPr marL="971550" lvl="1" indent="-285750">
              <a:lnSpc>
                <a:spcPct val="170000"/>
              </a:lnSpc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hu-HU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 növény növekedési fázisában</a:t>
            </a:r>
            <a:endParaRPr lang="hu-HU" sz="180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971550" lvl="1" indent="-285750">
              <a:lnSpc>
                <a:spcPct val="170000"/>
              </a:lnSpc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hu-HU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Betakarítás </a:t>
            </a:r>
            <a:r>
              <a:rPr lang="hu-HU" sz="1800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után</a:t>
            </a:r>
          </a:p>
          <a:p>
            <a:pPr marL="971550" lvl="1" indent="-285750">
              <a:lnSpc>
                <a:spcPct val="170000"/>
              </a:lnSpc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hu-HU" sz="1800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Tárolás során</a:t>
            </a:r>
          </a:p>
          <a:p>
            <a:pPr marL="1028700" lvl="1" indent="-342900">
              <a:lnSpc>
                <a:spcPct val="17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hu-HU" sz="180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lnSpc>
                <a:spcPct val="170000"/>
              </a:lnSpc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hu-HU" sz="180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70000"/>
              </a:lnSpc>
            </a:pPr>
            <a:endParaRPr lang="hu-HU" sz="180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lnSpc>
                <a:spcPct val="17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hu-HU" sz="180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>
              <a:lnSpc>
                <a:spcPct val="17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hu-HU" sz="1800" noProof="0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Textfeld 9">
            <a:extLst>
              <a:ext uri="{FF2B5EF4-FFF2-40B4-BE49-F238E27FC236}">
                <a16:creationId xmlns:a16="http://schemas.microsoft.com/office/drawing/2014/main" id="{0ECFF7A5-D519-9B57-BE65-CE2A0CB9DA8A}"/>
              </a:ext>
            </a:extLst>
          </p:cNvPr>
          <p:cNvSpPr txBox="1"/>
          <p:nvPr/>
        </p:nvSpPr>
        <p:spPr>
          <a:xfrm>
            <a:off x="7034979" y="6582092"/>
            <a:ext cx="308407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u-HU" sz="1050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Picture of </a:t>
            </a:r>
            <a:r>
              <a:rPr lang="hu-HU" sz="1050" i="1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Alternaria</a:t>
            </a:r>
            <a:r>
              <a:rPr lang="hu-HU" sz="1050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fungi: Roman Labuda, Ph.D.</a:t>
            </a:r>
            <a:endParaRPr lang="hu-HU" sz="1050" noProof="0" dirty="0"/>
          </a:p>
        </p:txBody>
      </p:sp>
      <p:sp>
        <p:nvSpPr>
          <p:cNvPr id="8" name="Foliennummernplatzhalter 40">
            <a:extLst>
              <a:ext uri="{FF2B5EF4-FFF2-40B4-BE49-F238E27FC236}">
                <a16:creationId xmlns:a16="http://schemas.microsoft.com/office/drawing/2014/main" id="{F567E12B-D1C7-CF54-0A9F-62F6ACBDAAFE}"/>
              </a:ext>
            </a:extLst>
          </p:cNvPr>
          <p:cNvSpPr txBox="1">
            <a:spLocks/>
          </p:cNvSpPr>
          <p:nvPr/>
        </p:nvSpPr>
        <p:spPr>
          <a:xfrm>
            <a:off x="11037591" y="6558046"/>
            <a:ext cx="14224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fld id="{B6F15528-21DE-4FAA-801E-634DDDAF4B2B}" type="slidenum">
              <a:rPr lang="hu-HU" noProof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29</a:t>
            </a:fld>
            <a:r>
              <a:rPr lang="hu-HU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226350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2CA6C13-BC8F-8974-19C0-109D8EB50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40F7460-D664-B976-6FF6-99DF23440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0"/>
            <a:ext cx="9887219" cy="673251"/>
          </a:xfrm>
        </p:spPr>
        <p:txBody>
          <a:bodyPr>
            <a:normAutofit/>
          </a:bodyPr>
          <a:lstStyle/>
          <a:p>
            <a:r>
              <a:rPr lang="hu-HU" sz="3600" noProof="0" dirty="0">
                <a:latin typeface="Arial" panose="020B0604020202020204" pitchFamily="34" charset="0"/>
                <a:cs typeface="Arial" panose="020B0604020202020204" pitchFamily="34" charset="0"/>
              </a:rPr>
              <a:t>Kitekintés</a:t>
            </a:r>
          </a:p>
        </p:txBody>
      </p:sp>
      <p:sp>
        <p:nvSpPr>
          <p:cNvPr id="4" name="Foliennummernplatzhalter 40">
            <a:extLst>
              <a:ext uri="{FF2B5EF4-FFF2-40B4-BE49-F238E27FC236}">
                <a16:creationId xmlns:a16="http://schemas.microsoft.com/office/drawing/2014/main" id="{8D7DC57E-A240-9C6E-0B1C-9E30DCAE25F4}"/>
              </a:ext>
            </a:extLst>
          </p:cNvPr>
          <p:cNvSpPr txBox="1">
            <a:spLocks/>
          </p:cNvSpPr>
          <p:nvPr/>
        </p:nvSpPr>
        <p:spPr>
          <a:xfrm>
            <a:off x="11037591" y="6558046"/>
            <a:ext cx="14224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fld id="{B6F15528-21DE-4FAA-801E-634DDDAF4B2B}" type="slidenum">
              <a:rPr lang="hu-HU" noProof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3</a:t>
            </a:fld>
            <a:r>
              <a:rPr lang="hu-HU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</a:p>
        </p:txBody>
      </p:sp>
      <p:pic>
        <p:nvPicPr>
          <p:cNvPr id="8" name="Kép 3">
            <a:extLst>
              <a:ext uri="{FF2B5EF4-FFF2-40B4-BE49-F238E27FC236}">
                <a16:creationId xmlns:a16="http://schemas.microsoft.com/office/drawing/2014/main" id="{AA2CB897-CC2E-C101-902E-5A3A01D7A5A3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" t="765" r="13589" b="1449"/>
          <a:stretch/>
        </p:blipFill>
        <p:spPr bwMode="auto">
          <a:xfrm>
            <a:off x="5796797" y="845703"/>
            <a:ext cx="1187722" cy="1196720"/>
          </a:xfrm>
          <a:prstGeom prst="ellipse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 descr="An Aspergillus flavus strain from bee bread of the Western honey bee ( –  thaliawhite">
            <a:extLst>
              <a:ext uri="{FF2B5EF4-FFF2-40B4-BE49-F238E27FC236}">
                <a16:creationId xmlns:a16="http://schemas.microsoft.com/office/drawing/2014/main" id="{26D22AE7-5C00-D3F6-ADE9-F6183272D7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5" r="16875"/>
          <a:stretch>
            <a:fillRect/>
          </a:stretch>
        </p:blipFill>
        <p:spPr bwMode="auto">
          <a:xfrm>
            <a:off x="2689692" y="845703"/>
            <a:ext cx="1196720" cy="119672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V_Eszter_Borsos">
            <a:extLst>
              <a:ext uri="{FF2B5EF4-FFF2-40B4-BE49-F238E27FC236}">
                <a16:creationId xmlns:a16="http://schemas.microsoft.com/office/drawing/2014/main" id="{21D3B23A-65C6-E3CC-EB26-8A35B31C0D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1" b="18401"/>
          <a:stretch>
            <a:fillRect/>
          </a:stretch>
        </p:blipFill>
        <p:spPr bwMode="auto">
          <a:xfrm>
            <a:off x="9414476" y="840214"/>
            <a:ext cx="1196721" cy="119672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7D3975C-9F30-8B98-3A28-770F1E49F2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1804602"/>
              </p:ext>
            </p:extLst>
          </p:nvPr>
        </p:nvGraphicFramePr>
        <p:xfrm>
          <a:off x="249834" y="2226570"/>
          <a:ext cx="11692332" cy="4075614"/>
        </p:xfrm>
        <a:graphic>
          <a:graphicData uri="http://schemas.openxmlformats.org/drawingml/2006/table">
            <a:tbl>
              <a:tblPr/>
              <a:tblGrid>
                <a:gridCol w="1614825">
                  <a:extLst>
                    <a:ext uri="{9D8B030D-6E8A-4147-A177-3AD203B41FA5}">
                      <a16:colId xmlns:a16="http://schemas.microsoft.com/office/drawing/2014/main" val="3045333358"/>
                    </a:ext>
                  </a:extLst>
                </a:gridCol>
                <a:gridCol w="2788023">
                  <a:extLst>
                    <a:ext uri="{9D8B030D-6E8A-4147-A177-3AD203B41FA5}">
                      <a16:colId xmlns:a16="http://schemas.microsoft.com/office/drawing/2014/main" val="3686473851"/>
                    </a:ext>
                  </a:extLst>
                </a:gridCol>
                <a:gridCol w="3433483">
                  <a:extLst>
                    <a:ext uri="{9D8B030D-6E8A-4147-A177-3AD203B41FA5}">
                      <a16:colId xmlns:a16="http://schemas.microsoft.com/office/drawing/2014/main" val="1417854004"/>
                    </a:ext>
                  </a:extLst>
                </a:gridCol>
                <a:gridCol w="3856001">
                  <a:extLst>
                    <a:ext uri="{9D8B030D-6E8A-4147-A177-3AD203B41FA5}">
                      <a16:colId xmlns:a16="http://schemas.microsoft.com/office/drawing/2014/main" val="3661372726"/>
                    </a:ext>
                  </a:extLst>
                </a:gridCol>
              </a:tblGrid>
              <a:tr h="45284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800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Szint</a:t>
                      </a:r>
                    </a:p>
                  </a:txBody>
                  <a:tcPr marL="71406" marR="71406" marT="35703" marB="3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800" b="1" i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Aspergillus flavus</a:t>
                      </a:r>
                      <a:endParaRPr lang="hu-HU" sz="1800" i="1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06" marR="71406" marT="35703" marB="3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800" b="1" i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Alternaria alternata</a:t>
                      </a:r>
                      <a:endParaRPr lang="hu-HU" sz="1800" i="1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06" marR="71406" marT="35703" marB="3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800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Modern ember</a:t>
                      </a:r>
                      <a:endParaRPr lang="hu-HU" sz="18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06" marR="71406" marT="35703" marB="3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6801601"/>
                  </a:ext>
                </a:extLst>
              </a:tr>
              <a:tr h="45284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800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Ország</a:t>
                      </a:r>
                      <a:endParaRPr lang="hu-HU" sz="18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06" marR="71406" marT="35703" marB="3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8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Gombák (</a:t>
                      </a:r>
                      <a:r>
                        <a:rPr lang="hu-HU" sz="1800" i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Fungi</a:t>
                      </a:r>
                      <a:r>
                        <a:rPr lang="hu-HU" sz="18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71406" marR="71406" marT="35703" marB="3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8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Állatok (</a:t>
                      </a:r>
                      <a:r>
                        <a:rPr lang="hu-HU" sz="1800" i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Animalia</a:t>
                      </a:r>
                      <a:r>
                        <a:rPr lang="hu-HU" sz="18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71406" marR="71406" marT="35703" marB="3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6307293"/>
                  </a:ext>
                </a:extLst>
              </a:tr>
              <a:tr h="45284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800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Törzs</a:t>
                      </a:r>
                      <a:endParaRPr lang="hu-HU" sz="18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06" marR="71406" marT="35703" marB="3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8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Tömlősgombák (</a:t>
                      </a:r>
                      <a:r>
                        <a:rPr lang="hu-HU" sz="1800" i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Ascomycota</a:t>
                      </a:r>
                      <a:r>
                        <a:rPr lang="hu-HU" sz="18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71406" marR="71406" marT="35703" marB="3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8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Gerinchúrosok (</a:t>
                      </a:r>
                      <a:r>
                        <a:rPr lang="hu-HU" sz="1800" i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Chordata</a:t>
                      </a:r>
                      <a:r>
                        <a:rPr lang="hu-HU" sz="18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71406" marR="71406" marT="35703" marB="3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5018813"/>
                  </a:ext>
                </a:extLst>
              </a:tr>
              <a:tr h="45284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800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Osztály</a:t>
                      </a:r>
                      <a:endParaRPr lang="hu-HU" sz="18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06" marR="71406" marT="35703" marB="3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8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Eurotiomycetes</a:t>
                      </a:r>
                    </a:p>
                  </a:txBody>
                  <a:tcPr marL="71406" marR="71406" marT="35703" marB="3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8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Dothideomycetes</a:t>
                      </a:r>
                    </a:p>
                  </a:txBody>
                  <a:tcPr marL="71406" marR="71406" marT="35703" marB="3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8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Emlősök (</a:t>
                      </a:r>
                      <a:r>
                        <a:rPr lang="hu-HU" sz="1800" i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Mammalia</a:t>
                      </a:r>
                      <a:r>
                        <a:rPr lang="hu-HU" sz="18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71406" marR="71406" marT="35703" marB="3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25430"/>
                  </a:ext>
                </a:extLst>
              </a:tr>
              <a:tr h="45284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800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Rend</a:t>
                      </a:r>
                      <a:endParaRPr lang="hu-HU" sz="18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06" marR="71406" marT="35703" marB="3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8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Eurotiales</a:t>
                      </a:r>
                    </a:p>
                  </a:txBody>
                  <a:tcPr marL="71406" marR="71406" marT="35703" marB="3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8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Pleosporales</a:t>
                      </a:r>
                    </a:p>
                  </a:txBody>
                  <a:tcPr marL="71406" marR="71406" marT="35703" marB="3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8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Főemlősök (</a:t>
                      </a:r>
                      <a:r>
                        <a:rPr lang="hu-HU" sz="1800" i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Primates</a:t>
                      </a:r>
                      <a:r>
                        <a:rPr lang="hu-HU" sz="18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71406" marR="71406" marT="35703" marB="3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2283413"/>
                  </a:ext>
                </a:extLst>
              </a:tr>
              <a:tr h="45284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800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Család</a:t>
                      </a:r>
                      <a:endParaRPr lang="hu-HU" sz="18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06" marR="71406" marT="35703" marB="3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8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Trichocomaceae</a:t>
                      </a:r>
                    </a:p>
                  </a:txBody>
                  <a:tcPr marL="71406" marR="71406" marT="35703" marB="3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8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Pleosporaceae</a:t>
                      </a:r>
                    </a:p>
                  </a:txBody>
                  <a:tcPr marL="71406" marR="71406" marT="35703" marB="3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8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Emberszabásúak (</a:t>
                      </a:r>
                      <a:r>
                        <a:rPr lang="hu-HU" sz="1800" i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Hominidae</a:t>
                      </a:r>
                      <a:r>
                        <a:rPr lang="hu-HU" sz="18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71406" marR="71406" marT="35703" marB="3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3509974"/>
                  </a:ext>
                </a:extLst>
              </a:tr>
              <a:tr h="45284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800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Nemzetség</a:t>
                      </a:r>
                      <a:endParaRPr lang="hu-HU" sz="18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06" marR="71406" marT="35703" marB="3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800" i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Aspergillus</a:t>
                      </a:r>
                      <a:endParaRPr lang="hu-HU" sz="18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06" marR="71406" marT="35703" marB="3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800" i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Alternaria</a:t>
                      </a:r>
                      <a:endParaRPr lang="hu-HU" sz="18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06" marR="71406" marT="35703" marB="3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800" i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Homo</a:t>
                      </a:r>
                      <a:endParaRPr lang="hu-HU" sz="18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06" marR="71406" marT="35703" marB="3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3220617"/>
                  </a:ext>
                </a:extLst>
              </a:tr>
              <a:tr h="45284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800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Faj</a:t>
                      </a:r>
                      <a:endParaRPr lang="hu-HU" sz="18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06" marR="71406" marT="35703" marB="3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800" i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Aspergillus flavus</a:t>
                      </a:r>
                      <a:endParaRPr lang="hu-HU" sz="18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06" marR="71406" marT="35703" marB="3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800" i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Alternaria alternata</a:t>
                      </a:r>
                      <a:endParaRPr lang="hu-HU" sz="18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06" marR="71406" marT="35703" marB="3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800" b="1" i="1" noProof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Homo sapiens</a:t>
                      </a:r>
                      <a:endParaRPr lang="hu-HU" sz="1800" b="1" noProof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06" marR="71406" marT="35703" marB="3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2818130"/>
                  </a:ext>
                </a:extLst>
              </a:tr>
              <a:tr h="45284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800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Alfaj</a:t>
                      </a:r>
                      <a:endParaRPr lang="hu-HU" sz="18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06" marR="71406" marT="35703" marB="3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8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</a:p>
                  </a:txBody>
                  <a:tcPr marL="71406" marR="71406" marT="35703" marB="3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8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</a:p>
                  </a:txBody>
                  <a:tcPr marL="71406" marR="71406" marT="35703" marB="3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hu-HU" sz="1800" b="1" i="1" noProof="0" dirty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H. sapiens sapiens</a:t>
                      </a:r>
                      <a:endParaRPr lang="hu-HU" sz="1800" b="1" noProof="0" dirty="0">
                        <a:solidFill>
                          <a:schemeClr val="tx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06" marR="71406" marT="35703" marB="357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1387046"/>
                  </a:ext>
                </a:extLst>
              </a:tr>
            </a:tbl>
          </a:graphicData>
        </a:graphic>
      </p:graphicFrame>
      <p:pic>
        <p:nvPicPr>
          <p:cNvPr id="7" name="Graphic 6" descr="Badge Tick1 with solid fill">
            <a:extLst>
              <a:ext uri="{FF2B5EF4-FFF2-40B4-BE49-F238E27FC236}">
                <a16:creationId xmlns:a16="http://schemas.microsoft.com/office/drawing/2014/main" id="{033741C8-FCDB-8992-52DB-4C34F3B1E0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99757" y="5366798"/>
            <a:ext cx="523014" cy="52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457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D38EE65-4802-894A-7F25-5E0114AD6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eilkreis 62">
            <a:extLst>
              <a:ext uri="{FF2B5EF4-FFF2-40B4-BE49-F238E27FC236}">
                <a16:creationId xmlns:a16="http://schemas.microsoft.com/office/drawing/2014/main" id="{391DFF81-C69D-4863-A920-07160CB10C61}"/>
              </a:ext>
            </a:extLst>
          </p:cNvPr>
          <p:cNvSpPr/>
          <p:nvPr/>
        </p:nvSpPr>
        <p:spPr>
          <a:xfrm>
            <a:off x="5456666" y="109922"/>
            <a:ext cx="6257068" cy="6258117"/>
          </a:xfrm>
          <a:prstGeom prst="pie">
            <a:avLst>
              <a:gd name="adj1" fmla="val 5375130"/>
              <a:gd name="adj2" fmla="val 13433348"/>
            </a:avLst>
          </a:prstGeom>
          <a:solidFill>
            <a:srgbClr val="F2B298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800" noProof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4" name="Teilkreis 63">
            <a:extLst>
              <a:ext uri="{FF2B5EF4-FFF2-40B4-BE49-F238E27FC236}">
                <a16:creationId xmlns:a16="http://schemas.microsoft.com/office/drawing/2014/main" id="{AF322C8B-03C3-5340-144F-5315D49A57B9}"/>
              </a:ext>
            </a:extLst>
          </p:cNvPr>
          <p:cNvSpPr/>
          <p:nvPr/>
        </p:nvSpPr>
        <p:spPr>
          <a:xfrm rot="7200000">
            <a:off x="5456666" y="103215"/>
            <a:ext cx="6257067" cy="6258117"/>
          </a:xfrm>
          <a:prstGeom prst="pie">
            <a:avLst>
              <a:gd name="adj1" fmla="val 6220093"/>
              <a:gd name="adj2" fmla="val 12610959"/>
            </a:avLst>
          </a:prstGeom>
          <a:solidFill>
            <a:srgbClr val="92B096"/>
          </a:solidFill>
          <a:ln w="38100">
            <a:solidFill>
              <a:schemeClr val="bg1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800" noProof="0" dirty="0">
              <a:solidFill>
                <a:schemeClr val="tx1"/>
              </a:solidFill>
            </a:endParaRPr>
          </a:p>
        </p:txBody>
      </p:sp>
      <p:sp>
        <p:nvSpPr>
          <p:cNvPr id="65" name="Teilkreis 64">
            <a:extLst>
              <a:ext uri="{FF2B5EF4-FFF2-40B4-BE49-F238E27FC236}">
                <a16:creationId xmlns:a16="http://schemas.microsoft.com/office/drawing/2014/main" id="{495F3444-5A7F-F0D6-D84E-4C7B311B8D96}"/>
              </a:ext>
            </a:extLst>
          </p:cNvPr>
          <p:cNvSpPr/>
          <p:nvPr/>
        </p:nvSpPr>
        <p:spPr>
          <a:xfrm rot="14400000">
            <a:off x="5456667" y="109922"/>
            <a:ext cx="6257067" cy="6258117"/>
          </a:xfrm>
          <a:prstGeom prst="pie">
            <a:avLst>
              <a:gd name="adj1" fmla="val 5375130"/>
              <a:gd name="adj2" fmla="val 12610959"/>
            </a:avLst>
          </a:prstGeom>
          <a:solidFill>
            <a:srgbClr val="BA9CB1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800" noProof="0" dirty="0">
              <a:solidFill>
                <a:schemeClr val="tx1"/>
              </a:solidFill>
            </a:endParaRPr>
          </a:p>
        </p:txBody>
      </p:sp>
      <p:sp>
        <p:nvSpPr>
          <p:cNvPr id="67" name="Oval 7">
            <a:extLst>
              <a:ext uri="{FF2B5EF4-FFF2-40B4-BE49-F238E27FC236}">
                <a16:creationId xmlns:a16="http://schemas.microsoft.com/office/drawing/2014/main" id="{9293ABED-DEE8-3E26-5C13-DB6BF40FDCC9}"/>
              </a:ext>
            </a:extLst>
          </p:cNvPr>
          <p:cNvSpPr/>
          <p:nvPr/>
        </p:nvSpPr>
        <p:spPr>
          <a:xfrm rot="20834906">
            <a:off x="5711193" y="392700"/>
            <a:ext cx="5742133" cy="5742131"/>
          </a:xfrm>
          <a:prstGeom prst="ellipse">
            <a:avLst/>
          </a:prstGeom>
          <a:solidFill>
            <a:schemeClr val="bg1">
              <a:alpha val="60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800" noProof="0" dirty="0"/>
          </a:p>
        </p:txBody>
      </p:sp>
      <p:sp>
        <p:nvSpPr>
          <p:cNvPr id="70" name="TextBox 1">
            <a:extLst>
              <a:ext uri="{FF2B5EF4-FFF2-40B4-BE49-F238E27FC236}">
                <a16:creationId xmlns:a16="http://schemas.microsoft.com/office/drawing/2014/main" id="{0DC55D69-4B3E-3531-D5F2-309B73D84C0C}"/>
              </a:ext>
            </a:extLst>
          </p:cNvPr>
          <p:cNvSpPr txBox="1"/>
          <p:nvPr/>
        </p:nvSpPr>
        <p:spPr>
          <a:xfrm>
            <a:off x="8836311" y="2293996"/>
            <a:ext cx="713657" cy="3592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867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alternariol </a:t>
            </a:r>
          </a:p>
          <a:p>
            <a:pPr algn="ctr"/>
            <a:r>
              <a:rPr lang="hu-HU" sz="867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(AOH)</a:t>
            </a:r>
          </a:p>
        </p:txBody>
      </p:sp>
      <p:sp>
        <p:nvSpPr>
          <p:cNvPr id="71" name="TextBox 26">
            <a:extLst>
              <a:ext uri="{FF2B5EF4-FFF2-40B4-BE49-F238E27FC236}">
                <a16:creationId xmlns:a16="http://schemas.microsoft.com/office/drawing/2014/main" id="{17006B60-CF96-CDD3-93AF-09F5DED84F3F}"/>
              </a:ext>
            </a:extLst>
          </p:cNvPr>
          <p:cNvSpPr txBox="1"/>
          <p:nvPr/>
        </p:nvSpPr>
        <p:spPr>
          <a:xfrm>
            <a:off x="9611982" y="1404850"/>
            <a:ext cx="984565" cy="225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867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altenuene (ALT)</a:t>
            </a:r>
          </a:p>
        </p:txBody>
      </p:sp>
      <p:sp>
        <p:nvSpPr>
          <p:cNvPr id="72" name="TextBox 27">
            <a:extLst>
              <a:ext uri="{FF2B5EF4-FFF2-40B4-BE49-F238E27FC236}">
                <a16:creationId xmlns:a16="http://schemas.microsoft.com/office/drawing/2014/main" id="{646575BC-CC8D-A879-33A5-0BB304446AE2}"/>
              </a:ext>
            </a:extLst>
          </p:cNvPr>
          <p:cNvSpPr txBox="1"/>
          <p:nvPr/>
        </p:nvSpPr>
        <p:spPr>
          <a:xfrm>
            <a:off x="7856825" y="1067556"/>
            <a:ext cx="833882" cy="4926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867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alternariol </a:t>
            </a:r>
          </a:p>
          <a:p>
            <a:pPr algn="ctr"/>
            <a:r>
              <a:rPr lang="hu-HU" sz="867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monomethyl </a:t>
            </a:r>
          </a:p>
          <a:p>
            <a:pPr algn="ctr"/>
            <a:r>
              <a:rPr lang="hu-HU" sz="867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ether (AME)</a:t>
            </a:r>
          </a:p>
        </p:txBody>
      </p:sp>
      <p:sp>
        <p:nvSpPr>
          <p:cNvPr id="73" name="TextBox 143">
            <a:extLst>
              <a:ext uri="{FF2B5EF4-FFF2-40B4-BE49-F238E27FC236}">
                <a16:creationId xmlns:a16="http://schemas.microsoft.com/office/drawing/2014/main" id="{CB5D35AB-E850-99FB-C2E0-5A2FE1B62357}"/>
              </a:ext>
            </a:extLst>
          </p:cNvPr>
          <p:cNvSpPr txBox="1"/>
          <p:nvPr/>
        </p:nvSpPr>
        <p:spPr>
          <a:xfrm>
            <a:off x="9088101" y="5590523"/>
            <a:ext cx="955711" cy="225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867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altersetin (AST)</a:t>
            </a:r>
          </a:p>
        </p:txBody>
      </p:sp>
      <p:sp>
        <p:nvSpPr>
          <p:cNvPr id="74" name="TextBox 144">
            <a:extLst>
              <a:ext uri="{FF2B5EF4-FFF2-40B4-BE49-F238E27FC236}">
                <a16:creationId xmlns:a16="http://schemas.microsoft.com/office/drawing/2014/main" id="{76F12E1F-6F95-46B7-F1F6-B94CEDBF9352}"/>
              </a:ext>
            </a:extLst>
          </p:cNvPr>
          <p:cNvSpPr txBox="1"/>
          <p:nvPr/>
        </p:nvSpPr>
        <p:spPr>
          <a:xfrm>
            <a:off x="10324311" y="4049852"/>
            <a:ext cx="901209" cy="225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867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tentoxin (TEN)</a:t>
            </a:r>
          </a:p>
        </p:txBody>
      </p:sp>
      <p:sp>
        <p:nvSpPr>
          <p:cNvPr id="75" name="TextBox 145">
            <a:extLst>
              <a:ext uri="{FF2B5EF4-FFF2-40B4-BE49-F238E27FC236}">
                <a16:creationId xmlns:a16="http://schemas.microsoft.com/office/drawing/2014/main" id="{2C549B25-4081-B3C5-8A9A-890A216B1DDE}"/>
              </a:ext>
            </a:extLst>
          </p:cNvPr>
          <p:cNvSpPr txBox="1"/>
          <p:nvPr/>
        </p:nvSpPr>
        <p:spPr>
          <a:xfrm>
            <a:off x="8843519" y="3803535"/>
            <a:ext cx="992580" cy="3592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867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tenuazonic acid </a:t>
            </a:r>
          </a:p>
          <a:p>
            <a:pPr algn="ctr"/>
            <a:r>
              <a:rPr lang="hu-HU" sz="867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(TeA)</a:t>
            </a:r>
          </a:p>
        </p:txBody>
      </p:sp>
      <p:sp>
        <p:nvSpPr>
          <p:cNvPr id="76" name="TextBox 150">
            <a:extLst>
              <a:ext uri="{FF2B5EF4-FFF2-40B4-BE49-F238E27FC236}">
                <a16:creationId xmlns:a16="http://schemas.microsoft.com/office/drawing/2014/main" id="{69547F64-BF56-0592-DBAE-2F5515FAA6B9}"/>
              </a:ext>
            </a:extLst>
          </p:cNvPr>
          <p:cNvSpPr txBox="1"/>
          <p:nvPr/>
        </p:nvSpPr>
        <p:spPr>
          <a:xfrm>
            <a:off x="6607519" y="5082742"/>
            <a:ext cx="736099" cy="3592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867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altertoxin I </a:t>
            </a:r>
          </a:p>
          <a:p>
            <a:pPr algn="ctr"/>
            <a:r>
              <a:rPr lang="hu-HU" sz="867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(ATX-I)</a:t>
            </a:r>
          </a:p>
        </p:txBody>
      </p:sp>
      <p:sp>
        <p:nvSpPr>
          <p:cNvPr id="77" name="TextBox 151">
            <a:extLst>
              <a:ext uri="{FF2B5EF4-FFF2-40B4-BE49-F238E27FC236}">
                <a16:creationId xmlns:a16="http://schemas.microsoft.com/office/drawing/2014/main" id="{A7087024-5CE7-8B9D-BD6C-45B31159114A}"/>
              </a:ext>
            </a:extLst>
          </p:cNvPr>
          <p:cNvSpPr txBox="1"/>
          <p:nvPr/>
        </p:nvSpPr>
        <p:spPr>
          <a:xfrm>
            <a:off x="5967863" y="3242713"/>
            <a:ext cx="766555" cy="3592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867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altertoxin II </a:t>
            </a:r>
          </a:p>
          <a:p>
            <a:pPr algn="ctr"/>
            <a:r>
              <a:rPr lang="hu-HU" sz="867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(ATX-II)</a:t>
            </a:r>
          </a:p>
        </p:txBody>
      </p:sp>
      <p:sp>
        <p:nvSpPr>
          <p:cNvPr id="78" name="TextBox 152">
            <a:extLst>
              <a:ext uri="{FF2B5EF4-FFF2-40B4-BE49-F238E27FC236}">
                <a16:creationId xmlns:a16="http://schemas.microsoft.com/office/drawing/2014/main" id="{E9C5F413-8C87-D3A2-FFD6-66D45D4BB1A0}"/>
              </a:ext>
            </a:extLst>
          </p:cNvPr>
          <p:cNvSpPr txBox="1"/>
          <p:nvPr/>
        </p:nvSpPr>
        <p:spPr>
          <a:xfrm>
            <a:off x="7543345" y="5344206"/>
            <a:ext cx="886781" cy="3592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867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alterperylenol </a:t>
            </a:r>
          </a:p>
          <a:p>
            <a:pPr algn="ctr"/>
            <a:r>
              <a:rPr lang="hu-HU" sz="867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(ALP)</a:t>
            </a:r>
          </a:p>
        </p:txBody>
      </p:sp>
      <p:sp>
        <p:nvSpPr>
          <p:cNvPr id="79" name="TextBox 153">
            <a:extLst>
              <a:ext uri="{FF2B5EF4-FFF2-40B4-BE49-F238E27FC236}">
                <a16:creationId xmlns:a16="http://schemas.microsoft.com/office/drawing/2014/main" id="{A1171835-DAA1-8608-E0BE-714734B54AE2}"/>
              </a:ext>
            </a:extLst>
          </p:cNvPr>
          <p:cNvSpPr txBox="1"/>
          <p:nvPr/>
        </p:nvSpPr>
        <p:spPr>
          <a:xfrm>
            <a:off x="7534324" y="3390827"/>
            <a:ext cx="1019832" cy="3592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867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stemphyltoxin III </a:t>
            </a:r>
          </a:p>
          <a:p>
            <a:pPr algn="ctr"/>
            <a:r>
              <a:rPr lang="hu-HU" sz="867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(STTX-III)</a:t>
            </a:r>
          </a:p>
        </p:txBody>
      </p:sp>
      <p:graphicFrame>
        <p:nvGraphicFramePr>
          <p:cNvPr id="80" name="Objekt 79">
            <a:extLst>
              <a:ext uri="{FF2B5EF4-FFF2-40B4-BE49-F238E27FC236}">
                <a16:creationId xmlns:a16="http://schemas.microsoft.com/office/drawing/2014/main" id="{CCA3BC78-8C6C-F7E5-BFB0-25D6C7258D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746720"/>
              </p:ext>
            </p:extLst>
          </p:nvPr>
        </p:nvGraphicFramePr>
        <p:xfrm>
          <a:off x="7890429" y="1923937"/>
          <a:ext cx="1310948" cy="9080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CS ChemDraw 64-bit Drawing" r:id="rId4" imgW="2995977" imgH="2075103" progId="ChemDraw_x64.Document.6.0">
                  <p:embed/>
                </p:oleObj>
              </mc:Choice>
              <mc:Fallback>
                <p:oleObj name="CS ChemDraw 64-bit Drawing" r:id="rId4" imgW="2995977" imgH="2075103" progId="ChemDraw_x64.Document.6.0">
                  <p:embed/>
                  <p:pic>
                    <p:nvPicPr>
                      <p:cNvPr id="80" name="Objekt 79">
                        <a:extLst>
                          <a:ext uri="{FF2B5EF4-FFF2-40B4-BE49-F238E27FC236}">
                            <a16:creationId xmlns:a16="http://schemas.microsoft.com/office/drawing/2014/main" id="{CCA3BC78-8C6C-F7E5-BFB0-25D6C7258D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890429" y="1923937"/>
                        <a:ext cx="1310948" cy="9080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" name="Objekt 80">
            <a:extLst>
              <a:ext uri="{FF2B5EF4-FFF2-40B4-BE49-F238E27FC236}">
                <a16:creationId xmlns:a16="http://schemas.microsoft.com/office/drawing/2014/main" id="{FE39F964-5F4E-76AF-4FEB-3EE0F6C4D6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94829"/>
              </p:ext>
            </p:extLst>
          </p:nvPr>
        </p:nvGraphicFramePr>
        <p:xfrm>
          <a:off x="6878850" y="736507"/>
          <a:ext cx="1310948" cy="86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CS ChemDraw 64-bit Drawing" r:id="rId6" imgW="3137206" imgH="2079888" progId="ChemDraw_x64.Document.6.0">
                  <p:embed/>
                </p:oleObj>
              </mc:Choice>
              <mc:Fallback>
                <p:oleObj name="CS ChemDraw 64-bit Drawing" r:id="rId6" imgW="3137206" imgH="2079888" progId="ChemDraw_x64.Document.6.0">
                  <p:embed/>
                  <p:pic>
                    <p:nvPicPr>
                      <p:cNvPr id="81" name="Objekt 80">
                        <a:extLst>
                          <a:ext uri="{FF2B5EF4-FFF2-40B4-BE49-F238E27FC236}">
                            <a16:creationId xmlns:a16="http://schemas.microsoft.com/office/drawing/2014/main" id="{FE39F964-5F4E-76AF-4FEB-3EE0F6C4D6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878850" y="736507"/>
                        <a:ext cx="1310948" cy="86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" name="Objekt 81">
            <a:extLst>
              <a:ext uri="{FF2B5EF4-FFF2-40B4-BE49-F238E27FC236}">
                <a16:creationId xmlns:a16="http://schemas.microsoft.com/office/drawing/2014/main" id="{6FD90089-9D9C-D849-BFFD-04246F676A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6192274"/>
              </p:ext>
            </p:extLst>
          </p:nvPr>
        </p:nvGraphicFramePr>
        <p:xfrm>
          <a:off x="8690707" y="677743"/>
          <a:ext cx="1309158" cy="104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CS ChemDraw Drawing" r:id="rId8" imgW="3137557" imgH="2494492" progId="ChemDraw.Document.6.0">
                  <p:embed/>
                </p:oleObj>
              </mc:Choice>
              <mc:Fallback>
                <p:oleObj name="CS ChemDraw Drawing" r:id="rId8" imgW="3137557" imgH="2494492" progId="ChemDraw.Document.6.0">
                  <p:embed/>
                  <p:pic>
                    <p:nvPicPr>
                      <p:cNvPr id="82" name="Objekt 81">
                        <a:extLst>
                          <a:ext uri="{FF2B5EF4-FFF2-40B4-BE49-F238E27FC236}">
                            <a16:creationId xmlns:a16="http://schemas.microsoft.com/office/drawing/2014/main" id="{6FD90089-9D9C-D849-BFFD-04246F676A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690707" y="677743"/>
                        <a:ext cx="1309158" cy="1041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" name="Objekt 82">
            <a:extLst>
              <a:ext uri="{FF2B5EF4-FFF2-40B4-BE49-F238E27FC236}">
                <a16:creationId xmlns:a16="http://schemas.microsoft.com/office/drawing/2014/main" id="{AD2E6249-D27F-B4C0-05D5-2A2DD12223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5708985"/>
              </p:ext>
            </p:extLst>
          </p:nvPr>
        </p:nvGraphicFramePr>
        <p:xfrm>
          <a:off x="8661603" y="2889924"/>
          <a:ext cx="1175222" cy="8909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CS ChemDraw 64-bit Drawing" r:id="rId10" imgW="2487072" imgH="1886109" progId="ChemDraw_x64.Document.6.0">
                  <p:embed/>
                </p:oleObj>
              </mc:Choice>
              <mc:Fallback>
                <p:oleObj name="CS ChemDraw 64-bit Drawing" r:id="rId10" imgW="2487072" imgH="1886109" progId="ChemDraw_x64.Document.6.0">
                  <p:embed/>
                  <p:pic>
                    <p:nvPicPr>
                      <p:cNvPr id="83" name="Objekt 82">
                        <a:extLst>
                          <a:ext uri="{FF2B5EF4-FFF2-40B4-BE49-F238E27FC236}">
                            <a16:creationId xmlns:a16="http://schemas.microsoft.com/office/drawing/2014/main" id="{AD2E6249-D27F-B4C0-05D5-2A2DD12223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661603" y="2889924"/>
                        <a:ext cx="1175222" cy="8909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" name="Objekt 83">
            <a:extLst>
              <a:ext uri="{FF2B5EF4-FFF2-40B4-BE49-F238E27FC236}">
                <a16:creationId xmlns:a16="http://schemas.microsoft.com/office/drawing/2014/main" id="{45384690-F4C5-1CF9-2D8D-4279609268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8320210"/>
              </p:ext>
            </p:extLst>
          </p:nvPr>
        </p:nvGraphicFramePr>
        <p:xfrm>
          <a:off x="10187305" y="2737653"/>
          <a:ext cx="1175223" cy="12859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CS ChemDraw 64-bit Drawing" r:id="rId12" imgW="2762828" imgH="3022943" progId="ChemDraw_x64.Document.6.0">
                  <p:embed/>
                </p:oleObj>
              </mc:Choice>
              <mc:Fallback>
                <p:oleObj name="CS ChemDraw 64-bit Drawing" r:id="rId12" imgW="2762828" imgH="3022943" progId="ChemDraw_x64.Document.6.0">
                  <p:embed/>
                  <p:pic>
                    <p:nvPicPr>
                      <p:cNvPr id="84" name="Objekt 83">
                        <a:extLst>
                          <a:ext uri="{FF2B5EF4-FFF2-40B4-BE49-F238E27FC236}">
                            <a16:creationId xmlns:a16="http://schemas.microsoft.com/office/drawing/2014/main" id="{45384690-F4C5-1CF9-2D8D-4279609268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187305" y="2737653"/>
                        <a:ext cx="1175223" cy="12859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5" name="Objekt 84">
            <a:extLst>
              <a:ext uri="{FF2B5EF4-FFF2-40B4-BE49-F238E27FC236}">
                <a16:creationId xmlns:a16="http://schemas.microsoft.com/office/drawing/2014/main" id="{3CD12707-EA85-2C2B-2856-9DFC5012EBD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5658118"/>
              </p:ext>
            </p:extLst>
          </p:nvPr>
        </p:nvGraphicFramePr>
        <p:xfrm>
          <a:off x="7674517" y="4049852"/>
          <a:ext cx="830443" cy="12514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CS ChemDraw 64-bit Drawing" r:id="rId14" imgW="2066257" imgH="3114808" progId="ChemDraw_x64.Document.6.0">
                  <p:embed/>
                </p:oleObj>
              </mc:Choice>
              <mc:Fallback>
                <p:oleObj name="CS ChemDraw 64-bit Drawing" r:id="rId14" imgW="2066257" imgH="3114808" progId="ChemDraw_x64.Document.6.0">
                  <p:embed/>
                  <p:pic>
                    <p:nvPicPr>
                      <p:cNvPr id="85" name="Objekt 84">
                        <a:extLst>
                          <a:ext uri="{FF2B5EF4-FFF2-40B4-BE49-F238E27FC236}">
                            <a16:creationId xmlns:a16="http://schemas.microsoft.com/office/drawing/2014/main" id="{3CD12707-EA85-2C2B-2856-9DFC5012EB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674517" y="4049852"/>
                        <a:ext cx="830443" cy="12514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" name="Objekt 85">
            <a:extLst>
              <a:ext uri="{FF2B5EF4-FFF2-40B4-BE49-F238E27FC236}">
                <a16:creationId xmlns:a16="http://schemas.microsoft.com/office/drawing/2014/main" id="{56D18566-614D-9C1E-3F74-2C35F1999F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3356501"/>
              </p:ext>
            </p:extLst>
          </p:nvPr>
        </p:nvGraphicFramePr>
        <p:xfrm>
          <a:off x="7056828" y="2350509"/>
          <a:ext cx="764110" cy="12514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CS ChemDraw 64-bit Drawing" r:id="rId16" imgW="1901569" imgH="3114808" progId="ChemDraw_x64.Document.6.0">
                  <p:embed/>
                </p:oleObj>
              </mc:Choice>
              <mc:Fallback>
                <p:oleObj name="CS ChemDraw 64-bit Drawing" r:id="rId16" imgW="1901569" imgH="3114808" progId="ChemDraw_x64.Document.6.0">
                  <p:embed/>
                  <p:pic>
                    <p:nvPicPr>
                      <p:cNvPr id="86" name="Objekt 85">
                        <a:extLst>
                          <a:ext uri="{FF2B5EF4-FFF2-40B4-BE49-F238E27FC236}">
                            <a16:creationId xmlns:a16="http://schemas.microsoft.com/office/drawing/2014/main" id="{56D18566-614D-9C1E-3F74-2C35F1999F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056828" y="2350509"/>
                        <a:ext cx="764110" cy="12514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" name="Objekt 86">
            <a:extLst>
              <a:ext uri="{FF2B5EF4-FFF2-40B4-BE49-F238E27FC236}">
                <a16:creationId xmlns:a16="http://schemas.microsoft.com/office/drawing/2014/main" id="{306D6EC5-2B3F-2FDF-877B-54A26F44CB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8764363"/>
              </p:ext>
            </p:extLst>
          </p:nvPr>
        </p:nvGraphicFramePr>
        <p:xfrm>
          <a:off x="6608439" y="3762975"/>
          <a:ext cx="830444" cy="12514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CS ChemDraw 64-bit Drawing" r:id="rId18" imgW="2066257" imgH="3114808" progId="ChemDraw_x64.Document.6.0">
                  <p:embed/>
                </p:oleObj>
              </mc:Choice>
              <mc:Fallback>
                <p:oleObj name="CS ChemDraw 64-bit Drawing" r:id="rId18" imgW="2066257" imgH="3114808" progId="ChemDraw_x64.Document.6.0">
                  <p:embed/>
                  <p:pic>
                    <p:nvPicPr>
                      <p:cNvPr id="87" name="Objekt 86">
                        <a:extLst>
                          <a:ext uri="{FF2B5EF4-FFF2-40B4-BE49-F238E27FC236}">
                            <a16:creationId xmlns:a16="http://schemas.microsoft.com/office/drawing/2014/main" id="{306D6EC5-2B3F-2FDF-877B-54A26F44CB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6608439" y="3762975"/>
                        <a:ext cx="830444" cy="12514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" name="Objekt 87">
            <a:extLst>
              <a:ext uri="{FF2B5EF4-FFF2-40B4-BE49-F238E27FC236}">
                <a16:creationId xmlns:a16="http://schemas.microsoft.com/office/drawing/2014/main" id="{67C8733F-587F-763E-8F81-370826DD09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731875"/>
              </p:ext>
            </p:extLst>
          </p:nvPr>
        </p:nvGraphicFramePr>
        <p:xfrm>
          <a:off x="6030205" y="1910777"/>
          <a:ext cx="764783" cy="12514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CS ChemDraw 64-bit Drawing" r:id="rId20" imgW="1916889" imgH="3135860" progId="ChemDraw_x64.Document.6.0">
                  <p:embed/>
                </p:oleObj>
              </mc:Choice>
              <mc:Fallback>
                <p:oleObj name="CS ChemDraw 64-bit Drawing" r:id="rId20" imgW="1916889" imgH="3135860" progId="ChemDraw_x64.Document.6.0">
                  <p:embed/>
                  <p:pic>
                    <p:nvPicPr>
                      <p:cNvPr id="88" name="Objekt 87">
                        <a:extLst>
                          <a:ext uri="{FF2B5EF4-FFF2-40B4-BE49-F238E27FC236}">
                            <a16:creationId xmlns:a16="http://schemas.microsoft.com/office/drawing/2014/main" id="{67C8733F-587F-763E-8F81-370826DD09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030205" y="1910777"/>
                        <a:ext cx="764783" cy="12514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" name="Objekt 88">
            <a:extLst>
              <a:ext uri="{FF2B5EF4-FFF2-40B4-BE49-F238E27FC236}">
                <a16:creationId xmlns:a16="http://schemas.microsoft.com/office/drawing/2014/main" id="{0A42B62D-47F3-3BC8-8D7B-46AD1B6398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1421761"/>
              </p:ext>
            </p:extLst>
          </p:nvPr>
        </p:nvGraphicFramePr>
        <p:xfrm>
          <a:off x="8984006" y="4408789"/>
          <a:ext cx="1163899" cy="11661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CS ChemDraw 64-bit Drawing" r:id="rId22" imgW="3259764" imgH="3265524" progId="ChemDraw_x64.Document.6.0">
                  <p:embed/>
                </p:oleObj>
              </mc:Choice>
              <mc:Fallback>
                <p:oleObj name="CS ChemDraw 64-bit Drawing" r:id="rId22" imgW="3259764" imgH="3265524" progId="ChemDraw_x64.Document.6.0">
                  <p:embed/>
                  <p:pic>
                    <p:nvPicPr>
                      <p:cNvPr id="89" name="Objekt 88">
                        <a:extLst>
                          <a:ext uri="{FF2B5EF4-FFF2-40B4-BE49-F238E27FC236}">
                            <a16:creationId xmlns:a16="http://schemas.microsoft.com/office/drawing/2014/main" id="{0A42B62D-47F3-3BC8-8D7B-46AD1B6398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8984006" y="4408789"/>
                        <a:ext cx="1163899" cy="11661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" name="Rectangle 28">
            <a:extLst>
              <a:ext uri="{FF2B5EF4-FFF2-40B4-BE49-F238E27FC236}">
                <a16:creationId xmlns:a16="http://schemas.microsoft.com/office/drawing/2014/main" id="{58690E1E-65F7-2331-3D99-A0E36340CF36}"/>
              </a:ext>
            </a:extLst>
          </p:cNvPr>
          <p:cNvSpPr/>
          <p:nvPr/>
        </p:nvSpPr>
        <p:spPr>
          <a:xfrm rot="2268060">
            <a:off x="5604803" y="277595"/>
            <a:ext cx="5954908" cy="5972338"/>
          </a:xfrm>
          <a:prstGeom prst="rect">
            <a:avLst/>
          </a:prstGeom>
          <a:noFill/>
        </p:spPr>
        <p:txBody>
          <a:bodyPr spcFirstLastPara="1" wrap="none" lIns="60961" tIns="30480" rIns="60961" bIns="30480" numCol="1">
            <a:prstTxWarp prst="textCircle">
              <a:avLst/>
            </a:prstTxWarp>
            <a:spAutoFit/>
          </a:bodyPr>
          <a:lstStyle/>
          <a:p>
            <a:pPr algn="ctr"/>
            <a:r>
              <a:rPr lang="hu-HU" sz="1400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                                     dibenzo-α-pyrones                                                                                                                   other structures                                                                                                               perylene quinones                                               </a:t>
            </a:r>
            <a:endParaRPr lang="hu-HU" sz="140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17BC31A4-F5C8-99F6-0754-40D95A9891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314" y="-12700"/>
            <a:ext cx="8524244" cy="793630"/>
          </a:xfrm>
        </p:spPr>
        <p:txBody>
          <a:bodyPr>
            <a:normAutofit/>
          </a:bodyPr>
          <a:lstStyle/>
          <a:p>
            <a:r>
              <a:rPr lang="hu-HU" sz="3600" i="1" noProof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Alternaria</a:t>
            </a:r>
            <a:r>
              <a:rPr lang="hu-HU" sz="3600" noProof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hu-HU" sz="3200" noProof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toxinok</a:t>
            </a:r>
            <a:endParaRPr lang="hu-HU" sz="3600" noProof="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316F0D4E-EFE5-56C1-B991-C8D0CB72E1B6}"/>
              </a:ext>
            </a:extLst>
          </p:cNvPr>
          <p:cNvPicPr/>
          <p:nvPr/>
        </p:nvPicPr>
        <p:blipFill rotWithShape="1">
          <a:blip r:embed="rId24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" t="765" r="13589" b="1449"/>
          <a:stretch/>
        </p:blipFill>
        <p:spPr bwMode="auto">
          <a:xfrm>
            <a:off x="5448482" y="111235"/>
            <a:ext cx="6257068" cy="6257068"/>
          </a:xfrm>
          <a:prstGeom prst="ellipse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5291B6-7E07-117C-4A26-BB47ED896C3A}"/>
              </a:ext>
            </a:extLst>
          </p:cNvPr>
          <p:cNvSpPr txBox="1">
            <a:spLocks/>
          </p:cNvSpPr>
          <p:nvPr/>
        </p:nvSpPr>
        <p:spPr>
          <a:xfrm>
            <a:off x="166312" y="1579554"/>
            <a:ext cx="5020330" cy="51663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Satoshi" pitchFamily="50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atoshi" pitchFamily="50" charset="0"/>
              <a:buChar char="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atoshi" pitchFamily="50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atoshi" pitchFamily="50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atoshi" pitchFamily="50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8288" indent="-268288">
              <a:lnSpc>
                <a:spcPct val="150000"/>
              </a:lnSpc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hu-HU" sz="1800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Mikotoxinok: </a:t>
            </a:r>
          </a:p>
          <a:p>
            <a:pPr marL="985838" lvl="1" indent="-300038" defTabSz="360000">
              <a:lnSpc>
                <a:spcPct val="150000"/>
              </a:lnSpc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hu-HU" sz="1800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Sejtpusztító hatás</a:t>
            </a:r>
          </a:p>
          <a:p>
            <a:pPr marL="985838" lvl="1" indent="-300038" defTabSz="360000">
              <a:lnSpc>
                <a:spcPct val="150000"/>
              </a:lnSpc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hu-HU" sz="1800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Genotoxicitás </a:t>
            </a:r>
            <a:r>
              <a:rPr lang="hu-HU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(DNS-károsító </a:t>
            </a:r>
            <a:r>
              <a:rPr lang="hu-HU" sz="1800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hatás)</a:t>
            </a:r>
          </a:p>
          <a:p>
            <a:pPr marL="985838" lvl="1" indent="-300038" defTabSz="360000">
              <a:lnSpc>
                <a:spcPct val="150000"/>
              </a:lnSpc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hu-HU" sz="1800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Endokrin </a:t>
            </a:r>
            <a:r>
              <a:rPr lang="hu-HU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károsító hatás</a:t>
            </a:r>
          </a:p>
          <a:p>
            <a:pPr marL="985838" lvl="1" indent="-300038" defTabSz="360000">
              <a:lnSpc>
                <a:spcPct val="150000"/>
              </a:lnSpc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hu-HU" sz="1800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Immunomodul</a:t>
            </a:r>
            <a:r>
              <a:rPr lang="hu-HU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áció</a:t>
            </a:r>
            <a:endParaRPr lang="hu-HU" sz="180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68288" indent="-268288">
              <a:lnSpc>
                <a:spcPct val="150000"/>
              </a:lnSpc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hu-HU" sz="1800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Nincs elegendő adat a kockázatbecslésre</a:t>
            </a:r>
          </a:p>
          <a:p>
            <a:pPr marL="268288" indent="-268288">
              <a:lnSpc>
                <a:spcPct val="150000"/>
              </a:lnSpc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v"/>
            </a:pPr>
            <a:r>
              <a:rPr lang="hu-HU" sz="1800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Többek k</a:t>
            </a:r>
            <a:r>
              <a:rPr lang="hu-HU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özött a metabolizmussal kapcsolatos adatokban van hiány</a:t>
            </a:r>
            <a:endParaRPr lang="hu-HU" sz="180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50000"/>
              </a:lnSpc>
              <a:buClr>
                <a:schemeClr val="bg1">
                  <a:lumMod val="50000"/>
                </a:schemeClr>
              </a:buClr>
            </a:pPr>
            <a:endParaRPr lang="hu-HU" sz="180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68288" indent="-268288">
              <a:lnSpc>
                <a:spcPct val="150000"/>
              </a:lnSpc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v"/>
            </a:pPr>
            <a:endParaRPr lang="hu-HU" sz="180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68288" indent="-268288"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v"/>
            </a:pPr>
            <a:endParaRPr lang="hu-HU" sz="1800" noProof="0" dirty="0">
              <a:solidFill>
                <a:srgbClr val="22222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feld 9">
            <a:extLst>
              <a:ext uri="{FF2B5EF4-FFF2-40B4-BE49-F238E27FC236}">
                <a16:creationId xmlns:a16="http://schemas.microsoft.com/office/drawing/2014/main" id="{2879FCB0-F644-EB76-D217-CCE37416F8FD}"/>
              </a:ext>
            </a:extLst>
          </p:cNvPr>
          <p:cNvSpPr txBox="1"/>
          <p:nvPr/>
        </p:nvSpPr>
        <p:spPr>
          <a:xfrm>
            <a:off x="7034979" y="6582092"/>
            <a:ext cx="308407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hu-HU" sz="1050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Picture of </a:t>
            </a:r>
            <a:r>
              <a:rPr lang="hu-HU" sz="1050" i="1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Alternaria</a:t>
            </a:r>
            <a:r>
              <a:rPr lang="hu-HU" sz="1050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fungi: Roman Labuda, Ph.D.</a:t>
            </a:r>
            <a:endParaRPr lang="hu-HU" sz="1050" noProof="0" dirty="0"/>
          </a:p>
        </p:txBody>
      </p:sp>
      <p:sp>
        <p:nvSpPr>
          <p:cNvPr id="6" name="Foliennummernplatzhalter 40">
            <a:extLst>
              <a:ext uri="{FF2B5EF4-FFF2-40B4-BE49-F238E27FC236}">
                <a16:creationId xmlns:a16="http://schemas.microsoft.com/office/drawing/2014/main" id="{002A9A97-FB83-CFD3-EA59-68708E3EE0A7}"/>
              </a:ext>
            </a:extLst>
          </p:cNvPr>
          <p:cNvSpPr txBox="1">
            <a:spLocks/>
          </p:cNvSpPr>
          <p:nvPr/>
        </p:nvSpPr>
        <p:spPr>
          <a:xfrm>
            <a:off x="11037591" y="6558046"/>
            <a:ext cx="14224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fld id="{B6F15528-21DE-4FAA-801E-634DDDAF4B2B}" type="slidenum">
              <a:rPr lang="hu-HU" noProof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30</a:t>
            </a:fld>
            <a:r>
              <a:rPr lang="hu-HU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</a:p>
        </p:txBody>
      </p:sp>
    </p:spTree>
    <p:extLst>
      <p:ext uri="{BB962C8B-B14F-4D97-AF65-F5344CB8AC3E}">
        <p14:creationId xmlns:p14="http://schemas.microsoft.com/office/powerpoint/2010/main" val="3186164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1AAEB39-1F83-35B6-C14A-78D5B6971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8">
            <a:extLst>
              <a:ext uri="{FF2B5EF4-FFF2-40B4-BE49-F238E27FC236}">
                <a16:creationId xmlns:a16="http://schemas.microsoft.com/office/drawing/2014/main" id="{0D7C977F-10F3-CD78-CF34-76BE498E73E7}"/>
              </a:ext>
            </a:extLst>
          </p:cNvPr>
          <p:cNvSpPr txBox="1"/>
          <p:nvPr/>
        </p:nvSpPr>
        <p:spPr>
          <a:xfrm>
            <a:off x="9702801" y="6019800"/>
            <a:ext cx="2045991" cy="2371485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400"/>
              </a:lnSpc>
            </a:pPr>
            <a:endParaRPr lang="hu-HU" sz="1200" noProof="0" dirty="0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55CF2F46-A429-E038-0685-5DF72EF58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1113" y="146476"/>
            <a:ext cx="2581572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0960" tIns="30480" rIns="60960" bIns="3048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 sz="1200" noProof="0" dirty="0"/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6FC8A046-E302-78F2-8EAC-9628EAD37FB4}"/>
              </a:ext>
            </a:extLst>
          </p:cNvPr>
          <p:cNvSpPr txBox="1"/>
          <p:nvPr/>
        </p:nvSpPr>
        <p:spPr>
          <a:xfrm>
            <a:off x="502369" y="391397"/>
            <a:ext cx="11108925" cy="17706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72"/>
              </a:lnSpc>
            </a:pPr>
            <a:r>
              <a:rPr lang="hu-HU" sz="2667" noProof="0" dirty="0">
                <a:solidFill>
                  <a:srgbClr val="2A2E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Disszertációm témája:</a:t>
            </a:r>
          </a:p>
          <a:p>
            <a:pPr algn="ctr">
              <a:lnSpc>
                <a:spcPts val="4772"/>
              </a:lnSpc>
            </a:pPr>
            <a:r>
              <a:rPr lang="hu-HU" sz="2667" dirty="0">
                <a:solidFill>
                  <a:srgbClr val="2A2E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Hogyan befolyásolja az </a:t>
            </a:r>
            <a:r>
              <a:rPr lang="hu-HU" sz="2667" i="1" dirty="0">
                <a:solidFill>
                  <a:srgbClr val="2A2E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Alternaria</a:t>
            </a:r>
            <a:r>
              <a:rPr lang="hu-HU" sz="2667" dirty="0">
                <a:solidFill>
                  <a:srgbClr val="2A2E3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toxinok metabolizmusa az egészségkárosító hatásukat? </a:t>
            </a:r>
            <a:endParaRPr lang="hu-HU" sz="2667" noProof="0" dirty="0">
              <a:solidFill>
                <a:srgbClr val="2A2E3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01686D12-5EFA-3D95-D918-096AFFAB2ABD}"/>
              </a:ext>
            </a:extLst>
          </p:cNvPr>
          <p:cNvGrpSpPr/>
          <p:nvPr/>
        </p:nvGrpSpPr>
        <p:grpSpPr>
          <a:xfrm>
            <a:off x="5381369" y="3883070"/>
            <a:ext cx="1155905" cy="1340849"/>
            <a:chOff x="5381369" y="3654470"/>
            <a:chExt cx="1155905" cy="1340849"/>
          </a:xfrm>
          <a:solidFill>
            <a:srgbClr val="97CDC4"/>
          </a:solidFill>
        </p:grpSpPr>
        <p:sp>
          <p:nvSpPr>
            <p:cNvPr id="51" name="Sechseck 50">
              <a:extLst>
                <a:ext uri="{FF2B5EF4-FFF2-40B4-BE49-F238E27FC236}">
                  <a16:creationId xmlns:a16="http://schemas.microsoft.com/office/drawing/2014/main" id="{B1963DD2-C223-8012-8083-CAF78D5C08F8}"/>
                </a:ext>
              </a:extLst>
            </p:cNvPr>
            <p:cNvSpPr/>
            <p:nvPr/>
          </p:nvSpPr>
          <p:spPr>
            <a:xfrm rot="5400000">
              <a:off x="5288897" y="3746942"/>
              <a:ext cx="1340849" cy="1155905"/>
            </a:xfrm>
            <a:prstGeom prst="hexagon">
              <a:avLst>
                <a:gd name="adj" fmla="val 26941"/>
                <a:gd name="vf" fmla="val 115470"/>
              </a:avLst>
            </a:prstGeom>
            <a:grpFill/>
            <a:ln w="57150">
              <a:solidFill>
                <a:srgbClr val="97CDC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200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031C6C2B-A213-0397-DE97-199992EE2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02389" y="3940052"/>
              <a:ext cx="713867" cy="713867"/>
            </a:xfrm>
            <a:prstGeom prst="rect">
              <a:avLst/>
            </a:prstGeom>
            <a:grpFill/>
            <a:ln>
              <a:solidFill>
                <a:srgbClr val="97CDC4"/>
              </a:solidFill>
            </a:ln>
          </p:spPr>
        </p:pic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7F0FCF9D-C4BF-E648-389F-4F5B7EB1BEF4}"/>
              </a:ext>
            </a:extLst>
          </p:cNvPr>
          <p:cNvGrpSpPr/>
          <p:nvPr/>
        </p:nvGrpSpPr>
        <p:grpSpPr>
          <a:xfrm>
            <a:off x="1011230" y="2753487"/>
            <a:ext cx="4893009" cy="1340849"/>
            <a:chOff x="1001705" y="2505837"/>
            <a:chExt cx="4893009" cy="1340849"/>
          </a:xfrm>
        </p:grpSpPr>
        <p:sp>
          <p:nvSpPr>
            <p:cNvPr id="8" name="TextBox 23">
              <a:extLst>
                <a:ext uri="{FF2B5EF4-FFF2-40B4-BE49-F238E27FC236}">
                  <a16:creationId xmlns:a16="http://schemas.microsoft.com/office/drawing/2014/main" id="{6EAB052E-A724-3941-2512-827AB6B5300A}"/>
                </a:ext>
              </a:extLst>
            </p:cNvPr>
            <p:cNvSpPr txBox="1"/>
            <p:nvPr/>
          </p:nvSpPr>
          <p:spPr>
            <a:xfrm>
              <a:off x="1001705" y="2854301"/>
              <a:ext cx="3530743" cy="5642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de-AT" sz="2133" noProof="0" dirty="0" err="1">
                  <a:solidFill>
                    <a:srgbClr val="2A2E3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Milyen</a:t>
              </a:r>
              <a:r>
                <a:rPr lang="de-AT" sz="2133" noProof="0" dirty="0">
                  <a:solidFill>
                    <a:srgbClr val="2A2E3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AT" sz="2133" noProof="0" dirty="0" err="1">
                  <a:solidFill>
                    <a:srgbClr val="2A2E3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gyorsan</a:t>
              </a:r>
              <a:r>
                <a:rPr lang="de-AT" sz="2133" noProof="0" dirty="0">
                  <a:solidFill>
                    <a:srgbClr val="2A2E3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de-AT" sz="2133" noProof="0" dirty="0" err="1">
                  <a:solidFill>
                    <a:srgbClr val="2A2E3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csökken</a:t>
              </a:r>
              <a:r>
                <a:rPr lang="de-AT" sz="2133" noProof="0" dirty="0">
                  <a:solidFill>
                    <a:srgbClr val="2A2E3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 </a:t>
              </a:r>
              <a:r>
                <a:rPr lang="de-AT" sz="2133" noProof="0" dirty="0" err="1">
                  <a:solidFill>
                    <a:srgbClr val="2A2E3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toxinkoncentr</a:t>
              </a:r>
              <a:r>
                <a:rPr lang="hu-HU" sz="2133" noProof="0" dirty="0">
                  <a:solidFill>
                    <a:srgbClr val="2A2E3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áció?</a:t>
              </a:r>
            </a:p>
          </p:txBody>
        </p: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180256CB-DA1D-A88E-304C-CE3239AD60AF}"/>
                </a:ext>
              </a:extLst>
            </p:cNvPr>
            <p:cNvGrpSpPr/>
            <p:nvPr/>
          </p:nvGrpSpPr>
          <p:grpSpPr>
            <a:xfrm>
              <a:off x="4738809" y="2505837"/>
              <a:ext cx="1155905" cy="1340849"/>
              <a:chOff x="4738809" y="2505837"/>
              <a:chExt cx="1155905" cy="1340849"/>
            </a:xfrm>
          </p:grpSpPr>
          <p:sp>
            <p:nvSpPr>
              <p:cNvPr id="2" name="Sechseck 1">
                <a:extLst>
                  <a:ext uri="{FF2B5EF4-FFF2-40B4-BE49-F238E27FC236}">
                    <a16:creationId xmlns:a16="http://schemas.microsoft.com/office/drawing/2014/main" id="{45DAD5B9-9DA5-C6F7-4DA1-4AE84B719EAA}"/>
                  </a:ext>
                </a:extLst>
              </p:cNvPr>
              <p:cNvSpPr/>
              <p:nvPr/>
            </p:nvSpPr>
            <p:spPr>
              <a:xfrm rot="5400000">
                <a:off x="4646337" y="2598309"/>
                <a:ext cx="1340849" cy="1155905"/>
              </a:xfrm>
              <a:prstGeom prst="hexagon">
                <a:avLst>
                  <a:gd name="adj" fmla="val 26941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  <a:ln w="571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200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94" name="Picture 93">
                <a:extLst>
                  <a:ext uri="{FF2B5EF4-FFF2-40B4-BE49-F238E27FC236}">
                    <a16:creationId xmlns:a16="http://schemas.microsoft.com/office/drawing/2014/main" id="{1FB587EE-3162-9145-59B2-9B11F8EBCD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41567" y="2796340"/>
                <a:ext cx="781747" cy="781747"/>
              </a:xfrm>
              <a:prstGeom prst="rect">
                <a:avLst/>
              </a:prstGeom>
            </p:spPr>
          </p:pic>
        </p:grp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D4EA4D2-CD16-CA14-F498-9CF7E59D20EC}"/>
              </a:ext>
            </a:extLst>
          </p:cNvPr>
          <p:cNvGrpSpPr/>
          <p:nvPr/>
        </p:nvGrpSpPr>
        <p:grpSpPr>
          <a:xfrm>
            <a:off x="4114713" y="3883070"/>
            <a:ext cx="1155905" cy="1340849"/>
            <a:chOff x="4114713" y="3654470"/>
            <a:chExt cx="1155905" cy="1340849"/>
          </a:xfrm>
        </p:grpSpPr>
        <p:sp>
          <p:nvSpPr>
            <p:cNvPr id="3" name="Sechseck 2">
              <a:extLst>
                <a:ext uri="{FF2B5EF4-FFF2-40B4-BE49-F238E27FC236}">
                  <a16:creationId xmlns:a16="http://schemas.microsoft.com/office/drawing/2014/main" id="{648B1A18-309C-362A-E03A-97B785282F5E}"/>
                </a:ext>
              </a:extLst>
            </p:cNvPr>
            <p:cNvSpPr/>
            <p:nvPr/>
          </p:nvSpPr>
          <p:spPr>
            <a:xfrm rot="5400000">
              <a:off x="4022241" y="3746942"/>
              <a:ext cx="1340849" cy="1155905"/>
            </a:xfrm>
            <a:prstGeom prst="hexagon">
              <a:avLst>
                <a:gd name="adj" fmla="val 26941"/>
                <a:gd name="vf" fmla="val 115470"/>
              </a:avLst>
            </a:prstGeom>
            <a:solidFill>
              <a:srgbClr val="FCE092"/>
            </a:solidFill>
            <a:ln w="57150">
              <a:solidFill>
                <a:srgbClr val="FCE09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200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41213780-E8E7-2836-A528-BC34827B5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23096" y="3914779"/>
              <a:ext cx="739140" cy="739140"/>
            </a:xfrm>
            <a:prstGeom prst="rect">
              <a:avLst/>
            </a:prstGeom>
          </p:spPr>
        </p:pic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C84FA00D-8A9C-0054-FC8A-576959C5ED3E}"/>
              </a:ext>
            </a:extLst>
          </p:cNvPr>
          <p:cNvGrpSpPr/>
          <p:nvPr/>
        </p:nvGrpSpPr>
        <p:grpSpPr>
          <a:xfrm>
            <a:off x="6013947" y="2753487"/>
            <a:ext cx="5166823" cy="1340849"/>
            <a:chOff x="6013947" y="2505837"/>
            <a:chExt cx="5166823" cy="1340849"/>
          </a:xfrm>
        </p:grpSpPr>
        <p:sp>
          <p:nvSpPr>
            <p:cNvPr id="6" name="TextBox 23">
              <a:extLst>
                <a:ext uri="{FF2B5EF4-FFF2-40B4-BE49-F238E27FC236}">
                  <a16:creationId xmlns:a16="http://schemas.microsoft.com/office/drawing/2014/main" id="{51E18806-B1CC-5AF5-9656-72AE980D4CAA}"/>
                </a:ext>
              </a:extLst>
            </p:cNvPr>
            <p:cNvSpPr txBox="1"/>
            <p:nvPr/>
          </p:nvSpPr>
          <p:spPr>
            <a:xfrm>
              <a:off x="7329476" y="2854301"/>
              <a:ext cx="3851294" cy="5642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239"/>
                </a:lnSpc>
              </a:pPr>
              <a:r>
                <a:rPr lang="hu-HU" sz="2133" noProof="0" dirty="0">
                  <a:solidFill>
                    <a:srgbClr val="2A2E3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Milyen metabolitok keletkeznek és mennyire toxikusak?</a:t>
              </a:r>
            </a:p>
          </p:txBody>
        </p: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3496F2F0-4D06-84E7-BF9E-6558A5D03EC5}"/>
                </a:ext>
              </a:extLst>
            </p:cNvPr>
            <p:cNvGrpSpPr/>
            <p:nvPr/>
          </p:nvGrpSpPr>
          <p:grpSpPr>
            <a:xfrm>
              <a:off x="6013947" y="2505837"/>
              <a:ext cx="1155905" cy="1340849"/>
              <a:chOff x="6013947" y="2505837"/>
              <a:chExt cx="1155905" cy="1340849"/>
            </a:xfrm>
          </p:grpSpPr>
          <p:sp>
            <p:nvSpPr>
              <p:cNvPr id="4" name="Sechseck 3">
                <a:extLst>
                  <a:ext uri="{FF2B5EF4-FFF2-40B4-BE49-F238E27FC236}">
                    <a16:creationId xmlns:a16="http://schemas.microsoft.com/office/drawing/2014/main" id="{7E78D19C-BC90-CEDE-F9BD-632543B3DB6D}"/>
                  </a:ext>
                </a:extLst>
              </p:cNvPr>
              <p:cNvSpPr/>
              <p:nvPr/>
            </p:nvSpPr>
            <p:spPr>
              <a:xfrm rot="5400000">
                <a:off x="5921475" y="2598309"/>
                <a:ext cx="1340849" cy="1155905"/>
              </a:xfrm>
              <a:prstGeom prst="hexagon">
                <a:avLst>
                  <a:gd name="adj" fmla="val 26941"/>
                  <a:gd name="vf" fmla="val 115470"/>
                </a:avLst>
              </a:prstGeom>
              <a:solidFill>
                <a:schemeClr val="bg1">
                  <a:lumMod val="85000"/>
                </a:schemeClr>
              </a:solidFill>
              <a:ln w="571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sz="1200" noProof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00" name="Picture 99">
                <a:extLst>
                  <a:ext uri="{FF2B5EF4-FFF2-40B4-BE49-F238E27FC236}">
                    <a16:creationId xmlns:a16="http://schemas.microsoft.com/office/drawing/2014/main" id="{87DCB864-FF5E-5C11-22B1-5A6D86E16F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20239" y="2796340"/>
                <a:ext cx="781747" cy="781747"/>
              </a:xfrm>
              <a:prstGeom prst="rect">
                <a:avLst/>
              </a:prstGeom>
            </p:spPr>
          </p:pic>
        </p:grp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22383B4-70D4-EB32-E3A5-130B74B6BF88}"/>
              </a:ext>
            </a:extLst>
          </p:cNvPr>
          <p:cNvGrpSpPr/>
          <p:nvPr/>
        </p:nvGrpSpPr>
        <p:grpSpPr>
          <a:xfrm>
            <a:off x="6648025" y="3883070"/>
            <a:ext cx="1155905" cy="1340849"/>
            <a:chOff x="6648025" y="3654470"/>
            <a:chExt cx="1155905" cy="1340849"/>
          </a:xfrm>
        </p:grpSpPr>
        <p:sp>
          <p:nvSpPr>
            <p:cNvPr id="57" name="Sechseck 56">
              <a:extLst>
                <a:ext uri="{FF2B5EF4-FFF2-40B4-BE49-F238E27FC236}">
                  <a16:creationId xmlns:a16="http://schemas.microsoft.com/office/drawing/2014/main" id="{403BCFF9-65B9-B7FC-1CA3-EBEE893035B2}"/>
                </a:ext>
              </a:extLst>
            </p:cNvPr>
            <p:cNvSpPr/>
            <p:nvPr/>
          </p:nvSpPr>
          <p:spPr>
            <a:xfrm rot="5400000">
              <a:off x="6555553" y="3746942"/>
              <a:ext cx="1340849" cy="1155905"/>
            </a:xfrm>
            <a:prstGeom prst="hexagon">
              <a:avLst>
                <a:gd name="adj" fmla="val 26941"/>
                <a:gd name="vf" fmla="val 115470"/>
              </a:avLst>
            </a:prstGeom>
            <a:solidFill>
              <a:srgbClr val="DDABAF"/>
            </a:solidFill>
            <a:ln w="57150">
              <a:solidFill>
                <a:srgbClr val="DDABA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sz="1200" noProof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38CBEF77-0956-F678-6861-A0A5A40A8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22496" y="3940052"/>
              <a:ext cx="900570" cy="739140"/>
            </a:xfrm>
            <a:prstGeom prst="rect">
              <a:avLst/>
            </a:prstGeom>
          </p:spPr>
        </p:pic>
      </p:grpSp>
      <p:sp>
        <p:nvSpPr>
          <p:cNvPr id="7" name="Foliennummernplatzhalter 40">
            <a:extLst>
              <a:ext uri="{FF2B5EF4-FFF2-40B4-BE49-F238E27FC236}">
                <a16:creationId xmlns:a16="http://schemas.microsoft.com/office/drawing/2014/main" id="{DF102637-E395-1461-2A92-F72F5520005E}"/>
              </a:ext>
            </a:extLst>
          </p:cNvPr>
          <p:cNvSpPr txBox="1">
            <a:spLocks/>
          </p:cNvSpPr>
          <p:nvPr/>
        </p:nvSpPr>
        <p:spPr>
          <a:xfrm>
            <a:off x="11037591" y="6558046"/>
            <a:ext cx="14224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fld id="{B6F15528-21DE-4FAA-801E-634DDDAF4B2B}" type="slidenum">
              <a:rPr lang="hu-HU" noProof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31</a:t>
            </a:fld>
            <a:r>
              <a:rPr lang="hu-HU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</a:p>
        </p:txBody>
      </p:sp>
      <p:pic>
        <p:nvPicPr>
          <p:cNvPr id="9" name="Kép 3">
            <a:extLst>
              <a:ext uri="{FF2B5EF4-FFF2-40B4-BE49-F238E27FC236}">
                <a16:creationId xmlns:a16="http://schemas.microsoft.com/office/drawing/2014/main" id="{F369DB10-D288-89C8-19D1-2A51EC7558D2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" t="765" r="13589" b="1449"/>
          <a:stretch/>
        </p:blipFill>
        <p:spPr bwMode="auto">
          <a:xfrm>
            <a:off x="11150599" y="248544"/>
            <a:ext cx="827087" cy="833353"/>
          </a:xfrm>
          <a:prstGeom prst="ellipse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145291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67614BB-0C83-2CC2-F217-BEB0A7BA5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8">
            <a:extLst>
              <a:ext uri="{FF2B5EF4-FFF2-40B4-BE49-F238E27FC236}">
                <a16:creationId xmlns:a16="http://schemas.microsoft.com/office/drawing/2014/main" id="{98AF0A2A-FCEB-6277-B4F3-F9D5106AB6B3}"/>
              </a:ext>
            </a:extLst>
          </p:cNvPr>
          <p:cNvSpPr txBox="1"/>
          <p:nvPr/>
        </p:nvSpPr>
        <p:spPr>
          <a:xfrm>
            <a:off x="9702801" y="6019800"/>
            <a:ext cx="2045991" cy="2371485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>
              <a:lnSpc>
                <a:spcPts val="1400"/>
              </a:lnSpc>
            </a:pPr>
            <a:endParaRPr lang="hu-HU" sz="1200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2BD6C9-5B11-69B9-EE2F-25B476F8450B}"/>
              </a:ext>
            </a:extLst>
          </p:cNvPr>
          <p:cNvSpPr txBox="1"/>
          <p:nvPr/>
        </p:nvSpPr>
        <p:spPr>
          <a:xfrm>
            <a:off x="366619" y="1127686"/>
            <a:ext cx="6879486" cy="4992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8288" indent="-268288">
              <a:lnSpc>
                <a:spcPct val="200000"/>
              </a:lnSpc>
              <a:buClr>
                <a:schemeClr val="tx2"/>
              </a:buClr>
              <a:buFont typeface="Wingdings" panose="05000000000000000000" pitchFamily="2" charset="2"/>
              <a:buChar char="v"/>
            </a:pPr>
            <a:r>
              <a:rPr lang="hu-HU" sz="1800" noProof="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Alternariol (AOH): a legtöbbet kutatott </a:t>
            </a:r>
            <a:r>
              <a:rPr lang="hu-HU" sz="1800" i="1" noProof="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Alternaria</a:t>
            </a:r>
            <a:r>
              <a:rPr lang="hu-HU" sz="1800" noProof="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toxin</a:t>
            </a:r>
          </a:p>
          <a:p>
            <a:pPr marL="985838" lvl="1" indent="-300038" defTabSz="360000">
              <a:lnSpc>
                <a:spcPct val="150000"/>
              </a:lnSpc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hu-HU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Sejtpusztító hatás</a:t>
            </a:r>
          </a:p>
          <a:p>
            <a:pPr marL="985838" lvl="1" indent="-300038" defTabSz="360000">
              <a:lnSpc>
                <a:spcPct val="150000"/>
              </a:lnSpc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hu-HU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Genotoxicitás (DNS-károsító hatás)</a:t>
            </a:r>
          </a:p>
          <a:p>
            <a:pPr marL="985838" lvl="1" indent="-300038" defTabSz="360000">
              <a:lnSpc>
                <a:spcPct val="150000"/>
              </a:lnSpc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hu-HU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Endokrin károsító hatás</a:t>
            </a:r>
          </a:p>
          <a:p>
            <a:pPr marL="985838" lvl="1" indent="-300038" defTabSz="360000">
              <a:lnSpc>
                <a:spcPct val="150000"/>
              </a:lnSpc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hu-HU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Immunomoduláció</a:t>
            </a:r>
          </a:p>
          <a:p>
            <a:pPr marL="285750" indent="-285750" defTabSz="360000">
              <a:lnSpc>
                <a:spcPct val="200000"/>
              </a:lnSpc>
              <a:buClr>
                <a:schemeClr val="tx2"/>
              </a:buClr>
              <a:buFont typeface="Wingdings" panose="05000000000000000000" pitchFamily="2" charset="2"/>
              <a:buChar char="v"/>
            </a:pPr>
            <a:r>
              <a:rPr lang="hu-HU" sz="1800" i="1" noProof="0" dirty="0">
                <a:solidFill>
                  <a:schemeClr val="accent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Elég magas koncentrációban jut be az alternariol az emberi szervezetbe ahhoz, hogy kifejtse káros hatásait?</a:t>
            </a:r>
          </a:p>
          <a:p>
            <a:pPr marL="285750" indent="-285750" defTabSz="360000">
              <a:lnSpc>
                <a:spcPct val="200000"/>
              </a:lnSpc>
              <a:buClr>
                <a:schemeClr val="tx2"/>
              </a:buClr>
              <a:buFont typeface="Wingdings" panose="05000000000000000000" pitchFamily="2" charset="2"/>
              <a:buChar char="v"/>
            </a:pPr>
            <a:r>
              <a:rPr lang="hu-HU" sz="1800" noProof="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Cél: egy PBTK modell fejlesztése annak érdekében, hogy a vérben és a legrelevánsabb szövetekben megjelenő AOH koncentrációt megjósolhassuk </a:t>
            </a:r>
            <a:endParaRPr lang="hu-HU" sz="1800" i="1" noProof="0" dirty="0">
              <a:solidFill>
                <a:schemeClr val="accent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9F4F72-798C-8976-9C74-2CBE66795C44}"/>
              </a:ext>
            </a:extLst>
          </p:cNvPr>
          <p:cNvSpPr txBox="1"/>
          <p:nvPr/>
        </p:nvSpPr>
        <p:spPr>
          <a:xfrm>
            <a:off x="8935123" y="3429000"/>
            <a:ext cx="11801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500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alternariol </a:t>
            </a:r>
          </a:p>
          <a:p>
            <a:pPr algn="ctr"/>
            <a:r>
              <a:rPr lang="hu-HU" sz="1500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(AOH)</a:t>
            </a:r>
          </a:p>
        </p:txBody>
      </p:sp>
      <p:graphicFrame>
        <p:nvGraphicFramePr>
          <p:cNvPr id="5" name="Objekt 79">
            <a:extLst>
              <a:ext uri="{FF2B5EF4-FFF2-40B4-BE49-F238E27FC236}">
                <a16:creationId xmlns:a16="http://schemas.microsoft.com/office/drawing/2014/main" id="{D3CAD2BA-C18B-B612-1E48-5D323BCA31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8539733"/>
              </p:ext>
            </p:extLst>
          </p:nvPr>
        </p:nvGraphicFramePr>
        <p:xfrm>
          <a:off x="8295155" y="1489391"/>
          <a:ext cx="2281859" cy="1580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CS ChemDraw 64-bit Drawing" r:id="rId3" imgW="2995977" imgH="2075103" progId="ChemDraw_x64.Document.6.0">
                  <p:embed/>
                </p:oleObj>
              </mc:Choice>
              <mc:Fallback>
                <p:oleObj name="CS ChemDraw 64-bit Drawing" r:id="rId3" imgW="2995977" imgH="2075103" progId="ChemDraw_x64.Document.6.0">
                  <p:embed/>
                  <p:pic>
                    <p:nvPicPr>
                      <p:cNvPr id="5" name="Objekt 79">
                        <a:extLst>
                          <a:ext uri="{FF2B5EF4-FFF2-40B4-BE49-F238E27FC236}">
                            <a16:creationId xmlns:a16="http://schemas.microsoft.com/office/drawing/2014/main" id="{D3CAD2BA-C18B-B612-1E48-5D323BCA31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295155" y="1489391"/>
                        <a:ext cx="2281859" cy="15804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Grafik 8" descr="Ein Bild, das Schrift, Grafiken, Logo, weiß enthält.&#10;&#10;Automatisch generierte Beschreibung">
            <a:extLst>
              <a:ext uri="{FF2B5EF4-FFF2-40B4-BE49-F238E27FC236}">
                <a16:creationId xmlns:a16="http://schemas.microsoft.com/office/drawing/2014/main" id="{8AAC6495-90EE-1CBD-0BEA-C72CB5D1A7D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155" y="314058"/>
            <a:ext cx="1820080" cy="529398"/>
          </a:xfrm>
          <a:prstGeom prst="rect">
            <a:avLst/>
          </a:prstGeom>
        </p:spPr>
      </p:pic>
      <p:pic>
        <p:nvPicPr>
          <p:cNvPr id="25" name="Picture 2" descr="https://www.ttl.fi/sites/default/files/styles/logo/public/2023-02/FN-LINES-BLUE.png?itok=2e874wRy">
            <a:extLst>
              <a:ext uri="{FF2B5EF4-FFF2-40B4-BE49-F238E27FC236}">
                <a16:creationId xmlns:a16="http://schemas.microsoft.com/office/drawing/2014/main" id="{A9D5EE5A-EFCC-3D80-DE58-A6B21EA1B5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5" t="33320" r="29988" b="33965"/>
          <a:stretch/>
        </p:blipFill>
        <p:spPr bwMode="auto">
          <a:xfrm>
            <a:off x="10377496" y="392685"/>
            <a:ext cx="1371295" cy="44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liennummernplatzhalter 40">
            <a:extLst>
              <a:ext uri="{FF2B5EF4-FFF2-40B4-BE49-F238E27FC236}">
                <a16:creationId xmlns:a16="http://schemas.microsoft.com/office/drawing/2014/main" id="{B484B23B-8EE7-5760-619C-69B54F3C2549}"/>
              </a:ext>
            </a:extLst>
          </p:cNvPr>
          <p:cNvSpPr txBox="1">
            <a:spLocks/>
          </p:cNvSpPr>
          <p:nvPr/>
        </p:nvSpPr>
        <p:spPr>
          <a:xfrm>
            <a:off x="11037591" y="6558046"/>
            <a:ext cx="14224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fld id="{B6F15528-21DE-4FAA-801E-634DDDAF4B2B}" type="slidenum">
              <a:rPr lang="hu-HU" noProof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32</a:t>
            </a:fld>
            <a:r>
              <a:rPr lang="hu-HU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328D283D-4E7F-680B-7D81-83BFBF46EA86}"/>
              </a:ext>
            </a:extLst>
          </p:cNvPr>
          <p:cNvSpPr txBox="1">
            <a:spLocks/>
          </p:cNvSpPr>
          <p:nvPr/>
        </p:nvSpPr>
        <p:spPr>
          <a:xfrm>
            <a:off x="214314" y="-12700"/>
            <a:ext cx="8524244" cy="79363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Alternariol</a:t>
            </a:r>
          </a:p>
        </p:txBody>
      </p:sp>
      <p:pic>
        <p:nvPicPr>
          <p:cNvPr id="6" name="Kép 3">
            <a:extLst>
              <a:ext uri="{FF2B5EF4-FFF2-40B4-BE49-F238E27FC236}">
                <a16:creationId xmlns:a16="http://schemas.microsoft.com/office/drawing/2014/main" id="{FE857999-99B6-8522-F502-EF96CEF36195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" t="765" r="13589" b="1449"/>
          <a:stretch/>
        </p:blipFill>
        <p:spPr bwMode="auto">
          <a:xfrm>
            <a:off x="10998294" y="1072714"/>
            <a:ext cx="827087" cy="833353"/>
          </a:xfrm>
          <a:prstGeom prst="ellipse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43355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660A4-F182-5178-E677-185D85926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01128D-9FE7-4DB1-4084-8811F8D02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0"/>
            <a:ext cx="9887219" cy="673251"/>
          </a:xfrm>
        </p:spPr>
        <p:txBody>
          <a:bodyPr>
            <a:normAutofit/>
          </a:bodyPr>
          <a:lstStyle/>
          <a:p>
            <a:r>
              <a:rPr lang="hu-HU" sz="3600" dirty="0"/>
              <a:t>Összefoglalás</a:t>
            </a:r>
            <a:endParaRPr lang="hu-HU" sz="3600" noProof="0" dirty="0"/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29268466-2BB4-8003-D3C5-48BB5F07E43E}"/>
              </a:ext>
            </a:extLst>
          </p:cNvPr>
          <p:cNvSpPr txBox="1">
            <a:spLocks/>
          </p:cNvSpPr>
          <p:nvPr/>
        </p:nvSpPr>
        <p:spPr>
          <a:xfrm>
            <a:off x="214313" y="1723437"/>
            <a:ext cx="11571287" cy="2343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Satoshi" pitchFamily="50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atoshi" pitchFamily="50" charset="0"/>
              <a:buChar char="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atoshi" pitchFamily="50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atoshi" pitchFamily="50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atoshi" pitchFamily="50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6575" indent="-536575">
              <a:lnSpc>
                <a:spcPct val="170000"/>
              </a:lnSpc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hu-HU" sz="2400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Mindkét vizsgált fajban gyors metabolikus</a:t>
            </a:r>
          </a:p>
          <a:p>
            <a:pPr marL="536575" indent="-536575">
              <a:lnSpc>
                <a:spcPct val="170000"/>
              </a:lnSpc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hu-HU" sz="2400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Eltérés a két vizsgált faj profilja között</a:t>
            </a:r>
          </a:p>
          <a:p>
            <a:pPr marL="536575" indent="-536575">
              <a:lnSpc>
                <a:spcPct val="170000"/>
              </a:lnSpc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hu-HU" sz="2400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Két AOH-glucuronid </a:t>
            </a:r>
            <a:r>
              <a:rPr lang="hu-HU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volt mérhető és kvantifikálható</a:t>
            </a:r>
            <a:endParaRPr lang="hu-HU" sz="2400" noProof="0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Foliennummernplatzhalter 40">
            <a:extLst>
              <a:ext uri="{FF2B5EF4-FFF2-40B4-BE49-F238E27FC236}">
                <a16:creationId xmlns:a16="http://schemas.microsoft.com/office/drawing/2014/main" id="{D8C11A5F-17C8-724F-8447-2F146F9CD228}"/>
              </a:ext>
            </a:extLst>
          </p:cNvPr>
          <p:cNvSpPr txBox="1">
            <a:spLocks/>
          </p:cNvSpPr>
          <p:nvPr/>
        </p:nvSpPr>
        <p:spPr>
          <a:xfrm>
            <a:off x="11037591" y="6558046"/>
            <a:ext cx="14224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fld id="{B6F15528-21DE-4FAA-801E-634DDDAF4B2B}" type="slidenum">
              <a:rPr lang="hu-HU" noProof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33</a:t>
            </a:fld>
            <a:r>
              <a:rPr lang="hu-HU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3A051C4-F5A6-29A6-D62A-A51C75A48ADB}"/>
              </a:ext>
            </a:extLst>
          </p:cNvPr>
          <p:cNvSpPr txBox="1">
            <a:spLocks/>
          </p:cNvSpPr>
          <p:nvPr/>
        </p:nvSpPr>
        <p:spPr>
          <a:xfrm>
            <a:off x="214313" y="4335965"/>
            <a:ext cx="11571287" cy="2343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Satoshi" pitchFamily="50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atoshi" pitchFamily="50" charset="0"/>
              <a:buChar char="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atoshi" pitchFamily="50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atoshi" pitchFamily="50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atoshi" pitchFamily="50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6575" indent="-536575">
              <a:lnSpc>
                <a:spcPct val="170000"/>
              </a:lnSpc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hu-HU" sz="2800" noProof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Mire jó ez az információ?</a:t>
            </a:r>
          </a:p>
        </p:txBody>
      </p:sp>
      <p:pic>
        <p:nvPicPr>
          <p:cNvPr id="5" name="Kép 3">
            <a:extLst>
              <a:ext uri="{FF2B5EF4-FFF2-40B4-BE49-F238E27FC236}">
                <a16:creationId xmlns:a16="http://schemas.microsoft.com/office/drawing/2014/main" id="{25FCBDC8-DF61-443F-DD0C-0484E8DCCBD2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" t="765" r="13589" b="1449"/>
          <a:stretch/>
        </p:blipFill>
        <p:spPr bwMode="auto">
          <a:xfrm>
            <a:off x="11150599" y="248544"/>
            <a:ext cx="827087" cy="833353"/>
          </a:xfrm>
          <a:prstGeom prst="ellipse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9085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A2018-602D-7435-0D87-C91DBE3EF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093A8F-646B-4A09-72DF-FA3B87F3AE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57778-7A01-4FAC-9739-91B408F84DEB}" type="slidenum">
              <a:rPr lang="hu-HU" noProof="0" smtClean="0"/>
              <a:t>34</a:t>
            </a:fld>
            <a:endParaRPr lang="hu-HU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FE99BF-A4C4-F1C1-7A4D-EFB28F6EF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37" y="2897173"/>
            <a:ext cx="5575351" cy="3184495"/>
          </a:xfrm>
        </p:spPr>
        <p:txBody>
          <a:bodyPr/>
          <a:lstStyle/>
          <a:p>
            <a:r>
              <a:rPr lang="hu-HU" noProof="0" dirty="0"/>
              <a:t>Ph.D. élményeim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FB6D43-1E09-8DBA-BAB2-ECDB2290E8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4512564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FDE25E-CFD1-2222-8CBC-50ECD1878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D35F56-55D4-7ED3-1250-9AE75E604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0"/>
            <a:ext cx="9887219" cy="673251"/>
          </a:xfrm>
        </p:spPr>
        <p:txBody>
          <a:bodyPr>
            <a:normAutofit/>
          </a:bodyPr>
          <a:lstStyle/>
          <a:p>
            <a:r>
              <a:rPr lang="hu-HU" sz="3600" noProof="0" dirty="0"/>
              <a:t>Rövid CV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4EA15BF7-0667-F4B8-B5CB-E9694B9775F8}"/>
              </a:ext>
            </a:extLst>
          </p:cNvPr>
          <p:cNvSpPr txBox="1">
            <a:spLocks/>
          </p:cNvSpPr>
          <p:nvPr/>
        </p:nvSpPr>
        <p:spPr>
          <a:xfrm>
            <a:off x="214313" y="845818"/>
            <a:ext cx="11571287" cy="5166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Satoshi" pitchFamily="50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atoshi" pitchFamily="50" charset="0"/>
              <a:buChar char="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atoshi" pitchFamily="50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atoshi" pitchFamily="50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atoshi" pitchFamily="50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6575" indent="-536575">
              <a:lnSpc>
                <a:spcPct val="170000"/>
              </a:lnSpc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hu-HU" sz="2400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2014-2017: kémia alapszak (ELTE, Budapest)</a:t>
            </a:r>
          </a:p>
          <a:p>
            <a:pPr marL="536575" indent="-536575">
              <a:lnSpc>
                <a:spcPct val="170000"/>
              </a:lnSpc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hu-HU" sz="2400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2018-2021: vegyész mesterszak (University of Vienna, Bécs)</a:t>
            </a:r>
          </a:p>
          <a:p>
            <a:pPr marL="536575" indent="-536575">
              <a:lnSpc>
                <a:spcPct val="170000"/>
              </a:lnSpc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en-US" sz="2400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2022 </a:t>
            </a:r>
            <a:r>
              <a:rPr lang="hu-HU" sz="2400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szeptember óta: doktorandusz</a:t>
            </a:r>
            <a:r>
              <a:rPr lang="hu-HU" sz="2000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(University of Vienna, Bécs, 4 éves szerződés)</a:t>
            </a:r>
            <a:endParaRPr lang="en-US" sz="2000" noProof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536575" indent="-536575">
              <a:lnSpc>
                <a:spcPct val="170000"/>
              </a:lnSpc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hu-HU" sz="240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</a:t>
            </a:r>
            <a:r>
              <a:rPr lang="hu-HU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özben céges tapasztalatok:</a:t>
            </a:r>
          </a:p>
          <a:p>
            <a:pPr marL="1222375" lvl="1" indent="-536575">
              <a:lnSpc>
                <a:spcPct val="17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hu-HU" sz="2000" noProof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Sandoz Gyógyszergyár (Kundl, Ausztria)</a:t>
            </a:r>
          </a:p>
          <a:p>
            <a:pPr marL="1222375" lvl="1" indent="-536575">
              <a:lnSpc>
                <a:spcPct val="17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hu-H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Brenntag GmbH (Guntramsdorf, Ausztria)</a:t>
            </a:r>
          </a:p>
          <a:p>
            <a:pPr marL="1222375" lvl="1" indent="-536575">
              <a:lnSpc>
                <a:spcPct val="17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hu-HU" sz="2000" noProof="0" dirty="0"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Austrian Institute of Technology (Bécs, Ausztria)</a:t>
            </a:r>
          </a:p>
        </p:txBody>
      </p:sp>
      <p:sp>
        <p:nvSpPr>
          <p:cNvPr id="4" name="Foliennummernplatzhalter 40">
            <a:extLst>
              <a:ext uri="{FF2B5EF4-FFF2-40B4-BE49-F238E27FC236}">
                <a16:creationId xmlns:a16="http://schemas.microsoft.com/office/drawing/2014/main" id="{CDB9DF9E-9085-01D1-47CC-B6FFF52E0E60}"/>
              </a:ext>
            </a:extLst>
          </p:cNvPr>
          <p:cNvSpPr txBox="1">
            <a:spLocks/>
          </p:cNvSpPr>
          <p:nvPr/>
        </p:nvSpPr>
        <p:spPr>
          <a:xfrm>
            <a:off x="11037591" y="6558046"/>
            <a:ext cx="14224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fld id="{B6F15528-21DE-4FAA-801E-634DDDAF4B2B}" type="slidenum">
              <a:rPr lang="hu-HU" noProof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35</a:t>
            </a:fld>
            <a:r>
              <a:rPr lang="hu-HU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</a:p>
        </p:txBody>
      </p:sp>
      <p:pic>
        <p:nvPicPr>
          <p:cNvPr id="2" name="Picture 4" descr="CV_Eszter_Borsos">
            <a:extLst>
              <a:ext uri="{FF2B5EF4-FFF2-40B4-BE49-F238E27FC236}">
                <a16:creationId xmlns:a16="http://schemas.microsoft.com/office/drawing/2014/main" id="{0B7A3AC2-724B-B303-CE53-5D8763CB7B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1" b="18401"/>
          <a:stretch>
            <a:fillRect/>
          </a:stretch>
        </p:blipFill>
        <p:spPr bwMode="auto">
          <a:xfrm>
            <a:off x="11115848" y="242331"/>
            <a:ext cx="861839" cy="86183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3830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28DE3-80BD-ADA4-B860-46C64D2753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D59EB96-6A17-4BC1-0CEE-742555391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0"/>
            <a:ext cx="9887219" cy="673251"/>
          </a:xfrm>
        </p:spPr>
        <p:txBody>
          <a:bodyPr>
            <a:normAutofit/>
          </a:bodyPr>
          <a:lstStyle/>
          <a:p>
            <a:r>
              <a:rPr lang="hu-HU" sz="3600" noProof="0" dirty="0"/>
              <a:t>Doktori – highlights 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9B654168-393C-7CF1-EC73-292529FB49C5}"/>
              </a:ext>
            </a:extLst>
          </p:cNvPr>
          <p:cNvSpPr txBox="1">
            <a:spLocks/>
          </p:cNvSpPr>
          <p:nvPr/>
        </p:nvSpPr>
        <p:spPr>
          <a:xfrm>
            <a:off x="214313" y="845818"/>
            <a:ext cx="11571287" cy="5166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Satoshi" pitchFamily="50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atoshi" pitchFamily="50" charset="0"/>
              <a:buChar char="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atoshi" pitchFamily="50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atoshi" pitchFamily="50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atoshi" pitchFamily="50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6575" indent="-536575">
              <a:lnSpc>
                <a:spcPct val="170000"/>
              </a:lnSpc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hu-HU" sz="2400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Autonóm, mégis konzulenssel megvitatott projettervezés</a:t>
            </a:r>
          </a:p>
          <a:p>
            <a:pPr marL="536575" indent="-536575">
              <a:lnSpc>
                <a:spcPct val="170000"/>
              </a:lnSpc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hu-HU" sz="2400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Oktatói tapasztalat</a:t>
            </a:r>
          </a:p>
          <a:p>
            <a:pPr marL="536575" indent="-536575">
              <a:lnSpc>
                <a:spcPct val="170000"/>
              </a:lnSpc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hu-HU" sz="2400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Konferenciák</a:t>
            </a:r>
          </a:p>
          <a:p>
            <a:pPr marL="536575" indent="-536575">
              <a:lnSpc>
                <a:spcPct val="170000"/>
              </a:lnSpc>
              <a:buClr>
                <a:schemeClr val="accent1"/>
              </a:buClr>
              <a:buFont typeface="Wingdings" panose="05000000000000000000" pitchFamily="2" charset="2"/>
              <a:buChar char="v"/>
            </a:pPr>
            <a:endParaRPr lang="hu-HU" sz="2000" noProof="0" dirty="0">
              <a:effectLst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Foliennummernplatzhalter 40">
            <a:extLst>
              <a:ext uri="{FF2B5EF4-FFF2-40B4-BE49-F238E27FC236}">
                <a16:creationId xmlns:a16="http://schemas.microsoft.com/office/drawing/2014/main" id="{EB4EB691-C600-5A0F-FFAD-6F0183A35AE1}"/>
              </a:ext>
            </a:extLst>
          </p:cNvPr>
          <p:cNvSpPr txBox="1">
            <a:spLocks/>
          </p:cNvSpPr>
          <p:nvPr/>
        </p:nvSpPr>
        <p:spPr>
          <a:xfrm>
            <a:off x="11037591" y="6558046"/>
            <a:ext cx="14224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fld id="{B6F15528-21DE-4FAA-801E-634DDDAF4B2B}" type="slidenum">
              <a:rPr lang="hu-HU" noProof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36</a:t>
            </a:fld>
            <a:r>
              <a:rPr lang="hu-HU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</a:p>
        </p:txBody>
      </p:sp>
      <p:pic>
        <p:nvPicPr>
          <p:cNvPr id="10242" name="Picture 2" descr="Quellbild anzeigen">
            <a:extLst>
              <a:ext uri="{FF2B5EF4-FFF2-40B4-BE49-F238E27FC236}">
                <a16:creationId xmlns:a16="http://schemas.microsoft.com/office/drawing/2014/main" id="{EBFD89B8-F3F8-9195-CF01-E55CC88BB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956" y="1878214"/>
            <a:ext cx="5875867" cy="440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BEAAA4-5954-6D09-15CD-3529FB0CA712}"/>
              </a:ext>
            </a:extLst>
          </p:cNvPr>
          <p:cNvSpPr txBox="1"/>
          <p:nvPr/>
        </p:nvSpPr>
        <p:spPr>
          <a:xfrm>
            <a:off x="214313" y="5779316"/>
            <a:ext cx="62293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b="0" i="0" dirty="0">
                <a:solidFill>
                  <a:srgbClr val="303C47"/>
                </a:solidFill>
                <a:effectLst/>
              </a:rPr>
              <a:t>www.linkedin.com/in/borsos</a:t>
            </a:r>
            <a:endParaRPr lang="hu-H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31C19C-E6B7-4EB9-265A-439EAF04C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025" y="3336719"/>
            <a:ext cx="2352876" cy="2306131"/>
          </a:xfrm>
          <a:prstGeom prst="rect">
            <a:avLst/>
          </a:prstGeom>
        </p:spPr>
      </p:pic>
      <p:pic>
        <p:nvPicPr>
          <p:cNvPr id="2" name="Picture 4" descr="CV_Eszter_Borsos">
            <a:extLst>
              <a:ext uri="{FF2B5EF4-FFF2-40B4-BE49-F238E27FC236}">
                <a16:creationId xmlns:a16="http://schemas.microsoft.com/office/drawing/2014/main" id="{396655D1-37BF-C2C2-7D39-E4550972FF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1" b="18401"/>
          <a:stretch>
            <a:fillRect/>
          </a:stretch>
        </p:blipFill>
        <p:spPr bwMode="auto">
          <a:xfrm>
            <a:off x="11115848" y="242331"/>
            <a:ext cx="861839" cy="86183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1632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0BBAC5-EAB4-BD64-7EA4-FD98E7A995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313" y="2488320"/>
            <a:ext cx="5881687" cy="1829888"/>
          </a:xfrm>
          <a:solidFill>
            <a:srgbClr val="FFFFFF">
              <a:alpha val="85098"/>
            </a:srgbClr>
          </a:solidFill>
        </p:spPr>
        <p:txBody>
          <a:bodyPr anchor="ctr" anchorCtr="1">
            <a:noAutofit/>
          </a:bodyPr>
          <a:lstStyle/>
          <a:p>
            <a:r>
              <a:rPr lang="hu-HU" sz="4000" b="0" noProof="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Köszönöm a figyelmet!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D7C024A-9537-4E94-16F6-9B662360BD55}"/>
              </a:ext>
            </a:extLst>
          </p:cNvPr>
          <p:cNvSpPr txBox="1"/>
          <p:nvPr/>
        </p:nvSpPr>
        <p:spPr>
          <a:xfrm>
            <a:off x="10243253" y="6304126"/>
            <a:ext cx="1572475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hu-HU" sz="1050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Illustrations: Biorender</a:t>
            </a:r>
          </a:p>
          <a:p>
            <a:pPr algn="r"/>
            <a:r>
              <a:rPr lang="hu-HU" sz="1050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Graphs: OriginPro</a:t>
            </a:r>
            <a:endParaRPr lang="hu-HU" sz="1050" noProof="0" dirty="0"/>
          </a:p>
        </p:txBody>
      </p:sp>
      <p:pic>
        <p:nvPicPr>
          <p:cNvPr id="5" name="Picture 4" descr="UNI Wien - alle Studiengänge der Universität Wien">
            <a:extLst>
              <a:ext uri="{FF2B5EF4-FFF2-40B4-BE49-F238E27FC236}">
                <a16:creationId xmlns:a16="http://schemas.microsoft.com/office/drawing/2014/main" id="{4E07619D-A520-2E46-DC05-1B7C56D24D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0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8" b="14635"/>
          <a:stretch/>
        </p:blipFill>
        <p:spPr bwMode="auto">
          <a:xfrm>
            <a:off x="214313" y="251649"/>
            <a:ext cx="1785863" cy="62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91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566646-F1E1-847D-EAC5-B93CAC247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BD2243-D823-D543-11A8-5F5A23BAE1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57778-7A01-4FAC-9739-91B408F84DEB}" type="slidenum">
              <a:rPr lang="hu-HU" noProof="0" smtClean="0"/>
              <a:t>4</a:t>
            </a:fld>
            <a:endParaRPr lang="hu-HU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B16E339-DFE6-62B4-24CB-B7F18AE0A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737" y="2897173"/>
            <a:ext cx="5575351" cy="3184495"/>
          </a:xfrm>
        </p:spPr>
        <p:txBody>
          <a:bodyPr/>
          <a:lstStyle/>
          <a:p>
            <a:r>
              <a:rPr lang="hu-HU" noProof="0" dirty="0"/>
              <a:t>Bevezetés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2E5D944-D79F-202B-A61B-A60837B8A9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4009240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2706ED7-EFF8-C20A-B1B3-C9DCB2E34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61EBC4BC-FBDD-5D5C-EFED-C77CFD7A1D31}"/>
              </a:ext>
            </a:extLst>
          </p:cNvPr>
          <p:cNvSpPr txBox="1">
            <a:spLocks/>
          </p:cNvSpPr>
          <p:nvPr/>
        </p:nvSpPr>
        <p:spPr>
          <a:xfrm>
            <a:off x="310356" y="465899"/>
            <a:ext cx="11571287" cy="5166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Satoshi" pitchFamily="50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atoshi" pitchFamily="50" charset="0"/>
              <a:buChar char="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atoshi" pitchFamily="50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atoshi" pitchFamily="50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atoshi" pitchFamily="50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70000"/>
              </a:lnSpc>
              <a:buClr>
                <a:schemeClr val="accent1"/>
              </a:buClr>
            </a:pPr>
            <a:r>
              <a:rPr lang="hu-HU" sz="2400" noProof="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„De hát ez természetes eredetű, úgyhogy biztosan egészséges!”</a:t>
            </a:r>
          </a:p>
          <a:p>
            <a:pPr marL="285750" indent="-285750">
              <a:lnSpc>
                <a:spcPct val="17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hu-HU" sz="2400" noProof="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7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hu-HU" sz="2400" noProof="0" dirty="0">
              <a:effectLst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" name="Foliennummernplatzhalter 40">
            <a:extLst>
              <a:ext uri="{FF2B5EF4-FFF2-40B4-BE49-F238E27FC236}">
                <a16:creationId xmlns:a16="http://schemas.microsoft.com/office/drawing/2014/main" id="{03CEA7B0-0ABD-37BD-9343-4156B7002D09}"/>
              </a:ext>
            </a:extLst>
          </p:cNvPr>
          <p:cNvSpPr txBox="1">
            <a:spLocks/>
          </p:cNvSpPr>
          <p:nvPr/>
        </p:nvSpPr>
        <p:spPr>
          <a:xfrm>
            <a:off x="11037591" y="6558046"/>
            <a:ext cx="14224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fld id="{B6F15528-21DE-4FAA-801E-634DDDAF4B2B}" type="slidenum">
              <a:rPr lang="hu-HU" noProof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5</a:t>
            </a:fld>
            <a:r>
              <a:rPr lang="hu-HU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69C3FC6-3AC9-CC10-CF7E-96FF311F3A0F}"/>
              </a:ext>
            </a:extLst>
          </p:cNvPr>
          <p:cNvGrpSpPr/>
          <p:nvPr/>
        </p:nvGrpSpPr>
        <p:grpSpPr>
          <a:xfrm>
            <a:off x="3639361" y="1922035"/>
            <a:ext cx="4913276" cy="3928330"/>
            <a:chOff x="6782133" y="2518473"/>
            <a:chExt cx="4913276" cy="3928330"/>
          </a:xfrm>
        </p:grpSpPr>
        <p:pic>
          <p:nvPicPr>
            <p:cNvPr id="1026" name="Picture 2" descr="No - Yes Meme Generator - Imgflip">
              <a:extLst>
                <a:ext uri="{FF2B5EF4-FFF2-40B4-BE49-F238E27FC236}">
                  <a16:creationId xmlns:a16="http://schemas.microsoft.com/office/drawing/2014/main" id="{A1BF1644-B255-26B1-94EC-6C4AC972A5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2133" y="2518473"/>
              <a:ext cx="4913276" cy="3928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2385149-04D8-1617-D18D-795FB04BEA8C}"/>
                </a:ext>
              </a:extLst>
            </p:cNvPr>
            <p:cNvGrpSpPr/>
            <p:nvPr/>
          </p:nvGrpSpPr>
          <p:grpSpPr>
            <a:xfrm>
              <a:off x="8766152" y="3129844"/>
              <a:ext cx="2820656" cy="2806851"/>
              <a:chOff x="8766152" y="3129844"/>
              <a:chExt cx="2820656" cy="2806851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B7BBBF8-4EB7-A17A-22D3-543F033DF555}"/>
                  </a:ext>
                </a:extLst>
              </p:cNvPr>
              <p:cNvSpPr txBox="1"/>
              <p:nvPr/>
            </p:nvSpPr>
            <p:spPr>
              <a:xfrm>
                <a:off x="8766152" y="4921032"/>
                <a:ext cx="282065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200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Természetes anyagok, amikről semmit sem tudunk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D5EE5F3-3643-8C98-BA63-9B9EFEBFA35A}"/>
                  </a:ext>
                </a:extLst>
              </p:cNvPr>
              <p:cNvSpPr txBox="1"/>
              <p:nvPr/>
            </p:nvSpPr>
            <p:spPr>
              <a:xfrm>
                <a:off x="8949035" y="3129844"/>
                <a:ext cx="245488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u-HU" sz="2000" noProof="0" dirty="0">
                    <a:latin typeface="Arial" panose="020B0604020202020204" pitchFamily="34" charset="0"/>
                    <a:cs typeface="Arial" panose="020B0604020202020204" pitchFamily="34" charset="0"/>
                  </a:rPr>
                  <a:t>Bevizsgált, mesterséges anyagok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70547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00A8F26-07EC-4F5A-F558-EF89180DBF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40">
            <a:extLst>
              <a:ext uri="{FF2B5EF4-FFF2-40B4-BE49-F238E27FC236}">
                <a16:creationId xmlns:a16="http://schemas.microsoft.com/office/drawing/2014/main" id="{12D770D7-A727-BE1D-E890-7C1BA490045D}"/>
              </a:ext>
            </a:extLst>
          </p:cNvPr>
          <p:cNvSpPr txBox="1">
            <a:spLocks/>
          </p:cNvSpPr>
          <p:nvPr/>
        </p:nvSpPr>
        <p:spPr>
          <a:xfrm>
            <a:off x="11037591" y="6558046"/>
            <a:ext cx="14224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fld id="{B6F15528-21DE-4FAA-801E-634DDDAF4B2B}" type="slidenum">
              <a:rPr lang="hu-HU" noProof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6</a:t>
            </a:fld>
            <a:r>
              <a:rPr lang="hu-HU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</a:p>
        </p:txBody>
      </p:sp>
      <p:pic>
        <p:nvPicPr>
          <p:cNvPr id="1028" name="Picture 4" descr="ranking biotoxins in nature infographic">
            <a:extLst>
              <a:ext uri="{FF2B5EF4-FFF2-40B4-BE49-F238E27FC236}">
                <a16:creationId xmlns:a16="http://schemas.microsoft.com/office/drawing/2014/main" id="{251D20EF-865A-7EC6-4E58-41D160079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2157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839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DADCDDE-385C-8768-FA90-DFBFD272E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40">
            <a:extLst>
              <a:ext uri="{FF2B5EF4-FFF2-40B4-BE49-F238E27FC236}">
                <a16:creationId xmlns:a16="http://schemas.microsoft.com/office/drawing/2014/main" id="{6007861A-EEC6-CB54-EEFF-955913DE2969}"/>
              </a:ext>
            </a:extLst>
          </p:cNvPr>
          <p:cNvSpPr txBox="1">
            <a:spLocks/>
          </p:cNvSpPr>
          <p:nvPr/>
        </p:nvSpPr>
        <p:spPr>
          <a:xfrm>
            <a:off x="11037591" y="6558046"/>
            <a:ext cx="14224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fld id="{B6F15528-21DE-4FAA-801E-634DDDAF4B2B}" type="slidenum">
              <a:rPr lang="hu-HU" noProof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7</a:t>
            </a:fld>
            <a:r>
              <a:rPr lang="hu-HU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</a:p>
        </p:txBody>
      </p:sp>
      <p:pic>
        <p:nvPicPr>
          <p:cNvPr id="1028" name="Picture 4" descr="ranking biotoxins in nature infographic">
            <a:extLst>
              <a:ext uri="{FF2B5EF4-FFF2-40B4-BE49-F238E27FC236}">
                <a16:creationId xmlns:a16="http://schemas.microsoft.com/office/drawing/2014/main" id="{E887888D-7F78-5A64-76D6-A87C1F1C6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76341"/>
            <a:ext cx="12192000" cy="2157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4789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FB4AC9E-A64C-22DE-1534-9FFAA662B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40">
            <a:extLst>
              <a:ext uri="{FF2B5EF4-FFF2-40B4-BE49-F238E27FC236}">
                <a16:creationId xmlns:a16="http://schemas.microsoft.com/office/drawing/2014/main" id="{6A2636DE-7AB8-E0CC-0CC6-DC9A54DC04EA}"/>
              </a:ext>
            </a:extLst>
          </p:cNvPr>
          <p:cNvSpPr txBox="1">
            <a:spLocks/>
          </p:cNvSpPr>
          <p:nvPr/>
        </p:nvSpPr>
        <p:spPr>
          <a:xfrm>
            <a:off x="11037591" y="6558046"/>
            <a:ext cx="14224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fld id="{B6F15528-21DE-4FAA-801E-634DDDAF4B2B}" type="slidenum">
              <a:rPr lang="hu-HU" noProof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8</a:t>
            </a:fld>
            <a:r>
              <a:rPr lang="hu-HU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</a:p>
        </p:txBody>
      </p:sp>
      <p:pic>
        <p:nvPicPr>
          <p:cNvPr id="1028" name="Picture 4" descr="ranking biotoxins in nature infographic">
            <a:extLst>
              <a:ext uri="{FF2B5EF4-FFF2-40B4-BE49-F238E27FC236}">
                <a16:creationId xmlns:a16="http://schemas.microsoft.com/office/drawing/2014/main" id="{58AB3E8D-9477-E3DB-6AC5-25634E5E3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718996"/>
            <a:ext cx="12192000" cy="2157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431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D180AB2-A708-CE6D-4BF6-88032FC09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7F7661-FEA9-4835-B361-C9C7A7D91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0"/>
            <a:ext cx="9887219" cy="673251"/>
          </a:xfrm>
        </p:spPr>
        <p:txBody>
          <a:bodyPr>
            <a:normAutofit/>
          </a:bodyPr>
          <a:lstStyle/>
          <a:p>
            <a:r>
              <a:rPr lang="hu-HU" sz="3600" noProof="0" dirty="0"/>
              <a:t>Mikotoxinok</a:t>
            </a:r>
          </a:p>
        </p:txBody>
      </p:sp>
      <p:sp>
        <p:nvSpPr>
          <p:cNvPr id="4" name="Foliennummernplatzhalter 40">
            <a:extLst>
              <a:ext uri="{FF2B5EF4-FFF2-40B4-BE49-F238E27FC236}">
                <a16:creationId xmlns:a16="http://schemas.microsoft.com/office/drawing/2014/main" id="{60AA1906-8C3F-59F5-5ADC-57B97D208B76}"/>
              </a:ext>
            </a:extLst>
          </p:cNvPr>
          <p:cNvSpPr txBox="1">
            <a:spLocks/>
          </p:cNvSpPr>
          <p:nvPr/>
        </p:nvSpPr>
        <p:spPr>
          <a:xfrm>
            <a:off x="11037591" y="6558046"/>
            <a:ext cx="1422400" cy="243417"/>
          </a:xfrm>
          <a:prstGeom prst="rect">
            <a:avLst/>
          </a:prstGeom>
        </p:spPr>
        <p:txBody>
          <a:bodyPr vert="horz" lIns="60960" tIns="30480" rIns="60960" bIns="3048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u-HU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fld id="{B6F15528-21DE-4FAA-801E-634DDDAF4B2B}" type="slidenum">
              <a:rPr lang="hu-HU" noProof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9</a:t>
            </a:fld>
            <a:r>
              <a:rPr lang="hu-HU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</a:p>
        </p:txBody>
      </p:sp>
      <p:pic>
        <p:nvPicPr>
          <p:cNvPr id="8" name="Kép 3">
            <a:extLst>
              <a:ext uri="{FF2B5EF4-FFF2-40B4-BE49-F238E27FC236}">
                <a16:creationId xmlns:a16="http://schemas.microsoft.com/office/drawing/2014/main" id="{3646A986-69AD-A0D0-7035-70638D8E5CD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" t="765" r="13589" b="1449"/>
          <a:stretch/>
        </p:blipFill>
        <p:spPr bwMode="auto">
          <a:xfrm>
            <a:off x="10789965" y="248544"/>
            <a:ext cx="1187722" cy="1196720"/>
          </a:xfrm>
          <a:prstGeom prst="ellipse">
            <a:avLst/>
          </a:prstGeom>
          <a:ln w="317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 descr="An Aspergillus flavus strain from bee bread of the Western honey bee ( –  thaliawhite">
            <a:extLst>
              <a:ext uri="{FF2B5EF4-FFF2-40B4-BE49-F238E27FC236}">
                <a16:creationId xmlns:a16="http://schemas.microsoft.com/office/drawing/2014/main" id="{E2D359A9-F606-9663-6FDD-45E0EDB33B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5" r="16875"/>
          <a:stretch>
            <a:fillRect/>
          </a:stretch>
        </p:blipFill>
        <p:spPr bwMode="auto">
          <a:xfrm>
            <a:off x="9593245" y="248544"/>
            <a:ext cx="1196720" cy="119672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B09F1CD-77C7-2077-B8E9-75B71E6716F1}"/>
              </a:ext>
            </a:extLst>
          </p:cNvPr>
          <p:cNvSpPr txBox="1">
            <a:spLocks/>
          </p:cNvSpPr>
          <p:nvPr/>
        </p:nvSpPr>
        <p:spPr>
          <a:xfrm>
            <a:off x="214313" y="921795"/>
            <a:ext cx="11571287" cy="26599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Satoshi" pitchFamily="50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atoshi" pitchFamily="50" charset="0"/>
              <a:buChar char="−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atoshi" pitchFamily="50" charset="0"/>
              <a:buChar char="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atoshi" pitchFamily="50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atoshi" pitchFamily="50" charset="0"/>
              <a:buChar char="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6575" indent="-536575">
              <a:lnSpc>
                <a:spcPct val="170000"/>
              </a:lnSpc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hu-HU" noProof="0" dirty="0">
                <a:latin typeface="Arial" panose="020B0604020202020204" pitchFamily="34" charset="0"/>
                <a:cs typeface="Arial" panose="020B0604020202020204" pitchFamily="34" charset="0"/>
              </a:rPr>
              <a:t>Penészgombák másodlagos anyagcsere-termékei</a:t>
            </a:r>
          </a:p>
          <a:p>
            <a:pPr marL="536575" indent="-536575">
              <a:lnSpc>
                <a:spcPct val="170000"/>
              </a:lnSpc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Több mint 300 mikotoxin ismert, amelyet 250 gombafaj termel</a:t>
            </a:r>
          </a:p>
          <a:p>
            <a:pPr marL="536575" indent="-536575">
              <a:lnSpc>
                <a:spcPct val="170000"/>
              </a:lnSpc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hu-HU" noProof="0" dirty="0">
                <a:latin typeface="Arial" panose="020B0604020202020204" pitchFamily="34" charset="0"/>
                <a:cs typeface="Arial" panose="020B0604020202020204" pitchFamily="34" charset="0"/>
              </a:rPr>
              <a:t>Valamilyen káros hatásuk lehet az emberi és állati egészségre</a:t>
            </a:r>
          </a:p>
          <a:p>
            <a:pPr marL="536575" indent="-536575">
              <a:lnSpc>
                <a:spcPct val="170000"/>
              </a:lnSpc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hu-HU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Az </a:t>
            </a:r>
            <a:r>
              <a:rPr lang="de-DE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Egyesült</a:t>
            </a:r>
            <a:r>
              <a:rPr lang="de-DE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Nemzetek</a:t>
            </a:r>
            <a:r>
              <a:rPr lang="de-DE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Élelmezésügyi</a:t>
            </a:r>
            <a:r>
              <a:rPr lang="de-DE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és</a:t>
            </a:r>
            <a:r>
              <a:rPr lang="de-DE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Mezőgazdasági</a:t>
            </a:r>
            <a:r>
              <a:rPr lang="de-DE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de-DE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Szervezet</a:t>
            </a:r>
            <a:r>
              <a:rPr lang="hu-HU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ének</a:t>
            </a:r>
            <a:r>
              <a:rPr lang="de-DE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hu-HU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becslése szerint akár a világ élelmiszertermelésének 25%-a mikotoxinokkal szennyezett lehet</a:t>
            </a:r>
          </a:p>
          <a:p>
            <a:pPr marL="536575" indent="-536575">
              <a:lnSpc>
                <a:spcPct val="170000"/>
              </a:lnSpc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hu-HU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Látható gomba szennyezés ≠ mikotoxin szennyezés!!!</a:t>
            </a:r>
          </a:p>
          <a:p>
            <a:pPr>
              <a:lnSpc>
                <a:spcPct val="170000"/>
              </a:lnSpc>
              <a:buClr>
                <a:schemeClr val="accent1"/>
              </a:buClr>
            </a:pPr>
            <a:r>
              <a:rPr lang="hu-H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Kockázatbecslés</a:t>
            </a:r>
          </a:p>
          <a:p>
            <a:pPr marL="536575" indent="-536575">
              <a:lnSpc>
                <a:spcPct val="170000"/>
              </a:lnSpc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hu-HU" noProof="0" dirty="0"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 mikotoxinokkal való szennyeződés egészségügyi kockázatot jelent</a:t>
            </a:r>
          </a:p>
          <a:p>
            <a:pPr marL="536575" indent="-536575">
              <a:lnSpc>
                <a:spcPct val="170000"/>
              </a:lnSpc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hu-HU" noProof="0" dirty="0"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Sok országban szabályozzák az élelmiszerekben és takarmányokban megengedett határértékeket</a:t>
            </a:r>
          </a:p>
          <a:p>
            <a:pPr marL="536575" indent="-536575">
              <a:lnSpc>
                <a:spcPct val="170000"/>
              </a:lnSpc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hu-HU" noProof="0" dirty="0"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De: jó toxikológiai adatok csak néhány mikotoxin esetében állnak rendelkezésre</a:t>
            </a:r>
          </a:p>
          <a:p>
            <a:pPr marL="536575" indent="-536575">
              <a:lnSpc>
                <a:spcPct val="170000"/>
              </a:lnSpc>
              <a:buClr>
                <a:schemeClr val="accent1"/>
              </a:buClr>
              <a:buFont typeface="Wingdings" panose="05000000000000000000" pitchFamily="2" charset="2"/>
              <a:buChar char="v"/>
            </a:pPr>
            <a:endParaRPr lang="hu-HU" noProof="0" dirty="0">
              <a:effectLst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892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17.0.6602"/>
  <p:tag name="SLIDO_PRESENTATION_ID" val="8e6f8c66-0f3c-4af5-b0ee-63c21adfcb9c"/>
  <p:tag name="SLIDO_EVENT_UUID" val="3b861b88-59a4-4d21-8c59-1047b592897f"/>
  <p:tag name="SLIDO_EVENT_SECTION_UUID" val="5be1583f-eb45-464d-a55c-ce90ac30308a"/>
</p:tagLst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895F3232BBC54F9976681A897D0C34" ma:contentTypeVersion="14" ma:contentTypeDescription="Crée un document." ma:contentTypeScope="" ma:versionID="12bbed16eee11785af4178e7ec322042">
  <xsd:schema xmlns:xsd="http://www.w3.org/2001/XMLSchema" xmlns:xs="http://www.w3.org/2001/XMLSchema" xmlns:p="http://schemas.microsoft.com/office/2006/metadata/properties" xmlns:ns2="d04127eb-13ba-4148-afe3-ab13a47aafab" xmlns:ns3="02553e5c-4019-4e05-9d39-79473b436dc7" targetNamespace="http://schemas.microsoft.com/office/2006/metadata/properties" ma:root="true" ma:fieldsID="b9f2dd648100a9638b0895d3ccec57d8" ns2:_="" ns3:_="">
    <xsd:import namespace="d04127eb-13ba-4148-afe3-ab13a47aafab"/>
    <xsd:import namespace="02553e5c-4019-4e05-9d39-79473b436d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4127eb-13ba-4148-afe3-ab13a47aaf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alises d’images" ma:readOnly="false" ma:fieldId="{5cf76f15-5ced-4ddc-b409-7134ff3c332f}" ma:taxonomyMulti="true" ma:sspId="c7855947-2042-4236-af9d-b08e54de1c7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553e5c-4019-4e05-9d39-79473b436dc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7932d046-aa1e-4b99-8c82-0c2b73fc917d}" ma:internalName="TaxCatchAll" ma:showField="CatchAllData" ma:web="02553e5c-4019-4e05-9d39-79473b436d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04127eb-13ba-4148-afe3-ab13a47aafab">
      <Terms xmlns="http://schemas.microsoft.com/office/infopath/2007/PartnerControls"/>
    </lcf76f155ced4ddcb4097134ff3c332f>
    <TaxCatchAll xmlns="02553e5c-4019-4e05-9d39-79473b436dc7" xsi:nil="true"/>
  </documentManagement>
</p:properties>
</file>

<file path=customXml/itemProps1.xml><?xml version="1.0" encoding="utf-8"?>
<ds:datastoreItem xmlns:ds="http://schemas.openxmlformats.org/officeDocument/2006/customXml" ds:itemID="{1807DBDF-1D2C-4528-8DEF-6F9A0F27C7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04127eb-13ba-4148-afe3-ab13a47aafab"/>
    <ds:schemaRef ds:uri="02553e5c-4019-4e05-9d39-79473b436d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1D8530A-31AD-4821-ACE3-2F945821375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6B80304-F42E-46B2-8BD4-E93BAA3390CA}">
  <ds:schemaRefs>
    <ds:schemaRef ds:uri="http://schemas.microsoft.com/office/2006/metadata/properties"/>
    <ds:schemaRef ds:uri="http://schemas.microsoft.com/office/infopath/2007/PartnerControls"/>
    <ds:schemaRef ds:uri="d04127eb-13ba-4148-afe3-ab13a47aafab"/>
    <ds:schemaRef ds:uri="02553e5c-4019-4e05-9d39-79473b436dc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</TotalTime>
  <Words>1755</Words>
  <Application>Microsoft Office PowerPoint</Application>
  <PresentationFormat>Szélesvásznú</PresentationFormat>
  <Paragraphs>341</Paragraphs>
  <Slides>37</Slides>
  <Notes>27</Notes>
  <HiddenSlides>0</HiddenSlides>
  <MMClips>1</MMClips>
  <ScaleCrop>false</ScaleCrop>
  <HeadingPairs>
    <vt:vector size="8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2</vt:i4>
      </vt:variant>
      <vt:variant>
        <vt:lpstr>Diacímek</vt:lpstr>
      </vt:variant>
      <vt:variant>
        <vt:i4>37</vt:i4>
      </vt:variant>
    </vt:vector>
  </HeadingPairs>
  <TitlesOfParts>
    <vt:vector size="47" baseType="lpstr">
      <vt:lpstr>Aptos</vt:lpstr>
      <vt:lpstr>Arial</vt:lpstr>
      <vt:lpstr>Calibri</vt:lpstr>
      <vt:lpstr>Calibri Light</vt:lpstr>
      <vt:lpstr>Roboto</vt:lpstr>
      <vt:lpstr>Satoshi</vt:lpstr>
      <vt:lpstr>Wingdings</vt:lpstr>
      <vt:lpstr>Office 2013 - 2022 Theme</vt:lpstr>
      <vt:lpstr>CS ChemDraw 64-bit Drawing</vt:lpstr>
      <vt:lpstr>CS ChemDraw Drawing</vt:lpstr>
      <vt:lpstr>Aspergillus és Alternaria mikotoxinok és metabolizmusuk</vt:lpstr>
      <vt:lpstr>Kitekintés</vt:lpstr>
      <vt:lpstr>Kitekintés</vt:lpstr>
      <vt:lpstr>Bevezetés</vt:lpstr>
      <vt:lpstr>PowerPoint-bemutató</vt:lpstr>
      <vt:lpstr>PowerPoint-bemutató</vt:lpstr>
      <vt:lpstr>PowerPoint-bemutató</vt:lpstr>
      <vt:lpstr>PowerPoint-bemutató</vt:lpstr>
      <vt:lpstr>Mikotoxinok</vt:lpstr>
      <vt:lpstr>Aflatoxinok</vt:lpstr>
      <vt:lpstr>Mit jelent az, hogy mérgező?</vt:lpstr>
      <vt:lpstr>Mit jelent az, hogy mérgező?</vt:lpstr>
      <vt:lpstr>A metabolizmus szerepe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Hogyan tegyük polárisabbá az idegen anyagokat?</vt:lpstr>
      <vt:lpstr>PowerPoint-bemutató</vt:lpstr>
      <vt:lpstr>PowerPoint-bemutató</vt:lpstr>
      <vt:lpstr>Kockázatbecslés</vt:lpstr>
      <vt:lpstr>Kockázatbecslés (risk assessment)</vt:lpstr>
      <vt:lpstr>Kockázatbecslés: aflatoxin B1</vt:lpstr>
      <vt:lpstr>Kockázatbecslés: alternariol</vt:lpstr>
      <vt:lpstr>Az Alternaria toxinok</vt:lpstr>
      <vt:lpstr>Alternaria gombák</vt:lpstr>
      <vt:lpstr>Alternaria toxinok</vt:lpstr>
      <vt:lpstr>PowerPoint-bemutató</vt:lpstr>
      <vt:lpstr>PowerPoint-bemutató</vt:lpstr>
      <vt:lpstr>Összefoglalás</vt:lpstr>
      <vt:lpstr>Ph.D. élményeim</vt:lpstr>
      <vt:lpstr>Rövid CV</vt:lpstr>
      <vt:lpstr>Doktori – highlights </vt:lpstr>
      <vt:lpstr>Köszönöm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Viola Bernacchi</dc:creator>
  <cp:lastModifiedBy>Dr. Csörgő Tamás</cp:lastModifiedBy>
  <cp:revision>95</cp:revision>
  <dcterms:created xsi:type="dcterms:W3CDTF">2023-08-30T11:42:07Z</dcterms:created>
  <dcterms:modified xsi:type="dcterms:W3CDTF">2025-07-23T22:26:55Z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0x010100F1895F3232BBC54F9976681A897D0C34</vt:lpwstr>
  </property>
  <property fmtid="{D5CDD505-2E9C-101B-9397-08002B2CF9AE}" pid="3" name="MediaServiceImageTags">
    <vt:lpwstr/>
  </property>
</Properties>
</file>