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8" r:id="rId4"/>
    <p:sldId id="261" r:id="rId5"/>
    <p:sldId id="269" r:id="rId6"/>
    <p:sldId id="259" r:id="rId7"/>
    <p:sldId id="270" r:id="rId8"/>
    <p:sldId id="258" r:id="rId9"/>
    <p:sldId id="260" r:id="rId10"/>
    <p:sldId id="262" r:id="rId11"/>
    <p:sldId id="263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64" r:id="rId20"/>
    <p:sldId id="265" r:id="rId21"/>
    <p:sldId id="266" r:id="rId22"/>
    <p:sldId id="267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7/9/2025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áma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hasá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7/9/2025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éphasá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7/9/2025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7/9/2025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7/9/2025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7/9/2025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7/9/2025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7/9/2025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509A250-FF31-4206-8172-F9D3106AACB1}" type="datetimeFigureOut">
              <a:rPr lang="en-US" dirty="0"/>
              <a:t>7/9/2025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C041745-6298-4910-9E4F-C8FC3BAF79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5" y="856937"/>
            <a:ext cx="9172386" cy="2572063"/>
          </a:xfrm>
        </p:spPr>
        <p:txBody>
          <a:bodyPr/>
          <a:lstStyle/>
          <a:p>
            <a:pPr algn="ctr"/>
            <a:r>
              <a:rPr lang="hu-HU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Nyelvészetről érthetően és viccesen, avagy kalandozás a nyelvészet országában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C3FEEB41-64B4-4A21-B0D1-D80E18B88E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28319" y="4750486"/>
            <a:ext cx="8825658" cy="861420"/>
          </a:xfrm>
        </p:spPr>
        <p:txBody>
          <a:bodyPr>
            <a:noAutofit/>
          </a:bodyPr>
          <a:lstStyle/>
          <a:p>
            <a:pPr algn="ctr"/>
            <a:r>
              <a:rPr lang="hu-HU" sz="2400" dirty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Horváth Sándor Manó előadása a Tök-Táborban,</a:t>
            </a:r>
          </a:p>
          <a:p>
            <a:pPr algn="ctr"/>
            <a:r>
              <a:rPr lang="hu-HU" sz="2400" dirty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Parádfürdő, 2025. július 10., csütörtök, 14:00 </a:t>
            </a:r>
          </a:p>
        </p:txBody>
      </p:sp>
    </p:spTree>
    <p:extLst>
      <p:ext uri="{BB962C8B-B14F-4D97-AF65-F5344CB8AC3E}">
        <p14:creationId xmlns:p14="http://schemas.microsoft.com/office/powerpoint/2010/main" val="27480061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4">
            <a:extLst>
              <a:ext uri="{FF2B5EF4-FFF2-40B4-BE49-F238E27FC236}">
                <a16:creationId xmlns:a16="http://schemas.microsoft.com/office/drawing/2014/main" id="{4032A878-F194-45A6-B4BF-6B2679885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b="1" dirty="0"/>
              <a:t>Nyelvészkedés ≠ nyelvészet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3D2FAAD7-841F-4943-A891-B20291588B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10286347" cy="419548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hu-HU" sz="2800" dirty="0"/>
              <a:t>a nyelv normatív vizsgálata (avagy bírálata)</a:t>
            </a:r>
          </a:p>
          <a:p>
            <a:pPr>
              <a:lnSpc>
                <a:spcPct val="150000"/>
              </a:lnSpc>
            </a:pPr>
            <a:r>
              <a:rPr lang="hu-HU" sz="2800" dirty="0"/>
              <a:t>nyelvi illemtan, nyelvművelés, ortográfia</a:t>
            </a:r>
          </a:p>
          <a:p>
            <a:pPr>
              <a:lnSpc>
                <a:spcPct val="150000"/>
              </a:lnSpc>
            </a:pPr>
            <a:r>
              <a:rPr lang="hu-HU" sz="2800" dirty="0"/>
              <a:t>szabványosítás</a:t>
            </a:r>
          </a:p>
          <a:p>
            <a:pPr>
              <a:lnSpc>
                <a:spcPct val="150000"/>
              </a:lnSpc>
            </a:pPr>
            <a:r>
              <a:rPr lang="hu-HU" sz="2800" dirty="0" err="1"/>
              <a:t>stigmatizáció</a:t>
            </a:r>
            <a:endParaRPr lang="hu-HU" sz="2800" dirty="0"/>
          </a:p>
        </p:txBody>
      </p:sp>
    </p:spTree>
    <p:extLst>
      <p:ext uri="{BB962C8B-B14F-4D97-AF65-F5344CB8AC3E}">
        <p14:creationId xmlns:p14="http://schemas.microsoft.com/office/powerpoint/2010/main" val="5132873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4">
            <a:extLst>
              <a:ext uri="{FF2B5EF4-FFF2-40B4-BE49-F238E27FC236}">
                <a16:creationId xmlns:a16="http://schemas.microsoft.com/office/drawing/2014/main" id="{4F0DE662-4530-401E-A7AC-097612A1AC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7289" y="504470"/>
            <a:ext cx="9404723" cy="1400530"/>
          </a:xfrm>
        </p:spPr>
        <p:txBody>
          <a:bodyPr/>
          <a:lstStyle/>
          <a:p>
            <a:pPr algn="ctr"/>
            <a:r>
              <a:rPr lang="hu-HU" sz="3900" b="1" dirty="0"/>
              <a:t>Mitől tudomány a nyelvészet?</a:t>
            </a:r>
          </a:p>
        </p:txBody>
      </p:sp>
      <p:sp>
        <p:nvSpPr>
          <p:cNvPr id="6" name="Szöveg helye 5">
            <a:extLst>
              <a:ext uri="{FF2B5EF4-FFF2-40B4-BE49-F238E27FC236}">
                <a16:creationId xmlns:a16="http://schemas.microsoft.com/office/drawing/2014/main" id="{D07008AC-2D83-4AF9-B1F1-3A2418A0130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hu-HU" sz="2800" b="1" dirty="0">
                <a:solidFill>
                  <a:schemeClr val="tx1"/>
                </a:solidFill>
              </a:rPr>
              <a:t>Tudományos elem</a:t>
            </a:r>
          </a:p>
        </p:txBody>
      </p:sp>
      <p:sp>
        <p:nvSpPr>
          <p:cNvPr id="7" name="Tartalom helye 6">
            <a:extLst>
              <a:ext uri="{FF2B5EF4-FFF2-40B4-BE49-F238E27FC236}">
                <a16:creationId xmlns:a16="http://schemas.microsoft.com/office/drawing/2014/main" id="{34BC3048-83EF-4AA0-BFB8-CE737A61B21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hu-HU" sz="2400" dirty="0"/>
              <a:t>Adatgyűjtés</a:t>
            </a:r>
          </a:p>
          <a:p>
            <a:pPr>
              <a:lnSpc>
                <a:spcPct val="150000"/>
              </a:lnSpc>
            </a:pPr>
            <a:r>
              <a:rPr lang="hu-HU" sz="2400" dirty="0"/>
              <a:t>Kísérlet</a:t>
            </a:r>
          </a:p>
          <a:p>
            <a:pPr>
              <a:lnSpc>
                <a:spcPct val="150000"/>
              </a:lnSpc>
            </a:pPr>
            <a:r>
              <a:rPr lang="hu-HU" sz="2400" dirty="0"/>
              <a:t>Elemzés</a:t>
            </a:r>
          </a:p>
          <a:p>
            <a:pPr>
              <a:lnSpc>
                <a:spcPct val="150000"/>
              </a:lnSpc>
            </a:pPr>
            <a:r>
              <a:rPr lang="hu-HU" sz="2400" dirty="0"/>
              <a:t>Modellalkotás </a:t>
            </a:r>
          </a:p>
          <a:p>
            <a:pPr>
              <a:lnSpc>
                <a:spcPct val="150000"/>
              </a:lnSpc>
            </a:pPr>
            <a:r>
              <a:rPr lang="hu-HU" sz="2400" dirty="0" err="1"/>
              <a:t>Interdiszciplinaritás</a:t>
            </a:r>
            <a:endParaRPr lang="hu-HU" sz="2400" dirty="0"/>
          </a:p>
        </p:txBody>
      </p:sp>
      <p:sp>
        <p:nvSpPr>
          <p:cNvPr id="8" name="Szöveg helye 7">
            <a:extLst>
              <a:ext uri="{FF2B5EF4-FFF2-40B4-BE49-F238E27FC236}">
                <a16:creationId xmlns:a16="http://schemas.microsoft.com/office/drawing/2014/main" id="{4E82E4B7-2616-48F0-9AAA-68B4FC6C34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644537" cy="576262"/>
          </a:xfrm>
        </p:spPr>
        <p:txBody>
          <a:bodyPr/>
          <a:lstStyle/>
          <a:p>
            <a:pPr algn="ctr"/>
            <a:r>
              <a:rPr lang="hu-HU" sz="2800" b="1" dirty="0">
                <a:solidFill>
                  <a:schemeClr val="tx1"/>
                </a:solidFill>
              </a:rPr>
              <a:t>Nyelvészeti manifesztáció</a:t>
            </a:r>
          </a:p>
        </p:txBody>
      </p:sp>
      <p:sp>
        <p:nvSpPr>
          <p:cNvPr id="9" name="Tartalom helye 8">
            <a:extLst>
              <a:ext uri="{FF2B5EF4-FFF2-40B4-BE49-F238E27FC236}">
                <a16:creationId xmlns:a16="http://schemas.microsoft.com/office/drawing/2014/main" id="{59C73A7A-37B0-4719-9F52-644D8A202D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5919884" cy="374173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hu-HU" sz="2200" dirty="0"/>
              <a:t>Felvett beszélgetések, írott szövegek</a:t>
            </a:r>
          </a:p>
          <a:p>
            <a:pPr>
              <a:lnSpc>
                <a:spcPct val="150000"/>
              </a:lnSpc>
            </a:pPr>
            <a:r>
              <a:rPr lang="hu-HU" sz="2200" dirty="0"/>
              <a:t>Homonimák feldolgozásának vizsgálata</a:t>
            </a:r>
          </a:p>
          <a:p>
            <a:pPr>
              <a:lnSpc>
                <a:spcPct val="150000"/>
              </a:lnSpc>
            </a:pPr>
            <a:r>
              <a:rPr lang="hu-HU" sz="2200" dirty="0"/>
              <a:t>Mondatok szerkezete</a:t>
            </a:r>
          </a:p>
          <a:p>
            <a:pPr>
              <a:lnSpc>
                <a:spcPct val="150000"/>
              </a:lnSpc>
            </a:pPr>
            <a:r>
              <a:rPr lang="hu-HU" sz="2200" dirty="0"/>
              <a:t>Hogyan működik a szórend? </a:t>
            </a:r>
          </a:p>
          <a:p>
            <a:pPr>
              <a:lnSpc>
                <a:spcPct val="150000"/>
              </a:lnSpc>
            </a:pPr>
            <a:r>
              <a:rPr lang="hu-HU" sz="2200" dirty="0"/>
              <a:t>A többi tudományhoz való kapcsolódás</a:t>
            </a:r>
          </a:p>
        </p:txBody>
      </p:sp>
    </p:spTree>
    <p:extLst>
      <p:ext uri="{BB962C8B-B14F-4D97-AF65-F5344CB8AC3E}">
        <p14:creationId xmlns:p14="http://schemas.microsoft.com/office/powerpoint/2010/main" val="36672468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4">
            <a:extLst>
              <a:ext uri="{FF2B5EF4-FFF2-40B4-BE49-F238E27FC236}">
                <a16:creationId xmlns:a16="http://schemas.microsoft.com/office/drawing/2014/main" id="{4032A878-F194-45A6-B4BF-6B2679885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sz="5400" b="1" dirty="0"/>
              <a:t>A nyelvi rendszer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3D2FAAD7-841F-4943-A891-B20291588B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10286347" cy="419548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hu-HU" sz="3600" dirty="0"/>
              <a:t>hangtani és nyelvtani szabályok</a:t>
            </a:r>
          </a:p>
          <a:p>
            <a:pPr>
              <a:lnSpc>
                <a:spcPct val="150000"/>
              </a:lnSpc>
            </a:pPr>
            <a:r>
              <a:rPr lang="hu-HU" sz="3600" dirty="0"/>
              <a:t>hangállomány és szóállomány</a:t>
            </a:r>
          </a:p>
          <a:p>
            <a:pPr>
              <a:lnSpc>
                <a:spcPct val="150000"/>
              </a:lnSpc>
            </a:pPr>
            <a:r>
              <a:rPr lang="hu-HU" sz="3600" dirty="0"/>
              <a:t>nyelvtan: morfológia, szintaxis</a:t>
            </a:r>
          </a:p>
          <a:p>
            <a:pPr>
              <a:lnSpc>
                <a:spcPct val="150000"/>
              </a:lnSpc>
            </a:pPr>
            <a:endParaRPr lang="hu-HU" sz="2800" dirty="0"/>
          </a:p>
        </p:txBody>
      </p:sp>
    </p:spTree>
    <p:extLst>
      <p:ext uri="{BB962C8B-B14F-4D97-AF65-F5344CB8AC3E}">
        <p14:creationId xmlns:p14="http://schemas.microsoft.com/office/powerpoint/2010/main" val="23877289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4">
            <a:extLst>
              <a:ext uri="{FF2B5EF4-FFF2-40B4-BE49-F238E27FC236}">
                <a16:creationId xmlns:a16="http://schemas.microsoft.com/office/drawing/2014/main" id="{4032A878-F194-45A6-B4BF-6B2679885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sz="5400" b="1" dirty="0"/>
              <a:t>A nyelvtan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3D2FAAD7-841F-4943-A891-B20291588B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10286347" cy="419548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hu-HU" sz="3600" dirty="0"/>
              <a:t>szabályrendszer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u-HU" sz="3600" dirty="0"/>
              <a:t>		(1) A fehér kutya ugat.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u-HU" sz="3600" dirty="0"/>
              <a:t>		(2) *A kutya fehér ugat. </a:t>
            </a:r>
          </a:p>
          <a:p>
            <a:pPr>
              <a:lnSpc>
                <a:spcPct val="150000"/>
              </a:lnSpc>
            </a:pPr>
            <a:endParaRPr lang="hu-HU" sz="2800" dirty="0"/>
          </a:p>
        </p:txBody>
      </p:sp>
    </p:spTree>
    <p:extLst>
      <p:ext uri="{BB962C8B-B14F-4D97-AF65-F5344CB8AC3E}">
        <p14:creationId xmlns:p14="http://schemas.microsoft.com/office/powerpoint/2010/main" val="11850570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4">
            <a:extLst>
              <a:ext uri="{FF2B5EF4-FFF2-40B4-BE49-F238E27FC236}">
                <a16:creationId xmlns:a16="http://schemas.microsoft.com/office/drawing/2014/main" id="{4032A878-F194-45A6-B4BF-6B2679885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b="1" dirty="0"/>
              <a:t>A nyelvtani szabályok alkalmazása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3D2FAAD7-841F-4943-A891-B20291588B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10286347" cy="419548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hu-HU" sz="3600" dirty="0"/>
              <a:t>Észrevétlenül működnek a nyelvben. </a:t>
            </a:r>
          </a:p>
          <a:p>
            <a:pPr>
              <a:lnSpc>
                <a:spcPct val="150000"/>
              </a:lnSpc>
            </a:pPr>
            <a:r>
              <a:rPr lang="hu-HU" sz="3600" dirty="0"/>
              <a:t>Magánhangzó-harmónia: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u-HU" sz="3600" dirty="0"/>
              <a:t>			ház-házban (*</a:t>
            </a:r>
            <a:r>
              <a:rPr lang="hu-HU" sz="3600" dirty="0" err="1"/>
              <a:t>házben</a:t>
            </a:r>
            <a:r>
              <a:rPr lang="hu-HU" sz="3600" dirty="0"/>
              <a:t>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u-HU" sz="3600" dirty="0"/>
              <a:t>			kert-kertben (*</a:t>
            </a:r>
            <a:r>
              <a:rPr lang="hu-HU" sz="3600" dirty="0" err="1"/>
              <a:t>kertban</a:t>
            </a:r>
            <a:r>
              <a:rPr lang="hu-HU" sz="3600" dirty="0"/>
              <a:t>)</a:t>
            </a:r>
          </a:p>
          <a:p>
            <a:pPr marL="0" indent="0">
              <a:lnSpc>
                <a:spcPct val="150000"/>
              </a:lnSpc>
              <a:buNone/>
            </a:pPr>
            <a:endParaRPr lang="hu-HU" sz="3600" dirty="0"/>
          </a:p>
          <a:p>
            <a:pPr>
              <a:lnSpc>
                <a:spcPct val="150000"/>
              </a:lnSpc>
            </a:pPr>
            <a:endParaRPr lang="hu-HU" sz="2800" dirty="0"/>
          </a:p>
        </p:txBody>
      </p:sp>
    </p:spTree>
    <p:extLst>
      <p:ext uri="{BB962C8B-B14F-4D97-AF65-F5344CB8AC3E}">
        <p14:creationId xmlns:p14="http://schemas.microsoft.com/office/powerpoint/2010/main" val="33545738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4">
            <a:extLst>
              <a:ext uri="{FF2B5EF4-FFF2-40B4-BE49-F238E27FC236}">
                <a16:creationId xmlns:a16="http://schemas.microsoft.com/office/drawing/2014/main" id="{4032A878-F194-45A6-B4BF-6B2679885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b="1" dirty="0"/>
              <a:t>A nyelvtani szabályok követése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3D2FAAD7-841F-4943-A891-B20291588B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10286347" cy="419548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hu-HU" sz="3600" dirty="0"/>
              <a:t>Ehhez nem kell „tudni” a nyelvtant. </a:t>
            </a:r>
          </a:p>
          <a:p>
            <a:pPr>
              <a:lnSpc>
                <a:spcPct val="150000"/>
              </a:lnSpc>
            </a:pPr>
            <a:r>
              <a:rPr lang="hu-HU" sz="3600" dirty="0"/>
              <a:t>Kompetencia: implicit szabálykövetés</a:t>
            </a:r>
          </a:p>
          <a:p>
            <a:pPr>
              <a:lnSpc>
                <a:spcPct val="150000"/>
              </a:lnSpc>
            </a:pPr>
            <a:r>
              <a:rPr lang="hu-HU" sz="3600" dirty="0"/>
              <a:t>„Tudás”: explicit szabálykövetés (iskola)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u-HU" sz="3600" dirty="0"/>
              <a:t>						</a:t>
            </a:r>
          </a:p>
          <a:p>
            <a:pPr>
              <a:lnSpc>
                <a:spcPct val="150000"/>
              </a:lnSpc>
            </a:pPr>
            <a:endParaRPr lang="hu-HU" sz="2800" dirty="0"/>
          </a:p>
        </p:txBody>
      </p:sp>
    </p:spTree>
    <p:extLst>
      <p:ext uri="{BB962C8B-B14F-4D97-AF65-F5344CB8AC3E}">
        <p14:creationId xmlns:p14="http://schemas.microsoft.com/office/powerpoint/2010/main" val="9845684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4">
            <a:extLst>
              <a:ext uri="{FF2B5EF4-FFF2-40B4-BE49-F238E27FC236}">
                <a16:creationId xmlns:a16="http://schemas.microsoft.com/office/drawing/2014/main" id="{4032A878-F194-45A6-B4BF-6B2679885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sz="5400" b="1" dirty="0"/>
              <a:t>Kompetenciamodell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3D2FAAD7-841F-4943-A891-B20291588B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10286347" cy="419548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hu-HU" sz="3200" dirty="0"/>
              <a:t>A nyelvészek által készített nyelvtan. </a:t>
            </a:r>
          </a:p>
          <a:p>
            <a:pPr>
              <a:lnSpc>
                <a:spcPct val="150000"/>
              </a:lnSpc>
            </a:pPr>
            <a:r>
              <a:rPr lang="hu-HU" sz="3200" dirty="0"/>
              <a:t>Kompetencia: implicit szabálykövetés</a:t>
            </a:r>
          </a:p>
          <a:p>
            <a:pPr>
              <a:lnSpc>
                <a:spcPct val="150000"/>
              </a:lnSpc>
            </a:pPr>
            <a:r>
              <a:rPr lang="hu-HU" sz="3200" dirty="0"/>
              <a:t>„Tudás”: explicit szabálykövetés (iskola)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u-HU" sz="3600" dirty="0"/>
              <a:t>						</a:t>
            </a:r>
          </a:p>
          <a:p>
            <a:pPr>
              <a:lnSpc>
                <a:spcPct val="150000"/>
              </a:lnSpc>
            </a:pPr>
            <a:endParaRPr lang="hu-HU" sz="2800" dirty="0"/>
          </a:p>
        </p:txBody>
      </p:sp>
    </p:spTree>
    <p:extLst>
      <p:ext uri="{BB962C8B-B14F-4D97-AF65-F5344CB8AC3E}">
        <p14:creationId xmlns:p14="http://schemas.microsoft.com/office/powerpoint/2010/main" val="37836805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4">
            <a:extLst>
              <a:ext uri="{FF2B5EF4-FFF2-40B4-BE49-F238E27FC236}">
                <a16:creationId xmlns:a16="http://schemas.microsoft.com/office/drawing/2014/main" id="{4032A878-F194-45A6-B4BF-6B2679885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sz="5400" b="1" dirty="0"/>
              <a:t>Kompetenciamodell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3D2FAAD7-841F-4943-A891-B20291588B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10286347" cy="4195481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hu-HU" sz="3200" dirty="0"/>
              <a:t>*A kutya fehér ugat.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u-HU" sz="3200" dirty="0"/>
              <a:t> *</a:t>
            </a:r>
            <a:r>
              <a:rPr lang="hu-HU" sz="3200" dirty="0" err="1"/>
              <a:t>házben</a:t>
            </a:r>
            <a:endParaRPr lang="hu-HU" sz="3200" dirty="0"/>
          </a:p>
          <a:p>
            <a:pPr marL="0" indent="0">
              <a:lnSpc>
                <a:spcPct val="150000"/>
              </a:lnSpc>
              <a:buNone/>
            </a:pPr>
            <a:r>
              <a:rPr lang="hu-HU" sz="3200" dirty="0"/>
              <a:t> *Vertél a dobot?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u-HU" sz="3200" dirty="0"/>
              <a:t>A kutya fehér. </a:t>
            </a:r>
          </a:p>
        </p:txBody>
      </p:sp>
    </p:spTree>
    <p:extLst>
      <p:ext uri="{BB962C8B-B14F-4D97-AF65-F5344CB8AC3E}">
        <p14:creationId xmlns:p14="http://schemas.microsoft.com/office/powerpoint/2010/main" val="14412246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4">
            <a:extLst>
              <a:ext uri="{FF2B5EF4-FFF2-40B4-BE49-F238E27FC236}">
                <a16:creationId xmlns:a16="http://schemas.microsoft.com/office/drawing/2014/main" id="{4032A878-F194-45A6-B4BF-6B2679885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sz="5400" b="1" dirty="0"/>
              <a:t>Sztenderd/nem-sztenderd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3D2FAAD7-841F-4943-A891-B20291588B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10286347" cy="4195481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hu-HU" sz="3200" dirty="0"/>
              <a:t>Nem tudhassa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u-HU" sz="3200" dirty="0"/>
              <a:t> Én innák belőle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u-HU" sz="3200" dirty="0"/>
              <a:t>Föl-e jöttek?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u-HU" sz="3200" dirty="0"/>
              <a:t>Sztenderd </a:t>
            </a:r>
            <a:r>
              <a:rPr lang="hu-HU" sz="3200" dirty="0" err="1"/>
              <a:t>versus</a:t>
            </a:r>
            <a:r>
              <a:rPr lang="hu-HU" sz="3200" dirty="0"/>
              <a:t> nem-sztenderd nyelv</a:t>
            </a:r>
          </a:p>
        </p:txBody>
      </p:sp>
    </p:spTree>
    <p:extLst>
      <p:ext uri="{BB962C8B-B14F-4D97-AF65-F5344CB8AC3E}">
        <p14:creationId xmlns:p14="http://schemas.microsoft.com/office/powerpoint/2010/main" val="654329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4">
            <a:extLst>
              <a:ext uri="{FF2B5EF4-FFF2-40B4-BE49-F238E27FC236}">
                <a16:creationId xmlns:a16="http://schemas.microsoft.com/office/drawing/2014/main" id="{4032A878-F194-45A6-B4BF-6B2679885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sz="4800" b="1" dirty="0"/>
              <a:t>A nyelvészet területei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3D2FAAD7-841F-4943-A891-B20291588B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694330"/>
            <a:ext cx="10286347" cy="4554070"/>
          </a:xfrm>
        </p:spPr>
        <p:txBody>
          <a:bodyPr>
            <a:normAutofit/>
          </a:bodyPr>
          <a:lstStyle/>
          <a:p>
            <a:r>
              <a:rPr lang="hu-HU" sz="3200" dirty="0"/>
              <a:t>Beszédhangtan (fonetika)</a:t>
            </a:r>
          </a:p>
          <a:p>
            <a:r>
              <a:rPr lang="hu-HU" sz="3200" dirty="0"/>
              <a:t>Nyelvi hangtan (fonológia)</a:t>
            </a:r>
          </a:p>
          <a:p>
            <a:r>
              <a:rPr lang="hu-HU" sz="3200" dirty="0"/>
              <a:t>Alaktan (morfológia)</a:t>
            </a:r>
          </a:p>
          <a:p>
            <a:r>
              <a:rPr lang="hu-HU" sz="3200" dirty="0"/>
              <a:t>Mondattan (szintaxis)</a:t>
            </a:r>
          </a:p>
          <a:p>
            <a:r>
              <a:rPr lang="hu-HU" sz="3200" dirty="0"/>
              <a:t>Szövegtan (textológia)</a:t>
            </a:r>
          </a:p>
          <a:p>
            <a:r>
              <a:rPr lang="hu-HU" sz="3200" dirty="0"/>
              <a:t>Jelentéstan (szemantika)</a:t>
            </a:r>
          </a:p>
          <a:p>
            <a:r>
              <a:rPr lang="hu-HU" sz="3200" dirty="0"/>
              <a:t>Pragmatika (használattan)</a:t>
            </a:r>
            <a:endParaRPr lang="hu-HU" sz="2800" dirty="0"/>
          </a:p>
        </p:txBody>
      </p:sp>
    </p:spTree>
    <p:extLst>
      <p:ext uri="{BB962C8B-B14F-4D97-AF65-F5344CB8AC3E}">
        <p14:creationId xmlns:p14="http://schemas.microsoft.com/office/powerpoint/2010/main" val="10803438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>
            <a:extLst>
              <a:ext uri="{FF2B5EF4-FFF2-40B4-BE49-F238E27FC236}">
                <a16:creationId xmlns:a16="http://schemas.microsoft.com/office/drawing/2014/main" id="{8A236B85-E36C-4396-ADAF-8178438A68D7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502023" y="1628681"/>
            <a:ext cx="11187953" cy="2774576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hu-HU" sz="28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nyelvészet - mint minden tudomány - egyik feladata, hogy megmutassa: ami a felszínen valaminek látszik, az esetleg egészen más. (Például a napfelkelte, ami nem a Nap felkelése, hanem a Föld forgása.)</a:t>
            </a:r>
            <a:endParaRPr lang="hu-H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E621F7A8-222E-4A30-A5E1-A59D64D93E9C}"/>
              </a:ext>
            </a:extLst>
          </p:cNvPr>
          <p:cNvSpPr>
            <a:spLocks noGrp="1"/>
          </p:cNvSpPr>
          <p:nvPr>
            <p:ph type="body" sz="half" idx="4294967295"/>
          </p:nvPr>
        </p:nvSpPr>
        <p:spPr>
          <a:xfrm>
            <a:off x="712694" y="4719731"/>
            <a:ext cx="7280275" cy="50958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u-HU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Nádasdy Ádám (1947-)</a:t>
            </a:r>
          </a:p>
        </p:txBody>
      </p:sp>
    </p:spTree>
    <p:extLst>
      <p:ext uri="{BB962C8B-B14F-4D97-AF65-F5344CB8AC3E}">
        <p14:creationId xmlns:p14="http://schemas.microsoft.com/office/powerpoint/2010/main" val="15356443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8CCA727-CE58-4852-8C80-D30124EDA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b="1" dirty="0"/>
              <a:t>Elméleti (általános) nyelvészet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BA0FC5BB-083B-4183-8802-DDF840E504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10111535" cy="419548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hu-HU" sz="3000" dirty="0"/>
              <a:t>Az emberi nyelv állandó és egyetemes sajátosságival foglalkozó részdiszciplína. </a:t>
            </a:r>
          </a:p>
          <a:p>
            <a:pPr>
              <a:lnSpc>
                <a:spcPct val="150000"/>
              </a:lnSpc>
            </a:pPr>
            <a:r>
              <a:rPr lang="hu-HU" sz="3000" dirty="0"/>
              <a:t>Szabályok, univerzális jelenségek, struktúrák.</a:t>
            </a:r>
          </a:p>
          <a:p>
            <a:pPr>
              <a:lnSpc>
                <a:spcPct val="150000"/>
              </a:lnSpc>
            </a:pPr>
            <a:r>
              <a:rPr lang="hu-HU" sz="3000" dirty="0"/>
              <a:t>Például a mondatok felépülésének hierarchikus szerkezet szerinti szerveződése.</a:t>
            </a:r>
          </a:p>
        </p:txBody>
      </p:sp>
    </p:spTree>
    <p:extLst>
      <p:ext uri="{BB962C8B-B14F-4D97-AF65-F5344CB8AC3E}">
        <p14:creationId xmlns:p14="http://schemas.microsoft.com/office/powerpoint/2010/main" val="7865235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8CCA727-CE58-4852-8C80-D30124EDA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b="1" dirty="0"/>
              <a:t>A nyelvészet határtudományai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BA0FC5BB-083B-4183-8802-DDF840E504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4293" y="1519518"/>
            <a:ext cx="8946541" cy="4529211"/>
          </a:xfrm>
        </p:spPr>
        <p:txBody>
          <a:bodyPr>
            <a:normAutofit/>
          </a:bodyPr>
          <a:lstStyle/>
          <a:p>
            <a:r>
              <a:rPr lang="hu-HU" sz="3200" dirty="0"/>
              <a:t>Szemiotika</a:t>
            </a:r>
          </a:p>
          <a:p>
            <a:r>
              <a:rPr lang="hu-HU" sz="3200" dirty="0" err="1"/>
              <a:t>Pszicholingvisztika</a:t>
            </a:r>
            <a:endParaRPr lang="hu-HU" sz="3200" dirty="0"/>
          </a:p>
          <a:p>
            <a:r>
              <a:rPr lang="hu-HU" sz="3200" dirty="0" err="1"/>
              <a:t>Neurolingvisztika</a:t>
            </a:r>
            <a:endParaRPr lang="hu-HU" sz="3200" dirty="0"/>
          </a:p>
          <a:p>
            <a:r>
              <a:rPr lang="hu-HU" sz="3200" dirty="0"/>
              <a:t>Szociolingvisztika</a:t>
            </a:r>
          </a:p>
          <a:p>
            <a:r>
              <a:rPr lang="hu-HU" sz="3200" dirty="0"/>
              <a:t>Stilisztika</a:t>
            </a:r>
          </a:p>
          <a:p>
            <a:r>
              <a:rPr lang="hu-HU" sz="3200" dirty="0"/>
              <a:t>Retorika</a:t>
            </a:r>
          </a:p>
          <a:p>
            <a:r>
              <a:rPr lang="hu-HU" sz="3200" dirty="0"/>
              <a:t>Filológia</a:t>
            </a:r>
          </a:p>
          <a:p>
            <a:pPr>
              <a:lnSpc>
                <a:spcPct val="150000"/>
              </a:lnSpc>
            </a:pPr>
            <a:endParaRPr lang="hu-HU" sz="2800" dirty="0"/>
          </a:p>
        </p:txBody>
      </p:sp>
    </p:spTree>
    <p:extLst>
      <p:ext uri="{BB962C8B-B14F-4D97-AF65-F5344CB8AC3E}">
        <p14:creationId xmlns:p14="http://schemas.microsoft.com/office/powerpoint/2010/main" val="30827201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8CCA727-CE58-4852-8C80-D30124EDA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b="1" dirty="0"/>
              <a:t>Alkalmazott nyelvészet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BA0FC5BB-083B-4183-8802-DDF840E504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4293" y="1853248"/>
            <a:ext cx="8946541" cy="4195481"/>
          </a:xfrm>
        </p:spPr>
        <p:txBody>
          <a:bodyPr>
            <a:normAutofit/>
          </a:bodyPr>
          <a:lstStyle/>
          <a:p>
            <a:r>
              <a:rPr lang="hu-HU" sz="3200" dirty="0"/>
              <a:t>Számítógépes nyelvészet</a:t>
            </a:r>
          </a:p>
          <a:p>
            <a:r>
              <a:rPr lang="hu-HU" sz="3200" dirty="0"/>
              <a:t>Idegennyelv-oktatás</a:t>
            </a:r>
          </a:p>
          <a:p>
            <a:r>
              <a:rPr lang="hu-HU" sz="3200" dirty="0"/>
              <a:t>Nyelvtanítás módszertana</a:t>
            </a:r>
          </a:p>
          <a:p>
            <a:r>
              <a:rPr lang="hu-HU" sz="3200" dirty="0"/>
              <a:t>Logopédia</a:t>
            </a:r>
          </a:p>
          <a:p>
            <a:r>
              <a:rPr lang="hu-HU" sz="3200" dirty="0"/>
              <a:t>Klinikai nyelvészet</a:t>
            </a:r>
            <a:r>
              <a:rPr lang="hu-HU" sz="2800" dirty="0"/>
              <a:t> </a:t>
            </a:r>
          </a:p>
          <a:p>
            <a:r>
              <a:rPr lang="hu-HU" sz="3200" dirty="0"/>
              <a:t>Fordítás</a:t>
            </a:r>
          </a:p>
          <a:p>
            <a:pPr>
              <a:lnSpc>
                <a:spcPct val="150000"/>
              </a:lnSpc>
            </a:pPr>
            <a:endParaRPr lang="hu-HU" sz="2800" dirty="0"/>
          </a:p>
        </p:txBody>
      </p:sp>
    </p:spTree>
    <p:extLst>
      <p:ext uri="{BB962C8B-B14F-4D97-AF65-F5344CB8AC3E}">
        <p14:creationId xmlns:p14="http://schemas.microsoft.com/office/powerpoint/2010/main" val="29482246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övegdoboz 6">
            <a:extLst>
              <a:ext uri="{FF2B5EF4-FFF2-40B4-BE49-F238E27FC236}">
                <a16:creationId xmlns:a16="http://schemas.microsoft.com/office/drawing/2014/main" id="{A002E79A-9C8E-4AB5-B5B2-8EBC1BD486BB}"/>
              </a:ext>
            </a:extLst>
          </p:cNvPr>
          <p:cNvSpPr txBox="1"/>
          <p:nvPr/>
        </p:nvSpPr>
        <p:spPr>
          <a:xfrm>
            <a:off x="1322294" y="2459504"/>
            <a:ext cx="954741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4000" dirty="0"/>
              <a:t>Rezső katona. (Rezső katona van.)</a:t>
            </a:r>
          </a:p>
          <a:p>
            <a:endParaRPr lang="hu-HU" sz="4000" dirty="0"/>
          </a:p>
          <a:p>
            <a:r>
              <a:rPr lang="hu-HU" sz="4000" dirty="0"/>
              <a:t>Rezső katona volt. </a:t>
            </a:r>
          </a:p>
        </p:txBody>
      </p:sp>
      <p:sp>
        <p:nvSpPr>
          <p:cNvPr id="8" name="Cím 7">
            <a:extLst>
              <a:ext uri="{FF2B5EF4-FFF2-40B4-BE49-F238E27FC236}">
                <a16:creationId xmlns:a16="http://schemas.microsoft.com/office/drawing/2014/main" id="{B31096BC-A4E1-43C0-915D-144F9015B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Ami a felszínen látszik…</a:t>
            </a:r>
          </a:p>
        </p:txBody>
      </p:sp>
      <p:sp>
        <p:nvSpPr>
          <p:cNvPr id="9" name="Tartalom helye 8">
            <a:extLst>
              <a:ext uri="{FF2B5EF4-FFF2-40B4-BE49-F238E27FC236}">
                <a16:creationId xmlns:a16="http://schemas.microsoft.com/office/drawing/2014/main" id="{E2246941-0ED8-47C0-AECD-84EFA18FE0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5201" y="2533915"/>
            <a:ext cx="8946541" cy="2951835"/>
          </a:xfrm>
        </p:spPr>
        <p:txBody>
          <a:bodyPr/>
          <a:lstStyle/>
          <a:p>
            <a:pPr marL="0" indent="0">
              <a:buNone/>
            </a:pPr>
            <a:r>
              <a:rPr lang="hu-H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46532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övegdoboz 6">
            <a:extLst>
              <a:ext uri="{FF2B5EF4-FFF2-40B4-BE49-F238E27FC236}">
                <a16:creationId xmlns:a16="http://schemas.microsoft.com/office/drawing/2014/main" id="{6FB9B463-5395-4AA7-8900-B67107A853AE}"/>
              </a:ext>
            </a:extLst>
          </p:cNvPr>
          <p:cNvSpPr txBox="1"/>
          <p:nvPr/>
        </p:nvSpPr>
        <p:spPr>
          <a:xfrm>
            <a:off x="1228164" y="363070"/>
            <a:ext cx="9305365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hu-HU" sz="2800" dirty="0"/>
              <a:t>„Szép nyelv-e a magyar? Természetesen igen. Minden nyelv szép, ahogy minden újszülött szép, és ahogy mindent lehet szépnek nevezni, amit emberek természetesen csinálnak: ruházatot, zenét, építészetet, nyelvet. A nyelvészet - mint általában a tudomány - nem foglalkozik a szépség kategóriájával, nem is tudja értelmezni, mi a szép, ahogy például az emberi test vonatkozásában az anatómia sem foglalkozik a szépséggel, nem mérlegeli, ki szebb, ki csúnyább. A nyelvészek mosolyogva veszik tudomásul, hogy az egyes nyelvek beszélői úgy érzik: az ő nyelvük szép.” </a:t>
            </a:r>
            <a:r>
              <a:rPr lang="hu-HU" sz="2800" i="1" dirty="0"/>
              <a:t>Nádasdy Ádám</a:t>
            </a:r>
          </a:p>
        </p:txBody>
      </p:sp>
    </p:spTree>
    <p:extLst>
      <p:ext uri="{BB962C8B-B14F-4D97-AF65-F5344CB8AC3E}">
        <p14:creationId xmlns:p14="http://schemas.microsoft.com/office/powerpoint/2010/main" val="14586985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övegdoboz 6">
            <a:extLst>
              <a:ext uri="{FF2B5EF4-FFF2-40B4-BE49-F238E27FC236}">
                <a16:creationId xmlns:a16="http://schemas.microsoft.com/office/drawing/2014/main" id="{A002E79A-9C8E-4AB5-B5B2-8EBC1BD486BB}"/>
              </a:ext>
            </a:extLst>
          </p:cNvPr>
          <p:cNvSpPr txBox="1"/>
          <p:nvPr/>
        </p:nvSpPr>
        <p:spPr>
          <a:xfrm>
            <a:off x="1322294" y="1666430"/>
            <a:ext cx="9547412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hu-HU" sz="4000" dirty="0"/>
              <a:t>igaz/hamis (2x2=5)</a:t>
            </a:r>
          </a:p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hu-HU" sz="4000" dirty="0"/>
              <a:t>szép/csúnya</a:t>
            </a:r>
          </a:p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hu-HU" sz="4000" dirty="0"/>
              <a:t>gazdag/szegény</a:t>
            </a:r>
          </a:p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hu-HU" sz="4000" dirty="0"/>
              <a:t>minősítés</a:t>
            </a:r>
          </a:p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hu-HU" sz="4000" dirty="0"/>
              <a:t>nehéz/egyszerű</a:t>
            </a:r>
          </a:p>
          <a:p>
            <a:endParaRPr lang="hu-HU" sz="4000" dirty="0"/>
          </a:p>
          <a:p>
            <a:endParaRPr lang="hu-HU" sz="4000" dirty="0"/>
          </a:p>
        </p:txBody>
      </p:sp>
      <p:sp>
        <p:nvSpPr>
          <p:cNvPr id="8" name="Cím 7">
            <a:extLst>
              <a:ext uri="{FF2B5EF4-FFF2-40B4-BE49-F238E27FC236}">
                <a16:creationId xmlns:a16="http://schemas.microsoft.com/office/drawing/2014/main" id="{B31096BC-A4E1-43C0-915D-144F9015B2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1980" y="440712"/>
            <a:ext cx="9694679" cy="1400530"/>
          </a:xfrm>
        </p:spPr>
        <p:txBody>
          <a:bodyPr/>
          <a:lstStyle/>
          <a:p>
            <a:pPr algn="ctr"/>
            <a:r>
              <a:rPr lang="hu-HU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Nem a nyelvészet illetékességi köre</a:t>
            </a:r>
          </a:p>
        </p:txBody>
      </p:sp>
    </p:spTree>
    <p:extLst>
      <p:ext uri="{BB962C8B-B14F-4D97-AF65-F5344CB8AC3E}">
        <p14:creationId xmlns:p14="http://schemas.microsoft.com/office/powerpoint/2010/main" val="3370766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>
            <a:extLst>
              <a:ext uri="{FF2B5EF4-FFF2-40B4-BE49-F238E27FC236}">
                <a16:creationId xmlns:a16="http://schemas.microsoft.com/office/drawing/2014/main" id="{8A236B85-E36C-4396-ADAF-8178438A68D7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080247" y="1251231"/>
            <a:ext cx="10031506" cy="3119437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hu-HU" sz="2400" dirty="0"/>
              <a:t>Nincs értelme nyelvészeti szempontból arról beszélni, hogy ezt most egy magyar anyanyelvű jól mondta-e vagy nem jól, helyesen mondta-e vagy nem, hiszen az a helyes, amit ő mond. A nyelvművelők abban tudnak tanácsot adni, hogy ezt a művelt köznyelvben hogy mondják. Azt semmiképp se mondják, hogy ez helyes vagy helytelen, olyan nincs.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E621F7A8-222E-4A30-A5E1-A59D64D93E9C}"/>
              </a:ext>
            </a:extLst>
          </p:cNvPr>
          <p:cNvSpPr>
            <a:spLocks noGrp="1"/>
          </p:cNvSpPr>
          <p:nvPr>
            <p:ph type="body" sz="half" idx="4294967295"/>
          </p:nvPr>
        </p:nvSpPr>
        <p:spPr>
          <a:xfrm>
            <a:off x="1295260" y="4962712"/>
            <a:ext cx="7278688" cy="50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2400" dirty="0">
                <a:solidFill>
                  <a:schemeClr val="tx1"/>
                </a:solidFill>
              </a:rPr>
              <a:t>É. Kiss Katalin (1949-)</a:t>
            </a:r>
          </a:p>
        </p:txBody>
      </p:sp>
    </p:spTree>
    <p:extLst>
      <p:ext uri="{BB962C8B-B14F-4D97-AF65-F5344CB8AC3E}">
        <p14:creationId xmlns:p14="http://schemas.microsoft.com/office/powerpoint/2010/main" val="11237699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zövegdoboz 4">
            <a:extLst>
              <a:ext uri="{FF2B5EF4-FFF2-40B4-BE49-F238E27FC236}">
                <a16:creationId xmlns:a16="http://schemas.microsoft.com/office/drawing/2014/main" id="{99E820BF-4D85-47D6-AF83-2F0A8C6CAB77}"/>
              </a:ext>
            </a:extLst>
          </p:cNvPr>
          <p:cNvSpPr txBox="1"/>
          <p:nvPr/>
        </p:nvSpPr>
        <p:spPr>
          <a:xfrm>
            <a:off x="2001370" y="2622176"/>
            <a:ext cx="818925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művelt köznyelv ≠ nyelv</a:t>
            </a:r>
          </a:p>
        </p:txBody>
      </p:sp>
    </p:spTree>
    <p:extLst>
      <p:ext uri="{BB962C8B-B14F-4D97-AF65-F5344CB8AC3E}">
        <p14:creationId xmlns:p14="http://schemas.microsoft.com/office/powerpoint/2010/main" val="29898522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4">
            <a:extLst>
              <a:ext uri="{FF2B5EF4-FFF2-40B4-BE49-F238E27FC236}">
                <a16:creationId xmlns:a16="http://schemas.microsoft.com/office/drawing/2014/main" id="{4032A878-F194-45A6-B4BF-6B2679885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/>
              <a:t>Nyelvészet-Nyelvtudomány-Lingvisztika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3D2FAAD7-841F-4943-A891-B20291588B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10286347" cy="419548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hu-HU" sz="2800" dirty="0"/>
              <a:t>Az emberi nyelv használatában megfigyelhető </a:t>
            </a:r>
            <a:r>
              <a:rPr lang="hu-HU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szabályszerűségeket</a:t>
            </a:r>
            <a:r>
              <a:rPr lang="hu-HU" sz="2800" i="1" dirty="0"/>
              <a:t> </a:t>
            </a:r>
            <a:r>
              <a:rPr lang="hu-HU" sz="2800" dirty="0"/>
              <a:t>kutatja, vizsgálja, elemzi, rendszerezi.</a:t>
            </a:r>
          </a:p>
          <a:p>
            <a:pPr>
              <a:lnSpc>
                <a:spcPct val="150000"/>
              </a:lnSpc>
            </a:pPr>
            <a:r>
              <a:rPr lang="hu-HU" sz="2800" u="sng" dirty="0"/>
              <a:t>Szinkrón szemlélet: </a:t>
            </a:r>
            <a:r>
              <a:rPr lang="hu-HU" sz="2800" dirty="0"/>
              <a:t>nyelvtan (grammatika)</a:t>
            </a:r>
          </a:p>
          <a:p>
            <a:pPr>
              <a:lnSpc>
                <a:spcPct val="150000"/>
              </a:lnSpc>
            </a:pPr>
            <a:r>
              <a:rPr lang="hu-HU" sz="2800" u="sng" dirty="0" err="1"/>
              <a:t>Diakrón</a:t>
            </a:r>
            <a:r>
              <a:rPr lang="hu-HU" sz="2800" u="sng" dirty="0"/>
              <a:t> szemlélet</a:t>
            </a:r>
            <a:r>
              <a:rPr lang="hu-HU" sz="2800" dirty="0"/>
              <a:t>: nyelvtörténet (történeti nyelvtan)</a:t>
            </a:r>
          </a:p>
        </p:txBody>
      </p:sp>
    </p:spTree>
    <p:extLst>
      <p:ext uri="{BB962C8B-B14F-4D97-AF65-F5344CB8AC3E}">
        <p14:creationId xmlns:p14="http://schemas.microsoft.com/office/powerpoint/2010/main" val="3252864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4">
            <a:extLst>
              <a:ext uri="{FF2B5EF4-FFF2-40B4-BE49-F238E27FC236}">
                <a16:creationId xmlns:a16="http://schemas.microsoft.com/office/drawing/2014/main" id="{4F0DE662-4530-401E-A7AC-097612A1AC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7289" y="504470"/>
            <a:ext cx="9404723" cy="1400530"/>
          </a:xfrm>
        </p:spPr>
        <p:txBody>
          <a:bodyPr/>
          <a:lstStyle/>
          <a:p>
            <a:pPr algn="ctr"/>
            <a:r>
              <a:rPr lang="hu-HU" sz="3900" b="1" dirty="0"/>
              <a:t>Deskriptív </a:t>
            </a:r>
            <a:r>
              <a:rPr lang="hu-HU" sz="3900" b="1" dirty="0" err="1"/>
              <a:t>versus</a:t>
            </a:r>
            <a:r>
              <a:rPr lang="hu-HU" sz="3900" b="1" dirty="0"/>
              <a:t> </a:t>
            </a:r>
            <a:r>
              <a:rPr lang="hu-HU" sz="3900" b="1" dirty="0" err="1"/>
              <a:t>preskriptív</a:t>
            </a:r>
            <a:r>
              <a:rPr lang="hu-HU" sz="3900" b="1" dirty="0"/>
              <a:t> nyelvészet</a:t>
            </a:r>
          </a:p>
        </p:txBody>
      </p:sp>
      <p:sp>
        <p:nvSpPr>
          <p:cNvPr id="6" name="Szöveg helye 5">
            <a:extLst>
              <a:ext uri="{FF2B5EF4-FFF2-40B4-BE49-F238E27FC236}">
                <a16:creationId xmlns:a16="http://schemas.microsoft.com/office/drawing/2014/main" id="{D07008AC-2D83-4AF9-B1F1-3A2418A0130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hu-HU" sz="28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Deskriptív (leíró)</a:t>
            </a:r>
          </a:p>
        </p:txBody>
      </p:sp>
      <p:sp>
        <p:nvSpPr>
          <p:cNvPr id="7" name="Tartalom helye 6">
            <a:extLst>
              <a:ext uri="{FF2B5EF4-FFF2-40B4-BE49-F238E27FC236}">
                <a16:creationId xmlns:a16="http://schemas.microsoft.com/office/drawing/2014/main" id="{34BC3048-83EF-4AA0-BFB8-CE737A61B21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hu-HU" sz="2400" dirty="0"/>
              <a:t>Nem mondja meg, mi a jó és a rossz, egyszerűen leírja az adott nyelv nyelvtanát.</a:t>
            </a:r>
          </a:p>
          <a:p>
            <a:pPr>
              <a:lnSpc>
                <a:spcPct val="150000"/>
              </a:lnSpc>
            </a:pPr>
            <a:r>
              <a:rPr lang="hu-HU" sz="2400" dirty="0"/>
              <a:t>Ez az „igazi” (tudományos) nyelvészet!</a:t>
            </a:r>
          </a:p>
        </p:txBody>
      </p:sp>
      <p:sp>
        <p:nvSpPr>
          <p:cNvPr id="8" name="Szöveg helye 7">
            <a:extLst>
              <a:ext uri="{FF2B5EF4-FFF2-40B4-BE49-F238E27FC236}">
                <a16:creationId xmlns:a16="http://schemas.microsoft.com/office/drawing/2014/main" id="{4E82E4B7-2616-48F0-9AAA-68B4FC6C34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hu-HU" sz="2800" b="1" u="sng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Preskriptív</a:t>
            </a:r>
            <a:r>
              <a:rPr lang="hu-HU" sz="28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(előíró)</a:t>
            </a:r>
          </a:p>
        </p:txBody>
      </p:sp>
      <p:sp>
        <p:nvSpPr>
          <p:cNvPr id="9" name="Tartalom helye 8">
            <a:extLst>
              <a:ext uri="{FF2B5EF4-FFF2-40B4-BE49-F238E27FC236}">
                <a16:creationId xmlns:a16="http://schemas.microsoft.com/office/drawing/2014/main" id="{59C73A7A-37B0-4719-9F52-644D8A202D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579694" y="2514600"/>
            <a:ext cx="4396339" cy="374173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hu-HU" sz="2400" dirty="0"/>
              <a:t>Szabályokat tanít, például nyelvművelők és az ortográfia. </a:t>
            </a:r>
          </a:p>
          <a:p>
            <a:pPr>
              <a:lnSpc>
                <a:spcPct val="150000"/>
              </a:lnSpc>
            </a:pPr>
            <a:r>
              <a:rPr lang="hu-HU" sz="2400" dirty="0"/>
              <a:t>Normatív nyelvi szabályozás.</a:t>
            </a:r>
          </a:p>
        </p:txBody>
      </p:sp>
    </p:spTree>
    <p:extLst>
      <p:ext uri="{BB962C8B-B14F-4D97-AF65-F5344CB8AC3E}">
        <p14:creationId xmlns:p14="http://schemas.microsoft.com/office/powerpoint/2010/main" val="36607250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0</TotalTime>
  <Words>664</Words>
  <Application>Microsoft Office PowerPoint</Application>
  <PresentationFormat>Szélesvásznú</PresentationFormat>
  <Paragraphs>109</Paragraphs>
  <Slides>22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22</vt:i4>
      </vt:variant>
    </vt:vector>
  </HeadingPairs>
  <TitlesOfParts>
    <vt:vector size="27" baseType="lpstr">
      <vt:lpstr>Arial</vt:lpstr>
      <vt:lpstr>Century Gothic</vt:lpstr>
      <vt:lpstr>Wingdings</vt:lpstr>
      <vt:lpstr>Wingdings 3</vt:lpstr>
      <vt:lpstr>Ion</vt:lpstr>
      <vt:lpstr>Nyelvészetről érthetően és viccesen, avagy kalandozás a nyelvészet országában</vt:lpstr>
      <vt:lpstr>A nyelvészet - mint minden tudomány - egyik feladata, hogy megmutassa: ami a felszínen valaminek látszik, az esetleg egészen más. (Például a napfelkelte, ami nem a Nap felkelése, hanem a Föld forgása.)</vt:lpstr>
      <vt:lpstr>Ami a felszínen látszik…</vt:lpstr>
      <vt:lpstr>PowerPoint-bemutató</vt:lpstr>
      <vt:lpstr>Nem a nyelvészet illetékességi köre</vt:lpstr>
      <vt:lpstr>Nincs értelme nyelvészeti szempontból arról beszélni, hogy ezt most egy magyar anyanyelvű jól mondta-e vagy nem jól, helyesen mondta-e vagy nem, hiszen az a helyes, amit ő mond. A nyelvművelők abban tudnak tanácsot adni, hogy ezt a művelt köznyelvben hogy mondják. Azt semmiképp se mondják, hogy ez helyes vagy helytelen, olyan nincs.</vt:lpstr>
      <vt:lpstr>PowerPoint-bemutató</vt:lpstr>
      <vt:lpstr>Nyelvészet-Nyelvtudomány-Lingvisztika</vt:lpstr>
      <vt:lpstr>Deskriptív versus preskriptív nyelvészet</vt:lpstr>
      <vt:lpstr>Nyelvészkedés ≠ nyelvészet</vt:lpstr>
      <vt:lpstr>Mitől tudomány a nyelvészet?</vt:lpstr>
      <vt:lpstr>A nyelvi rendszer</vt:lpstr>
      <vt:lpstr>A nyelvtan</vt:lpstr>
      <vt:lpstr>A nyelvtani szabályok alkalmazása</vt:lpstr>
      <vt:lpstr>A nyelvtani szabályok követése</vt:lpstr>
      <vt:lpstr>Kompetenciamodell</vt:lpstr>
      <vt:lpstr>Kompetenciamodell</vt:lpstr>
      <vt:lpstr>Sztenderd/nem-sztenderd</vt:lpstr>
      <vt:lpstr>A nyelvészet területei</vt:lpstr>
      <vt:lpstr>Elméleti (általános) nyelvészet</vt:lpstr>
      <vt:lpstr>A nyelvészet határtudományai</vt:lpstr>
      <vt:lpstr>Alkalmazott nyelvészet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Nyelvészetről érthetően és viccesen, avagy kalandozás a nyelvészet országában</dc:title>
  <dc:creator>horvathsandormano</dc:creator>
  <cp:lastModifiedBy>horvathsandormano</cp:lastModifiedBy>
  <cp:revision>95</cp:revision>
  <dcterms:created xsi:type="dcterms:W3CDTF">2025-07-07T13:10:39Z</dcterms:created>
  <dcterms:modified xsi:type="dcterms:W3CDTF">2025-07-09T19:13:28Z</dcterms:modified>
</cp:coreProperties>
</file>