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65" r:id="rId2"/>
    <p:sldId id="267" r:id="rId3"/>
    <p:sldId id="269" r:id="rId4"/>
    <p:sldId id="328" r:id="rId5"/>
    <p:sldId id="379" r:id="rId6"/>
    <p:sldId id="375" r:id="rId7"/>
    <p:sldId id="376" r:id="rId8"/>
    <p:sldId id="378" r:id="rId9"/>
    <p:sldId id="377" r:id="rId10"/>
    <p:sldId id="330" r:id="rId11"/>
    <p:sldId id="331" r:id="rId12"/>
    <p:sldId id="343" r:id="rId13"/>
    <p:sldId id="305" r:id="rId14"/>
    <p:sldId id="334" r:id="rId15"/>
    <p:sldId id="335" r:id="rId16"/>
    <p:sldId id="336" r:id="rId17"/>
    <p:sldId id="337" r:id="rId18"/>
    <p:sldId id="332" r:id="rId19"/>
    <p:sldId id="338" r:id="rId20"/>
    <p:sldId id="339" r:id="rId21"/>
    <p:sldId id="341" r:id="rId22"/>
    <p:sldId id="342" r:id="rId23"/>
    <p:sldId id="340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290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34B8-9661-42F9-97A4-289AFCB13808}" type="datetimeFigureOut">
              <a:rPr lang="hu-HU" smtClean="0"/>
              <a:t>2025. 07. 23.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FCE3EAC-85E4-4105-888F-55BBBB191526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34B8-9661-42F9-97A4-289AFCB13808}" type="datetimeFigureOut">
              <a:rPr lang="hu-HU" smtClean="0"/>
              <a:t>2025. 07. 23.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E3EAC-85E4-4105-888F-55BBBB191526}" type="slidenum">
              <a:rPr lang="hu-HU" smtClean="0"/>
              <a:t>‹#›</a:t>
            </a:fld>
            <a:endParaRPr lang="hu-H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34B8-9661-42F9-97A4-289AFCB13808}" type="datetimeFigureOut">
              <a:rPr lang="hu-HU" smtClean="0"/>
              <a:t>2025. 07. 23.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E3EAC-85E4-4105-888F-55BBBB191526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34B8-9661-42F9-97A4-289AFCB13808}" type="datetimeFigureOut">
              <a:rPr lang="hu-HU" smtClean="0"/>
              <a:t>2025. 07. 23.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E3EAC-85E4-4105-888F-55BBBB191526}" type="slidenum">
              <a:rPr lang="hu-HU" smtClean="0"/>
              <a:t>‹#›</a:t>
            </a:fld>
            <a:endParaRPr lang="hu-H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34B8-9661-42F9-97A4-289AFCB13808}" type="datetimeFigureOut">
              <a:rPr lang="hu-HU" smtClean="0"/>
              <a:t>2025. 07. 23.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E3EAC-85E4-4105-888F-55BBBB191526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34B8-9661-42F9-97A4-289AFCB13808}" type="datetimeFigureOut">
              <a:rPr lang="hu-HU" smtClean="0"/>
              <a:t>2025. 07. 23.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E3EAC-85E4-4105-888F-55BBBB191526}" type="slidenum">
              <a:rPr lang="hu-HU" smtClean="0"/>
              <a:t>‹#›</a:t>
            </a:fld>
            <a:endParaRPr lang="hu-H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34B8-9661-42F9-97A4-289AFCB13808}" type="datetimeFigureOut">
              <a:rPr lang="hu-HU" smtClean="0"/>
              <a:t>2025. 07. 23.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E3EAC-85E4-4105-888F-55BBBB191526}" type="slidenum">
              <a:rPr lang="hu-HU" smtClean="0"/>
              <a:t>‹#›</a:t>
            </a:fld>
            <a:endParaRPr lang="hu-H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34B8-9661-42F9-97A4-289AFCB13808}" type="datetimeFigureOut">
              <a:rPr lang="hu-HU" smtClean="0"/>
              <a:t>2025. 07. 23.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E3EAC-85E4-4105-888F-55BBBB191526}" type="slidenum">
              <a:rPr lang="hu-HU" smtClean="0"/>
              <a:t>‹#›</a:t>
            </a:fld>
            <a:endParaRPr lang="hu-H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34B8-9661-42F9-97A4-289AFCB13808}" type="datetimeFigureOut">
              <a:rPr lang="hu-HU" smtClean="0"/>
              <a:t>2025. 07. 23.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E3EAC-85E4-4105-888F-55BBBB19152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34B8-9661-42F9-97A4-289AFCB13808}" type="datetimeFigureOut">
              <a:rPr lang="hu-HU" smtClean="0"/>
              <a:t>2025. 07. 23.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E3EAC-85E4-4105-888F-55BBBB191526}" type="slidenum">
              <a:rPr lang="hu-HU" smtClean="0"/>
              <a:t>‹#›</a:t>
            </a:fld>
            <a:endParaRPr lang="hu-H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60034B8-9661-42F9-97A4-289AFCB13808}" type="datetimeFigureOut">
              <a:rPr lang="hu-HU" smtClean="0"/>
              <a:t>2025. 07. 23.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E3EAC-85E4-4105-888F-55BBBB191526}" type="slidenum">
              <a:rPr lang="hu-HU" smtClean="0"/>
              <a:t>‹#›</a:t>
            </a:fld>
            <a:endParaRPr lang="hu-H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>
            <a:fillRect/>
          </a:stretch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034B8-9661-42F9-97A4-289AFCB13808}" type="datetimeFigureOut">
              <a:rPr lang="hu-HU" smtClean="0"/>
              <a:t>2025. 07. 23.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FCE3EAC-85E4-4105-888F-55BBBB191526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233548" y="804863"/>
            <a:ext cx="11606517" cy="1165339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osztrák-magyar monarchia </a:t>
            </a:r>
            <a:b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haditengerészete</a:t>
            </a:r>
            <a:b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900px-Flag_of_Archduchy_of_Austria_%281894_-_1918%29">
            <a:extLst>
              <a:ext uri="{FF2B5EF4-FFF2-40B4-BE49-F238E27FC236}">
                <a16:creationId xmlns:a16="http://schemas.microsoft.com/office/drawing/2014/main" id="{45069F79-C77A-424C-984B-2E99FE5F9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782" y="2344197"/>
            <a:ext cx="3855271" cy="254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Austro-Hungary Navy Flag 1915-1918">
            <a:extLst>
              <a:ext uri="{FF2B5EF4-FFF2-40B4-BE49-F238E27FC236}">
                <a16:creationId xmlns:a16="http://schemas.microsoft.com/office/drawing/2014/main" id="{577AE045-78EF-4EFE-BDA0-E59E0ECA2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78" y="2352674"/>
            <a:ext cx="3841340" cy="259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77F883D-7208-4F88-9783-8AC8D2484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Csatahajók: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Kronprinz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Erzherzog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rudolf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toronyhajó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3F2E13-EB37-4857-A211-6BD03B7E1E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58173" y="5137609"/>
            <a:ext cx="2979056" cy="480766"/>
          </a:xfrm>
        </p:spPr>
        <p:txBody>
          <a:bodyPr/>
          <a:lstStyle/>
          <a:p>
            <a:pPr marL="0" indent="0">
              <a:buNone/>
            </a:pP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EDE99EC-0BF4-400D-8460-BF453482F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9273" y="2856322"/>
            <a:ext cx="3242822" cy="650450"/>
          </a:xfrm>
        </p:spPr>
        <p:txBody>
          <a:bodyPr/>
          <a:lstStyle/>
          <a:p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Kronprinz_rudolf_2">
            <a:extLst>
              <a:ext uri="{FF2B5EF4-FFF2-40B4-BE49-F238E27FC236}">
                <a16:creationId xmlns:a16="http://schemas.microsoft.com/office/drawing/2014/main" id="{E387FB41-87C7-4034-81A1-5482F961A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9" y="2017342"/>
            <a:ext cx="6196955" cy="419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undefined">
            <a:extLst>
              <a:ext uri="{FF2B5EF4-FFF2-40B4-BE49-F238E27FC236}">
                <a16:creationId xmlns:a16="http://schemas.microsoft.com/office/drawing/2014/main" id="{4CBEB741-D55F-4D1B-811B-271712A69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51349"/>
            <a:ext cx="5791200" cy="426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023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77F883D-7208-4F88-9783-8AC8D2484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Kronprinz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erzherzog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rudolf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toronyhajó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3F2E13-EB37-4857-A211-6BD03B7E1E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1151" y="3051468"/>
            <a:ext cx="4406969" cy="25181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EDE99EC-0BF4-400D-8460-BF453482F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769" y="1769422"/>
            <a:ext cx="5354029" cy="445324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Méret: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97,06 – 19,26 – 8,23 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Vízkiszorítás: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6939 / 7512 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Páncélzat: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vízvonal 305, fedélzet 68, válaszfal 242, lövegtornyok 254,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 torony 279mm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Fegyverzet: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db 305 mm-es L/35, 6 db 120 mm-es L/35, 2 db 70 mm-es L/15 löveg, 4 db 400 mm-es torpedóvető cső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Hajtómű: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db háromszoros expanziós gőzgép, 10 db vízcsöves kazán, 6426 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Sebesség: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15,72 csomó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Személyzet: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+ 450 fő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Készült: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Póla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(Arzenál), 1884. I. 25. – 1887. VII. 06. – 1889. IX. 20.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rudolf-plan">
            <a:extLst>
              <a:ext uri="{FF2B5EF4-FFF2-40B4-BE49-F238E27FC236}">
                <a16:creationId xmlns:a16="http://schemas.microsoft.com/office/drawing/2014/main" id="{BAA9EE7B-9864-4AE6-AE37-2B275F62B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88395"/>
            <a:ext cx="5562600" cy="484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715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77F883D-7208-4F88-9783-8AC8D2484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358219"/>
            <a:ext cx="9605635" cy="1102936"/>
          </a:xfrm>
        </p:spPr>
        <p:txBody>
          <a:bodyPr>
            <a:normAutofit/>
          </a:bodyPr>
          <a:lstStyle/>
          <a:p>
            <a:pPr algn="ctr"/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Kronprinzessin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erzherzogin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Stephanie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toronyhajó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3F2E13-EB37-4857-A211-6BD03B7E1E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flipV="1">
            <a:off x="1047976" y="2713905"/>
            <a:ext cx="4406969" cy="10189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EDE99EC-0BF4-400D-8460-BF453482F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2922" y="1941922"/>
            <a:ext cx="5264876" cy="4280747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Méret:</a:t>
            </a:r>
            <a:r>
              <a:rPr lang="hu-H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87,24 – 17,06 – 6,6 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Vízkiszorítás: </a:t>
            </a:r>
            <a:r>
              <a:rPr lang="hu-H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5075 / … 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Páncélzat:</a:t>
            </a:r>
            <a:r>
              <a:rPr lang="hu-H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vízvonal 229, fedélzet (</a:t>
            </a:r>
            <a:r>
              <a:rPr lang="hu-H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r>
              <a:rPr lang="hu-H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 torony) 50, lövegtornyok 254, </a:t>
            </a:r>
            <a:r>
              <a:rPr lang="hu-H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r>
              <a:rPr lang="hu-H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 torony 283 mm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Fegyverzet:</a:t>
            </a:r>
            <a:r>
              <a:rPr lang="hu-H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db 305 mm-es L/35 Krupp, 6 db 150 mm-es L/35 Krupp, 9 db 47 mm-es, 2 db 37 mm-es löveg, 4 db 400 mm-es torpedóvető cső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Hajtómű: </a:t>
            </a:r>
            <a:r>
              <a:rPr lang="hu-H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db háromszoros expanziós gőzgép, … db vízcsöves kazán, 8000 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Sebesség:</a:t>
            </a:r>
            <a:r>
              <a:rPr lang="hu-H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 csomó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Személyzet:</a:t>
            </a:r>
            <a:r>
              <a:rPr lang="hu-H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430 fő</a:t>
            </a:r>
            <a:endParaRPr lang="hu-H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Készült:</a:t>
            </a:r>
            <a:r>
              <a:rPr lang="hu-H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Trieszt (STT), 1884. XI. 12. – 1887. IV. 14. – 1889. VII. 11.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1905-ben kivonták a szolgálatból, 2014-től lakóhajó.</a:t>
            </a:r>
          </a:p>
        </p:txBody>
      </p:sp>
      <p:pic>
        <p:nvPicPr>
          <p:cNvPr id="1026" name="Picture 2" descr="meghatározatlan">
            <a:extLst>
              <a:ext uri="{FF2B5EF4-FFF2-40B4-BE49-F238E27FC236}">
                <a16:creationId xmlns:a16="http://schemas.microsoft.com/office/drawing/2014/main" id="{D44C0226-67F9-45EE-9C06-8271F84C9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69422"/>
            <a:ext cx="6413769" cy="445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699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6401" y="508000"/>
            <a:ext cx="11207422" cy="1207678"/>
          </a:xfrm>
        </p:spPr>
        <p:txBody>
          <a:bodyPr>
            <a:normAutofit/>
          </a:bodyPr>
          <a:lstStyle/>
          <a:p>
            <a:pPr algn="ctr"/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Monarch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osztályú páncélos hajók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Monarch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Wien,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budapest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551629" y="1819373"/>
            <a:ext cx="5640369" cy="4530627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Méret: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99, 22 – 22 – 6,66 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Vízkiszorítás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5636 / 5878 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Páncélzat: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vízvonal 270-220, fedélzet 60-40, felépítmény 220, lövegtornyok 250, kazamata 80 mm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Hajtómű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db háromhengeres 3-szoros expanziós gőzgép, 5 db tűzcsöves hengeres (Bp. 16 db </a:t>
            </a:r>
            <a:r>
              <a:rPr lang="hu-H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vízcsöves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Belleville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-)kazán, 9180 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Sebesség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17,8 csomó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Fegyverzet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2x2 db 240 mm-es L/40 Krupp, 6 db 150 mm-es L/40 Krupp, 2 db 70 mm-es L/15, 2 db 70 mm-es L/16, 10 db 47 mm-es L/44 Skoda, 4 db 47 mm-es L/33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Hotchkiss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gyorstüzelő ágyú, 3 db 450 mm-es torpedóvető cső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Személyzet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26 + 397 fő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Készült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M.: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Póla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(Arzenál), 1893. VII. 31. – 1895. V. 09. – 1898. V. 11.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W.: Trieszt (STT), 1893. II. 16. – 1895. VII. 06. – 1897. V. 13.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Bp.: Trieszt (STT), 1893. II. 16. - 1896. IV. 27. – 1898. V. 11.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AUT-HUN Monarch">
            <a:extLst>
              <a:ext uri="{FF2B5EF4-FFF2-40B4-BE49-F238E27FC236}">
                <a16:creationId xmlns:a16="http://schemas.microsoft.com/office/drawing/2014/main" id="{37E21A04-C29D-4A79-9628-0F8671577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76583"/>
            <a:ext cx="6551628" cy="397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945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6401" y="508000"/>
            <a:ext cx="11207422" cy="1207678"/>
          </a:xfrm>
        </p:spPr>
        <p:txBody>
          <a:bodyPr>
            <a:normAutofit/>
          </a:bodyPr>
          <a:lstStyle/>
          <a:p>
            <a:pPr algn="ctr"/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habsburg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osztályú páncélos hajók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habsburg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árpád,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babenberg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551629" y="1819373"/>
            <a:ext cx="5640369" cy="453062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Méret: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114, 8 – 19,9 – 7,5 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Vízkiszorítás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8364 / 8887 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Páncélzat: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vízvonal 220-180, fedélzet …, felépítmény 200, lövegtornyok 280-210, kazamata 280-135 mm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Hajtómű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db négyhengeres 3-szoros expanziós gőzgép, 16 db vízcsöves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Belleville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-kazán, 13 340 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Sebesség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19,6 csomó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Fegyverzet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(2+1) db 240 mm-es L/40 Krupp, 12 db 152 mm-es L/40 Krupp, 10 db 70 mm-es L/45 Skoda ágyú, 12 db 37 mm-es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Vickers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gépágyú, 2 db 450 mm-es torpedóvető cső, 20 db L/99 akna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Személyzet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32 + 606 fő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Készült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H.: Trieszt (STT), 1899. III. 13. – 1900. IX. 09. – 1902. XII. 31.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Á.: Trieszt (STT), 1899. VI. 10. - 1901. IX. 11. – 1903. VI. 15.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B.: Trieszt (STT), 1901. I. 19. – 1902. X. 04. – 1904. V. 24.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AUT-HUN_arpad">
            <a:extLst>
              <a:ext uri="{FF2B5EF4-FFF2-40B4-BE49-F238E27FC236}">
                <a16:creationId xmlns:a16="http://schemas.microsoft.com/office/drawing/2014/main" id="{13A9598D-9CD5-4277-8574-5D6D9F354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1287"/>
            <a:ext cx="6485641" cy="342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05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6401" y="508000"/>
            <a:ext cx="11207422" cy="1207678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Erzherzog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osztályú sorhajók (</a:t>
            </a:r>
            <a:r>
              <a:rPr lang="hu-HU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pre-dreadnought</a:t>
            </a:r>
            <a:r>
              <a:rPr lang="hu-H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Erzherzog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karl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ferdinand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friedrich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551629" y="1819373"/>
            <a:ext cx="5640369" cy="4530627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Méret: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126, 24 – 21,7 – 7,5 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Vízkiszorítás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10 640 / 11 781,8 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Páncélzat: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vízvonal 210, fedélzet 75, felépítmény 220, lövegtornyok 240, kazamata 170-130 mm, válaszfalak 240-200 mm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Hajtómű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db négyhengeres 3-szoros expanziós gőzgép, 12 db vízcsöves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Yarrow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-kazán, 14 000 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Sebesség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20,5 csomó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Fegyverzet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2x2 db 240 mm-es L/40 Skoda, 12 db 190 mm-es L/42, 12 db 70 mm-es L/45, 2 db 70 mm-es L/15, 4 db 47 mm-es L/44 ágyú, 4 db 37 mm-es L/33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Vickers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szórólöveg, 2 db 450 mm-es torpedóvető cső, 18 C/99 akna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Személyzet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49 + 700 fő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Készült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E.K..: Trieszt (STT), 1902. III. 24. – 1903. X. 04. – 1906. VI. 17.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E.F.M.: Trieszt (STT), 1902. III. 09. – 1905. V. 21. – 1907. XII. 31.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E.F.: Trieszt (STT), 1902. X. 04. - 1904. IV. 30. – 1907. VII. 31.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AUT-HUN_erzherzog_karl">
            <a:extLst>
              <a:ext uri="{FF2B5EF4-FFF2-40B4-BE49-F238E27FC236}">
                <a16:creationId xmlns:a16="http://schemas.microsoft.com/office/drawing/2014/main" id="{4A3C5451-4A44-411C-8F9B-EBDAD6801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2" y="2177592"/>
            <a:ext cx="6240544" cy="337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810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6401" y="508000"/>
            <a:ext cx="11207422" cy="1207678"/>
          </a:xfrm>
        </p:spPr>
        <p:txBody>
          <a:bodyPr>
            <a:normAutofit/>
          </a:bodyPr>
          <a:lstStyle/>
          <a:p>
            <a:pPr algn="ctr"/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radetzky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osztályú csatahajó (</a:t>
            </a:r>
            <a:r>
              <a:rPr lang="hu-HU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pre-dreadnought</a:t>
            </a:r>
            <a:r>
              <a:rPr lang="hu-H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radetzky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erzherzog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franz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ferdinand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zrínyi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372521" y="1819373"/>
            <a:ext cx="5819478" cy="4530627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Méret: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138,79 – 24,57 – 8,596 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Vízkiszorítás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14 508 / 15 845 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Páncélzat: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vízvonal 230-100, orr- és tatvért 100, fedélzet 48-36, felépítmény 250-40, lövegtornyok (fő és közepes) 250-50, kazamata 120 mm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Hajtómű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db négyhengeres 3-szoros expanziós gőzgép, 12 db olajbefecskendezéses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Yarrow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-kazán, 14 700 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Sebesség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20,1 csomó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Fegyverzet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2x2 db 305 mm-es L/45 Skoda, 4x2 db 240 mm-es L/45 Skoda, 20 db 100 mm-es L/50 Skoda ágyú, 6 db 70 mm-es L/45 Skoda gyorstüzelő ágyú, 2 db 70 mm-es L/18 Skoda csónaklöveg, 2 db 47 mm-es L/44 Skoda gyorstüzelő ágyú (gőzbárkákhoz), 1 db 47 mm-es L/33 Skoda gyorstüzelő, 3 db 450 mm-es torpedóvető cső, 20 db C/08 akna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Személyzet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29 + 845 fő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Készült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R.: Trieszt (STT), 1907. IX. 26. – 1909. VII. 03. – 1911. I. 15.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EFF.: Trieszt (STT), 1907. IX. 12. – 1908. IX. 30. – 1910. VI. 15.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Z.: Trieszt (STT), 1909. I. 20. - 1910. IV. 12. – 1911. IX. 15.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Zrinyi">
            <a:extLst>
              <a:ext uri="{FF2B5EF4-FFF2-40B4-BE49-F238E27FC236}">
                <a16:creationId xmlns:a16="http://schemas.microsoft.com/office/drawing/2014/main" id="{D49C2F83-EFEE-48DB-925B-8EA819F0E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8" y="2017336"/>
            <a:ext cx="6146276" cy="356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843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6401" y="508000"/>
            <a:ext cx="11207422" cy="1207678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tegtthoff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osztályú csatahajó (</a:t>
            </a:r>
            <a:r>
              <a:rPr lang="hu-HU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dreadnought</a:t>
            </a:r>
            <a:r>
              <a:rPr lang="hu-H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tegetthoff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viribus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unitis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prinz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ugen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szent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istván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372521" y="1819373"/>
            <a:ext cx="5819478" cy="4530627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Méret: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152,18 – 27,34 – 8,86 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Vízkiszorítás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20 013,5 / 21 595 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Páncélzat: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vízvonal 280-150, orr- és tatvért 150 (a páncéllemezek alatt 80 mm teakfa-alátét), fedélzet 48-30,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torony 280, lövegtornyok (fő-) 280, kazamata 180 mm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Hajtómű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 db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Parsons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-gőzturbina, 12 db olajbefecskendezéses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Yarrow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-kazán, 27 383 LE (csak 2 óráig tudta tartani)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Sebesség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20,49 csomó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Fegyverzet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12 (4x3) db 305 mm-es L/45 Skoda, 12 db 150 mm-es L/55 Skoda (kazamatákban), 18 db 70 mm-es L/50 Skoda ágyú, 2 db 70 mm-es L/18 Skoda csónaklöveg, 2 db 47 mm-es L/44 Skoda légvédelmi ágyú, 4 db 533 mm-es torpedóvető cső (14 db torpedó), 20 db C/10 akna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Személyzet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37 + 1010 fő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Készült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T.: Trieszt (STT), 1910. IX. 24. – 1912. III. 21. – 1913. VII. 14.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VU.: Trieszt (STT), 1910. VII. 24. – 1911. VI. 24. – 1912. X. 16.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PE.: Trieszt (STT), 1912. I. 16. - 1912. XI. 30. – 1914. VII. 108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SZI.: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Fiume-B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ergudi (Ganz-Danubius) 1912. I. 29. – 1914. I. 17. – 1915. XII. 13. -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egetthoff">
            <a:extLst>
              <a:ext uri="{FF2B5EF4-FFF2-40B4-BE49-F238E27FC236}">
                <a16:creationId xmlns:a16="http://schemas.microsoft.com/office/drawing/2014/main" id="{78A275AA-8D9C-4D64-A576-C08758B60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6" y="2036190"/>
            <a:ext cx="6083428" cy="37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572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51579" y="226244"/>
            <a:ext cx="9378717" cy="886120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VIRIBUS UNITIS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319753" y="2719450"/>
            <a:ext cx="2168165" cy="107012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hu-HU" sz="5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hu-HU" sz="5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yui_3_11_0_3_1417434145406_404" descr="S.M. Großkampfschiff &quot;Viribus Unitis&quot;,  Aquarell">
            <a:extLst>
              <a:ext uri="{FF2B5EF4-FFF2-40B4-BE49-F238E27FC236}">
                <a16:creationId xmlns:a16="http://schemas.microsoft.com/office/drawing/2014/main" id="{D36C60C0-B821-4632-9754-EFFB3C84F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448" y="683722"/>
            <a:ext cx="33147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File:Alexander Kircher SMS Viribus Unitis 1.jpg">
            <a:extLst>
              <a:ext uri="{FF2B5EF4-FFF2-40B4-BE49-F238E27FC236}">
                <a16:creationId xmlns:a16="http://schemas.microsoft.com/office/drawing/2014/main" id="{01AEB986-3C2D-4946-8830-297A8A9BB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5900"/>
            <a:ext cx="49530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irc_mi" descr="civertanhadi3">
            <a:extLst>
              <a:ext uri="{FF2B5EF4-FFF2-40B4-BE49-F238E27FC236}">
                <a16:creationId xmlns:a16="http://schemas.microsoft.com/office/drawing/2014/main" id="{7798822B-C842-4BF6-819B-99C2F894E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818"/>
            <a:ext cx="45720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viribus_unitis6">
            <a:extLst>
              <a:ext uri="{FF2B5EF4-FFF2-40B4-BE49-F238E27FC236}">
                <a16:creationId xmlns:a16="http://schemas.microsoft.com/office/drawing/2014/main" id="{F4DB6772-498F-402A-9F42-E31A3DCD1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00" y="1549153"/>
            <a:ext cx="44069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036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51579" y="226244"/>
            <a:ext cx="9378717" cy="886120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Szent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istván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319753" y="2719450"/>
            <a:ext cx="2168165" cy="107012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hu-HU" sz="5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hu-HU" sz="5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3sms.jpg">
            <a:extLst>
              <a:ext uri="{FF2B5EF4-FFF2-40B4-BE49-F238E27FC236}">
                <a16:creationId xmlns:a16="http://schemas.microsoft.com/office/drawing/2014/main" id="{AC7BD0D8-84EE-42F6-91EB-B84802FF2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" y="1112364"/>
            <a:ext cx="6135328" cy="434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képeslap_1.jpg">
            <a:extLst>
              <a:ext uri="{FF2B5EF4-FFF2-40B4-BE49-F238E27FC236}">
                <a16:creationId xmlns:a16="http://schemas.microsoft.com/office/drawing/2014/main" id="{FDF35556-F85F-46EE-8AA7-A6E42DB56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465" y="1376516"/>
            <a:ext cx="5771535" cy="364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238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8157" y="463139"/>
            <a:ext cx="10759655" cy="1068778"/>
          </a:xfrm>
        </p:spPr>
        <p:txBody>
          <a:bodyPr>
            <a:normAutofit/>
          </a:bodyPr>
          <a:lstStyle/>
          <a:p>
            <a:pPr algn="ctr"/>
            <a:r>
              <a:rPr lang="hu-H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Előzmények</a:t>
            </a:r>
            <a:br>
              <a:rPr lang="hu-H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213755" y="4817098"/>
            <a:ext cx="11588603" cy="146115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lissai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ütközet (1866. július 17-én az osztrák Ferdinánd Max sorhajó meglékeli a Ré di Itália olasz sorhajót). (Carl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Frederik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Sorensen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festménye, 1818-1879)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Wilhelm von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Tegethoff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admirális az 1866. július 17-iki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lissai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ütközetben az </a:t>
            </a:r>
            <a:r>
              <a:rPr lang="hu-H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Erzherzog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Max Ferdinand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sorhajó parancsnoki hídján. (Anton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Romako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festménye, 1878-1880)</a:t>
            </a:r>
          </a:p>
          <a:p>
            <a:pPr marL="0" indent="0" algn="just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ie_Seeschlacht_bei_Lissa">
            <a:extLst>
              <a:ext uri="{FF2B5EF4-FFF2-40B4-BE49-F238E27FC236}">
                <a16:creationId xmlns:a16="http://schemas.microsoft.com/office/drawing/2014/main" id="{D6C9A173-E409-4B2B-88F2-7C88389A7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88" y="1159498"/>
            <a:ext cx="6064579" cy="355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240px-Anton_Romako_001">
            <a:extLst>
              <a:ext uri="{FF2B5EF4-FFF2-40B4-BE49-F238E27FC236}">
                <a16:creationId xmlns:a16="http://schemas.microsoft.com/office/drawing/2014/main" id="{55834B67-2122-41B2-845E-CC3BC3DFC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333" y="179109"/>
            <a:ext cx="3368510" cy="4534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51579" y="226244"/>
            <a:ext cx="9378717" cy="886120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Szent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istván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319753" y="2719450"/>
            <a:ext cx="2168165" cy="107012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hu-HU" sz="5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hu-HU" sz="5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jhjh.jpg">
            <a:extLst>
              <a:ext uri="{FF2B5EF4-FFF2-40B4-BE49-F238E27FC236}">
                <a16:creationId xmlns:a16="http://schemas.microsoft.com/office/drawing/2014/main" id="{1568FBC2-DA90-4E11-A396-EDDCEEE74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719" y="-66688"/>
            <a:ext cx="49657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süllyedés.jpg">
            <a:extLst>
              <a:ext uri="{FF2B5EF4-FFF2-40B4-BE49-F238E27FC236}">
                <a16:creationId xmlns:a16="http://schemas.microsoft.com/office/drawing/2014/main" id="{B052C8B1-518A-429E-B4F3-16CF18B29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019" y="3495688"/>
            <a:ext cx="51943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ioou.jpg">
            <a:extLst>
              <a:ext uri="{FF2B5EF4-FFF2-40B4-BE49-F238E27FC236}">
                <a16:creationId xmlns:a16="http://schemas.microsoft.com/office/drawing/2014/main" id="{BA5DF89E-8DD0-4584-A74E-F4950019A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053" y="1527175"/>
            <a:ext cx="508000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mas15a">
            <a:extLst>
              <a:ext uri="{FF2B5EF4-FFF2-40B4-BE49-F238E27FC236}">
                <a16:creationId xmlns:a16="http://schemas.microsoft.com/office/drawing/2014/main" id="{EEB31351-4198-4353-936C-6CA3816C5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753" y="1898685"/>
            <a:ext cx="2919356" cy="271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34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6401" y="508000"/>
            <a:ext cx="11207422" cy="1207678"/>
          </a:xfrm>
        </p:spPr>
        <p:txBody>
          <a:bodyPr>
            <a:normAutofit/>
          </a:bodyPr>
          <a:lstStyle/>
          <a:p>
            <a:pPr algn="ctr"/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Kaiserin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maria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theresia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páncélos cirkáló 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372521" y="1819373"/>
            <a:ext cx="5819478" cy="453062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Méret: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106,6 – 16,25 – 6,13 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Vízkiszorítás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5247 / 6122,5 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Páncélzat: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vízvonal 100, fedélzet 57-38,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torony 100,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főlövegtornyok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100, kazamata 80 mm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Hajtómű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db háromhengeres 3-os expanziójú gőzgép, 4 db hengeres vízcsöves ikerkazán, 9755 LE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Sebesség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19,35 csomó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Fegyverzet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db 240 mm-es L/35 Krupp, 8 db 150 mm-es L/35 Krupp (kazamatákban) ágyú, 2 db 70 mm-es L/15 gyorstüzelő, 12 db 47 mm-es L/44 gyorstüzelő, 2 db 47 mm-es L/43 gyorstüzelő ágyú,, 6 db 47 mm-es L/33 gyorstüzelő löveg, 2 db 70 mm-es L/18 csónakágyú, 4 db 450 mm-es torpedóvető cső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Személyzet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27 + 447 fő (1907)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Készült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Póla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(Arzenál), 1891. X. 06. – 1893. IV. 29. – 1895. III. 24.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meghatározatlan">
            <a:extLst>
              <a:ext uri="{FF2B5EF4-FFF2-40B4-BE49-F238E27FC236}">
                <a16:creationId xmlns:a16="http://schemas.microsoft.com/office/drawing/2014/main" id="{3E3A3B29-B334-49F4-9154-EB37B8C5E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3130"/>
            <a:ext cx="6372521" cy="420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273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6401" y="508000"/>
            <a:ext cx="11207422" cy="1207678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Kaiser Karl VI. </a:t>
            </a:r>
            <a:r>
              <a:rPr lang="hu-H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páncélos cirkáló 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372521" y="1819373"/>
            <a:ext cx="5819478" cy="453062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Méret: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112,2 – 17,27 – 7,23 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Vízkiszorítás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6265,6 / 6973,7 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Páncélzat: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vízvonal 220, fedélzet 60,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torony 200,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főlövegtornyok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200, kazamata 80 mm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Hajtómű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db négyhengeres 3-os expanziójú gőzgép, 18 db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Belleville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-kazán, 12 300 LE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Sebesség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20,83 csomó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Fegyverzet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db 240 mm-es L/40 Krupp, 8 db 150 mm-es L/40 Skoda (kazamatákban) ágyú, 2 db 70 mm-es L/18 csónaklöveg, 16 db 47 mm-es L/44 Skoda gyorstüzelő, 2 db 47 mm-es L/33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Hotckiss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gyorstüzelő ágyú, 2 db 450 mm-es torpedóvető cső (6 db torpedó)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Személyzet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27 + 522 fő (1907)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Készült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Trieszt (STT), 1896. VI. 01. – 1898. V. 12. – 1905. V. 23.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undefined">
            <a:extLst>
              <a:ext uri="{FF2B5EF4-FFF2-40B4-BE49-F238E27FC236}">
                <a16:creationId xmlns:a16="http://schemas.microsoft.com/office/drawing/2014/main" id="{24FE4C29-9ED6-42E1-B476-ADEA9AC0A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76" y="2003245"/>
            <a:ext cx="6165130" cy="38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915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6401" y="508000"/>
            <a:ext cx="11207422" cy="1207678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Sankt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georg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páncélos cirkáló 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372521" y="1819373"/>
            <a:ext cx="5819478" cy="453062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Méret: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124,3 – 19,01 – 7,41 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Vízkiszorítás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7406 / 8199 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Páncélzat: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vízvonal 210-165, fedélzet 60,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torony 200,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főlövegtornyok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210, kazamata 150-135 mm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Hajtómű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db négyhengeres 3-os expanziójú gőzgép, 12 db vízcsöves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Yarrow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-kazán, 14 860 LE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Sebesség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20,49 csomó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Fegyverzet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db 240 mm-es L/40, 5 db 190 mm-es, 4 db 150 mm-es L/40, 9 db 70 mm-es L/45 Skoda ágyú, 6 db 47 mm-es L/44 Skoda gyorstüzelő, 2 db 47 mm-es L/43 gyorstüzelő ágyú,, 4 db 37 mm-es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Vickers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szórólöveg, 2 db 70 mm-es L/18 csónakágyú, 2 db 450 mm-es torpedóvető cső (6 db torpedó)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Személyzet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32 + 589 fő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Készült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Póla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(Arzenál), 1901. III. 11. – 1903. XII. 08. – 1905. VII. 21.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smsstgeorgvorschiffkopie">
            <a:extLst>
              <a:ext uri="{FF2B5EF4-FFF2-40B4-BE49-F238E27FC236}">
                <a16:creationId xmlns:a16="http://schemas.microsoft.com/office/drawing/2014/main" id="{5C556ECE-34C5-4518-A493-9FCC454F1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10" y="1573162"/>
            <a:ext cx="5574890" cy="460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218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6401" y="508000"/>
            <a:ext cx="11207422" cy="1207678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Kaiser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franr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joseph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-</a:t>
            </a:r>
            <a:r>
              <a:rPr lang="hu-H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osztályú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nagy (védett) cirkáló:</a:t>
            </a:r>
            <a:br>
              <a:rPr lang="hu-H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KAISER FRANZ JOSEPH I, KAISERIN ELISABETH 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372521" y="1819373"/>
            <a:ext cx="5819478" cy="453062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Méret: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103,68 – 14,75 – 6 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Vízkiszorítás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4063,7 / 4566,7 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Páncélzat: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ívelt páncélfedélzet 2x18,7 (oldala 2x28),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 torony 50, lövegtornyok 90-40 mm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Hajtómű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db 3-os expanziójú gőzgép, 4 db kazán, 8743 LE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Sebesség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20,49 csomó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Fegyverzet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db 240 mm-es L/40 Krupp, 6 db 150 mm-es L/35 (4 lövegfedélzeten, 2 felsőfedélzet) löveg, 9 db 47 mm-es L/44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Hotchkiss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gyorstüzelő, 2 db 70 mm-es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Uchatius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csónakágyú, 2 db 400 mm-es torpedóvető cső (16 db torpedó)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Személyzet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367 fő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Készült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KFJ.: Trieszt (STT), 1888. V. 18. – 1889. VII. 18. – 1890. VII. 02.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KE.: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Póla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(Arzenál), 1888. VII. … - 1890. IX. 25. – 1892. XI. 24.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undefined">
            <a:extLst>
              <a:ext uri="{FF2B5EF4-FFF2-40B4-BE49-F238E27FC236}">
                <a16:creationId xmlns:a16="http://schemas.microsoft.com/office/drawing/2014/main" id="{6633D08B-1A4F-479E-A55E-A2631AD3F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69" y="1819373"/>
            <a:ext cx="6136851" cy="400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481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6401" y="508000"/>
            <a:ext cx="11207422" cy="1207678"/>
          </a:xfrm>
        </p:spPr>
        <p:txBody>
          <a:bodyPr>
            <a:normAutofit/>
          </a:bodyPr>
          <a:lstStyle/>
          <a:p>
            <a:pPr algn="ctr"/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zenta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osztályú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kiscirkáló:</a:t>
            </a:r>
            <a:br>
              <a:rPr lang="hu-H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ZENTA, ASPERN, SZIGETVÁR 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372521" y="1819373"/>
            <a:ext cx="5819478" cy="453062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Méret: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96,88 – 11,73 – 4,42 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Vízkiszorítás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2350 / 2543 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Páncélzat: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fedélzet 25-50,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 torony 50 mm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Hajtómű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db négyhengeres 3-os expanziójú gőzgép, 8 db vízcsöves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Yarrow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-kazán, 8580 LE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Sebesség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21,87 csomó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Fegyverzet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 db 120 mm-es L/40 löveg, 8 db 47 mm-es L/44 Skoda, 2 db 47 mm-es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Hotsckiss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gyorstüzelő ágyú, 2 db 450 mm-es torpedóvető cső (6 db torpedó)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Személyzet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15 + 290 fő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Készült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Z: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Póla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(Arzenál), 1896. VIII. 08. – 1897. VII. 18. – 1899. V. 28.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Póla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(Arzenál), 1897. X. 04 - 1899. V. 03. – 1900. V. 29.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SZ: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Póla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(Arzenál), 1899. V. 26. – 1900. X. 29. – 1901. IX. 30.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irc_mi" descr="001_cirk%C3%A1l%C3%B3">
            <a:extLst>
              <a:ext uri="{FF2B5EF4-FFF2-40B4-BE49-F238E27FC236}">
                <a16:creationId xmlns:a16="http://schemas.microsoft.com/office/drawing/2014/main" id="{3C922B06-6E7D-4671-99C1-00308C49B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64" y="1819373"/>
            <a:ext cx="5033914" cy="4317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088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1B80F90-93F4-40ED-95F4-B842B9060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0220" y="65989"/>
            <a:ext cx="6994688" cy="1640264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Zenta kiscirkáló és az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torpedóromboló az 1914. VIII. 16-i ütközetben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77F77D8-7083-4B33-810B-910A897D9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8016" y="2382852"/>
            <a:ext cx="1404743" cy="2066600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4098" name="irc_mi" descr="vkk_1915_2k_084_nagykep">
            <a:extLst>
              <a:ext uri="{FF2B5EF4-FFF2-40B4-BE49-F238E27FC236}">
                <a16:creationId xmlns:a16="http://schemas.microsoft.com/office/drawing/2014/main" id="{A32B20D3-D555-4FAD-AB95-E7F9B253D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80" y="324467"/>
            <a:ext cx="47180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irc_mi" descr="sms-zenta">
            <a:extLst>
              <a:ext uri="{FF2B5EF4-FFF2-40B4-BE49-F238E27FC236}">
                <a16:creationId xmlns:a16="http://schemas.microsoft.com/office/drawing/2014/main" id="{A209C2FD-32E1-4F38-BA44-CC9540863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18" y="3030704"/>
            <a:ext cx="4702175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irc_mi" descr="012">
            <a:extLst>
              <a:ext uri="{FF2B5EF4-FFF2-40B4-BE49-F238E27FC236}">
                <a16:creationId xmlns:a16="http://schemas.microsoft.com/office/drawing/2014/main" id="{5360BD07-48FA-4C8B-8ABF-86BBBAA72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024" y="1828800"/>
            <a:ext cx="6711884" cy="414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9570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6401" y="358219"/>
            <a:ext cx="11207422" cy="527901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ADMIRAL SPAUN gyorscirkáló 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372521" y="1819373"/>
            <a:ext cx="5819478" cy="453062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Méret: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130,64 – 12,77 – 4,58 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Vízkiszorítás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3500 / 4007 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Páncélzat: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vízvonal 60, fedélzet 20 mm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Hajtómű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db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Parsons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-gőzturbina, 16 db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Yarrow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-kazán, 25 250 LE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Sebesség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27,07 csomó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Fegyverzet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7 db 100 mm-es L/50 löveg, 1 db 47 mm-es csónaklöveg, 2 db 450 mm-es torpedóvető cső (6 db torpedó), aknatelepítő készülék 60 aknához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Személyzet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17 + 294 fő (1910)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Készült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Z: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Póla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(Arzenál), 1908. V. 30. – 1909. X. 30. – 1910. XI. 15.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Admiral_Spaun">
            <a:extLst>
              <a:ext uri="{FF2B5EF4-FFF2-40B4-BE49-F238E27FC236}">
                <a16:creationId xmlns:a16="http://schemas.microsoft.com/office/drawing/2014/main" id="{9FFBBC8F-24ED-4FA9-8E10-5DBBEE483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5105"/>
            <a:ext cx="6372521" cy="416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738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6974" y="329939"/>
            <a:ext cx="11207422" cy="1140642"/>
          </a:xfrm>
        </p:spPr>
        <p:txBody>
          <a:bodyPr>
            <a:normAutofit/>
          </a:bodyPr>
          <a:lstStyle/>
          <a:p>
            <a:pPr algn="ctr"/>
            <a:r>
              <a:rPr lang="hu-H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NOVARA-osztályú gyorscirkálók:</a:t>
            </a:r>
            <a:br>
              <a:rPr lang="hu-H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NOVARA, SAIDA, HELGOLAND 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372521" y="1819373"/>
            <a:ext cx="5819478" cy="453062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Méret: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130,64 – 12,77 – 4,95 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Vízkiszorítás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3500 / 4010,6 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Páncélzat: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vízvonal 60, fedélzet 20 mm, válaszfalak 60,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 torony 50, lövegpajzs 56, oldalvédelem 40-8-8 mm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Hajtómű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db AEG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Parsons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-gőzturbina, 16 db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Yarrow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-kazán, 30 178 LE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Sebesség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27 csomó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Fegyverzet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9 db 100 mm-es L/50 löveg, 1 db 47 mm-es gyorstüzelő löveg, 1 db 47 mm-es L/44 csónaklöveg, 6 (3x2) db 533 mm-es torpedóvető cső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Személyzet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 + 320 fő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Készült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N: Fiume (Ganz Danubius), 1912. II. 09. – 1913. II. 15. – 1915. I. 10.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S: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Monfalcone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(CNT), 1911. 09. – 1912. X. 26. – 1914. VIII. 01.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H: Fiume (Ganz Danubius), 1911. X. 28. – 1912. XI. 23. – 1914. VIII. 30.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Admiral Spaun class scout cruiser - line drawing">
            <a:extLst>
              <a:ext uri="{FF2B5EF4-FFF2-40B4-BE49-F238E27FC236}">
                <a16:creationId xmlns:a16="http://schemas.microsoft.com/office/drawing/2014/main" id="{0341AAF6-BA08-4E5B-A4AF-871C69F96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09" y="2177592"/>
            <a:ext cx="5992729" cy="342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108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1B80F90-93F4-40ED-95F4-B842B9060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0220" y="65989"/>
            <a:ext cx="6994688" cy="1640264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novara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-osztály egységei az 1917. V. 15-i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otrantói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ütközetben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77F77D8-7083-4B33-810B-910A897D9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827" y="3429000"/>
            <a:ext cx="2243580" cy="341722"/>
          </a:xfrm>
        </p:spPr>
        <p:txBody>
          <a:bodyPr>
            <a:normAutofit fontScale="77500" lnSpcReduction="20000"/>
          </a:bodyPr>
          <a:lstStyle/>
          <a:p>
            <a:endParaRPr lang="hu-HU" dirty="0"/>
          </a:p>
        </p:txBody>
      </p:sp>
      <p:pic>
        <p:nvPicPr>
          <p:cNvPr id="7172" name="yui_3_11_0_3_1417434475963_401" descr="Helgoland Gefecht in der Strasse von Otranto 1917">
            <a:extLst>
              <a:ext uri="{FF2B5EF4-FFF2-40B4-BE49-F238E27FC236}">
                <a16:creationId xmlns:a16="http://schemas.microsoft.com/office/drawing/2014/main" id="{8CE01AE5-8F0A-4D07-B4D4-89FC156A1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72" y="65989"/>
            <a:ext cx="4553147" cy="286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yui_3_11_0_3_1417435445665_401" descr="SMS Saida  und SMS Novara Otranto 1917">
            <a:extLst>
              <a:ext uri="{FF2B5EF4-FFF2-40B4-BE49-F238E27FC236}">
                <a16:creationId xmlns:a16="http://schemas.microsoft.com/office/drawing/2014/main" id="{FD8AE02F-BA05-4A89-B805-B9219DE7E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84" y="3110845"/>
            <a:ext cx="4911365" cy="286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A Novara cirkáló az otrantói csatában">
            <a:extLst>
              <a:ext uri="{FF2B5EF4-FFF2-40B4-BE49-F238E27FC236}">
                <a16:creationId xmlns:a16="http://schemas.microsoft.com/office/drawing/2014/main" id="{1CD2DD31-877B-4150-9976-751AE1942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191" y="2111604"/>
            <a:ext cx="5778631" cy="363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866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6402" y="154544"/>
            <a:ext cx="10915189" cy="635166"/>
          </a:xfrm>
        </p:spPr>
        <p:txBody>
          <a:bodyPr/>
          <a:lstStyle/>
          <a:p>
            <a:pPr algn="ctr"/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elözmények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66255" y="4800930"/>
            <a:ext cx="11428714" cy="1267361"/>
          </a:xfrm>
        </p:spPr>
        <p:txBody>
          <a:bodyPr>
            <a:normAutofit fontScale="25000" lnSpcReduction="20000"/>
          </a:bodyPr>
          <a:lstStyle/>
          <a:p>
            <a:pPr algn="just">
              <a:spcBef>
                <a:spcPts val="0"/>
              </a:spcBef>
              <a:buFontTx/>
              <a:buChar char="-"/>
            </a:pPr>
            <a:r>
              <a:rPr lang="hu-H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Wilhelm von </a:t>
            </a:r>
            <a:r>
              <a:rPr lang="hu-H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Tegetthoff</a:t>
            </a:r>
            <a:r>
              <a:rPr lang="hu-H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báró (1827-1871) tengernagy, az osztrák haditengerészeti erők parancsnoka az 1864-es 2. schleswig-holsteini, illetve az 1866-os osztrák – porosz-olasz háborúban. Az OMM haditengerészetének első parancsnoka.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hu-H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Tegetthoff</a:t>
            </a:r>
            <a:r>
              <a:rPr lang="hu-H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emlékműve 1908-ban Pólában (képeslap), illetve átmenekítése után Grazban.</a:t>
            </a:r>
          </a:p>
          <a:p>
            <a:pPr marL="0" indent="0">
              <a:buNone/>
            </a:pPr>
            <a:r>
              <a:rPr lang="hu-H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Wilhelm-von-Tegehthoff-1866">
            <a:extLst>
              <a:ext uri="{FF2B5EF4-FFF2-40B4-BE49-F238E27FC236}">
                <a16:creationId xmlns:a16="http://schemas.microsoft.com/office/drawing/2014/main" id="{3CCD3CB1-F648-4815-882D-D478B17F6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71" y="383309"/>
            <a:ext cx="2776196" cy="418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Tegetthoff-Monument in Pola">
            <a:extLst>
              <a:ext uri="{FF2B5EF4-FFF2-40B4-BE49-F238E27FC236}">
                <a16:creationId xmlns:a16="http://schemas.microsoft.com/office/drawing/2014/main" id="{77421430-1177-45B5-B466-3A68BDA23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261" y="670727"/>
            <a:ext cx="2620702" cy="401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640px-Graz-Pers%C3%B6nlichkeitsdenkmal-Wilhelm_von_Tegetthoff-Tegetthoffplatz">
            <a:extLst>
              <a:ext uri="{FF2B5EF4-FFF2-40B4-BE49-F238E27FC236}">
                <a16:creationId xmlns:a16="http://schemas.microsoft.com/office/drawing/2014/main" id="{63A0AFF5-1110-47D0-B956-69A762ED3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970" y="670727"/>
            <a:ext cx="2685590" cy="401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1B80F90-93F4-40ED-95F4-B842B9060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70" y="65989"/>
            <a:ext cx="11689238" cy="1640264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1917. V. 15-i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otrantói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ütközet résztvevői:</a:t>
            </a:r>
            <a:b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horthy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Miklós sorkapitány és az ellenfél zászlóshajója, a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dertmouth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cirkáló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77F77D8-7083-4B33-810B-910A897D9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827" y="3429000"/>
            <a:ext cx="2243580" cy="341722"/>
          </a:xfrm>
        </p:spPr>
        <p:txBody>
          <a:bodyPr>
            <a:normAutofit fontScale="77500" lnSpcReduction="20000"/>
          </a:bodyPr>
          <a:lstStyle/>
          <a:p>
            <a:endParaRPr lang="hu-HU" dirty="0"/>
          </a:p>
        </p:txBody>
      </p:sp>
      <p:pic>
        <p:nvPicPr>
          <p:cNvPr id="8194" name="Picture 2" descr="HorthyNovara">
            <a:extLst>
              <a:ext uri="{FF2B5EF4-FFF2-40B4-BE49-F238E27FC236}">
                <a16:creationId xmlns:a16="http://schemas.microsoft.com/office/drawing/2014/main" id="{DAA44D8E-BE08-4E63-AA01-D13776391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23068"/>
            <a:ext cx="5967166" cy="414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HMS_Dartmouth_%281911%29">
            <a:extLst>
              <a:ext uri="{FF2B5EF4-FFF2-40B4-BE49-F238E27FC236}">
                <a16:creationId xmlns:a16="http://schemas.microsoft.com/office/drawing/2014/main" id="{44E68279-DB2F-44CC-967C-8B7B0CB47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836" y="1923068"/>
            <a:ext cx="5803766" cy="397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9089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6974" y="329939"/>
            <a:ext cx="11207422" cy="1140642"/>
          </a:xfrm>
        </p:spPr>
        <p:txBody>
          <a:bodyPr>
            <a:normAutofit/>
          </a:bodyPr>
          <a:lstStyle/>
          <a:p>
            <a:pPr algn="ctr"/>
            <a:r>
              <a:rPr lang="hu-H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Torpedócirkálók:</a:t>
            </a:r>
            <a:br>
              <a:rPr lang="hu-H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PANTHER, LEOPARD, TIGER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372521" y="1819373"/>
            <a:ext cx="5819478" cy="423263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Méret: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72,1 – 10,39 – 4,73 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Vízkiszorítás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1582 / 1720 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Páncélzat: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fedélzet 12 mm, gépházi tetők 50 mm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Hajtómű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db álló, kéthengeres  3-szoros expanziójú gőzgép, 4 db hengeres kazán, 6380 LE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Sebesség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18,74 csomó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Fegyverzet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db 120 mm-es ágyú (lövegkarzaton), 4 db 47 mm-es gyorstüzelő löveg, 6 db 47 mm-es szórólöveg, 4 db 350 mm-es torpedóvető cső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Személyzet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17 + 165 fő (1897)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Készült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Newcastle (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Amstrong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1885. I. – 1885. IX. 10. – 1886. III. 21.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P: Newcastle (Armstrong), 1884. X. 29 – … – 1885. XII. 31.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T: Trieszt (STT), 1886. X. 05. – 1887. VI. 28. – 1888. III. 14. (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Lacroma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tengernagyi jacht)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SMS Leopard az Osztrák-Magyar Haditengerészet Panther-osztályú torpedócirkálója / K.u.K. Kriegsmarin...">
            <a:extLst>
              <a:ext uri="{FF2B5EF4-FFF2-40B4-BE49-F238E27FC236}">
                <a16:creationId xmlns:a16="http://schemas.microsoft.com/office/drawing/2014/main" id="{40AC075B-7591-482E-9AC2-875DED276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82" y="1819373"/>
            <a:ext cx="6042582" cy="41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804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73019" y="2466109"/>
            <a:ext cx="9881836" cy="766617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Köszönöm a figyelmet !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06401" y="1838036"/>
            <a:ext cx="10648454" cy="41286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44718" y="273377"/>
            <a:ext cx="10821971" cy="669303"/>
          </a:xfrm>
        </p:spPr>
        <p:txBody>
          <a:bodyPr/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1867-es kiegyezés és a haditengerészet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06402" y="5099901"/>
            <a:ext cx="4320520" cy="914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 descr="Az infografika megmutatja, hogy Ausztria és Magyarország uralkodója közös. Ő egyben az osztrák császár és a magyar király. A két ország közös ügyei a következők: vámhatár, valuta, közös minisztériumok, a külügy, a hadügy és a pénzügy. A két állam között szabad a tőke- és a munkaerő áramlása. A két ország a további ügyeit a maga államszervezete szerint intézi.">
            <a:extLst>
              <a:ext uri="{FF2B5EF4-FFF2-40B4-BE49-F238E27FC236}">
                <a16:creationId xmlns:a16="http://schemas.microsoft.com/office/drawing/2014/main" id="{44615259-4A69-47B6-9BD3-50F78DCC3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205" y="942680"/>
            <a:ext cx="9916998" cy="537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1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44718" y="273377"/>
            <a:ext cx="10821971" cy="669303"/>
          </a:xfrm>
        </p:spPr>
        <p:txBody>
          <a:bodyPr/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OMM haditengerészetének szervezete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06402" y="5099901"/>
            <a:ext cx="4320520" cy="914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13">
            <a:extLst>
              <a:ext uri="{FF2B5EF4-FFF2-40B4-BE49-F238E27FC236}">
                <a16:creationId xmlns:a16="http://schemas.microsoft.com/office/drawing/2014/main" id="{F14C2672-6235-4A59-B700-B00D0AD62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662" y="1131216"/>
            <a:ext cx="6890994" cy="488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273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77F883D-7208-4F88-9783-8AC8D2484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omm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hadiflottája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3F2E13-EB37-4857-A211-6BD03B7E1E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091" y="1970202"/>
            <a:ext cx="5863076" cy="408290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1867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Gőzmeghajtású egységek: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csavargőzös sorhajó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csavaros vértes fregatt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kisebb csavaros fregatt és korvett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csavaros ágyúnaszád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lapátkerekes ágyúnaszád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különböző rendeltetésű kerekes gőzös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Vitorlás egységek: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fregatt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korvett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brigg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goalett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(szkúner)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EDE99EC-0BF4-400D-8460-BF453482F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769" y="1970202"/>
            <a:ext cx="5354029" cy="425246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1914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csatahajó (toronypáncélos,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predreadnought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dreadnougnt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Részletesen bemutatva az előadásban!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u-HU">
                <a:latin typeface="Times New Roman" panose="02020603050405020304" pitchFamily="18" charset="0"/>
                <a:cs typeface="Times New Roman" panose="02020603050405020304" pitchFamily="18" charset="0"/>
              </a:rPr>
              <a:t>9 cirkáló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torpedóromboló és torpedóhajó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77 torpedónaszád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tengeralattjáró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folyami monitor és őrnaszád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egyéb rendeltetésű hadihajó (köztük a korábbi időszak szolgálatból kivont egységei)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928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84916" y="329938"/>
            <a:ext cx="5819479" cy="1310325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OMM HADITENGERÉSZETÉNEK PARANCSNOKAI</a:t>
            </a:r>
            <a:br>
              <a:rPr lang="hu-H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372521" y="1819373"/>
            <a:ext cx="5819478" cy="423263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1868. III. – 1871. IV. Wilhelm von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Tegetthoff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báró altengernagy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1871. IV. – 1883. XI. Friedrich von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Pöck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tengernagy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1883. XI. – 1897. XII. Maximillian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Daulebsky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Sterneck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zu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Ehrenstein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báró tengernagy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1897. XII. – 1904. X. Hermann van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Spaun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báró tengernagy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1904. X. – 1913. II. Rudolf von Montecuccoli, báró  tengernagy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1913. II. – 1917. II. Anton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Haus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tengernagy, majd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főtengernagy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1917. IV. – 1918. II.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Maximilian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Njegovan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tengernagy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1914-ben">
            <a:extLst>
              <a:ext uri="{FF2B5EF4-FFF2-40B4-BE49-F238E27FC236}">
                <a16:creationId xmlns:a16="http://schemas.microsoft.com/office/drawing/2014/main" id="{3CCFC2C3-FD6B-46FB-B4FF-0C3B0C221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552" y="1055801"/>
            <a:ext cx="2947447" cy="404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Rudolf von Montecuccoli 1901 körül">
            <a:extLst>
              <a:ext uri="{FF2B5EF4-FFF2-40B4-BE49-F238E27FC236}">
                <a16:creationId xmlns:a16="http://schemas.microsoft.com/office/drawing/2014/main" id="{E8704AFB-1C48-45C0-B9E6-4C42E2652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82" y="1055801"/>
            <a:ext cx="2799173" cy="41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961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77F883D-7208-4F88-9783-8AC8D2484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omm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haditengerészetének létszáma és megoszlása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3F2E13-EB37-4857-A211-6BD03B7E1E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091" y="1970202"/>
            <a:ext cx="5863076" cy="408290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1894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Összlétszám:  9027 fő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tiszt:           1151 (ebből magyar honos 183)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legénység:  7876 (ebből magyar honos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1382)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EDE99EC-0BF4-400D-8460-BF453482F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769" y="1970202"/>
            <a:ext cx="5354029" cy="425246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Összlétszám: 19 437 fő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tiszt:            1748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fö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(ebből magyar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honos 314)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legénység: 17 689 fő (magyar honos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4808)  </a:t>
            </a:r>
          </a:p>
        </p:txBody>
      </p:sp>
    </p:spTree>
    <p:extLst>
      <p:ext uri="{BB962C8B-B14F-4D97-AF65-F5344CB8AC3E}">
        <p14:creationId xmlns:p14="http://schemas.microsoft.com/office/powerpoint/2010/main" val="201018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3316" y="329938"/>
            <a:ext cx="11001080" cy="970961"/>
          </a:xfrm>
        </p:spPr>
        <p:txBody>
          <a:bodyPr>
            <a:normAutofit/>
          </a:bodyPr>
          <a:lstStyle/>
          <a:p>
            <a:pPr algn="ctr"/>
            <a:r>
              <a:rPr lang="hu-H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OMM HAJÓGYÁRAI</a:t>
            </a:r>
            <a:br>
              <a:rPr lang="hu-H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372521" y="1941921"/>
            <a:ext cx="5819478" cy="411951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Póla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Haditengerészeti Arzenál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Trieszt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Stabilimento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Technico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Triestino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(1857-1984)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Fiume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Stabilimento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Tecnico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Fiume (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Whitehead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Ganz Danubius Rt. (1906-tól)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Monfalcone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(ma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Fincantieri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Óbuda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DGT Hajógyára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Ganz Danubius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Linz: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Witkowitz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Művek –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Ostrava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(Skoda Művek –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Plsen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Sms_st_georg_im_seearsenal_pola">
            <a:extLst>
              <a:ext uri="{FF2B5EF4-FFF2-40B4-BE49-F238E27FC236}">
                <a16:creationId xmlns:a16="http://schemas.microsoft.com/office/drawing/2014/main" id="{AFDE24DF-5EC8-4FA9-A3A4-4F500583B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09" y="1743959"/>
            <a:ext cx="5916891" cy="395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789322"/>
      </p:ext>
    </p:extLst>
  </p:cSld>
  <p:clrMapOvr>
    <a:masterClrMapping/>
  </p:clrMapOvr>
</p:sld>
</file>

<file path=ppt/theme/theme1.xml><?xml version="1.0" encoding="utf-8"?>
<a:theme xmlns:a="http://schemas.openxmlformats.org/drawingml/2006/main" name="Galéria">
  <a:themeElements>
    <a:clrScheme name="Galé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éria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é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3268</Words>
  <Application>Microsoft Office PowerPoint</Application>
  <PresentationFormat>Szélesvásznú</PresentationFormat>
  <Paragraphs>290</Paragraphs>
  <Slides>32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7" baseType="lpstr">
      <vt:lpstr>Arial</vt:lpstr>
      <vt:lpstr>Calibri</vt:lpstr>
      <vt:lpstr>Gill Sans MT</vt:lpstr>
      <vt:lpstr>Times New Roman</vt:lpstr>
      <vt:lpstr>Galéria</vt:lpstr>
      <vt:lpstr>Az osztrák-magyar monarchia  haditengerészete   </vt:lpstr>
      <vt:lpstr>Előzmények </vt:lpstr>
      <vt:lpstr>elözmények</vt:lpstr>
      <vt:lpstr>Az 1867-es kiegyezés és a haditengerészet</vt:lpstr>
      <vt:lpstr>Az OMM haditengerészetének szervezete</vt:lpstr>
      <vt:lpstr>Az omm hadiflottája</vt:lpstr>
      <vt:lpstr> AZ OMM HADITENGERÉSZETÉNEK PARANCSNOKAI </vt:lpstr>
      <vt:lpstr>Az omm haditengerészetének létszáma és megoszlása</vt:lpstr>
      <vt:lpstr> AZ OMM HAJÓGYÁRAI </vt:lpstr>
      <vt:lpstr>Csatahajók: Kronprinz Erzherzog rudolf toronyhajó</vt:lpstr>
      <vt:lpstr>Kronprinz erzherzog rudolf toronyhajó</vt:lpstr>
      <vt:lpstr>Kronprinzessin erzherzogin Stephanie toronyhajó</vt:lpstr>
      <vt:lpstr>Monarch-osztályú páncélos hajók: Monarch, Wien, budapest </vt:lpstr>
      <vt:lpstr>habsburg-osztályú páncélos hajók: habsburg, árpád, babenberg </vt:lpstr>
      <vt:lpstr>Erzherzog-osztályú sorhajók (pre-dreadnought): Erzherzog karl, E. ferdinand max, e. friedrich </vt:lpstr>
      <vt:lpstr>radetzky-osztályú csatahajó (pre-dreadnought): radetzky, erzherzog franz ferdinand, zrínyi </vt:lpstr>
      <vt:lpstr>tegtthoff-osztályú csatahajó (dreadnought): tegetthoff, viribus unitis, prinz ugen, szent istván </vt:lpstr>
      <vt:lpstr>VIRIBUS UNITIS</vt:lpstr>
      <vt:lpstr>Szent istván</vt:lpstr>
      <vt:lpstr>         Szent istván</vt:lpstr>
      <vt:lpstr>Kaiserin maria theresia páncélos cirkáló </vt:lpstr>
      <vt:lpstr>Kaiser Karl VI. páncélos cirkáló </vt:lpstr>
      <vt:lpstr>Sankt georg páncélos cirkáló </vt:lpstr>
      <vt:lpstr>Kaiser franr joseph i -osztályú nagy (védett) cirkáló: KAISER FRANZ JOSEPH I, KAISERIN ELISABETH </vt:lpstr>
      <vt:lpstr>zenta-osztályú  kiscirkáló: ZENTA, ASPERN, SZIGETVÁR </vt:lpstr>
      <vt:lpstr>Zenta kiscirkáló és az ulan torpedóromboló az 1914. VIII. 16-i ütközetben</vt:lpstr>
      <vt:lpstr>ADMIRAL SPAUN gyorscirkáló </vt:lpstr>
      <vt:lpstr> NOVARA-osztályú gyorscirkálók: NOVARA, SAIDA, HELGOLAND </vt:lpstr>
      <vt:lpstr>A novara-osztály egységei az 1917. V. 15-i otrantói ütközetben</vt:lpstr>
      <vt:lpstr>az 1917. V. 15-i otrantói ütközet résztvevői: horthy Miklós sorkapitány és az ellenfél zászlóshajója, a dertmouth cirkáló</vt:lpstr>
      <vt:lpstr> Torpedócirkálók: PANTHER, LEOPARD, TIGER</vt:lpstr>
      <vt:lpstr>Köszönöm a figyelmet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GÓBI TRÓPUSI SIVATAG</dc:title>
  <dc:creator>lengyel.liana@sulid.hu</dc:creator>
  <cp:lastModifiedBy>hajagosjozsef</cp:lastModifiedBy>
  <cp:revision>296</cp:revision>
  <dcterms:created xsi:type="dcterms:W3CDTF">2021-03-31T09:56:00Z</dcterms:created>
  <dcterms:modified xsi:type="dcterms:W3CDTF">2025-07-23T10:08:55Z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FBC3E2F277F843F8A8493CB19A5FB7E1_12</vt:lpwstr>
  </property>
  <property fmtid="{D5CDD505-2E9C-101B-9397-08002B2CF9AE}" pid="3" name="KSOProductBuildVer">
    <vt:lpwstr>1033-12.2.0.13412</vt:lpwstr>
  </property>
</Properties>
</file>