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Play"/>
      <p:regular r:id="rId22"/>
      <p:bold r:id="rId23"/>
    </p:embeddedFont>
    <p:embeddedFont>
      <p:font typeface="Arial Narr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RQiNw+UtrABouHwapRS9Dt8hg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77E24F-3EBE-489B-8BFC-4B55088FEBCE}">
  <a:tblStyle styleId="{4977E24F-3EBE-489B-8BFC-4B55088FEB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-regular.fntdata"/><Relationship Id="rId21" Type="http://schemas.openxmlformats.org/officeDocument/2006/relationships/slide" Target="slides/slide16.xml"/><Relationship Id="rId24" Type="http://schemas.openxmlformats.org/officeDocument/2006/relationships/font" Target="fonts/ArialNarrow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customschemas.google.com/relationships/presentationmetadata" Target="metadata"/><Relationship Id="rId27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GaalG\Desktop\wigner\test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GaalG\Desktop\wigner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Sheet2!$C$4:$C$21</c:f>
              <c:numCache>
                <c:formatCode>General" mV"</c:formatCode>
                <c:ptCount val="18"/>
                <c:pt idx="0">
                  <c:v>28.8</c:v>
                </c:pt>
                <c:pt idx="1">
                  <c:v>10.199999999999999</c:v>
                </c:pt>
                <c:pt idx="2">
                  <c:v>20</c:v>
                </c:pt>
                <c:pt idx="3">
                  <c:v>11.6</c:v>
                </c:pt>
                <c:pt idx="4">
                  <c:v>14.8</c:v>
                </c:pt>
                <c:pt idx="5">
                  <c:v>12.8</c:v>
                </c:pt>
                <c:pt idx="6">
                  <c:v>12.4</c:v>
                </c:pt>
                <c:pt idx="7">
                  <c:v>17.8</c:v>
                </c:pt>
                <c:pt idx="8">
                  <c:v>13.6</c:v>
                </c:pt>
                <c:pt idx="9">
                  <c:v>19.600000000000001</c:v>
                </c:pt>
                <c:pt idx="10">
                  <c:v>18.399999999999999</c:v>
                </c:pt>
                <c:pt idx="11">
                  <c:v>19.2</c:v>
                </c:pt>
                <c:pt idx="12">
                  <c:v>18.399999999999999</c:v>
                </c:pt>
                <c:pt idx="13">
                  <c:v>18</c:v>
                </c:pt>
                <c:pt idx="14">
                  <c:v>18.399999999999999</c:v>
                </c:pt>
                <c:pt idx="15">
                  <c:v>20.399999999999999</c:v>
                </c:pt>
                <c:pt idx="16">
                  <c:v>21.2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1-4114-B20A-1DC0DDC2527E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Sheet2!$D$4:$D$21</c:f>
              <c:numCache>
                <c:formatCode>General" mV"</c:formatCode>
                <c:ptCount val="18"/>
                <c:pt idx="0">
                  <c:v>24.4</c:v>
                </c:pt>
                <c:pt idx="1">
                  <c:v>11.6</c:v>
                </c:pt>
                <c:pt idx="2">
                  <c:v>17.600000000000001</c:v>
                </c:pt>
                <c:pt idx="3">
                  <c:v>16.399999999999999</c:v>
                </c:pt>
                <c:pt idx="4">
                  <c:v>17.600000000000001</c:v>
                </c:pt>
                <c:pt idx="5">
                  <c:v>22</c:v>
                </c:pt>
                <c:pt idx="6">
                  <c:v>21.8</c:v>
                </c:pt>
                <c:pt idx="7">
                  <c:v>27.4</c:v>
                </c:pt>
                <c:pt idx="8">
                  <c:v>20</c:v>
                </c:pt>
                <c:pt idx="9">
                  <c:v>22</c:v>
                </c:pt>
                <c:pt idx="10">
                  <c:v>21.2</c:v>
                </c:pt>
                <c:pt idx="11">
                  <c:v>19.2</c:v>
                </c:pt>
                <c:pt idx="12">
                  <c:v>18.399999999999999</c:v>
                </c:pt>
                <c:pt idx="13">
                  <c:v>18</c:v>
                </c:pt>
                <c:pt idx="14">
                  <c:v>18.399999999999999</c:v>
                </c:pt>
                <c:pt idx="15">
                  <c:v>20.399999999999999</c:v>
                </c:pt>
                <c:pt idx="16">
                  <c:v>21.2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1-4114-B20A-1DC0DDC2527E}"/>
            </c:ext>
          </c:extLst>
        </c:ser>
        <c:ser>
          <c:idx val="2"/>
          <c:order val="2"/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Sheet2!$E$4:$E$21</c:f>
              <c:numCache>
                <c:formatCode>General" mV"</c:formatCode>
                <c:ptCount val="18"/>
                <c:pt idx="0">
                  <c:v>23.6</c:v>
                </c:pt>
                <c:pt idx="1">
                  <c:v>13.6</c:v>
                </c:pt>
                <c:pt idx="2">
                  <c:v>26</c:v>
                </c:pt>
                <c:pt idx="3">
                  <c:v>25.6</c:v>
                </c:pt>
                <c:pt idx="4">
                  <c:v>29.6</c:v>
                </c:pt>
                <c:pt idx="5">
                  <c:v>39</c:v>
                </c:pt>
                <c:pt idx="6">
                  <c:v>32.799999999999997</c:v>
                </c:pt>
                <c:pt idx="7">
                  <c:v>34.4</c:v>
                </c:pt>
                <c:pt idx="8">
                  <c:v>33.200000000000003</c:v>
                </c:pt>
                <c:pt idx="9">
                  <c:v>22.4</c:v>
                </c:pt>
                <c:pt idx="10">
                  <c:v>28</c:v>
                </c:pt>
                <c:pt idx="11">
                  <c:v>22.4</c:v>
                </c:pt>
                <c:pt idx="12">
                  <c:v>24.8</c:v>
                </c:pt>
                <c:pt idx="13">
                  <c:v>24</c:v>
                </c:pt>
                <c:pt idx="14">
                  <c:v>26</c:v>
                </c:pt>
                <c:pt idx="15">
                  <c:v>24.4</c:v>
                </c:pt>
                <c:pt idx="16">
                  <c:v>23.6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1-4114-B20A-1DC0DDC2527E}"/>
            </c:ext>
          </c:extLst>
        </c:ser>
        <c:ser>
          <c:idx val="3"/>
          <c:order val="3"/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Sheet2!$F$4:$F$21</c:f>
              <c:numCache>
                <c:formatCode>General" mV"</c:formatCode>
                <c:ptCount val="18"/>
                <c:pt idx="0">
                  <c:v>32</c:v>
                </c:pt>
                <c:pt idx="1">
                  <c:v>24.8</c:v>
                </c:pt>
                <c:pt idx="2">
                  <c:v>35.200000000000003</c:v>
                </c:pt>
                <c:pt idx="3">
                  <c:v>38</c:v>
                </c:pt>
                <c:pt idx="4">
                  <c:v>42.8</c:v>
                </c:pt>
                <c:pt idx="5">
                  <c:v>47</c:v>
                </c:pt>
                <c:pt idx="6">
                  <c:v>42.8</c:v>
                </c:pt>
                <c:pt idx="7">
                  <c:v>38.4</c:v>
                </c:pt>
                <c:pt idx="8">
                  <c:v>40</c:v>
                </c:pt>
                <c:pt idx="9">
                  <c:v>28.8</c:v>
                </c:pt>
                <c:pt idx="10">
                  <c:v>35.6</c:v>
                </c:pt>
                <c:pt idx="11">
                  <c:v>22.4</c:v>
                </c:pt>
                <c:pt idx="12">
                  <c:v>24.8</c:v>
                </c:pt>
                <c:pt idx="13">
                  <c:v>24</c:v>
                </c:pt>
                <c:pt idx="14">
                  <c:v>26</c:v>
                </c:pt>
                <c:pt idx="15">
                  <c:v>24.4</c:v>
                </c:pt>
                <c:pt idx="16">
                  <c:v>23.6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1-4114-B20A-1DC0DDC2527E}"/>
            </c:ext>
          </c:extLst>
        </c:ser>
        <c:ser>
          <c:idx val="4"/>
          <c:order val="4"/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Sheet2!$G$4:$G$21</c:f>
              <c:numCache>
                <c:formatCode>General" mV"</c:formatCode>
                <c:ptCount val="18"/>
                <c:pt idx="0">
                  <c:v>38.4</c:v>
                </c:pt>
                <c:pt idx="1">
                  <c:v>42.6</c:v>
                </c:pt>
                <c:pt idx="2">
                  <c:v>39.6</c:v>
                </c:pt>
                <c:pt idx="3">
                  <c:v>52</c:v>
                </c:pt>
                <c:pt idx="4">
                  <c:v>43.2</c:v>
                </c:pt>
                <c:pt idx="5">
                  <c:v>49</c:v>
                </c:pt>
                <c:pt idx="6">
                  <c:v>41.6</c:v>
                </c:pt>
                <c:pt idx="7">
                  <c:v>42.4</c:v>
                </c:pt>
                <c:pt idx="8">
                  <c:v>37.6</c:v>
                </c:pt>
                <c:pt idx="9">
                  <c:v>38.4</c:v>
                </c:pt>
                <c:pt idx="10">
                  <c:v>38.4</c:v>
                </c:pt>
                <c:pt idx="11">
                  <c:v>36.799999999999997</c:v>
                </c:pt>
                <c:pt idx="12">
                  <c:v>34.799999999999997</c:v>
                </c:pt>
                <c:pt idx="13">
                  <c:v>30.4</c:v>
                </c:pt>
                <c:pt idx="14">
                  <c:v>27.6</c:v>
                </c:pt>
                <c:pt idx="15">
                  <c:v>25.2</c:v>
                </c:pt>
                <c:pt idx="16">
                  <c:v>22.4</c:v>
                </c:pt>
                <c:pt idx="17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1-4114-B20A-1DC0DDC2527E}"/>
            </c:ext>
          </c:extLst>
        </c:ser>
        <c:ser>
          <c:idx val="5"/>
          <c:order val="5"/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Sheet2!$H$4:$H$21</c:f>
              <c:numCache>
                <c:formatCode>General" mV"</c:formatCode>
                <c:ptCount val="18"/>
                <c:pt idx="0">
                  <c:v>50</c:v>
                </c:pt>
                <c:pt idx="1">
                  <c:v>67.599999999999994</c:v>
                </c:pt>
                <c:pt idx="2">
                  <c:v>39</c:v>
                </c:pt>
                <c:pt idx="3">
                  <c:v>58.8</c:v>
                </c:pt>
                <c:pt idx="4">
                  <c:v>38.4</c:v>
                </c:pt>
                <c:pt idx="5">
                  <c:v>49.6</c:v>
                </c:pt>
                <c:pt idx="6">
                  <c:v>38.4</c:v>
                </c:pt>
                <c:pt idx="7">
                  <c:v>47.2</c:v>
                </c:pt>
                <c:pt idx="8">
                  <c:v>38.4</c:v>
                </c:pt>
                <c:pt idx="9">
                  <c:v>46.4</c:v>
                </c:pt>
                <c:pt idx="10">
                  <c:v>42</c:v>
                </c:pt>
                <c:pt idx="11">
                  <c:v>36.799999999999997</c:v>
                </c:pt>
                <c:pt idx="12">
                  <c:v>34.799999999999997</c:v>
                </c:pt>
                <c:pt idx="13">
                  <c:v>30.4</c:v>
                </c:pt>
                <c:pt idx="14">
                  <c:v>27.6</c:v>
                </c:pt>
                <c:pt idx="15">
                  <c:v>25.2</c:v>
                </c:pt>
                <c:pt idx="16">
                  <c:v>22.4</c:v>
                </c:pt>
                <c:pt idx="17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01-4114-B20A-1DC0DDC2527E}"/>
            </c:ext>
          </c:extLst>
        </c:ser>
        <c:ser>
          <c:idx val="6"/>
          <c:order val="6"/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Sheet2!$I$4:$I$21</c:f>
              <c:numCache>
                <c:formatCode>General" mV"</c:formatCode>
                <c:ptCount val="18"/>
                <c:pt idx="0">
                  <c:v>57</c:v>
                </c:pt>
                <c:pt idx="1">
                  <c:v>77</c:v>
                </c:pt>
                <c:pt idx="2">
                  <c:v>35.200000000000003</c:v>
                </c:pt>
                <c:pt idx="3">
                  <c:v>58.8</c:v>
                </c:pt>
                <c:pt idx="4">
                  <c:v>37.6</c:v>
                </c:pt>
                <c:pt idx="5">
                  <c:v>49.8</c:v>
                </c:pt>
                <c:pt idx="6">
                  <c:v>41.6</c:v>
                </c:pt>
                <c:pt idx="7">
                  <c:v>47.6</c:v>
                </c:pt>
                <c:pt idx="8">
                  <c:v>41.6</c:v>
                </c:pt>
                <c:pt idx="9">
                  <c:v>45.6</c:v>
                </c:pt>
                <c:pt idx="10">
                  <c:v>43.2</c:v>
                </c:pt>
                <c:pt idx="11">
                  <c:v>42.8</c:v>
                </c:pt>
                <c:pt idx="12">
                  <c:v>38.799999999999997</c:v>
                </c:pt>
                <c:pt idx="13">
                  <c:v>34.799999999999997</c:v>
                </c:pt>
                <c:pt idx="14">
                  <c:v>31.2</c:v>
                </c:pt>
                <c:pt idx="15">
                  <c:v>28.4</c:v>
                </c:pt>
                <c:pt idx="16">
                  <c:v>24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01-4114-B20A-1DC0DDC2527E}"/>
            </c:ext>
          </c:extLst>
        </c:ser>
        <c:ser>
          <c:idx val="7"/>
          <c:order val="7"/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Sheet2!$J$4:$J$21</c:f>
              <c:numCache>
                <c:formatCode>General" mV"</c:formatCode>
                <c:ptCount val="18"/>
                <c:pt idx="0">
                  <c:v>44</c:v>
                </c:pt>
                <c:pt idx="1">
                  <c:v>58.8</c:v>
                </c:pt>
                <c:pt idx="2">
                  <c:v>33.6</c:v>
                </c:pt>
                <c:pt idx="3">
                  <c:v>56.4</c:v>
                </c:pt>
                <c:pt idx="4">
                  <c:v>39.6</c:v>
                </c:pt>
                <c:pt idx="5">
                  <c:v>48.4</c:v>
                </c:pt>
                <c:pt idx="6">
                  <c:v>42.4</c:v>
                </c:pt>
                <c:pt idx="7">
                  <c:v>42</c:v>
                </c:pt>
                <c:pt idx="8">
                  <c:v>42</c:v>
                </c:pt>
                <c:pt idx="9">
                  <c:v>38.799999999999997</c:v>
                </c:pt>
                <c:pt idx="10">
                  <c:v>40.799999999999997</c:v>
                </c:pt>
                <c:pt idx="11">
                  <c:v>42.8</c:v>
                </c:pt>
                <c:pt idx="12">
                  <c:v>38.799999999999997</c:v>
                </c:pt>
                <c:pt idx="13">
                  <c:v>34.799999999999997</c:v>
                </c:pt>
                <c:pt idx="14">
                  <c:v>31.2</c:v>
                </c:pt>
                <c:pt idx="15">
                  <c:v>28.4</c:v>
                </c:pt>
                <c:pt idx="16">
                  <c:v>24</c:v>
                </c:pt>
                <c:pt idx="17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01-4114-B20A-1DC0DDC2527E}"/>
            </c:ext>
          </c:extLst>
        </c:ser>
        <c:ser>
          <c:idx val="8"/>
          <c:order val="8"/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numRef>
              <c:f>Sheet2!$B$4:$B$21</c:f>
              <c:numCache>
                <c:formatCode>General" mm"</c:formatCode>
                <c:ptCount val="1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</c:numCache>
            </c:numRef>
          </c:cat>
          <c:val>
            <c:numRef>
              <c:f>Sheet2!$K$4:$K$21</c:f>
              <c:numCache>
                <c:formatCode>General" mV"</c:formatCode>
                <c:ptCount val="18"/>
                <c:pt idx="0">
                  <c:v>27.6</c:v>
                </c:pt>
                <c:pt idx="1">
                  <c:v>51</c:v>
                </c:pt>
                <c:pt idx="2">
                  <c:v>34.6</c:v>
                </c:pt>
                <c:pt idx="3">
                  <c:v>53</c:v>
                </c:pt>
                <c:pt idx="4">
                  <c:v>38.799999999999997</c:v>
                </c:pt>
                <c:pt idx="5">
                  <c:v>40.6</c:v>
                </c:pt>
                <c:pt idx="6">
                  <c:v>37.6</c:v>
                </c:pt>
                <c:pt idx="7">
                  <c:v>32.4</c:v>
                </c:pt>
                <c:pt idx="8">
                  <c:v>39.200000000000003</c:v>
                </c:pt>
                <c:pt idx="9">
                  <c:v>31.6</c:v>
                </c:pt>
                <c:pt idx="10">
                  <c:v>36.4</c:v>
                </c:pt>
                <c:pt idx="11">
                  <c:v>34.4</c:v>
                </c:pt>
                <c:pt idx="12">
                  <c:v>32.4</c:v>
                </c:pt>
                <c:pt idx="13">
                  <c:v>30.4</c:v>
                </c:pt>
                <c:pt idx="14">
                  <c:v>30.4</c:v>
                </c:pt>
                <c:pt idx="15">
                  <c:v>29.6</c:v>
                </c:pt>
                <c:pt idx="16">
                  <c:v>28</c:v>
                </c:pt>
                <c:pt idx="17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01-4114-B20A-1DC0DDC2527E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880334783"/>
        <c:axId val="880335263"/>
        <c:axId val="790831199"/>
      </c:surface3DChart>
      <c:catAx>
        <c:axId val="880334783"/>
        <c:scaling>
          <c:orientation val="minMax"/>
        </c:scaling>
        <c:delete val="0"/>
        <c:axPos val="b"/>
        <c:numFmt formatCode="General&quot; mm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35263"/>
        <c:crosses val="autoZero"/>
        <c:auto val="1"/>
        <c:lblAlgn val="ctr"/>
        <c:lblOffset val="100"/>
        <c:noMultiLvlLbl val="0"/>
      </c:catAx>
      <c:valAx>
        <c:axId val="88033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&quot; mV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334783"/>
        <c:crosses val="autoZero"/>
        <c:crossBetween val="midCat"/>
      </c:valAx>
      <c:serAx>
        <c:axId val="790831199"/>
        <c:scaling>
          <c:orientation val="minMax"/>
        </c:scaling>
        <c:delete val="1"/>
        <c:axPos val="b"/>
        <c:majorTickMark val="out"/>
        <c:minorTickMark val="none"/>
        <c:tickLblPos val="nextTo"/>
        <c:crossAx val="880335263"/>
        <c:crosses val="autoZero"/>
      </c:serAx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Sheet3!$B$1</c:f>
              <c:strCache>
                <c:ptCount val="1"/>
                <c:pt idx="0">
                  <c:v>-2 mm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Sheet3!$B$2:$B$12</c:f>
              <c:numCache>
                <c:formatCode>General" mV"</c:formatCode>
                <c:ptCount val="11"/>
                <c:pt idx="0">
                  <c:v>18.399999999999999</c:v>
                </c:pt>
                <c:pt idx="1">
                  <c:v>14.4</c:v>
                </c:pt>
                <c:pt idx="2">
                  <c:v>8.4</c:v>
                </c:pt>
                <c:pt idx="3">
                  <c:v>7.6</c:v>
                </c:pt>
                <c:pt idx="4">
                  <c:v>7.2</c:v>
                </c:pt>
                <c:pt idx="5">
                  <c:v>15.2</c:v>
                </c:pt>
                <c:pt idx="6">
                  <c:v>12</c:v>
                </c:pt>
                <c:pt idx="7">
                  <c:v>16</c:v>
                </c:pt>
                <c:pt idx="8">
                  <c:v>11.2</c:v>
                </c:pt>
                <c:pt idx="9">
                  <c:v>8.8000000000000007</c:v>
                </c:pt>
                <c:pt idx="1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D-4597-9E59-5552384C56FB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-1.5 mm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Sheet3!$C$2:$C$12</c:f>
              <c:numCache>
                <c:formatCode>General" mV"</c:formatCode>
                <c:ptCount val="11"/>
                <c:pt idx="0">
                  <c:v>19.2</c:v>
                </c:pt>
                <c:pt idx="1">
                  <c:v>16.8</c:v>
                </c:pt>
                <c:pt idx="2">
                  <c:v>8.4</c:v>
                </c:pt>
                <c:pt idx="3">
                  <c:v>18.399999999999999</c:v>
                </c:pt>
                <c:pt idx="4">
                  <c:v>15.2</c:v>
                </c:pt>
                <c:pt idx="5">
                  <c:v>20</c:v>
                </c:pt>
                <c:pt idx="6">
                  <c:v>15.2</c:v>
                </c:pt>
                <c:pt idx="7">
                  <c:v>15.6</c:v>
                </c:pt>
                <c:pt idx="8">
                  <c:v>11.2</c:v>
                </c:pt>
                <c:pt idx="9">
                  <c:v>8.8000000000000007</c:v>
                </c:pt>
                <c:pt idx="1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D-4597-9E59-5552384C56FB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-1 mm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Sheet3!$D$2:$D$12</c:f>
              <c:numCache>
                <c:formatCode>General" mV"</c:formatCode>
                <c:ptCount val="11"/>
                <c:pt idx="0">
                  <c:v>17.2</c:v>
                </c:pt>
                <c:pt idx="1">
                  <c:v>24</c:v>
                </c:pt>
                <c:pt idx="2">
                  <c:v>20</c:v>
                </c:pt>
                <c:pt idx="3">
                  <c:v>26.8</c:v>
                </c:pt>
                <c:pt idx="4">
                  <c:v>22</c:v>
                </c:pt>
                <c:pt idx="5">
                  <c:v>20.8</c:v>
                </c:pt>
                <c:pt idx="6">
                  <c:v>18.399999999999999</c:v>
                </c:pt>
                <c:pt idx="7">
                  <c:v>3.6</c:v>
                </c:pt>
                <c:pt idx="8">
                  <c:v>14.4</c:v>
                </c:pt>
                <c:pt idx="9">
                  <c:v>14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CD-4597-9E59-5552384C56FB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-0.5 mm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Sheet3!$E$2:$E$12</c:f>
              <c:numCache>
                <c:formatCode>General" mV"</c:formatCode>
                <c:ptCount val="11"/>
                <c:pt idx="0">
                  <c:v>26</c:v>
                </c:pt>
                <c:pt idx="1">
                  <c:v>30.8</c:v>
                </c:pt>
                <c:pt idx="2">
                  <c:v>30.8</c:v>
                </c:pt>
                <c:pt idx="3">
                  <c:v>28.8</c:v>
                </c:pt>
                <c:pt idx="4">
                  <c:v>26.4</c:v>
                </c:pt>
                <c:pt idx="5">
                  <c:v>19.2</c:v>
                </c:pt>
                <c:pt idx="6">
                  <c:v>18.8</c:v>
                </c:pt>
                <c:pt idx="7">
                  <c:v>14.4</c:v>
                </c:pt>
                <c:pt idx="8">
                  <c:v>14.4</c:v>
                </c:pt>
                <c:pt idx="9">
                  <c:v>14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CD-4597-9E59-5552384C56FB}"/>
            </c:ext>
          </c:extLst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0 mm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Sheet3!$F$2:$F$12</c:f>
              <c:numCache>
                <c:formatCode>General" mV"</c:formatCode>
                <c:ptCount val="11"/>
                <c:pt idx="0">
                  <c:v>30</c:v>
                </c:pt>
                <c:pt idx="1">
                  <c:v>30.8</c:v>
                </c:pt>
                <c:pt idx="2">
                  <c:v>32</c:v>
                </c:pt>
                <c:pt idx="3">
                  <c:v>25.6</c:v>
                </c:pt>
                <c:pt idx="4">
                  <c:v>24</c:v>
                </c:pt>
                <c:pt idx="5">
                  <c:v>18.399999999999999</c:v>
                </c:pt>
                <c:pt idx="6">
                  <c:v>17.2</c:v>
                </c:pt>
                <c:pt idx="7">
                  <c:v>17.600000000000001</c:v>
                </c:pt>
                <c:pt idx="8">
                  <c:v>17.2</c:v>
                </c:pt>
                <c:pt idx="9">
                  <c:v>20</c:v>
                </c:pt>
                <c:pt idx="1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D-4597-9E59-5552384C56FB}"/>
            </c:ext>
          </c:extLst>
        </c:ser>
        <c:ser>
          <c:idx val="5"/>
          <c:order val="5"/>
          <c:tx>
            <c:strRef>
              <c:f>Sheet3!$G$1</c:f>
              <c:strCache>
                <c:ptCount val="1"/>
                <c:pt idx="0">
                  <c:v>0.5 mm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Sheet3!$G$2:$G$12</c:f>
              <c:numCache>
                <c:formatCode>General" mV"</c:formatCode>
                <c:ptCount val="11"/>
                <c:pt idx="0">
                  <c:v>33.6</c:v>
                </c:pt>
                <c:pt idx="1">
                  <c:v>30.8</c:v>
                </c:pt>
                <c:pt idx="2">
                  <c:v>31.2</c:v>
                </c:pt>
                <c:pt idx="3">
                  <c:v>24</c:v>
                </c:pt>
                <c:pt idx="4">
                  <c:v>20.8</c:v>
                </c:pt>
                <c:pt idx="5">
                  <c:v>19.2</c:v>
                </c:pt>
                <c:pt idx="6">
                  <c:v>17.2</c:v>
                </c:pt>
                <c:pt idx="7">
                  <c:v>20</c:v>
                </c:pt>
                <c:pt idx="8">
                  <c:v>17.2</c:v>
                </c:pt>
                <c:pt idx="9">
                  <c:v>20</c:v>
                </c:pt>
                <c:pt idx="1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CD-4597-9E59-5552384C56FB}"/>
            </c:ext>
          </c:extLst>
        </c:ser>
        <c:ser>
          <c:idx val="6"/>
          <c:order val="6"/>
          <c:tx>
            <c:strRef>
              <c:f>Sheet3!$H$1</c:f>
              <c:strCache>
                <c:ptCount val="1"/>
                <c:pt idx="0">
                  <c:v>1 mm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Sheet3!$H$2:$H$12</c:f>
              <c:numCache>
                <c:formatCode>General" mV"</c:formatCode>
                <c:ptCount val="11"/>
                <c:pt idx="0">
                  <c:v>36</c:v>
                </c:pt>
                <c:pt idx="1">
                  <c:v>33.6</c:v>
                </c:pt>
                <c:pt idx="2">
                  <c:v>32</c:v>
                </c:pt>
                <c:pt idx="3">
                  <c:v>26.4</c:v>
                </c:pt>
                <c:pt idx="4">
                  <c:v>22.4</c:v>
                </c:pt>
                <c:pt idx="5">
                  <c:v>20.399999999999999</c:v>
                </c:pt>
                <c:pt idx="6">
                  <c:v>18.399999999999999</c:v>
                </c:pt>
                <c:pt idx="7">
                  <c:v>18.399999999999999</c:v>
                </c:pt>
                <c:pt idx="8">
                  <c:v>18.8</c:v>
                </c:pt>
                <c:pt idx="9">
                  <c:v>19.600000000000001</c:v>
                </c:pt>
                <c:pt idx="1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CD-4597-9E59-5552384C56FB}"/>
            </c:ext>
          </c:extLst>
        </c:ser>
        <c:ser>
          <c:idx val="7"/>
          <c:order val="7"/>
          <c:tx>
            <c:strRef>
              <c:f>Sheet3!$I$1</c:f>
              <c:strCache>
                <c:ptCount val="1"/>
                <c:pt idx="0">
                  <c:v>1.5 mm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Sheet3!$I$2:$I$12</c:f>
              <c:numCache>
                <c:formatCode>General" mV"</c:formatCode>
                <c:ptCount val="11"/>
                <c:pt idx="0">
                  <c:v>28.8</c:v>
                </c:pt>
                <c:pt idx="1">
                  <c:v>28.8</c:v>
                </c:pt>
                <c:pt idx="2">
                  <c:v>29.6</c:v>
                </c:pt>
                <c:pt idx="3">
                  <c:v>27.2</c:v>
                </c:pt>
                <c:pt idx="4">
                  <c:v>25.6</c:v>
                </c:pt>
                <c:pt idx="5">
                  <c:v>22.4</c:v>
                </c:pt>
                <c:pt idx="6">
                  <c:v>20.399999999999999</c:v>
                </c:pt>
                <c:pt idx="7">
                  <c:v>18.399999999999999</c:v>
                </c:pt>
                <c:pt idx="8">
                  <c:v>18.8</c:v>
                </c:pt>
                <c:pt idx="9">
                  <c:v>19.600000000000001</c:v>
                </c:pt>
                <c:pt idx="1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CD-4597-9E59-5552384C56FB}"/>
            </c:ext>
          </c:extLst>
        </c:ser>
        <c:ser>
          <c:idx val="8"/>
          <c:order val="8"/>
          <c:tx>
            <c:strRef>
              <c:f>Sheet3!$J$1</c:f>
              <c:strCache>
                <c:ptCount val="1"/>
                <c:pt idx="0">
                  <c:v>2 mm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numRef>
              <c:f>Sheet3!$A$2:$A$12</c:f>
              <c:numCache>
                <c:formatCode>General" mm"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</c:numCache>
            </c:numRef>
          </c:cat>
          <c:val>
            <c:numRef>
              <c:f>Sheet3!$J$2:$J$12</c:f>
              <c:numCache>
                <c:formatCode>General" mV"</c:formatCode>
                <c:ptCount val="11"/>
                <c:pt idx="0">
                  <c:v>14.8</c:v>
                </c:pt>
                <c:pt idx="1">
                  <c:v>19.2</c:v>
                </c:pt>
                <c:pt idx="2">
                  <c:v>23.6</c:v>
                </c:pt>
                <c:pt idx="3">
                  <c:v>24</c:v>
                </c:pt>
                <c:pt idx="4">
                  <c:v>24.4</c:v>
                </c:pt>
                <c:pt idx="5">
                  <c:v>23.2</c:v>
                </c:pt>
                <c:pt idx="6">
                  <c:v>20.8</c:v>
                </c:pt>
                <c:pt idx="7">
                  <c:v>19.2</c:v>
                </c:pt>
                <c:pt idx="8">
                  <c:v>18</c:v>
                </c:pt>
                <c:pt idx="9">
                  <c:v>16.8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D-4597-9E59-5552384C56FB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1022788608"/>
        <c:axId val="1022791008"/>
        <c:axId val="690851088"/>
      </c:surface3DChart>
      <c:catAx>
        <c:axId val="1022788608"/>
        <c:scaling>
          <c:orientation val="minMax"/>
        </c:scaling>
        <c:delete val="0"/>
        <c:axPos val="b"/>
        <c:numFmt formatCode="General&quot; mm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91008"/>
        <c:crosses val="autoZero"/>
        <c:auto val="1"/>
        <c:lblAlgn val="ctr"/>
        <c:lblOffset val="100"/>
        <c:noMultiLvlLbl val="0"/>
      </c:catAx>
      <c:valAx>
        <c:axId val="10227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&quot; mV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88608"/>
        <c:crosses val="autoZero"/>
        <c:crossBetween val="midCat"/>
      </c:valAx>
      <c:serAx>
        <c:axId val="690851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791008"/>
        <c:crosses val="autoZero"/>
      </c:ser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jpg"/><Relationship Id="rId6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-ultrasonography.org/upload/thumbnails/usg-14065-f1.gif" TargetMode="External"/><Relationship Id="rId4" Type="http://schemas.openxmlformats.org/officeDocument/2006/relationships/hyperlink" Target="https://www.frontiersin.org/files/Articles/1463038/fnins-18-1463038-HTML/image_m/fnins-18-1463038-g001.jpg" TargetMode="External"/><Relationship Id="rId5" Type="http://schemas.openxmlformats.org/officeDocument/2006/relationships/hyperlink" Target="http://www.researchgate.net/figure/Epileptic-Seizure-EEG-vs-Normal-EEG_fig1_35199680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3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-62754" y="141636"/>
            <a:ext cx="12317506" cy="21309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GB" sz="4400"/>
              <a:t>Az agyműködést befolyásoló elektromos és ultrahangos berendezés tesztelése és</a:t>
            </a:r>
            <a:br>
              <a:rPr b="1" lang="en-GB" sz="4400"/>
            </a:br>
            <a:r>
              <a:rPr b="1" lang="en-GB" sz="4400"/>
              <a:t>fejlesztése</a:t>
            </a:r>
            <a:endParaRPr b="1" sz="44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284194" y="2622177"/>
            <a:ext cx="9623611" cy="3409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Tasnádi Zsófia (Eötvös József Gimnázium és Kollégium, Tata, 11. osztály)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 Gaál Gergely (Földes Ferenc Gimnázium, Miskolc, 10. osztály)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Mentorok: Házi Veronika, Mészáros Aletta, Stippinger Marcell, Kiss Tamás, Varga Bálint, Somogyvári Zoltán, Kovács Barnabás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Elméleti Idegtudomány és Komplex Rendszerek Kutatócsoport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2025.07.07-11.</a:t>
            </a:r>
            <a:endParaRPr/>
          </a:p>
        </p:txBody>
      </p:sp>
      <p:pic>
        <p:nvPicPr>
          <p:cNvPr descr="A black and red logo&#10;&#10;AI-generated content may be incorrect.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2353" y="5849550"/>
            <a:ext cx="3227294" cy="713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Elektromos stimuláció</a:t>
            </a:r>
            <a:endParaRPr b="1" sz="5400"/>
          </a:p>
        </p:txBody>
      </p:sp>
      <p:pic>
        <p:nvPicPr>
          <p:cNvPr descr="A close-up of a computer component&#10;&#10;AI-generated content may be incorrect."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033" y="2645709"/>
            <a:ext cx="69532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685800" y="1815353"/>
            <a:ext cx="65604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StimJim 32bites programozható kontroller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510988" y="5674659"/>
            <a:ext cx="43299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“pulzusok” kiadása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square with white symbol and plus sign&#10;&#10;AI-generated content may be incorrect." id="166" name="Google Shape;1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6777" y="1882588"/>
            <a:ext cx="1973077" cy="1973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hexagon with a white circle and a black background&#10;&#10;AI-generated content may be incorrect."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8631" y="4131609"/>
            <a:ext cx="1991223" cy="220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StimJim programozása</a:t>
            </a:r>
            <a:endParaRPr sz="5400"/>
          </a:p>
        </p:txBody>
      </p:sp>
      <p:sp>
        <p:nvSpPr>
          <p:cNvPr id="173" name="Google Shape;173;p11"/>
          <p:cNvSpPr txBox="1"/>
          <p:nvPr/>
        </p:nvSpPr>
        <p:spPr>
          <a:xfrm>
            <a:off x="676836" y="1690688"/>
            <a:ext cx="6477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Megjelenítés oszcilloszkóp segítségével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Kezdetben négyszög hullám, emellé akartunk szinuszos hullámot generálni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mputer and electronic devices on a table&#10;&#10;AI-generated content may be incorrect."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3836" y="1479177"/>
            <a:ext cx="4699747" cy="3524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showing a line&#10;&#10;AI-generated content may be incorrect." id="175" name="Google Shape;1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36" y="3745720"/>
            <a:ext cx="4931147" cy="2843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5822576" y="5003987"/>
            <a:ext cx="60310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egymáshoz közeli frekvenciájú hullámok lebegése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2642" y="5958094"/>
            <a:ext cx="3330941" cy="815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838200" y="97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Megvalósítás</a:t>
            </a:r>
            <a:endParaRPr b="1" sz="5400"/>
          </a:p>
        </p:txBody>
      </p:sp>
      <p:pic>
        <p:nvPicPr>
          <p:cNvPr descr="A whiteboard with writing on it&#10;&#10;AI-generated content may be incorrect."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3334"/>
            <a:ext cx="7140388" cy="535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 txBox="1"/>
          <p:nvPr/>
        </p:nvSpPr>
        <p:spPr>
          <a:xfrm>
            <a:off x="7140388" y="1690688"/>
            <a:ext cx="3254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Elméleti szakasz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itting in chairs and using a computer&#10;&#10;AI-generated content may be incorrect." id="185" name="Google Shape;1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811" y="2519081"/>
            <a:ext cx="3254189" cy="433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Programozás, tesztelés és debuggolás</a:t>
            </a:r>
            <a:endParaRPr b="1" sz="5400"/>
          </a:p>
        </p:txBody>
      </p:sp>
      <p:pic>
        <p:nvPicPr>
          <p:cNvPr descr="A computer monitor with a black screen&#10;&#10;AI-generated content may be incorrect."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80732"/>
            <a:ext cx="3667754" cy="301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699" y="3638612"/>
            <a:ext cx="3340356" cy="210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several electronic devices&#10;&#10;AI-generated content may be incorrect." id="193" name="Google Shape;1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8333" y="1803835"/>
            <a:ext cx="5315880" cy="3986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AI-generated content may be incorrect." id="194" name="Google Shape;19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699" y="1685215"/>
            <a:ext cx="3192030" cy="179551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3504055" y="5831721"/>
            <a:ext cx="873719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Ezzel tudunk harmonikusabb, szinuszos hullámokkal stimulálni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A kutatás lehetséges folytatása</a:t>
            </a:r>
            <a:endParaRPr b="1" sz="5400"/>
          </a:p>
        </p:txBody>
      </p:sp>
      <p:sp>
        <p:nvSpPr>
          <p:cNvPr id="201" name="Google Shape;201;p14"/>
          <p:cNvSpPr txBox="1"/>
          <p:nvPr/>
        </p:nvSpPr>
        <p:spPr>
          <a:xfrm>
            <a:off x="149260" y="1956838"/>
            <a:ext cx="3697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Tölcsér továbbfejlesztése, javítása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8695765" y="2292651"/>
            <a:ext cx="34962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Elektromos stimuláció mérése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4000749" y="3314991"/>
            <a:ext cx="4388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Mérések koponyán át, élő állatokon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ink objects on a table&#10;&#10;AI-generated content may be incorrect." id="204" name="Google Shape;2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87" y="2326170"/>
            <a:ext cx="4005036" cy="2716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rat with a string attached to its head&#10;&#10;AI-generated content may be incorrect." id="205" name="Google Shape;2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5285" y="3684323"/>
            <a:ext cx="4446494" cy="3187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emon cut in half with wires attached to it&#10;&#10;AI-generated content may be incorrect." id="206" name="Google Shape;2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6101" y="2661983"/>
            <a:ext cx="4165899" cy="277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Köszönjük a figyelmet!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9397253" y="3621081"/>
            <a:ext cx="48274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Kérdések?</a:t>
            </a:r>
            <a:endParaRPr/>
          </a:p>
        </p:txBody>
      </p:sp>
      <p:pic>
        <p:nvPicPr>
          <p:cNvPr descr="A képen ruházat, lábbelik, ember, fal látható&#10;&#10;Előfordulhat, hogy a mesterséges intelligencia által létrehozott tartalom helytelen." id="213" name="Google Shape;2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933841" y="2304092"/>
            <a:ext cx="4907226" cy="3680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ruházat, személy, lábbelik, Emberi arc látható&#10;&#10;Előfordulhat, hogy a mesterséges intelligencia által létrehozott tartalom helytelen." id="214" name="Google Shape;2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458967" y="2435955"/>
            <a:ext cx="4907226" cy="368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/>
              <a:t>Források: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1021976" y="1690688"/>
            <a:ext cx="7772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https://www.e-ultrasonography.org/upload/thumbnails/usg-14065-f1.gif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https://www.frontiersin.org/files/Articles/1463038/fnins-18-1463038-HTML/image_m/fnins-18-1463038-g001.jpg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www.researchgate.net/figure/Epileptic-Seizure-EEG-vs-Normal-EEG_fig1_351996803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https://en.wikipedia.org/wiki/Electrical_brain_stimulation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Miért akarjuk stimulálni az agyat?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38201" y="1963271"/>
            <a:ext cx="31017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Memóriafejlesztés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(állat, majd ember)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5762948" y="2235854"/>
            <a:ext cx="60982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Epilepsziás rohamok gyors észlelése és megakadályozása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various electronics&#10;&#10;AI-generated content may be incorrect.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12" y="2930606"/>
            <a:ext cx="4430713" cy="3562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mouse holding a piece of paper&#10;&#10;AI-generated content may be incorrect."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3954" y="3979526"/>
            <a:ext cx="1464427" cy="1464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eeg and normal eeg&#10;&#10;AI-generated content may be incorrect."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3639" y="3304851"/>
            <a:ext cx="6607549" cy="318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A neuron stimuláció módjai</a:t>
            </a:r>
            <a:endParaRPr b="1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587851"/>
            <a:ext cx="4991617" cy="366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343" y="2366556"/>
            <a:ext cx="3426113" cy="388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524436" y="2028141"/>
            <a:ext cx="48678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Koponyán belüli, mély ingerlés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589058" y="1412449"/>
            <a:ext cx="54460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Transzkraniális (koponyán kívüli), pl. mágneses ingerlés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Ultrahang</a:t>
            </a:r>
            <a:endParaRPr b="1"/>
          </a:p>
        </p:txBody>
      </p:sp>
      <p:sp>
        <p:nvSpPr>
          <p:cNvPr id="111" name="Google Shape;111;p4"/>
          <p:cNvSpPr txBox="1"/>
          <p:nvPr/>
        </p:nvSpPr>
        <p:spPr>
          <a:xfrm>
            <a:off x="3850341" y="1321356"/>
            <a:ext cx="67862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kHz-nél magasabb frekvenciájú hullám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4"/>
          <p:cNvGraphicFramePr/>
          <p:nvPr/>
        </p:nvGraphicFramePr>
        <p:xfrm>
          <a:off x="349624" y="23093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{4977E24F-3EBE-489B-8BFC-4B55088FEBCE}</a:tableStyleId>
              </a:tblPr>
              <a:tblGrid>
                <a:gridCol w="1364175"/>
                <a:gridCol w="1295975"/>
                <a:gridCol w="1193650"/>
                <a:gridCol w="1248225"/>
                <a:gridCol w="1336900"/>
              </a:tblGrid>
              <a:tr h="56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Időbeli felbontás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Térbeli felbontás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Célmélység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Alkalmazások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893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Elektromos stimuláció 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Jó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(msec)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Rossz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(cm)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Felületes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(agykéreg)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Depresszió, epilepszia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893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Mágneses stimuláció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Jó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(msec)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Rossz-közepes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(cm)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Felületestől közép mélységig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(2-3 cm)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Depresszió, motosos zavarok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72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Infravörös stimuláció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Közepes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(sec)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Jó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(mm)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Nagyon felületes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(pár mm)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Kognitív funkciók, stroke utáni felépülés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3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Ultrahang stimuláció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Kiváló</a:t>
                      </a:r>
                      <a:endParaRPr sz="1400" u="none" cap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(msec-usec)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highlight>
                            <a:srgbClr val="FFFF00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Kiváló</a:t>
                      </a:r>
                      <a:endParaRPr sz="1400" u="none" cap="none" strike="noStrike"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highlight>
                            <a:srgbClr val="FFFF00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(mm)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highlight>
                            <a:srgbClr val="FFFF00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Mély</a:t>
                      </a:r>
                      <a:endParaRPr sz="1400" u="none" cap="none" strike="noStrike">
                        <a:highlight>
                          <a:srgbClr val="FFFF00"/>
                        </a:highlight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highlight>
                            <a:srgbClr val="FFFF00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(akár több cm)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Potenciál…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" name="Google Shape;113;p4"/>
          <p:cNvGraphicFramePr/>
          <p:nvPr/>
        </p:nvGraphicFramePr>
        <p:xfrm>
          <a:off x="7388251" y="40240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{4977E24F-3EBE-489B-8BFC-4B55088FEBCE}</a:tableStyleId>
              </a:tblPr>
              <a:tblGrid>
                <a:gridCol w="1484700"/>
                <a:gridCol w="1484700"/>
                <a:gridCol w="1484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Serkentő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Gátló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rgbClr val="7F7F7F"/>
                          </a:solidFill>
                        </a:rPr>
                        <a:t>Frekvencia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rgbClr val="7F7F7F"/>
                          </a:solidFill>
                        </a:rPr>
                        <a:t>550kHz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solidFill>
                            <a:srgbClr val="7F7F7F"/>
                          </a:solidFill>
                        </a:rPr>
                        <a:t>550kHz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PRF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2.5Hz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20Hz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DC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20%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2.5%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Pulse Train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5s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40s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Isppa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5.4W/cm^2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3.7W/cm^2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4" name="Google Shape;114;p4"/>
          <p:cNvSpPr txBox="1"/>
          <p:nvPr/>
        </p:nvSpPr>
        <p:spPr>
          <a:xfrm>
            <a:off x="7243482" y="3531572"/>
            <a:ext cx="47295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Agyi aktivitásra ható paraméterek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49624" y="1690688"/>
            <a:ext cx="3872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Miért pont ultrahang?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7388251" y="2416087"/>
            <a:ext cx="29240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NEM INVAZÍV!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GB"/>
              <a:t>Ultrahang</a:t>
            </a:r>
            <a:endParaRPr b="1"/>
          </a:p>
        </p:txBody>
      </p:sp>
      <p:sp>
        <p:nvSpPr>
          <p:cNvPr id="122" name="Google Shape;122;p5"/>
          <p:cNvSpPr txBox="1"/>
          <p:nvPr/>
        </p:nvSpPr>
        <p:spPr>
          <a:xfrm>
            <a:off x="1290918" y="1546412"/>
            <a:ext cx="508298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az ultrahangos ingerlés mellett elektromos ingerlés használata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Szimultán használat 🡪 kisebb teljesítmény mindkettőre 🡪 tehermentesítés, egészségesebb beavatkozás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veral electronic devices on a table&#10;&#10;AI-generated content may be incorrect.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9081" y="1546411"/>
            <a:ext cx="5576047" cy="418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GB"/>
              <a:t>Ultrahangos mérések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4049" y="317780"/>
            <a:ext cx="2830855" cy="28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1825625"/>
            <a:ext cx="746173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u="sng"/>
              <a:t>Motiváció</a:t>
            </a:r>
            <a:r>
              <a:rPr lang="en-GB"/>
              <a:t> : megcélzott agyterületre való fókuszálás, ami a többi agyterületet nem érinti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u="sng"/>
              <a:t>Cél</a:t>
            </a:r>
            <a:r>
              <a:rPr lang="en-GB"/>
              <a:t>: ultrahanghullámok nyomásának, intenzitásának térbeli feltérképezése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2 vizsgálat: fókuszáló tölcsérrel és anélkül</a:t>
            </a:r>
            <a:endParaRPr/>
          </a:p>
        </p:txBody>
      </p:sp>
      <p:pic>
        <p:nvPicPr>
          <p:cNvPr descr="A képen fedett pályás, számítógép, elektronika, kábel látható&#10;&#10;Előfordulhat, hogy a mesterséges intelligencia által létrehozott tartalom helytelen.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5260" y="3634730"/>
            <a:ext cx="3389644" cy="254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nk rubber duck on a wood surface&#10;&#10;AI-generated content may be incorrect."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4497" y="0"/>
            <a:ext cx="3777503" cy="503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47" y="0"/>
            <a:ext cx="7816073" cy="3774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easuring tool with a ruler&#10;&#10;AI-generated content may be incorrect." id="138" name="Google Shape;1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2565" y="3375189"/>
            <a:ext cx="5234947" cy="332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049746"/>
            <a:ext cx="4956330" cy="380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GB" sz="5400"/>
              <a:t>Mérés folyamata, eszközök</a:t>
            </a:r>
            <a:endParaRPr b="1" sz="5400"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“Akváriumi” berendezés, hullámgenerátor, transducer, hidrofon, állítható állvány</a:t>
            </a:r>
            <a:endParaRPr/>
          </a:p>
        </p:txBody>
      </p:sp>
      <p:pic>
        <p:nvPicPr>
          <p:cNvPr descr="A close-up of a machine&#10;&#10;AI-generated content may be incorrect.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4651"/>
            <a:ext cx="3671047" cy="2753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uter and a device on a table&#10;&#10;AI-generated content may be incorrect.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6498" y="2324519"/>
            <a:ext cx="4471396" cy="335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1047" y="3200399"/>
            <a:ext cx="3649977" cy="347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graph&#10;&#10;AI-generated content may be incorrect.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49412" t="0"/>
          <a:stretch/>
        </p:blipFill>
        <p:spPr>
          <a:xfrm>
            <a:off x="1210235" y="3429000"/>
            <a:ext cx="346934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mparison of green and red squares&#10;&#10;AI-generated content may be incorrect." id="154" name="Google Shape;154;p9"/>
          <p:cNvPicPr preferRelativeResize="0"/>
          <p:nvPr/>
        </p:nvPicPr>
        <p:blipFill rotWithShape="1">
          <a:blip r:embed="rId4">
            <a:alphaModFix/>
          </a:blip>
          <a:srcRect b="0" l="0" r="49412" t="0"/>
          <a:stretch/>
        </p:blipFill>
        <p:spPr>
          <a:xfrm>
            <a:off x="7409329" y="3429000"/>
            <a:ext cx="3469341" cy="3429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9"/>
          <p:cNvGraphicFramePr/>
          <p:nvPr/>
        </p:nvGraphicFramePr>
        <p:xfrm>
          <a:off x="107575" y="-1"/>
          <a:ext cx="5988423" cy="3428999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56" name="Google Shape;156;p9"/>
          <p:cNvGraphicFramePr/>
          <p:nvPr/>
        </p:nvGraphicFramePr>
        <p:xfrm>
          <a:off x="6095998" y="0"/>
          <a:ext cx="6096002" cy="3428998"/>
        </p:xfrm>
        <a:graphic>
          <a:graphicData uri="http://schemas.openxmlformats.org/drawingml/2006/chart">
            <c:chart r:id="rId6"/>
          </a:graphicData>
        </a:graphic>
      </p:graphicFrame>
      <p:pic>
        <p:nvPicPr>
          <p:cNvPr descr="A pink plastic cone on a wood surface&#10;&#10;AI-generated content may be incorrect." id="157" name="Google Shape;15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8507396" y="3744168"/>
            <a:ext cx="1273206" cy="139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2025-07-10T12:46:15Z</dcterms:created>
  <dc:creator>Gaál Gergely (10.B)</dc:creator>
</cp:coreProperties>
</file>