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i93EVJ2iXNMaMDFa6TEepyA8dW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u-H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ANNA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-Minden hullám elemi szinuszhullámokból épül fel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-Ezzel az eljárással egy jel időbeli eloszlását áttranszformálhatjuk frekvencia szerinti eloszlásra, így szétválaszthatóvá válnak a jelben fellépő szinusz hullámok.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-Ez tulajdonképpen végig próbál minden lehetséges szinuszt, és ha eredményként nem nullát kap az azt jelenti, hogy ilyen frekvenciájú szinusz szerepel a jelben. Ezután vizsgálja ezen frekvencia amplitúdóját.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-Ezáltal felállítható egy olyan spektrum amin a frekvencia és az amplitúdó jelenik meg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-Átláthatóbbá teszi az adatokat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DANI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statisztikus jelfeldolgozás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-nyquest tétel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-2 perces intervallumok (külön szín)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-Kiszámoltuk az egyedi spektrumokat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-medián, átlag, 5%, 95% (percentilis)- veszi minden 2 perces adatcsomag ezen jellemzőit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	-Függvényérték – mindig a különböző frekvenciaértékekhez tartozó statisztikus jellemzők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Egyszerű plot paranccsal: felső – nem szolgáltat egyértelmű információt a kiugró értékek miatt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Loglog: alsó – a medián mindig kevesebb mint az átlag = a kiugró értékek miatt jobb a mediánnal számolni, mert ezek elviszik az átlagot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DANI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Kalibrált görbék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Kék=Jánossy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	Kis frekvenciás rezgések – akna körüli földlemezek mozgása ‚döntögethetik’ az aknát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Piros=BME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	Nagy frekvenciás rezgések – Városi zajforrásokra jellemző értékek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Föld átlagos szeizmikus zaját jellemző alsó/felső határa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20 Hz felett: valamiért lecsap (ok: egyenlőre ismeretlen) – egy szűrő miatt (nem sikerült még jól beállítani (időhiány), de használata szükséges)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Kb. 10 Hz-ig a valóságot méri – vissza lehetne alakítani az eredeti jelre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m/s/Hz^3:?????????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Kiugrások: pontosan utána lehetne járni mi okozza (lényegesek a BME esetében)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Egyértelmű: BME zajosabb (városi környezet) a nagy frekvenciás tartományon (meglepő, hogy alacsony frekvencián nem dominál)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ANNA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Minden beregisztrált Rp S&amp;B mérései megtekinthetők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Minden észlelt földrengés megtalálható ott pár napra visszamenőleg (1 hét?)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Pl jól látszik hogy a különböző irányokban és távolságokban másképpen érzékelnek a műszerek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Földrengés = egyértelmű kiugrás a mérés idő és frekvencia szerinti grafikonján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Közelünkben: Jánossy-akna (D4: 3 gyorsulás csatorna+1 geofon csatorna), BME (D1: geofon csatorna ) (SB: Shake and Boom)</a:t>
            </a:r>
            <a:endParaRPr/>
          </a:p>
        </p:txBody>
      </p:sp>
      <p:sp>
        <p:nvSpPr>
          <p:cNvPr id="374" name="Google Shape;37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ANNA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-A mérések gyakran (általában?) állandó emberi felügyelet nélkül zajlanak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-Befolyásolók lehetnek a környezetben végbemenő állandó apróbb változások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-Állandó monitorozása a mérés környezetének segíthet a mért adatok feldolgozásában (és értelmezésében)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-+ha a környezet jellemzői mesterségesen befolyásolhatók mint a Jánossy akna egyes táróiban a páratartalom akkor azért is hasznos lehet, hogy állandó körülményeket lehessen fenntartani vagy mindig a mérés szükségleteihez igazítani a azokat és könnyen ellenőrizni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-Erre jó a mikrokontroller és a hozzákapcsolt szenzorok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-Az </a:t>
            </a:r>
            <a:r>
              <a:rPr b="1" lang="hu-HU"/>
              <a:t>ESP32-WROVER</a:t>
            </a:r>
            <a:r>
              <a:rPr lang="hu-HU"/>
              <a:t> egy erőteljes rendszerchip (SoC) az Espressif-tól, amelyet széles körben használnak </a:t>
            </a:r>
            <a:r>
              <a:rPr b="1" lang="hu-HU"/>
              <a:t>IoT</a:t>
            </a:r>
            <a:r>
              <a:rPr lang="hu-HU"/>
              <a:t> (Internet of Things) projektekben, mivel figyelemre méltó </a:t>
            </a:r>
            <a:r>
              <a:rPr b="1" lang="hu-HU"/>
              <a:t>feldolgozási teljesítménnyel, alacsony energiafogyasztással és beépített vezeték nélküli kommunikációs lehetőségekkel </a:t>
            </a:r>
            <a:r>
              <a:rPr lang="hu-HU"/>
              <a:t>rendelkezik. – ez maga a mikrokontroller. Erre kapcsolhatunk rá többek között szenzorokat.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-Ilyen szenzor az </a:t>
            </a:r>
            <a:r>
              <a:rPr b="1" lang="hu-HU"/>
              <a:t>ADAFRUIT BME280-as </a:t>
            </a:r>
            <a:r>
              <a:rPr lang="hu-HU"/>
              <a:t>szenzora amely egyszerre képes hőmérsékletet, páratartalmat és légnyomást is mérni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DANI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-A kontroller programozása többek között az ARDUINO saját kezelőfelületén az ARDUINO IDE-n lehetséges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-C++-ban kell dolgozni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-Előnye: külön kezeli az egyszeri futtatásos parancsokat a kód elején (void setup()) és azokat melyeket bizonyos időközönként meg kell ismételnie (delay (), void loop())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-Érdemes: próbaparancs futtatása (nálunk: beépített LED villogtatása- VIDEÓT BESZÚRJUK?) mert gyakran maga az USB kábel csak tápot szolgáltat és infót nem továbbit és külön beállítást igényel a kontroller azonosítása is (gyakran nem az alapértelmezett az, már a kódolás elején)</a:t>
            </a:r>
            <a:endParaRPr/>
          </a:p>
        </p:txBody>
      </p:sp>
      <p:sp>
        <p:nvSpPr>
          <p:cNvPr id="391" name="Google Shape;39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DANI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Siker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-5 mp-ként mér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-NTP szerinti időt ír ki (külön kalibráltuk a magyar és azon belül is a nyári időzónához)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-Wifi-hez csatlakozik</a:t>
            </a:r>
            <a:endParaRPr/>
          </a:p>
        </p:txBody>
      </p:sp>
      <p:sp>
        <p:nvSpPr>
          <p:cNvPr id="399" name="Google Shape;39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KETTEN (?)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Nem írtam le de meg kell majd csinálni: NTP idő folyamatos kalibrációja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Terv: monitorozó szenzorrendszer létrehozása a Jánossy-aknában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-Adatbázis létrehozása: mentse az adatokat (most csak elvesznek), később visszakövethetők legyenek az események (a mérések kiértékelésénél hasznos lehet)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hu-HU"/>
              <a:t>-Megfelelő tartódoboz: 3D nyomtatott tartódoboz tervezése (szenzornak saját nyílás kell!) – így csökkenthető a szenzor által a konzolból felvett hő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hu-HU"/>
              <a:t>-Weboldal: távolról is megfigyelhetők legyenek a szenzorok mérései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-Állandó kijelző: az aknában egyszerűen leolvashatók legyenek az adott időbeni adatok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-Speciális körülmények: hogyan viselkedik a szenzor például telített levegőben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-Áramellátás: most csak a számítógépbe bedugva kap tápot, később önálló áramellátást kell neki találni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hu-HU"/>
              <a:t>-Ideális mintavételezés – függ a szenzor típiusától és a környezettől + energiatakarékosság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Nem írtam le de felmerült: a WIFI-n lekért NTP idő helyett más, internetet nem igénylő óra használata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ANNA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Nehézion csoport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Gravitációfizikai kutatócsoprt: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	-CERN Alice kísérlete (pb-pb atommagok ütköztetése – a Nagy Bummot közvetlen követő kvark-gluon plazma állapot létrehozása pillanatokra)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	-Gravitációshullámok detektorainál (LIGO) érvényesülő természeti eredetű háttérzaj detektálása és vizsgálata (relativitáselmélet, gravitációs tér torzítás (?))- megvan oldva a rezgés minimalizálása (tükröknél) de monitorozni kell (zaj: elektromágneses, szeizmikus és infrahangok)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Infrahang: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-20 Hz alatt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-gravitációshullám detektorokban zajként jelenik meg (LIGO, Einstein teleszkóp)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-bizonyos zajforrások = infrahangok (föld alatti járatrendszer is befolyásoló – saját rezgések kialakulása(?))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ANNA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-Grav.hullám – 2015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-Minden egyes megfigyelési időszakot követően javítottak az érzékenységen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-Korai detektálás – a detektorok alacsony frekvenciás zaját csökkenteni kell – mérőeszköz kell amivel a zaj forrását meg lehet figyelni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-Egyik típus: levegőben terjedő infrahang hullámok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-Mérés infrahang mikrofonnal (egy ilyennel ismerkedtünk meg)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-pl: olaszo-i adVirgo környezetében (háttérzaj monitorozás)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-műszerek tesztelése: akna -3-dik szintje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-Megismerkedtünk: a laborral, ottani mérésekkel, infrahang-mérőrendszerek működésével, azok jeleit elemzi szoftverekkel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1" name="Google Shape;27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-Coulomb: </a:t>
            </a:r>
            <a:r>
              <a:rPr b="1" lang="hu-HU"/>
              <a:t>1 ekv. Felület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-Eötvös: </a:t>
            </a:r>
            <a:r>
              <a:rPr b="1" lang="hu-HU"/>
              <a:t>észlelhetők a felületek közti különbségek – felderíthető a teljes gravitációs tér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	2 kar: gyorsabban megfigyelhetők a változások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	Körülöttünk lévő newtoni gravitációs tér vizsgálatára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-Newtoni gravitáció: hétköznapi körülmények = teljesen jól leírják a jelenségeket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-Nagy tömegeknél (pl: fekete lyukak, neutron csillagok) figyelembe kell venni a tér idő görbülete miatt (ez maga a gravitáció) a relativisztikus hatásokat (már a GPS-eknél is)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Grav hullám: neutroncsillag párok/fekete lyuk párok/ n.csillag-fekete lyuk párok energiaveszteségei (egymás körüli keringés miatt), de csak összeolvadásnál detektálható egyértelműen (még)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Nagyon érzékeny: sűrűségváltozások (gravitációs változás), szeizmikus rezgésekre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hu-HU"/>
              <a:t>ANNA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hu-HU"/>
              <a:t>Jánossy Lajos Földlatti Laboratórium: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hu-HU"/>
              <a:t>-Jánossy Lajos: kozmikus müonok és más kozmikus nagyenergiájú részecskék mérése = világhírnév, + egyfotonos interferencia kísérletek (fény kettőstermészetének 1. közvetlen igazolása – 1 foton képes interferálni önmagával)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hu-HU"/>
              <a:t>40’s, 50’s: UK-ban kutat – legyen Mo-n egy nukleáris vagyis magfizikai kutatóintézet – Központi Fizikai Kutatóintézet – ekkor Dublinban (Schrödinger mellett) – otthon a helye és építenek akkora tornyot amivel kutathat DE építsék lefele (legenda)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Vesztergombi Nagyenergiás Fizikai Laboratórium része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50’s években készült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Magyar Néphadsereg végezte az építés nagyrészét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30m mély, 6m átmérőjű (henger)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Fal: 40 cm vasbeton (egyfajta atombunker?) – nem szökik be/ki gammasugárzás vagy keresetlen sugárzás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-10m: 20 m2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-20m: 2*20m2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-30m: 2*20m2, 50m2 (tárók) – 150m2 hasznos alapterület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Elrendezés: valami direkt egymás alatt, valami direkt elforgatva – mérésekhez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80’s-ig – kb. kövi évezredig (?) nem használták (ekkor indultak a müontomográfiás kutatások) – gombák, víz,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Ma: modern elektromos hálózat, távvezérlésirendszer, korszerű klíma, gázvezetékek (mérésekhez), szellőzés, szünetmentes tápegység, lift, vészkijárat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Ma már nagyon drága lenne a semmiből létrehozni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Állandó 13C, max 80% pára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Ismert geológia és geometria – ideális a mai mérésekhez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Szeizmométer = földrengésmérő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Alacsony hátterű nukleáris mérés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hu-HU"/>
              <a:t>Modernizált (2 nagyságrenddel érzékenyebb + automatizált) Süss Nándor-féle Eötvös inga – 2 folyamatos képolvasását lehetővé tevő kamerával – földrengések előrejelzése (pl: Görögország)</a:t>
            </a:r>
            <a:endParaRPr/>
          </a:p>
          <a:p>
            <a:pPr indent="-952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1" name="Google Shape;29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DANI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Kisméretű földrengésmérő műszer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Alapja egy Raspberry Pi miniszámitógép (áramköri lap alatt) – táp, internet, usb vagyis kiolvasó csatlakoztatható hozzá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2 mérő modul: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	-geofon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	-infrahang szenzor = differenciális nyomásmérőműszer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Kalibrálás: vízmérték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Kisdobozba helyezhető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Benti használatra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Van kinti használatra készült is de annak doboza vízálló, megvédve a műszereket</a:t>
            </a:r>
            <a:endParaRPr/>
          </a:p>
        </p:txBody>
      </p:sp>
      <p:sp>
        <p:nvSpPr>
          <p:cNvPr id="305" name="Google Shape;30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-Differenciális nyomásmérő (infrahang szenzor): két bemenete van (az egyik a referencia), ezáltal nyomáskülönbség mérésére alkalmas, amelyből következtetni lehet alacsony frekvenciás rezgésekre (pl. földrengések); a két különböző nyomás érték eltéréséből adódóan a membrán behajlik, amely a geofonhoz hasonlóan átalakítja a jelet (ADC)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-Geofon: egy mágnesből, egy tekercsből és egy mozgó tömegből áll; a szeizmikus rezgések hatására a mozgó szerkezet feszültséget indukál; az analóg jelből egy áramkör segítségével digitális jel készíthető, amely kielemezhető geofizikai szempontból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ANNA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-Pycharm telepítése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-Probléma: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	Anna: nem volt gép csak tablet - android rendszerre nem lehet telepíteni csak Termux-t vagy a Google Collabon vagyis felhőn keresztül lehet pythonban programozni – de gyakran felejt és magától ír be betűket/szavakat (ez lehetett a tablet problémája)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	Dani: nem minden gép képes a Pycharmon belüli kiegészítő csomagok (Obspy) telepítésére (Anna gépe sem tudta később telepíteni)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-Végül főleg Collabon dolgoztunk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-Rákapcsolódva lehívhatók az eddigi mérések (mi mérésünk: 3-mas épület 3. emeleti irodája 07.08.8:16-11:38)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-Mseed formátumú fájl – obspy-jal beolvasható a python kezelőfelületébe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-Legenerálhatunk egy amplitudó-idő grafikont (IDŐSOR) (mértékegységeket nem állítottuk be (nem kalibráltuk), de ez külön a kódban megadható, így viszont most a fájl saját mérőszámai láthatók a diagrammon)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-Bevezető mérés (rendszer megismerése)</a:t>
            </a:r>
            <a:endParaRPr/>
          </a:p>
        </p:txBody>
      </p:sp>
      <p:sp>
        <p:nvSpPr>
          <p:cNvPr id="332" name="Google Shape;33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showMasterSp="0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7" name="Google Shape;57;p2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2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20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0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0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0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0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0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20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Google Shape;66;p20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0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20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Google Shape;69;p20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0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0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20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0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20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0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0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20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0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0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20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0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20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0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20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0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20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0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0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0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20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20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0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20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20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20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0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20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0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0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20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0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20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20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20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20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20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20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5" name="Google Shape;115;p20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ámakép képaláírással">
  <p:cSld name="Panorámakép képaláírással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9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3" name="Google Shape;173;p2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képaláírás">
  <p:cSld name="Cím és képaláírás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9" name="Google Shape;179;p3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dézet képaláírással">
  <p:cSld name="Idézet képaláírással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5" name="Google Shape;185;p31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6" name="Google Shape;186;p3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89" name="Google Shape;189;p31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lang="hu-HU" sz="8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90" name="Google Shape;190;p31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lang="hu-HU" sz="8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évkártya">
  <p:cSld name="Névkártya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4" name="Google Shape;194;p3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hasáb">
  <p:cSld name="3 hasáb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3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0" name="Google Shape;200;p33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1" name="Google Shape;201;p33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2" name="Google Shape;202;p33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3" name="Google Shape;203;p33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4" name="Google Shape;204;p33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5" name="Google Shape;205;p3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éphasáb">
  <p:cSld name="3 képhasáb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1" name="Google Shape;211;p34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2" name="Google Shape;212;p34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3" name="Google Shape;213;p34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4" name="Google Shape;214;p34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5" name="Google Shape;215;p34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6" name="Google Shape;216;p34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7" name="Google Shape;217;p34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8" name="Google Shape;218;p34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9" name="Google Shape;219;p3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5" name="Google Shape;225;p3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6"/>
          <p:cNvSpPr txBox="1"/>
          <p:nvPr>
            <p:ph idx="1" type="body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31" name="Google Shape;231;p3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Google Shape;131;p2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44" name="Google Shape;144;p25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46" name="Google Shape;146;p25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7" name="Google Shape;147;p2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59" name="Google Shape;159;p2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8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6" name="Google Shape;166;p2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19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9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19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19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9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19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19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19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19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9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19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19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19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9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" name="Google Shape;24;p19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5" name="Google Shape;25;p19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19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9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19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19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19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9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19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19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19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9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19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19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19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19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" name="Google Shape;40;p1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19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19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19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19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9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19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19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19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19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19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" name="Google Shape;51;p19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9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3" name="Google Shape;53;p1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4" name="Google Shape;54;p1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5.jpg"/><Relationship Id="rId5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"/>
          <p:cNvSpPr txBox="1"/>
          <p:nvPr>
            <p:ph type="ctrTitle"/>
          </p:nvPr>
        </p:nvSpPr>
        <p:spPr>
          <a:xfrm>
            <a:off x="2219132" y="1125511"/>
            <a:ext cx="9835708" cy="26569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imes New Roman"/>
              <a:buNone/>
            </a:pPr>
            <a:r>
              <a:rPr lang="hu-HU"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KÍSÉRLETEK INFRAHANG- ÉS SZEIZMIKUS</a:t>
            </a:r>
            <a:br>
              <a:rPr lang="hu-HU"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MÉRŐRENDSZEREKKEL</a:t>
            </a:r>
            <a:endParaRPr/>
          </a:p>
        </p:txBody>
      </p:sp>
      <p:sp>
        <p:nvSpPr>
          <p:cNvPr id="239" name="Google Shape;239;p1"/>
          <p:cNvSpPr txBox="1"/>
          <p:nvPr>
            <p:ph idx="1" type="subTitle"/>
          </p:nvPr>
        </p:nvSpPr>
        <p:spPr>
          <a:xfrm>
            <a:off x="2219132" y="3782482"/>
            <a:ext cx="9700050" cy="2816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0"/>
              <a:buNone/>
            </a:pPr>
            <a:r>
              <a:rPr lang="hu-H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FISCHER ANNA </a:t>
            </a:r>
            <a:br>
              <a:rPr lang="hu-H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BENKŐ ISTVÁN REFORMÁTUS ÁLTALÁNOS ISKOLA ÉS GIMNÁZIUM, 12.OSZTÁLY, BUDAPEST</a:t>
            </a:r>
            <a:br>
              <a:rPr lang="hu-H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SZÖLLŐSI DÁNIEL</a:t>
            </a:r>
            <a:br>
              <a:rPr lang="hu-H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ENERGETIKAI TECHNIKUM ÉS KOLLÉGIUM, 10. OSZTÁLY, PAKS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50"/>
              <a:buNone/>
            </a:pPr>
            <a:r>
              <a:rPr lang="hu-H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MENTOR: FENYVESI EDIT</a:t>
            </a:r>
            <a:br>
              <a:rPr lang="hu-H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ELMÉLETI –FIZIKA OSZTÁLY</a:t>
            </a:r>
            <a:endParaRPr/>
          </a:p>
        </p:txBody>
      </p:sp>
      <p:sp>
        <p:nvSpPr>
          <p:cNvPr id="240" name="Google Shape;240;p1"/>
          <p:cNvSpPr txBox="1"/>
          <p:nvPr/>
        </p:nvSpPr>
        <p:spPr>
          <a:xfrm>
            <a:off x="10835640" y="6414254"/>
            <a:ext cx="15697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2025. 07. 11.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"/>
          <p:cNvSpPr txBox="1"/>
          <p:nvPr>
            <p:ph type="title"/>
          </p:nvPr>
        </p:nvSpPr>
        <p:spPr>
          <a:xfrm>
            <a:off x="1143001" y="0"/>
            <a:ext cx="1079720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  <a:t>A MÉRÉS– FOURIER TRANSZFORMÁCIÓ</a:t>
            </a:r>
            <a:endParaRPr/>
          </a:p>
        </p:txBody>
      </p:sp>
      <p:pic>
        <p:nvPicPr>
          <p:cNvPr id="345" name="Google Shape;345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772" y="1934808"/>
            <a:ext cx="4643913" cy="325074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descr="A képen diagram, Diagram, szöveg, sor látható&#10;&#10;Előfordulhat, hogy az AI által létrehozott tartalom helytelen." id="346" name="Google Shape;34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5709" y="3869121"/>
            <a:ext cx="3448973" cy="2832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sor, diagram, Diagram, Párhuzamos látható&#10;&#10;Előfordulhat, hogy az AI által létrehozott tartalom helytelen." id="347" name="Google Shape;34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15317" y="1308049"/>
            <a:ext cx="4809758" cy="1570127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0"/>
          <p:cNvSpPr/>
          <p:nvPr/>
        </p:nvSpPr>
        <p:spPr>
          <a:xfrm>
            <a:off x="8717138" y="3048796"/>
            <a:ext cx="806116" cy="649705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D4E2EF"/>
              </a:gs>
              <a:gs pos="100000">
                <a:srgbClr val="9BBFDE"/>
              </a:gs>
            </a:gsLst>
            <a:lin ang="504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9" name="Google Shape;349;p10"/>
          <p:cNvSpPr txBox="1"/>
          <p:nvPr/>
        </p:nvSpPr>
        <p:spPr>
          <a:xfrm>
            <a:off x="1753049" y="5380176"/>
            <a:ext cx="28033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Hogyan működik: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1"/>
          <p:cNvSpPr txBox="1"/>
          <p:nvPr>
            <p:ph type="title"/>
          </p:nvPr>
        </p:nvSpPr>
        <p:spPr>
          <a:xfrm>
            <a:off x="1141412" y="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  <a:t>A MÉRÉS- FELDOLGOZÁS</a:t>
            </a:r>
            <a:endParaRPr/>
          </a:p>
        </p:txBody>
      </p:sp>
      <p:pic>
        <p:nvPicPr>
          <p:cNvPr descr="A képen képernyőkép, Diagram, szöveg, sor látható&#10;&#10;Előfordulhat, hogy az AI által létrehozott tartalom helytelen." id="356" name="Google Shape;356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208" y="1927383"/>
            <a:ext cx="4163175" cy="3337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szöveg, képernyőkép, Diagram, diagram látható&#10;&#10;Előfordulhat, hogy az AI által létrehozott tartalom helytelen." id="357" name="Google Shape;3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18428" y="991804"/>
            <a:ext cx="3223242" cy="2604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szöveg, diagram, Betűtípus, képernyőkép látható&#10;&#10;Előfordulhat, hogy az AI által létrehozott tartalom helytelen." id="358" name="Google Shape;3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18428" y="3879574"/>
            <a:ext cx="3212364" cy="260446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1"/>
          <p:cNvSpPr/>
          <p:nvPr/>
        </p:nvSpPr>
        <p:spPr>
          <a:xfrm>
            <a:off x="5471475" y="2994992"/>
            <a:ext cx="2199861" cy="147857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75AAD2"/>
              </a:gs>
              <a:gs pos="100000">
                <a:srgbClr val="498DBD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"/>
          <p:cNvSpPr txBox="1"/>
          <p:nvPr>
            <p:ph type="title"/>
          </p:nvPr>
        </p:nvSpPr>
        <p:spPr>
          <a:xfrm>
            <a:off x="1141413" y="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  <a:t>BME VS. JÁNOSSY AKNA</a:t>
            </a:r>
            <a:endParaRPr/>
          </a:p>
        </p:txBody>
      </p:sp>
      <p:pic>
        <p:nvPicPr>
          <p:cNvPr descr="A képen szöveg, diagram, Diagram, sor látható&#10;&#10;Előfordulhat, hogy az AI által létrehozott tartalom helytelen." id="366" name="Google Shape;366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559" y="1340644"/>
            <a:ext cx="5902853" cy="3541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szöveg, diagram, Diagram, sor látható&#10;&#10;Előfordulhat, hogy az AI által létrehozott tartalom helytelen." id="367" name="Google Shape;36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6751" y="1396048"/>
            <a:ext cx="5810514" cy="34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2"/>
          <p:cNvSpPr txBox="1"/>
          <p:nvPr/>
        </p:nvSpPr>
        <p:spPr>
          <a:xfrm>
            <a:off x="546100" y="5041900"/>
            <a:ext cx="6273800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9" name="Google Shape;369;p12"/>
          <p:cNvSpPr txBox="1"/>
          <p:nvPr/>
        </p:nvSpPr>
        <p:spPr>
          <a:xfrm>
            <a:off x="2632623" y="5119859"/>
            <a:ext cx="48246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24:00-1:00:</a:t>
            </a:r>
            <a:endParaRPr/>
          </a:p>
        </p:txBody>
      </p:sp>
      <p:sp>
        <p:nvSpPr>
          <p:cNvPr id="370" name="Google Shape;370;p12"/>
          <p:cNvSpPr txBox="1"/>
          <p:nvPr/>
        </p:nvSpPr>
        <p:spPr>
          <a:xfrm>
            <a:off x="8352411" y="5119859"/>
            <a:ext cx="32934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12:00-13:00: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3"/>
          <p:cNvSpPr txBox="1"/>
          <p:nvPr>
            <p:ph type="title"/>
          </p:nvPr>
        </p:nvSpPr>
        <p:spPr>
          <a:xfrm>
            <a:off x="1143000" y="0"/>
            <a:ext cx="11048999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  <a:t>ÉRDEKESSÉG: FÖLDRENGÉSEK MEGFIGYELÉSE OTTHONRÓL</a:t>
            </a:r>
            <a:endParaRPr/>
          </a:p>
        </p:txBody>
      </p:sp>
      <p:pic>
        <p:nvPicPr>
          <p:cNvPr descr="A képen szöveg, térkép, képernyőkép, szoftver látható&#10;&#10;Előfordulhat, hogy az AI által létrehozott tartalom helytelen." id="377" name="Google Shape;377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126" l="0" r="0" t="0"/>
          <a:stretch/>
        </p:blipFill>
        <p:spPr>
          <a:xfrm>
            <a:off x="1676559" y="1478570"/>
            <a:ext cx="8838882" cy="513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4"/>
          <p:cNvSpPr txBox="1"/>
          <p:nvPr>
            <p:ph type="title"/>
          </p:nvPr>
        </p:nvSpPr>
        <p:spPr>
          <a:xfrm>
            <a:off x="803882" y="55700"/>
            <a:ext cx="10801350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  <a:t>MIKROKONTROLLER – ESP32 + BME280</a:t>
            </a:r>
            <a:endParaRPr/>
          </a:p>
        </p:txBody>
      </p:sp>
      <p:pic>
        <p:nvPicPr>
          <p:cNvPr descr="A képen elektronika, Elektrontechnika, Áramköri elem, Elektronikus alkatrész látható&#10;&#10;Előfordulhat, hogy az AI által létrehozott tartalom helytelen." id="384" name="Google Shape;384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570" l="0" r="0" t="15861"/>
          <a:stretch/>
        </p:blipFill>
        <p:spPr>
          <a:xfrm>
            <a:off x="5840381" y="2166879"/>
            <a:ext cx="5597216" cy="2962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Áramköri elem, Elektronikus alkatrész, elektronika, Passzív áramköri elem látható&#10;&#10;Előfordulhat, hogy az AI által létrehozott tartalom helytelen." id="385" name="Google Shape;385;p14"/>
          <p:cNvPicPr preferRelativeResize="0"/>
          <p:nvPr/>
        </p:nvPicPr>
        <p:blipFill rotWithShape="1">
          <a:blip r:embed="rId4">
            <a:alphaModFix/>
          </a:blip>
          <a:srcRect b="11814" l="0" r="8496" t="16423"/>
          <a:stretch/>
        </p:blipFill>
        <p:spPr>
          <a:xfrm>
            <a:off x="803882" y="2166878"/>
            <a:ext cx="5036499" cy="2962384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4"/>
          <p:cNvSpPr txBox="1"/>
          <p:nvPr/>
        </p:nvSpPr>
        <p:spPr>
          <a:xfrm>
            <a:off x="1700500" y="5555960"/>
            <a:ext cx="32432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ESP32-WROWER</a:t>
            </a:r>
            <a:endParaRPr/>
          </a:p>
        </p:txBody>
      </p:sp>
      <p:sp>
        <p:nvSpPr>
          <p:cNvPr id="387" name="Google Shape;387;p14"/>
          <p:cNvSpPr txBox="1"/>
          <p:nvPr/>
        </p:nvSpPr>
        <p:spPr>
          <a:xfrm>
            <a:off x="6919625" y="5539795"/>
            <a:ext cx="35718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ADAFRUIT BME280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"/>
          <p:cNvSpPr txBox="1"/>
          <p:nvPr>
            <p:ph type="title"/>
          </p:nvPr>
        </p:nvSpPr>
        <p:spPr>
          <a:xfrm>
            <a:off x="1143000" y="0"/>
            <a:ext cx="10209269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  <a:t>MIKROKONTROLLER – ARDUINO IDE</a:t>
            </a:r>
            <a:endParaRPr/>
          </a:p>
        </p:txBody>
      </p:sp>
      <p:sp>
        <p:nvSpPr>
          <p:cNvPr id="394" name="Google Shape;394;p15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395" name="Google Shape;395;p15"/>
          <p:cNvPicPr preferRelativeResize="0"/>
          <p:nvPr/>
        </p:nvPicPr>
        <p:blipFill rotWithShape="1">
          <a:blip r:embed="rId3">
            <a:alphaModFix/>
          </a:blip>
          <a:srcRect b="5771" l="0" r="0" t="7328"/>
          <a:stretch/>
        </p:blipFill>
        <p:spPr>
          <a:xfrm>
            <a:off x="989776" y="1525143"/>
            <a:ext cx="10209269" cy="4990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6"/>
          <p:cNvSpPr txBox="1"/>
          <p:nvPr>
            <p:ph type="title"/>
          </p:nvPr>
        </p:nvSpPr>
        <p:spPr>
          <a:xfrm>
            <a:off x="1141412" y="0"/>
            <a:ext cx="1040288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  <a:t>MIKROKONTROLLER - EREDMÉNYEK</a:t>
            </a:r>
            <a:endParaRPr/>
          </a:p>
        </p:txBody>
      </p:sp>
      <p:sp>
        <p:nvSpPr>
          <p:cNvPr id="402" name="Google Shape;402;p16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403" name="Google Shape;403;p16"/>
          <p:cNvPicPr preferRelativeResize="0"/>
          <p:nvPr/>
        </p:nvPicPr>
        <p:blipFill rotWithShape="1">
          <a:blip r:embed="rId3">
            <a:alphaModFix/>
          </a:blip>
          <a:srcRect b="5624" l="0" r="0" t="6698"/>
          <a:stretch/>
        </p:blipFill>
        <p:spPr>
          <a:xfrm>
            <a:off x="979817" y="1300152"/>
            <a:ext cx="10229187" cy="5044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7"/>
          <p:cNvSpPr txBox="1"/>
          <p:nvPr>
            <p:ph type="title"/>
          </p:nvPr>
        </p:nvSpPr>
        <p:spPr>
          <a:xfrm>
            <a:off x="1141411" y="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  <a:t>JÖVŐBELI LEHETŐSÉGEK</a:t>
            </a:r>
            <a:endParaRPr/>
          </a:p>
        </p:txBody>
      </p:sp>
      <p:grpSp>
        <p:nvGrpSpPr>
          <p:cNvPr id="410" name="Google Shape;410;p17"/>
          <p:cNvGrpSpPr/>
          <p:nvPr/>
        </p:nvGrpSpPr>
        <p:grpSpPr>
          <a:xfrm>
            <a:off x="1144312" y="2208016"/>
            <a:ext cx="9900193" cy="2993082"/>
            <a:chOff x="2902" y="295883"/>
            <a:chExt cx="9900193" cy="2993082"/>
          </a:xfrm>
        </p:grpSpPr>
        <p:sp>
          <p:nvSpPr>
            <p:cNvPr id="411" name="Google Shape;411;p17"/>
            <p:cNvSpPr/>
            <p:nvPr/>
          </p:nvSpPr>
          <p:spPr>
            <a:xfrm>
              <a:off x="2902" y="295883"/>
              <a:ext cx="2302370" cy="1381422"/>
            </a:xfrm>
            <a:prstGeom prst="rect">
              <a:avLst/>
            </a:prstGeom>
            <a:gradFill>
              <a:gsLst>
                <a:gs pos="0">
                  <a:srgbClr val="96CBB1"/>
                </a:gs>
                <a:gs pos="100000">
                  <a:srgbClr val="70B09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7"/>
            <p:cNvSpPr txBox="1"/>
            <p:nvPr/>
          </p:nvSpPr>
          <p:spPr>
            <a:xfrm>
              <a:off x="2902" y="295883"/>
              <a:ext cx="2302370" cy="1381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wentieth Century"/>
                <a:buNone/>
              </a:pPr>
              <a:r>
                <a:rPr lang="hu-HU" sz="2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Adatbázis létrehozása</a:t>
              </a:r>
              <a:endParaRPr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2535510" y="295883"/>
              <a:ext cx="2302370" cy="1381422"/>
            </a:xfrm>
            <a:prstGeom prst="rect">
              <a:avLst/>
            </a:prstGeom>
            <a:gradFill>
              <a:gsLst>
                <a:gs pos="0">
                  <a:srgbClr val="96CBB1"/>
                </a:gs>
                <a:gs pos="100000">
                  <a:srgbClr val="70B09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7"/>
            <p:cNvSpPr txBox="1"/>
            <p:nvPr/>
          </p:nvSpPr>
          <p:spPr>
            <a:xfrm>
              <a:off x="2535510" y="295883"/>
              <a:ext cx="2302370" cy="1381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wentieth Century"/>
                <a:buNone/>
              </a:pPr>
              <a:r>
                <a:rPr lang="hu-HU" sz="2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Megfelelő tartódoboz</a:t>
              </a:r>
              <a:endParaRPr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5068118" y="295883"/>
              <a:ext cx="2302370" cy="1381422"/>
            </a:xfrm>
            <a:prstGeom prst="rect">
              <a:avLst/>
            </a:prstGeom>
            <a:gradFill>
              <a:gsLst>
                <a:gs pos="0">
                  <a:srgbClr val="96CBB1"/>
                </a:gs>
                <a:gs pos="100000">
                  <a:srgbClr val="70B09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7"/>
            <p:cNvSpPr txBox="1"/>
            <p:nvPr/>
          </p:nvSpPr>
          <p:spPr>
            <a:xfrm>
              <a:off x="5068118" y="295883"/>
              <a:ext cx="2302370" cy="1381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wentieth Century"/>
                <a:buNone/>
              </a:pPr>
              <a:r>
                <a:rPr lang="hu-HU" sz="2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Weboldal</a:t>
              </a:r>
              <a:endParaRPr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7600725" y="295883"/>
              <a:ext cx="2302370" cy="1381422"/>
            </a:xfrm>
            <a:prstGeom prst="rect">
              <a:avLst/>
            </a:prstGeom>
            <a:gradFill>
              <a:gsLst>
                <a:gs pos="0">
                  <a:srgbClr val="96CBB1"/>
                </a:gs>
                <a:gs pos="100000">
                  <a:srgbClr val="70B09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7"/>
            <p:cNvSpPr txBox="1"/>
            <p:nvPr/>
          </p:nvSpPr>
          <p:spPr>
            <a:xfrm>
              <a:off x="7600725" y="295883"/>
              <a:ext cx="2302370" cy="1381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wentieth Century"/>
                <a:buNone/>
              </a:pPr>
              <a:r>
                <a:rPr lang="hu-HU" sz="2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Állandó kijelző</a:t>
              </a:r>
              <a:endParaRPr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1269206" y="1907543"/>
              <a:ext cx="2302370" cy="1381422"/>
            </a:xfrm>
            <a:prstGeom prst="rect">
              <a:avLst/>
            </a:prstGeom>
            <a:gradFill>
              <a:gsLst>
                <a:gs pos="0">
                  <a:srgbClr val="96CBB1"/>
                </a:gs>
                <a:gs pos="100000">
                  <a:srgbClr val="70B09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7"/>
            <p:cNvSpPr txBox="1"/>
            <p:nvPr/>
          </p:nvSpPr>
          <p:spPr>
            <a:xfrm>
              <a:off x="1269206" y="1907543"/>
              <a:ext cx="2302370" cy="1381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wentieth Century"/>
                <a:buNone/>
              </a:pPr>
              <a:r>
                <a:rPr lang="hu-HU" sz="2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Speciális körülmények</a:t>
              </a:r>
              <a:endParaRPr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3801814" y="1907543"/>
              <a:ext cx="2302370" cy="1381422"/>
            </a:xfrm>
            <a:prstGeom prst="rect">
              <a:avLst/>
            </a:prstGeom>
            <a:gradFill>
              <a:gsLst>
                <a:gs pos="0">
                  <a:srgbClr val="96CBB1"/>
                </a:gs>
                <a:gs pos="100000">
                  <a:srgbClr val="70B09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7"/>
            <p:cNvSpPr txBox="1"/>
            <p:nvPr/>
          </p:nvSpPr>
          <p:spPr>
            <a:xfrm>
              <a:off x="3801814" y="1907543"/>
              <a:ext cx="2302370" cy="1381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wentieth Century"/>
                <a:buNone/>
              </a:pPr>
              <a:r>
                <a:rPr lang="hu-HU" sz="2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Áramellátás</a:t>
              </a:r>
              <a:endParaRPr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6334422" y="1907543"/>
              <a:ext cx="2302370" cy="1381422"/>
            </a:xfrm>
            <a:prstGeom prst="rect">
              <a:avLst/>
            </a:prstGeom>
            <a:gradFill>
              <a:gsLst>
                <a:gs pos="0">
                  <a:srgbClr val="96CBB1"/>
                </a:gs>
                <a:gs pos="100000">
                  <a:srgbClr val="70B09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7"/>
            <p:cNvSpPr txBox="1"/>
            <p:nvPr/>
          </p:nvSpPr>
          <p:spPr>
            <a:xfrm>
              <a:off x="6334422" y="1907543"/>
              <a:ext cx="2302370" cy="1381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wentieth Century"/>
                <a:buNone/>
              </a:pPr>
              <a:r>
                <a:rPr lang="hu-HU" sz="2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Ideális mintavételezés</a:t>
              </a:r>
              <a:endParaRPr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8"/>
          <p:cNvSpPr txBox="1"/>
          <p:nvPr/>
        </p:nvSpPr>
        <p:spPr>
          <a:xfrm>
            <a:off x="988684" y="1096653"/>
            <a:ext cx="10214632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Köszönjük a figyelmet!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"/>
          <p:cNvSpPr txBox="1"/>
          <p:nvPr>
            <p:ph type="title"/>
          </p:nvPr>
        </p:nvSpPr>
        <p:spPr>
          <a:xfrm>
            <a:off x="186635" y="1134681"/>
            <a:ext cx="3868985" cy="425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Times New Roman"/>
              <a:buNone/>
            </a:pPr>
            <a:r>
              <a:rPr b="1" lang="hu-HU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TARTALOM</a:t>
            </a:r>
            <a:endParaRPr/>
          </a:p>
        </p:txBody>
      </p:sp>
      <p:grpSp>
        <p:nvGrpSpPr>
          <p:cNvPr id="247" name="Google Shape;247;p2"/>
          <p:cNvGrpSpPr/>
          <p:nvPr/>
        </p:nvGrpSpPr>
        <p:grpSpPr>
          <a:xfrm>
            <a:off x="4662189" y="1135794"/>
            <a:ext cx="6692748" cy="4252798"/>
            <a:chOff x="0" y="1112"/>
            <a:chExt cx="6692748" cy="4252798"/>
          </a:xfrm>
        </p:grpSpPr>
        <p:sp>
          <p:nvSpPr>
            <p:cNvPr id="248" name="Google Shape;248;p2"/>
            <p:cNvSpPr/>
            <p:nvPr/>
          </p:nvSpPr>
          <p:spPr>
            <a:xfrm>
              <a:off x="0" y="1112"/>
              <a:ext cx="6692748" cy="6996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5AAD2"/>
                </a:gs>
                <a:gs pos="100000">
                  <a:srgbClr val="498DB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"/>
            <p:cNvSpPr txBox="1"/>
            <p:nvPr/>
          </p:nvSpPr>
          <p:spPr>
            <a:xfrm>
              <a:off x="34152" y="35264"/>
              <a:ext cx="6624444" cy="631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Twentieth Century"/>
                <a:buNone/>
              </a:pPr>
              <a:r>
                <a:rPr b="1" lang="hu-HU" sz="40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kutatócsoport</a:t>
              </a:r>
              <a:endParaRPr sz="4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0" y="711752"/>
              <a:ext cx="6692748" cy="6996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BBCCF"/>
                </a:gs>
                <a:gs pos="100000">
                  <a:srgbClr val="50A2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"/>
            <p:cNvSpPr txBox="1"/>
            <p:nvPr/>
          </p:nvSpPr>
          <p:spPr>
            <a:xfrm>
              <a:off x="34152" y="745904"/>
              <a:ext cx="6624444" cy="631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Twentieth Century"/>
                <a:buNone/>
              </a:pPr>
              <a:r>
                <a:rPr b="1" lang="hu-HU" sz="40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Raspberry Shake&amp;Boom</a:t>
              </a:r>
              <a:endParaRPr sz="4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0" y="1422391"/>
              <a:ext cx="6692748" cy="6996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2C9CC"/>
                </a:gs>
                <a:gs pos="100000">
                  <a:srgbClr val="58B2B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"/>
            <p:cNvSpPr txBox="1"/>
            <p:nvPr/>
          </p:nvSpPr>
          <p:spPr>
            <a:xfrm>
              <a:off x="34152" y="1456543"/>
              <a:ext cx="6624444" cy="631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Twentieth Century"/>
                <a:buNone/>
              </a:pPr>
              <a:r>
                <a:rPr b="1" lang="hu-HU" sz="40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mérés</a:t>
              </a:r>
              <a:endParaRPr sz="4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0" y="2133031"/>
              <a:ext cx="6692748" cy="6996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9CBC3"/>
                </a:gs>
                <a:gs pos="100000">
                  <a:srgbClr val="60B2A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"/>
            <p:cNvSpPr txBox="1"/>
            <p:nvPr/>
          </p:nvSpPr>
          <p:spPr>
            <a:xfrm>
              <a:off x="34152" y="2167183"/>
              <a:ext cx="6624444" cy="631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Twentieth Century"/>
                <a:buNone/>
              </a:pPr>
              <a:r>
                <a:rPr b="1" lang="hu-HU" sz="40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BME vs. Jánossy-akna</a:t>
              </a:r>
              <a:endParaRPr sz="4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0" y="2843671"/>
              <a:ext cx="6692748" cy="6996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FCAB6"/>
                </a:gs>
                <a:gs pos="100000">
                  <a:srgbClr val="66B29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"/>
            <p:cNvSpPr txBox="1"/>
            <p:nvPr/>
          </p:nvSpPr>
          <p:spPr>
            <a:xfrm>
              <a:off x="34152" y="2877823"/>
              <a:ext cx="6624444" cy="631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Twentieth Century"/>
                <a:buNone/>
              </a:pPr>
              <a:r>
                <a:rPr b="1" lang="hu-HU" sz="40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Mikrokontrollerek</a:t>
              </a:r>
              <a:endParaRPr sz="4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0" y="3554310"/>
              <a:ext cx="6692748" cy="6996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95C9B0"/>
                </a:gs>
                <a:gs pos="100000">
                  <a:srgbClr val="70B08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"/>
            <p:cNvSpPr txBox="1"/>
            <p:nvPr/>
          </p:nvSpPr>
          <p:spPr>
            <a:xfrm>
              <a:off x="34152" y="3588462"/>
              <a:ext cx="6624444" cy="631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Twentieth Century"/>
                <a:buNone/>
              </a:pPr>
              <a:r>
                <a:rPr b="1" lang="hu-HU" sz="40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Jövőbeni lehetőségek</a:t>
              </a:r>
              <a:endParaRPr sz="4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"/>
          <p:cNvSpPr txBox="1"/>
          <p:nvPr>
            <p:ph type="title"/>
          </p:nvPr>
        </p:nvSpPr>
        <p:spPr>
          <a:xfrm>
            <a:off x="1141412" y="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  <a:t>A KUTATÓCSOPORT</a:t>
            </a:r>
            <a:endParaRPr/>
          </a:p>
        </p:txBody>
      </p:sp>
      <p:sp>
        <p:nvSpPr>
          <p:cNvPr id="266" name="Google Shape;266;p3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96478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hu-HU" sz="5400"/>
              <a:t>Wigner Fizikai Kutatóközpont</a:t>
            </a:r>
            <a:endParaRPr/>
          </a:p>
          <a:p>
            <a:pPr indent="-352425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hu-HU" sz="4800"/>
              <a:t>Részecske- és Magfizikai Intézet</a:t>
            </a:r>
            <a:endParaRPr/>
          </a:p>
          <a:p>
            <a:pPr indent="-323056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hu-HU" sz="4400"/>
              <a:t>Elméleti Fizika Osztály</a:t>
            </a:r>
            <a:endParaRPr/>
          </a:p>
          <a:p>
            <a:pPr indent="-293687" lvl="3" marL="1600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hu-HU" sz="4000"/>
              <a:t>Nehézion-fizikai Kutatócsoport</a:t>
            </a:r>
            <a:endParaRPr/>
          </a:p>
          <a:p>
            <a:pPr indent="-293687" lvl="3" marL="1600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hu-HU" sz="4000"/>
              <a:t>Gravitációfizikai Kutatócsoport</a:t>
            </a:r>
            <a:endParaRPr/>
          </a:p>
        </p:txBody>
      </p:sp>
      <p:pic>
        <p:nvPicPr>
          <p:cNvPr id="267" name="Google Shape;2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7705" y="-462961"/>
            <a:ext cx="4260549" cy="3452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"/>
          <p:cNvSpPr txBox="1"/>
          <p:nvPr>
            <p:ph type="title"/>
          </p:nvPr>
        </p:nvSpPr>
        <p:spPr>
          <a:xfrm>
            <a:off x="1143001" y="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  <a:t>A KUTATÓCSOPORT </a:t>
            </a:r>
            <a:endParaRPr/>
          </a:p>
        </p:txBody>
      </p:sp>
      <p:pic>
        <p:nvPicPr>
          <p:cNvPr descr="Itt a legújabb gravitációshullám-hegy! | csillagaszat.hu" id="274" name="Google Shape;274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588" y="1889477"/>
            <a:ext cx="4617216" cy="342816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"/>
          <p:cNvSpPr txBox="1"/>
          <p:nvPr/>
        </p:nvSpPr>
        <p:spPr>
          <a:xfrm>
            <a:off x="1277001" y="5625420"/>
            <a:ext cx="451821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Gravitációshullám detektor (Virgo, Olaszország):</a:t>
            </a:r>
            <a:endParaRPr/>
          </a:p>
        </p:txBody>
      </p:sp>
      <p:pic>
        <p:nvPicPr>
          <p:cNvPr descr="A képen fedett pályás, fal, gép, kábel látható&#10;&#10;Előfordulhat, hogy az AI által létrehozott tartalom helytelen." id="276" name="Google Shape;27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0891" y="1482660"/>
            <a:ext cx="3193826" cy="42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"/>
          <p:cNvSpPr txBox="1"/>
          <p:nvPr/>
        </p:nvSpPr>
        <p:spPr>
          <a:xfrm>
            <a:off x="6650054" y="5840864"/>
            <a:ext cx="46355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Eötvös inga (Jánossy Labor):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"/>
          <p:cNvSpPr txBox="1"/>
          <p:nvPr>
            <p:ph type="title"/>
          </p:nvPr>
        </p:nvSpPr>
        <p:spPr>
          <a:xfrm>
            <a:off x="1141413" y="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  <a:t>KUTATÓCSOPORT – EÖTVÖS INGA</a:t>
            </a:r>
            <a:endParaRPr/>
          </a:p>
        </p:txBody>
      </p:sp>
      <p:pic>
        <p:nvPicPr>
          <p:cNvPr id="284" name="Google Shape;284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684" y="1270926"/>
            <a:ext cx="3982916" cy="431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4604" y="1478570"/>
            <a:ext cx="5802807" cy="366493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"/>
          <p:cNvSpPr txBox="1"/>
          <p:nvPr/>
        </p:nvSpPr>
        <p:spPr>
          <a:xfrm>
            <a:off x="741484" y="5739474"/>
            <a:ext cx="4699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Coulomb inga működési elve:</a:t>
            </a:r>
            <a:endParaRPr/>
          </a:p>
        </p:txBody>
      </p:sp>
      <p:sp>
        <p:nvSpPr>
          <p:cNvPr id="287" name="Google Shape;287;p5"/>
          <p:cNvSpPr txBox="1"/>
          <p:nvPr/>
        </p:nvSpPr>
        <p:spPr>
          <a:xfrm>
            <a:off x="5753100" y="5739474"/>
            <a:ext cx="49657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Eötvös inga működési elve: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"/>
          <p:cNvSpPr txBox="1"/>
          <p:nvPr>
            <p:ph type="title"/>
          </p:nvPr>
        </p:nvSpPr>
        <p:spPr>
          <a:xfrm>
            <a:off x="1143001" y="0"/>
            <a:ext cx="10215562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  <a:t>A KUTATÓCSOPORT – JÁNOSSY AKNA</a:t>
            </a:r>
            <a:endParaRPr/>
          </a:p>
        </p:txBody>
      </p:sp>
      <p:pic>
        <p:nvPicPr>
          <p:cNvPr id="294" name="Google Shape;294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8768" y="1658144"/>
            <a:ext cx="3939795" cy="354171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95" name="Google Shape;295;p6"/>
          <p:cNvSpPr txBox="1"/>
          <p:nvPr/>
        </p:nvSpPr>
        <p:spPr>
          <a:xfrm>
            <a:off x="8549641" y="5379430"/>
            <a:ext cx="20116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Felépítése:</a:t>
            </a:r>
            <a:endParaRPr/>
          </a:p>
        </p:txBody>
      </p:sp>
      <p:sp>
        <p:nvSpPr>
          <p:cNvPr id="296" name="Google Shape;296;p6"/>
          <p:cNvSpPr txBox="1"/>
          <p:nvPr/>
        </p:nvSpPr>
        <p:spPr>
          <a:xfrm>
            <a:off x="1325880" y="5379430"/>
            <a:ext cx="4419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Ott folyó aktuális mérések:</a:t>
            </a:r>
            <a:endParaRPr/>
          </a:p>
        </p:txBody>
      </p:sp>
      <p:pic>
        <p:nvPicPr>
          <p:cNvPr descr="A képen fedett pályás, fal, gép, kábel látható&#10;&#10;Előfordulhat, hogy az AI által létrehozott tartalom helytelen." id="297" name="Google Shape;29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035" y="1447003"/>
            <a:ext cx="2757245" cy="3661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elektronika, Elektrontechnika, Áramköri elem, Elektronikus alkatrész látható&#10;&#10;Előfordulhat, hogy az AI által létrehozott tartalom helytelen." id="298" name="Google Shape;29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0280" y="1931607"/>
            <a:ext cx="3576320" cy="269275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6"/>
          <p:cNvSpPr/>
          <p:nvPr/>
        </p:nvSpPr>
        <p:spPr>
          <a:xfrm>
            <a:off x="2669540" y="3104356"/>
            <a:ext cx="279400" cy="266700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0" name="Google Shape;300;p6"/>
          <p:cNvSpPr/>
          <p:nvPr/>
        </p:nvSpPr>
        <p:spPr>
          <a:xfrm rot="878035">
            <a:off x="2995260" y="3183856"/>
            <a:ext cx="1109079" cy="52303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1" name="Google Shape;301;p6"/>
          <p:cNvSpPr/>
          <p:nvPr/>
        </p:nvSpPr>
        <p:spPr>
          <a:xfrm rot="856">
            <a:off x="6717074" y="3792754"/>
            <a:ext cx="1205100" cy="39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"/>
          <p:cNvSpPr txBox="1"/>
          <p:nvPr>
            <p:ph type="title"/>
          </p:nvPr>
        </p:nvSpPr>
        <p:spPr>
          <a:xfrm>
            <a:off x="656761" y="41965"/>
            <a:ext cx="11101851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  <a:t>RASPBERRY SHAKE&amp;BOOM - FELÉPÍTÉS</a:t>
            </a:r>
            <a:endParaRPr/>
          </a:p>
        </p:txBody>
      </p:sp>
      <p:pic>
        <p:nvPicPr>
          <p:cNvPr descr="A képen elektronika, Elektrontechnika, Elektromos vezetékek, Áramköri elem látható&#10;&#10;Előfordulhat, hogy az AI által létrehozott tartalom helytelen." id="308" name="Google Shape;308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4028" r="30727" t="0"/>
          <a:stretch/>
        </p:blipFill>
        <p:spPr>
          <a:xfrm rot="5400000">
            <a:off x="3788332" y="1636249"/>
            <a:ext cx="4612160" cy="4594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7"/>
          <p:cNvSpPr txBox="1"/>
          <p:nvPr/>
        </p:nvSpPr>
        <p:spPr>
          <a:xfrm>
            <a:off x="8569712" y="2371294"/>
            <a:ext cx="1326995" cy="523220"/>
          </a:xfrm>
          <a:prstGeom prst="rect">
            <a:avLst/>
          </a:prstGeom>
          <a:solidFill>
            <a:srgbClr val="BBDD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rgbClr val="0E355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Geofon</a:t>
            </a:r>
            <a:endParaRPr sz="2800">
              <a:solidFill>
                <a:srgbClr val="0E3554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0" name="Google Shape;310;p7"/>
          <p:cNvSpPr txBox="1"/>
          <p:nvPr/>
        </p:nvSpPr>
        <p:spPr>
          <a:xfrm>
            <a:off x="1432543" y="4584493"/>
            <a:ext cx="2073586" cy="523220"/>
          </a:xfrm>
          <a:prstGeom prst="rect">
            <a:avLst/>
          </a:prstGeom>
          <a:solidFill>
            <a:srgbClr val="BBDD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rgbClr val="0E355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Raspberry Pi</a:t>
            </a:r>
            <a:endParaRPr/>
          </a:p>
        </p:txBody>
      </p:sp>
      <p:sp>
        <p:nvSpPr>
          <p:cNvPr id="311" name="Google Shape;311;p7"/>
          <p:cNvSpPr txBox="1"/>
          <p:nvPr/>
        </p:nvSpPr>
        <p:spPr>
          <a:xfrm>
            <a:off x="207988" y="3216881"/>
            <a:ext cx="2903258" cy="523220"/>
          </a:xfrm>
          <a:prstGeom prst="rect">
            <a:avLst/>
          </a:prstGeom>
          <a:solidFill>
            <a:srgbClr val="BBDD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rgbClr val="0E355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Infrahang szenzor</a:t>
            </a:r>
            <a:endParaRPr/>
          </a:p>
        </p:txBody>
      </p:sp>
      <p:sp>
        <p:nvSpPr>
          <p:cNvPr id="312" name="Google Shape;312;p7"/>
          <p:cNvSpPr txBox="1"/>
          <p:nvPr/>
        </p:nvSpPr>
        <p:spPr>
          <a:xfrm>
            <a:off x="9121698" y="5535808"/>
            <a:ext cx="1810214" cy="523220"/>
          </a:xfrm>
          <a:prstGeom prst="rect">
            <a:avLst/>
          </a:prstGeom>
          <a:solidFill>
            <a:srgbClr val="BBDD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rgbClr val="0E355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Vízmérték</a:t>
            </a:r>
            <a:endParaRPr/>
          </a:p>
        </p:txBody>
      </p:sp>
      <p:sp>
        <p:nvSpPr>
          <p:cNvPr id="313" name="Google Shape;313;p7"/>
          <p:cNvSpPr txBox="1"/>
          <p:nvPr/>
        </p:nvSpPr>
        <p:spPr>
          <a:xfrm>
            <a:off x="1027773" y="1520535"/>
            <a:ext cx="2129883" cy="523220"/>
          </a:xfrm>
          <a:prstGeom prst="rect">
            <a:avLst/>
          </a:prstGeom>
          <a:solidFill>
            <a:srgbClr val="BBDD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rgbClr val="0E355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Áramköri lap</a:t>
            </a:r>
            <a:endParaRPr/>
          </a:p>
        </p:txBody>
      </p:sp>
      <p:sp>
        <p:nvSpPr>
          <p:cNvPr id="314" name="Google Shape;314;p7"/>
          <p:cNvSpPr/>
          <p:nvPr/>
        </p:nvSpPr>
        <p:spPr>
          <a:xfrm rot="2029972">
            <a:off x="3108474" y="2158179"/>
            <a:ext cx="1617429" cy="640449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B946F"/>
              </a:gs>
              <a:gs pos="48000">
                <a:srgbClr val="8DC5A8"/>
              </a:gs>
              <a:gs pos="100000">
                <a:srgbClr val="B8DBCA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5" name="Google Shape;315;p7"/>
          <p:cNvSpPr/>
          <p:nvPr/>
        </p:nvSpPr>
        <p:spPr>
          <a:xfrm rot="284464">
            <a:off x="3230809" y="3594479"/>
            <a:ext cx="1617429" cy="640449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B946F"/>
              </a:gs>
              <a:gs pos="48000">
                <a:srgbClr val="8DC5A8"/>
              </a:gs>
              <a:gs pos="100000">
                <a:srgbClr val="B8DBCA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6" name="Google Shape;316;p7"/>
          <p:cNvSpPr/>
          <p:nvPr/>
        </p:nvSpPr>
        <p:spPr>
          <a:xfrm rot="-868249">
            <a:off x="3570344" y="4691275"/>
            <a:ext cx="938360" cy="514014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B946F"/>
              </a:gs>
              <a:gs pos="48000">
                <a:srgbClr val="8DC5A8"/>
              </a:gs>
              <a:gs pos="100000">
                <a:srgbClr val="B8DBCA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7" name="Google Shape;317;p7"/>
          <p:cNvSpPr/>
          <p:nvPr/>
        </p:nvSpPr>
        <p:spPr>
          <a:xfrm rot="-9356418">
            <a:off x="7353448" y="4994153"/>
            <a:ext cx="1617429" cy="640449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B946F"/>
              </a:gs>
              <a:gs pos="48000">
                <a:srgbClr val="8DC5A8"/>
              </a:gs>
              <a:gs pos="100000">
                <a:srgbClr val="B8DBCA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8" name="Google Shape;318;p7"/>
          <p:cNvSpPr/>
          <p:nvPr/>
        </p:nvSpPr>
        <p:spPr>
          <a:xfrm rot="9196334">
            <a:off x="7243500" y="2555345"/>
            <a:ext cx="1174600" cy="526958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B946F"/>
              </a:gs>
              <a:gs pos="48000">
                <a:srgbClr val="8DC5A8"/>
              </a:gs>
              <a:gs pos="100000">
                <a:srgbClr val="B8DBCA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"/>
          <p:cNvSpPr txBox="1"/>
          <p:nvPr>
            <p:ph type="title"/>
          </p:nvPr>
        </p:nvSpPr>
        <p:spPr>
          <a:xfrm>
            <a:off x="1211692" y="-61176"/>
            <a:ext cx="1098030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  <a:t>RASPBERRY SHAKE&amp;BOOM - MÉRŐMODULOK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 képen képernyőkép, művészet, tervezés látható&#10;&#10;Előfordulhat, hogy az AI által létrehozott tartalom helytelen." id="325" name="Google Shape;325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9920" r="0" t="0"/>
          <a:stretch/>
        </p:blipFill>
        <p:spPr>
          <a:xfrm>
            <a:off x="6609144" y="256054"/>
            <a:ext cx="5498758" cy="6037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képernyőkép, kör, szöveg, diagram látható&#10;&#10;Előfordulhat, hogy az AI által létrehozott tartalom helytelen." id="326" name="Google Shape;326;p8"/>
          <p:cNvPicPr preferRelativeResize="0"/>
          <p:nvPr/>
        </p:nvPicPr>
        <p:blipFill rotWithShape="1">
          <a:blip r:embed="rId4">
            <a:alphaModFix/>
          </a:blip>
          <a:srcRect b="0" l="24925" r="0" t="0"/>
          <a:stretch/>
        </p:blipFill>
        <p:spPr>
          <a:xfrm>
            <a:off x="975398" y="386138"/>
            <a:ext cx="5870040" cy="623621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8"/>
          <p:cNvSpPr txBox="1"/>
          <p:nvPr/>
        </p:nvSpPr>
        <p:spPr>
          <a:xfrm>
            <a:off x="8576841" y="6099135"/>
            <a:ext cx="32177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Geofon:</a:t>
            </a:r>
            <a:endParaRPr/>
          </a:p>
        </p:txBody>
      </p:sp>
      <p:sp>
        <p:nvSpPr>
          <p:cNvPr id="328" name="Google Shape;328;p8"/>
          <p:cNvSpPr txBox="1"/>
          <p:nvPr/>
        </p:nvSpPr>
        <p:spPr>
          <a:xfrm>
            <a:off x="2037249" y="6031941"/>
            <a:ext cx="466459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Infrahang szenzor: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"/>
          <p:cNvSpPr txBox="1"/>
          <p:nvPr>
            <p:ph type="title"/>
          </p:nvPr>
        </p:nvSpPr>
        <p:spPr>
          <a:xfrm>
            <a:off x="1226147" y="50042"/>
            <a:ext cx="5646141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  <a:t>A MÉRÉS - KIOLVASÁS</a:t>
            </a:r>
            <a:endParaRPr/>
          </a:p>
        </p:txBody>
      </p:sp>
      <p:pic>
        <p:nvPicPr>
          <p:cNvPr descr="A képen szöveg, képernyőkép, szoftver, Multimédiás szoftver látható&#10;&#10;Előfordulhat, hogy az AI által létrehozott tartalom helytelen." id="335" name="Google Shape;335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6624" y="196134"/>
            <a:ext cx="6083051" cy="380190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A képen sor, diagram, Diagram, Párhuzamos látható&#10;&#10;Előfordulhat, hogy az AI által létrehozott tartalom helytelen." id="336" name="Google Shape;33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132" y="4144133"/>
            <a:ext cx="8121668" cy="2651288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9"/>
          <p:cNvSpPr/>
          <p:nvPr/>
        </p:nvSpPr>
        <p:spPr>
          <a:xfrm flipH="1" rot="-5400000">
            <a:off x="3242398" y="1454547"/>
            <a:ext cx="2272568" cy="2445772"/>
          </a:xfrm>
          <a:prstGeom prst="bentArrow">
            <a:avLst>
              <a:gd fmla="val 31870" name="adj1"/>
              <a:gd fmla="val 25000" name="adj2"/>
              <a:gd fmla="val 38739" name="adj3"/>
              <a:gd fmla="val 43750" name="adj4"/>
            </a:avLst>
          </a:prstGeom>
          <a:solidFill>
            <a:srgbClr val="002060"/>
          </a:solidFill>
          <a:ln cap="flat" cmpd="sng" w="15875">
            <a:solidFill>
              <a:srgbClr val="BBDDF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8" name="Google Shape;338;p9"/>
          <p:cNvSpPr/>
          <p:nvPr/>
        </p:nvSpPr>
        <p:spPr>
          <a:xfrm>
            <a:off x="286353" y="2234889"/>
            <a:ext cx="2757931" cy="1569660"/>
          </a:xfrm>
          <a:custGeom>
            <a:rect b="b" l="l" r="r" t="t"/>
            <a:pathLst>
              <a:path extrusionOk="0" h="1569660" w="2757931">
                <a:moveTo>
                  <a:pt x="0" y="0"/>
                </a:moveTo>
                <a:cubicBezTo>
                  <a:pt x="132442" y="-25289"/>
                  <a:pt x="359304" y="34202"/>
                  <a:pt x="524007" y="0"/>
                </a:cubicBezTo>
                <a:cubicBezTo>
                  <a:pt x="688710" y="-34202"/>
                  <a:pt x="867692" y="32621"/>
                  <a:pt x="992855" y="0"/>
                </a:cubicBezTo>
                <a:cubicBezTo>
                  <a:pt x="1118018" y="-32621"/>
                  <a:pt x="1367607" y="3718"/>
                  <a:pt x="1599600" y="0"/>
                </a:cubicBezTo>
                <a:cubicBezTo>
                  <a:pt x="1831593" y="-3718"/>
                  <a:pt x="1965895" y="70"/>
                  <a:pt x="2123607" y="0"/>
                </a:cubicBezTo>
                <a:cubicBezTo>
                  <a:pt x="2281319" y="-70"/>
                  <a:pt x="2487850" y="62067"/>
                  <a:pt x="2757931" y="0"/>
                </a:cubicBezTo>
                <a:cubicBezTo>
                  <a:pt x="2760737" y="224270"/>
                  <a:pt x="2748029" y="328034"/>
                  <a:pt x="2757931" y="554613"/>
                </a:cubicBezTo>
                <a:cubicBezTo>
                  <a:pt x="2767833" y="781192"/>
                  <a:pt x="2748817" y="833896"/>
                  <a:pt x="2757931" y="1077833"/>
                </a:cubicBezTo>
                <a:cubicBezTo>
                  <a:pt x="2767045" y="1321770"/>
                  <a:pt x="2751246" y="1453710"/>
                  <a:pt x="2757931" y="1569660"/>
                </a:cubicBezTo>
                <a:cubicBezTo>
                  <a:pt x="2643195" y="1604617"/>
                  <a:pt x="2435625" y="1539966"/>
                  <a:pt x="2261503" y="1569660"/>
                </a:cubicBezTo>
                <a:cubicBezTo>
                  <a:pt x="2087381" y="1599354"/>
                  <a:pt x="1907124" y="1556268"/>
                  <a:pt x="1709917" y="1569660"/>
                </a:cubicBezTo>
                <a:cubicBezTo>
                  <a:pt x="1512710" y="1583052"/>
                  <a:pt x="1367151" y="1562876"/>
                  <a:pt x="1158331" y="1569660"/>
                </a:cubicBezTo>
                <a:cubicBezTo>
                  <a:pt x="949511" y="1576444"/>
                  <a:pt x="776727" y="1545554"/>
                  <a:pt x="634324" y="1569660"/>
                </a:cubicBezTo>
                <a:cubicBezTo>
                  <a:pt x="491921" y="1593766"/>
                  <a:pt x="150899" y="1556808"/>
                  <a:pt x="0" y="1569660"/>
                </a:cubicBezTo>
                <a:cubicBezTo>
                  <a:pt x="-30494" y="1401409"/>
                  <a:pt x="8881" y="1187631"/>
                  <a:pt x="0" y="1015047"/>
                </a:cubicBezTo>
                <a:cubicBezTo>
                  <a:pt x="-8881" y="842463"/>
                  <a:pt x="30028" y="737608"/>
                  <a:pt x="0" y="460434"/>
                </a:cubicBezTo>
                <a:cubicBezTo>
                  <a:pt x="-30028" y="183260"/>
                  <a:pt x="13643" y="145837"/>
                  <a:pt x="0" y="0"/>
                </a:cubicBez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Programnyelv: Python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Szükséges: Obspy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Formátum: mseed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Áramkör">
  <a:themeElements>
    <a:clrScheme name="Áramkör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2025-07-10T10:26:30Z</dcterms:created>
  <dc:creator>Mónika Fischer</dc:creator>
</cp:coreProperties>
</file>