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1"/>
  </p:sldMasterIdLst>
  <p:sldIdLst>
    <p:sldId id="256" r:id="rId2"/>
    <p:sldId id="267" r:id="rId3"/>
    <p:sldId id="260" r:id="rId4"/>
    <p:sldId id="271" r:id="rId5"/>
    <p:sldId id="272" r:id="rId6"/>
    <p:sldId id="274" r:id="rId7"/>
    <p:sldId id="258" r:id="rId8"/>
    <p:sldId id="270" r:id="rId9"/>
    <p:sldId id="259" r:id="rId10"/>
    <p:sldId id="265" r:id="rId11"/>
    <p:sldId id="262" r:id="rId12"/>
    <p:sldId id="277" r:id="rId13"/>
    <p:sldId id="276" r:id="rId14"/>
    <p:sldId id="278" r:id="rId15"/>
    <p:sldId id="266" r:id="rId16"/>
    <p:sldId id="269" r:id="rId17"/>
    <p:sldId id="263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91" autoAdjust="0"/>
  </p:normalViewPr>
  <p:slideViewPr>
    <p:cSldViewPr snapToGrid="0">
      <p:cViewPr>
        <p:scale>
          <a:sx n="68" d="100"/>
          <a:sy n="68" d="100"/>
        </p:scale>
        <p:origin x="48" y="54"/>
      </p:cViewPr>
      <p:guideLst/>
    </p:cSldViewPr>
  </p:slideViewPr>
  <p:outlineViewPr>
    <p:cViewPr>
      <p:scale>
        <a:sx n="33" d="100"/>
        <a:sy n="33" d="100"/>
      </p:scale>
      <p:origin x="0" y="-858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4EC3C-DE39-494F-B85A-3358375B8860}" type="datetimeFigureOut">
              <a:rPr lang="hu-HU" smtClean="0"/>
              <a:t>2025. 07. 11.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D06D4-C3F1-4BB5-BABF-B8D167E23C9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27543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4EC3C-DE39-494F-B85A-3358375B8860}" type="datetimeFigureOut">
              <a:rPr lang="hu-HU" smtClean="0"/>
              <a:t>2025. 07. 11.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D06D4-C3F1-4BB5-BABF-B8D167E23C9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5544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4EC3C-DE39-494F-B85A-3358375B8860}" type="datetimeFigureOut">
              <a:rPr lang="hu-HU" smtClean="0"/>
              <a:t>2025. 07. 11.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D06D4-C3F1-4BB5-BABF-B8D167E23C9A}" type="slidenum">
              <a:rPr lang="hu-HU" smtClean="0"/>
              <a:t>‹#›</a:t>
            </a:fld>
            <a:endParaRPr lang="hu-H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4172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4EC3C-DE39-494F-B85A-3358375B8860}" type="datetimeFigureOut">
              <a:rPr lang="hu-HU" smtClean="0"/>
              <a:t>2025. 07. 11.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D06D4-C3F1-4BB5-BABF-B8D167E23C9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32139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4EC3C-DE39-494F-B85A-3358375B8860}" type="datetimeFigureOut">
              <a:rPr lang="hu-HU" smtClean="0"/>
              <a:t>2025. 07. 11.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D06D4-C3F1-4BB5-BABF-B8D167E23C9A}" type="slidenum">
              <a:rPr lang="hu-HU" smtClean="0"/>
              <a:t>‹#›</a:t>
            </a:fld>
            <a:endParaRPr lang="hu-H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15068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4EC3C-DE39-494F-B85A-3358375B8860}" type="datetimeFigureOut">
              <a:rPr lang="hu-HU" smtClean="0"/>
              <a:t>2025. 07. 11.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D06D4-C3F1-4BB5-BABF-B8D167E23C9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20857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4EC3C-DE39-494F-B85A-3358375B8860}" type="datetimeFigureOut">
              <a:rPr lang="hu-HU" smtClean="0"/>
              <a:t>2025. 07. 11.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D06D4-C3F1-4BB5-BABF-B8D167E23C9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470844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4EC3C-DE39-494F-B85A-3358375B8860}" type="datetimeFigureOut">
              <a:rPr lang="hu-HU" smtClean="0"/>
              <a:t>2025. 07. 11.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D06D4-C3F1-4BB5-BABF-B8D167E23C9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8507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4EC3C-DE39-494F-B85A-3358375B8860}" type="datetimeFigureOut">
              <a:rPr lang="hu-HU" smtClean="0"/>
              <a:t>2025. 07. 11.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D06D4-C3F1-4BB5-BABF-B8D167E23C9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26789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4EC3C-DE39-494F-B85A-3358375B8860}" type="datetimeFigureOut">
              <a:rPr lang="hu-HU" smtClean="0"/>
              <a:t>2025. 07. 11.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D06D4-C3F1-4BB5-BABF-B8D167E23C9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4909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4EC3C-DE39-494F-B85A-3358375B8860}" type="datetimeFigureOut">
              <a:rPr lang="hu-HU" smtClean="0"/>
              <a:t>2025. 07. 11.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D06D4-C3F1-4BB5-BABF-B8D167E23C9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3025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4EC3C-DE39-494F-B85A-3358375B8860}" type="datetimeFigureOut">
              <a:rPr lang="hu-HU" smtClean="0"/>
              <a:t>2025. 07. 11.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D06D4-C3F1-4BB5-BABF-B8D167E23C9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00011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4EC3C-DE39-494F-B85A-3358375B8860}" type="datetimeFigureOut">
              <a:rPr lang="hu-HU" smtClean="0"/>
              <a:t>2025. 07. 11.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D06D4-C3F1-4BB5-BABF-B8D167E23C9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842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4EC3C-DE39-494F-B85A-3358375B8860}" type="datetimeFigureOut">
              <a:rPr lang="hu-HU" smtClean="0"/>
              <a:t>2025. 07. 11.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D06D4-C3F1-4BB5-BABF-B8D167E23C9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4673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4EC3C-DE39-494F-B85A-3358375B8860}" type="datetimeFigureOut">
              <a:rPr lang="hu-HU" smtClean="0"/>
              <a:t>2025. 07. 11.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D06D4-C3F1-4BB5-BABF-B8D167E23C9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35843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D06D4-C3F1-4BB5-BABF-B8D167E23C9A}" type="slidenum">
              <a:rPr lang="hu-HU" smtClean="0"/>
              <a:t>‹#›</a:t>
            </a:fld>
            <a:endParaRPr lang="hu-H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4EC3C-DE39-494F-B85A-3358375B8860}" type="datetimeFigureOut">
              <a:rPr lang="hu-HU" smtClean="0"/>
              <a:t>2025. 07. 11.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9293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4EC3C-DE39-494F-B85A-3358375B8860}" type="datetimeFigureOut">
              <a:rPr lang="hu-HU" smtClean="0"/>
              <a:t>2025. 07. 11.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CCD06D4-C3F1-4BB5-BABF-B8D167E23C9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8215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  <p:sldLayoutId id="2147483786" r:id="rId15"/>
    <p:sldLayoutId id="214748378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62CA8F4-3986-4FCC-9A9B-9463C97919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Hosszú ciklusok neuronhálózatokban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9155B65A-30E9-4F74-9FFA-2920296C98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413012"/>
            <a:ext cx="4951828" cy="144498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hu-HU" dirty="0"/>
              <a:t>Herczeg Viktória és Ollé Sarolta</a:t>
            </a:r>
          </a:p>
          <a:p>
            <a:pPr algn="l"/>
            <a:r>
              <a:rPr lang="hu-HU" dirty="0"/>
              <a:t>Bethlen Gábor Református Gimnázium 11.osztály</a:t>
            </a:r>
          </a:p>
          <a:p>
            <a:pPr algn="l"/>
            <a:r>
              <a:rPr lang="hu-HU" dirty="0" err="1"/>
              <a:t>Mentorálta</a:t>
            </a:r>
            <a:r>
              <a:rPr lang="hu-HU" dirty="0"/>
              <a:t>: Dr. Bazsó Fülöp</a:t>
            </a:r>
          </a:p>
          <a:p>
            <a:pPr algn="l"/>
            <a:r>
              <a:rPr lang="hu-HU" dirty="0"/>
              <a:t>2025.07.11.</a:t>
            </a:r>
          </a:p>
        </p:txBody>
      </p:sp>
    </p:spTree>
    <p:extLst>
      <p:ext uri="{BB962C8B-B14F-4D97-AF65-F5344CB8AC3E}">
        <p14:creationId xmlns:p14="http://schemas.microsoft.com/office/powerpoint/2010/main" val="263578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BE020F9-531E-4570-9ABB-13863316E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956" y="365125"/>
            <a:ext cx="10515600" cy="1325563"/>
          </a:xfrm>
        </p:spPr>
        <p:txBody>
          <a:bodyPr/>
          <a:lstStyle/>
          <a:p>
            <a:r>
              <a:rPr lang="hu-HU" dirty="0"/>
              <a:t>Eddigi módszerek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ED2CB5C-721D-4BDC-A393-BC614E6263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722" y="1457204"/>
            <a:ext cx="5821940" cy="1325563"/>
          </a:xfrm>
        </p:spPr>
        <p:txBody>
          <a:bodyPr/>
          <a:lstStyle/>
          <a:p>
            <a:r>
              <a:rPr lang="hu-HU" dirty="0"/>
              <a:t>Kiegyensúlyozottak </a:t>
            </a:r>
            <a:r>
              <a:rPr lang="hu-HU" dirty="0">
                <a:sym typeface="Wingdings" panose="05000000000000000000" pitchFamily="2" charset="2"/>
              </a:rPr>
              <a:t> lineárisan szeparálhatók</a:t>
            </a:r>
            <a:endParaRPr lang="hu-HU" dirty="0"/>
          </a:p>
          <a:p>
            <a:r>
              <a:rPr lang="hu-HU" dirty="0"/>
              <a:t>Monton növekvő </a:t>
            </a:r>
            <a:r>
              <a:rPr lang="hu-HU" dirty="0">
                <a:sym typeface="Wingdings" panose="05000000000000000000" pitchFamily="2" charset="2"/>
              </a:rPr>
              <a:t> kiegyensúlyozottak</a:t>
            </a:r>
            <a:endParaRPr lang="hu-HU" dirty="0"/>
          </a:p>
          <a:p>
            <a:r>
              <a:rPr lang="hu-HU" dirty="0"/>
              <a:t>részgráfok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66F51749-ED7B-40E0-834D-F3E81DDAB2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5" t="37779" r="60052" b="30752"/>
          <a:stretch/>
        </p:blipFill>
        <p:spPr>
          <a:xfrm>
            <a:off x="293097" y="2956852"/>
            <a:ext cx="2287276" cy="2236764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CE527C88-FBF0-42A3-9F8A-79293EB4EE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4" r="18357"/>
          <a:stretch/>
        </p:blipFill>
        <p:spPr>
          <a:xfrm>
            <a:off x="2315949" y="2956852"/>
            <a:ext cx="4521481" cy="3849224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0C4B6519-5739-4F70-9E52-2650C6458D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2" t="30027" r="57653" b="21967"/>
          <a:stretch/>
        </p:blipFill>
        <p:spPr>
          <a:xfrm>
            <a:off x="6996313" y="2011679"/>
            <a:ext cx="2573644" cy="256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937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7D3F9F8E-878B-42C9-9DAA-E4B1BF1A28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441" y="2923895"/>
            <a:ext cx="4810538" cy="377390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BD04AD61-908B-49D7-901B-B78C20D81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4 változó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5B0AF85-D3D7-44F3-A32D-E5E46BF4E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941148"/>
            <a:ext cx="5257799" cy="3753540"/>
          </a:xfrm>
        </p:spPr>
        <p:txBody>
          <a:bodyPr/>
          <a:lstStyle/>
          <a:p>
            <a:pPr marL="0" indent="0">
              <a:buNone/>
            </a:pPr>
            <a:endParaRPr lang="hu-HU" dirty="0"/>
          </a:p>
          <a:p>
            <a:r>
              <a:rPr lang="hu-HU" dirty="0"/>
              <a:t>104 db lineárisan szeparálható, kiegyensúlyozott függvény</a:t>
            </a:r>
          </a:p>
          <a:p>
            <a:r>
              <a:rPr lang="hu-HU" dirty="0"/>
              <a:t>32 él ebből 24 függvény megfelelő</a:t>
            </a:r>
          </a:p>
          <a:p>
            <a:r>
              <a:rPr lang="hu-HU" dirty="0"/>
              <a:t>10 egyéb függvény</a:t>
            </a:r>
          </a:p>
          <a:p>
            <a:r>
              <a:rPr lang="hu-HU" dirty="0"/>
              <a:t>Eddigiek önduálisak</a:t>
            </a:r>
          </a:p>
          <a:p>
            <a:endParaRPr lang="hu-HU" dirty="0"/>
          </a:p>
          <a:p>
            <a:endParaRPr lang="hu-HU" dirty="0"/>
          </a:p>
        </p:txBody>
      </p:sp>
      <p:pic>
        <p:nvPicPr>
          <p:cNvPr id="2052" name="Picture 4" descr="Fájl:Tesseract.gif – Wikipédia">
            <a:extLst>
              <a:ext uri="{FF2B5EF4-FFF2-40B4-BE49-F238E27FC236}">
                <a16:creationId xmlns:a16="http://schemas.microsoft.com/office/drawing/2014/main" id="{2F21868F-0DEE-40CF-9949-2992A65881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979" y="941148"/>
            <a:ext cx="2928728" cy="292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053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543EBDD-120F-4C42-8988-8D4D131C0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Programozás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F3507A6-9BA5-4D8B-9F92-ADF9CD733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458568" cy="3880773"/>
          </a:xfrm>
        </p:spPr>
        <p:txBody>
          <a:bodyPr/>
          <a:lstStyle/>
          <a:p>
            <a:r>
              <a:rPr lang="hu-HU" dirty="0"/>
              <a:t>Lineáris szeparálhatóság</a:t>
            </a:r>
          </a:p>
          <a:p>
            <a:r>
              <a:rPr lang="hu-HU" dirty="0"/>
              <a:t>Küszöbérték keresése</a:t>
            </a:r>
          </a:p>
          <a:p>
            <a:r>
              <a:rPr lang="hu-HU" dirty="0"/>
              <a:t>Új függvények keresése</a:t>
            </a:r>
          </a:p>
          <a:p>
            <a:r>
              <a:rPr lang="hu-HU" dirty="0"/>
              <a:t>Hosszú ciklus feltételének ellenőrzése</a:t>
            </a:r>
          </a:p>
          <a:p>
            <a:pPr lvl="1"/>
            <a:r>
              <a:rPr lang="hu-HU" dirty="0"/>
              <a:t>4-es csoportok létrehozása</a:t>
            </a:r>
          </a:p>
          <a:p>
            <a:pPr lvl="1"/>
            <a:r>
              <a:rPr lang="hu-HU" dirty="0"/>
              <a:t>Összes állapot megléte</a:t>
            </a:r>
          </a:p>
          <a:p>
            <a:r>
              <a:rPr lang="hu-HU" dirty="0"/>
              <a:t>Hosszúciklus keresése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87FD31CD-939A-4C2A-9051-65D89441D3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0" t="25424" r="47731" b="13007"/>
          <a:stretch/>
        </p:blipFill>
        <p:spPr>
          <a:xfrm>
            <a:off x="3981156" y="809847"/>
            <a:ext cx="5524990" cy="441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487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41B77B0-5EF1-415D-8E93-3960FF8AA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Eddigi leghosszabb ciklus:</a:t>
            </a:r>
          </a:p>
        </p:txBody>
      </p:sp>
      <p:graphicFrame>
        <p:nvGraphicFramePr>
          <p:cNvPr id="4" name="Tartalom helye 3">
            <a:extLst>
              <a:ext uri="{FF2B5EF4-FFF2-40B4-BE49-F238E27FC236}">
                <a16:creationId xmlns:a16="http://schemas.microsoft.com/office/drawing/2014/main" id="{8D2802E5-47CC-467A-BFF7-53F58173AB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4606572"/>
              </p:ext>
            </p:extLst>
          </p:nvPr>
        </p:nvGraphicFramePr>
        <p:xfrm>
          <a:off x="6149802" y="320040"/>
          <a:ext cx="3124200" cy="621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811">
                  <a:extLst>
                    <a:ext uri="{9D8B030D-6E8A-4147-A177-3AD203B41FA5}">
                      <a16:colId xmlns:a16="http://schemas.microsoft.com/office/drawing/2014/main" val="106670800"/>
                    </a:ext>
                  </a:extLst>
                </a:gridCol>
                <a:gridCol w="389239">
                  <a:extLst>
                    <a:ext uri="{9D8B030D-6E8A-4147-A177-3AD203B41FA5}">
                      <a16:colId xmlns:a16="http://schemas.microsoft.com/office/drawing/2014/main" val="3639551725"/>
                    </a:ext>
                  </a:extLst>
                </a:gridCol>
                <a:gridCol w="390525">
                  <a:extLst>
                    <a:ext uri="{9D8B030D-6E8A-4147-A177-3AD203B41FA5}">
                      <a16:colId xmlns:a16="http://schemas.microsoft.com/office/drawing/2014/main" val="3020451114"/>
                    </a:ext>
                  </a:extLst>
                </a:gridCol>
                <a:gridCol w="390525">
                  <a:extLst>
                    <a:ext uri="{9D8B030D-6E8A-4147-A177-3AD203B41FA5}">
                      <a16:colId xmlns:a16="http://schemas.microsoft.com/office/drawing/2014/main" val="1007283460"/>
                    </a:ext>
                  </a:extLst>
                </a:gridCol>
                <a:gridCol w="390525">
                  <a:extLst>
                    <a:ext uri="{9D8B030D-6E8A-4147-A177-3AD203B41FA5}">
                      <a16:colId xmlns:a16="http://schemas.microsoft.com/office/drawing/2014/main" val="4074496579"/>
                    </a:ext>
                  </a:extLst>
                </a:gridCol>
                <a:gridCol w="390525">
                  <a:extLst>
                    <a:ext uri="{9D8B030D-6E8A-4147-A177-3AD203B41FA5}">
                      <a16:colId xmlns:a16="http://schemas.microsoft.com/office/drawing/2014/main" val="3841036711"/>
                    </a:ext>
                  </a:extLst>
                </a:gridCol>
                <a:gridCol w="390525">
                  <a:extLst>
                    <a:ext uri="{9D8B030D-6E8A-4147-A177-3AD203B41FA5}">
                      <a16:colId xmlns:a16="http://schemas.microsoft.com/office/drawing/2014/main" val="4166137374"/>
                    </a:ext>
                  </a:extLst>
                </a:gridCol>
                <a:gridCol w="390525">
                  <a:extLst>
                    <a:ext uri="{9D8B030D-6E8A-4147-A177-3AD203B41FA5}">
                      <a16:colId xmlns:a16="http://schemas.microsoft.com/office/drawing/2014/main" val="4142119895"/>
                    </a:ext>
                  </a:extLst>
                </a:gridCol>
              </a:tblGrid>
              <a:tr h="256300">
                <a:tc>
                  <a:txBody>
                    <a:bodyPr/>
                    <a:lstStyle/>
                    <a:p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2793082"/>
                  </a:ext>
                </a:extLst>
              </a:tr>
              <a:tr h="256300">
                <a:tc>
                  <a:txBody>
                    <a:bodyPr/>
                    <a:lstStyle/>
                    <a:p>
                      <a:r>
                        <a:rPr lang="hu-H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3693931"/>
                  </a:ext>
                </a:extLst>
              </a:tr>
              <a:tr h="256300">
                <a:tc>
                  <a:txBody>
                    <a:bodyPr/>
                    <a:lstStyle/>
                    <a:p>
                      <a:r>
                        <a:rPr lang="hu-H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2766874"/>
                  </a:ext>
                </a:extLst>
              </a:tr>
              <a:tr h="256300">
                <a:tc>
                  <a:txBody>
                    <a:bodyPr/>
                    <a:lstStyle/>
                    <a:p>
                      <a:r>
                        <a:rPr lang="hu-H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625640"/>
                  </a:ext>
                </a:extLst>
              </a:tr>
              <a:tr h="256300">
                <a:tc>
                  <a:txBody>
                    <a:bodyPr/>
                    <a:lstStyle/>
                    <a:p>
                      <a:r>
                        <a:rPr lang="hu-H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601260"/>
                  </a:ext>
                </a:extLst>
              </a:tr>
              <a:tr h="256300">
                <a:tc>
                  <a:txBody>
                    <a:bodyPr/>
                    <a:lstStyle/>
                    <a:p>
                      <a:r>
                        <a:rPr lang="hu-H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4500040"/>
                  </a:ext>
                </a:extLst>
              </a:tr>
              <a:tr h="256300">
                <a:tc>
                  <a:txBody>
                    <a:bodyPr/>
                    <a:lstStyle/>
                    <a:p>
                      <a:r>
                        <a:rPr lang="hu-H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8932221"/>
                  </a:ext>
                </a:extLst>
              </a:tr>
              <a:tr h="256300">
                <a:tc>
                  <a:txBody>
                    <a:bodyPr/>
                    <a:lstStyle/>
                    <a:p>
                      <a:r>
                        <a:rPr lang="hu-H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2204008"/>
                  </a:ext>
                </a:extLst>
              </a:tr>
              <a:tr h="256300">
                <a:tc>
                  <a:txBody>
                    <a:bodyPr/>
                    <a:lstStyle/>
                    <a:p>
                      <a:r>
                        <a:rPr lang="hu-H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5737843"/>
                  </a:ext>
                </a:extLst>
              </a:tr>
              <a:tr h="256300">
                <a:tc>
                  <a:txBody>
                    <a:bodyPr/>
                    <a:lstStyle/>
                    <a:p>
                      <a:r>
                        <a:rPr lang="hu-H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11621"/>
                  </a:ext>
                </a:extLst>
              </a:tr>
              <a:tr h="256300">
                <a:tc>
                  <a:txBody>
                    <a:bodyPr/>
                    <a:lstStyle/>
                    <a:p>
                      <a:r>
                        <a:rPr lang="hu-H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304661"/>
                  </a:ext>
                </a:extLst>
              </a:tr>
              <a:tr h="256300">
                <a:tc>
                  <a:txBody>
                    <a:bodyPr/>
                    <a:lstStyle/>
                    <a:p>
                      <a:r>
                        <a:rPr lang="hu-H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7385707"/>
                  </a:ext>
                </a:extLst>
              </a:tr>
              <a:tr h="256300">
                <a:tc>
                  <a:txBody>
                    <a:bodyPr/>
                    <a:lstStyle/>
                    <a:p>
                      <a:r>
                        <a:rPr lang="hu-H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0508126"/>
                  </a:ext>
                </a:extLst>
              </a:tr>
              <a:tr h="256300">
                <a:tc>
                  <a:txBody>
                    <a:bodyPr/>
                    <a:lstStyle/>
                    <a:p>
                      <a:r>
                        <a:rPr lang="hu-H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1381085"/>
                  </a:ext>
                </a:extLst>
              </a:tr>
              <a:tr h="256300">
                <a:tc>
                  <a:txBody>
                    <a:bodyPr/>
                    <a:lstStyle/>
                    <a:p>
                      <a:r>
                        <a:rPr lang="hu-H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958111"/>
                  </a:ext>
                </a:extLst>
              </a:tr>
              <a:tr h="256300">
                <a:tc>
                  <a:txBody>
                    <a:bodyPr/>
                    <a:lstStyle/>
                    <a:p>
                      <a:r>
                        <a:rPr lang="hu-H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9867384"/>
                  </a:ext>
                </a:extLst>
              </a:tr>
              <a:tr h="256300">
                <a:tc>
                  <a:txBody>
                    <a:bodyPr/>
                    <a:lstStyle/>
                    <a:p>
                      <a:r>
                        <a:rPr lang="hu-H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9552996"/>
                  </a:ext>
                </a:extLst>
              </a:tr>
            </a:tbl>
          </a:graphicData>
        </a:graphic>
      </p:graphicFrame>
      <p:sp>
        <p:nvSpPr>
          <p:cNvPr id="10" name="Szövegdoboz 9">
            <a:extLst>
              <a:ext uri="{FF2B5EF4-FFF2-40B4-BE49-F238E27FC236}">
                <a16:creationId xmlns:a16="http://schemas.microsoft.com/office/drawing/2014/main" id="{A83EDBF6-95EB-4410-A88B-BC029CBBEDF5}"/>
              </a:ext>
            </a:extLst>
          </p:cNvPr>
          <p:cNvSpPr txBox="1"/>
          <p:nvPr/>
        </p:nvSpPr>
        <p:spPr>
          <a:xfrm>
            <a:off x="873370" y="1578262"/>
            <a:ext cx="450166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dirty="0"/>
              <a:t>Ez 12 állapoton megy végig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dirty="0"/>
              <a:t>Küszöbértékek: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hu-HU" dirty="0"/>
              <a:t>a: -3x+3y-2u+v+1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hu-HU" dirty="0"/>
              <a:t>b: Triviális: b=v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hu-HU" dirty="0"/>
              <a:t>c: -3x+3y+2u+v-1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hu-HU" dirty="0"/>
              <a:t>d: 2x+2y-2u+v-1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61165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3531BEA-A927-4412-AD26-BD54C8DB2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Öt változó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538BDCA-4A6D-4C40-BBC7-E55AC4BD2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869" y="1360101"/>
            <a:ext cx="8596668" cy="550316"/>
          </a:xfrm>
        </p:spPr>
        <p:txBody>
          <a:bodyPr/>
          <a:lstStyle/>
          <a:p>
            <a:r>
              <a:rPr lang="hu-HU" dirty="0"/>
              <a:t>1882 kiegyensúlyozott, lineárisan szeparálható függvény</a:t>
            </a:r>
          </a:p>
          <a:p>
            <a:endParaRPr lang="hu-HU" dirty="0"/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394F5D1E-5259-47A0-B4CC-B6F1435100FA}"/>
              </a:ext>
            </a:extLst>
          </p:cNvPr>
          <p:cNvSpPr txBox="1"/>
          <p:nvPr/>
        </p:nvSpPr>
        <p:spPr>
          <a:xfrm>
            <a:off x="6991644" y="4093698"/>
            <a:ext cx="1273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01000</a:t>
            </a:r>
          </a:p>
        </p:txBody>
      </p:sp>
      <p:grpSp>
        <p:nvGrpSpPr>
          <p:cNvPr id="22" name="Csoportba foglalás 21">
            <a:extLst>
              <a:ext uri="{FF2B5EF4-FFF2-40B4-BE49-F238E27FC236}">
                <a16:creationId xmlns:a16="http://schemas.microsoft.com/office/drawing/2014/main" id="{3FDFB97E-54CA-47C2-AA5D-0BD184D58C45}"/>
              </a:ext>
            </a:extLst>
          </p:cNvPr>
          <p:cNvGrpSpPr/>
          <p:nvPr/>
        </p:nvGrpSpPr>
        <p:grpSpPr>
          <a:xfrm>
            <a:off x="1670534" y="1707227"/>
            <a:ext cx="6024494" cy="4994564"/>
            <a:chOff x="1670534" y="1707227"/>
            <a:chExt cx="6024494" cy="4994564"/>
          </a:xfrm>
        </p:grpSpPr>
        <p:pic>
          <p:nvPicPr>
            <p:cNvPr id="4" name="Kép 3">
              <a:extLst>
                <a:ext uri="{FF2B5EF4-FFF2-40B4-BE49-F238E27FC236}">
                  <a16:creationId xmlns:a16="http://schemas.microsoft.com/office/drawing/2014/main" id="{D268C9B1-29F8-40AA-958C-53C997D83E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39" t="31927" r="59244" b="24603"/>
            <a:stretch/>
          </p:blipFill>
          <p:spPr>
            <a:xfrm>
              <a:off x="2377440" y="1874574"/>
              <a:ext cx="4614204" cy="4754880"/>
            </a:xfrm>
            <a:prstGeom prst="rect">
              <a:avLst/>
            </a:prstGeom>
          </p:spPr>
        </p:pic>
        <p:sp>
          <p:nvSpPr>
            <p:cNvPr id="5" name="Szövegdoboz 4">
              <a:extLst>
                <a:ext uri="{FF2B5EF4-FFF2-40B4-BE49-F238E27FC236}">
                  <a16:creationId xmlns:a16="http://schemas.microsoft.com/office/drawing/2014/main" id="{6639C8BF-3331-4C18-B928-26EAF3DD3A61}"/>
                </a:ext>
              </a:extLst>
            </p:cNvPr>
            <p:cNvSpPr txBox="1"/>
            <p:nvPr/>
          </p:nvSpPr>
          <p:spPr>
            <a:xfrm>
              <a:off x="4754881" y="3025720"/>
              <a:ext cx="8975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/>
                <a:t>01110</a:t>
              </a:r>
            </a:p>
          </p:txBody>
        </p:sp>
        <p:sp>
          <p:nvSpPr>
            <p:cNvPr id="6" name="Szövegdoboz 5">
              <a:extLst>
                <a:ext uri="{FF2B5EF4-FFF2-40B4-BE49-F238E27FC236}">
                  <a16:creationId xmlns:a16="http://schemas.microsoft.com/office/drawing/2014/main" id="{65A0F50E-C3B0-4C95-B2C5-CBF19AC79E57}"/>
                </a:ext>
              </a:extLst>
            </p:cNvPr>
            <p:cNvSpPr txBox="1"/>
            <p:nvPr/>
          </p:nvSpPr>
          <p:spPr>
            <a:xfrm>
              <a:off x="4336169" y="4781441"/>
              <a:ext cx="15380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/>
                <a:t>00010</a:t>
              </a:r>
            </a:p>
          </p:txBody>
        </p:sp>
        <p:sp>
          <p:nvSpPr>
            <p:cNvPr id="7" name="Szövegdoboz 6">
              <a:extLst>
                <a:ext uri="{FF2B5EF4-FFF2-40B4-BE49-F238E27FC236}">
                  <a16:creationId xmlns:a16="http://schemas.microsoft.com/office/drawing/2014/main" id="{52AED028-47DC-4EFF-8918-64DAEFF7A3B4}"/>
                </a:ext>
              </a:extLst>
            </p:cNvPr>
            <p:cNvSpPr txBox="1"/>
            <p:nvPr/>
          </p:nvSpPr>
          <p:spPr>
            <a:xfrm>
              <a:off x="3643532" y="4093698"/>
              <a:ext cx="11113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/>
                <a:t>00110</a:t>
              </a:r>
            </a:p>
          </p:txBody>
        </p:sp>
        <p:sp>
          <p:nvSpPr>
            <p:cNvPr id="8" name="Szövegdoboz 7">
              <a:extLst>
                <a:ext uri="{FF2B5EF4-FFF2-40B4-BE49-F238E27FC236}">
                  <a16:creationId xmlns:a16="http://schemas.microsoft.com/office/drawing/2014/main" id="{FE91B308-3BC9-4963-A3C1-2905B15B2F12}"/>
                </a:ext>
              </a:extLst>
            </p:cNvPr>
            <p:cNvSpPr txBox="1"/>
            <p:nvPr/>
          </p:nvSpPr>
          <p:spPr>
            <a:xfrm>
              <a:off x="4894583" y="4121040"/>
              <a:ext cx="8380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/>
                <a:t>01010</a:t>
              </a:r>
            </a:p>
          </p:txBody>
        </p:sp>
        <p:sp>
          <p:nvSpPr>
            <p:cNvPr id="9" name="Szövegdoboz 8">
              <a:extLst>
                <a:ext uri="{FF2B5EF4-FFF2-40B4-BE49-F238E27FC236}">
                  <a16:creationId xmlns:a16="http://schemas.microsoft.com/office/drawing/2014/main" id="{AB4B0F63-04B5-4568-9F23-CE07397CABED}"/>
                </a:ext>
              </a:extLst>
            </p:cNvPr>
            <p:cNvSpPr txBox="1"/>
            <p:nvPr/>
          </p:nvSpPr>
          <p:spPr>
            <a:xfrm>
              <a:off x="4199206" y="1707227"/>
              <a:ext cx="11113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/>
                <a:t>01111</a:t>
              </a:r>
            </a:p>
          </p:txBody>
        </p:sp>
        <p:sp>
          <p:nvSpPr>
            <p:cNvPr id="10" name="Szövegdoboz 9">
              <a:extLst>
                <a:ext uri="{FF2B5EF4-FFF2-40B4-BE49-F238E27FC236}">
                  <a16:creationId xmlns:a16="http://schemas.microsoft.com/office/drawing/2014/main" id="{14A7C3A5-BF57-4A31-8DA5-BF5719857AF9}"/>
                </a:ext>
              </a:extLst>
            </p:cNvPr>
            <p:cNvSpPr txBox="1"/>
            <p:nvPr/>
          </p:nvSpPr>
          <p:spPr>
            <a:xfrm>
              <a:off x="5310555" y="1930400"/>
              <a:ext cx="11113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/>
                <a:t>01100</a:t>
              </a:r>
            </a:p>
          </p:txBody>
        </p:sp>
        <p:sp>
          <p:nvSpPr>
            <p:cNvPr id="11" name="Szövegdoboz 10">
              <a:extLst>
                <a:ext uri="{FF2B5EF4-FFF2-40B4-BE49-F238E27FC236}">
                  <a16:creationId xmlns:a16="http://schemas.microsoft.com/office/drawing/2014/main" id="{8FC7788B-6FC6-4096-86B6-F5DF625E970F}"/>
                </a:ext>
              </a:extLst>
            </p:cNvPr>
            <p:cNvSpPr txBox="1"/>
            <p:nvPr/>
          </p:nvSpPr>
          <p:spPr>
            <a:xfrm>
              <a:off x="3224820" y="2005749"/>
              <a:ext cx="11113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/>
                <a:t>11110</a:t>
              </a:r>
            </a:p>
          </p:txBody>
        </p:sp>
        <p:sp>
          <p:nvSpPr>
            <p:cNvPr id="12" name="Szövegdoboz 11">
              <a:extLst>
                <a:ext uri="{FF2B5EF4-FFF2-40B4-BE49-F238E27FC236}">
                  <a16:creationId xmlns:a16="http://schemas.microsoft.com/office/drawing/2014/main" id="{0CA15585-DE37-4284-BB97-CF2DA7CC2D03}"/>
                </a:ext>
              </a:extLst>
            </p:cNvPr>
            <p:cNvSpPr txBox="1"/>
            <p:nvPr/>
          </p:nvSpPr>
          <p:spPr>
            <a:xfrm>
              <a:off x="6421904" y="2912012"/>
              <a:ext cx="12731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/>
                <a:t>11010</a:t>
              </a:r>
            </a:p>
          </p:txBody>
        </p:sp>
        <p:sp>
          <p:nvSpPr>
            <p:cNvPr id="14" name="Szövegdoboz 13">
              <a:extLst>
                <a:ext uri="{FF2B5EF4-FFF2-40B4-BE49-F238E27FC236}">
                  <a16:creationId xmlns:a16="http://schemas.microsoft.com/office/drawing/2014/main" id="{2B39455A-06BE-49C9-9C12-B96F9160FA7D}"/>
                </a:ext>
              </a:extLst>
            </p:cNvPr>
            <p:cNvSpPr txBox="1"/>
            <p:nvPr/>
          </p:nvSpPr>
          <p:spPr>
            <a:xfrm>
              <a:off x="6625883" y="4927601"/>
              <a:ext cx="10691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/>
                <a:t>01011</a:t>
              </a:r>
            </a:p>
          </p:txBody>
        </p:sp>
        <p:sp>
          <p:nvSpPr>
            <p:cNvPr id="15" name="Szövegdoboz 14">
              <a:extLst>
                <a:ext uri="{FF2B5EF4-FFF2-40B4-BE49-F238E27FC236}">
                  <a16:creationId xmlns:a16="http://schemas.microsoft.com/office/drawing/2014/main" id="{1183BB49-C5A0-476A-9EF3-39DE490230DD}"/>
                </a:ext>
              </a:extLst>
            </p:cNvPr>
            <p:cNvSpPr txBox="1"/>
            <p:nvPr/>
          </p:nvSpPr>
          <p:spPr>
            <a:xfrm>
              <a:off x="2475914" y="2912012"/>
              <a:ext cx="11676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/>
                <a:t>00111</a:t>
              </a:r>
            </a:p>
          </p:txBody>
        </p:sp>
        <p:sp>
          <p:nvSpPr>
            <p:cNvPr id="16" name="Szövegdoboz 15">
              <a:extLst>
                <a:ext uri="{FF2B5EF4-FFF2-40B4-BE49-F238E27FC236}">
                  <a16:creationId xmlns:a16="http://schemas.microsoft.com/office/drawing/2014/main" id="{2C09338E-B79B-4790-B0B5-B6E0AABCDD39}"/>
                </a:ext>
              </a:extLst>
            </p:cNvPr>
            <p:cNvSpPr txBox="1"/>
            <p:nvPr/>
          </p:nvSpPr>
          <p:spPr>
            <a:xfrm flipH="1">
              <a:off x="1670534" y="3751708"/>
              <a:ext cx="9416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/>
                <a:t>00100</a:t>
              </a:r>
            </a:p>
          </p:txBody>
        </p:sp>
        <p:sp>
          <p:nvSpPr>
            <p:cNvPr id="17" name="Szövegdoboz 16">
              <a:extLst>
                <a:ext uri="{FF2B5EF4-FFF2-40B4-BE49-F238E27FC236}">
                  <a16:creationId xmlns:a16="http://schemas.microsoft.com/office/drawing/2014/main" id="{1A455B2B-55FB-40F2-938B-123B4DEB5F48}"/>
                </a:ext>
              </a:extLst>
            </p:cNvPr>
            <p:cNvSpPr txBox="1"/>
            <p:nvPr/>
          </p:nvSpPr>
          <p:spPr>
            <a:xfrm>
              <a:off x="2124222" y="5150773"/>
              <a:ext cx="12660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/>
                <a:t>10110</a:t>
              </a:r>
            </a:p>
          </p:txBody>
        </p:sp>
        <p:sp>
          <p:nvSpPr>
            <p:cNvPr id="18" name="Szövegdoboz 17">
              <a:extLst>
                <a:ext uri="{FF2B5EF4-FFF2-40B4-BE49-F238E27FC236}">
                  <a16:creationId xmlns:a16="http://schemas.microsoft.com/office/drawing/2014/main" id="{ED668856-A5FB-4E49-BDD0-2108EBF2E1C2}"/>
                </a:ext>
              </a:extLst>
            </p:cNvPr>
            <p:cNvSpPr txBox="1"/>
            <p:nvPr/>
          </p:nvSpPr>
          <p:spPr>
            <a:xfrm>
              <a:off x="3218762" y="6124679"/>
              <a:ext cx="9804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/>
                <a:t>10010</a:t>
              </a:r>
            </a:p>
          </p:txBody>
        </p:sp>
        <p:sp>
          <p:nvSpPr>
            <p:cNvPr id="19" name="Szövegdoboz 18">
              <a:extLst>
                <a:ext uri="{FF2B5EF4-FFF2-40B4-BE49-F238E27FC236}">
                  <a16:creationId xmlns:a16="http://schemas.microsoft.com/office/drawing/2014/main" id="{C75C1B2E-AA18-42A8-BAAA-4AC80BF2A145}"/>
                </a:ext>
              </a:extLst>
            </p:cNvPr>
            <p:cNvSpPr txBox="1"/>
            <p:nvPr/>
          </p:nvSpPr>
          <p:spPr>
            <a:xfrm>
              <a:off x="4336169" y="6332459"/>
              <a:ext cx="9743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/>
                <a:t>00011</a:t>
              </a:r>
            </a:p>
          </p:txBody>
        </p:sp>
        <p:sp>
          <p:nvSpPr>
            <p:cNvPr id="20" name="Szövegdoboz 19">
              <a:extLst>
                <a:ext uri="{FF2B5EF4-FFF2-40B4-BE49-F238E27FC236}">
                  <a16:creationId xmlns:a16="http://schemas.microsoft.com/office/drawing/2014/main" id="{4C6FD217-DC45-40BB-BCDF-D26B38670ECE}"/>
                </a:ext>
              </a:extLst>
            </p:cNvPr>
            <p:cNvSpPr txBox="1"/>
            <p:nvPr/>
          </p:nvSpPr>
          <p:spPr>
            <a:xfrm>
              <a:off x="5447518" y="6099934"/>
              <a:ext cx="9743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hu-HU" dirty="0"/>
            </a:p>
          </p:txBody>
        </p:sp>
      </p:grp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958BB834-0742-4DD2-9764-54CC3385480D}"/>
              </a:ext>
            </a:extLst>
          </p:cNvPr>
          <p:cNvSpPr txBox="1"/>
          <p:nvPr/>
        </p:nvSpPr>
        <p:spPr>
          <a:xfrm>
            <a:off x="5285738" y="6195267"/>
            <a:ext cx="1111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00000</a:t>
            </a:r>
          </a:p>
        </p:txBody>
      </p:sp>
    </p:spTree>
    <p:extLst>
      <p:ext uri="{BB962C8B-B14F-4D97-AF65-F5344CB8AC3E}">
        <p14:creationId xmlns:p14="http://schemas.microsoft.com/office/powerpoint/2010/main" val="4216519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8562631-9178-4841-BC4A-9EAE524AF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Mire jó ez?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A5F45CD-BE3E-46BC-A170-B0B5582384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Bonyolult rendszerek viselkedésének szimulációja </a:t>
            </a:r>
          </a:p>
          <a:p>
            <a:r>
              <a:rPr lang="hu-HU" dirty="0"/>
              <a:t>Idegrendszeri analógia</a:t>
            </a:r>
          </a:p>
          <a:p>
            <a:r>
              <a:rPr lang="hu-HU" dirty="0"/>
              <a:t>Órajel</a:t>
            </a:r>
          </a:p>
          <a:p>
            <a:r>
              <a:rPr lang="hu-HU" dirty="0"/>
              <a:t>Poincaré-visszatérési tétele</a:t>
            </a:r>
          </a:p>
          <a:p>
            <a:r>
              <a:rPr lang="hu-HU" dirty="0"/>
              <a:t>Cél: leghosszabb kör megtalálása – eddig lineárisan szeparálható neuronokkal 15 a legtöbb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48885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474449B-DD9A-42C7-B0BC-BA26E08E3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235" y="2578238"/>
            <a:ext cx="10515600" cy="1325563"/>
          </a:xfrm>
        </p:spPr>
        <p:txBody>
          <a:bodyPr/>
          <a:lstStyle/>
          <a:p>
            <a:pPr algn="ctr"/>
            <a:r>
              <a:rPr lang="hu-HU" dirty="0"/>
              <a:t>Köszönjük a figyelmet!</a:t>
            </a:r>
          </a:p>
        </p:txBody>
      </p:sp>
    </p:spTree>
    <p:extLst>
      <p:ext uri="{BB962C8B-B14F-4D97-AF65-F5344CB8AC3E}">
        <p14:creationId xmlns:p14="http://schemas.microsoft.com/office/powerpoint/2010/main" val="1558455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4E69412-9639-4AE4-B311-6085C0B57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Érzékenység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BDCE98E-BF5D-4196-85F7-96F5E1823C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Egy Boole-függvény trivialitását vizsgáljuk vele</a:t>
            </a:r>
          </a:p>
          <a:p>
            <a:r>
              <a:rPr lang="hu-HU" dirty="0"/>
              <a:t>Segítségével megnézhetjük mely változóktól függ lényegesen a függvény</a:t>
            </a:r>
          </a:p>
        </p:txBody>
      </p:sp>
    </p:spTree>
    <p:extLst>
      <p:ext uri="{BB962C8B-B14F-4D97-AF65-F5344CB8AC3E}">
        <p14:creationId xmlns:p14="http://schemas.microsoft.com/office/powerpoint/2010/main" val="4059007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5253619-4714-41E7-8D99-43F979126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Monoton permutáció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E3556E3-8F7F-4192-94F5-AD20B67D2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Három változónál nem találtunk lineárisan szeparálható hosszúciklust</a:t>
            </a:r>
          </a:p>
          <a:p>
            <a:r>
              <a:rPr lang="hu-HU" dirty="0"/>
              <a:t>Megpróbáltuk a monoton permutációt</a:t>
            </a:r>
          </a:p>
          <a:p>
            <a:r>
              <a:rPr lang="hu-HU" dirty="0"/>
              <a:t>Ez általános esetben nem működik -&gt; minden pont fix pont lesz</a:t>
            </a:r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2153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F20EDF8-9548-4011-A733-5632F4A3B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 a hosszú ciklus?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4251583-BC77-4500-914F-DBE40E45E7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Mesterséges neuronokkal létrehozott, az egész állapotteret bejáró hálózati dinamika</a:t>
            </a:r>
          </a:p>
          <a:p>
            <a:r>
              <a:rPr lang="hu-HU" dirty="0"/>
              <a:t>Ha folytonos a dinamika, legbonyolultabb viselkedés: káosz</a:t>
            </a:r>
          </a:p>
          <a:p>
            <a:r>
              <a:rPr lang="hu-HU" dirty="0"/>
              <a:t>Diszkrét megfelelője a leghosszabb ciklus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22809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6872D58-C788-4645-86FA-511D76889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Küszöbkapu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40B2B14D-AB09-4949-BA45-C1D6F220AB6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0380" y="1446559"/>
                <a:ext cx="11632096" cy="4349888"/>
              </a:xfrm>
            </p:spPr>
            <p:txBody>
              <a:bodyPr/>
              <a:lstStyle/>
              <a:p>
                <a:r>
                  <a:rPr lang="hu-HU" dirty="0"/>
                  <a:t>A lineárisan szeparálható függvények egy küszöbkapuval valósíthatók meg</a:t>
                </a:r>
              </a:p>
              <a:p>
                <a:r>
                  <a:rPr lang="hu-HU" dirty="0"/>
                  <a:t>Formája: </a:t>
                </a:r>
                <a:r>
                  <a:rPr lang="hu-HU" dirty="0" err="1"/>
                  <a:t>Ax+By+C</a:t>
                </a:r>
                <a:r>
                  <a:rPr lang="hu-HU" dirty="0"/>
                  <a:t>….</a:t>
                </a:r>
                <a:r>
                  <a:rPr lang="hu-HU" dirty="0">
                    <a:sym typeface="Wingdings" panose="05000000000000000000" pitchFamily="2" charset="2"/>
                  </a:rPr>
                  <a:t>  szétválasztja az igaz és hamis vektorokat</a:t>
                </a:r>
                <a:endParaRPr lang="hu-HU" dirty="0"/>
              </a:p>
              <a:p>
                <a:r>
                  <a:rPr lang="hu-HU" dirty="0"/>
                  <a:t>A B C tetszőlegesen megválasztható valós szám</a:t>
                </a:r>
              </a:p>
              <a:p>
                <a:r>
                  <a:rPr lang="hu-HU" dirty="0"/>
                  <a:t>Elég egy paraméterkészlet, a többi ugyanannyira jó</a:t>
                </a:r>
              </a:p>
              <a:p>
                <a14:m>
                  <m:oMath xmlns:m="http://schemas.openxmlformats.org/officeDocument/2006/math">
                    <m:r>
                      <a:rPr lang="hu-H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d>
                      <m:dPr>
                        <m:ctrlPr>
                          <a:rPr lang="hu-H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u-H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hu-HU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hu-HU" sz="20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hu-HU" sz="2000" b="0" i="1" smtClean="0">
                                <a:latin typeface="Cambria Math" panose="02040503050406030204" pitchFamily="18" charset="0"/>
                              </a:rPr>
                              <m:t>0;</m:t>
                            </m:r>
                            <m:r>
                              <a:rPr lang="hu-HU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hu-HU" sz="2000" b="0" i="1" smtClean="0">
                                <a:latin typeface="Cambria Math" panose="02040503050406030204" pitchFamily="18" charset="0"/>
                              </a:rPr>
                              <m:t>≤0</m:t>
                            </m:r>
                          </m:e>
                          <m:e>
                            <m:r>
                              <a:rPr lang="hu-HU" sz="2000" b="0" i="1" smtClean="0">
                                <a:latin typeface="Cambria Math" panose="02040503050406030204" pitchFamily="18" charset="0"/>
                              </a:rPr>
                              <m:t>1;</m:t>
                            </m:r>
                            <m:r>
                              <a:rPr lang="hu-HU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hu-HU" sz="2000" b="0" i="1" smtClean="0">
                                <a:latin typeface="Cambria Math" panose="02040503050406030204" pitchFamily="18" charset="0"/>
                              </a:rPr>
                              <m:t>&gt;0</m:t>
                            </m:r>
                          </m:e>
                        </m:eqArr>
                      </m:e>
                    </m:d>
                  </m:oMath>
                </a14:m>
                <a:endParaRPr lang="hu-HU" sz="2000" dirty="0"/>
              </a:p>
              <a:p>
                <a:pPr marL="0" indent="0">
                  <a:buNone/>
                </a:pPr>
                <a:endParaRPr lang="hu-HU" dirty="0"/>
              </a:p>
              <a:p>
                <a:endParaRPr lang="hu-HU" dirty="0"/>
              </a:p>
            </p:txBody>
          </p:sp>
        </mc:Choice>
        <mc:Fallback xmlns="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40B2B14D-AB09-4949-BA45-C1D6F220AB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0380" y="1446559"/>
                <a:ext cx="11632096" cy="4349888"/>
              </a:xfrm>
              <a:blipFill>
                <a:blip r:embed="rId2"/>
                <a:stretch>
                  <a:fillRect l="-105" t="-84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Kép 4">
            <a:extLst>
              <a:ext uri="{FF2B5EF4-FFF2-40B4-BE49-F238E27FC236}">
                <a16:creationId xmlns:a16="http://schemas.microsoft.com/office/drawing/2014/main" id="{157BD9D7-B840-48CF-8457-ACAD0BC357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3" r="5514"/>
          <a:stretch/>
        </p:blipFill>
        <p:spPr>
          <a:xfrm>
            <a:off x="4638260" y="3564835"/>
            <a:ext cx="4741759" cy="2683565"/>
          </a:xfrm>
          <a:prstGeom prst="rect">
            <a:avLst/>
          </a:prstGeom>
        </p:spPr>
      </p:pic>
      <p:pic>
        <p:nvPicPr>
          <p:cNvPr id="1026" name="Picture 2" descr="Aktivációs függvények">
            <a:extLst>
              <a:ext uri="{FF2B5EF4-FFF2-40B4-BE49-F238E27FC236}">
                <a16:creationId xmlns:a16="http://schemas.microsoft.com/office/drawing/2014/main" id="{C830D19C-CDB3-434F-B9B5-D8C18E024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68" y="4144963"/>
            <a:ext cx="433387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909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019A257-B32B-4CE5-A034-FAE905CBB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Folytonos aktivitás</a:t>
            </a:r>
            <a:endParaRPr lang="hu-H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FA5DF28B-9E8F-460F-999A-075CC551E2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hu-HU" dirty="0"/>
                  <a:t>Mi 0-ákkal és 1-ekkel dolgoztunk eddig</a:t>
                </a:r>
              </a:p>
              <a:p>
                <a:r>
                  <a:rPr lang="hu-HU" dirty="0"/>
                  <a:t>Valójában bármilyen aktivitású lehet a neuron 0 és 1 között</a:t>
                </a:r>
              </a:p>
              <a:p>
                <a:r>
                  <a:rPr lang="hu-HU" dirty="0"/>
                  <a:t>Ez a tüzelés valószínűsége</a:t>
                </a:r>
              </a:p>
              <a:p>
                <a:r>
                  <a:rPr lang="hu-HU" dirty="0"/>
                  <a:t>f(x)=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mtClean="0"/>
                        </m:ctrlPr>
                      </m:fPr>
                      <m:num>
                        <m:r>
                          <a:rPr lang="hu-HU" smtClean="0"/>
                          <m:t>1</m:t>
                        </m:r>
                      </m:num>
                      <m:den>
                        <m:r>
                          <a:rPr lang="hu-HU" smtClean="0"/>
                          <m:t>1+</m:t>
                        </m:r>
                        <m:sSup>
                          <m:sSupPr>
                            <m:ctrlPr>
                              <a:rPr lang="hu-HU" smtClean="0"/>
                            </m:ctrlPr>
                          </m:sSupPr>
                          <m:e>
                            <m:r>
                              <a:rPr lang="hu-HU" smtClean="0"/>
                              <m:t>𝑒</m:t>
                            </m:r>
                          </m:e>
                          <m:sup>
                            <m:r>
                              <a:rPr lang="hu-HU" smtClean="0"/>
                              <m:t>−</m:t>
                            </m:r>
                            <m:r>
                              <a:rPr lang="hu-HU" smtClean="0"/>
                              <m:t>𝜎</m:t>
                            </m:r>
                            <m:r>
                              <a:rPr lang="hu-HU" smtClean="0"/>
                              <m:t>𝑥</m:t>
                            </m:r>
                          </m:sup>
                        </m:sSup>
                      </m:den>
                    </m:f>
                  </m:oMath>
                </a14:m>
                <a:endParaRPr lang="hu-HU" dirty="0"/>
              </a:p>
              <a:p>
                <a:r>
                  <a:rPr lang="hu-HU" dirty="0"/>
                  <a:t>Ha </a:t>
                </a:r>
                <a14:m>
                  <m:oMath xmlns:m="http://schemas.openxmlformats.org/officeDocument/2006/math">
                    <m:r>
                      <a:rPr lang="hu-HU" smtClean="0"/>
                      <m:t>𝜎</m:t>
                    </m:r>
                  </m:oMath>
                </a14:m>
                <a:r>
                  <a:rPr lang="hu-HU" dirty="0"/>
                  <a:t> nő egyre inkább tart a</a:t>
                </a:r>
              </a:p>
              <a:p>
                <a:pPr marL="0" indent="0">
                  <a:buNone/>
                </a:pPr>
                <a:r>
                  <a:rPr lang="hu-HU" dirty="0"/>
                  <a:t> küszöbfüggvényhez</a:t>
                </a:r>
              </a:p>
            </p:txBody>
          </p:sp>
        </mc:Choice>
        <mc:Fallback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FA5DF28B-9E8F-460F-999A-075CC551E2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2" t="-94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Kép 4">
            <a:extLst>
              <a:ext uri="{FF2B5EF4-FFF2-40B4-BE49-F238E27FC236}">
                <a16:creationId xmlns:a16="http://schemas.microsoft.com/office/drawing/2014/main" id="{DDB07098-8074-4FBB-AAA6-5F170C1AA6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1" t="41930" r="52500" b="13798"/>
          <a:stretch/>
        </p:blipFill>
        <p:spPr>
          <a:xfrm>
            <a:off x="4311704" y="3006614"/>
            <a:ext cx="4280452" cy="303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855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D6142EF-5BAA-49EC-B59B-F8BB5F8A9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325" y="468796"/>
            <a:ext cx="8596668" cy="1320800"/>
          </a:xfrm>
        </p:spPr>
        <p:txBody>
          <a:bodyPr/>
          <a:lstStyle/>
          <a:p>
            <a:r>
              <a:rPr lang="hu-HU" dirty="0"/>
              <a:t>Idegsejt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AE75F21D-F0EB-4D46-95B0-49254382FD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047" y="3569351"/>
            <a:ext cx="5876757" cy="3288649"/>
          </a:xfr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66424718-61DD-4E98-BCF8-BB5449AA80D5}"/>
              </a:ext>
            </a:extLst>
          </p:cNvPr>
          <p:cNvSpPr txBox="1"/>
          <p:nvPr/>
        </p:nvSpPr>
        <p:spPr>
          <a:xfrm>
            <a:off x="316626" y="1171399"/>
            <a:ext cx="56819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dirty="0"/>
              <a:t>Jelgenerálás: dendritfán és sejttestben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dirty="0"/>
              <a:t>Súlyok= </a:t>
            </a:r>
            <a:r>
              <a:rPr lang="hu-HU" dirty="0" err="1"/>
              <a:t>szinaptikus</a:t>
            </a:r>
            <a:r>
              <a:rPr lang="hu-HU" dirty="0"/>
              <a:t> erősségek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dirty="0"/>
              <a:t>Pozitív súly= serkentő szinapszis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dirty="0"/>
              <a:t>Negatív súly= gátló szinapszis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dirty="0"/>
              <a:t>Súlyozás: </a:t>
            </a:r>
            <a:r>
              <a:rPr lang="hu-HU" dirty="0" err="1"/>
              <a:t>dentritfán</a:t>
            </a:r>
            <a:r>
              <a:rPr lang="hu-HU" dirty="0"/>
              <a:t> történik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dirty="0"/>
              <a:t>Küszöb a sejt </a:t>
            </a:r>
            <a:r>
              <a:rPr lang="hu-HU" dirty="0" err="1"/>
              <a:t>gerjeszthetőségét</a:t>
            </a:r>
            <a:r>
              <a:rPr lang="hu-HU" dirty="0"/>
              <a:t> jellemzi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dirty="0"/>
              <a:t>Összeadás/ kisülés: sejttestben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/>
              <a:t>Ha van kisülés: </a:t>
            </a:r>
            <a:r>
              <a:rPr lang="hu-HU" dirty="0" err="1"/>
              <a:t>axon</a:t>
            </a:r>
            <a:r>
              <a:rPr lang="hu-HU" dirty="0"/>
              <a:t> továbbítja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96061887-736D-4EDA-BF0C-8789FB684B99}"/>
              </a:ext>
            </a:extLst>
          </p:cNvPr>
          <p:cNvSpPr txBox="1"/>
          <p:nvPr/>
        </p:nvSpPr>
        <p:spPr>
          <a:xfrm>
            <a:off x="5162026" y="1171399"/>
            <a:ext cx="48955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dirty="0"/>
              <a:t>Minél közelebb van a szinapszis a sejttesthez annál jobban befolyásolja a jelgerjesztést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dirty="0"/>
              <a:t>Első modell: csak lineáris </a:t>
            </a:r>
            <a:r>
              <a:rPr lang="hu-HU" dirty="0" err="1"/>
              <a:t>szeparálhatóságot</a:t>
            </a:r>
            <a:r>
              <a:rPr lang="hu-HU" dirty="0"/>
              <a:t> tud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dirty="0"/>
              <a:t>Dinamikát iteratív módon értelmezzük a</a:t>
            </a:r>
            <a:r>
              <a:rPr lang="hu-HU" baseline="-25000" dirty="0"/>
              <a:t>n+1</a:t>
            </a:r>
            <a:r>
              <a:rPr lang="hu-HU" dirty="0"/>
              <a:t>=F(a</a:t>
            </a:r>
            <a:r>
              <a:rPr lang="hu-HU" baseline="-25000" dirty="0"/>
              <a:t>n</a:t>
            </a:r>
            <a:r>
              <a:rPr lang="hu-HU" dirty="0"/>
              <a:t>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98284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1918B061-8A5E-462B-85A0-F0E597507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020" y="248879"/>
            <a:ext cx="8371971" cy="3880773"/>
          </a:xfrm>
        </p:spPr>
        <p:txBody>
          <a:bodyPr/>
          <a:lstStyle/>
          <a:p>
            <a:r>
              <a:rPr lang="hu-HU" dirty="0"/>
              <a:t>2</a:t>
            </a:r>
            <a:r>
              <a:rPr lang="hu-HU" baseline="30000" dirty="0"/>
              <a:t>2</a:t>
            </a:r>
            <a:r>
              <a:rPr lang="hu-HU" baseline="60000" dirty="0"/>
              <a:t>n</a:t>
            </a:r>
            <a:r>
              <a:rPr lang="hu-HU" dirty="0"/>
              <a:t> db Boole függvény</a:t>
            </a:r>
          </a:p>
          <a:p>
            <a:r>
              <a:rPr lang="hu-HU" dirty="0"/>
              <a:t>n változós lineárisan szeparálható függvények száma </a:t>
            </a:r>
            <a:r>
              <a:rPr lang="hu-HU" b="1" dirty="0"/>
              <a:t>=</a:t>
            </a:r>
            <a:r>
              <a:rPr lang="hu-HU" dirty="0"/>
              <a:t> n+1 változós kiegyensúlyozott lineárisan szeparálható függvények számával</a:t>
            </a:r>
          </a:p>
          <a:p>
            <a:r>
              <a:rPr lang="hu-HU" dirty="0"/>
              <a:t>Bonyolultság elmélet szerint, az hogy a Boole-függvény lineárisan szeparálható-e co-NP bonyolult</a:t>
            </a:r>
          </a:p>
          <a:p>
            <a:r>
              <a:rPr lang="hu-HU" dirty="0"/>
              <a:t>Felső és alsó becslés: </a:t>
            </a:r>
          </a:p>
        </p:txBody>
      </p:sp>
      <p:pic>
        <p:nvPicPr>
          <p:cNvPr id="7" name="Ábra 6">
            <a:extLst>
              <a:ext uri="{FF2B5EF4-FFF2-40B4-BE49-F238E27FC236}">
                <a16:creationId xmlns:a16="http://schemas.microsoft.com/office/drawing/2014/main" id="{396B7A80-9584-484B-8AD6-12B752582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61106" y="1927951"/>
            <a:ext cx="5799483" cy="522628"/>
          </a:xfrm>
          <a:prstGeom prst="rect">
            <a:avLst/>
          </a:prstGeom>
        </p:spPr>
      </p:pic>
      <p:graphicFrame>
        <p:nvGraphicFramePr>
          <p:cNvPr id="4" name="Táblázat 3">
            <a:extLst>
              <a:ext uri="{FF2B5EF4-FFF2-40B4-BE49-F238E27FC236}">
                <a16:creationId xmlns:a16="http://schemas.microsoft.com/office/drawing/2014/main" id="{A9ED52EA-6A2D-4AF7-85B3-6AD78A83B3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957519"/>
              </p:ext>
            </p:extLst>
          </p:nvPr>
        </p:nvGraphicFramePr>
        <p:xfrm>
          <a:off x="965284" y="3103747"/>
          <a:ext cx="7678753" cy="40403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3311">
                  <a:extLst>
                    <a:ext uri="{9D8B030D-6E8A-4147-A177-3AD203B41FA5}">
                      <a16:colId xmlns:a16="http://schemas.microsoft.com/office/drawing/2014/main" val="3213465458"/>
                    </a:ext>
                  </a:extLst>
                </a:gridCol>
                <a:gridCol w="2101174">
                  <a:extLst>
                    <a:ext uri="{9D8B030D-6E8A-4147-A177-3AD203B41FA5}">
                      <a16:colId xmlns:a16="http://schemas.microsoft.com/office/drawing/2014/main" val="1237954441"/>
                    </a:ext>
                  </a:extLst>
                </a:gridCol>
                <a:gridCol w="1887166">
                  <a:extLst>
                    <a:ext uri="{9D8B030D-6E8A-4147-A177-3AD203B41FA5}">
                      <a16:colId xmlns:a16="http://schemas.microsoft.com/office/drawing/2014/main" val="691341687"/>
                    </a:ext>
                  </a:extLst>
                </a:gridCol>
                <a:gridCol w="2737102">
                  <a:extLst>
                    <a:ext uri="{9D8B030D-6E8A-4147-A177-3AD203B41FA5}">
                      <a16:colId xmlns:a16="http://schemas.microsoft.com/office/drawing/2014/main" val="2986731188"/>
                    </a:ext>
                  </a:extLst>
                </a:gridCol>
              </a:tblGrid>
              <a:tr h="611395">
                <a:tc>
                  <a:txBody>
                    <a:bodyPr/>
                    <a:lstStyle/>
                    <a:p>
                      <a:r>
                        <a:rPr lang="hu-HU" sz="1400" dirty="0"/>
                        <a:t>Változók száma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dirty="0"/>
                        <a:t>Boole függvények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dirty="0"/>
                        <a:t>Lineárisan szeparálható Boole függvények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dirty="0"/>
                        <a:t>Kiegyensúlyozott, lineárisan szeparálható függvények/Boole függvények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4850543"/>
                  </a:ext>
                </a:extLst>
              </a:tr>
              <a:tr h="288576">
                <a:tc>
                  <a:txBody>
                    <a:bodyPr/>
                    <a:lstStyle/>
                    <a:p>
                      <a:r>
                        <a:rPr lang="hu-HU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dirty="0"/>
                        <a:t>0,125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9464356"/>
                  </a:ext>
                </a:extLst>
              </a:tr>
              <a:tr h="288576">
                <a:tc>
                  <a:txBody>
                    <a:bodyPr/>
                    <a:lstStyle/>
                    <a:p>
                      <a:r>
                        <a:rPr lang="hu-HU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dirty="0"/>
                        <a:t>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dirty="0"/>
                        <a:t>104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dirty="0"/>
                        <a:t>0,0547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2978870"/>
                  </a:ext>
                </a:extLst>
              </a:tr>
              <a:tr h="288576">
                <a:tc>
                  <a:txBody>
                    <a:bodyPr/>
                    <a:lstStyle/>
                    <a:p>
                      <a:r>
                        <a:rPr lang="hu-HU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dirty="0"/>
                        <a:t>65536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dirty="0"/>
                        <a:t>1882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dirty="0"/>
                        <a:t>0,001587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076318"/>
                  </a:ext>
                </a:extLst>
              </a:tr>
              <a:tr h="288576">
                <a:tc>
                  <a:txBody>
                    <a:bodyPr/>
                    <a:lstStyle/>
                    <a:p>
                      <a:r>
                        <a:rPr lang="hu-HU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dirty="0"/>
                        <a:t>4294967296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dirty="0"/>
                        <a:t>94572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dirty="0"/>
                        <a:t>4,38 x10^-7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1178630"/>
                  </a:ext>
                </a:extLst>
              </a:tr>
              <a:tr h="484923">
                <a:tc>
                  <a:txBody>
                    <a:bodyPr/>
                    <a:lstStyle/>
                    <a:p>
                      <a:r>
                        <a:rPr lang="hu-HU" sz="1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dirty="0"/>
                        <a:t>18446744073709552000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dirty="0"/>
                        <a:t>15028134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dirty="0"/>
                        <a:t>5,13 x10^-15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9965374"/>
                  </a:ext>
                </a:extLst>
              </a:tr>
              <a:tr h="484923">
                <a:tc>
                  <a:txBody>
                    <a:bodyPr/>
                    <a:lstStyle/>
                    <a:p>
                      <a:r>
                        <a:rPr lang="hu-HU" sz="1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dirty="0"/>
                        <a:t>3,402823669 x10^38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dirty="0"/>
                        <a:t>8378070864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dirty="0"/>
                        <a:t>4,43 x10^-33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7764611"/>
                  </a:ext>
                </a:extLst>
              </a:tr>
              <a:tr h="484923">
                <a:tc>
                  <a:txBody>
                    <a:bodyPr/>
                    <a:lstStyle/>
                    <a:p>
                      <a:r>
                        <a:rPr lang="hu-HU" sz="1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dirty="0"/>
                        <a:t>1,157920892 x10^77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dirty="0"/>
                        <a:t>17561539552946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dirty="0"/>
                        <a:t>7,24 x10^-68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9472903"/>
                  </a:ext>
                </a:extLst>
              </a:tr>
              <a:tr h="634883">
                <a:tc>
                  <a:txBody>
                    <a:bodyPr/>
                    <a:lstStyle/>
                    <a:p>
                      <a:r>
                        <a:rPr lang="hu-HU" sz="14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dirty="0"/>
                        <a:t>1,340780792 x10^154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dirty="0"/>
                        <a:t>144130531453121108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dirty="0"/>
                        <a:t>1,31 x10^-141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5053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220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979B1D4-1E3F-4A88-97E9-268F5AD0E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Egy és két változó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E4278B1-2B16-42A7-A0CE-17DCC7172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540" y="2601806"/>
            <a:ext cx="4743541" cy="3880773"/>
          </a:xfrm>
        </p:spPr>
        <p:txBody>
          <a:bodyPr/>
          <a:lstStyle/>
          <a:p>
            <a:r>
              <a:rPr lang="hu-HU" dirty="0"/>
              <a:t>Összesen 4 függvényt találtunk </a:t>
            </a:r>
            <a:r>
              <a:rPr lang="hu-HU" dirty="0">
                <a:sym typeface="Wingdings" panose="05000000000000000000" pitchFamily="2" charset="2"/>
              </a:rPr>
              <a:t> ebből 2 hosszúciklus</a:t>
            </a:r>
          </a:p>
          <a:p>
            <a:r>
              <a:rPr lang="hu-HU" dirty="0">
                <a:sym typeface="Wingdings" panose="05000000000000000000" pitchFamily="2" charset="2"/>
              </a:rPr>
              <a:t>Küszöbkapu: </a:t>
            </a:r>
            <a:r>
              <a:rPr lang="hu-HU" dirty="0" err="1">
                <a:sym typeface="Wingdings" panose="05000000000000000000" pitchFamily="2" charset="2"/>
              </a:rPr>
              <a:t>Ax+By+C</a:t>
            </a:r>
            <a:endParaRPr lang="hu-HU" dirty="0">
              <a:sym typeface="Wingdings" panose="05000000000000000000" pitchFamily="2" charset="2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>
                <a:sym typeface="Wingdings" panose="05000000000000000000" pitchFamily="2" charset="2"/>
              </a:rPr>
              <a:t>1/1:  A=0, B=1, C=-0,5       </a:t>
            </a:r>
            <a:r>
              <a:rPr lang="el-GR" dirty="0">
                <a:sym typeface="Wingdings" panose="05000000000000000000" pitchFamily="2" charset="2"/>
              </a:rPr>
              <a:t>θ</a:t>
            </a:r>
            <a:r>
              <a:rPr lang="hu-HU" dirty="0">
                <a:sym typeface="Wingdings" panose="05000000000000000000" pitchFamily="2" charset="2"/>
              </a:rPr>
              <a:t>(y-0,5)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>
                <a:sym typeface="Wingdings" panose="05000000000000000000" pitchFamily="2" charset="2"/>
              </a:rPr>
              <a:t>1/2: A=-1 ,B=0, C=1           </a:t>
            </a:r>
            <a:r>
              <a:rPr lang="el-GR" dirty="0">
                <a:sym typeface="Wingdings" panose="05000000000000000000" pitchFamily="2" charset="2"/>
              </a:rPr>
              <a:t>θ</a:t>
            </a:r>
            <a:r>
              <a:rPr lang="hu-HU" dirty="0">
                <a:sym typeface="Wingdings" panose="05000000000000000000" pitchFamily="2" charset="2"/>
              </a:rPr>
              <a:t>(-x+1)</a:t>
            </a:r>
          </a:p>
          <a:p>
            <a:endParaRPr lang="hu-HU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hu-HU" dirty="0"/>
          </a:p>
          <a:p>
            <a:endParaRPr lang="hu-HU" dirty="0"/>
          </a:p>
        </p:txBody>
      </p:sp>
      <p:graphicFrame>
        <p:nvGraphicFramePr>
          <p:cNvPr id="5" name="Táblázat 4">
            <a:extLst>
              <a:ext uri="{FF2B5EF4-FFF2-40B4-BE49-F238E27FC236}">
                <a16:creationId xmlns:a16="http://schemas.microsoft.com/office/drawing/2014/main" id="{3B79CE21-993B-4A0E-B4ED-81586241C2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023879"/>
              </p:ext>
            </p:extLst>
          </p:nvPr>
        </p:nvGraphicFramePr>
        <p:xfrm>
          <a:off x="867654" y="4797274"/>
          <a:ext cx="2425148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287">
                  <a:extLst>
                    <a:ext uri="{9D8B030D-6E8A-4147-A177-3AD203B41FA5}">
                      <a16:colId xmlns:a16="http://schemas.microsoft.com/office/drawing/2014/main" val="1804829795"/>
                    </a:ext>
                  </a:extLst>
                </a:gridCol>
                <a:gridCol w="606287">
                  <a:extLst>
                    <a:ext uri="{9D8B030D-6E8A-4147-A177-3AD203B41FA5}">
                      <a16:colId xmlns:a16="http://schemas.microsoft.com/office/drawing/2014/main" val="2007177722"/>
                    </a:ext>
                  </a:extLst>
                </a:gridCol>
                <a:gridCol w="606287">
                  <a:extLst>
                    <a:ext uri="{9D8B030D-6E8A-4147-A177-3AD203B41FA5}">
                      <a16:colId xmlns:a16="http://schemas.microsoft.com/office/drawing/2014/main" val="3654086114"/>
                    </a:ext>
                  </a:extLst>
                </a:gridCol>
                <a:gridCol w="606287">
                  <a:extLst>
                    <a:ext uri="{9D8B030D-6E8A-4147-A177-3AD203B41FA5}">
                      <a16:colId xmlns:a16="http://schemas.microsoft.com/office/drawing/2014/main" val="118056177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u="none" dirty="0">
                          <a:solidFill>
                            <a:schemeClr val="tx1"/>
                          </a:solidFill>
                        </a:rPr>
                        <a:t>¬x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0359103"/>
                  </a:ext>
                </a:extLst>
              </a:tr>
              <a:tr h="260405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9683105"/>
                  </a:ext>
                </a:extLst>
              </a:tr>
              <a:tr h="260405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457429"/>
                  </a:ext>
                </a:extLst>
              </a:tr>
              <a:tr h="260405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9094794"/>
                  </a:ext>
                </a:extLst>
              </a:tr>
              <a:tr h="260405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8168020"/>
                  </a:ext>
                </a:extLst>
              </a:tr>
            </a:tbl>
          </a:graphicData>
        </a:graphic>
      </p:graphicFrame>
      <p:graphicFrame>
        <p:nvGraphicFramePr>
          <p:cNvPr id="6" name="Táblázat 5">
            <a:extLst>
              <a:ext uri="{FF2B5EF4-FFF2-40B4-BE49-F238E27FC236}">
                <a16:creationId xmlns:a16="http://schemas.microsoft.com/office/drawing/2014/main" id="{F8E782D1-4FF7-47F9-8EA6-3E079ED334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2753214"/>
              </p:ext>
            </p:extLst>
          </p:nvPr>
        </p:nvGraphicFramePr>
        <p:xfrm>
          <a:off x="4643120" y="4797274"/>
          <a:ext cx="2425148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287">
                  <a:extLst>
                    <a:ext uri="{9D8B030D-6E8A-4147-A177-3AD203B41FA5}">
                      <a16:colId xmlns:a16="http://schemas.microsoft.com/office/drawing/2014/main" val="1804829795"/>
                    </a:ext>
                  </a:extLst>
                </a:gridCol>
                <a:gridCol w="606287">
                  <a:extLst>
                    <a:ext uri="{9D8B030D-6E8A-4147-A177-3AD203B41FA5}">
                      <a16:colId xmlns:a16="http://schemas.microsoft.com/office/drawing/2014/main" val="2007177722"/>
                    </a:ext>
                  </a:extLst>
                </a:gridCol>
                <a:gridCol w="606287">
                  <a:extLst>
                    <a:ext uri="{9D8B030D-6E8A-4147-A177-3AD203B41FA5}">
                      <a16:colId xmlns:a16="http://schemas.microsoft.com/office/drawing/2014/main" val="3654086114"/>
                    </a:ext>
                  </a:extLst>
                </a:gridCol>
                <a:gridCol w="606287">
                  <a:extLst>
                    <a:ext uri="{9D8B030D-6E8A-4147-A177-3AD203B41FA5}">
                      <a16:colId xmlns:a16="http://schemas.microsoft.com/office/drawing/2014/main" val="118056177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u="none" dirty="0">
                          <a:solidFill>
                            <a:schemeClr val="tx1"/>
                          </a:solidFill>
                        </a:rPr>
                        <a:t>¬y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0359103"/>
                  </a:ext>
                </a:extLst>
              </a:tr>
              <a:tr h="303990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9683105"/>
                  </a:ext>
                </a:extLst>
              </a:tr>
              <a:tr h="303990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457429"/>
                  </a:ext>
                </a:extLst>
              </a:tr>
              <a:tr h="303990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9094794"/>
                  </a:ext>
                </a:extLst>
              </a:tr>
              <a:tr h="303990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8168020"/>
                  </a:ext>
                </a:extLst>
              </a:tr>
            </a:tbl>
          </a:graphicData>
        </a:graphic>
      </p:graphicFrame>
      <p:sp>
        <p:nvSpPr>
          <p:cNvPr id="4" name="Téglalap 3">
            <a:extLst>
              <a:ext uri="{FF2B5EF4-FFF2-40B4-BE49-F238E27FC236}">
                <a16:creationId xmlns:a16="http://schemas.microsoft.com/office/drawing/2014/main" id="{D673947A-416A-4D23-A0B0-637F4E4CA715}"/>
              </a:ext>
            </a:extLst>
          </p:cNvPr>
          <p:cNvSpPr/>
          <p:nvPr/>
        </p:nvSpPr>
        <p:spPr>
          <a:xfrm rot="2558324">
            <a:off x="7478767" y="1241505"/>
            <a:ext cx="1987826" cy="19878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7B97DE18-2B29-4DD9-BC80-108AA4A53987}"/>
              </a:ext>
            </a:extLst>
          </p:cNvPr>
          <p:cNvSpPr txBox="1"/>
          <p:nvPr/>
        </p:nvSpPr>
        <p:spPr>
          <a:xfrm rot="10800000" flipV="1">
            <a:off x="8269355" y="3658810"/>
            <a:ext cx="140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0,0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DBE9C4E8-70DF-4A52-BED1-027DD555DBAF}"/>
              </a:ext>
            </a:extLst>
          </p:cNvPr>
          <p:cNvSpPr txBox="1"/>
          <p:nvPr/>
        </p:nvSpPr>
        <p:spPr>
          <a:xfrm flipH="1">
            <a:off x="6517000" y="2081437"/>
            <a:ext cx="722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0,1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0128911C-7CF1-4170-AAE4-128CA84CA7AF}"/>
              </a:ext>
            </a:extLst>
          </p:cNvPr>
          <p:cNvSpPr txBox="1"/>
          <p:nvPr/>
        </p:nvSpPr>
        <p:spPr>
          <a:xfrm rot="10984012" flipV="1">
            <a:off x="9877113" y="2050752"/>
            <a:ext cx="1156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1,0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D7B35A05-D774-4835-8FE1-3A5FAFF5C098}"/>
              </a:ext>
            </a:extLst>
          </p:cNvPr>
          <p:cNvSpPr txBox="1"/>
          <p:nvPr/>
        </p:nvSpPr>
        <p:spPr>
          <a:xfrm>
            <a:off x="8161254" y="404127"/>
            <a:ext cx="622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1,1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6CBB33DC-0916-4592-8293-D061E94F5435}"/>
              </a:ext>
            </a:extLst>
          </p:cNvPr>
          <p:cNvSpPr txBox="1"/>
          <p:nvPr/>
        </p:nvSpPr>
        <p:spPr>
          <a:xfrm>
            <a:off x="867654" y="1527439"/>
            <a:ext cx="33460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két állapot van – 0 vagy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a(x)=</a:t>
            </a:r>
            <a:r>
              <a:rPr lang="el-GR" dirty="0"/>
              <a:t>Θ</a:t>
            </a:r>
            <a:r>
              <a:rPr lang="hu-HU" dirty="0"/>
              <a:t>(-x+1)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04107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A3ECE76-8D7E-4327-B61C-24E76C5D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Nem lineárisan szeparálható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7085DE7E-C1F2-4543-A11C-D6BCD98515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hu-HU" dirty="0"/>
                  <a:t>Az idegsejt ezt is tudja szeparálni</a:t>
                </a:r>
              </a:p>
              <a:p>
                <a:r>
                  <a:rPr lang="hu-HU" dirty="0"/>
                  <a:t>Egy ellipszissel szemléltettük, de hiperbolával </a:t>
                </a:r>
              </a:p>
              <a:p>
                <a:pPr marL="0" indent="0">
                  <a:buNone/>
                </a:pPr>
                <a:r>
                  <a:rPr lang="hu-HU" dirty="0"/>
                  <a:t>vagy parabolával is lehet</a:t>
                </a:r>
              </a:p>
              <a:p>
                <a:r>
                  <a:rPr lang="hu-HU" dirty="0"/>
                  <a:t>Kizáró </a:t>
                </a:r>
                <a:r>
                  <a:rPr lang="hu-HU" dirty="0" err="1"/>
                  <a:t>vagynál</a:t>
                </a:r>
                <a:r>
                  <a:rPr lang="hu-HU" dirty="0"/>
                  <a:t>: </a:t>
                </a:r>
              </a:p>
              <a:p>
                <a:r>
                  <a:rPr lang="hu-HU" dirty="0"/>
                  <a:t>Középpont: ( ½ , ½)</a:t>
                </a:r>
              </a:p>
              <a:p>
                <a:r>
                  <a:rPr lang="hu-HU" dirty="0"/>
                  <a:t>Forgatás szöge: ¾ </a:t>
                </a:r>
                <a14:m>
                  <m:oMath xmlns:m="http://schemas.openxmlformats.org/officeDocument/2006/math">
                    <m:r>
                      <a:rPr lang="hu-H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hu-HU" dirty="0">
                  <a:ea typeface="Cambria Math" panose="02040503050406030204" pitchFamily="18" charset="0"/>
                </a:endParaRPr>
              </a:p>
              <a:p>
                <a:r>
                  <a:rPr lang="hu-HU" dirty="0"/>
                  <a:t>Irodalomból kinéztük az elforgatott ellipszis egyenlét</a:t>
                </a:r>
              </a:p>
              <a:p>
                <a:r>
                  <a:rPr lang="hu-HU" dirty="0"/>
                  <a:t>Összevontuk a négyzetes tagokat a lineáris tagokkal mivel mi 0-ban és 1-ben értékelünk ki </a:t>
                </a:r>
                <a:r>
                  <a:rPr lang="hu-HU" dirty="0">
                    <a:sym typeface="Wingdings" panose="05000000000000000000" pitchFamily="2" charset="2"/>
                  </a:rPr>
                  <a:t> megkaptuk a küszöbfüggvényt</a:t>
                </a:r>
                <a:endParaRPr lang="hu-HU" dirty="0"/>
              </a:p>
            </p:txBody>
          </p:sp>
        </mc:Choice>
        <mc:Fallback xmlns="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7085DE7E-C1F2-4543-A11C-D6BCD98515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67" t="-94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Kép 4">
            <a:extLst>
              <a:ext uri="{FF2B5EF4-FFF2-40B4-BE49-F238E27FC236}">
                <a16:creationId xmlns:a16="http://schemas.microsoft.com/office/drawing/2014/main" id="{5924E44D-8CB0-4DE2-9A80-3C2D2D984B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70000"/>
            <a:ext cx="3391373" cy="311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222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8578506-7FD5-44EA-B74D-C440F5B4B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Három változó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5DBED85-E8A9-4D0A-A6A3-DDF60B446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496" y="915679"/>
            <a:ext cx="5994507" cy="202944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dirty="0"/>
          </a:p>
          <a:p>
            <a:r>
              <a:rPr lang="hu-HU" dirty="0"/>
              <a:t>6 db triviális - a kocka oldalain</a:t>
            </a:r>
          </a:p>
          <a:p>
            <a:r>
              <a:rPr lang="hu-HU" dirty="0"/>
              <a:t>8 db nem triviális: kocka csúcsai és azok szomszédjai</a:t>
            </a:r>
          </a:p>
          <a:p>
            <a:r>
              <a:rPr lang="hu-HU" dirty="0"/>
              <a:t>A dinamikát 3*3-as kapcsolati mátrixszal és egy küszöb vektorral lehet megadni</a:t>
            </a:r>
          </a:p>
          <a:p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0B0DF01C-3C33-4EDF-890A-065DB1E2B9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638"/>
          <a:stretch/>
        </p:blipFill>
        <p:spPr>
          <a:xfrm>
            <a:off x="6325863" y="935601"/>
            <a:ext cx="3176977" cy="2811946"/>
          </a:xfrm>
          <a:prstGeom prst="rect">
            <a:avLst/>
          </a:prstGeom>
        </p:spPr>
      </p:pic>
      <p:graphicFrame>
        <p:nvGraphicFramePr>
          <p:cNvPr id="4" name="Táblázat 3">
            <a:extLst>
              <a:ext uri="{FF2B5EF4-FFF2-40B4-BE49-F238E27FC236}">
                <a16:creationId xmlns:a16="http://schemas.microsoft.com/office/drawing/2014/main" id="{A54E33E8-4DBF-4EA0-830A-5F3019A4D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3490172"/>
              </p:ext>
            </p:extLst>
          </p:nvPr>
        </p:nvGraphicFramePr>
        <p:xfrm>
          <a:off x="3699860" y="3414424"/>
          <a:ext cx="792807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807">
                  <a:extLst>
                    <a:ext uri="{9D8B030D-6E8A-4147-A177-3AD203B41FA5}">
                      <a16:colId xmlns:a16="http://schemas.microsoft.com/office/drawing/2014/main" val="3256644716"/>
                    </a:ext>
                  </a:extLst>
                </a:gridCol>
              </a:tblGrid>
              <a:tr h="342072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több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869480"/>
                  </a:ext>
                </a:extLst>
              </a:tr>
              <a:tr h="342072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7104324"/>
                  </a:ext>
                </a:extLst>
              </a:tr>
              <a:tr h="342072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0523076"/>
                  </a:ext>
                </a:extLst>
              </a:tr>
              <a:tr h="342072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2929225"/>
                  </a:ext>
                </a:extLst>
              </a:tr>
              <a:tr h="342072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2824870"/>
                  </a:ext>
                </a:extLst>
              </a:tr>
              <a:tr h="342072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5305892"/>
                  </a:ext>
                </a:extLst>
              </a:tr>
              <a:tr h="342072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8724233"/>
                  </a:ext>
                </a:extLst>
              </a:tr>
              <a:tr h="342072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0904813"/>
                  </a:ext>
                </a:extLst>
              </a:tr>
              <a:tr h="342072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9437405"/>
                  </a:ext>
                </a:extLst>
              </a:tr>
            </a:tbl>
          </a:graphicData>
        </a:graphic>
      </p:graphicFrame>
      <p:graphicFrame>
        <p:nvGraphicFramePr>
          <p:cNvPr id="6" name="Táblázat 5">
            <a:extLst>
              <a:ext uri="{FF2B5EF4-FFF2-40B4-BE49-F238E27FC236}">
                <a16:creationId xmlns:a16="http://schemas.microsoft.com/office/drawing/2014/main" id="{8FF8192A-70DE-408D-AED3-E1B06D54C7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282521"/>
              </p:ext>
            </p:extLst>
          </p:nvPr>
        </p:nvGraphicFramePr>
        <p:xfrm>
          <a:off x="697830" y="3414424"/>
          <a:ext cx="2567652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942">
                  <a:extLst>
                    <a:ext uri="{9D8B030D-6E8A-4147-A177-3AD203B41FA5}">
                      <a16:colId xmlns:a16="http://schemas.microsoft.com/office/drawing/2014/main" val="3249887083"/>
                    </a:ext>
                  </a:extLst>
                </a:gridCol>
                <a:gridCol w="427942">
                  <a:extLst>
                    <a:ext uri="{9D8B030D-6E8A-4147-A177-3AD203B41FA5}">
                      <a16:colId xmlns:a16="http://schemas.microsoft.com/office/drawing/2014/main" val="962292709"/>
                    </a:ext>
                  </a:extLst>
                </a:gridCol>
                <a:gridCol w="427942">
                  <a:extLst>
                    <a:ext uri="{9D8B030D-6E8A-4147-A177-3AD203B41FA5}">
                      <a16:colId xmlns:a16="http://schemas.microsoft.com/office/drawing/2014/main" val="2217968474"/>
                    </a:ext>
                  </a:extLst>
                </a:gridCol>
                <a:gridCol w="427942">
                  <a:extLst>
                    <a:ext uri="{9D8B030D-6E8A-4147-A177-3AD203B41FA5}">
                      <a16:colId xmlns:a16="http://schemas.microsoft.com/office/drawing/2014/main" val="760918103"/>
                    </a:ext>
                  </a:extLst>
                </a:gridCol>
                <a:gridCol w="427942">
                  <a:extLst>
                    <a:ext uri="{9D8B030D-6E8A-4147-A177-3AD203B41FA5}">
                      <a16:colId xmlns:a16="http://schemas.microsoft.com/office/drawing/2014/main" val="358223332"/>
                    </a:ext>
                  </a:extLst>
                </a:gridCol>
                <a:gridCol w="427942">
                  <a:extLst>
                    <a:ext uri="{9D8B030D-6E8A-4147-A177-3AD203B41FA5}">
                      <a16:colId xmlns:a16="http://schemas.microsoft.com/office/drawing/2014/main" val="1576078936"/>
                    </a:ext>
                  </a:extLst>
                </a:gridCol>
              </a:tblGrid>
              <a:tr h="345066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306207"/>
                  </a:ext>
                </a:extLst>
              </a:tr>
              <a:tr h="347044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2288801"/>
                  </a:ext>
                </a:extLst>
              </a:tr>
              <a:tr h="347044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4070669"/>
                  </a:ext>
                </a:extLst>
              </a:tr>
              <a:tr h="347044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0261309"/>
                  </a:ext>
                </a:extLst>
              </a:tr>
              <a:tr h="347044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5694467"/>
                  </a:ext>
                </a:extLst>
              </a:tr>
              <a:tr h="347044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1884626"/>
                  </a:ext>
                </a:extLst>
              </a:tr>
              <a:tr h="347044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6525537"/>
                  </a:ext>
                </a:extLst>
              </a:tr>
              <a:tr h="347044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4224416"/>
                  </a:ext>
                </a:extLst>
              </a:tr>
              <a:tr h="347044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1740521"/>
                  </a:ext>
                </a:extLst>
              </a:tr>
            </a:tbl>
          </a:graphicData>
        </a:graphic>
      </p:graphicFrame>
      <p:sp>
        <p:nvSpPr>
          <p:cNvPr id="7" name="Szövegdoboz 6">
            <a:extLst>
              <a:ext uri="{FF2B5EF4-FFF2-40B4-BE49-F238E27FC236}">
                <a16:creationId xmlns:a16="http://schemas.microsoft.com/office/drawing/2014/main" id="{C07139B0-D4DC-4AC8-BE1D-3F5F6BC1B373}"/>
              </a:ext>
            </a:extLst>
          </p:cNvPr>
          <p:cNvSpPr txBox="1"/>
          <p:nvPr/>
        </p:nvSpPr>
        <p:spPr>
          <a:xfrm>
            <a:off x="5838092" y="4327436"/>
            <a:ext cx="38150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Többségi: A=1 B=1 C=1 D=-1,5</a:t>
            </a:r>
          </a:p>
          <a:p>
            <a:r>
              <a:rPr lang="hu-HU" dirty="0"/>
              <a:t>a(</a:t>
            </a:r>
            <a:r>
              <a:rPr lang="hu-HU" dirty="0" err="1"/>
              <a:t>x,y,z</a:t>
            </a:r>
            <a:r>
              <a:rPr lang="hu-HU" dirty="0"/>
              <a:t>)=</a:t>
            </a:r>
            <a:r>
              <a:rPr lang="el-GR" dirty="0"/>
              <a:t>Θ</a:t>
            </a:r>
            <a:r>
              <a:rPr lang="hu-HU" dirty="0"/>
              <a:t>(x+y+z-1,5)</a:t>
            </a:r>
          </a:p>
          <a:p>
            <a:r>
              <a:rPr lang="hu-HU" dirty="0"/>
              <a:t>Kisebbségi: A=-1 B=-1 C=-1 D=1,5</a:t>
            </a:r>
          </a:p>
          <a:p>
            <a:r>
              <a:rPr lang="hu-HU" dirty="0"/>
              <a:t>a(</a:t>
            </a:r>
            <a:r>
              <a:rPr lang="hu-HU" dirty="0" err="1"/>
              <a:t>x,y,z</a:t>
            </a:r>
            <a:r>
              <a:rPr lang="hu-HU" dirty="0"/>
              <a:t>)=</a:t>
            </a:r>
            <a:r>
              <a:rPr lang="el-GR" dirty="0"/>
              <a:t>Θ</a:t>
            </a:r>
            <a:r>
              <a:rPr lang="hu-HU" dirty="0"/>
              <a:t>(-x-y-z+1,5)</a:t>
            </a:r>
          </a:p>
        </p:txBody>
      </p:sp>
      <p:graphicFrame>
        <p:nvGraphicFramePr>
          <p:cNvPr id="10" name="Táblázat 9">
            <a:extLst>
              <a:ext uri="{FF2B5EF4-FFF2-40B4-BE49-F238E27FC236}">
                <a16:creationId xmlns:a16="http://schemas.microsoft.com/office/drawing/2014/main" id="{F135EDBD-4566-4F26-9305-404D7DEC48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5492656"/>
              </p:ext>
            </p:extLst>
          </p:nvPr>
        </p:nvGraphicFramePr>
        <p:xfrm>
          <a:off x="4950343" y="3443577"/>
          <a:ext cx="453371" cy="3353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371">
                  <a:extLst>
                    <a:ext uri="{9D8B030D-6E8A-4147-A177-3AD203B41FA5}">
                      <a16:colId xmlns:a16="http://schemas.microsoft.com/office/drawing/2014/main" val="3489562640"/>
                    </a:ext>
                  </a:extLst>
                </a:gridCol>
              </a:tblGrid>
              <a:tr h="373519">
                <a:tc>
                  <a:txBody>
                    <a:bodyPr/>
                    <a:lstStyle/>
                    <a:p>
                      <a:pPr algn="ctr"/>
                      <a:r>
                        <a:rPr lang="hu-HU" u="none" dirty="0">
                          <a:solidFill>
                            <a:schemeClr val="tx1"/>
                          </a:solidFill>
                        </a:rPr>
                        <a:t>¬x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59318081"/>
                  </a:ext>
                </a:extLst>
              </a:tr>
              <a:tr h="373519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5950111"/>
                  </a:ext>
                </a:extLst>
              </a:tr>
              <a:tr h="373519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19775142"/>
                  </a:ext>
                </a:extLst>
              </a:tr>
              <a:tr h="373519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3842713"/>
                  </a:ext>
                </a:extLst>
              </a:tr>
              <a:tr h="373519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41046026"/>
                  </a:ext>
                </a:extLst>
              </a:tr>
              <a:tr h="373519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92825001"/>
                  </a:ext>
                </a:extLst>
              </a:tr>
              <a:tr h="373519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6923312"/>
                  </a:ext>
                </a:extLst>
              </a:tr>
              <a:tr h="285053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14817089"/>
                  </a:ext>
                </a:extLst>
              </a:tr>
              <a:tr h="373519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4567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6638939"/>
      </p:ext>
    </p:extLst>
  </p:cSld>
  <p:clrMapOvr>
    <a:masterClrMapping/>
  </p:clrMapOvr>
</p:sld>
</file>

<file path=ppt/theme/theme1.xml><?xml version="1.0" encoding="utf-8"?>
<a:theme xmlns:a="http://schemas.openxmlformats.org/drawingml/2006/main" name="Dimenzió">
  <a:themeElements>
    <a:clrScheme name="2. egyéni sém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6E6E6E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Dimenzió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imenzió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1382</TotalTime>
  <Words>962</Words>
  <Application>Microsoft Office PowerPoint</Application>
  <PresentationFormat>Szélesvásznú</PresentationFormat>
  <Paragraphs>407</Paragraphs>
  <Slides>18</Slides>
  <Notes>0</Notes>
  <HiddenSlides>2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4" baseType="lpstr">
      <vt:lpstr>Arial</vt:lpstr>
      <vt:lpstr>Cambria Math</vt:lpstr>
      <vt:lpstr>Trebuchet MS</vt:lpstr>
      <vt:lpstr>Wingdings</vt:lpstr>
      <vt:lpstr>Wingdings 3</vt:lpstr>
      <vt:lpstr>Dimenzió</vt:lpstr>
      <vt:lpstr>Hosszú ciklusok neuronhálózatokban</vt:lpstr>
      <vt:lpstr>Mi a hosszú ciklus?</vt:lpstr>
      <vt:lpstr>Küszöbkapu</vt:lpstr>
      <vt:lpstr>Folytonos aktivitás</vt:lpstr>
      <vt:lpstr>Idegsejt</vt:lpstr>
      <vt:lpstr>PowerPoint-bemutató</vt:lpstr>
      <vt:lpstr>Egy és két változó</vt:lpstr>
      <vt:lpstr>Nem lineárisan szeparálható</vt:lpstr>
      <vt:lpstr>Három változó</vt:lpstr>
      <vt:lpstr>Eddigi módszerek</vt:lpstr>
      <vt:lpstr>4 változó</vt:lpstr>
      <vt:lpstr>Programozás</vt:lpstr>
      <vt:lpstr>Eddigi leghosszabb ciklus:</vt:lpstr>
      <vt:lpstr>Öt változó</vt:lpstr>
      <vt:lpstr>Mire jó ez?</vt:lpstr>
      <vt:lpstr>Köszönjük a figyelmet!</vt:lpstr>
      <vt:lpstr>Érzékenység</vt:lpstr>
      <vt:lpstr>Monoton permutáció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user</dc:creator>
  <cp:lastModifiedBy>user</cp:lastModifiedBy>
  <cp:revision>108</cp:revision>
  <dcterms:created xsi:type="dcterms:W3CDTF">2025-01-31T14:15:22Z</dcterms:created>
  <dcterms:modified xsi:type="dcterms:W3CDTF">2025-07-11T09:35:29Z</dcterms:modified>
</cp:coreProperties>
</file>