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6" r:id="rId11"/>
    <p:sldId id="268" r:id="rId12"/>
    <p:sldId id="270" r:id="rId13"/>
    <p:sldId id="271" r:id="rId14"/>
    <p:sldId id="272" r:id="rId15"/>
  </p:sldIdLst>
  <p:sldSz cx="9144000" cy="5143500" type="screen16x9"/>
  <p:notesSz cx="6858000" cy="9144000"/>
  <p:embeddedFontLst>
    <p:embeddedFont>
      <p:font typeface="Play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6/Yqj4FffPA3izihaiDL0i09J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2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8" name="Google Shape;55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aa23150d1a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1" name="Google Shape;591;g3aa23150d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aa23150d1a_0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3aa23150d1a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aa23150d1a_0_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3aa23150d1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6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6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6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6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4" name="Google Shape;104;p66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5" name="Google Shape;105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7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67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2" name="Google Shape;112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8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9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9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311bda3a62d_0_349"/>
          <p:cNvPicPr preferRelativeResize="0"/>
          <p:nvPr/>
        </p:nvPicPr>
        <p:blipFill rotWithShape="1">
          <a:blip r:embed="rId2">
            <a:alphaModFix/>
          </a:blip>
          <a:srcRect l="74237" b="40094"/>
          <a:stretch/>
        </p:blipFill>
        <p:spPr>
          <a:xfrm>
            <a:off x="198914" y="239072"/>
            <a:ext cx="426155" cy="346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g311bda3a62d_0_349"/>
          <p:cNvCxnSpPr/>
          <p:nvPr/>
        </p:nvCxnSpPr>
        <p:spPr>
          <a:xfrm rot="10800000" flipH="1">
            <a:off x="-5269" y="5101931"/>
            <a:ext cx="9282600" cy="15900"/>
          </a:xfrm>
          <a:prstGeom prst="straightConnector1">
            <a:avLst/>
          </a:prstGeom>
          <a:noFill/>
          <a:ln w="228600" cap="flat" cmpd="sng">
            <a:solidFill>
              <a:srgbClr val="183C7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sor">
  <p:cSld name="Címso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/>
          <p:nvPr/>
        </p:nvSpPr>
        <p:spPr>
          <a:xfrm>
            <a:off x="0" y="731520"/>
            <a:ext cx="9144000" cy="18000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52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52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8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ftr" idx="11"/>
          </p:nvPr>
        </p:nvSpPr>
        <p:spPr>
          <a:xfrm>
            <a:off x="368300" y="4782312"/>
            <a:ext cx="813816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>
                <a:solidFill>
                  <a:srgbClr val="AFB4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2"/>
          <p:cNvSpPr txBox="1">
            <a:spLocks noGrp="1"/>
          </p:cNvSpPr>
          <p:nvPr>
            <p:ph type="sldNum" idx="12"/>
          </p:nvPr>
        </p:nvSpPr>
        <p:spPr>
          <a:xfrm>
            <a:off x="8507840" y="4782312"/>
            <a:ext cx="2743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ekció cím">
  <p:cSld name="Szekció cím">
    <p:bg>
      <p:bgPr>
        <a:solidFill>
          <a:srgbClr val="DFE3E6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3"/>
          <p:cNvSpPr txBox="1">
            <a:spLocks noGrp="1"/>
          </p:cNvSpPr>
          <p:nvPr>
            <p:ph type="body" idx="1"/>
          </p:nvPr>
        </p:nvSpPr>
        <p:spPr>
          <a:xfrm>
            <a:off x="365760" y="3108960"/>
            <a:ext cx="84124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368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title"/>
          </p:nvPr>
        </p:nvSpPr>
        <p:spPr>
          <a:xfrm>
            <a:off x="365760" y="2194560"/>
            <a:ext cx="84124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53" descr="A képen Betűtípus, szöveg, Grafika, Grafikus tervezés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86766" y="356755"/>
            <a:ext cx="2099094" cy="53999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3"/>
          <p:cNvSpPr txBox="1"/>
          <p:nvPr/>
        </p:nvSpPr>
        <p:spPr>
          <a:xfrm>
            <a:off x="7165340" y="4578560"/>
            <a:ext cx="16205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https://hun-ren.hu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öveg">
  <p:cSld name="Szöveg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4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4"/>
          <p:cNvSpPr txBox="1">
            <a:spLocks noGrp="1"/>
          </p:cNvSpPr>
          <p:nvPr>
            <p:ph type="body" idx="1"/>
          </p:nvPr>
        </p:nvSpPr>
        <p:spPr>
          <a:xfrm>
            <a:off x="365760" y="1005839"/>
            <a:ext cx="841248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ftr" idx="11"/>
          </p:nvPr>
        </p:nvSpPr>
        <p:spPr>
          <a:xfrm>
            <a:off x="368300" y="4782312"/>
            <a:ext cx="813816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>
                <a:solidFill>
                  <a:srgbClr val="AFB4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ldNum" idx="12"/>
          </p:nvPr>
        </p:nvSpPr>
        <p:spPr>
          <a:xfrm>
            <a:off x="8507840" y="4782312"/>
            <a:ext cx="2743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54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8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54" descr="A képen Betűtípus, szöveg, Grafika, Grafikus tervezés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3000" y="218142"/>
            <a:ext cx="1399540" cy="36003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4"/>
          <p:cNvSpPr/>
          <p:nvPr/>
        </p:nvSpPr>
        <p:spPr>
          <a:xfrm>
            <a:off x="0" y="731520"/>
            <a:ext cx="9144000" cy="18000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öveg - kéthasábos">
  <p:cSld name="Szöveg - kéthasáb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5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5"/>
          <p:cNvSpPr txBox="1">
            <a:spLocks noGrp="1"/>
          </p:cNvSpPr>
          <p:nvPr>
            <p:ph type="body" idx="1"/>
          </p:nvPr>
        </p:nvSpPr>
        <p:spPr>
          <a:xfrm>
            <a:off x="365760" y="1005840"/>
            <a:ext cx="420624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body" idx="2"/>
          </p:nvPr>
        </p:nvSpPr>
        <p:spPr>
          <a:xfrm>
            <a:off x="4572000" y="1005840"/>
            <a:ext cx="420624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5"/>
          <p:cNvSpPr txBox="1">
            <a:spLocks noGrp="1"/>
          </p:cNvSpPr>
          <p:nvPr>
            <p:ph type="ftr" idx="11"/>
          </p:nvPr>
        </p:nvSpPr>
        <p:spPr>
          <a:xfrm>
            <a:off x="368300" y="4782312"/>
            <a:ext cx="813816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>
                <a:solidFill>
                  <a:srgbClr val="AFB4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5"/>
          <p:cNvSpPr txBox="1">
            <a:spLocks noGrp="1"/>
          </p:cNvSpPr>
          <p:nvPr>
            <p:ph type="sldNum" idx="12"/>
          </p:nvPr>
        </p:nvSpPr>
        <p:spPr>
          <a:xfrm>
            <a:off x="8507840" y="4782312"/>
            <a:ext cx="2743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55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8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55" descr="A képen Betűtípus, szöveg, Grafika, Grafikus tervezés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3000" y="218142"/>
            <a:ext cx="1399540" cy="36003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5"/>
          <p:cNvSpPr/>
          <p:nvPr/>
        </p:nvSpPr>
        <p:spPr>
          <a:xfrm>
            <a:off x="0" y="731520"/>
            <a:ext cx="9144000" cy="18000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öveg - alcímmel">
  <p:cSld name="Szöveg - alcímme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6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6"/>
          <p:cNvSpPr txBox="1">
            <a:spLocks noGrp="1"/>
          </p:cNvSpPr>
          <p:nvPr>
            <p:ph type="body" idx="1"/>
          </p:nvPr>
        </p:nvSpPr>
        <p:spPr>
          <a:xfrm>
            <a:off x="365760" y="1280160"/>
            <a:ext cx="841248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ftr" idx="11"/>
          </p:nvPr>
        </p:nvSpPr>
        <p:spPr>
          <a:xfrm>
            <a:off x="368300" y="4782312"/>
            <a:ext cx="813816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>
                <a:solidFill>
                  <a:srgbClr val="AFB4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6"/>
          <p:cNvSpPr txBox="1">
            <a:spLocks noGrp="1"/>
          </p:cNvSpPr>
          <p:nvPr>
            <p:ph type="sldNum" idx="12"/>
          </p:nvPr>
        </p:nvSpPr>
        <p:spPr>
          <a:xfrm>
            <a:off x="8507840" y="4782312"/>
            <a:ext cx="2743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" name="Google Shape;50;p56"/>
          <p:cNvSpPr txBox="1">
            <a:spLocks noGrp="1"/>
          </p:cNvSpPr>
          <p:nvPr>
            <p:ph type="body" idx="2"/>
          </p:nvPr>
        </p:nvSpPr>
        <p:spPr>
          <a:xfrm>
            <a:off x="365760" y="914400"/>
            <a:ext cx="841248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6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8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56" descr="A képen Betűtípus, szöveg, Grafika, Grafikus tervezés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3000" y="218142"/>
            <a:ext cx="1399540" cy="36003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56"/>
          <p:cNvSpPr/>
          <p:nvPr/>
        </p:nvSpPr>
        <p:spPr>
          <a:xfrm>
            <a:off x="0" y="731520"/>
            <a:ext cx="9144000" cy="18000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öveg - összegzéssel">
  <p:cSld name="Szöveg - összegzéssel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7"/>
          <p:cNvSpPr txBox="1">
            <a:spLocks noGrp="1"/>
          </p:cNvSpPr>
          <p:nvPr>
            <p:ph type="body" idx="1"/>
          </p:nvPr>
        </p:nvSpPr>
        <p:spPr>
          <a:xfrm>
            <a:off x="365760" y="4416552"/>
            <a:ext cx="8412480" cy="3657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0" rIns="91425" bIns="0" anchor="ctr" anchorCtr="0">
            <a:norm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57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57"/>
          <p:cNvSpPr txBox="1">
            <a:spLocks noGrp="1"/>
          </p:cNvSpPr>
          <p:nvPr>
            <p:ph type="body" idx="2"/>
          </p:nvPr>
        </p:nvSpPr>
        <p:spPr>
          <a:xfrm>
            <a:off x="365760" y="1005839"/>
            <a:ext cx="84124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1180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57"/>
          <p:cNvSpPr txBox="1">
            <a:spLocks noGrp="1"/>
          </p:cNvSpPr>
          <p:nvPr>
            <p:ph type="ftr" idx="11"/>
          </p:nvPr>
        </p:nvSpPr>
        <p:spPr>
          <a:xfrm>
            <a:off x="368300" y="4782312"/>
            <a:ext cx="813816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>
                <a:solidFill>
                  <a:srgbClr val="AFB4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7"/>
          <p:cNvSpPr txBox="1">
            <a:spLocks noGrp="1"/>
          </p:cNvSpPr>
          <p:nvPr>
            <p:ph type="sldNum" idx="12"/>
          </p:nvPr>
        </p:nvSpPr>
        <p:spPr>
          <a:xfrm>
            <a:off x="8507840" y="4782312"/>
            <a:ext cx="2743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AFB4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57"/>
          <p:cNvSpPr/>
          <p:nvPr/>
        </p:nvSpPr>
        <p:spPr>
          <a:xfrm>
            <a:off x="365760" y="4398264"/>
            <a:ext cx="8412480" cy="9144"/>
          </a:xfrm>
          <a:prstGeom prst="rect">
            <a:avLst/>
          </a:prstGeom>
          <a:solidFill>
            <a:srgbClr val="A8A8A8"/>
          </a:solidFill>
          <a:ln w="9525" cap="flat" cmpd="sng">
            <a:solidFill>
              <a:srgbClr val="00118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7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8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118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57" descr="A képen Betűtípus, szöveg, Grafika, Grafikus tervezés látható&#10;&#10;Automatikusan generált leír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93000" y="218142"/>
            <a:ext cx="1399540" cy="36003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57"/>
          <p:cNvSpPr/>
          <p:nvPr/>
        </p:nvSpPr>
        <p:spPr>
          <a:xfrm>
            <a:off x="0" y="731520"/>
            <a:ext cx="9144000" cy="18000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C737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135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neusefulthing.org/p/mass-intelligence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"/>
          <p:cNvPicPr preferRelativeResize="0"/>
          <p:nvPr/>
        </p:nvPicPr>
        <p:blipFill rotWithShape="1">
          <a:blip r:embed="rId3">
            <a:alphaModFix/>
          </a:blip>
          <a:srcRect l="1592" t="1254" r="7"/>
          <a:stretch/>
        </p:blipFill>
        <p:spPr>
          <a:xfrm>
            <a:off x="0" y="0"/>
            <a:ext cx="3429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"/>
          <p:cNvSpPr txBox="1"/>
          <p:nvPr/>
        </p:nvSpPr>
        <p:spPr>
          <a:xfrm>
            <a:off x="3566673" y="2152855"/>
            <a:ext cx="549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GB" sz="3300" b="1">
                <a:solidFill>
                  <a:srgbClr val="002060"/>
                </a:solidFill>
              </a:rPr>
              <a:t>AI for Impact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" descr="A képen szöveg, Grafika, képernyőkép, Betűtípus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8713" y="-65314"/>
            <a:ext cx="2644826" cy="187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129188" y="1074030"/>
            <a:ext cx="31706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Roland</a:t>
            </a:r>
            <a:r>
              <a:rPr lang="hu-HU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chemeClr val="lt1"/>
                </a:solidFill>
              </a:rPr>
              <a:t>Jakab</a:t>
            </a:r>
            <a:endParaRPr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5927518" y="4484982"/>
            <a:ext cx="285749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rgbClr val="148FFF"/>
                </a:solidFill>
                <a:latin typeface="Arial"/>
                <a:ea typeface="Arial"/>
                <a:cs typeface="Arial"/>
                <a:sym typeface="Arial"/>
              </a:rPr>
              <a:t>https://hun-ren.hu/ai4impact-hu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100273" y="1469624"/>
            <a:ext cx="31707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HUN-REN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 txBox="1"/>
          <p:nvPr/>
        </p:nvSpPr>
        <p:spPr>
          <a:xfrm>
            <a:off x="365760" y="4362027"/>
            <a:ext cx="2651760" cy="39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lvl="0" algn="ctr">
              <a:lnSpc>
                <a:spcPct val="90000"/>
              </a:lnSpc>
              <a:buSzPts val="1400"/>
            </a:pPr>
            <a:r>
              <a:rPr lang="en-GB" dirty="0">
                <a:solidFill>
                  <a:schemeClr val="lt1"/>
                </a:solidFill>
              </a:rPr>
              <a:t>27</a:t>
            </a:r>
            <a:r>
              <a:rPr lang="hu-HU" dirty="0">
                <a:solidFill>
                  <a:schemeClr val="lt1"/>
                </a:solidFill>
              </a:rPr>
              <a:t> </a:t>
            </a:r>
            <a:r>
              <a:rPr lang="en-GB" dirty="0">
                <a:solidFill>
                  <a:schemeClr val="lt1"/>
                </a:solidFill>
              </a:rPr>
              <a:t>November</a:t>
            </a:r>
            <a:r>
              <a:rPr lang="hu-HU" dirty="0">
                <a:solidFill>
                  <a:schemeClr val="lt1"/>
                </a:solidFill>
              </a:rPr>
              <a:t> </a:t>
            </a:r>
            <a:r>
              <a:rPr lang="en-GB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r>
              <a:rPr lang="hu-HU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Budapest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33"/>
          <p:cNvGrpSpPr/>
          <p:nvPr/>
        </p:nvGrpSpPr>
        <p:grpSpPr>
          <a:xfrm>
            <a:off x="2179944" y="882211"/>
            <a:ext cx="4779454" cy="3973911"/>
            <a:chOff x="1705988" y="1485151"/>
            <a:chExt cx="5632827" cy="4473614"/>
          </a:xfrm>
        </p:grpSpPr>
        <p:grpSp>
          <p:nvGrpSpPr>
            <p:cNvPr id="340" name="Google Shape;340;p33"/>
            <p:cNvGrpSpPr/>
            <p:nvPr/>
          </p:nvGrpSpPr>
          <p:grpSpPr>
            <a:xfrm>
              <a:off x="3232016" y="2386745"/>
              <a:ext cx="584616" cy="584616"/>
              <a:chOff x="1694743" y="1989630"/>
              <a:chExt cx="584616" cy="584616"/>
            </a:xfrm>
          </p:grpSpPr>
          <p:sp>
            <p:nvSpPr>
              <p:cNvPr id="341" name="Google Shape;341;p33"/>
              <p:cNvSpPr/>
              <p:nvPr/>
            </p:nvSpPr>
            <p:spPr>
              <a:xfrm>
                <a:off x="1694743" y="1989630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FAF0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33"/>
              <p:cNvSpPr/>
              <p:nvPr/>
            </p:nvSpPr>
            <p:spPr>
              <a:xfrm>
                <a:off x="1694743" y="1989630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BA5DE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3" name="Google Shape;343;p33"/>
            <p:cNvGrpSpPr/>
            <p:nvPr/>
          </p:nvGrpSpPr>
          <p:grpSpPr>
            <a:xfrm>
              <a:off x="3147891" y="3014897"/>
              <a:ext cx="148914" cy="310657"/>
              <a:chOff x="1610618" y="2617782"/>
              <a:chExt cx="148914" cy="310657"/>
            </a:xfrm>
          </p:grpSpPr>
          <p:sp>
            <p:nvSpPr>
              <p:cNvPr id="344" name="Google Shape;344;p33"/>
              <p:cNvSpPr/>
              <p:nvPr/>
            </p:nvSpPr>
            <p:spPr>
              <a:xfrm>
                <a:off x="1610618" y="2621354"/>
                <a:ext cx="123094" cy="307085"/>
              </a:xfrm>
              <a:custGeom>
                <a:avLst/>
                <a:gdLst/>
                <a:ahLst/>
                <a:cxnLst/>
                <a:rect l="l" t="t" r="r" b="b"/>
                <a:pathLst>
                  <a:path w="123094" h="307085" extrusionOk="0">
                    <a:moveTo>
                      <a:pt x="0" y="307085"/>
                    </a:moveTo>
                    <a:cubicBezTo>
                      <a:pt x="29474" y="199256"/>
                      <a:pt x="71047" y="96380"/>
                      <a:pt x="123094" y="0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3"/>
              <p:cNvSpPr/>
              <p:nvPr/>
            </p:nvSpPr>
            <p:spPr>
              <a:xfrm>
                <a:off x="1665344" y="2617782"/>
                <a:ext cx="94188" cy="70641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70641" extrusionOk="0">
                    <a:moveTo>
                      <a:pt x="0" y="22735"/>
                    </a:moveTo>
                    <a:lnTo>
                      <a:pt x="70641" y="0"/>
                    </a:lnTo>
                    <a:lnTo>
                      <a:pt x="94188" y="70641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" name="Google Shape;346;p33"/>
            <p:cNvGrpSpPr/>
            <p:nvPr/>
          </p:nvGrpSpPr>
          <p:grpSpPr>
            <a:xfrm>
              <a:off x="2803941" y="3419260"/>
              <a:ext cx="584616" cy="584616"/>
              <a:chOff x="1266668" y="3022145"/>
              <a:chExt cx="584616" cy="584616"/>
            </a:xfrm>
          </p:grpSpPr>
          <p:sp>
            <p:nvSpPr>
              <p:cNvPr id="347" name="Google Shape;347;p33"/>
              <p:cNvSpPr/>
              <p:nvPr/>
            </p:nvSpPr>
            <p:spPr>
              <a:xfrm>
                <a:off x="1266668" y="3022145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FFEB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3"/>
              <p:cNvSpPr/>
              <p:nvPr/>
            </p:nvSpPr>
            <p:spPr>
              <a:xfrm>
                <a:off x="1266668" y="3022145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DE58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3"/>
            <p:cNvGrpSpPr/>
            <p:nvPr/>
          </p:nvGrpSpPr>
          <p:grpSpPr>
            <a:xfrm>
              <a:off x="3122232" y="4125668"/>
              <a:ext cx="165560" cy="308953"/>
              <a:chOff x="1584959" y="3728553"/>
              <a:chExt cx="165560" cy="308953"/>
            </a:xfrm>
          </p:grpSpPr>
          <p:sp>
            <p:nvSpPr>
              <p:cNvPr id="350" name="Google Shape;350;p33"/>
              <p:cNvSpPr/>
              <p:nvPr/>
            </p:nvSpPr>
            <p:spPr>
              <a:xfrm>
                <a:off x="1619874" y="3732369"/>
                <a:ext cx="130645" cy="305137"/>
              </a:xfrm>
              <a:custGeom>
                <a:avLst/>
                <a:gdLst/>
                <a:ahLst/>
                <a:cxnLst/>
                <a:rect l="l" t="t" r="r" b="b"/>
                <a:pathLst>
                  <a:path w="130645" h="305137" extrusionOk="0">
                    <a:moveTo>
                      <a:pt x="130645" y="305137"/>
                    </a:moveTo>
                    <a:cubicBezTo>
                      <a:pt x="76081" y="209649"/>
                      <a:pt x="32072" y="107423"/>
                      <a:pt x="0" y="0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3"/>
              <p:cNvSpPr/>
              <p:nvPr/>
            </p:nvSpPr>
            <p:spPr>
              <a:xfrm>
                <a:off x="1584959" y="3728553"/>
                <a:ext cx="100683" cy="66581"/>
              </a:xfrm>
              <a:custGeom>
                <a:avLst/>
                <a:gdLst/>
                <a:ahLst/>
                <a:cxnLst/>
                <a:rect l="l" t="t" r="r" b="b"/>
                <a:pathLst>
                  <a:path w="100683" h="66581" extrusionOk="0">
                    <a:moveTo>
                      <a:pt x="0" y="66581"/>
                    </a:moveTo>
                    <a:lnTo>
                      <a:pt x="34102" y="0"/>
                    </a:lnTo>
                    <a:lnTo>
                      <a:pt x="100683" y="34102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2" name="Google Shape;352;p33"/>
            <p:cNvGrpSpPr/>
            <p:nvPr/>
          </p:nvGrpSpPr>
          <p:grpSpPr>
            <a:xfrm>
              <a:off x="3232016" y="4451756"/>
              <a:ext cx="584616" cy="584616"/>
              <a:chOff x="1694743" y="4054641"/>
              <a:chExt cx="584616" cy="584616"/>
            </a:xfrm>
          </p:grpSpPr>
          <p:sp>
            <p:nvSpPr>
              <p:cNvPr id="353" name="Google Shape;353;p33"/>
              <p:cNvSpPr/>
              <p:nvPr/>
            </p:nvSpPr>
            <p:spPr>
              <a:xfrm>
                <a:off x="1694743" y="4054641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FFEC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3"/>
              <p:cNvSpPr/>
              <p:nvPr/>
            </p:nvSpPr>
            <p:spPr>
              <a:xfrm>
                <a:off x="1694743" y="4054641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E557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33"/>
            <p:cNvGrpSpPr/>
            <p:nvPr/>
          </p:nvGrpSpPr>
          <p:grpSpPr>
            <a:xfrm>
              <a:off x="3860311" y="4971738"/>
              <a:ext cx="311470" cy="148346"/>
              <a:chOff x="2323038" y="4574623"/>
              <a:chExt cx="311470" cy="148346"/>
            </a:xfrm>
          </p:grpSpPr>
          <p:sp>
            <p:nvSpPr>
              <p:cNvPr id="356" name="Google Shape;356;p33"/>
              <p:cNvSpPr/>
              <p:nvPr/>
            </p:nvSpPr>
            <p:spPr>
              <a:xfrm>
                <a:off x="2326854" y="4599875"/>
                <a:ext cx="307654" cy="123094"/>
              </a:xfrm>
              <a:custGeom>
                <a:avLst/>
                <a:gdLst/>
                <a:ahLst/>
                <a:cxnLst/>
                <a:rect l="l" t="t" r="r" b="b"/>
                <a:pathLst>
                  <a:path w="307654" h="123094" extrusionOk="0">
                    <a:moveTo>
                      <a:pt x="307654" y="123094"/>
                    </a:moveTo>
                    <a:cubicBezTo>
                      <a:pt x="199581" y="93619"/>
                      <a:pt x="96542" y="52128"/>
                      <a:pt x="0" y="0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33"/>
              <p:cNvSpPr/>
              <p:nvPr/>
            </p:nvSpPr>
            <p:spPr>
              <a:xfrm>
                <a:off x="2323038" y="4574623"/>
                <a:ext cx="70641" cy="93376"/>
              </a:xfrm>
              <a:custGeom>
                <a:avLst/>
                <a:gdLst/>
                <a:ahLst/>
                <a:cxnLst/>
                <a:rect l="l" t="t" r="r" b="b"/>
                <a:pathLst>
                  <a:path w="70641" h="93376" extrusionOk="0">
                    <a:moveTo>
                      <a:pt x="22735" y="93376"/>
                    </a:moveTo>
                    <a:lnTo>
                      <a:pt x="0" y="22735"/>
                    </a:lnTo>
                    <a:lnTo>
                      <a:pt x="70641" y="0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8" name="Google Shape;358;p33"/>
            <p:cNvGrpSpPr/>
            <p:nvPr/>
          </p:nvGrpSpPr>
          <p:grpSpPr>
            <a:xfrm>
              <a:off x="4265482" y="4879444"/>
              <a:ext cx="584616" cy="584616"/>
              <a:chOff x="2728209" y="4482329"/>
              <a:chExt cx="584616" cy="584616"/>
            </a:xfrm>
          </p:grpSpPr>
          <p:sp>
            <p:nvSpPr>
              <p:cNvPr id="359" name="Google Shape;359;p33"/>
              <p:cNvSpPr/>
              <p:nvPr/>
            </p:nvSpPr>
            <p:spPr>
              <a:xfrm>
                <a:off x="2728209" y="4482329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FFF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3"/>
              <p:cNvSpPr/>
              <p:nvPr/>
            </p:nvSpPr>
            <p:spPr>
              <a:xfrm>
                <a:off x="2728209" y="4482329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DE84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1" name="Google Shape;361;p33"/>
            <p:cNvGrpSpPr/>
            <p:nvPr/>
          </p:nvGrpSpPr>
          <p:grpSpPr>
            <a:xfrm>
              <a:off x="4971894" y="4980263"/>
              <a:ext cx="309602" cy="165234"/>
              <a:chOff x="3434621" y="4583148"/>
              <a:chExt cx="309602" cy="165234"/>
            </a:xfrm>
          </p:grpSpPr>
          <p:sp>
            <p:nvSpPr>
              <p:cNvPr id="362" name="Google Shape;362;p33"/>
              <p:cNvSpPr/>
              <p:nvPr/>
            </p:nvSpPr>
            <p:spPr>
              <a:xfrm>
                <a:off x="3438599" y="4583148"/>
                <a:ext cx="305624" cy="130645"/>
              </a:xfrm>
              <a:custGeom>
                <a:avLst/>
                <a:gdLst/>
                <a:ahLst/>
                <a:cxnLst/>
                <a:rect l="l" t="t" r="r" b="b"/>
                <a:pathLst>
                  <a:path w="305624" h="130645" extrusionOk="0">
                    <a:moveTo>
                      <a:pt x="305624" y="0"/>
                    </a:moveTo>
                    <a:cubicBezTo>
                      <a:pt x="209974" y="54564"/>
                      <a:pt x="107666" y="98654"/>
                      <a:pt x="0" y="130645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3"/>
              <p:cNvSpPr/>
              <p:nvPr/>
            </p:nvSpPr>
            <p:spPr>
              <a:xfrm>
                <a:off x="3434621" y="4647699"/>
                <a:ext cx="66581" cy="100683"/>
              </a:xfrm>
              <a:custGeom>
                <a:avLst/>
                <a:gdLst/>
                <a:ahLst/>
                <a:cxnLst/>
                <a:rect l="l" t="t" r="r" b="b"/>
                <a:pathLst>
                  <a:path w="66581" h="100683" extrusionOk="0">
                    <a:moveTo>
                      <a:pt x="66581" y="100683"/>
                    </a:moveTo>
                    <a:lnTo>
                      <a:pt x="0" y="66581"/>
                    </a:lnTo>
                    <a:lnTo>
                      <a:pt x="34102" y="0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" name="Google Shape;364;p33"/>
            <p:cNvGrpSpPr/>
            <p:nvPr/>
          </p:nvGrpSpPr>
          <p:grpSpPr>
            <a:xfrm>
              <a:off x="5298941" y="4451756"/>
              <a:ext cx="584616" cy="584616"/>
              <a:chOff x="3761668" y="4054641"/>
              <a:chExt cx="584616" cy="584616"/>
            </a:xfrm>
          </p:grpSpPr>
          <p:sp>
            <p:nvSpPr>
              <p:cNvPr id="365" name="Google Shape;365;p33"/>
              <p:cNvSpPr/>
              <p:nvPr/>
            </p:nvSpPr>
            <p:spPr>
              <a:xfrm>
                <a:off x="3761668" y="4054641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FFFB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3"/>
              <p:cNvSpPr/>
              <p:nvPr/>
            </p:nvSpPr>
            <p:spPr>
              <a:xfrm>
                <a:off x="3761668" y="4054641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E0CB1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33"/>
            <p:cNvGrpSpPr/>
            <p:nvPr/>
          </p:nvGrpSpPr>
          <p:grpSpPr>
            <a:xfrm>
              <a:off x="5818776" y="4097411"/>
              <a:ext cx="148833" cy="310821"/>
              <a:chOff x="4281503" y="3700296"/>
              <a:chExt cx="148833" cy="310821"/>
            </a:xfrm>
          </p:grpSpPr>
          <p:sp>
            <p:nvSpPr>
              <p:cNvPr id="368" name="Google Shape;368;p33"/>
              <p:cNvSpPr/>
              <p:nvPr/>
            </p:nvSpPr>
            <p:spPr>
              <a:xfrm>
                <a:off x="4307242" y="3700296"/>
                <a:ext cx="123094" cy="307085"/>
              </a:xfrm>
              <a:custGeom>
                <a:avLst/>
                <a:gdLst/>
                <a:ahLst/>
                <a:cxnLst/>
                <a:rect l="l" t="t" r="r" b="b"/>
                <a:pathLst>
                  <a:path w="123094" h="307085" extrusionOk="0">
                    <a:moveTo>
                      <a:pt x="123094" y="0"/>
                    </a:moveTo>
                    <a:cubicBezTo>
                      <a:pt x="93538" y="107829"/>
                      <a:pt x="52047" y="210705"/>
                      <a:pt x="0" y="307085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3"/>
              <p:cNvSpPr/>
              <p:nvPr/>
            </p:nvSpPr>
            <p:spPr>
              <a:xfrm>
                <a:off x="4281503" y="3940476"/>
                <a:ext cx="94188" cy="70641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70641" extrusionOk="0">
                    <a:moveTo>
                      <a:pt x="94188" y="47906"/>
                    </a:moveTo>
                    <a:lnTo>
                      <a:pt x="23547" y="70641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" name="Google Shape;370;p33"/>
            <p:cNvGrpSpPr/>
            <p:nvPr/>
          </p:nvGrpSpPr>
          <p:grpSpPr>
            <a:xfrm>
              <a:off x="5727023" y="3419260"/>
              <a:ext cx="584616" cy="584616"/>
              <a:chOff x="4189750" y="3022145"/>
              <a:chExt cx="584616" cy="584616"/>
            </a:xfrm>
          </p:grpSpPr>
          <p:sp>
            <p:nvSpPr>
              <p:cNvPr id="371" name="Google Shape;371;p33"/>
              <p:cNvSpPr/>
              <p:nvPr/>
            </p:nvSpPr>
            <p:spPr>
              <a:xfrm>
                <a:off x="4189750" y="3022145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F4FFD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3"/>
              <p:cNvSpPr/>
              <p:nvPr/>
            </p:nvSpPr>
            <p:spPr>
              <a:xfrm>
                <a:off x="4189750" y="3022145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92BD3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33"/>
            <p:cNvGrpSpPr/>
            <p:nvPr/>
          </p:nvGrpSpPr>
          <p:grpSpPr>
            <a:xfrm>
              <a:off x="5827788" y="2988345"/>
              <a:ext cx="165560" cy="308304"/>
              <a:chOff x="4290515" y="2591230"/>
              <a:chExt cx="165560" cy="308304"/>
            </a:xfrm>
          </p:grpSpPr>
          <p:sp>
            <p:nvSpPr>
              <p:cNvPr id="374" name="Google Shape;374;p33"/>
              <p:cNvSpPr/>
              <p:nvPr/>
            </p:nvSpPr>
            <p:spPr>
              <a:xfrm>
                <a:off x="4290515" y="2591230"/>
                <a:ext cx="130645" cy="305137"/>
              </a:xfrm>
              <a:custGeom>
                <a:avLst/>
                <a:gdLst/>
                <a:ahLst/>
                <a:cxnLst/>
                <a:rect l="l" t="t" r="r" b="b"/>
                <a:pathLst>
                  <a:path w="130645" h="305137" extrusionOk="0">
                    <a:moveTo>
                      <a:pt x="0" y="0"/>
                    </a:moveTo>
                    <a:cubicBezTo>
                      <a:pt x="54564" y="95487"/>
                      <a:pt x="98572" y="197714"/>
                      <a:pt x="130645" y="305137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3"/>
              <p:cNvSpPr/>
              <p:nvPr/>
            </p:nvSpPr>
            <p:spPr>
              <a:xfrm>
                <a:off x="4355392" y="2833765"/>
                <a:ext cx="100683" cy="65769"/>
              </a:xfrm>
              <a:custGeom>
                <a:avLst/>
                <a:gdLst/>
                <a:ahLst/>
                <a:cxnLst/>
                <a:rect l="l" t="t" r="r" b="b"/>
                <a:pathLst>
                  <a:path w="100683" h="65769" extrusionOk="0">
                    <a:moveTo>
                      <a:pt x="100683" y="0"/>
                    </a:moveTo>
                    <a:lnTo>
                      <a:pt x="66581" y="65769"/>
                    </a:lnTo>
                    <a:lnTo>
                      <a:pt x="0" y="32478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" name="Google Shape;376;p33"/>
            <p:cNvGrpSpPr/>
            <p:nvPr/>
          </p:nvGrpSpPr>
          <p:grpSpPr>
            <a:xfrm>
              <a:off x="5298941" y="2386745"/>
              <a:ext cx="584616" cy="584616"/>
              <a:chOff x="3761668" y="1989630"/>
              <a:chExt cx="584616" cy="584616"/>
            </a:xfrm>
          </p:grpSpPr>
          <p:sp>
            <p:nvSpPr>
              <p:cNvPr id="377" name="Google Shape;377;p33"/>
              <p:cNvSpPr/>
              <p:nvPr/>
            </p:nvSpPr>
            <p:spPr>
              <a:xfrm>
                <a:off x="3761668" y="1989630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E3FF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3"/>
              <p:cNvSpPr/>
              <p:nvPr/>
            </p:nvSpPr>
            <p:spPr>
              <a:xfrm>
                <a:off x="3761668" y="1989630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3CC58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33"/>
            <p:cNvGrpSpPr/>
            <p:nvPr/>
          </p:nvGrpSpPr>
          <p:grpSpPr>
            <a:xfrm>
              <a:off x="4944205" y="2302964"/>
              <a:ext cx="311065" cy="148427"/>
              <a:chOff x="3406932" y="1905849"/>
              <a:chExt cx="311065" cy="148427"/>
            </a:xfrm>
          </p:grpSpPr>
          <p:sp>
            <p:nvSpPr>
              <p:cNvPr id="380" name="Google Shape;380;p33"/>
              <p:cNvSpPr/>
              <p:nvPr/>
            </p:nvSpPr>
            <p:spPr>
              <a:xfrm>
                <a:off x="3406932" y="1905849"/>
                <a:ext cx="307167" cy="122931"/>
              </a:xfrm>
              <a:custGeom>
                <a:avLst/>
                <a:gdLst/>
                <a:ahLst/>
                <a:cxnLst/>
                <a:rect l="l" t="t" r="r" b="b"/>
                <a:pathLst>
                  <a:path w="307167" h="122931" extrusionOk="0">
                    <a:moveTo>
                      <a:pt x="0" y="0"/>
                    </a:moveTo>
                    <a:cubicBezTo>
                      <a:pt x="107910" y="29474"/>
                      <a:pt x="210786" y="70965"/>
                      <a:pt x="307167" y="122931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3"/>
              <p:cNvSpPr/>
              <p:nvPr/>
            </p:nvSpPr>
            <p:spPr>
              <a:xfrm>
                <a:off x="3647356" y="1960088"/>
                <a:ext cx="70641" cy="94188"/>
              </a:xfrm>
              <a:custGeom>
                <a:avLst/>
                <a:gdLst/>
                <a:ahLst/>
                <a:cxnLst/>
                <a:rect l="l" t="t" r="r" b="b"/>
                <a:pathLst>
                  <a:path w="70641" h="94188" extrusionOk="0">
                    <a:moveTo>
                      <a:pt x="47906" y="0"/>
                    </a:moveTo>
                    <a:lnTo>
                      <a:pt x="70641" y="71453"/>
                    </a:lnTo>
                    <a:lnTo>
                      <a:pt x="0" y="94188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2" name="Google Shape;382;p33"/>
            <p:cNvGrpSpPr/>
            <p:nvPr/>
          </p:nvGrpSpPr>
          <p:grpSpPr>
            <a:xfrm>
              <a:off x="4265482" y="1955820"/>
              <a:ext cx="584616" cy="584616"/>
              <a:chOff x="2728209" y="1558705"/>
              <a:chExt cx="584616" cy="584616"/>
            </a:xfrm>
          </p:grpSpPr>
          <p:sp>
            <p:nvSpPr>
              <p:cNvPr id="383" name="Google Shape;383;p33"/>
              <p:cNvSpPr/>
              <p:nvPr/>
            </p:nvSpPr>
            <p:spPr>
              <a:xfrm>
                <a:off x="2728209" y="1558705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solidFill>
                <a:srgbClr val="E8F9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3"/>
              <p:cNvSpPr/>
              <p:nvPr/>
            </p:nvSpPr>
            <p:spPr>
              <a:xfrm>
                <a:off x="2728209" y="1558705"/>
                <a:ext cx="584616" cy="584616"/>
              </a:xfrm>
              <a:custGeom>
                <a:avLst/>
                <a:gdLst/>
                <a:ahLst/>
                <a:cxnLst/>
                <a:rect l="l" t="t" r="r" b="b"/>
                <a:pathLst>
                  <a:path w="584616" h="584616" extrusionOk="0">
                    <a:moveTo>
                      <a:pt x="0" y="292308"/>
                    </a:moveTo>
                    <a:cubicBezTo>
                      <a:pt x="0" y="130870"/>
                      <a:pt x="130870" y="0"/>
                      <a:pt x="292308" y="0"/>
                    </a:cubicBezTo>
                    <a:cubicBezTo>
                      <a:pt x="453745" y="0"/>
                      <a:pt x="584616" y="130870"/>
                      <a:pt x="584616" y="292308"/>
                    </a:cubicBezTo>
                    <a:cubicBezTo>
                      <a:pt x="584616" y="453745"/>
                      <a:pt x="453745" y="584616"/>
                      <a:pt x="292308" y="584616"/>
                    </a:cubicBezTo>
                    <a:cubicBezTo>
                      <a:pt x="130870" y="584616"/>
                      <a:pt x="0" y="453745"/>
                      <a:pt x="0" y="292308"/>
                    </a:cubicBezTo>
                  </a:path>
                </a:pathLst>
              </a:custGeom>
              <a:noFill/>
              <a:ln w="12175" cap="flat" cmpd="sng">
                <a:solidFill>
                  <a:srgbClr val="1EAB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5" name="Google Shape;385;p33"/>
            <p:cNvGrpSpPr/>
            <p:nvPr/>
          </p:nvGrpSpPr>
          <p:grpSpPr>
            <a:xfrm>
              <a:off x="3834003" y="2277630"/>
              <a:ext cx="308872" cy="165073"/>
              <a:chOff x="2296730" y="1880515"/>
              <a:chExt cx="308872" cy="165073"/>
            </a:xfrm>
          </p:grpSpPr>
          <p:sp>
            <p:nvSpPr>
              <p:cNvPr id="386" name="Google Shape;386;p33"/>
              <p:cNvSpPr/>
              <p:nvPr/>
            </p:nvSpPr>
            <p:spPr>
              <a:xfrm>
                <a:off x="2296730" y="1915105"/>
                <a:ext cx="305137" cy="130483"/>
              </a:xfrm>
              <a:custGeom>
                <a:avLst/>
                <a:gdLst/>
                <a:ahLst/>
                <a:cxnLst/>
                <a:rect l="l" t="t" r="r" b="b"/>
                <a:pathLst>
                  <a:path w="305137" h="130483" extrusionOk="0">
                    <a:moveTo>
                      <a:pt x="0" y="130483"/>
                    </a:moveTo>
                    <a:cubicBezTo>
                      <a:pt x="95487" y="76000"/>
                      <a:pt x="197714" y="31991"/>
                      <a:pt x="305137" y="0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3"/>
              <p:cNvSpPr/>
              <p:nvPr/>
            </p:nvSpPr>
            <p:spPr>
              <a:xfrm>
                <a:off x="2539021" y="1880515"/>
                <a:ext cx="66581" cy="100683"/>
              </a:xfrm>
              <a:custGeom>
                <a:avLst/>
                <a:gdLst/>
                <a:ahLst/>
                <a:cxnLst/>
                <a:rect l="l" t="t" r="r" b="b"/>
                <a:pathLst>
                  <a:path w="66581" h="100683" extrusionOk="0">
                    <a:moveTo>
                      <a:pt x="0" y="0"/>
                    </a:moveTo>
                    <a:lnTo>
                      <a:pt x="66581" y="34102"/>
                    </a:lnTo>
                    <a:lnTo>
                      <a:pt x="32478" y="100683"/>
                    </a:ln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8" name="Google Shape;388;p33"/>
            <p:cNvGrpSpPr/>
            <p:nvPr/>
          </p:nvGrpSpPr>
          <p:grpSpPr>
            <a:xfrm>
              <a:off x="3875738" y="3027888"/>
              <a:ext cx="1364104" cy="1364104"/>
              <a:chOff x="2338465" y="2630773"/>
              <a:chExt cx="1364104" cy="1364104"/>
            </a:xfrm>
          </p:grpSpPr>
          <p:sp>
            <p:nvSpPr>
              <p:cNvPr id="389" name="Google Shape;389;p33"/>
              <p:cNvSpPr/>
              <p:nvPr/>
            </p:nvSpPr>
            <p:spPr>
              <a:xfrm>
                <a:off x="2338465" y="2630773"/>
                <a:ext cx="1364104" cy="1364104"/>
              </a:xfrm>
              <a:custGeom>
                <a:avLst/>
                <a:gdLst/>
                <a:ahLst/>
                <a:cxnLst/>
                <a:rect l="l" t="t" r="r" b="b"/>
                <a:pathLst>
                  <a:path w="1364104" h="1364104" extrusionOk="0">
                    <a:moveTo>
                      <a:pt x="0" y="682052"/>
                    </a:moveTo>
                    <a:cubicBezTo>
                      <a:pt x="0" y="305365"/>
                      <a:pt x="305365" y="0"/>
                      <a:pt x="682052" y="0"/>
                    </a:cubicBezTo>
                    <a:cubicBezTo>
                      <a:pt x="1058739" y="0"/>
                      <a:pt x="1364104" y="305365"/>
                      <a:pt x="1364104" y="682052"/>
                    </a:cubicBezTo>
                    <a:cubicBezTo>
                      <a:pt x="1364104" y="1058739"/>
                      <a:pt x="1058739" y="1364104"/>
                      <a:pt x="682052" y="1364104"/>
                    </a:cubicBezTo>
                    <a:cubicBezTo>
                      <a:pt x="305365" y="1364104"/>
                      <a:pt x="0" y="1058739"/>
                      <a:pt x="0" y="682052"/>
                    </a:cubicBezTo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3"/>
              <p:cNvSpPr/>
              <p:nvPr/>
            </p:nvSpPr>
            <p:spPr>
              <a:xfrm>
                <a:off x="2338465" y="2630773"/>
                <a:ext cx="1364104" cy="1364104"/>
              </a:xfrm>
              <a:custGeom>
                <a:avLst/>
                <a:gdLst/>
                <a:ahLst/>
                <a:cxnLst/>
                <a:rect l="l" t="t" r="r" b="b"/>
                <a:pathLst>
                  <a:path w="1364104" h="1364104" extrusionOk="0">
                    <a:moveTo>
                      <a:pt x="0" y="682052"/>
                    </a:moveTo>
                    <a:cubicBezTo>
                      <a:pt x="0" y="305365"/>
                      <a:pt x="305365" y="0"/>
                      <a:pt x="682052" y="0"/>
                    </a:cubicBezTo>
                    <a:cubicBezTo>
                      <a:pt x="1058739" y="0"/>
                      <a:pt x="1364104" y="305365"/>
                      <a:pt x="1364104" y="682052"/>
                    </a:cubicBezTo>
                    <a:cubicBezTo>
                      <a:pt x="1364104" y="1058739"/>
                      <a:pt x="1058739" y="1364104"/>
                      <a:pt x="682052" y="1364104"/>
                    </a:cubicBezTo>
                    <a:cubicBezTo>
                      <a:pt x="305365" y="1364104"/>
                      <a:pt x="0" y="1058739"/>
                      <a:pt x="0" y="682052"/>
                    </a:cubicBezTo>
                  </a:path>
                </a:pathLst>
              </a:custGeom>
              <a:noFill/>
              <a:ln w="12175" cap="flat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" name="Google Shape;391;p33"/>
            <p:cNvSpPr txBox="1"/>
            <p:nvPr/>
          </p:nvSpPr>
          <p:spPr>
            <a:xfrm>
              <a:off x="1705988" y="3531308"/>
              <a:ext cx="10230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Peer-Review</a:t>
              </a:r>
              <a:b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Findings</a:t>
              </a:r>
              <a:endParaRPr sz="1300"/>
            </a:p>
          </p:txBody>
        </p:sp>
        <p:sp>
          <p:nvSpPr>
            <p:cNvPr id="392" name="Google Shape;392;p33"/>
            <p:cNvSpPr txBox="1"/>
            <p:nvPr/>
          </p:nvSpPr>
          <p:spPr>
            <a:xfrm>
              <a:off x="6425315" y="3531308"/>
              <a:ext cx="9135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Design</a:t>
              </a:r>
              <a:b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Experiment</a:t>
              </a:r>
              <a:endParaRPr sz="1300"/>
            </a:p>
          </p:txBody>
        </p:sp>
        <p:sp>
          <p:nvSpPr>
            <p:cNvPr id="393" name="Google Shape;393;p33"/>
            <p:cNvSpPr txBox="1"/>
            <p:nvPr/>
          </p:nvSpPr>
          <p:spPr>
            <a:xfrm>
              <a:off x="4205486" y="3823695"/>
              <a:ext cx="7308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969696"/>
                  </a:solidFill>
                  <a:latin typeface="Roboto"/>
                  <a:ea typeface="Roboto"/>
                  <a:cs typeface="Roboto"/>
                  <a:sym typeface="Roboto"/>
                </a:rPr>
                <a:t>Scientific</a:t>
              </a:r>
              <a:br>
                <a:rPr lang="en-GB" sz="1100" b="0" i="0" u="none" strike="noStrike" cap="none">
                  <a:solidFill>
                    <a:srgbClr val="969696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969696"/>
                  </a:solidFill>
                  <a:latin typeface="Roboto"/>
                  <a:ea typeface="Roboto"/>
                  <a:cs typeface="Roboto"/>
                  <a:sym typeface="Roboto"/>
                </a:rPr>
                <a:t>Process</a:t>
              </a:r>
              <a:endParaRPr sz="1300"/>
            </a:p>
          </p:txBody>
        </p:sp>
        <p:sp>
          <p:nvSpPr>
            <p:cNvPr id="394" name="Google Shape;394;p33"/>
            <p:cNvSpPr txBox="1"/>
            <p:nvPr/>
          </p:nvSpPr>
          <p:spPr>
            <a:xfrm>
              <a:off x="4254764" y="5577465"/>
              <a:ext cx="6456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Analyze</a:t>
              </a:r>
              <a:b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Results</a:t>
              </a:r>
              <a:endParaRPr sz="1300"/>
            </a:p>
          </p:txBody>
        </p:sp>
        <p:sp>
          <p:nvSpPr>
            <p:cNvPr id="395" name="Google Shape;395;p33"/>
            <p:cNvSpPr txBox="1"/>
            <p:nvPr/>
          </p:nvSpPr>
          <p:spPr>
            <a:xfrm>
              <a:off x="5986853" y="2264639"/>
              <a:ext cx="9135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Formulate</a:t>
              </a:r>
              <a:b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Hypothesis</a:t>
              </a:r>
              <a:endParaRPr sz="1300"/>
            </a:p>
          </p:txBody>
        </p:sp>
        <p:sp>
          <p:nvSpPr>
            <p:cNvPr id="396" name="Google Shape;396;p33"/>
            <p:cNvSpPr txBox="1"/>
            <p:nvPr/>
          </p:nvSpPr>
          <p:spPr>
            <a:xfrm>
              <a:off x="1970435" y="2264639"/>
              <a:ext cx="12180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Add to State of</a:t>
              </a:r>
              <a:b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the Art</a:t>
              </a:r>
              <a:endParaRPr sz="1300"/>
            </a:p>
          </p:txBody>
        </p:sp>
        <p:sp>
          <p:nvSpPr>
            <p:cNvPr id="397" name="Google Shape;397;p33"/>
            <p:cNvSpPr txBox="1"/>
            <p:nvPr/>
          </p:nvSpPr>
          <p:spPr>
            <a:xfrm>
              <a:off x="2197898" y="4797977"/>
              <a:ext cx="950100" cy="1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Write Paper</a:t>
              </a:r>
              <a:endParaRPr sz="1300"/>
            </a:p>
          </p:txBody>
        </p:sp>
        <p:sp>
          <p:nvSpPr>
            <p:cNvPr id="398" name="Google Shape;398;p33"/>
            <p:cNvSpPr txBox="1"/>
            <p:nvPr/>
          </p:nvSpPr>
          <p:spPr>
            <a:xfrm>
              <a:off x="5986853" y="4797977"/>
              <a:ext cx="9135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Conduct</a:t>
              </a:r>
              <a:b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Experiment</a:t>
              </a:r>
              <a:endParaRPr sz="1300"/>
            </a:p>
          </p:txBody>
        </p:sp>
        <p:sp>
          <p:nvSpPr>
            <p:cNvPr id="399" name="Google Shape;399;p33"/>
            <p:cNvSpPr txBox="1"/>
            <p:nvPr/>
          </p:nvSpPr>
          <p:spPr>
            <a:xfrm>
              <a:off x="4010849" y="1485151"/>
              <a:ext cx="12057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Understand</a:t>
              </a:r>
              <a:b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GB" sz="1100" b="0" i="0" u="none" strike="noStrike" cap="none">
                  <a:solidFill>
                    <a:srgbClr val="484848"/>
                  </a:solidFill>
                  <a:latin typeface="Roboto"/>
                  <a:ea typeface="Roboto"/>
                  <a:cs typeface="Roboto"/>
                  <a:sym typeface="Roboto"/>
                </a:rPr>
                <a:t>State of the Art</a:t>
              </a:r>
              <a:endParaRPr sz="1300"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2909497" y="3523188"/>
              <a:ext cx="373504" cy="373504"/>
            </a:xfrm>
            <a:custGeom>
              <a:avLst/>
              <a:gdLst/>
              <a:ahLst/>
              <a:cxnLst/>
              <a:rect l="l" t="t" r="r" b="b"/>
              <a:pathLst>
                <a:path w="373504" h="373504" extrusionOk="0">
                  <a:moveTo>
                    <a:pt x="267949" y="16239"/>
                  </a:moveTo>
                  <a:lnTo>
                    <a:pt x="308547" y="16239"/>
                  </a:lnTo>
                  <a:cubicBezTo>
                    <a:pt x="317516" y="16239"/>
                    <a:pt x="324786" y="23509"/>
                    <a:pt x="324786" y="32478"/>
                  </a:cubicBezTo>
                  <a:lnTo>
                    <a:pt x="324786" y="146154"/>
                  </a:lnTo>
                  <a:cubicBezTo>
                    <a:pt x="324786" y="155122"/>
                    <a:pt x="317516" y="162393"/>
                    <a:pt x="308547" y="162393"/>
                  </a:cubicBezTo>
                  <a:lnTo>
                    <a:pt x="243590" y="162393"/>
                  </a:lnTo>
                  <a:lnTo>
                    <a:pt x="201806" y="204225"/>
                  </a:lnTo>
                  <a:cubicBezTo>
                    <a:pt x="200647" y="205388"/>
                    <a:pt x="198902" y="205737"/>
                    <a:pt x="197384" y="205112"/>
                  </a:cubicBezTo>
                  <a:cubicBezTo>
                    <a:pt x="195867" y="204486"/>
                    <a:pt x="194875" y="203009"/>
                    <a:pt x="194872" y="201367"/>
                  </a:cubicBezTo>
                  <a:lnTo>
                    <a:pt x="194872" y="162393"/>
                  </a:lnTo>
                  <a:lnTo>
                    <a:pt x="81196" y="162393"/>
                  </a:lnTo>
                  <a:cubicBezTo>
                    <a:pt x="72227" y="162393"/>
                    <a:pt x="64957" y="155122"/>
                    <a:pt x="64957" y="146154"/>
                  </a:cubicBezTo>
                  <a:lnTo>
                    <a:pt x="64957" y="32478"/>
                  </a:lnTo>
                  <a:cubicBezTo>
                    <a:pt x="64957" y="23509"/>
                    <a:pt x="72227" y="16239"/>
                    <a:pt x="81196" y="16239"/>
                  </a:cubicBezTo>
                  <a:lnTo>
                    <a:pt x="113675" y="16239"/>
                  </a:lnTo>
                  <a:moveTo>
                    <a:pt x="26470" y="255769"/>
                  </a:moveTo>
                  <a:cubicBezTo>
                    <a:pt x="26470" y="231105"/>
                    <a:pt x="46464" y="211111"/>
                    <a:pt x="71128" y="211111"/>
                  </a:cubicBezTo>
                  <a:cubicBezTo>
                    <a:pt x="95792" y="211111"/>
                    <a:pt x="115786" y="231105"/>
                    <a:pt x="115786" y="255769"/>
                  </a:cubicBezTo>
                  <a:cubicBezTo>
                    <a:pt x="115786" y="280433"/>
                    <a:pt x="95792" y="300427"/>
                    <a:pt x="71128" y="300427"/>
                  </a:cubicBezTo>
                  <a:cubicBezTo>
                    <a:pt x="46464" y="300427"/>
                    <a:pt x="26470" y="280433"/>
                    <a:pt x="26470" y="255769"/>
                  </a:cubicBezTo>
                  <a:moveTo>
                    <a:pt x="0" y="373504"/>
                  </a:moveTo>
                  <a:cubicBezTo>
                    <a:pt x="7513" y="340268"/>
                    <a:pt x="37044" y="316667"/>
                    <a:pt x="71120" y="316667"/>
                  </a:cubicBezTo>
                  <a:cubicBezTo>
                    <a:pt x="105195" y="316667"/>
                    <a:pt x="134727" y="340268"/>
                    <a:pt x="142240" y="373504"/>
                  </a:cubicBezTo>
                  <a:moveTo>
                    <a:pt x="257718" y="255769"/>
                  </a:moveTo>
                  <a:cubicBezTo>
                    <a:pt x="257718" y="231105"/>
                    <a:pt x="277712" y="211111"/>
                    <a:pt x="302376" y="211111"/>
                  </a:cubicBezTo>
                  <a:cubicBezTo>
                    <a:pt x="327040" y="211111"/>
                    <a:pt x="347034" y="231105"/>
                    <a:pt x="347034" y="255769"/>
                  </a:cubicBezTo>
                  <a:cubicBezTo>
                    <a:pt x="347034" y="280433"/>
                    <a:pt x="327040" y="300427"/>
                    <a:pt x="302376" y="300427"/>
                  </a:cubicBezTo>
                  <a:cubicBezTo>
                    <a:pt x="277712" y="300427"/>
                    <a:pt x="257718" y="280433"/>
                    <a:pt x="257718" y="255769"/>
                  </a:cubicBezTo>
                  <a:moveTo>
                    <a:pt x="231264" y="373504"/>
                  </a:moveTo>
                  <a:cubicBezTo>
                    <a:pt x="238777" y="340268"/>
                    <a:pt x="268309" y="316667"/>
                    <a:pt x="302384" y="316667"/>
                  </a:cubicBezTo>
                  <a:cubicBezTo>
                    <a:pt x="336460" y="316667"/>
                    <a:pt x="365991" y="340268"/>
                    <a:pt x="373504" y="373504"/>
                  </a:cubicBezTo>
                  <a:moveTo>
                    <a:pt x="211111" y="32478"/>
                  </a:moveTo>
                  <a:lnTo>
                    <a:pt x="157911" y="5878"/>
                  </a:lnTo>
                  <a:cubicBezTo>
                    <a:pt x="155394" y="4617"/>
                    <a:pt x="152403" y="4749"/>
                    <a:pt x="150008" y="6228"/>
                  </a:cubicBezTo>
                  <a:cubicBezTo>
                    <a:pt x="147612" y="7707"/>
                    <a:pt x="146154" y="10322"/>
                    <a:pt x="146154" y="13137"/>
                  </a:cubicBezTo>
                  <a:lnTo>
                    <a:pt x="146154" y="105555"/>
                  </a:lnTo>
                  <a:cubicBezTo>
                    <a:pt x="146154" y="110040"/>
                    <a:pt x="149789" y="113675"/>
                    <a:pt x="154273" y="113675"/>
                  </a:cubicBezTo>
                  <a:lnTo>
                    <a:pt x="211111" y="113675"/>
                  </a:lnTo>
                  <a:close/>
                  <a:moveTo>
                    <a:pt x="211111" y="113675"/>
                  </a:moveTo>
                  <a:lnTo>
                    <a:pt x="251709" y="113675"/>
                  </a:lnTo>
                  <a:cubicBezTo>
                    <a:pt x="256194" y="113675"/>
                    <a:pt x="259829" y="110040"/>
                    <a:pt x="259829" y="105555"/>
                  </a:cubicBezTo>
                  <a:lnTo>
                    <a:pt x="259829" y="56837"/>
                  </a:lnTo>
                  <a:cubicBezTo>
                    <a:pt x="259829" y="52353"/>
                    <a:pt x="256194" y="48718"/>
                    <a:pt x="251709" y="48718"/>
                  </a:cubicBezTo>
                  <a:lnTo>
                    <a:pt x="211111" y="48718"/>
                  </a:lnTo>
                  <a:moveTo>
                    <a:pt x="170513" y="48718"/>
                  </a:moveTo>
                  <a:lnTo>
                    <a:pt x="146154" y="48718"/>
                  </a:lnTo>
                  <a:moveTo>
                    <a:pt x="146154" y="81196"/>
                  </a:moveTo>
                  <a:lnTo>
                    <a:pt x="170513" y="81196"/>
                  </a:lnTo>
                  <a:moveTo>
                    <a:pt x="211111" y="0"/>
                  </a:moveTo>
                  <a:lnTo>
                    <a:pt x="211111" y="32478"/>
                  </a:lnTo>
                </a:path>
              </a:pathLst>
            </a:custGeom>
            <a:noFill/>
            <a:ln w="12175" cap="flat" cmpd="sng">
              <a:solidFill>
                <a:srgbClr val="DE58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4324350" y="3232910"/>
              <a:ext cx="466881" cy="466881"/>
            </a:xfrm>
            <a:custGeom>
              <a:avLst/>
              <a:gdLst/>
              <a:ahLst/>
              <a:cxnLst/>
              <a:rect l="l" t="t" r="r" b="b"/>
              <a:pathLst>
                <a:path w="466881" h="466881" extrusionOk="0">
                  <a:moveTo>
                    <a:pt x="263706" y="0"/>
                  </a:moveTo>
                  <a:cubicBezTo>
                    <a:pt x="258367" y="141038"/>
                    <a:pt x="142337" y="243590"/>
                    <a:pt x="0" y="243590"/>
                  </a:cubicBezTo>
                  <a:moveTo>
                    <a:pt x="223290" y="40598"/>
                  </a:moveTo>
                  <a:lnTo>
                    <a:pt x="263889" y="0"/>
                  </a:lnTo>
                  <a:lnTo>
                    <a:pt x="304487" y="40598"/>
                  </a:lnTo>
                  <a:moveTo>
                    <a:pt x="451636" y="49773"/>
                  </a:moveTo>
                  <a:cubicBezTo>
                    <a:pt x="454929" y="48257"/>
                    <a:pt x="458781" y="48612"/>
                    <a:pt x="461741" y="50706"/>
                  </a:cubicBezTo>
                  <a:cubicBezTo>
                    <a:pt x="464701" y="52799"/>
                    <a:pt x="466320" y="56313"/>
                    <a:pt x="465987" y="59923"/>
                  </a:cubicBezTo>
                  <a:cubicBezTo>
                    <a:pt x="462801" y="98857"/>
                    <a:pt x="448084" y="188335"/>
                    <a:pt x="380508" y="188335"/>
                  </a:cubicBezTo>
                  <a:cubicBezTo>
                    <a:pt x="347915" y="187735"/>
                    <a:pt x="321808" y="161142"/>
                    <a:pt x="321808" y="128544"/>
                  </a:cubicBezTo>
                  <a:cubicBezTo>
                    <a:pt x="321808" y="95946"/>
                    <a:pt x="347915" y="69353"/>
                    <a:pt x="380508" y="68753"/>
                  </a:cubicBezTo>
                  <a:cubicBezTo>
                    <a:pt x="405249" y="67251"/>
                    <a:pt x="429436" y="60797"/>
                    <a:pt x="451636" y="49773"/>
                  </a:cubicBezTo>
                  <a:close/>
                  <a:moveTo>
                    <a:pt x="329861" y="466881"/>
                  </a:moveTo>
                  <a:lnTo>
                    <a:pt x="329861" y="213141"/>
                  </a:lnTo>
                  <a:cubicBezTo>
                    <a:pt x="329844" y="205244"/>
                    <a:pt x="331155" y="197401"/>
                    <a:pt x="333738" y="189939"/>
                  </a:cubicBezTo>
                  <a:cubicBezTo>
                    <a:pt x="345467" y="155647"/>
                    <a:pt x="371734" y="128281"/>
                    <a:pt x="405516" y="115157"/>
                  </a:cubicBezTo>
                  <a:moveTo>
                    <a:pt x="0" y="466881"/>
                  </a:moveTo>
                  <a:lnTo>
                    <a:pt x="466881" y="466881"/>
                  </a:lnTo>
                  <a:moveTo>
                    <a:pt x="86271" y="416133"/>
                  </a:moveTo>
                  <a:cubicBezTo>
                    <a:pt x="45673" y="416133"/>
                    <a:pt x="45673" y="466881"/>
                    <a:pt x="45673" y="466881"/>
                  </a:cubicBezTo>
                  <a:cubicBezTo>
                    <a:pt x="45673" y="416133"/>
                    <a:pt x="5074" y="416133"/>
                    <a:pt x="5074" y="416133"/>
                  </a:cubicBezTo>
                  <a:moveTo>
                    <a:pt x="187767" y="426282"/>
                  </a:moveTo>
                  <a:cubicBezTo>
                    <a:pt x="193799" y="408785"/>
                    <a:pt x="209879" y="396725"/>
                    <a:pt x="228365" y="395834"/>
                  </a:cubicBezTo>
                  <a:moveTo>
                    <a:pt x="177617" y="334205"/>
                  </a:moveTo>
                  <a:cubicBezTo>
                    <a:pt x="189508" y="346095"/>
                    <a:pt x="189511" y="365373"/>
                    <a:pt x="177624" y="377266"/>
                  </a:cubicBezTo>
                  <a:cubicBezTo>
                    <a:pt x="165736" y="389159"/>
                    <a:pt x="146458" y="389166"/>
                    <a:pt x="134563" y="377280"/>
                  </a:cubicBezTo>
                  <a:cubicBezTo>
                    <a:pt x="124126" y="360752"/>
                    <a:pt x="116306" y="342709"/>
                    <a:pt x="111381" y="323792"/>
                  </a:cubicBezTo>
                  <a:cubicBezTo>
                    <a:pt x="110232" y="320176"/>
                    <a:pt x="111194" y="316222"/>
                    <a:pt x="113877" y="313539"/>
                  </a:cubicBezTo>
                  <a:cubicBezTo>
                    <a:pt x="116559" y="310857"/>
                    <a:pt x="120514" y="309894"/>
                    <a:pt x="124129" y="311044"/>
                  </a:cubicBezTo>
                  <a:cubicBezTo>
                    <a:pt x="143042" y="315972"/>
                    <a:pt x="161083" y="323784"/>
                    <a:pt x="177617" y="334205"/>
                  </a:cubicBezTo>
                  <a:close/>
                  <a:moveTo>
                    <a:pt x="176602" y="378315"/>
                  </a:moveTo>
                  <a:cubicBezTo>
                    <a:pt x="183907" y="389574"/>
                    <a:pt x="187786" y="402712"/>
                    <a:pt x="187767" y="416133"/>
                  </a:cubicBezTo>
                  <a:lnTo>
                    <a:pt x="187767" y="466881"/>
                  </a:lnTo>
                  <a:moveTo>
                    <a:pt x="230131" y="220753"/>
                  </a:moveTo>
                  <a:cubicBezTo>
                    <a:pt x="252408" y="206548"/>
                    <a:pt x="281982" y="213095"/>
                    <a:pt x="296182" y="235374"/>
                  </a:cubicBezTo>
                  <a:cubicBezTo>
                    <a:pt x="310383" y="257653"/>
                    <a:pt x="303831" y="287226"/>
                    <a:pt x="281549" y="301422"/>
                  </a:cubicBezTo>
                  <a:cubicBezTo>
                    <a:pt x="237642" y="329516"/>
                    <a:pt x="191177" y="280291"/>
                    <a:pt x="170878" y="254409"/>
                  </a:cubicBezTo>
                  <a:cubicBezTo>
                    <a:pt x="168681" y="251568"/>
                    <a:pt x="168148" y="247777"/>
                    <a:pt x="169479" y="244441"/>
                  </a:cubicBezTo>
                  <a:cubicBezTo>
                    <a:pt x="170809" y="241104"/>
                    <a:pt x="173804" y="238719"/>
                    <a:pt x="177353" y="238170"/>
                  </a:cubicBezTo>
                  <a:cubicBezTo>
                    <a:pt x="195916" y="235873"/>
                    <a:pt x="213847" y="229955"/>
                    <a:pt x="230131" y="220753"/>
                  </a:cubicBezTo>
                  <a:close/>
                  <a:moveTo>
                    <a:pt x="329861" y="294338"/>
                  </a:moveTo>
                  <a:cubicBezTo>
                    <a:pt x="326475" y="289007"/>
                    <a:pt x="322221" y="284279"/>
                    <a:pt x="317276" y="280351"/>
                  </a:cubicBezTo>
                  <a:cubicBezTo>
                    <a:pt x="294612" y="262266"/>
                    <a:pt x="265125" y="255099"/>
                    <a:pt x="236688" y="260763"/>
                  </a:cubicBezTo>
                </a:path>
              </a:pathLst>
            </a:custGeom>
            <a:noFill/>
            <a:ln w="12175" cap="flat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5832579" y="3524846"/>
              <a:ext cx="373504" cy="370222"/>
            </a:xfrm>
            <a:custGeom>
              <a:avLst/>
              <a:gdLst/>
              <a:ahLst/>
              <a:cxnLst/>
              <a:rect l="l" t="t" r="r" b="b"/>
              <a:pathLst>
                <a:path w="373504" h="370222" extrusionOk="0">
                  <a:moveTo>
                    <a:pt x="343397" y="42983"/>
                  </a:moveTo>
                  <a:cubicBezTo>
                    <a:pt x="346566" y="39813"/>
                    <a:pt x="346566" y="34673"/>
                    <a:pt x="343397" y="31502"/>
                  </a:cubicBezTo>
                  <a:lnTo>
                    <a:pt x="314296" y="2385"/>
                  </a:lnTo>
                  <a:cubicBezTo>
                    <a:pt x="312772" y="858"/>
                    <a:pt x="310704" y="0"/>
                    <a:pt x="308547" y="0"/>
                  </a:cubicBezTo>
                  <a:cubicBezTo>
                    <a:pt x="306390" y="0"/>
                    <a:pt x="304322" y="858"/>
                    <a:pt x="302798" y="2385"/>
                  </a:cubicBezTo>
                  <a:lnTo>
                    <a:pt x="186752" y="118513"/>
                  </a:lnTo>
                  <a:lnTo>
                    <a:pt x="170513" y="175350"/>
                  </a:lnTo>
                  <a:lnTo>
                    <a:pt x="227350" y="159111"/>
                  </a:lnTo>
                  <a:close/>
                  <a:moveTo>
                    <a:pt x="276068" y="29131"/>
                  </a:moveTo>
                  <a:lnTo>
                    <a:pt x="316667" y="69730"/>
                  </a:lnTo>
                  <a:moveTo>
                    <a:pt x="186719" y="118464"/>
                  </a:moveTo>
                  <a:lnTo>
                    <a:pt x="227318" y="159062"/>
                  </a:lnTo>
                  <a:moveTo>
                    <a:pt x="349145" y="77914"/>
                  </a:moveTo>
                  <a:lnTo>
                    <a:pt x="365385" y="77914"/>
                  </a:lnTo>
                  <a:cubicBezTo>
                    <a:pt x="369869" y="77914"/>
                    <a:pt x="373504" y="81550"/>
                    <a:pt x="373504" y="86034"/>
                  </a:cubicBezTo>
                  <a:lnTo>
                    <a:pt x="373504" y="362103"/>
                  </a:lnTo>
                  <a:cubicBezTo>
                    <a:pt x="373504" y="366587"/>
                    <a:pt x="369869" y="370222"/>
                    <a:pt x="365385" y="370222"/>
                  </a:cubicBezTo>
                  <a:lnTo>
                    <a:pt x="8119" y="370222"/>
                  </a:lnTo>
                  <a:cubicBezTo>
                    <a:pt x="3635" y="370222"/>
                    <a:pt x="0" y="366587"/>
                    <a:pt x="0" y="362103"/>
                  </a:cubicBezTo>
                  <a:lnTo>
                    <a:pt x="0" y="86034"/>
                  </a:lnTo>
                  <a:cubicBezTo>
                    <a:pt x="0" y="81550"/>
                    <a:pt x="3635" y="77914"/>
                    <a:pt x="8119" y="77914"/>
                  </a:cubicBezTo>
                  <a:lnTo>
                    <a:pt x="186752" y="77914"/>
                  </a:lnTo>
                  <a:moveTo>
                    <a:pt x="121795" y="126632"/>
                  </a:moveTo>
                  <a:lnTo>
                    <a:pt x="56837" y="126632"/>
                  </a:lnTo>
                  <a:cubicBezTo>
                    <a:pt x="52353" y="126632"/>
                    <a:pt x="48718" y="130268"/>
                    <a:pt x="48718" y="134752"/>
                  </a:cubicBezTo>
                  <a:lnTo>
                    <a:pt x="48718" y="313385"/>
                  </a:lnTo>
                  <a:cubicBezTo>
                    <a:pt x="48718" y="317869"/>
                    <a:pt x="52353" y="321504"/>
                    <a:pt x="56837" y="321504"/>
                  </a:cubicBezTo>
                  <a:lnTo>
                    <a:pt x="194872" y="321504"/>
                  </a:lnTo>
                  <a:lnTo>
                    <a:pt x="194872" y="264667"/>
                  </a:lnTo>
                  <a:cubicBezTo>
                    <a:pt x="194872" y="260182"/>
                    <a:pt x="198507" y="256547"/>
                    <a:pt x="202991" y="256547"/>
                  </a:cubicBezTo>
                  <a:lnTo>
                    <a:pt x="267949" y="256547"/>
                  </a:lnTo>
                  <a:cubicBezTo>
                    <a:pt x="272433" y="256547"/>
                    <a:pt x="276068" y="260182"/>
                    <a:pt x="276068" y="264667"/>
                  </a:cubicBezTo>
                  <a:lnTo>
                    <a:pt x="276068" y="321504"/>
                  </a:lnTo>
                  <a:lnTo>
                    <a:pt x="316667" y="321504"/>
                  </a:lnTo>
                  <a:cubicBezTo>
                    <a:pt x="321151" y="321504"/>
                    <a:pt x="324786" y="317869"/>
                    <a:pt x="324786" y="313385"/>
                  </a:cubicBezTo>
                  <a:lnTo>
                    <a:pt x="324786" y="134752"/>
                  </a:lnTo>
                  <a:moveTo>
                    <a:pt x="276068" y="288977"/>
                  </a:moveTo>
                  <a:lnTo>
                    <a:pt x="194872" y="288977"/>
                  </a:lnTo>
                  <a:moveTo>
                    <a:pt x="276068" y="321456"/>
                  </a:moveTo>
                  <a:lnTo>
                    <a:pt x="194872" y="321456"/>
                  </a:lnTo>
                  <a:moveTo>
                    <a:pt x="48718" y="207780"/>
                  </a:moveTo>
                  <a:lnTo>
                    <a:pt x="121795" y="207780"/>
                  </a:lnTo>
                  <a:moveTo>
                    <a:pt x="251709" y="224020"/>
                  </a:moveTo>
                  <a:lnTo>
                    <a:pt x="324786" y="224020"/>
                  </a:lnTo>
                  <a:moveTo>
                    <a:pt x="251709" y="191541"/>
                  </a:moveTo>
                  <a:lnTo>
                    <a:pt x="324786" y="191541"/>
                  </a:lnTo>
                  <a:moveTo>
                    <a:pt x="48718" y="256547"/>
                  </a:moveTo>
                  <a:lnTo>
                    <a:pt x="105555" y="256547"/>
                  </a:lnTo>
                  <a:cubicBezTo>
                    <a:pt x="110040" y="256547"/>
                    <a:pt x="113675" y="260182"/>
                    <a:pt x="113675" y="264667"/>
                  </a:cubicBezTo>
                  <a:lnTo>
                    <a:pt x="113675" y="321504"/>
                  </a:lnTo>
                </a:path>
              </a:pathLst>
            </a:custGeom>
            <a:noFill/>
            <a:ln w="12175" cap="flat" cmpd="sng">
              <a:solidFill>
                <a:srgbClr val="92BD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5394117" y="2495234"/>
              <a:ext cx="373542" cy="378380"/>
            </a:xfrm>
            <a:custGeom>
              <a:avLst/>
              <a:gdLst/>
              <a:ahLst/>
              <a:cxnLst/>
              <a:rect l="l" t="t" r="r" b="b"/>
              <a:pathLst>
                <a:path w="373542" h="378380" extrusionOk="0">
                  <a:moveTo>
                    <a:pt x="324786" y="160416"/>
                  </a:moveTo>
                  <a:lnTo>
                    <a:pt x="324786" y="183508"/>
                  </a:lnTo>
                  <a:cubicBezTo>
                    <a:pt x="324786" y="192477"/>
                    <a:pt x="317516" y="199748"/>
                    <a:pt x="308547" y="199748"/>
                  </a:cubicBezTo>
                  <a:lnTo>
                    <a:pt x="276068" y="199748"/>
                  </a:lnTo>
                  <a:cubicBezTo>
                    <a:pt x="267100" y="199748"/>
                    <a:pt x="259829" y="192477"/>
                    <a:pt x="259829" y="183508"/>
                  </a:cubicBezTo>
                  <a:lnTo>
                    <a:pt x="259829" y="160416"/>
                  </a:lnTo>
                  <a:cubicBezTo>
                    <a:pt x="222653" y="144191"/>
                    <a:pt x="203153" y="103019"/>
                    <a:pt x="214154" y="63977"/>
                  </a:cubicBezTo>
                  <a:cubicBezTo>
                    <a:pt x="225155" y="24934"/>
                    <a:pt x="263281" y="0"/>
                    <a:pt x="303460" y="5571"/>
                  </a:cubicBezTo>
                  <a:cubicBezTo>
                    <a:pt x="343638" y="11142"/>
                    <a:pt x="373542" y="45509"/>
                    <a:pt x="373504" y="86072"/>
                  </a:cubicBezTo>
                  <a:cubicBezTo>
                    <a:pt x="373475" y="118331"/>
                    <a:pt x="354352" y="147512"/>
                    <a:pt x="324786" y="160416"/>
                  </a:cubicBezTo>
                  <a:close/>
                  <a:moveTo>
                    <a:pt x="259829" y="159149"/>
                  </a:moveTo>
                  <a:lnTo>
                    <a:pt x="324786" y="159149"/>
                  </a:lnTo>
                  <a:moveTo>
                    <a:pt x="292308" y="199748"/>
                  </a:moveTo>
                  <a:lnTo>
                    <a:pt x="292308" y="224107"/>
                  </a:lnTo>
                  <a:moveTo>
                    <a:pt x="89316" y="4875"/>
                  </a:moveTo>
                  <a:cubicBezTo>
                    <a:pt x="120706" y="4875"/>
                    <a:pt x="146154" y="30323"/>
                    <a:pt x="146154" y="61713"/>
                  </a:cubicBezTo>
                  <a:cubicBezTo>
                    <a:pt x="146154" y="93104"/>
                    <a:pt x="120706" y="118551"/>
                    <a:pt x="89316" y="118551"/>
                  </a:cubicBezTo>
                  <a:cubicBezTo>
                    <a:pt x="57925" y="118551"/>
                    <a:pt x="32478" y="93104"/>
                    <a:pt x="32478" y="61713"/>
                  </a:cubicBezTo>
                  <a:cubicBezTo>
                    <a:pt x="32478" y="30323"/>
                    <a:pt x="57925" y="4875"/>
                    <a:pt x="89316" y="4875"/>
                  </a:cubicBezTo>
                  <a:close/>
                  <a:moveTo>
                    <a:pt x="145374" y="71035"/>
                  </a:moveTo>
                  <a:cubicBezTo>
                    <a:pt x="123829" y="70802"/>
                    <a:pt x="103418" y="61342"/>
                    <a:pt x="89316" y="45052"/>
                  </a:cubicBezTo>
                  <a:cubicBezTo>
                    <a:pt x="75217" y="61362"/>
                    <a:pt x="54799" y="70841"/>
                    <a:pt x="33241" y="71083"/>
                  </a:cubicBezTo>
                  <a:moveTo>
                    <a:pt x="53622" y="154294"/>
                  </a:moveTo>
                  <a:lnTo>
                    <a:pt x="89316" y="211213"/>
                  </a:lnTo>
                  <a:lnTo>
                    <a:pt x="125319" y="154521"/>
                  </a:lnTo>
                  <a:moveTo>
                    <a:pt x="89316" y="142910"/>
                  </a:moveTo>
                  <a:cubicBezTo>
                    <a:pt x="117902" y="142881"/>
                    <a:pt x="142766" y="162490"/>
                    <a:pt x="149401" y="190296"/>
                  </a:cubicBezTo>
                  <a:lnTo>
                    <a:pt x="178632" y="297184"/>
                  </a:lnTo>
                  <a:lnTo>
                    <a:pt x="130613" y="297184"/>
                  </a:lnTo>
                  <a:lnTo>
                    <a:pt x="113496" y="378380"/>
                  </a:lnTo>
                  <a:lnTo>
                    <a:pt x="64778" y="378380"/>
                  </a:lnTo>
                  <a:lnTo>
                    <a:pt x="47662" y="297184"/>
                  </a:lnTo>
                  <a:lnTo>
                    <a:pt x="0" y="297184"/>
                  </a:lnTo>
                  <a:lnTo>
                    <a:pt x="29312" y="190296"/>
                  </a:lnTo>
                  <a:cubicBezTo>
                    <a:pt x="35940" y="162520"/>
                    <a:pt x="60760" y="142919"/>
                    <a:pt x="89316" y="142910"/>
                  </a:cubicBezTo>
                  <a:close/>
                </a:path>
              </a:pathLst>
            </a:custGeom>
            <a:noFill/>
            <a:ln w="12175" cap="flat" cmpd="sng">
              <a:solidFill>
                <a:srgbClr val="3CC5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3347959" y="4546267"/>
              <a:ext cx="373504" cy="373504"/>
            </a:xfrm>
            <a:custGeom>
              <a:avLst/>
              <a:gdLst/>
              <a:ahLst/>
              <a:cxnLst/>
              <a:rect l="l" t="t" r="r" b="b"/>
              <a:pathLst>
                <a:path w="373504" h="373504" extrusionOk="0">
                  <a:moveTo>
                    <a:pt x="344793" y="63154"/>
                  </a:moveTo>
                  <a:lnTo>
                    <a:pt x="310350" y="28711"/>
                  </a:lnTo>
                  <a:lnTo>
                    <a:pt x="161078" y="177983"/>
                  </a:lnTo>
                  <a:lnTo>
                    <a:pt x="138099" y="235405"/>
                  </a:lnTo>
                  <a:lnTo>
                    <a:pt x="195521" y="212426"/>
                  </a:lnTo>
                  <a:close/>
                  <a:moveTo>
                    <a:pt x="344793" y="63154"/>
                  </a:moveTo>
                  <a:lnTo>
                    <a:pt x="310350" y="28711"/>
                  </a:lnTo>
                  <a:lnTo>
                    <a:pt x="327580" y="11481"/>
                  </a:lnTo>
                  <a:cubicBezTo>
                    <a:pt x="333695" y="5148"/>
                    <a:pt x="342752" y="2609"/>
                    <a:pt x="351269" y="4838"/>
                  </a:cubicBezTo>
                  <a:cubicBezTo>
                    <a:pt x="359786" y="7067"/>
                    <a:pt x="366437" y="13718"/>
                    <a:pt x="368666" y="22235"/>
                  </a:cubicBezTo>
                  <a:cubicBezTo>
                    <a:pt x="370895" y="30752"/>
                    <a:pt x="368355" y="39808"/>
                    <a:pt x="362023" y="45924"/>
                  </a:cubicBezTo>
                  <a:close/>
                  <a:moveTo>
                    <a:pt x="161078" y="177983"/>
                  </a:moveTo>
                  <a:lnTo>
                    <a:pt x="195521" y="212426"/>
                  </a:lnTo>
                  <a:moveTo>
                    <a:pt x="211111" y="64957"/>
                  </a:moveTo>
                  <a:lnTo>
                    <a:pt x="227350" y="64957"/>
                  </a:lnTo>
                  <a:lnTo>
                    <a:pt x="263597" y="28711"/>
                  </a:lnTo>
                  <a:cubicBezTo>
                    <a:pt x="276508" y="15802"/>
                    <a:pt x="297438" y="15802"/>
                    <a:pt x="310350" y="28711"/>
                  </a:cubicBezTo>
                  <a:moveTo>
                    <a:pt x="362023" y="11481"/>
                  </a:moveTo>
                  <a:lnTo>
                    <a:pt x="373504" y="0"/>
                  </a:lnTo>
                  <a:moveTo>
                    <a:pt x="138099" y="235405"/>
                  </a:moveTo>
                  <a:lnTo>
                    <a:pt x="121795" y="251709"/>
                  </a:lnTo>
                  <a:moveTo>
                    <a:pt x="276068" y="186752"/>
                  </a:moveTo>
                  <a:lnTo>
                    <a:pt x="276068" y="284188"/>
                  </a:lnTo>
                  <a:lnTo>
                    <a:pt x="186752" y="373504"/>
                  </a:lnTo>
                  <a:lnTo>
                    <a:pt x="32478" y="373504"/>
                  </a:lnTo>
                  <a:cubicBezTo>
                    <a:pt x="14541" y="373504"/>
                    <a:pt x="0" y="358963"/>
                    <a:pt x="0" y="341026"/>
                  </a:cubicBezTo>
                  <a:lnTo>
                    <a:pt x="0" y="64957"/>
                  </a:lnTo>
                  <a:cubicBezTo>
                    <a:pt x="0" y="47019"/>
                    <a:pt x="14541" y="32478"/>
                    <a:pt x="32478" y="32478"/>
                  </a:cubicBezTo>
                  <a:lnTo>
                    <a:pt x="211111" y="32478"/>
                  </a:lnTo>
                  <a:moveTo>
                    <a:pt x="276068" y="284188"/>
                  </a:moveTo>
                  <a:lnTo>
                    <a:pt x="202991" y="284188"/>
                  </a:lnTo>
                  <a:cubicBezTo>
                    <a:pt x="194023" y="284188"/>
                    <a:pt x="186752" y="291459"/>
                    <a:pt x="186752" y="300427"/>
                  </a:cubicBezTo>
                  <a:lnTo>
                    <a:pt x="186752" y="373504"/>
                  </a:lnTo>
                </a:path>
              </a:pathLst>
            </a:custGeom>
            <a:noFill/>
            <a:ln w="12175" cap="flat" cmpd="sng">
              <a:solidFill>
                <a:srgbClr val="E557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5454830" y="4546267"/>
              <a:ext cx="251569" cy="373504"/>
            </a:xfrm>
            <a:custGeom>
              <a:avLst/>
              <a:gdLst/>
              <a:ahLst/>
              <a:cxnLst/>
              <a:rect l="l" t="t" r="r" b="b"/>
              <a:pathLst>
                <a:path w="251569" h="373504" extrusionOk="0">
                  <a:moveTo>
                    <a:pt x="227210" y="97436"/>
                  </a:moveTo>
                  <a:lnTo>
                    <a:pt x="243449" y="97436"/>
                  </a:lnTo>
                  <a:cubicBezTo>
                    <a:pt x="247933" y="97436"/>
                    <a:pt x="251569" y="101071"/>
                    <a:pt x="251569" y="105555"/>
                  </a:cubicBezTo>
                  <a:lnTo>
                    <a:pt x="251569" y="341026"/>
                  </a:lnTo>
                  <a:cubicBezTo>
                    <a:pt x="251569" y="358963"/>
                    <a:pt x="237028" y="373504"/>
                    <a:pt x="219090" y="373504"/>
                  </a:cubicBezTo>
                  <a:lnTo>
                    <a:pt x="56697" y="373504"/>
                  </a:lnTo>
                  <a:cubicBezTo>
                    <a:pt x="38759" y="373504"/>
                    <a:pt x="24218" y="358963"/>
                    <a:pt x="24218" y="341026"/>
                  </a:cubicBezTo>
                  <a:lnTo>
                    <a:pt x="24218" y="143718"/>
                  </a:lnTo>
                  <a:cubicBezTo>
                    <a:pt x="24234" y="139999"/>
                    <a:pt x="22972" y="136388"/>
                    <a:pt x="20645" y="133487"/>
                  </a:cubicBezTo>
                  <a:lnTo>
                    <a:pt x="2295" y="110589"/>
                  </a:lnTo>
                  <a:cubicBezTo>
                    <a:pt x="376" y="108133"/>
                    <a:pt x="0" y="104806"/>
                    <a:pt x="1320" y="101983"/>
                  </a:cubicBezTo>
                  <a:cubicBezTo>
                    <a:pt x="2687" y="99194"/>
                    <a:pt x="5523" y="97429"/>
                    <a:pt x="8628" y="97436"/>
                  </a:cubicBezTo>
                  <a:lnTo>
                    <a:pt x="162252" y="97436"/>
                  </a:lnTo>
                  <a:moveTo>
                    <a:pt x="121654" y="312607"/>
                  </a:moveTo>
                  <a:cubicBezTo>
                    <a:pt x="121654" y="328302"/>
                    <a:pt x="134377" y="341026"/>
                    <a:pt x="150073" y="341026"/>
                  </a:cubicBezTo>
                  <a:cubicBezTo>
                    <a:pt x="165768" y="341026"/>
                    <a:pt x="178492" y="328302"/>
                    <a:pt x="178492" y="312607"/>
                  </a:cubicBezTo>
                  <a:cubicBezTo>
                    <a:pt x="178492" y="296912"/>
                    <a:pt x="165768" y="284188"/>
                    <a:pt x="150073" y="284188"/>
                  </a:cubicBezTo>
                  <a:cubicBezTo>
                    <a:pt x="134377" y="284188"/>
                    <a:pt x="121654" y="296912"/>
                    <a:pt x="121654" y="312607"/>
                  </a:cubicBezTo>
                  <a:moveTo>
                    <a:pt x="158355" y="285487"/>
                  </a:moveTo>
                  <a:lnTo>
                    <a:pt x="210970" y="0"/>
                  </a:lnTo>
                  <a:moveTo>
                    <a:pt x="24218" y="235470"/>
                  </a:moveTo>
                  <a:lnTo>
                    <a:pt x="129774" y="235470"/>
                  </a:lnTo>
                  <a:moveTo>
                    <a:pt x="167449" y="235470"/>
                  </a:moveTo>
                  <a:lnTo>
                    <a:pt x="251569" y="235470"/>
                  </a:lnTo>
                  <a:moveTo>
                    <a:pt x="117594" y="186752"/>
                  </a:moveTo>
                  <a:cubicBezTo>
                    <a:pt x="117594" y="184510"/>
                    <a:pt x="115777" y="182692"/>
                    <a:pt x="113534" y="182692"/>
                  </a:cubicBezTo>
                  <a:moveTo>
                    <a:pt x="113859" y="182692"/>
                  </a:moveTo>
                  <a:cubicBezTo>
                    <a:pt x="111617" y="182692"/>
                    <a:pt x="109799" y="184510"/>
                    <a:pt x="109799" y="186752"/>
                  </a:cubicBezTo>
                  <a:moveTo>
                    <a:pt x="109799" y="186752"/>
                  </a:moveTo>
                  <a:cubicBezTo>
                    <a:pt x="109792" y="188873"/>
                    <a:pt x="111420" y="190642"/>
                    <a:pt x="113534" y="190812"/>
                  </a:cubicBezTo>
                  <a:moveTo>
                    <a:pt x="113534" y="190812"/>
                  </a:moveTo>
                  <a:cubicBezTo>
                    <a:pt x="115777" y="190812"/>
                    <a:pt x="117594" y="188994"/>
                    <a:pt x="117594" y="186752"/>
                  </a:cubicBezTo>
                  <a:moveTo>
                    <a:pt x="141953" y="133974"/>
                  </a:moveTo>
                  <a:cubicBezTo>
                    <a:pt x="141953" y="131732"/>
                    <a:pt x="140136" y="129914"/>
                    <a:pt x="137893" y="129914"/>
                  </a:cubicBezTo>
                  <a:moveTo>
                    <a:pt x="137893" y="129914"/>
                  </a:moveTo>
                  <a:cubicBezTo>
                    <a:pt x="135651" y="129914"/>
                    <a:pt x="133833" y="131732"/>
                    <a:pt x="133833" y="133974"/>
                  </a:cubicBezTo>
                  <a:moveTo>
                    <a:pt x="133833" y="133974"/>
                  </a:moveTo>
                  <a:cubicBezTo>
                    <a:pt x="133833" y="136216"/>
                    <a:pt x="135651" y="138034"/>
                    <a:pt x="137893" y="138034"/>
                  </a:cubicBezTo>
                  <a:moveTo>
                    <a:pt x="138218" y="138034"/>
                  </a:moveTo>
                  <a:cubicBezTo>
                    <a:pt x="140460" y="138034"/>
                    <a:pt x="142278" y="136216"/>
                    <a:pt x="142278" y="133974"/>
                  </a:cubicBezTo>
                  <a:moveTo>
                    <a:pt x="133184" y="4059"/>
                  </a:moveTo>
                  <a:cubicBezTo>
                    <a:pt x="135426" y="4059"/>
                    <a:pt x="137244" y="5877"/>
                    <a:pt x="137244" y="8119"/>
                  </a:cubicBezTo>
                  <a:moveTo>
                    <a:pt x="129124" y="8119"/>
                  </a:moveTo>
                  <a:cubicBezTo>
                    <a:pt x="129124" y="5877"/>
                    <a:pt x="130942" y="4059"/>
                    <a:pt x="133184" y="4059"/>
                  </a:cubicBezTo>
                  <a:moveTo>
                    <a:pt x="133184" y="12179"/>
                  </a:moveTo>
                  <a:cubicBezTo>
                    <a:pt x="130942" y="12179"/>
                    <a:pt x="129124" y="10361"/>
                    <a:pt x="129124" y="8119"/>
                  </a:cubicBezTo>
                  <a:moveTo>
                    <a:pt x="137244" y="8119"/>
                  </a:moveTo>
                  <a:cubicBezTo>
                    <a:pt x="137244" y="10361"/>
                    <a:pt x="135426" y="12179"/>
                    <a:pt x="133184" y="12179"/>
                  </a:cubicBezTo>
                  <a:moveTo>
                    <a:pt x="100705" y="52777"/>
                  </a:moveTo>
                  <a:cubicBezTo>
                    <a:pt x="102947" y="52777"/>
                    <a:pt x="104765" y="54595"/>
                    <a:pt x="104765" y="56837"/>
                  </a:cubicBezTo>
                  <a:moveTo>
                    <a:pt x="96645" y="56837"/>
                  </a:moveTo>
                  <a:cubicBezTo>
                    <a:pt x="96645" y="54595"/>
                    <a:pt x="98463" y="52777"/>
                    <a:pt x="100705" y="52777"/>
                  </a:cubicBezTo>
                  <a:moveTo>
                    <a:pt x="100705" y="60897"/>
                  </a:moveTo>
                  <a:cubicBezTo>
                    <a:pt x="98463" y="60897"/>
                    <a:pt x="96645" y="59079"/>
                    <a:pt x="96645" y="56837"/>
                  </a:cubicBezTo>
                  <a:moveTo>
                    <a:pt x="104765" y="56837"/>
                  </a:moveTo>
                  <a:cubicBezTo>
                    <a:pt x="104765" y="59079"/>
                    <a:pt x="102947" y="60897"/>
                    <a:pt x="100705" y="60897"/>
                  </a:cubicBezTo>
                  <a:moveTo>
                    <a:pt x="56697" y="186752"/>
                  </a:moveTo>
                  <a:lnTo>
                    <a:pt x="24218" y="186752"/>
                  </a:lnTo>
                  <a:moveTo>
                    <a:pt x="56697" y="332906"/>
                  </a:moveTo>
                  <a:lnTo>
                    <a:pt x="24218" y="332906"/>
                  </a:lnTo>
                  <a:moveTo>
                    <a:pt x="56697" y="284188"/>
                  </a:moveTo>
                  <a:lnTo>
                    <a:pt x="24218" y="284188"/>
                  </a:lnTo>
                </a:path>
              </a:pathLst>
            </a:custGeom>
            <a:noFill/>
            <a:ln w="12175" cap="flat" cmpd="sng">
              <a:solidFill>
                <a:srgbClr val="E0CB1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4387277" y="2061647"/>
              <a:ext cx="341026" cy="373504"/>
            </a:xfrm>
            <a:custGeom>
              <a:avLst/>
              <a:gdLst/>
              <a:ahLst/>
              <a:cxnLst/>
              <a:rect l="l" t="t" r="r" b="b"/>
              <a:pathLst>
                <a:path w="341026" h="373504" extrusionOk="0">
                  <a:moveTo>
                    <a:pt x="171828" y="373504"/>
                  </a:moveTo>
                  <a:lnTo>
                    <a:pt x="32478" y="373504"/>
                  </a:lnTo>
                  <a:cubicBezTo>
                    <a:pt x="14541" y="373504"/>
                    <a:pt x="0" y="358963"/>
                    <a:pt x="0" y="341026"/>
                  </a:cubicBezTo>
                  <a:lnTo>
                    <a:pt x="0" y="32478"/>
                  </a:lnTo>
                  <a:moveTo>
                    <a:pt x="308547" y="187174"/>
                  </a:moveTo>
                  <a:lnTo>
                    <a:pt x="308547" y="81196"/>
                  </a:lnTo>
                  <a:cubicBezTo>
                    <a:pt x="308547" y="72227"/>
                    <a:pt x="301276" y="64957"/>
                    <a:pt x="292308" y="64957"/>
                  </a:cubicBezTo>
                  <a:lnTo>
                    <a:pt x="32478" y="64957"/>
                  </a:lnTo>
                  <a:cubicBezTo>
                    <a:pt x="14541" y="64957"/>
                    <a:pt x="0" y="50416"/>
                    <a:pt x="0" y="32478"/>
                  </a:cubicBezTo>
                  <a:cubicBezTo>
                    <a:pt x="0" y="14541"/>
                    <a:pt x="14541" y="0"/>
                    <a:pt x="32478" y="0"/>
                  </a:cubicBezTo>
                  <a:lnTo>
                    <a:pt x="308547" y="0"/>
                  </a:lnTo>
                  <a:moveTo>
                    <a:pt x="292308" y="32478"/>
                  </a:moveTo>
                  <a:lnTo>
                    <a:pt x="32478" y="32478"/>
                  </a:lnTo>
                  <a:moveTo>
                    <a:pt x="235941" y="194872"/>
                  </a:moveTo>
                  <a:cubicBezTo>
                    <a:pt x="276560" y="194872"/>
                    <a:pt x="309489" y="227800"/>
                    <a:pt x="309489" y="268420"/>
                  </a:cubicBezTo>
                  <a:cubicBezTo>
                    <a:pt x="309489" y="309039"/>
                    <a:pt x="276560" y="341968"/>
                    <a:pt x="235941" y="341968"/>
                  </a:cubicBezTo>
                  <a:cubicBezTo>
                    <a:pt x="195322" y="341968"/>
                    <a:pt x="162393" y="309039"/>
                    <a:pt x="162393" y="268420"/>
                  </a:cubicBezTo>
                  <a:cubicBezTo>
                    <a:pt x="162393" y="227800"/>
                    <a:pt x="195322" y="194872"/>
                    <a:pt x="235941" y="194872"/>
                  </a:cubicBezTo>
                  <a:close/>
                  <a:moveTo>
                    <a:pt x="341026" y="373504"/>
                  </a:moveTo>
                  <a:lnTo>
                    <a:pt x="288280" y="320759"/>
                  </a:lnTo>
                </a:path>
              </a:pathLst>
            </a:custGeom>
            <a:noFill/>
            <a:ln w="12175" cap="flat" cmpd="sng">
              <a:solidFill>
                <a:srgbClr val="1EAB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4371038" y="4991387"/>
              <a:ext cx="373504" cy="360188"/>
            </a:xfrm>
            <a:custGeom>
              <a:avLst/>
              <a:gdLst/>
              <a:ahLst/>
              <a:cxnLst/>
              <a:rect l="l" t="t" r="r" b="b"/>
              <a:pathLst>
                <a:path w="373504" h="360188" extrusionOk="0">
                  <a:moveTo>
                    <a:pt x="162393" y="295231"/>
                  </a:moveTo>
                  <a:lnTo>
                    <a:pt x="0" y="295231"/>
                  </a:lnTo>
                  <a:moveTo>
                    <a:pt x="48718" y="295231"/>
                  </a:moveTo>
                  <a:lnTo>
                    <a:pt x="0" y="295231"/>
                  </a:lnTo>
                  <a:lnTo>
                    <a:pt x="0" y="76000"/>
                  </a:lnTo>
                  <a:cubicBezTo>
                    <a:pt x="0" y="71515"/>
                    <a:pt x="3635" y="67880"/>
                    <a:pt x="8119" y="67880"/>
                  </a:cubicBezTo>
                  <a:lnTo>
                    <a:pt x="40598" y="67880"/>
                  </a:lnTo>
                  <a:cubicBezTo>
                    <a:pt x="45082" y="67880"/>
                    <a:pt x="48718" y="71515"/>
                    <a:pt x="48718" y="76000"/>
                  </a:cubicBezTo>
                  <a:close/>
                  <a:moveTo>
                    <a:pt x="276068" y="287111"/>
                  </a:moveTo>
                  <a:lnTo>
                    <a:pt x="276068" y="222154"/>
                  </a:lnTo>
                  <a:lnTo>
                    <a:pt x="251709" y="238393"/>
                  </a:lnTo>
                  <a:moveTo>
                    <a:pt x="1623" y="5846"/>
                  </a:moveTo>
                  <a:lnTo>
                    <a:pt x="11205" y="26794"/>
                  </a:lnTo>
                  <a:moveTo>
                    <a:pt x="47256" y="22897"/>
                  </a:moveTo>
                  <a:lnTo>
                    <a:pt x="55863" y="0"/>
                  </a:lnTo>
                  <a:moveTo>
                    <a:pt x="92889" y="39948"/>
                  </a:moveTo>
                  <a:lnTo>
                    <a:pt x="72102" y="49530"/>
                  </a:lnTo>
                  <a:moveTo>
                    <a:pt x="194872" y="258692"/>
                  </a:moveTo>
                  <a:cubicBezTo>
                    <a:pt x="194872" y="216091"/>
                    <a:pt x="229407" y="181555"/>
                    <a:pt x="272009" y="181555"/>
                  </a:cubicBezTo>
                  <a:cubicBezTo>
                    <a:pt x="314610" y="181555"/>
                    <a:pt x="349145" y="216091"/>
                    <a:pt x="349145" y="258692"/>
                  </a:cubicBezTo>
                  <a:cubicBezTo>
                    <a:pt x="349145" y="301294"/>
                    <a:pt x="314610" y="335829"/>
                    <a:pt x="272009" y="335829"/>
                  </a:cubicBezTo>
                  <a:cubicBezTo>
                    <a:pt x="229407" y="335829"/>
                    <a:pt x="194872" y="301294"/>
                    <a:pt x="194872" y="258692"/>
                  </a:cubicBezTo>
                  <a:moveTo>
                    <a:pt x="326573" y="313094"/>
                  </a:moveTo>
                  <a:lnTo>
                    <a:pt x="373504" y="360188"/>
                  </a:lnTo>
                  <a:moveTo>
                    <a:pt x="259829" y="287111"/>
                  </a:moveTo>
                  <a:lnTo>
                    <a:pt x="292308" y="287111"/>
                  </a:lnTo>
                  <a:moveTo>
                    <a:pt x="129914" y="295231"/>
                  </a:moveTo>
                  <a:lnTo>
                    <a:pt x="81196" y="295231"/>
                  </a:lnTo>
                  <a:lnTo>
                    <a:pt x="81196" y="116598"/>
                  </a:lnTo>
                  <a:cubicBezTo>
                    <a:pt x="81196" y="112114"/>
                    <a:pt x="84832" y="108478"/>
                    <a:pt x="89316" y="108478"/>
                  </a:cubicBezTo>
                  <a:lnTo>
                    <a:pt x="121795" y="108478"/>
                  </a:lnTo>
                  <a:cubicBezTo>
                    <a:pt x="126279" y="108478"/>
                    <a:pt x="129914" y="112114"/>
                    <a:pt x="129914" y="116598"/>
                  </a:cubicBezTo>
                  <a:close/>
                  <a:moveTo>
                    <a:pt x="162393" y="295231"/>
                  </a:moveTo>
                  <a:lnTo>
                    <a:pt x="162393" y="157196"/>
                  </a:lnTo>
                  <a:cubicBezTo>
                    <a:pt x="162393" y="152712"/>
                    <a:pt x="166028" y="149077"/>
                    <a:pt x="170513" y="149077"/>
                  </a:cubicBezTo>
                  <a:lnTo>
                    <a:pt x="202991" y="149077"/>
                  </a:lnTo>
                  <a:cubicBezTo>
                    <a:pt x="207476" y="149077"/>
                    <a:pt x="211111" y="152712"/>
                    <a:pt x="211111" y="157196"/>
                  </a:cubicBezTo>
                  <a:lnTo>
                    <a:pt x="211111" y="165316"/>
                  </a:lnTo>
                </a:path>
              </a:pathLst>
            </a:custGeom>
            <a:noFill/>
            <a:ln w="12175" cap="flat" cmpd="sng">
              <a:solidFill>
                <a:srgbClr val="DE84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3345089" y="2497308"/>
              <a:ext cx="379251" cy="379158"/>
            </a:xfrm>
            <a:custGeom>
              <a:avLst/>
              <a:gdLst/>
              <a:ahLst/>
              <a:cxnLst/>
              <a:rect l="l" t="t" r="r" b="b"/>
              <a:pathLst>
                <a:path w="379251" h="379158" extrusionOk="0">
                  <a:moveTo>
                    <a:pt x="189623" y="295109"/>
                  </a:moveTo>
                  <a:cubicBezTo>
                    <a:pt x="247919" y="295109"/>
                    <a:pt x="295178" y="247851"/>
                    <a:pt x="295178" y="189554"/>
                  </a:cubicBezTo>
                  <a:cubicBezTo>
                    <a:pt x="295178" y="131257"/>
                    <a:pt x="247919" y="83998"/>
                    <a:pt x="189623" y="83998"/>
                  </a:cubicBezTo>
                  <a:cubicBezTo>
                    <a:pt x="131326" y="83998"/>
                    <a:pt x="84067" y="131257"/>
                    <a:pt x="84067" y="189554"/>
                  </a:cubicBezTo>
                  <a:cubicBezTo>
                    <a:pt x="84067" y="247851"/>
                    <a:pt x="131326" y="295109"/>
                    <a:pt x="189623" y="295109"/>
                  </a:cubicBezTo>
                  <a:close/>
                  <a:moveTo>
                    <a:pt x="89345" y="222682"/>
                  </a:moveTo>
                  <a:lnTo>
                    <a:pt x="286880" y="222682"/>
                  </a:lnTo>
                  <a:moveTo>
                    <a:pt x="89345" y="156458"/>
                  </a:moveTo>
                  <a:lnTo>
                    <a:pt x="286880" y="156458"/>
                  </a:lnTo>
                  <a:moveTo>
                    <a:pt x="174861" y="294086"/>
                  </a:moveTo>
                  <a:cubicBezTo>
                    <a:pt x="150726" y="227389"/>
                    <a:pt x="147940" y="154835"/>
                    <a:pt x="166888" y="86483"/>
                  </a:cubicBezTo>
                  <a:moveTo>
                    <a:pt x="212358" y="86483"/>
                  </a:moveTo>
                  <a:cubicBezTo>
                    <a:pt x="220621" y="116233"/>
                    <a:pt x="224801" y="146969"/>
                    <a:pt x="224781" y="177845"/>
                  </a:cubicBezTo>
                  <a:cubicBezTo>
                    <a:pt x="224843" y="217482"/>
                    <a:pt x="217962" y="256824"/>
                    <a:pt x="204449" y="294086"/>
                  </a:cubicBezTo>
                  <a:moveTo>
                    <a:pt x="165507" y="30814"/>
                  </a:moveTo>
                  <a:cubicBezTo>
                    <a:pt x="171282" y="37223"/>
                    <a:pt x="179369" y="41071"/>
                    <a:pt x="187985" y="41510"/>
                  </a:cubicBezTo>
                  <a:cubicBezTo>
                    <a:pt x="196600" y="41949"/>
                    <a:pt x="205036" y="38942"/>
                    <a:pt x="211432" y="33153"/>
                  </a:cubicBezTo>
                  <a:cubicBezTo>
                    <a:pt x="212244" y="32406"/>
                    <a:pt x="213056" y="31626"/>
                    <a:pt x="213771" y="30814"/>
                  </a:cubicBezTo>
                  <a:lnTo>
                    <a:pt x="229377" y="13519"/>
                  </a:lnTo>
                  <a:cubicBezTo>
                    <a:pt x="238578" y="3311"/>
                    <a:pt x="253209" y="0"/>
                    <a:pt x="265910" y="5250"/>
                  </a:cubicBezTo>
                  <a:cubicBezTo>
                    <a:pt x="278611" y="10501"/>
                    <a:pt x="286632" y="23178"/>
                    <a:pt x="285938" y="36904"/>
                  </a:cubicBezTo>
                  <a:lnTo>
                    <a:pt x="284753" y="60142"/>
                  </a:lnTo>
                  <a:cubicBezTo>
                    <a:pt x="283832" y="78052"/>
                    <a:pt x="297601" y="93318"/>
                    <a:pt x="315510" y="94245"/>
                  </a:cubicBezTo>
                  <a:cubicBezTo>
                    <a:pt x="316635" y="94310"/>
                    <a:pt x="317763" y="94310"/>
                    <a:pt x="318888" y="94245"/>
                  </a:cubicBezTo>
                  <a:lnTo>
                    <a:pt x="342126" y="93060"/>
                  </a:lnTo>
                  <a:cubicBezTo>
                    <a:pt x="355905" y="92279"/>
                    <a:pt x="368672" y="100291"/>
                    <a:pt x="373961" y="113038"/>
                  </a:cubicBezTo>
                  <a:cubicBezTo>
                    <a:pt x="379251" y="125784"/>
                    <a:pt x="375907" y="140482"/>
                    <a:pt x="365625" y="149686"/>
                  </a:cubicBezTo>
                  <a:lnTo>
                    <a:pt x="348314" y="165292"/>
                  </a:lnTo>
                  <a:cubicBezTo>
                    <a:pt x="341905" y="171067"/>
                    <a:pt x="338056" y="179154"/>
                    <a:pt x="337618" y="187770"/>
                  </a:cubicBezTo>
                  <a:cubicBezTo>
                    <a:pt x="337179" y="196385"/>
                    <a:pt x="340186" y="204821"/>
                    <a:pt x="345975" y="211217"/>
                  </a:cubicBezTo>
                  <a:cubicBezTo>
                    <a:pt x="346713" y="212037"/>
                    <a:pt x="347494" y="212817"/>
                    <a:pt x="348314" y="213555"/>
                  </a:cubicBezTo>
                  <a:lnTo>
                    <a:pt x="365625" y="229161"/>
                  </a:lnTo>
                  <a:cubicBezTo>
                    <a:pt x="375902" y="238362"/>
                    <a:pt x="379246" y="253050"/>
                    <a:pt x="373965" y="265793"/>
                  </a:cubicBezTo>
                  <a:cubicBezTo>
                    <a:pt x="368685" y="278536"/>
                    <a:pt x="355931" y="286553"/>
                    <a:pt x="342159" y="285788"/>
                  </a:cubicBezTo>
                  <a:lnTo>
                    <a:pt x="318920" y="284586"/>
                  </a:lnTo>
                  <a:cubicBezTo>
                    <a:pt x="310304" y="284145"/>
                    <a:pt x="301865" y="287150"/>
                    <a:pt x="295467" y="292938"/>
                  </a:cubicBezTo>
                  <a:cubicBezTo>
                    <a:pt x="289069" y="298727"/>
                    <a:pt x="285238" y="306823"/>
                    <a:pt x="284818" y="315441"/>
                  </a:cubicBezTo>
                  <a:cubicBezTo>
                    <a:pt x="284755" y="316523"/>
                    <a:pt x="284755" y="317607"/>
                    <a:pt x="284818" y="318689"/>
                  </a:cubicBezTo>
                  <a:lnTo>
                    <a:pt x="286003" y="341928"/>
                  </a:lnTo>
                  <a:cubicBezTo>
                    <a:pt x="286752" y="355689"/>
                    <a:pt x="278735" y="368425"/>
                    <a:pt x="266002" y="373699"/>
                  </a:cubicBezTo>
                  <a:cubicBezTo>
                    <a:pt x="253269" y="378973"/>
                    <a:pt x="238594" y="375637"/>
                    <a:pt x="229393" y="365377"/>
                  </a:cubicBezTo>
                  <a:lnTo>
                    <a:pt x="213787" y="348082"/>
                  </a:lnTo>
                  <a:cubicBezTo>
                    <a:pt x="208014" y="341671"/>
                    <a:pt x="199928" y="337820"/>
                    <a:pt x="191313" y="337378"/>
                  </a:cubicBezTo>
                  <a:cubicBezTo>
                    <a:pt x="182697" y="336936"/>
                    <a:pt x="174260" y="339940"/>
                    <a:pt x="167862" y="345728"/>
                  </a:cubicBezTo>
                  <a:cubicBezTo>
                    <a:pt x="167042" y="346472"/>
                    <a:pt x="166262" y="347257"/>
                    <a:pt x="165523" y="348082"/>
                  </a:cubicBezTo>
                  <a:lnTo>
                    <a:pt x="149836" y="365540"/>
                  </a:lnTo>
                  <a:cubicBezTo>
                    <a:pt x="140637" y="375813"/>
                    <a:pt x="125954" y="379158"/>
                    <a:pt x="113213" y="373882"/>
                  </a:cubicBezTo>
                  <a:cubicBezTo>
                    <a:pt x="100472" y="368606"/>
                    <a:pt x="92452" y="355859"/>
                    <a:pt x="93210" y="342090"/>
                  </a:cubicBezTo>
                  <a:lnTo>
                    <a:pt x="94411" y="318851"/>
                  </a:lnTo>
                  <a:cubicBezTo>
                    <a:pt x="94853" y="310235"/>
                    <a:pt x="91848" y="301797"/>
                    <a:pt x="86059" y="295399"/>
                  </a:cubicBezTo>
                  <a:cubicBezTo>
                    <a:pt x="80271" y="289001"/>
                    <a:pt x="72174" y="285169"/>
                    <a:pt x="63557" y="284749"/>
                  </a:cubicBezTo>
                  <a:cubicBezTo>
                    <a:pt x="62474" y="284749"/>
                    <a:pt x="61391" y="284749"/>
                    <a:pt x="60309" y="284749"/>
                  </a:cubicBezTo>
                  <a:lnTo>
                    <a:pt x="36973" y="285902"/>
                  </a:lnTo>
                  <a:cubicBezTo>
                    <a:pt x="23253" y="286580"/>
                    <a:pt x="10590" y="278554"/>
                    <a:pt x="5348" y="265857"/>
                  </a:cubicBezTo>
                  <a:cubicBezTo>
                    <a:pt x="105" y="253160"/>
                    <a:pt x="3418" y="238538"/>
                    <a:pt x="13621" y="229340"/>
                  </a:cubicBezTo>
                  <a:lnTo>
                    <a:pt x="30915" y="213734"/>
                  </a:lnTo>
                  <a:cubicBezTo>
                    <a:pt x="37327" y="207962"/>
                    <a:pt x="41178" y="199876"/>
                    <a:pt x="41620" y="191260"/>
                  </a:cubicBezTo>
                  <a:cubicBezTo>
                    <a:pt x="42062" y="182645"/>
                    <a:pt x="39057" y="174207"/>
                    <a:pt x="33270" y="167809"/>
                  </a:cubicBezTo>
                  <a:cubicBezTo>
                    <a:pt x="32523" y="166997"/>
                    <a:pt x="31744" y="166185"/>
                    <a:pt x="30915" y="165471"/>
                  </a:cubicBezTo>
                  <a:lnTo>
                    <a:pt x="13621" y="149865"/>
                  </a:lnTo>
                  <a:cubicBezTo>
                    <a:pt x="3344" y="140664"/>
                    <a:pt x="0" y="125976"/>
                    <a:pt x="5280" y="113233"/>
                  </a:cubicBezTo>
                  <a:cubicBezTo>
                    <a:pt x="10561" y="100490"/>
                    <a:pt x="23314" y="92473"/>
                    <a:pt x="37086" y="93238"/>
                  </a:cubicBezTo>
                  <a:lnTo>
                    <a:pt x="60325" y="94424"/>
                  </a:lnTo>
                  <a:cubicBezTo>
                    <a:pt x="68942" y="94865"/>
                    <a:pt x="77380" y="91860"/>
                    <a:pt x="83778" y="86072"/>
                  </a:cubicBezTo>
                  <a:cubicBezTo>
                    <a:pt x="90176" y="80283"/>
                    <a:pt x="94007" y="72187"/>
                    <a:pt x="94428" y="63569"/>
                  </a:cubicBezTo>
                  <a:cubicBezTo>
                    <a:pt x="94493" y="62439"/>
                    <a:pt x="94493" y="61305"/>
                    <a:pt x="94428" y="60175"/>
                  </a:cubicBezTo>
                  <a:lnTo>
                    <a:pt x="93291" y="36985"/>
                  </a:lnTo>
                  <a:cubicBezTo>
                    <a:pt x="92591" y="23261"/>
                    <a:pt x="100604" y="10582"/>
                    <a:pt x="113300" y="5324"/>
                  </a:cubicBezTo>
                  <a:cubicBezTo>
                    <a:pt x="125997" y="66"/>
                    <a:pt x="140628" y="3367"/>
                    <a:pt x="149836" y="13568"/>
                  </a:cubicBezTo>
                  <a:close/>
                </a:path>
              </a:pathLst>
            </a:custGeom>
            <a:noFill/>
            <a:ln w="12175" cap="flat" cmpd="sng">
              <a:solidFill>
                <a:srgbClr val="BA5D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33"/>
          <p:cNvSpPr/>
          <p:nvPr/>
        </p:nvSpPr>
        <p:spPr>
          <a:xfrm>
            <a:off x="0" y="731401"/>
            <a:ext cx="2188217" cy="4412100"/>
          </a:xfrm>
          <a:prstGeom prst="rect">
            <a:avLst/>
          </a:prstGeom>
          <a:gradFill>
            <a:gsLst>
              <a:gs pos="0">
                <a:srgbClr val="71BE8C"/>
              </a:gs>
              <a:gs pos="100000">
                <a:srgbClr val="53C3F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3"/>
          <p:cNvSpPr/>
          <p:nvPr/>
        </p:nvSpPr>
        <p:spPr>
          <a:xfrm>
            <a:off x="6966354" y="731399"/>
            <a:ext cx="2206610" cy="4412101"/>
          </a:xfrm>
          <a:prstGeom prst="rect">
            <a:avLst/>
          </a:prstGeom>
          <a:gradFill>
            <a:gsLst>
              <a:gs pos="0">
                <a:srgbClr val="1D71B8"/>
              </a:gs>
              <a:gs pos="71000">
                <a:srgbClr val="B58FC1"/>
              </a:gs>
              <a:gs pos="100000">
                <a:srgbClr val="B58FC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3"/>
          <p:cNvSpPr/>
          <p:nvPr/>
        </p:nvSpPr>
        <p:spPr>
          <a:xfrm>
            <a:off x="5010701" y="2180965"/>
            <a:ext cx="1992654" cy="56951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77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3"/>
          <p:cNvSpPr/>
          <p:nvPr/>
        </p:nvSpPr>
        <p:spPr>
          <a:xfrm flipH="1">
            <a:off x="5010701" y="2750476"/>
            <a:ext cx="1955653" cy="56951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77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3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Two ways to support processes with AI</a:t>
            </a:r>
            <a:endParaRPr/>
          </a:p>
        </p:txBody>
      </p:sp>
      <p:pic>
        <p:nvPicPr>
          <p:cNvPr id="414" name="Google Shape;414;p33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0" cy="88439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3"/>
          <p:cNvSpPr/>
          <p:nvPr/>
        </p:nvSpPr>
        <p:spPr>
          <a:xfrm>
            <a:off x="2177645" y="1233719"/>
            <a:ext cx="1797000" cy="25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3"/>
          <p:cNvSpPr/>
          <p:nvPr/>
        </p:nvSpPr>
        <p:spPr>
          <a:xfrm>
            <a:off x="2177648" y="3606599"/>
            <a:ext cx="1250400" cy="258300"/>
          </a:xfrm>
          <a:prstGeom prst="rightArrow">
            <a:avLst>
              <a:gd name="adj1" fmla="val 50000"/>
              <a:gd name="adj2" fmla="val 73498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3"/>
          <p:cNvSpPr/>
          <p:nvPr/>
        </p:nvSpPr>
        <p:spPr>
          <a:xfrm>
            <a:off x="2188216" y="3071567"/>
            <a:ext cx="869473" cy="2484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3"/>
          <p:cNvSpPr/>
          <p:nvPr/>
        </p:nvSpPr>
        <p:spPr>
          <a:xfrm>
            <a:off x="2182932" y="1880615"/>
            <a:ext cx="879900" cy="25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3"/>
          <p:cNvSpPr txBox="1"/>
          <p:nvPr/>
        </p:nvSpPr>
        <p:spPr>
          <a:xfrm>
            <a:off x="195565" y="895834"/>
            <a:ext cx="1834087" cy="13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 FOR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3"/>
          <p:cNvSpPr txBox="1"/>
          <p:nvPr/>
        </p:nvSpPr>
        <p:spPr>
          <a:xfrm>
            <a:off x="7114348" y="895834"/>
            <a:ext cx="1834087" cy="158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FOR 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3"/>
          <p:cNvSpPr txBox="1"/>
          <p:nvPr/>
        </p:nvSpPr>
        <p:spPr>
          <a:xfrm>
            <a:off x="142449" y="1880631"/>
            <a:ext cx="1834087" cy="13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Supporting all activities with AI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3"/>
          <p:cNvSpPr txBox="1"/>
          <p:nvPr/>
        </p:nvSpPr>
        <p:spPr>
          <a:xfrm>
            <a:off x="7103777" y="1833370"/>
            <a:ext cx="1834087" cy="13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Researching the science of AI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3"/>
          <p:cNvSpPr txBox="1"/>
          <p:nvPr/>
        </p:nvSpPr>
        <p:spPr>
          <a:xfrm>
            <a:off x="-56523" y="3745458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AUGMENTED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-85853" y="4391897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3"/>
          <p:cNvSpPr txBox="1"/>
          <p:nvPr/>
        </p:nvSpPr>
        <p:spPr>
          <a:xfrm>
            <a:off x="6966354" y="3764485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3"/>
          <p:cNvSpPr txBox="1"/>
          <p:nvPr/>
        </p:nvSpPr>
        <p:spPr>
          <a:xfrm>
            <a:off x="6966354" y="4433467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AUTONOMOUS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3"/>
          <p:cNvSpPr/>
          <p:nvPr/>
        </p:nvSpPr>
        <p:spPr>
          <a:xfrm>
            <a:off x="2177651" y="4133600"/>
            <a:ext cx="2188200" cy="258300"/>
          </a:xfrm>
          <a:prstGeom prst="rightArrow">
            <a:avLst>
              <a:gd name="adj1" fmla="val 50000"/>
              <a:gd name="adj2" fmla="val 73498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5"/>
          <p:cNvSpPr/>
          <p:nvPr/>
        </p:nvSpPr>
        <p:spPr>
          <a:xfrm>
            <a:off x="6966354" y="731399"/>
            <a:ext cx="2206610" cy="4412101"/>
          </a:xfrm>
          <a:prstGeom prst="rect">
            <a:avLst/>
          </a:prstGeom>
          <a:gradFill>
            <a:gsLst>
              <a:gs pos="0">
                <a:srgbClr val="1D71B8"/>
              </a:gs>
              <a:gs pos="71000">
                <a:srgbClr val="B58FC1"/>
              </a:gs>
              <a:gs pos="100000">
                <a:srgbClr val="B58FC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5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Creating space for AI breakthroughs</a:t>
            </a:r>
            <a:endParaRPr/>
          </a:p>
        </p:txBody>
      </p:sp>
      <p:pic>
        <p:nvPicPr>
          <p:cNvPr id="446" name="Google Shape;446;p35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0" cy="88439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5"/>
          <p:cNvSpPr txBox="1"/>
          <p:nvPr/>
        </p:nvSpPr>
        <p:spPr>
          <a:xfrm>
            <a:off x="7114348" y="895834"/>
            <a:ext cx="1834087" cy="158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FOR 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5"/>
          <p:cNvSpPr txBox="1"/>
          <p:nvPr/>
        </p:nvSpPr>
        <p:spPr>
          <a:xfrm>
            <a:off x="7103777" y="1833370"/>
            <a:ext cx="1834087" cy="13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Researching the science of AI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5"/>
          <p:cNvSpPr txBox="1"/>
          <p:nvPr/>
        </p:nvSpPr>
        <p:spPr>
          <a:xfrm>
            <a:off x="6966354" y="3764485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5"/>
          <p:cNvSpPr txBox="1"/>
          <p:nvPr/>
        </p:nvSpPr>
        <p:spPr>
          <a:xfrm>
            <a:off x="6966354" y="4433467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AUTONOMOUS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5"/>
          <p:cNvSpPr/>
          <p:nvPr/>
        </p:nvSpPr>
        <p:spPr>
          <a:xfrm>
            <a:off x="343561" y="1122861"/>
            <a:ext cx="2099621" cy="3626099"/>
          </a:xfrm>
          <a:prstGeom prst="rect">
            <a:avLst/>
          </a:prstGeom>
          <a:gradFill>
            <a:gsLst>
              <a:gs pos="0">
                <a:srgbClr val="71BE8C"/>
              </a:gs>
              <a:gs pos="100000">
                <a:srgbClr val="53C3F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5"/>
          <p:cNvSpPr/>
          <p:nvPr/>
        </p:nvSpPr>
        <p:spPr>
          <a:xfrm>
            <a:off x="2428803" y="1122860"/>
            <a:ext cx="2117270" cy="3626099"/>
          </a:xfrm>
          <a:prstGeom prst="rect">
            <a:avLst/>
          </a:prstGeom>
          <a:gradFill>
            <a:gsLst>
              <a:gs pos="0">
                <a:srgbClr val="53C3F1"/>
              </a:gs>
              <a:gs pos="97000">
                <a:srgbClr val="1D71B8"/>
              </a:gs>
              <a:gs pos="100000">
                <a:srgbClr val="1D71B8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5"/>
          <p:cNvSpPr/>
          <p:nvPr/>
        </p:nvSpPr>
        <p:spPr>
          <a:xfrm>
            <a:off x="4542522" y="1125939"/>
            <a:ext cx="2117270" cy="3626099"/>
          </a:xfrm>
          <a:prstGeom prst="rect">
            <a:avLst/>
          </a:prstGeom>
          <a:gradFill>
            <a:gsLst>
              <a:gs pos="0">
                <a:srgbClr val="1D71B8"/>
              </a:gs>
              <a:gs pos="71000">
                <a:srgbClr val="B58FC1"/>
              </a:gs>
              <a:gs pos="100000">
                <a:srgbClr val="B58FC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5"/>
          <p:cNvSpPr txBox="1"/>
          <p:nvPr/>
        </p:nvSpPr>
        <p:spPr>
          <a:xfrm>
            <a:off x="432643" y="1872638"/>
            <a:ext cx="1921457" cy="158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700">
                <a:solidFill>
                  <a:schemeClr val="lt1"/>
                </a:solidFill>
              </a:rPr>
              <a:t>SPECIALIST AI RESEARCH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5"/>
          <p:cNvSpPr txBox="1"/>
          <p:nvPr/>
        </p:nvSpPr>
        <p:spPr>
          <a:xfrm>
            <a:off x="559768" y="3028623"/>
            <a:ext cx="1667206" cy="13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Biologically related AI developments</a:t>
            </a:r>
            <a:endParaRPr sz="1200"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AI developments in drug research</a:t>
            </a:r>
            <a:endParaRPr sz="1200"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AI developments in agriculture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6" name="Google Shape;456;p35"/>
          <p:cNvSpPr txBox="1"/>
          <p:nvPr/>
        </p:nvSpPr>
        <p:spPr>
          <a:xfrm>
            <a:off x="2570395" y="1872638"/>
            <a:ext cx="1834087" cy="158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700">
                <a:solidFill>
                  <a:schemeClr val="lt1"/>
                </a:solidFill>
              </a:rPr>
              <a:t>FOUNDATIONAL AI RESEARCH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5"/>
          <p:cNvSpPr txBox="1"/>
          <p:nvPr/>
        </p:nvSpPr>
        <p:spPr>
          <a:xfrm>
            <a:off x="4684114" y="1872638"/>
            <a:ext cx="1834087" cy="158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700">
                <a:solidFill>
                  <a:schemeClr val="lt1"/>
                </a:solidFill>
              </a:rPr>
              <a:t>AUTONOMOUS AI RESEARCH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5"/>
          <p:cNvSpPr txBox="1"/>
          <p:nvPr/>
        </p:nvSpPr>
        <p:spPr>
          <a:xfrm>
            <a:off x="2443175" y="3028614"/>
            <a:ext cx="20997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Development of machine perception</a:t>
            </a:r>
            <a:endParaRPr sz="1200"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Specialized foundational model developments</a:t>
            </a:r>
            <a:endParaRPr sz="1200"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Explainable AI developments</a:t>
            </a:r>
            <a:endParaRPr sz="1200"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>
                <a:solidFill>
                  <a:schemeClr val="lt1"/>
                </a:solidFill>
              </a:rPr>
              <a:t>Development of AI mathematics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59" name="Google Shape;459;p35"/>
          <p:cNvSpPr txBox="1"/>
          <p:nvPr/>
        </p:nvSpPr>
        <p:spPr>
          <a:xfrm>
            <a:off x="4620775" y="2865960"/>
            <a:ext cx="18342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 dirty="0">
                <a:solidFill>
                  <a:schemeClr val="lt1"/>
                </a:solidFill>
              </a:rPr>
              <a:t>Autonomous execution of phases</a:t>
            </a:r>
            <a:endParaRPr sz="1200" dirty="0"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 dirty="0">
                <a:solidFill>
                  <a:schemeClr val="lt1"/>
                </a:solidFill>
              </a:rPr>
              <a:t>Research on Human-AI collaboration</a:t>
            </a:r>
            <a:endParaRPr sz="1200" dirty="0"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-GB" sz="1200" dirty="0">
                <a:solidFill>
                  <a:schemeClr val="lt1"/>
                </a:solidFill>
              </a:rPr>
              <a:t>Research on an autonomous AI </a:t>
            </a:r>
            <a:r>
              <a:rPr lang="en-GB" sz="1200" dirty="0" err="1">
                <a:solidFill>
                  <a:schemeClr val="lt1"/>
                </a:solidFill>
              </a:rPr>
              <a:t>scientistn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460" name="Google Shape;460;p35"/>
          <p:cNvSpPr/>
          <p:nvPr/>
        </p:nvSpPr>
        <p:spPr>
          <a:xfrm>
            <a:off x="1210146" y="1390938"/>
            <a:ext cx="4529716" cy="69240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5"/>
          <p:cNvSpPr txBox="1"/>
          <p:nvPr/>
        </p:nvSpPr>
        <p:spPr>
          <a:xfrm>
            <a:off x="1393371" y="1478099"/>
            <a:ext cx="4099802" cy="52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</a:rPr>
              <a:t>AI RESEARCH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/>
          <p:nvPr/>
        </p:nvSpPr>
        <p:spPr>
          <a:xfrm>
            <a:off x="0" y="731401"/>
            <a:ext cx="2188217" cy="4412100"/>
          </a:xfrm>
          <a:prstGeom prst="rect">
            <a:avLst/>
          </a:prstGeom>
          <a:gradFill>
            <a:gsLst>
              <a:gs pos="0">
                <a:srgbClr val="71BE8C"/>
              </a:gs>
              <a:gs pos="100000">
                <a:srgbClr val="53C3F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7"/>
          <p:cNvSpPr/>
          <p:nvPr/>
        </p:nvSpPr>
        <p:spPr>
          <a:xfrm>
            <a:off x="6966354" y="731400"/>
            <a:ext cx="2206610" cy="4412101"/>
          </a:xfrm>
          <a:prstGeom prst="rect">
            <a:avLst/>
          </a:prstGeom>
          <a:gradFill>
            <a:gsLst>
              <a:gs pos="0">
                <a:srgbClr val="1D71B8"/>
              </a:gs>
              <a:gs pos="71000">
                <a:srgbClr val="B58FC1"/>
              </a:gs>
              <a:gs pos="100000">
                <a:srgbClr val="B58FC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7"/>
          <p:cNvSpPr/>
          <p:nvPr/>
        </p:nvSpPr>
        <p:spPr>
          <a:xfrm>
            <a:off x="6480539" y="1994411"/>
            <a:ext cx="559812" cy="5692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77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7"/>
          <p:cNvSpPr/>
          <p:nvPr/>
        </p:nvSpPr>
        <p:spPr>
          <a:xfrm flipH="1">
            <a:off x="6450499" y="2569044"/>
            <a:ext cx="530002" cy="56928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77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7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2026 AI FACTROY ANTENNA: a new way to support</a:t>
            </a:r>
            <a:endParaRPr/>
          </a:p>
        </p:txBody>
      </p:sp>
      <p:pic>
        <p:nvPicPr>
          <p:cNvPr id="565" name="Google Shape;565;p37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0" cy="88439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7"/>
          <p:cNvSpPr txBox="1"/>
          <p:nvPr/>
        </p:nvSpPr>
        <p:spPr>
          <a:xfrm>
            <a:off x="300497" y="923883"/>
            <a:ext cx="1834087" cy="13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 FOR BUSINESS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7"/>
          <p:cNvSpPr txBox="1"/>
          <p:nvPr/>
        </p:nvSpPr>
        <p:spPr>
          <a:xfrm>
            <a:off x="7114348" y="895834"/>
            <a:ext cx="1834087" cy="158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AI-FIRST BUSINESS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7"/>
          <p:cNvSpPr txBox="1"/>
          <p:nvPr/>
        </p:nvSpPr>
        <p:spPr>
          <a:xfrm>
            <a:off x="-56523" y="3745984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AUGMENTED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7"/>
          <p:cNvSpPr txBox="1"/>
          <p:nvPr/>
        </p:nvSpPr>
        <p:spPr>
          <a:xfrm>
            <a:off x="-85853" y="4391897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7"/>
          <p:cNvSpPr txBox="1"/>
          <p:nvPr/>
        </p:nvSpPr>
        <p:spPr>
          <a:xfrm>
            <a:off x="6966354" y="3764485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7"/>
          <p:cNvSpPr txBox="1"/>
          <p:nvPr/>
        </p:nvSpPr>
        <p:spPr>
          <a:xfrm>
            <a:off x="6966354" y="4433467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AUTONOMOUS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7"/>
          <p:cNvSpPr/>
          <p:nvPr/>
        </p:nvSpPr>
        <p:spPr>
          <a:xfrm>
            <a:off x="2670780" y="755035"/>
            <a:ext cx="3821847" cy="4415708"/>
          </a:xfrm>
          <a:prstGeom prst="rect">
            <a:avLst/>
          </a:prstGeom>
          <a:gradFill>
            <a:gsLst>
              <a:gs pos="0">
                <a:srgbClr val="53C3F1"/>
              </a:gs>
              <a:gs pos="97000">
                <a:srgbClr val="1D71B8"/>
              </a:gs>
              <a:gs pos="100000">
                <a:srgbClr val="1D71B8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7"/>
          <p:cNvSpPr txBox="1"/>
          <p:nvPr/>
        </p:nvSpPr>
        <p:spPr>
          <a:xfrm>
            <a:off x="3302426" y="1160018"/>
            <a:ext cx="2526943" cy="56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 FACTORY ANTENNA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7"/>
          <p:cNvSpPr txBox="1"/>
          <p:nvPr/>
        </p:nvSpPr>
        <p:spPr>
          <a:xfrm>
            <a:off x="2836480" y="3517283"/>
            <a:ext cx="1131378" cy="83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HPC </a:t>
            </a:r>
            <a:r>
              <a:rPr lang="en-GB" b="1">
                <a:solidFill>
                  <a:schemeClr val="lt1"/>
                </a:solidFill>
              </a:rPr>
              <a:t>capacity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JULLICH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7"/>
          <p:cNvSpPr txBox="1"/>
          <p:nvPr/>
        </p:nvSpPr>
        <p:spPr>
          <a:xfrm>
            <a:off x="3410953" y="1960694"/>
            <a:ext cx="2341500" cy="83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800" i="1">
                <a:solidFill>
                  <a:schemeClr val="lt1"/>
                </a:solidFill>
              </a:rPr>
              <a:t>Supporting AI enabled innovations</a:t>
            </a:r>
            <a:endParaRPr sz="18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7"/>
          <p:cNvSpPr txBox="1"/>
          <p:nvPr/>
        </p:nvSpPr>
        <p:spPr>
          <a:xfrm>
            <a:off x="4051938" y="3533141"/>
            <a:ext cx="1064108" cy="83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Consulting capacity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HUN-REN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MKIK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7"/>
          <p:cNvSpPr txBox="1"/>
          <p:nvPr/>
        </p:nvSpPr>
        <p:spPr>
          <a:xfrm>
            <a:off x="5272462" y="3517283"/>
            <a:ext cx="1064108" cy="83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Researcher capacity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SZTAKI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WIGNER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3856" y="2947998"/>
            <a:ext cx="569285" cy="56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3294" y="2947998"/>
            <a:ext cx="569285" cy="56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2732" y="2947998"/>
            <a:ext cx="569285" cy="56928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7"/>
          <p:cNvSpPr/>
          <p:nvPr/>
        </p:nvSpPr>
        <p:spPr>
          <a:xfrm>
            <a:off x="2134584" y="3696429"/>
            <a:ext cx="561078" cy="2763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7"/>
          <p:cNvSpPr/>
          <p:nvPr/>
        </p:nvSpPr>
        <p:spPr>
          <a:xfrm>
            <a:off x="2175798" y="3117850"/>
            <a:ext cx="515855" cy="2763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7"/>
          <p:cNvSpPr/>
          <p:nvPr/>
        </p:nvSpPr>
        <p:spPr>
          <a:xfrm>
            <a:off x="2177648" y="2539272"/>
            <a:ext cx="515855" cy="2763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7"/>
          <p:cNvSpPr/>
          <p:nvPr/>
        </p:nvSpPr>
        <p:spPr>
          <a:xfrm>
            <a:off x="2172851" y="1960694"/>
            <a:ext cx="515855" cy="2763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7"/>
          <p:cNvSpPr/>
          <p:nvPr/>
        </p:nvSpPr>
        <p:spPr>
          <a:xfrm>
            <a:off x="2174972" y="1382116"/>
            <a:ext cx="515855" cy="2763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0C3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7"/>
          <p:cNvSpPr/>
          <p:nvPr/>
        </p:nvSpPr>
        <p:spPr>
          <a:xfrm>
            <a:off x="3344465" y="991693"/>
            <a:ext cx="2526944" cy="92813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7"/>
          <p:cNvSpPr txBox="1"/>
          <p:nvPr/>
        </p:nvSpPr>
        <p:spPr>
          <a:xfrm>
            <a:off x="142449" y="1880631"/>
            <a:ext cx="18342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Supporting business processes with 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7"/>
          <p:cNvSpPr txBox="1"/>
          <p:nvPr/>
        </p:nvSpPr>
        <p:spPr>
          <a:xfrm>
            <a:off x="7152615" y="1994410"/>
            <a:ext cx="18342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Redefining the business around AI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aa23150d1a_0_0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dirty="0"/>
              <a:t>2026 AI FACTROY ANTENNA: launching the European network</a:t>
            </a:r>
            <a:endParaRPr dirty="0"/>
          </a:p>
        </p:txBody>
      </p:sp>
      <p:pic>
        <p:nvPicPr>
          <p:cNvPr id="594" name="Google Shape;594;g3aa23150d1a_0_0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1" cy="88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3aa23150d1a_0_0" title="176301762090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31400"/>
            <a:ext cx="5795098" cy="329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3aa23150d1a_0_0" title="176301761720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3724" y="731400"/>
            <a:ext cx="2447076" cy="435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3aa23150d1a_0_0" title="1763017613599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5775" y="3067600"/>
            <a:ext cx="2685548" cy="201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1" descr="A képen Színesség, kék, víz, képernyőkép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 t="10293" b="10213"/>
          <a:stretch/>
        </p:blipFill>
        <p:spPr>
          <a:xfrm>
            <a:off x="1" y="-1"/>
            <a:ext cx="915125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" descr="A képen Betűtípus, Grafika, Grafikus tervezés, embléma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8750" y="898974"/>
            <a:ext cx="2204786" cy="918369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1"/>
          <p:cNvSpPr txBox="1"/>
          <p:nvPr/>
        </p:nvSpPr>
        <p:spPr>
          <a:xfrm>
            <a:off x="3040394" y="4389215"/>
            <a:ext cx="306321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https://hun-ren.hu/ai4impact-hu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www.ai1science.com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"/>
          <p:cNvSpPr txBox="1"/>
          <p:nvPr/>
        </p:nvSpPr>
        <p:spPr>
          <a:xfrm>
            <a:off x="1318095" y="2661173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ct val="63492"/>
              <a:buFont typeface="Arial"/>
              <a:buNone/>
            </a:pPr>
            <a:r>
              <a:rPr lang="en-GB" sz="45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The future of Science and Business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ct val="63492"/>
              <a:buFont typeface="Arial"/>
              <a:buNone/>
            </a:pPr>
            <a:r>
              <a:rPr lang="en-GB" sz="45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is AI-first!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-64482" y="1"/>
            <a:ext cx="4645998" cy="5143500"/>
          </a:xfrm>
          <a:prstGeom prst="rect">
            <a:avLst/>
          </a:prstGeom>
          <a:gradFill>
            <a:gsLst>
              <a:gs pos="0">
                <a:srgbClr val="71BE8C"/>
              </a:gs>
              <a:gs pos="100000">
                <a:srgbClr val="53C3F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8"/>
          <p:cNvSpPr/>
          <p:nvPr/>
        </p:nvSpPr>
        <p:spPr>
          <a:xfrm>
            <a:off x="4572000" y="0"/>
            <a:ext cx="4685051" cy="5143501"/>
          </a:xfrm>
          <a:prstGeom prst="rect">
            <a:avLst/>
          </a:prstGeom>
          <a:gradFill>
            <a:gsLst>
              <a:gs pos="0">
                <a:srgbClr val="1D71B8"/>
              </a:gs>
              <a:gs pos="71000">
                <a:srgbClr val="B58FC1"/>
              </a:gs>
              <a:gs pos="100000">
                <a:srgbClr val="B58FC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8"/>
          <p:cNvSpPr txBox="1"/>
          <p:nvPr/>
        </p:nvSpPr>
        <p:spPr>
          <a:xfrm>
            <a:off x="4187196" y="3547275"/>
            <a:ext cx="1260457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ct val="50000"/>
              <a:buFont typeface="Arial"/>
              <a:buNone/>
            </a:pPr>
            <a:r>
              <a:rPr lang="en-GB" sz="4000" i="1" dirty="0">
                <a:solidFill>
                  <a:schemeClr val="lt1"/>
                </a:solidFill>
              </a:rPr>
              <a:t>AND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8"/>
          <p:cNvSpPr txBox="1"/>
          <p:nvPr/>
        </p:nvSpPr>
        <p:spPr>
          <a:xfrm>
            <a:off x="195565" y="895833"/>
            <a:ext cx="3731599" cy="301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>
                <a:solidFill>
                  <a:schemeClr val="lt1"/>
                </a:solidFill>
              </a:rPr>
              <a:t>WHAT CAN WE USE TODAY?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8"/>
          <p:cNvSpPr txBox="1"/>
          <p:nvPr/>
        </p:nvSpPr>
        <p:spPr>
          <a:xfrm>
            <a:off x="5089103" y="895833"/>
            <a:ext cx="3731599" cy="301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>
                <a:solidFill>
                  <a:schemeClr val="dk1"/>
                </a:solidFill>
              </a:rPr>
              <a:t>HOW CAN WE PREPARE FOR THE FUTURE?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2025 BIG PREDICTIONS: When will we have AGI?</a:t>
            </a:r>
            <a:endParaRPr/>
          </a:p>
        </p:txBody>
      </p:sp>
      <p:pic>
        <p:nvPicPr>
          <p:cNvPr id="156" name="Google Shape;156;p29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0" cy="88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 descr="Image of Sam Altman headshot"/>
          <p:cNvPicPr preferRelativeResize="0"/>
          <p:nvPr/>
        </p:nvPicPr>
        <p:blipFill rotWithShape="1">
          <a:blip r:embed="rId4">
            <a:alphaModFix/>
          </a:blip>
          <a:srcRect l="7671" r="13262"/>
          <a:stretch/>
        </p:blipFill>
        <p:spPr>
          <a:xfrm>
            <a:off x="3801564" y="889093"/>
            <a:ext cx="1485240" cy="15027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8" name="Google Shape;158;p29" descr="Image of Dario Amodei headshot"/>
          <p:cNvPicPr preferRelativeResize="0"/>
          <p:nvPr/>
        </p:nvPicPr>
        <p:blipFill rotWithShape="1">
          <a:blip r:embed="rId5">
            <a:alphaModFix/>
          </a:blip>
          <a:srcRect l="10870" r="12031"/>
          <a:stretch/>
        </p:blipFill>
        <p:spPr>
          <a:xfrm>
            <a:off x="2097079" y="1931292"/>
            <a:ext cx="1448240" cy="15027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9" name="Google Shape;159;p29" descr="Image of Elon Musk headshot"/>
          <p:cNvPicPr preferRelativeResize="0"/>
          <p:nvPr/>
        </p:nvPicPr>
        <p:blipFill rotWithShape="1">
          <a:blip r:embed="rId6">
            <a:alphaModFix/>
          </a:blip>
          <a:srcRect l="12267" r="10634"/>
          <a:stretch/>
        </p:blipFill>
        <p:spPr>
          <a:xfrm>
            <a:off x="312266" y="889093"/>
            <a:ext cx="1448240" cy="15027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" name="Google Shape;160;p29" descr="Image of Mustafa Suleyman headshot"/>
          <p:cNvPicPr preferRelativeResize="0"/>
          <p:nvPr/>
        </p:nvPicPr>
        <p:blipFill rotWithShape="1">
          <a:blip r:embed="rId7">
            <a:alphaModFix/>
          </a:blip>
          <a:srcRect l="6692" r="28890" b="19675"/>
          <a:stretch/>
        </p:blipFill>
        <p:spPr>
          <a:xfrm>
            <a:off x="5431843" y="1961874"/>
            <a:ext cx="1445122" cy="144158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1" name="Google Shape;161;p29" descr="Image of Demis Hassabis headshot"/>
          <p:cNvPicPr preferRelativeResize="0"/>
          <p:nvPr/>
        </p:nvPicPr>
        <p:blipFill rotWithShape="1">
          <a:blip r:embed="rId8">
            <a:alphaModFix/>
          </a:blip>
          <a:srcRect l="12960" r="9940"/>
          <a:stretch/>
        </p:blipFill>
        <p:spPr>
          <a:xfrm>
            <a:off x="7246495" y="889093"/>
            <a:ext cx="1448240" cy="150274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3652926" y="2722566"/>
            <a:ext cx="1782517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2025-28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3652926" y="3142079"/>
            <a:ext cx="1782517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„AGI will probably get developed during [Trump’s] term.”</a:t>
            </a:r>
            <a:r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5263146" y="3754961"/>
            <a:ext cx="1782517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&lt;2035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5476357" y="4146662"/>
            <a:ext cx="1400608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„Soon to me is sometime in the next ten years.”</a:t>
            </a:r>
            <a:r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7079357" y="2722566"/>
            <a:ext cx="1782517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2030</a:t>
            </a: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-35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7143426" y="3142079"/>
            <a:ext cx="1654378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„…we’ll have something that we could sort of reasonably call AGI… maybe in the next five to 10 years, possibly the lower end of that.”</a:t>
            </a:r>
            <a:r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1929941" y="3754961"/>
            <a:ext cx="1782517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2027-28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2097079" y="4146662"/>
            <a:ext cx="1495782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„…that’s the thing I think we’re quite likely to get in the next two or three years.”</a:t>
            </a: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145128" y="2722566"/>
            <a:ext cx="1782517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2025-26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204477" y="3142079"/>
            <a:ext cx="1663818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‘smarter than the smartest human’ will be available in 2025 or by 2026.”</a:t>
            </a:r>
            <a:endParaRPr sz="12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5088735" y="3383314"/>
            <a:ext cx="2131339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Mustafa Suleyman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Microsoft AI CEO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6904946" y="2320543"/>
            <a:ext cx="2131339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Demis Hassabis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 Deep Mind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3478515" y="2320543"/>
            <a:ext cx="2131339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 Altman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OpenAI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-29283" y="2320543"/>
            <a:ext cx="2131339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Elon Musk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Grok, Tesla, x.ai…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1755530" y="3383314"/>
            <a:ext cx="2131339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Dario Amodei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Anthropic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aa23150d1a_0_207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2025 THE BIG TRENDS</a:t>
            </a:r>
            <a:endParaRPr/>
          </a:p>
        </p:txBody>
      </p:sp>
      <p:pic>
        <p:nvPicPr>
          <p:cNvPr id="182" name="Google Shape;182;g3aa23150d1a_0_207" descr="A képen automata, robot, fedett pályás látható&#10;&#10;Előfordulhat, hogy az AI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9862" y="1061601"/>
            <a:ext cx="2199900" cy="219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3" name="Google Shape;183;g3aa23150d1a_0_207" descr="A képen szobor, Bronz szobor, művészet látható&#10;&#10;Előfordulhat, hogy az AI által létrehozott tartalom helytele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949" y="1061601"/>
            <a:ext cx="2199900" cy="219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4" name="Google Shape;184;g3aa23150d1a_0_207" descr="A képen rajzfilm, képernyőkép, játék látható&#10;&#10;Előfordulhat, hogy az AI által létrehozott tartalom helytelen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3059" y="1061601"/>
            <a:ext cx="2199900" cy="219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5" name="Google Shape;185;g3aa23150d1a_0_207"/>
          <p:cNvSpPr txBox="1"/>
          <p:nvPr/>
        </p:nvSpPr>
        <p:spPr>
          <a:xfrm>
            <a:off x="523528" y="3261358"/>
            <a:ext cx="24705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Thinking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aa23150d1a_0_207"/>
          <p:cNvSpPr txBox="1"/>
          <p:nvPr/>
        </p:nvSpPr>
        <p:spPr>
          <a:xfrm>
            <a:off x="3377859" y="3261358"/>
            <a:ext cx="24705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 usage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3aa23150d1a_0_207"/>
          <p:cNvSpPr txBox="1"/>
          <p:nvPr/>
        </p:nvSpPr>
        <p:spPr>
          <a:xfrm>
            <a:off x="6232190" y="3261358"/>
            <a:ext cx="24705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Specialization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3aa23150d1a_0_207"/>
          <p:cNvSpPr txBox="1"/>
          <p:nvPr/>
        </p:nvSpPr>
        <p:spPr>
          <a:xfrm>
            <a:off x="646350" y="3780047"/>
            <a:ext cx="2225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time to reason and build consistency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3aa23150d1a_0_207"/>
          <p:cNvSpPr txBox="1"/>
          <p:nvPr/>
        </p:nvSpPr>
        <p:spPr>
          <a:xfrm>
            <a:off x="3500675" y="3780047"/>
            <a:ext cx="2225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Email, file system, calendar, integrating internal systems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3aa23150d1a_0_207"/>
          <p:cNvSpPr txBox="1"/>
          <p:nvPr/>
        </p:nvSpPr>
        <p:spPr>
          <a:xfrm>
            <a:off x="6355010" y="3780054"/>
            <a:ext cx="22251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Coding, sales, lawyer specialists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3aa23150d1a_0_207"/>
          <p:cNvSpPr txBox="1">
            <a:spLocks noGrp="1"/>
          </p:cNvSpPr>
          <p:nvPr>
            <p:ph type="sldNum" idx="12"/>
          </p:nvPr>
        </p:nvSpPr>
        <p:spPr>
          <a:xfrm>
            <a:off x="8507840" y="4782312"/>
            <a:ext cx="274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AFB4B9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192" name="Google Shape;192;g3aa23150d1a_0_207" descr="A képen szöveg, Grafika, képernyőkép, Betűtípus látható&#10;&#10;Automatikusan generált leírá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98260" y="-76496"/>
            <a:ext cx="1250481" cy="8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2025 THE BIG CONTRADICTION</a:t>
            </a:r>
            <a:endParaRPr/>
          </a:p>
        </p:txBody>
      </p:sp>
      <p:pic>
        <p:nvPicPr>
          <p:cNvPr id="198" name="Google Shape;198;p31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0" cy="88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1927" y="1850080"/>
            <a:ext cx="3339668" cy="110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5">
            <a:alphaModFix/>
          </a:blip>
          <a:srcRect b="42067"/>
          <a:stretch/>
        </p:blipFill>
        <p:spPr>
          <a:xfrm>
            <a:off x="5111127" y="1304746"/>
            <a:ext cx="2990203" cy="56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1127" y="3293421"/>
            <a:ext cx="3805594" cy="9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32268" y="4272179"/>
            <a:ext cx="3763311" cy="83968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3705171" y="2469729"/>
            <a:ext cx="687122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5132268" y="2795993"/>
            <a:ext cx="4159727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800">
                <a:solidFill>
                  <a:srgbClr val="FF6F6A"/>
                </a:solidFill>
              </a:rPr>
              <a:t>No clear return on investment</a:t>
            </a:r>
            <a:endParaRPr sz="1800" b="0" i="0" u="none" strike="noStrike" cap="none">
              <a:solidFill>
                <a:srgbClr val="FF6F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1"/>
          <p:cNvSpPr txBox="1"/>
          <p:nvPr/>
        </p:nvSpPr>
        <p:spPr>
          <a:xfrm>
            <a:off x="5132268" y="690332"/>
            <a:ext cx="4159727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800">
                <a:solidFill>
                  <a:srgbClr val="FF6F6A"/>
                </a:solidFill>
              </a:rPr>
              <a:t>Still hallucinating</a:t>
            </a:r>
            <a:endParaRPr sz="1800" b="0" i="0" u="none" strike="noStrike" cap="none">
              <a:solidFill>
                <a:srgbClr val="FF6F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606849" y="1005178"/>
            <a:ext cx="284903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800">
                <a:solidFill>
                  <a:srgbClr val="47E197"/>
                </a:solidFill>
              </a:rPr>
              <a:t>Gold medal at the International Mathematical Olympiad</a:t>
            </a:r>
            <a:endParaRPr sz="1800" b="0" i="0" u="none" strike="noStrike" cap="none">
              <a:solidFill>
                <a:srgbClr val="47E1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1" descr="A képen automata, robot, játék, fedett pályás látható&#10;&#10;Előfordulhat, hogy az AI által létrehozott tartalom helytelen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6849" y="1815984"/>
            <a:ext cx="2770288" cy="277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807895"/>
            <a:ext cx="567029" cy="56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5984" y="2917614"/>
            <a:ext cx="567029" cy="56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952321"/>
            <a:ext cx="714375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>
            <a:off x="-64482" y="1"/>
            <a:ext cx="4645998" cy="5143500"/>
          </a:xfrm>
          <a:prstGeom prst="rect">
            <a:avLst/>
          </a:prstGeom>
          <a:gradFill>
            <a:gsLst>
              <a:gs pos="0">
                <a:srgbClr val="71BE8C"/>
              </a:gs>
              <a:gs pos="100000">
                <a:srgbClr val="53C3F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2"/>
          <p:cNvSpPr/>
          <p:nvPr/>
        </p:nvSpPr>
        <p:spPr>
          <a:xfrm>
            <a:off x="4572000" y="0"/>
            <a:ext cx="4685051" cy="5143501"/>
          </a:xfrm>
          <a:prstGeom prst="rect">
            <a:avLst/>
          </a:prstGeom>
          <a:gradFill>
            <a:gsLst>
              <a:gs pos="0">
                <a:srgbClr val="1D71B8"/>
              </a:gs>
              <a:gs pos="71000">
                <a:srgbClr val="B58FC1"/>
              </a:gs>
              <a:gs pos="100000">
                <a:srgbClr val="B58FC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4187211" y="3547272"/>
            <a:ext cx="687122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GB" sz="4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387960" y="895832"/>
            <a:ext cx="3731599" cy="301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JAGGED INTELLIGENCE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5199892" y="895831"/>
            <a:ext cx="3731599" cy="301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 INTELLIGENCE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2027-30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Let’s watch how it evolves, not where it is </a:t>
            </a:r>
            <a:endParaRPr/>
          </a:p>
        </p:txBody>
      </p:sp>
      <p:pic>
        <p:nvPicPr>
          <p:cNvPr id="225" name="Google Shape;225;p4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0" cy="88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8154" y="807895"/>
            <a:ext cx="5929752" cy="427607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 txBox="1"/>
          <p:nvPr/>
        </p:nvSpPr>
        <p:spPr>
          <a:xfrm>
            <a:off x="7540369" y="4483600"/>
            <a:ext cx="1508371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1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 Intelligence – Ethan Mollick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a23150d1a_0_98"/>
          <p:cNvSpPr/>
          <p:nvPr/>
        </p:nvSpPr>
        <p:spPr>
          <a:xfrm>
            <a:off x="0" y="822104"/>
            <a:ext cx="5919300" cy="540600"/>
          </a:xfrm>
          <a:prstGeom prst="homePlate">
            <a:avLst>
              <a:gd name="adj" fmla="val 50000"/>
            </a:avLst>
          </a:prstGeom>
          <a:solidFill>
            <a:srgbClr val="E7D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g3aa23150d1a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5244" y="3449995"/>
            <a:ext cx="2046782" cy="153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aa23150d1a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690" y="3445257"/>
            <a:ext cx="2046783" cy="153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3aa23150d1a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370" y="3445258"/>
            <a:ext cx="2046783" cy="153576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3aa23150d1a_0_98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lvl="0"/>
            <a:r>
              <a:rPr lang="en-GB" dirty="0"/>
              <a:t>Three waves of AI that we have to manage</a:t>
            </a:r>
            <a:br>
              <a:rPr lang="hu-HU" dirty="0"/>
            </a:br>
            <a:r>
              <a:rPr lang="en-GB" dirty="0"/>
              <a:t>Augmented… Automated… Autonomous… Intelligence</a:t>
            </a:r>
            <a:endParaRPr dirty="0"/>
          </a:p>
        </p:txBody>
      </p:sp>
      <p:pic>
        <p:nvPicPr>
          <p:cNvPr id="302" name="Google Shape;302;g3aa23150d1a_0_98" descr="A képen szöveg, Grafika, képernyőkép, Betűtípus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8260" y="-76496"/>
            <a:ext cx="1249319" cy="88357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aa23150d1a_0_98"/>
          <p:cNvSpPr txBox="1"/>
          <p:nvPr/>
        </p:nvSpPr>
        <p:spPr>
          <a:xfrm>
            <a:off x="203277" y="804160"/>
            <a:ext cx="50133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1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AI-s can be more and more a central part of how we do science</a:t>
            </a:r>
            <a:endParaRPr sz="1200" b="0" i="1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aa23150d1a_0_98"/>
          <p:cNvSpPr txBox="1"/>
          <p:nvPr/>
        </p:nvSpPr>
        <p:spPr>
          <a:xfrm>
            <a:off x="203277" y="3449995"/>
            <a:ext cx="2290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Augmented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aa23150d1a_0_98"/>
          <p:cNvSpPr txBox="1"/>
          <p:nvPr/>
        </p:nvSpPr>
        <p:spPr>
          <a:xfrm>
            <a:off x="3315737" y="3443461"/>
            <a:ext cx="2290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aa23150d1a_0_98"/>
          <p:cNvSpPr txBox="1"/>
          <p:nvPr/>
        </p:nvSpPr>
        <p:spPr>
          <a:xfrm>
            <a:off x="634776" y="4145261"/>
            <a:ext cx="1427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Getting help for a concrete task. Needs culture change</a:t>
            </a:r>
            <a:endParaRPr sz="11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aa23150d1a_0_98"/>
          <p:cNvSpPr txBox="1"/>
          <p:nvPr/>
        </p:nvSpPr>
        <p:spPr>
          <a:xfrm>
            <a:off x="3437690" y="4145261"/>
            <a:ext cx="1982669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u-HU" sz="11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Defining</a:t>
            </a:r>
            <a:r>
              <a:rPr lang="hu-HU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1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tasks</a:t>
            </a:r>
            <a:r>
              <a:rPr lang="hu-HU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hu-HU" sz="11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delegating</a:t>
            </a:r>
            <a:r>
              <a:rPr lang="hu-HU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a to </a:t>
            </a:r>
            <a:r>
              <a:rPr lang="hu-HU" sz="11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specialized</a:t>
            </a:r>
            <a:r>
              <a:rPr lang="hu-HU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1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virtual</a:t>
            </a:r>
            <a:r>
              <a:rPr lang="hu-HU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teams. N</a:t>
            </a:r>
            <a:r>
              <a:rPr lang="en-GB" sz="1100" b="0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eeds</a:t>
            </a:r>
            <a:r>
              <a:rPr lang="en-GB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designed flows.</a:t>
            </a:r>
            <a:endParaRPr sz="11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3aa23150d1a_0_98"/>
          <p:cNvSpPr txBox="1"/>
          <p:nvPr/>
        </p:nvSpPr>
        <p:spPr>
          <a:xfrm>
            <a:off x="170379" y="2098010"/>
            <a:ext cx="8331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SOLVE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aa23150d1a_0_98"/>
          <p:cNvSpPr txBox="1"/>
          <p:nvPr/>
        </p:nvSpPr>
        <p:spPr>
          <a:xfrm>
            <a:off x="924626" y="2612078"/>
            <a:ext cx="9852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DISCUSS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aa23150d1a_0_98"/>
          <p:cNvSpPr txBox="1"/>
          <p:nvPr/>
        </p:nvSpPr>
        <p:spPr>
          <a:xfrm>
            <a:off x="4168037" y="2582609"/>
            <a:ext cx="8304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SOLVE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3aa23150d1a_0_98"/>
          <p:cNvSpPr txBox="1"/>
          <p:nvPr/>
        </p:nvSpPr>
        <p:spPr>
          <a:xfrm>
            <a:off x="3040611" y="1995745"/>
            <a:ext cx="10209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DELEGATE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3aa23150d1a_0_98"/>
          <p:cNvSpPr txBox="1"/>
          <p:nvPr/>
        </p:nvSpPr>
        <p:spPr>
          <a:xfrm>
            <a:off x="6428197" y="3443461"/>
            <a:ext cx="22908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Autonomous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3aa23150d1a_0_98"/>
          <p:cNvSpPr txBox="1"/>
          <p:nvPr/>
        </p:nvSpPr>
        <p:spPr>
          <a:xfrm>
            <a:off x="6555110" y="4009288"/>
            <a:ext cx="1987014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100"/>
            </a:pPr>
            <a:r>
              <a:rPr lang="en-GB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Disrupting how science can be done. </a:t>
            </a:r>
            <a:r>
              <a:rPr lang="hu-HU" sz="1100" dirty="0" err="1">
                <a:solidFill>
                  <a:srgbClr val="7030A0"/>
                </a:solidFill>
              </a:rPr>
              <a:t>Orchestrating</a:t>
            </a:r>
            <a:r>
              <a:rPr lang="hu-HU" sz="1100" dirty="0">
                <a:solidFill>
                  <a:srgbClr val="7030A0"/>
                </a:solidFill>
              </a:rPr>
              <a:t>  </a:t>
            </a:r>
            <a:r>
              <a:rPr lang="hu-HU" sz="1100" dirty="0" err="1">
                <a:solidFill>
                  <a:srgbClr val="7030A0"/>
                </a:solidFill>
              </a:rPr>
              <a:t>autonomus</a:t>
            </a:r>
            <a:r>
              <a:rPr lang="hu-HU" sz="1100" dirty="0">
                <a:solidFill>
                  <a:srgbClr val="7030A0"/>
                </a:solidFill>
              </a:rPr>
              <a:t> </a:t>
            </a:r>
            <a:r>
              <a:rPr lang="hu-HU" sz="1100" dirty="0" err="1">
                <a:solidFill>
                  <a:srgbClr val="7030A0"/>
                </a:solidFill>
              </a:rPr>
              <a:t>intelligencies</a:t>
            </a:r>
            <a:r>
              <a:rPr lang="hu-HU" sz="1100" dirty="0">
                <a:solidFill>
                  <a:srgbClr val="7030A0"/>
                </a:solidFill>
              </a:rPr>
              <a:t> </a:t>
            </a:r>
            <a:r>
              <a:rPr lang="en-GB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Needs a dedicated pioneering team.</a:t>
            </a:r>
            <a:r>
              <a:rPr lang="hu-HU" sz="11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aa23150d1a_0_98"/>
          <p:cNvSpPr txBox="1"/>
          <p:nvPr/>
        </p:nvSpPr>
        <p:spPr>
          <a:xfrm>
            <a:off x="6410315" y="1247888"/>
            <a:ext cx="12609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DEFINE 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aa23150d1a_0_98"/>
          <p:cNvSpPr txBox="1"/>
          <p:nvPr/>
        </p:nvSpPr>
        <p:spPr>
          <a:xfrm>
            <a:off x="7002617" y="2609468"/>
            <a:ext cx="10920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EXPLORE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g3aa23150d1a_0_98"/>
          <p:cNvPicPr preferRelativeResize="0"/>
          <p:nvPr/>
        </p:nvPicPr>
        <p:blipFill rotWithShape="1">
          <a:blip r:embed="rId5">
            <a:alphaModFix/>
          </a:blip>
          <a:srcRect t="893" b="893"/>
          <a:stretch/>
        </p:blipFill>
        <p:spPr>
          <a:xfrm>
            <a:off x="1108260" y="1641004"/>
            <a:ext cx="553672" cy="55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3aa23150d1a_0_98"/>
          <p:cNvPicPr preferRelativeResize="0"/>
          <p:nvPr/>
        </p:nvPicPr>
        <p:blipFill rotWithShape="1">
          <a:blip r:embed="rId5">
            <a:alphaModFix/>
          </a:blip>
          <a:srcRect t="893" b="893"/>
          <a:stretch/>
        </p:blipFill>
        <p:spPr>
          <a:xfrm>
            <a:off x="4988488" y="2620262"/>
            <a:ext cx="553672" cy="55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aa23150d1a_0_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94" y="2562995"/>
            <a:ext cx="608033" cy="58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aa23150d1a_0_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6785" y="1457714"/>
            <a:ext cx="608033" cy="58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aa23150d1a_0_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6979" y="1484394"/>
            <a:ext cx="608033" cy="58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aa23150d1a_0_9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9355" y="2446156"/>
            <a:ext cx="707234" cy="7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aa23150d1a_0_9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0056" y="1457714"/>
            <a:ext cx="707234" cy="7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aa23150d1a_0_9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3330" y="2473083"/>
            <a:ext cx="569754" cy="70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aa23150d1a_0_9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32337" y="2495042"/>
            <a:ext cx="569754" cy="70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3aa23150d1a_0_9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62253" y="2493356"/>
            <a:ext cx="569754" cy="70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052568">
            <a:off x="891032" y="2189141"/>
            <a:ext cx="230626" cy="42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1310649" y="2820977"/>
            <a:ext cx="230624" cy="42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238251">
            <a:off x="4018133" y="2080504"/>
            <a:ext cx="230625" cy="42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4491696" y="2771678"/>
            <a:ext cx="230624" cy="42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6913015" y="1713059"/>
            <a:ext cx="230624" cy="42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898031">
            <a:off x="7066826" y="2162699"/>
            <a:ext cx="230624" cy="4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013865">
            <a:off x="7895271" y="2140782"/>
            <a:ext cx="230624" cy="42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7668092" y="2819261"/>
            <a:ext cx="230624" cy="42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aa23150d1a_0_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7185887" y="2827121"/>
            <a:ext cx="230624" cy="429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/>
          <p:nvPr/>
        </p:nvSpPr>
        <p:spPr>
          <a:xfrm>
            <a:off x="0" y="731401"/>
            <a:ext cx="2188217" cy="4412100"/>
          </a:xfrm>
          <a:prstGeom prst="rect">
            <a:avLst/>
          </a:prstGeom>
          <a:gradFill>
            <a:gsLst>
              <a:gs pos="0">
                <a:srgbClr val="71BE8C"/>
              </a:gs>
              <a:gs pos="100000">
                <a:srgbClr val="53C3F1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251460" y="0"/>
            <a:ext cx="69900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/>
              <a:t>Supporting research processes with a variety of AI tools</a:t>
            </a:r>
            <a:endParaRPr/>
          </a:p>
        </p:txBody>
      </p:sp>
      <p:pic>
        <p:nvPicPr>
          <p:cNvPr id="434" name="Google Shape;434;p34" descr="A képen szöveg, Grafika, képernyőkép, Betűtípus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60" y="-76496"/>
            <a:ext cx="1250480" cy="88439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4"/>
          <p:cNvSpPr txBox="1"/>
          <p:nvPr/>
        </p:nvSpPr>
        <p:spPr>
          <a:xfrm>
            <a:off x="195565" y="895834"/>
            <a:ext cx="1834087" cy="13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 FOR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4"/>
          <p:cNvSpPr txBox="1"/>
          <p:nvPr/>
        </p:nvSpPr>
        <p:spPr>
          <a:xfrm>
            <a:off x="-56523" y="3745458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AUGMENTED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4"/>
          <p:cNvSpPr txBox="1"/>
          <p:nvPr/>
        </p:nvSpPr>
        <p:spPr>
          <a:xfrm>
            <a:off x="-85853" y="4391897"/>
            <a:ext cx="229069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Intelligence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34"/>
          <p:cNvPicPr preferRelativeResize="0"/>
          <p:nvPr/>
        </p:nvPicPr>
        <p:blipFill rotWithShape="1">
          <a:blip r:embed="rId4">
            <a:alphaModFix/>
          </a:blip>
          <a:srcRect l="4452" t="2547" r="1412" b="8071"/>
          <a:stretch/>
        </p:blipFill>
        <p:spPr>
          <a:xfrm>
            <a:off x="2588625" y="885800"/>
            <a:ext cx="6305300" cy="41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4"/>
          <p:cNvSpPr txBox="1"/>
          <p:nvPr/>
        </p:nvSpPr>
        <p:spPr>
          <a:xfrm>
            <a:off x="142449" y="1880631"/>
            <a:ext cx="18342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180"/>
              </a:buClr>
              <a:buSzPts val="2000"/>
              <a:buFont typeface="Arial"/>
              <a:buNone/>
            </a:pPr>
            <a:r>
              <a:rPr lang="en-GB" sz="1600">
                <a:solidFill>
                  <a:schemeClr val="lt1"/>
                </a:solidFill>
              </a:rPr>
              <a:t>Supporting all activities with AI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53535"/>
      </a:accent1>
      <a:accent2>
        <a:srgbClr val="0E6C59"/>
      </a:accent2>
      <a:accent3>
        <a:srgbClr val="6E7378"/>
      </a:accent3>
      <a:accent4>
        <a:srgbClr val="91969B"/>
      </a:accent4>
      <a:accent5>
        <a:srgbClr val="AAAFB4"/>
      </a:accent5>
      <a:accent6>
        <a:srgbClr val="EAEAE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561</Words>
  <Application>Microsoft Office PowerPoint</Application>
  <PresentationFormat>Diavetítés a képernyőre (16:9 oldalarány)</PresentationFormat>
  <Paragraphs>135</Paragraphs>
  <Slides>14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Roboto</vt:lpstr>
      <vt:lpstr>Calibri</vt:lpstr>
      <vt:lpstr>Arial</vt:lpstr>
      <vt:lpstr>Play</vt:lpstr>
      <vt:lpstr>Office-téma</vt:lpstr>
      <vt:lpstr>PowerPoint-bemutató</vt:lpstr>
      <vt:lpstr>PowerPoint-bemutató</vt:lpstr>
      <vt:lpstr>2025 BIG PREDICTIONS: When will we have AGI?</vt:lpstr>
      <vt:lpstr>2025 THE BIG TRENDS</vt:lpstr>
      <vt:lpstr>2025 THE BIG CONTRADICTION</vt:lpstr>
      <vt:lpstr>PowerPoint-bemutató</vt:lpstr>
      <vt:lpstr>Let’s watch how it evolves, not where it is </vt:lpstr>
      <vt:lpstr>Three waves of AI that we have to manage Augmented… Automated… Autonomous… Intelligence</vt:lpstr>
      <vt:lpstr>Supporting research processes with a variety of AI tools</vt:lpstr>
      <vt:lpstr>Two ways to support processes with AI</vt:lpstr>
      <vt:lpstr>Creating space for AI breakthroughs</vt:lpstr>
      <vt:lpstr>2026 AI FACTROY ANTENNA: a new way to support</vt:lpstr>
      <vt:lpstr>2026 AI FACTROY ANTENNA: launching the European network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Majoross Dóra</dc:creator>
  <cp:lastModifiedBy>Jakab Roland</cp:lastModifiedBy>
  <cp:revision>5</cp:revision>
  <dcterms:modified xsi:type="dcterms:W3CDTF">2025-11-27T07:36:19Z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0x010100767E45232EF1D54B9E52D50172D46A75</vt:lpwstr>
  </property>
  <property fmtid="{D5CDD505-2E9C-101B-9397-08002B2CF9AE}" pid="3" name="MediaServiceImageTags">
    <vt:lpwstr/>
  </property>
</Properties>
</file>