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87" r:id="rId3"/>
    <p:sldId id="275" r:id="rId4"/>
    <p:sldId id="276" r:id="rId5"/>
    <p:sldId id="277" r:id="rId6"/>
    <p:sldId id="278" r:id="rId7"/>
    <p:sldId id="279" r:id="rId8"/>
    <p:sldId id="290" r:id="rId9"/>
    <p:sldId id="257" r:id="rId10"/>
    <p:sldId id="280" r:id="rId11"/>
    <p:sldId id="292" r:id="rId12"/>
    <p:sldId id="291" r:id="rId13"/>
    <p:sldId id="281" r:id="rId14"/>
    <p:sldId id="282" r:id="rId15"/>
    <p:sldId id="288" r:id="rId16"/>
    <p:sldId id="283" r:id="rId17"/>
    <p:sldId id="289" r:id="rId18"/>
    <p:sldId id="28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F6"/>
    <a:srgbClr val="3081EA"/>
    <a:srgbClr val="F0EBD8"/>
    <a:srgbClr val="6E665D"/>
    <a:srgbClr val="FFFFFF"/>
    <a:srgbClr val="D3CAB5"/>
    <a:srgbClr val="DFD3A9"/>
    <a:srgbClr val="C0B496"/>
    <a:srgbClr val="4B0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7"/>
    <p:restoredTop sz="94611"/>
  </p:normalViewPr>
  <p:slideViewPr>
    <p:cSldViewPr snapToGrid="0">
      <p:cViewPr varScale="1">
        <p:scale>
          <a:sx n="109" d="100"/>
          <a:sy n="109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6837C-E25E-6445-9BB9-63D812C7BD6A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8E67-5295-7147-8A8F-DB2ACE24A2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555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8E67-5295-7147-8A8F-DB2ACE24A2F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02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A5A00B-D172-44E7-FAC1-9CA67BFF8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10937E-1D57-05BC-8F91-F6BEE5143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E18412-595E-AE3C-3CB4-7B683525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6896E7-13E1-CBE3-E4E3-D9511C7A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AA7A0F-8589-575D-AC90-3BD815BA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41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6D2F2-3E2F-A568-2D5D-59504E51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7290763-193E-72BD-F990-A928B193E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85DCA1-56A7-D683-40D2-AE6FB045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D2BB43-8AA4-B661-6CF8-8C79F0BB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1EE874-E36D-749A-33A9-DD119037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1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5411EB1-DD85-380D-FC68-3C344B045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CE0364-89A4-686E-74A0-DCA16B28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2346B8-8EFA-B183-7023-FFF32B8B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DAE8A7-76A1-E9D0-EB9B-C5FF3539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76BF7-EC81-8EA7-0414-39B342B0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5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C0E8D5-A830-EBB1-6616-8154B48D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6EC533-BE85-AA06-C958-6CCC17C6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006B09-3F27-8D30-0931-B32A7943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D7C0DB-B5C5-DB9F-9F7E-6D38979C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A604EB-5550-DC16-3443-E39AE7F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6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73C24C-E95E-5B25-C3D1-A8DB4FE1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C110CE9-9B0E-26C4-AE60-D24F0112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2CE28B-5B67-8EEB-8EE5-0CD2A00D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0D5ACC-AD9D-80BA-1DBE-A7519F8D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9D8FF8-B834-2C1A-E7A1-163EDD19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4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11BDE-2198-AA5B-679B-2567E62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F48F08-47F8-CAD1-5AA2-18419F6DB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CE10A6E-9BB0-DBCD-1429-A1D0412B4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1CEFB0-82C2-DCE0-26AF-1016AF67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B19031-1D5E-48C8-CF4B-EE759E9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159FE6-2CB3-DDFB-16F8-D76168AF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1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BBC6A3-E3E5-C2FC-FF56-E28EBD0B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D9B0D1-7D85-D8C1-9300-72DCCFCF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D146BF-935D-216D-D97C-BA2BEF2C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2667B14-1074-24A0-5B68-A60FF455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487FC03-5D09-1384-7F19-C94E2B9CA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DCC2185-21AF-6A8F-CCED-05EE6C36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7EB3757-E16E-DBD4-C748-6A5AE016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FEC517E-36A3-0EF4-D508-E9E1F5D2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30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53A0E9-6CBF-FFDB-EC38-1AEA2862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DF33D17-CD7A-38B6-9149-7435ACF4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15DA91-769A-8983-D03B-76000202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1FF8CAD-0543-28E3-6CF1-0D8B4310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79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4D3B88-AA8E-9C65-6868-208C38EA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E202691-FDE4-0A49-6402-B1CEECA9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B26F388-D415-94D3-5F65-7046BEC3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0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805EFF-1E22-766E-2649-67676042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35E6F7-0690-0FF3-DB67-7FC9A25D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6797AA-A01C-9ED8-39E9-8EBF24E19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F81CE2-D95A-6543-B1E3-31318258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49021F-C4B1-1331-263A-FDFE5D28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D7A74E-FCC0-A605-BD83-D38E6BD3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2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1ECD7B-A9FD-C5A7-4C23-9C6975E7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8652B7-727A-742C-5C2E-7D6DF8BE5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76BE3E-7623-0734-7166-2A1036334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40FFBE-6072-7E4C-6748-F418BD57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78DC928-D895-0706-DFE9-900C0314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57D9DA9-47FD-BCFF-D9B9-C8D2488C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4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6AF1FD4-5F4E-9730-FE83-BC8FDB21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1A9848-8388-5D05-319D-C89A0873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9DBD41-0957-8ED9-6914-6B8D6EDDE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DA23C-82ED-8645-B93D-C24FC3F13815}" type="datetimeFigureOut">
              <a:rPr lang="hu-HU" smtClean="0"/>
              <a:t>2025. 12. 22.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0E0F89-CE2A-9A0A-78EA-100D0BB2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8210E3-995E-650A-730D-4E95BA175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0A142-19FC-B04B-955A-D72F8B722C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72502FE9-434F-2D3D-A0F5-FAFF2AC9E4E1}"/>
              </a:ext>
            </a:extLst>
          </p:cNvPr>
          <p:cNvSpPr txBox="1">
            <a:spLocks/>
          </p:cNvSpPr>
          <p:nvPr/>
        </p:nvSpPr>
        <p:spPr>
          <a:xfrm>
            <a:off x="325569" y="-194091"/>
            <a:ext cx="685800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Classical</a:t>
            </a: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98AB20FC-642B-5B0D-2A6C-EF2FAA4B3B53}"/>
              </a:ext>
            </a:extLst>
          </p:cNvPr>
          <p:cNvSpPr txBox="1">
            <a:spLocks/>
          </p:cNvSpPr>
          <p:nvPr/>
        </p:nvSpPr>
        <p:spPr>
          <a:xfrm>
            <a:off x="691966" y="3278565"/>
            <a:ext cx="5404034" cy="28429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Quantum Optimization for Industrial Problems</a:t>
            </a:r>
          </a:p>
        </p:txBody>
      </p:sp>
      <p:pic>
        <p:nvPicPr>
          <p:cNvPr id="6" name="Kép 5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7CE83BA-21FC-9CDA-D103-A1A7EEB8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88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4E78C-813A-9E83-69B2-005286DB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5151C511-48E4-682F-8513-7D86A933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EED7FA16-BCB4-0B9D-2AB2-6DB6B843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1" y="1773540"/>
            <a:ext cx="12271132" cy="829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Quantum-Classical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optimal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solution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17E38CF-88BD-BAF9-AC2F-F1E396CC830A}"/>
              </a:ext>
            </a:extLst>
          </p:cNvPr>
          <p:cNvSpPr txBox="1"/>
          <p:nvPr/>
        </p:nvSpPr>
        <p:spPr>
          <a:xfrm>
            <a:off x="573557" y="3632880"/>
            <a:ext cx="314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Variational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(VQA):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DEC34A4-D24C-0BD8-2691-3F91A2FE629A}"/>
              </a:ext>
            </a:extLst>
          </p:cNvPr>
          <p:cNvSpPr txBox="1"/>
          <p:nvPr/>
        </p:nvSpPr>
        <p:spPr>
          <a:xfrm>
            <a:off x="4189773" y="3124912"/>
            <a:ext cx="34700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Optimizer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D212CAA-A402-9D6E-D90D-0A82B6D5DCD0}"/>
              </a:ext>
            </a:extLst>
          </p:cNvPr>
          <p:cNvSpPr txBox="1"/>
          <p:nvPr/>
        </p:nvSpPr>
        <p:spPr>
          <a:xfrm>
            <a:off x="4189773" y="4520506"/>
            <a:ext cx="34700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184D66EE-1F1B-0A63-9C76-4AC4FCB5BEB5}"/>
              </a:ext>
            </a:extLst>
          </p:cNvPr>
          <p:cNvSpPr/>
          <p:nvPr/>
        </p:nvSpPr>
        <p:spPr>
          <a:xfrm>
            <a:off x="5866171" y="3576252"/>
            <a:ext cx="151839" cy="9442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4CA563-1EA2-8014-3DC1-1586BDC614A2}"/>
              </a:ext>
            </a:extLst>
          </p:cNvPr>
          <p:cNvSpPr txBox="1"/>
          <p:nvPr/>
        </p:nvSpPr>
        <p:spPr>
          <a:xfrm>
            <a:off x="8644544" y="3110917"/>
            <a:ext cx="277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291AB7D-071C-CF50-3FB6-B6B79F89E414}"/>
              </a:ext>
            </a:extLst>
          </p:cNvPr>
          <p:cNvSpPr txBox="1"/>
          <p:nvPr/>
        </p:nvSpPr>
        <p:spPr>
          <a:xfrm>
            <a:off x="8644544" y="4334202"/>
            <a:ext cx="347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718E47CB-0A60-109E-9540-D8732AE8AFBF}"/>
              </a:ext>
            </a:extLst>
          </p:cNvPr>
          <p:cNvCxnSpPr/>
          <p:nvPr/>
        </p:nvCxnSpPr>
        <p:spPr>
          <a:xfrm>
            <a:off x="7806753" y="3341749"/>
            <a:ext cx="7971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AD850115-1343-09CE-78F1-6D690BAEC9EA}"/>
              </a:ext>
            </a:extLst>
          </p:cNvPr>
          <p:cNvCxnSpPr/>
          <p:nvPr/>
        </p:nvCxnSpPr>
        <p:spPr>
          <a:xfrm>
            <a:off x="7806753" y="4749921"/>
            <a:ext cx="7971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0F2039D3-1231-11AD-06A4-5831E9E573F8}"/>
              </a:ext>
            </a:extLst>
          </p:cNvPr>
          <p:cNvCxnSpPr>
            <a:cxnSpLocks/>
          </p:cNvCxnSpPr>
          <p:nvPr/>
        </p:nvCxnSpPr>
        <p:spPr>
          <a:xfrm>
            <a:off x="9800728" y="3619202"/>
            <a:ext cx="1" cy="7722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15FB095-AAC4-26B3-F924-760816B7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5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F2A534-499A-317C-1CF1-6024AC4A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66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Running</a:t>
            </a:r>
            <a:r>
              <a:rPr lang="hu-HU" dirty="0"/>
              <a:t> LIVE </a:t>
            </a:r>
            <a:r>
              <a:rPr lang="hu-HU" dirty="0" err="1"/>
              <a:t>demo</a:t>
            </a:r>
            <a:r>
              <a:rPr lang="hu-HU" dirty="0"/>
              <a:t> of </a:t>
            </a:r>
            <a:r>
              <a:rPr lang="hu-HU" dirty="0" err="1"/>
              <a:t>interference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previous</a:t>
            </a:r>
            <a:r>
              <a:rPr lang="hu-HU" dirty="0"/>
              <a:t> Deák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909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térkép, so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84F72A8-52D0-DC19-5434-D9E1DF71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1679"/>
            <a:ext cx="12168121" cy="663038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E2DC1F3-FD87-203B-0313-BFDFA68816D6}"/>
              </a:ext>
            </a:extLst>
          </p:cNvPr>
          <p:cNvSpPr txBox="1"/>
          <p:nvPr/>
        </p:nvSpPr>
        <p:spPr>
          <a:xfrm>
            <a:off x="23880" y="53949"/>
            <a:ext cx="432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hu-H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</a:t>
            </a:r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after</a:t>
            </a:r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LIVE </a:t>
            </a:r>
            <a:r>
              <a:rPr lang="hu-H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demo</a:t>
            </a:r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hu-H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running</a:t>
            </a:r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</a:t>
            </a:r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IBM </a:t>
            </a:r>
            <a:r>
              <a:rPr lang="hu-H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quantum</a:t>
            </a:r>
            <a:r>
              <a:rPr lang="hu-H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hardware)</a:t>
            </a:r>
          </a:p>
        </p:txBody>
      </p:sp>
    </p:spTree>
    <p:extLst>
      <p:ext uri="{BB962C8B-B14F-4D97-AF65-F5344CB8AC3E}">
        <p14:creationId xmlns:p14="http://schemas.microsoft.com/office/powerpoint/2010/main" val="409702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363282-CE68-3248-5165-B8965E57D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17F269A3-6EC4-C0F9-16D1-F3A06967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EB81154C-14F7-1658-AF88-EEE3D45E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6" y="1084519"/>
            <a:ext cx="11764108" cy="55815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Supply-Chain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Portfolio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optimization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Manufacturing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		   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Production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scheduling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Telecommunication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		   	Network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Routing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hu-H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Interference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Minimalization</a:t>
            </a:r>
            <a:endParaRPr lang="hu-HU" sz="24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Energy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Sector 		   	Unit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commitment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	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docking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/Military 	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ttack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BDCC80A-6C0C-DF14-50E5-0A4EFDB8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6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CC254-DD53-AD8F-625B-2E67AEA76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81689DD2-6A24-2DCB-72C8-7F3F9464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9"/>
            <a:ext cx="10515600" cy="1325563"/>
          </a:xfrm>
        </p:spPr>
        <p:txBody>
          <a:bodyPr/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79157CA0-CC13-6462-CD98-3D92FB07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1563097"/>
            <a:ext cx="11119338" cy="460214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hu-H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hu-HU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4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b="1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hu-HU" sz="2400" dirty="0" err="1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hu-HU" sz="2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hu-HU" sz="2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hu-HU" sz="2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sz="2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hu-HU" sz="2400" dirty="0">
                <a:solidFill>
                  <a:srgbClr val="FCFB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998A822-1E27-F1BF-9029-B84906C6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0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91B1A-8BB5-E09B-F966-C97B9A0C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603BB6AF-3825-C5FD-021F-A2C28A31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9"/>
            <a:ext cx="10515600" cy="1325563"/>
          </a:xfrm>
        </p:spPr>
        <p:txBody>
          <a:bodyPr/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F3E5196F-DB09-F2A6-43A6-996AD421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1563097"/>
            <a:ext cx="11119338" cy="460214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hu-H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</a:p>
          <a:p>
            <a:pPr marL="0" indent="0" algn="ctr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FF368D4-793E-E464-8DF1-C22EBDA39329}"/>
              </a:ext>
            </a:extLst>
          </p:cNvPr>
          <p:cNvSpPr txBox="1"/>
          <p:nvPr/>
        </p:nvSpPr>
        <p:spPr>
          <a:xfrm>
            <a:off x="1582615" y="5011752"/>
            <a:ext cx="9026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show, </a:t>
            </a:r>
            <a:r>
              <a:rPr lang="hu-H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harness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endParaRPr lang="hu-H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D4CED90-6375-0414-5CAB-536FA307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F6990-E94B-D02B-A328-EB8CA4E7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D26429BE-D277-D710-DBA6-81DCBB4F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is...</a:t>
            </a:r>
          </a:p>
        </p:txBody>
      </p:sp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04C1627-C012-16AF-D030-1140CC60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2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85B5F-A713-716E-168F-E099F2448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D70C8398-5AD8-9FC0-224F-588A2521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is...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A7773485-0C1F-04D1-1611-A6469C07543E}"/>
              </a:ext>
            </a:extLst>
          </p:cNvPr>
          <p:cNvSpPr txBox="1">
            <a:spLocks/>
          </p:cNvSpPr>
          <p:nvPr/>
        </p:nvSpPr>
        <p:spPr>
          <a:xfrm>
            <a:off x="838200" y="1510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026632D-F413-FCBB-4897-1687813B940A}"/>
              </a:ext>
            </a:extLst>
          </p:cNvPr>
          <p:cNvSpPr txBox="1"/>
          <p:nvPr/>
        </p:nvSpPr>
        <p:spPr>
          <a:xfrm>
            <a:off x="715106" y="3312074"/>
            <a:ext cx="11476894" cy="269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leap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hu-H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CCB4F26-E0F0-E0AA-0EC7-FC12906F9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8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96DFD-8285-27ED-2CAD-5F3863051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D0E528A-AA0E-8125-862C-163EAA90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043" y="2868632"/>
            <a:ext cx="3761913" cy="3761913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B1B5C5E8-C85C-AD5F-FFED-5F6C92B5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17695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016EFAE4-172F-4754-67F0-A79472AE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7" y="589938"/>
            <a:ext cx="1174066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believe that the only way to step into the Quantum Era is </a:t>
            </a:r>
          </a:p>
          <a:p>
            <a:pPr marL="0" indent="0" algn="ctr">
              <a:buNone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F40DF43-E8AC-FA79-1C5C-34FEB35A51AB}"/>
              </a:ext>
            </a:extLst>
          </p:cNvPr>
          <p:cNvSpPr txBox="1"/>
          <p:nvPr/>
        </p:nvSpPr>
        <p:spPr>
          <a:xfrm>
            <a:off x="3405962" y="6343397"/>
            <a:ext cx="5380075" cy="40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info@quantumnexus.hu</a:t>
            </a:r>
          </a:p>
        </p:txBody>
      </p:sp>
    </p:spTree>
    <p:extLst>
      <p:ext uri="{BB962C8B-B14F-4D97-AF65-F5344CB8AC3E}">
        <p14:creationId xmlns:p14="http://schemas.microsoft.com/office/powerpoint/2010/main" val="35131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37B44-D050-64D7-2A0C-6BD6D67BD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318CB51-4C7A-8965-C20A-E0962FB763A8}"/>
              </a:ext>
            </a:extLst>
          </p:cNvPr>
          <p:cNvSpPr txBox="1"/>
          <p:nvPr/>
        </p:nvSpPr>
        <p:spPr>
          <a:xfrm>
            <a:off x="678958" y="5227741"/>
            <a:ext cx="4924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pPr algn="ctr"/>
            <a:r>
              <a:rPr lang="hu-H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hu-H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hu-H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59DF93E-57B4-1340-BBD5-EAF8F9AD5BEE}"/>
              </a:ext>
            </a:extLst>
          </p:cNvPr>
          <p:cNvSpPr txBox="1"/>
          <p:nvPr/>
        </p:nvSpPr>
        <p:spPr>
          <a:xfrm>
            <a:off x="5396287" y="5227741"/>
            <a:ext cx="645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endParaRPr lang="hu-H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hu-H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</a:t>
            </a:r>
            <a:endParaRPr lang="hu-H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104ADD9-062C-1990-DFB5-D14BF000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2" y="868063"/>
            <a:ext cx="4765036" cy="4765036"/>
          </a:xfrm>
          <a:prstGeom prst="rect">
            <a:avLst/>
          </a:prstGeom>
        </p:spPr>
      </p:pic>
      <p:pic>
        <p:nvPicPr>
          <p:cNvPr id="8" name="Kép 7" descr="A képen Grafika, Betűtípus, képernyőkép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A5DEE2C-43E5-D848-8656-B4867509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974" y="868063"/>
            <a:ext cx="4765036" cy="4765036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9BF9D6F2-E00C-D344-B3A1-C5DC27A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192769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808F6-8D35-F096-7144-129F3D2E0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7314B9-7AF1-743D-2F2E-DCA1ADF8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00" y="1806495"/>
            <a:ext cx="8101944" cy="4359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struggle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5E1D6C8-C75D-A1D0-6AF9-8641C73C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BE7E6E00-E2C4-EBF8-1A26-896E7D779EB3}"/>
              </a:ext>
            </a:extLst>
          </p:cNvPr>
          <p:cNvSpPr txBox="1">
            <a:spLocks/>
          </p:cNvSpPr>
          <p:nvPr/>
        </p:nvSpPr>
        <p:spPr>
          <a:xfrm>
            <a:off x="2109659" y="4075093"/>
            <a:ext cx="6077851" cy="10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naturally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296F3A94-C700-D3B5-4B53-44B1B8B98D80}"/>
              </a:ext>
            </a:extLst>
          </p:cNvPr>
          <p:cNvSpPr txBox="1">
            <a:spLocks/>
          </p:cNvSpPr>
          <p:nvPr/>
        </p:nvSpPr>
        <p:spPr>
          <a:xfrm>
            <a:off x="838200" y="8290"/>
            <a:ext cx="10870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A6F83-1829-0DA3-6EBE-BA64EC5C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B6D58A90-B5C8-8578-9804-6A471B71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6EAE0F38-B5CA-9D94-27A7-058B6023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3" y="1799727"/>
            <a:ext cx="3175170" cy="403466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</a:t>
            </a:r>
          </a:p>
        </p:txBody>
      </p:sp>
      <p:sp>
        <p:nvSpPr>
          <p:cNvPr id="10" name="Lefelé mutató nyíl 3">
            <a:extLst>
              <a:ext uri="{FF2B5EF4-FFF2-40B4-BE49-F238E27FC236}">
                <a16:creationId xmlns:a16="http://schemas.microsoft.com/office/drawing/2014/main" id="{41371912-E5F0-DB54-5356-B7AE15623681}"/>
              </a:ext>
            </a:extLst>
          </p:cNvPr>
          <p:cNvSpPr/>
          <p:nvPr/>
        </p:nvSpPr>
        <p:spPr>
          <a:xfrm>
            <a:off x="2423316" y="2339683"/>
            <a:ext cx="275492" cy="7678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197BC60-DDC9-1A20-2176-F239F8998702}"/>
              </a:ext>
            </a:extLst>
          </p:cNvPr>
          <p:cNvSpPr txBox="1"/>
          <p:nvPr/>
        </p:nvSpPr>
        <p:spPr>
          <a:xfrm>
            <a:off x="1681549" y="3252448"/>
            <a:ext cx="247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FF0ACB92-0C54-E974-431C-EC76E0201BFA}"/>
              </a:ext>
            </a:extLst>
          </p:cNvPr>
          <p:cNvCxnSpPr/>
          <p:nvPr/>
        </p:nvCxnSpPr>
        <p:spPr>
          <a:xfrm>
            <a:off x="3478682" y="3506290"/>
            <a:ext cx="19108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CC85CC8-0FC8-3F90-7B70-EAE0705AFBC9}"/>
              </a:ext>
            </a:extLst>
          </p:cNvPr>
          <p:cNvSpPr txBox="1"/>
          <p:nvPr/>
        </p:nvSpPr>
        <p:spPr>
          <a:xfrm>
            <a:off x="5411846" y="3271445"/>
            <a:ext cx="553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Jobb oldali kapcsos zárójel 13">
            <a:extLst>
              <a:ext uri="{FF2B5EF4-FFF2-40B4-BE49-F238E27FC236}">
                <a16:creationId xmlns:a16="http://schemas.microsoft.com/office/drawing/2014/main" id="{36ECE743-81AB-8119-3B7F-E4A59A7B28AF}"/>
              </a:ext>
            </a:extLst>
          </p:cNvPr>
          <p:cNvSpPr/>
          <p:nvPr/>
        </p:nvSpPr>
        <p:spPr>
          <a:xfrm rot="5400000">
            <a:off x="5829582" y="-331539"/>
            <a:ext cx="532836" cy="8960149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0ACA4D1-EF8E-351E-7E91-6FEE6D0F501B}"/>
              </a:ext>
            </a:extLst>
          </p:cNvPr>
          <p:cNvSpPr txBox="1"/>
          <p:nvPr/>
        </p:nvSpPr>
        <p:spPr>
          <a:xfrm>
            <a:off x="207083" y="4414954"/>
            <a:ext cx="1177783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naturally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Effective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quantum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hardware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Kép 15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F6E4244-777D-A87F-6FE8-9E171C61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53FD50D4-9A2A-A119-7E9A-FAFC20D0DB7C}"/>
              </a:ext>
            </a:extLst>
          </p:cNvPr>
          <p:cNvCxnSpPr>
            <a:cxnSpLocks/>
          </p:cNvCxnSpPr>
          <p:nvPr/>
        </p:nvCxnSpPr>
        <p:spPr>
          <a:xfrm>
            <a:off x="6088484" y="4986670"/>
            <a:ext cx="0" cy="7580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488BAE3E-A40D-9C5D-6E6F-11628C030510}"/>
              </a:ext>
            </a:extLst>
          </p:cNvPr>
          <p:cNvSpPr txBox="1">
            <a:spLocks/>
          </p:cNvSpPr>
          <p:nvPr/>
        </p:nvSpPr>
        <p:spPr>
          <a:xfrm>
            <a:off x="882505" y="1766051"/>
            <a:ext cx="6077851" cy="10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91E9115D-FAA8-C0DB-921E-130DF44F4F8C}"/>
              </a:ext>
            </a:extLst>
          </p:cNvPr>
          <p:cNvSpPr txBox="1">
            <a:spLocks/>
          </p:cNvSpPr>
          <p:nvPr/>
        </p:nvSpPr>
        <p:spPr>
          <a:xfrm>
            <a:off x="-1486799" y="1767544"/>
            <a:ext cx="6077851" cy="10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naturally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0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FE9D8-9D01-85F9-DB52-7ACE5BC4C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yíl: felfelé kanyarodó 74">
            <a:extLst>
              <a:ext uri="{FF2B5EF4-FFF2-40B4-BE49-F238E27FC236}">
                <a16:creationId xmlns:a16="http://schemas.microsoft.com/office/drawing/2014/main" id="{F76BE82F-5ABC-9B6C-1F89-74B277833A95}"/>
              </a:ext>
            </a:extLst>
          </p:cNvPr>
          <p:cNvSpPr/>
          <p:nvPr/>
        </p:nvSpPr>
        <p:spPr>
          <a:xfrm rot="5400000">
            <a:off x="158992" y="3275587"/>
            <a:ext cx="1486370" cy="789208"/>
          </a:xfrm>
          <a:prstGeom prst="bent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27ECF1CB-3E01-DA52-9D43-8F60F34A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partitioning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45258365-7EED-1531-3F38-DD63679A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79" y="1286728"/>
            <a:ext cx="8398042" cy="601394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Hamiltonian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7DBC85A-5746-F4C0-E9F9-A8279E8B43F5}"/>
              </a:ext>
            </a:extLst>
          </p:cNvPr>
          <p:cNvSpPr txBox="1"/>
          <p:nvPr/>
        </p:nvSpPr>
        <p:spPr>
          <a:xfrm>
            <a:off x="1881007" y="188064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8CB0BA3-F868-9E2B-5DDD-356AB71EF31B}"/>
              </a:ext>
            </a:extLst>
          </p:cNvPr>
          <p:cNvSpPr txBox="1"/>
          <p:nvPr/>
        </p:nvSpPr>
        <p:spPr>
          <a:xfrm>
            <a:off x="6150566" y="1880646"/>
            <a:ext cx="471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Antiferromagnetic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Ising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Hamiltonian: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formula)</a:t>
            </a:r>
          </a:p>
        </p:txBody>
      </p:sp>
      <p:sp>
        <p:nvSpPr>
          <p:cNvPr id="24" name="Bal oldali kapcsos zárójel 23">
            <a:extLst>
              <a:ext uri="{FF2B5EF4-FFF2-40B4-BE49-F238E27FC236}">
                <a16:creationId xmlns:a16="http://schemas.microsoft.com/office/drawing/2014/main" id="{33F2CB03-5F76-F264-1EB9-2E0095748953}"/>
              </a:ext>
            </a:extLst>
          </p:cNvPr>
          <p:cNvSpPr/>
          <p:nvPr/>
        </p:nvSpPr>
        <p:spPr>
          <a:xfrm rot="16200000">
            <a:off x="3033864" y="3342295"/>
            <a:ext cx="322266" cy="3320770"/>
          </a:xfrm>
          <a:prstGeom prst="leftBrace">
            <a:avLst>
              <a:gd name="adj1" fmla="val 41073"/>
              <a:gd name="adj2" fmla="val 2285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al oldali kapcsos zárójel 24">
            <a:extLst>
              <a:ext uri="{FF2B5EF4-FFF2-40B4-BE49-F238E27FC236}">
                <a16:creationId xmlns:a16="http://schemas.microsoft.com/office/drawing/2014/main" id="{98CAB036-EBC9-C470-0C9D-23C39BB6F0F4}"/>
              </a:ext>
            </a:extLst>
          </p:cNvPr>
          <p:cNvSpPr/>
          <p:nvPr/>
        </p:nvSpPr>
        <p:spPr>
          <a:xfrm rot="16200000">
            <a:off x="3825496" y="3944653"/>
            <a:ext cx="322264" cy="1737507"/>
          </a:xfrm>
          <a:prstGeom prst="leftBrace">
            <a:avLst>
              <a:gd name="adj1" fmla="val 2288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10165AD1-DFD2-1193-7EA5-9E0E60DD1218}"/>
              </a:ext>
            </a:extLst>
          </p:cNvPr>
          <p:cNvSpPr txBox="1"/>
          <p:nvPr/>
        </p:nvSpPr>
        <p:spPr>
          <a:xfrm>
            <a:off x="838200" y="5171910"/>
            <a:ext cx="471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Maximalization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Minimalization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E1DE9F2-2491-9492-4221-A05B4487B0B1}"/>
              </a:ext>
            </a:extLst>
          </p:cNvPr>
          <p:cNvCxnSpPr>
            <a:cxnSpLocks/>
          </p:cNvCxnSpPr>
          <p:nvPr/>
        </p:nvCxnSpPr>
        <p:spPr>
          <a:xfrm>
            <a:off x="5332169" y="5462481"/>
            <a:ext cx="106863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gyenlő 35">
            <a:extLst>
              <a:ext uri="{FF2B5EF4-FFF2-40B4-BE49-F238E27FC236}">
                <a16:creationId xmlns:a16="http://schemas.microsoft.com/office/drawing/2014/main" id="{A9687740-D3F1-D520-9BEA-0F62D5FAA0B3}"/>
              </a:ext>
            </a:extLst>
          </p:cNvPr>
          <p:cNvSpPr/>
          <p:nvPr/>
        </p:nvSpPr>
        <p:spPr>
          <a:xfrm rot="5400000">
            <a:off x="6610829" y="4257506"/>
            <a:ext cx="1351431" cy="233645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Egyenlő 36">
            <a:extLst>
              <a:ext uri="{FF2B5EF4-FFF2-40B4-BE49-F238E27FC236}">
                <a16:creationId xmlns:a16="http://schemas.microsoft.com/office/drawing/2014/main" id="{808CE510-A64A-E897-E1B9-0B4CC91B1CAA}"/>
              </a:ext>
            </a:extLst>
          </p:cNvPr>
          <p:cNvSpPr/>
          <p:nvPr/>
        </p:nvSpPr>
        <p:spPr>
          <a:xfrm rot="10800000">
            <a:off x="7233461" y="4253638"/>
            <a:ext cx="640139" cy="24138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4FEDF896-C4B0-C0F0-F1A5-88CC3E5951F1}"/>
              </a:ext>
            </a:extLst>
          </p:cNvPr>
          <p:cNvSpPr txBox="1"/>
          <p:nvPr/>
        </p:nvSpPr>
        <p:spPr>
          <a:xfrm>
            <a:off x="7820925" y="3958829"/>
            <a:ext cx="347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Hamiltonian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42DEFA62-E137-BB41-8323-D49351D651B1}"/>
              </a:ext>
            </a:extLst>
          </p:cNvPr>
          <p:cNvSpPr txBox="1"/>
          <p:nvPr/>
        </p:nvSpPr>
        <p:spPr>
          <a:xfrm>
            <a:off x="2227425" y="6052440"/>
            <a:ext cx="449932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0AE77CE9-20EE-DC4D-D6C4-38131D0244A0}"/>
                  </a:ext>
                </a:extLst>
              </p:cNvPr>
              <p:cNvSpPr txBox="1"/>
              <p:nvPr/>
            </p:nvSpPr>
            <p:spPr>
              <a:xfrm>
                <a:off x="1296781" y="2473824"/>
                <a:ext cx="3644459" cy="2257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>
                            <m:f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br>
                  <a:rPr lang="hu-HU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hu-HU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hu-HU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0AE77CE9-20EE-DC4D-D6C4-38131D02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1" y="2473824"/>
                <a:ext cx="3644459" cy="2257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14C58FB-E1FC-2E53-229B-DE67E3112690}"/>
                  </a:ext>
                </a:extLst>
              </p:cNvPr>
              <p:cNvSpPr txBox="1"/>
              <p:nvPr/>
            </p:nvSpPr>
            <p:spPr>
              <a:xfrm>
                <a:off x="6726746" y="3053968"/>
                <a:ext cx="3672800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nary>
                    </m:oMath>
                  </m:oMathPara>
                </a14:m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14C58FB-E1FC-2E53-229B-DE67E3112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46" y="3053968"/>
                <a:ext cx="3672800" cy="943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907DFCD0-9214-068A-3B49-A497FE54CD68}"/>
                  </a:ext>
                </a:extLst>
              </p:cNvPr>
              <p:cNvSpPr txBox="1"/>
              <p:nvPr/>
            </p:nvSpPr>
            <p:spPr>
              <a:xfrm>
                <a:off x="6150566" y="4974539"/>
                <a:ext cx="2823063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907DFCD0-9214-068A-3B49-A497FE54C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66" y="4974539"/>
                <a:ext cx="2823063" cy="1036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CFBA3D12-D675-E1D3-BFD2-1D03FE6F3FE8}"/>
              </a:ext>
            </a:extLst>
          </p:cNvPr>
          <p:cNvCxnSpPr>
            <a:cxnSpLocks/>
          </p:cNvCxnSpPr>
          <p:nvPr/>
        </p:nvCxnSpPr>
        <p:spPr>
          <a:xfrm>
            <a:off x="3989806" y="4945528"/>
            <a:ext cx="7973" cy="2076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F6B1AB79-49B4-E1F8-5DD0-1D800E64285E}"/>
              </a:ext>
            </a:extLst>
          </p:cNvPr>
          <p:cNvSpPr txBox="1"/>
          <p:nvPr/>
        </p:nvSpPr>
        <p:spPr>
          <a:xfrm>
            <a:off x="6751323" y="5960106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2" name="Nyíl: balra mutató 1">
            <a:extLst>
              <a:ext uri="{FF2B5EF4-FFF2-40B4-BE49-F238E27FC236}">
                <a16:creationId xmlns:a16="http://schemas.microsoft.com/office/drawing/2014/main" id="{E7296E92-BD4C-C0D3-D138-101D6913C598}"/>
              </a:ext>
            </a:extLst>
          </p:cNvPr>
          <p:cNvSpPr/>
          <p:nvPr/>
        </p:nvSpPr>
        <p:spPr>
          <a:xfrm>
            <a:off x="7403368" y="6166884"/>
            <a:ext cx="2059609" cy="32335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690ED1C-899B-B860-2FC3-771A11ED6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  <p:sp>
        <p:nvSpPr>
          <p:cNvPr id="6" name="L alak 5">
            <a:extLst>
              <a:ext uri="{FF2B5EF4-FFF2-40B4-BE49-F238E27FC236}">
                <a16:creationId xmlns:a16="http://schemas.microsoft.com/office/drawing/2014/main" id="{21990DA3-DA69-2D1D-5314-E0E00846F9CC}"/>
              </a:ext>
            </a:extLst>
          </p:cNvPr>
          <p:cNvSpPr/>
          <p:nvPr/>
        </p:nvSpPr>
        <p:spPr>
          <a:xfrm rot="5400000">
            <a:off x="895779" y="2442143"/>
            <a:ext cx="270120" cy="1007546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 alak 7">
            <a:extLst>
              <a:ext uri="{FF2B5EF4-FFF2-40B4-BE49-F238E27FC236}">
                <a16:creationId xmlns:a16="http://schemas.microsoft.com/office/drawing/2014/main" id="{6387D812-21B0-172D-5611-046D0992AFAE}"/>
              </a:ext>
            </a:extLst>
          </p:cNvPr>
          <p:cNvSpPr/>
          <p:nvPr/>
        </p:nvSpPr>
        <p:spPr>
          <a:xfrm flipH="1">
            <a:off x="9218425" y="4875671"/>
            <a:ext cx="300812" cy="1533396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29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DBE7AD-4F1A-1CF4-3647-950D678AA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1">
            <a:extLst>
              <a:ext uri="{FF2B5EF4-FFF2-40B4-BE49-F238E27FC236}">
                <a16:creationId xmlns:a16="http://schemas.microsoft.com/office/drawing/2014/main" id="{ECB3D081-2ED0-44AC-7A32-2EACA6042E91}"/>
              </a:ext>
            </a:extLst>
          </p:cNvPr>
          <p:cNvSpPr txBox="1">
            <a:spLocks/>
          </p:cNvSpPr>
          <p:nvPr/>
        </p:nvSpPr>
        <p:spPr>
          <a:xfrm>
            <a:off x="481030" y="750714"/>
            <a:ext cx="6283186" cy="32460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industrial optimization problems</a:t>
            </a: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32B5890E-A3AA-0C20-02A5-448DD53BC4B6}"/>
              </a:ext>
            </a:extLst>
          </p:cNvPr>
          <p:cNvSpPr txBox="1">
            <a:spLocks/>
          </p:cNvSpPr>
          <p:nvPr/>
        </p:nvSpPr>
        <p:spPr>
          <a:xfrm>
            <a:off x="1055381" y="4594844"/>
            <a:ext cx="5040619" cy="6855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</a:t>
            </a:r>
          </a:p>
        </p:txBody>
      </p:sp>
      <p:pic>
        <p:nvPicPr>
          <p:cNvPr id="24" name="Kép 23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7DBB4CE-D703-02F3-3952-96AA62FD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88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A793E-8A5B-48F9-82D7-54EEF250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6F1786-1DEC-3427-0D58-C0BAFFC9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7649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00CE22-3A3A-4E80-980D-0A4A5790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464400"/>
            <a:ext cx="3685883" cy="231493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Dynamically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" name="Lefelé mutató nyíl 5">
            <a:extLst>
              <a:ext uri="{FF2B5EF4-FFF2-40B4-BE49-F238E27FC236}">
                <a16:creationId xmlns:a16="http://schemas.microsoft.com/office/drawing/2014/main" id="{B00355A7-68F7-1AC7-BC41-5D9F0C4381EF}"/>
              </a:ext>
            </a:extLst>
          </p:cNvPr>
          <p:cNvSpPr/>
          <p:nvPr/>
        </p:nvSpPr>
        <p:spPr>
          <a:xfrm>
            <a:off x="2075613" y="5031140"/>
            <a:ext cx="269823" cy="7240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EA1B546-CC7D-A545-74E0-E54B9F6609B1}"/>
              </a:ext>
            </a:extLst>
          </p:cNvPr>
          <p:cNvSpPr txBox="1"/>
          <p:nvPr/>
        </p:nvSpPr>
        <p:spPr>
          <a:xfrm>
            <a:off x="833062" y="5924082"/>
            <a:ext cx="27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92C4153-BF1C-ED38-804D-A79A0235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  <p:pic>
        <p:nvPicPr>
          <p:cNvPr id="9" name="Kép 8" descr="A képen diagram, sor, Diagra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84F7761-C661-1635-86D2-22891664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33" y="893131"/>
            <a:ext cx="6610777" cy="42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67205-2D9D-379B-0A72-5BF2F2FA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349C55-3C32-5D48-73BF-EF39F110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7649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E28416-A357-52B7-6062-C1174B2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464400"/>
            <a:ext cx="3685883" cy="231493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Dynamically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4" name="Kép 3" descr="A képen síelés, jégkorcsolyáz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52C6BFE-2169-FA80-34F6-39E09C64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139" y="640080"/>
            <a:ext cx="6490033" cy="5577840"/>
          </a:xfrm>
          <a:prstGeom prst="rect">
            <a:avLst/>
          </a:prstGeom>
        </p:spPr>
      </p:pic>
      <p:sp>
        <p:nvSpPr>
          <p:cNvPr id="5" name="Lefelé mutató nyíl 5">
            <a:extLst>
              <a:ext uri="{FF2B5EF4-FFF2-40B4-BE49-F238E27FC236}">
                <a16:creationId xmlns:a16="http://schemas.microsoft.com/office/drawing/2014/main" id="{FB3826A2-09C7-E0FA-9DEB-86EBA7EFCDBE}"/>
              </a:ext>
            </a:extLst>
          </p:cNvPr>
          <p:cNvSpPr/>
          <p:nvPr/>
        </p:nvSpPr>
        <p:spPr>
          <a:xfrm>
            <a:off x="2075613" y="5031140"/>
            <a:ext cx="269823" cy="7240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7A6E443-CB61-D207-FAD6-AA04EDD11638}"/>
              </a:ext>
            </a:extLst>
          </p:cNvPr>
          <p:cNvSpPr txBox="1"/>
          <p:nvPr/>
        </p:nvSpPr>
        <p:spPr>
          <a:xfrm>
            <a:off x="833062" y="5924082"/>
            <a:ext cx="27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 descr="A képen Grafika, Betűtípus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7C54CDB-4D18-C6B8-4C97-2C9C6293C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624" y="5360818"/>
            <a:ext cx="1609719" cy="16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8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térkép, szöveg, Tervraj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D1C629F-EA3A-5BAB-8228-944F73D0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7"/>
            <a:ext cx="12200890" cy="69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491</Words>
  <Application>Microsoft Macintosh PowerPoint</Application>
  <PresentationFormat>Szélesvásznú</PresentationFormat>
  <Paragraphs>90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Times New Roman</vt:lpstr>
      <vt:lpstr>Office-téma</vt:lpstr>
      <vt:lpstr>PowerPoint-bemutató</vt:lpstr>
      <vt:lpstr>Dual Innovation Platform</vt:lpstr>
      <vt:lpstr>PowerPoint-bemutató</vt:lpstr>
      <vt:lpstr>Combinatorial optimization</vt:lpstr>
      <vt:lpstr>Graph partitioning on quantum computers</vt:lpstr>
      <vt:lpstr>PowerPoint-bemutató</vt:lpstr>
      <vt:lpstr>Frequency allocation</vt:lpstr>
      <vt:lpstr>Frequency allocation</vt:lpstr>
      <vt:lpstr>PowerPoint-bemutató</vt:lpstr>
      <vt:lpstr>Solving on Quantum Computer</vt:lpstr>
      <vt:lpstr>Running LIVE demo of interference optimization on previous Deák square example...</vt:lpstr>
      <vt:lpstr>PowerPoint-bemutató</vt:lpstr>
      <vt:lpstr>Other industries</vt:lpstr>
      <vt:lpstr>Now let’s take a look at the future!</vt:lpstr>
      <vt:lpstr>Now let’s take a look at the future!</vt:lpstr>
      <vt:lpstr>However what we CAN do today is...</vt:lpstr>
      <vt:lpstr>However what we CAN do today is...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Farádi Bálint</dc:creator>
  <cp:lastModifiedBy>Farádi Bálint</cp:lastModifiedBy>
  <cp:revision>99</cp:revision>
  <dcterms:created xsi:type="dcterms:W3CDTF">2025-11-16T18:05:14Z</dcterms:created>
  <dcterms:modified xsi:type="dcterms:W3CDTF">2025-12-22T17:11:15Z</dcterms:modified>
</cp:coreProperties>
</file>