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98" r:id="rId4"/>
    <p:sldId id="309" r:id="rId5"/>
    <p:sldId id="310" r:id="rId6"/>
    <p:sldId id="302" r:id="rId7"/>
    <p:sldId id="303" r:id="rId8"/>
    <p:sldId id="304" r:id="rId9"/>
    <p:sldId id="305" r:id="rId10"/>
    <p:sldId id="300" r:id="rId11"/>
    <p:sldId id="301" r:id="rId12"/>
    <p:sldId id="258" r:id="rId13"/>
    <p:sldId id="297" r:id="rId14"/>
    <p:sldId id="270" r:id="rId15"/>
    <p:sldId id="266" r:id="rId16"/>
    <p:sldId id="306" r:id="rId17"/>
    <p:sldId id="307" r:id="rId18"/>
    <p:sldId id="308" r:id="rId19"/>
    <p:sldId id="295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1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6F3C-C6A6-4CEF-B8B5-9C101775935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DCE6-D69D-4FD2-A696-53084C43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3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6F3C-C6A6-4CEF-B8B5-9C101775935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DCE6-D69D-4FD2-A696-53084C43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4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6F3C-C6A6-4CEF-B8B5-9C101775935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DCE6-D69D-4FD2-A696-53084C43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1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6F3C-C6A6-4CEF-B8B5-9C101775935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DCE6-D69D-4FD2-A696-53084C43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3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6F3C-C6A6-4CEF-B8B5-9C101775935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DCE6-D69D-4FD2-A696-53084C43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1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6F3C-C6A6-4CEF-B8B5-9C101775935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DCE6-D69D-4FD2-A696-53084C43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36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6F3C-C6A6-4CEF-B8B5-9C101775935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DCE6-D69D-4FD2-A696-53084C43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2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6F3C-C6A6-4CEF-B8B5-9C101775935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DCE6-D69D-4FD2-A696-53084C43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7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6F3C-C6A6-4CEF-B8B5-9C101775935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DCE6-D69D-4FD2-A696-53084C43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59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6F3C-C6A6-4CEF-B8B5-9C101775935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DCE6-D69D-4FD2-A696-53084C43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29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6F3C-C6A6-4CEF-B8B5-9C101775935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DCE6-D69D-4FD2-A696-53084C43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51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F6F3C-C6A6-4CEF-B8B5-9C101775935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7DCE6-D69D-4FD2-A696-53084C43D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5.png"/><Relationship Id="rId7" Type="http://schemas.openxmlformats.org/officeDocument/2006/relationships/image" Target="../media/image27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photon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1940976"/>
            <a:ext cx="12168185" cy="1322414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computing platforms and related experimental activities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3570024"/>
            <a:ext cx="12168185" cy="581031"/>
          </a:xfrm>
        </p:spPr>
        <p:txBody>
          <a:bodyPr>
            <a:noAutofit/>
          </a:bodyPr>
          <a:lstStyle/>
          <a:p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Ádám Gali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bme_cim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834" y="42862"/>
            <a:ext cx="1732351" cy="1724025"/>
          </a:xfrm>
          <a:prstGeom prst="rect">
            <a:avLst/>
          </a:prstGeom>
        </p:spPr>
      </p:pic>
      <p:pic>
        <p:nvPicPr>
          <p:cNvPr id="5" name="Picture 38980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4" y="712373"/>
            <a:ext cx="1990381" cy="73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lcím 2"/>
          <p:cNvSpPr txBox="1">
            <a:spLocks/>
          </p:cNvSpPr>
          <p:nvPr/>
        </p:nvSpPr>
        <p:spPr>
          <a:xfrm>
            <a:off x="23815" y="5897834"/>
            <a:ext cx="12168184" cy="855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Academia-Industry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Matching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(AIME25)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27-28, 2025, 15:30-16:00, HUN-REN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Headquarters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Budapest (Hungary)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0" y="4274879"/>
            <a:ext cx="12168185" cy="7876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HUN-REN Wigner Research Centre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Budapest University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Economics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8" y="154470"/>
            <a:ext cx="1928326" cy="474179"/>
          </a:xfrm>
          <a:prstGeom prst="rect">
            <a:avLst/>
          </a:prstGeom>
        </p:spPr>
      </p:pic>
      <p:cxnSp>
        <p:nvCxnSpPr>
          <p:cNvPr id="9" name="Egyenes összekötő 8"/>
          <p:cNvCxnSpPr/>
          <p:nvPr/>
        </p:nvCxnSpPr>
        <p:spPr>
          <a:xfrm>
            <a:off x="1662086" y="5897834"/>
            <a:ext cx="8861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Csoportba foglalás 10"/>
          <p:cNvGrpSpPr/>
          <p:nvPr/>
        </p:nvGrpSpPr>
        <p:grpSpPr>
          <a:xfrm>
            <a:off x="3867690" y="42862"/>
            <a:ext cx="5255867" cy="1549958"/>
            <a:chOff x="6445263" y="5294953"/>
            <a:chExt cx="5255867" cy="1549958"/>
          </a:xfrm>
        </p:grpSpPr>
        <p:pic>
          <p:nvPicPr>
            <p:cNvPr id="12" name="Picture 2" descr="Quantum Information National Laboratory">
              <a:extLst>
                <a:ext uri="{FF2B5EF4-FFF2-40B4-BE49-F238E27FC236}">
                  <a16:creationId xmlns:a16="http://schemas.microsoft.com/office/drawing/2014/main" id="{836EA92F-F4F2-C64A-F6F6-A84F37E6C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1831" y="5294953"/>
              <a:ext cx="1709299" cy="1549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Kép 7" descr="A képen szöveg látható&#10;&#10;Automatikusan generált leírás">
              <a:extLst>
                <a:ext uri="{FF2B5EF4-FFF2-40B4-BE49-F238E27FC236}">
                  <a16:creationId xmlns:a16="http://schemas.microsoft.com/office/drawing/2014/main" id="{13324EC9-0182-9EC8-7B1A-0E613E8D1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923" t="41788" r="12834" b="42300"/>
            <a:stretch/>
          </p:blipFill>
          <p:spPr>
            <a:xfrm>
              <a:off x="6445263" y="5683509"/>
              <a:ext cx="3367906" cy="712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7454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chemeClr val="accent1"/>
                </a:solidFill>
              </a:rPr>
              <a:t>Potential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quantum</a:t>
            </a:r>
            <a:r>
              <a:rPr lang="hu-HU" sz="3200" dirty="0">
                <a:solidFill>
                  <a:schemeClr val="accent1"/>
                </a:solidFill>
              </a:rPr>
              <a:t> bit </a:t>
            </a:r>
            <a:r>
              <a:rPr lang="hu-HU" sz="3200" dirty="0" err="1">
                <a:solidFill>
                  <a:schemeClr val="accent1"/>
                </a:solidFill>
              </a:rPr>
              <a:t>materials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2"/>
          <p:cNvGraphicFramePr>
            <a:graphicFrameLocks noGrp="1"/>
          </p:cNvGraphicFramePr>
          <p:nvPr/>
        </p:nvGraphicFramePr>
        <p:xfrm>
          <a:off x="249767" y="776273"/>
          <a:ext cx="5391150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 err="1">
                          <a:solidFill>
                            <a:schemeClr val="lt1"/>
                          </a:solidFill>
                        </a:rPr>
                        <a:t>Materials</a:t>
                      </a:r>
                      <a:r>
                        <a:rPr lang="hu-HU" sz="2000" b="1" baseline="0" dirty="0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lang="hu-HU" sz="2000" b="1" baseline="0" dirty="0" err="1">
                          <a:solidFill>
                            <a:schemeClr val="lt1"/>
                          </a:solidFill>
                        </a:rPr>
                        <a:t>system</a:t>
                      </a:r>
                      <a:endParaRPr sz="20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2000" dirty="0"/>
                        <a:t>|0⟩</a:t>
                      </a:r>
                      <a:endParaRPr sz="20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2000" dirty="0"/>
                        <a:t>|1⟩</a:t>
                      </a:r>
                      <a:endParaRPr sz="20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Ion </a:t>
                      </a:r>
                      <a:r>
                        <a:rPr lang="hu-HU" dirty="0" err="1"/>
                        <a:t>traps</a:t>
                      </a:r>
                      <a:r>
                        <a:rPr lang="hu-HU" dirty="0"/>
                        <a:t>/</a:t>
                      </a:r>
                      <a:r>
                        <a:rPr lang="hu-HU" dirty="0" err="1"/>
                        <a:t>Neutral</a:t>
                      </a:r>
                      <a:r>
                        <a:rPr lang="hu-HU" baseline="0" dirty="0"/>
                        <a:t> </a:t>
                      </a:r>
                      <a:r>
                        <a:rPr lang="hu-HU" baseline="0" dirty="0" err="1"/>
                        <a:t>atoms</a:t>
                      </a:r>
                      <a:endParaRPr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Point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defects</a:t>
                      </a:r>
                      <a:r>
                        <a:rPr lang="hu-HU" baseline="0" dirty="0"/>
                        <a:t> in </a:t>
                      </a:r>
                      <a:r>
                        <a:rPr lang="hu-HU" baseline="0" dirty="0" err="1"/>
                        <a:t>solids</a:t>
                      </a:r>
                      <a:endParaRPr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Semiconductor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quantum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dots</a:t>
                      </a:r>
                      <a:endParaRPr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Superconductor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circuits</a:t>
                      </a:r>
                      <a:endParaRPr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Topological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quantum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bits</a:t>
                      </a:r>
                      <a:endParaRPr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Csoportba foglalás 4"/>
          <p:cNvGrpSpPr/>
          <p:nvPr/>
        </p:nvGrpSpPr>
        <p:grpSpPr>
          <a:xfrm>
            <a:off x="3141704" y="1457745"/>
            <a:ext cx="2351572" cy="2914216"/>
            <a:chOff x="3415812" y="2367397"/>
            <a:chExt cx="2351572" cy="2914216"/>
          </a:xfrm>
        </p:grpSpPr>
        <p:grpSp>
          <p:nvGrpSpPr>
            <p:cNvPr id="6" name="Csoportba foglalás 5"/>
            <p:cNvGrpSpPr/>
            <p:nvPr/>
          </p:nvGrpSpPr>
          <p:grpSpPr>
            <a:xfrm>
              <a:off x="3415812" y="2367397"/>
              <a:ext cx="987332" cy="2905069"/>
              <a:chOff x="3415812" y="2367397"/>
              <a:chExt cx="987332" cy="2905069"/>
            </a:xfrm>
          </p:grpSpPr>
          <p:pic>
            <p:nvPicPr>
              <p:cNvPr id="15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66" t="19231" r="27217" b="68568"/>
              <a:stretch/>
            </p:blipFill>
            <p:spPr>
              <a:xfrm>
                <a:off x="3415812" y="2367397"/>
                <a:ext cx="828675" cy="485775"/>
              </a:xfrm>
              <a:prstGeom prst="rect">
                <a:avLst/>
              </a:prstGeom>
            </p:spPr>
          </p:pic>
          <p:pic>
            <p:nvPicPr>
              <p:cNvPr id="16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61" t="34490" r="26449" b="51192"/>
              <a:stretch/>
            </p:blipFill>
            <p:spPr>
              <a:xfrm>
                <a:off x="3419467" y="2971800"/>
                <a:ext cx="825020" cy="532383"/>
              </a:xfrm>
              <a:prstGeom prst="rect">
                <a:avLst/>
              </a:prstGeom>
            </p:spPr>
          </p:pic>
          <p:pic>
            <p:nvPicPr>
              <p:cNvPr id="17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11" t="51619" r="26385" b="35462"/>
              <a:stretch/>
            </p:blipFill>
            <p:spPr>
              <a:xfrm>
                <a:off x="3490992" y="3570230"/>
                <a:ext cx="850447" cy="514350"/>
              </a:xfrm>
              <a:prstGeom prst="rect">
                <a:avLst/>
              </a:prstGeom>
            </p:spPr>
          </p:pic>
          <p:pic>
            <p:nvPicPr>
              <p:cNvPr id="18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11" t="68680" r="26641" b="17200"/>
              <a:stretch/>
            </p:blipFill>
            <p:spPr>
              <a:xfrm>
                <a:off x="3490992" y="4199158"/>
                <a:ext cx="840923" cy="562134"/>
              </a:xfrm>
              <a:prstGeom prst="rect">
                <a:avLst/>
              </a:prstGeom>
            </p:spPr>
          </p:pic>
          <p:pic>
            <p:nvPicPr>
              <p:cNvPr id="19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00" t="85480" r="26437" b="2319"/>
              <a:stretch/>
            </p:blipFill>
            <p:spPr>
              <a:xfrm>
                <a:off x="3550568" y="4786691"/>
                <a:ext cx="852576" cy="485775"/>
              </a:xfrm>
              <a:prstGeom prst="rect">
                <a:avLst/>
              </a:prstGeom>
            </p:spPr>
          </p:pic>
        </p:grpSp>
        <p:grpSp>
          <p:nvGrpSpPr>
            <p:cNvPr id="7" name="Csoportba foglalás 6"/>
            <p:cNvGrpSpPr/>
            <p:nvPr/>
          </p:nvGrpSpPr>
          <p:grpSpPr>
            <a:xfrm>
              <a:off x="4750640" y="2371725"/>
              <a:ext cx="1016744" cy="2909888"/>
              <a:chOff x="4750640" y="2371725"/>
              <a:chExt cx="1016744" cy="2909888"/>
            </a:xfrm>
          </p:grpSpPr>
          <p:pic>
            <p:nvPicPr>
              <p:cNvPr id="8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33" t="19006" r="1779" b="69390"/>
              <a:stretch/>
            </p:blipFill>
            <p:spPr>
              <a:xfrm>
                <a:off x="4751357" y="2371725"/>
                <a:ext cx="868390" cy="461963"/>
              </a:xfrm>
              <a:prstGeom prst="rect">
                <a:avLst/>
              </a:prstGeom>
            </p:spPr>
          </p:pic>
          <p:pic>
            <p:nvPicPr>
              <p:cNvPr id="9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337" t="33277" r="1440" b="52004"/>
              <a:stretch/>
            </p:blipFill>
            <p:spPr>
              <a:xfrm>
                <a:off x="4750640" y="2933504"/>
                <a:ext cx="869108" cy="566257"/>
              </a:xfrm>
              <a:prstGeom prst="rect">
                <a:avLst/>
              </a:prstGeom>
            </p:spPr>
          </p:pic>
          <p:pic>
            <p:nvPicPr>
              <p:cNvPr id="12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859" t="51118" r="1134" b="35005"/>
              <a:stretch/>
            </p:blipFill>
            <p:spPr>
              <a:xfrm>
                <a:off x="4850159" y="3554845"/>
                <a:ext cx="817110" cy="552451"/>
              </a:xfrm>
              <a:prstGeom prst="rect">
                <a:avLst/>
              </a:prstGeom>
            </p:spPr>
          </p:pic>
          <p:pic>
            <p:nvPicPr>
              <p:cNvPr id="13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634" t="67910" r="2434" b="17855"/>
              <a:stretch/>
            </p:blipFill>
            <p:spPr>
              <a:xfrm>
                <a:off x="4824409" y="4167188"/>
                <a:ext cx="814391" cy="566737"/>
              </a:xfrm>
              <a:prstGeom prst="rect">
                <a:avLst/>
              </a:prstGeom>
            </p:spPr>
          </p:pic>
          <p:pic>
            <p:nvPicPr>
              <p:cNvPr id="14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01" t="85860" r="356" b="1939"/>
              <a:stretch/>
            </p:blipFill>
            <p:spPr>
              <a:xfrm>
                <a:off x="4867272" y="4795838"/>
                <a:ext cx="900112" cy="485775"/>
              </a:xfrm>
              <a:prstGeom prst="rect">
                <a:avLst/>
              </a:prstGeom>
            </p:spPr>
          </p:pic>
        </p:grpSp>
      </p:grpSp>
      <p:pic>
        <p:nvPicPr>
          <p:cNvPr id="20" name="Content Placeholder 12" descr="S0883769413002108_fig1t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r="2872"/>
          <a:stretch>
            <a:fillRect/>
          </a:stretch>
        </p:blipFill>
        <p:spPr>
          <a:xfrm>
            <a:off x="6339756" y="1457745"/>
            <a:ext cx="4536555" cy="301188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249767" y="1384116"/>
            <a:ext cx="5391150" cy="624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églalap 20"/>
          <p:cNvSpPr/>
          <p:nvPr/>
        </p:nvSpPr>
        <p:spPr>
          <a:xfrm>
            <a:off x="182785" y="5303048"/>
            <a:ext cx="5458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Quantum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optics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readout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initialization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spins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acting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qubits</a:t>
            </a:r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212247" y="4510588"/>
            <a:ext cx="384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James N. Eckstein and Jeremy Levy, MRS Bulletin 38, 783, (October 2013) </a:t>
            </a:r>
          </a:p>
        </p:txBody>
      </p:sp>
    </p:spTree>
    <p:extLst>
      <p:ext uri="{BB962C8B-B14F-4D97-AF65-F5344CB8AC3E}">
        <p14:creationId xmlns:p14="http://schemas.microsoft.com/office/powerpoint/2010/main" val="215002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>
                <a:solidFill>
                  <a:schemeClr val="accent1"/>
                </a:solidFill>
              </a:rPr>
              <a:t>Ion </a:t>
            </a:r>
            <a:r>
              <a:rPr lang="hu-HU" sz="3200" dirty="0" err="1">
                <a:solidFill>
                  <a:schemeClr val="accent1"/>
                </a:solidFill>
              </a:rPr>
              <a:t>traps</a:t>
            </a:r>
            <a:r>
              <a:rPr lang="hu-HU" sz="3200" dirty="0">
                <a:solidFill>
                  <a:schemeClr val="accent1"/>
                </a:solidFill>
              </a:rPr>
              <a:t> and </a:t>
            </a:r>
            <a:r>
              <a:rPr lang="hu-HU" sz="3200" dirty="0" err="1">
                <a:solidFill>
                  <a:schemeClr val="accent1"/>
                </a:solidFill>
              </a:rPr>
              <a:t>neutral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atoms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Kép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36" y="1180164"/>
            <a:ext cx="4468224" cy="2978816"/>
          </a:xfrm>
          <a:prstGeom prst="rect">
            <a:avLst/>
          </a:prstGeom>
        </p:spPr>
      </p:pic>
      <p:grpSp>
        <p:nvGrpSpPr>
          <p:cNvPr id="27" name="Csoportba foglalás 26"/>
          <p:cNvGrpSpPr/>
          <p:nvPr/>
        </p:nvGrpSpPr>
        <p:grpSpPr>
          <a:xfrm>
            <a:off x="7350142" y="737581"/>
            <a:ext cx="4049125" cy="4049125"/>
            <a:chOff x="7350142" y="737581"/>
            <a:chExt cx="4049125" cy="4049125"/>
          </a:xfrm>
        </p:grpSpPr>
        <p:pic>
          <p:nvPicPr>
            <p:cNvPr id="25" name="Kép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0142" y="737581"/>
              <a:ext cx="4049125" cy="4049125"/>
            </a:xfrm>
            <a:prstGeom prst="rect">
              <a:avLst/>
            </a:prstGeom>
          </p:spPr>
        </p:pic>
        <p:sp>
          <p:nvSpPr>
            <p:cNvPr id="26" name="Szövegdoboz 25"/>
            <p:cNvSpPr txBox="1"/>
            <p:nvPr/>
          </p:nvSpPr>
          <p:spPr>
            <a:xfrm>
              <a:off x="8078042" y="3743482"/>
              <a:ext cx="28950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 err="1">
                  <a:solidFill>
                    <a:schemeClr val="bg1"/>
                  </a:solidFill>
                </a:rPr>
                <a:t>Neutral</a:t>
              </a:r>
              <a:r>
                <a:rPr lang="hu-HU" sz="2400" b="1" dirty="0">
                  <a:solidFill>
                    <a:schemeClr val="bg1"/>
                  </a:solidFill>
                </a:rPr>
                <a:t> </a:t>
              </a:r>
              <a:r>
                <a:rPr lang="hu-HU" sz="2400" b="1" dirty="0" err="1">
                  <a:solidFill>
                    <a:schemeClr val="bg1"/>
                  </a:solidFill>
                </a:rPr>
                <a:t>atoms</a:t>
              </a:r>
              <a:r>
                <a:rPr lang="hu-HU" sz="2400" b="1" dirty="0">
                  <a:solidFill>
                    <a:schemeClr val="bg1"/>
                  </a:solidFill>
                </a:rPr>
                <a:t> </a:t>
              </a:r>
              <a:r>
                <a:rPr lang="hu-HU" sz="2400" b="1" dirty="0" err="1">
                  <a:solidFill>
                    <a:schemeClr val="bg1"/>
                  </a:solidFill>
                </a:rPr>
                <a:t>quantum</a:t>
              </a:r>
              <a:r>
                <a:rPr lang="hu-HU" sz="2400" b="1" dirty="0">
                  <a:solidFill>
                    <a:schemeClr val="bg1"/>
                  </a:solidFill>
                </a:rPr>
                <a:t> computer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Szövegdoboz 27"/>
          <p:cNvSpPr txBox="1"/>
          <p:nvPr/>
        </p:nvSpPr>
        <p:spPr>
          <a:xfrm>
            <a:off x="431636" y="4424951"/>
            <a:ext cx="44682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/>
              <a:t>Ultrahigh</a:t>
            </a:r>
            <a:r>
              <a:rPr lang="hu-HU" sz="2800" b="1" dirty="0"/>
              <a:t> </a:t>
            </a:r>
            <a:r>
              <a:rPr lang="hu-HU" sz="2800" b="1" dirty="0" err="1"/>
              <a:t>vacuum</a:t>
            </a:r>
            <a:r>
              <a:rPr lang="hu-HU" sz="2800" b="1" dirty="0"/>
              <a:t> and </a:t>
            </a:r>
            <a:r>
              <a:rPr lang="hu-HU" sz="2800" b="1" dirty="0" err="1"/>
              <a:t>cryogenic</a:t>
            </a:r>
            <a:r>
              <a:rPr lang="hu-HU" sz="2800" b="1" dirty="0"/>
              <a:t> </a:t>
            </a:r>
            <a:r>
              <a:rPr lang="hu-HU" sz="2800" b="1" dirty="0" err="1"/>
              <a:t>temperatures</a:t>
            </a:r>
            <a:endParaRPr lang="hu-HU" sz="2800" b="1" dirty="0"/>
          </a:p>
          <a:p>
            <a:r>
              <a:rPr lang="hu-HU" sz="2800" b="1" dirty="0" err="1"/>
              <a:t>Scalability</a:t>
            </a:r>
            <a:r>
              <a:rPr lang="hu-HU" sz="2800" b="1" dirty="0"/>
              <a:t> is an </a:t>
            </a:r>
            <a:r>
              <a:rPr lang="hu-HU" sz="2800" b="1" dirty="0" err="1"/>
              <a:t>issue</a:t>
            </a:r>
            <a:endParaRPr lang="en-US" sz="2800" b="1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7291459" y="4977487"/>
            <a:ext cx="4468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/>
              <a:t>Ultrahigh</a:t>
            </a:r>
            <a:r>
              <a:rPr lang="hu-HU" sz="2800" b="1" dirty="0"/>
              <a:t> </a:t>
            </a:r>
            <a:r>
              <a:rPr lang="hu-HU" sz="2800" b="1" dirty="0" err="1"/>
              <a:t>vacuum</a:t>
            </a:r>
            <a:endParaRPr lang="hu-HU" sz="2800" b="1" dirty="0"/>
          </a:p>
          <a:p>
            <a:r>
              <a:rPr lang="hu-HU" sz="2800" b="1" dirty="0"/>
              <a:t>&gt;10,000 </a:t>
            </a:r>
            <a:r>
              <a:rPr lang="hu-HU" sz="2800" b="1" dirty="0" err="1"/>
              <a:t>physical</a:t>
            </a:r>
            <a:r>
              <a:rPr lang="hu-HU" sz="2800" b="1" dirty="0"/>
              <a:t> </a:t>
            </a:r>
            <a:r>
              <a:rPr lang="hu-HU" sz="2800" b="1" dirty="0" err="1"/>
              <a:t>qubits</a:t>
            </a:r>
            <a:endParaRPr lang="en-US" sz="2800" b="1" dirty="0"/>
          </a:p>
        </p:txBody>
      </p:sp>
      <p:sp>
        <p:nvSpPr>
          <p:cNvPr id="30" name="Téglalap 29"/>
          <p:cNvSpPr/>
          <p:nvPr/>
        </p:nvSpPr>
        <p:spPr>
          <a:xfrm>
            <a:off x="1060906" y="6122375"/>
            <a:ext cx="10250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chemeClr val="accent1"/>
                </a:solidFill>
              </a:rPr>
              <a:t>@Wigner RCP: </a:t>
            </a:r>
            <a:r>
              <a:rPr lang="hu-HU" sz="2800" b="1" dirty="0" err="1">
                <a:solidFill>
                  <a:schemeClr val="accent1"/>
                </a:solidFill>
              </a:rPr>
              <a:t>technology</a:t>
            </a:r>
            <a:r>
              <a:rPr lang="hu-HU" sz="2800" b="1" dirty="0">
                <a:solidFill>
                  <a:schemeClr val="accent1"/>
                </a:solidFill>
              </a:rPr>
              <a:t> of </a:t>
            </a:r>
            <a:r>
              <a:rPr lang="hu-HU" sz="2800" b="1" dirty="0" err="1">
                <a:solidFill>
                  <a:schemeClr val="accent1"/>
                </a:solidFill>
              </a:rPr>
              <a:t>ultrahigh</a:t>
            </a:r>
            <a:r>
              <a:rPr lang="hu-HU" sz="2800" b="1" dirty="0">
                <a:solidFill>
                  <a:schemeClr val="accent1"/>
                </a:solidFill>
              </a:rPr>
              <a:t> </a:t>
            </a:r>
            <a:r>
              <a:rPr lang="hu-HU" sz="2800" b="1" dirty="0" err="1">
                <a:solidFill>
                  <a:schemeClr val="accent1"/>
                </a:solidFill>
              </a:rPr>
              <a:t>vacuum</a:t>
            </a:r>
            <a:r>
              <a:rPr lang="hu-HU" sz="2800" b="1" dirty="0">
                <a:solidFill>
                  <a:schemeClr val="accent1"/>
                </a:solidFill>
              </a:rPr>
              <a:t> </a:t>
            </a:r>
            <a:r>
              <a:rPr lang="hu-HU" sz="2800" b="1" dirty="0" err="1">
                <a:solidFill>
                  <a:schemeClr val="accent1"/>
                </a:solidFill>
              </a:rPr>
              <a:t>for</a:t>
            </a:r>
            <a:r>
              <a:rPr lang="hu-HU" sz="2800" b="1" dirty="0">
                <a:solidFill>
                  <a:schemeClr val="accent1"/>
                </a:solidFill>
              </a:rPr>
              <a:t> </a:t>
            </a:r>
            <a:r>
              <a:rPr lang="hu-HU" sz="2800" b="1" dirty="0" err="1">
                <a:solidFill>
                  <a:schemeClr val="accent1"/>
                </a:solidFill>
              </a:rPr>
              <a:t>neutral</a:t>
            </a:r>
            <a:r>
              <a:rPr lang="hu-HU" sz="2800" b="1" dirty="0">
                <a:solidFill>
                  <a:schemeClr val="accent1"/>
                </a:solidFill>
              </a:rPr>
              <a:t> </a:t>
            </a:r>
            <a:r>
              <a:rPr lang="hu-HU" sz="2800" b="1" dirty="0" err="1">
                <a:solidFill>
                  <a:schemeClr val="accent1"/>
                </a:solidFill>
              </a:rPr>
              <a:t>atoms</a:t>
            </a:r>
            <a:r>
              <a:rPr lang="hu-HU" sz="2800" b="1" dirty="0">
                <a:solidFill>
                  <a:schemeClr val="accent1"/>
                </a:solidFill>
              </a:rPr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8644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chemeClr val="accent1"/>
                </a:solidFill>
              </a:rPr>
              <a:t>Potential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quantum</a:t>
            </a:r>
            <a:r>
              <a:rPr lang="hu-HU" sz="3200" dirty="0">
                <a:solidFill>
                  <a:schemeClr val="accent1"/>
                </a:solidFill>
              </a:rPr>
              <a:t> bit </a:t>
            </a:r>
            <a:r>
              <a:rPr lang="hu-HU" sz="3200" dirty="0" err="1">
                <a:solidFill>
                  <a:schemeClr val="accent1"/>
                </a:solidFill>
              </a:rPr>
              <a:t>materials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55557"/>
              </p:ext>
            </p:extLst>
          </p:nvPr>
        </p:nvGraphicFramePr>
        <p:xfrm>
          <a:off x="249767" y="776273"/>
          <a:ext cx="5391150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 err="1">
                          <a:solidFill>
                            <a:schemeClr val="lt1"/>
                          </a:solidFill>
                        </a:rPr>
                        <a:t>Materials</a:t>
                      </a:r>
                      <a:r>
                        <a:rPr lang="hu-HU" sz="2000" b="1" baseline="0" dirty="0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lang="hu-HU" sz="2000" b="1" baseline="0" dirty="0" err="1">
                          <a:solidFill>
                            <a:schemeClr val="lt1"/>
                          </a:solidFill>
                        </a:rPr>
                        <a:t>system</a:t>
                      </a:r>
                      <a:endParaRPr sz="20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2000" dirty="0"/>
                        <a:t>|0⟩</a:t>
                      </a:r>
                      <a:endParaRPr sz="20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2000" dirty="0"/>
                        <a:t>|1⟩</a:t>
                      </a:r>
                      <a:endParaRPr sz="20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Ion </a:t>
                      </a:r>
                      <a:r>
                        <a:rPr lang="hu-HU" dirty="0" err="1"/>
                        <a:t>traps</a:t>
                      </a:r>
                      <a:r>
                        <a:rPr lang="hu-HU" dirty="0"/>
                        <a:t>/</a:t>
                      </a:r>
                      <a:r>
                        <a:rPr lang="hu-HU" dirty="0" err="1"/>
                        <a:t>Neutral</a:t>
                      </a:r>
                      <a:r>
                        <a:rPr lang="hu-HU" baseline="0" dirty="0"/>
                        <a:t> </a:t>
                      </a:r>
                      <a:r>
                        <a:rPr lang="hu-HU" baseline="0" dirty="0" err="1"/>
                        <a:t>atoms</a:t>
                      </a:r>
                      <a:endParaRPr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Point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defects</a:t>
                      </a:r>
                      <a:r>
                        <a:rPr lang="hu-HU" baseline="0" dirty="0"/>
                        <a:t> in </a:t>
                      </a:r>
                      <a:r>
                        <a:rPr lang="hu-HU" baseline="0" dirty="0" err="1"/>
                        <a:t>solids</a:t>
                      </a:r>
                      <a:endParaRPr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Semiconductor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quantum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dots</a:t>
                      </a:r>
                      <a:endParaRPr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Superconductor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circuits</a:t>
                      </a:r>
                      <a:endParaRPr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Topological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quantum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bits</a:t>
                      </a:r>
                      <a:endParaRPr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Csoportba foglalás 4"/>
          <p:cNvGrpSpPr/>
          <p:nvPr/>
        </p:nvGrpSpPr>
        <p:grpSpPr>
          <a:xfrm>
            <a:off x="3141704" y="1457745"/>
            <a:ext cx="2351572" cy="2914216"/>
            <a:chOff x="3415812" y="2367397"/>
            <a:chExt cx="2351572" cy="2914216"/>
          </a:xfrm>
        </p:grpSpPr>
        <p:grpSp>
          <p:nvGrpSpPr>
            <p:cNvPr id="6" name="Csoportba foglalás 5"/>
            <p:cNvGrpSpPr/>
            <p:nvPr/>
          </p:nvGrpSpPr>
          <p:grpSpPr>
            <a:xfrm>
              <a:off x="3415812" y="2367397"/>
              <a:ext cx="987332" cy="2905069"/>
              <a:chOff x="3415812" y="2367397"/>
              <a:chExt cx="987332" cy="2905069"/>
            </a:xfrm>
          </p:grpSpPr>
          <p:pic>
            <p:nvPicPr>
              <p:cNvPr id="15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66" t="19231" r="27217" b="68568"/>
              <a:stretch/>
            </p:blipFill>
            <p:spPr>
              <a:xfrm>
                <a:off x="3415812" y="2367397"/>
                <a:ext cx="828675" cy="485775"/>
              </a:xfrm>
              <a:prstGeom prst="rect">
                <a:avLst/>
              </a:prstGeom>
            </p:spPr>
          </p:pic>
          <p:pic>
            <p:nvPicPr>
              <p:cNvPr id="16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61" t="34490" r="26449" b="51192"/>
              <a:stretch/>
            </p:blipFill>
            <p:spPr>
              <a:xfrm>
                <a:off x="3419467" y="2971800"/>
                <a:ext cx="825020" cy="532383"/>
              </a:xfrm>
              <a:prstGeom prst="rect">
                <a:avLst/>
              </a:prstGeom>
            </p:spPr>
          </p:pic>
          <p:pic>
            <p:nvPicPr>
              <p:cNvPr id="17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11" t="51619" r="26385" b="35462"/>
              <a:stretch/>
            </p:blipFill>
            <p:spPr>
              <a:xfrm>
                <a:off x="3490992" y="3570230"/>
                <a:ext cx="850447" cy="514350"/>
              </a:xfrm>
              <a:prstGeom prst="rect">
                <a:avLst/>
              </a:prstGeom>
            </p:spPr>
          </p:pic>
          <p:pic>
            <p:nvPicPr>
              <p:cNvPr id="18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11" t="68680" r="26641" b="17200"/>
              <a:stretch/>
            </p:blipFill>
            <p:spPr>
              <a:xfrm>
                <a:off x="3490992" y="4199158"/>
                <a:ext cx="840923" cy="562134"/>
              </a:xfrm>
              <a:prstGeom prst="rect">
                <a:avLst/>
              </a:prstGeom>
            </p:spPr>
          </p:pic>
          <p:pic>
            <p:nvPicPr>
              <p:cNvPr id="19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00" t="85480" r="26437" b="2319"/>
              <a:stretch/>
            </p:blipFill>
            <p:spPr>
              <a:xfrm>
                <a:off x="3550568" y="4786691"/>
                <a:ext cx="852576" cy="485775"/>
              </a:xfrm>
              <a:prstGeom prst="rect">
                <a:avLst/>
              </a:prstGeom>
            </p:spPr>
          </p:pic>
        </p:grpSp>
        <p:grpSp>
          <p:nvGrpSpPr>
            <p:cNvPr id="7" name="Csoportba foglalás 6"/>
            <p:cNvGrpSpPr/>
            <p:nvPr/>
          </p:nvGrpSpPr>
          <p:grpSpPr>
            <a:xfrm>
              <a:off x="4750640" y="2371725"/>
              <a:ext cx="1016744" cy="2909888"/>
              <a:chOff x="4750640" y="2371725"/>
              <a:chExt cx="1016744" cy="2909888"/>
            </a:xfrm>
          </p:grpSpPr>
          <p:pic>
            <p:nvPicPr>
              <p:cNvPr id="8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33" t="19006" r="1779" b="69390"/>
              <a:stretch/>
            </p:blipFill>
            <p:spPr>
              <a:xfrm>
                <a:off x="4751357" y="2371725"/>
                <a:ext cx="868390" cy="461963"/>
              </a:xfrm>
              <a:prstGeom prst="rect">
                <a:avLst/>
              </a:prstGeom>
            </p:spPr>
          </p:pic>
          <p:pic>
            <p:nvPicPr>
              <p:cNvPr id="9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337" t="33277" r="1440" b="52004"/>
              <a:stretch/>
            </p:blipFill>
            <p:spPr>
              <a:xfrm>
                <a:off x="4750640" y="2933504"/>
                <a:ext cx="869108" cy="566257"/>
              </a:xfrm>
              <a:prstGeom prst="rect">
                <a:avLst/>
              </a:prstGeom>
            </p:spPr>
          </p:pic>
          <p:pic>
            <p:nvPicPr>
              <p:cNvPr id="12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859" t="51118" r="1134" b="35005"/>
              <a:stretch/>
            </p:blipFill>
            <p:spPr>
              <a:xfrm>
                <a:off x="4850159" y="3554845"/>
                <a:ext cx="817110" cy="552451"/>
              </a:xfrm>
              <a:prstGeom prst="rect">
                <a:avLst/>
              </a:prstGeom>
            </p:spPr>
          </p:pic>
          <p:pic>
            <p:nvPicPr>
              <p:cNvPr id="13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634" t="67910" r="2434" b="17855"/>
              <a:stretch/>
            </p:blipFill>
            <p:spPr>
              <a:xfrm>
                <a:off x="4824409" y="4167188"/>
                <a:ext cx="814391" cy="566737"/>
              </a:xfrm>
              <a:prstGeom prst="rect">
                <a:avLst/>
              </a:prstGeom>
            </p:spPr>
          </p:pic>
          <p:pic>
            <p:nvPicPr>
              <p:cNvPr id="14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01" t="85860" r="356" b="1939"/>
              <a:stretch/>
            </p:blipFill>
            <p:spPr>
              <a:xfrm>
                <a:off x="4867272" y="4795838"/>
                <a:ext cx="900112" cy="485775"/>
              </a:xfrm>
              <a:prstGeom prst="rect">
                <a:avLst/>
              </a:prstGeom>
            </p:spPr>
          </p:pic>
        </p:grpSp>
      </p:grpSp>
      <p:pic>
        <p:nvPicPr>
          <p:cNvPr id="20" name="Content Placeholder 12" descr="S0883769413002108_fig1t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r="2872"/>
          <a:stretch>
            <a:fillRect/>
          </a:stretch>
        </p:blipFill>
        <p:spPr>
          <a:xfrm>
            <a:off x="6339756" y="1457745"/>
            <a:ext cx="4536555" cy="301188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249767" y="2020499"/>
            <a:ext cx="5391150" cy="624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églalap 20"/>
          <p:cNvSpPr/>
          <p:nvPr/>
        </p:nvSpPr>
        <p:spPr>
          <a:xfrm>
            <a:off x="182785" y="5303048"/>
            <a:ext cx="54581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Readout of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defect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spins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Spin-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Spin-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luminescence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Téglalap 21"/>
          <p:cNvSpPr/>
          <p:nvPr/>
        </p:nvSpPr>
        <p:spPr>
          <a:xfrm>
            <a:off x="6169248" y="4868546"/>
            <a:ext cx="545813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hu-H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hu-H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hu-H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hu-H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defect</a:t>
            </a:r>
            <a:r>
              <a:rPr lang="hu-H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qubits</a:t>
            </a:r>
            <a:r>
              <a:rPr lang="hu-H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Precise placement of defects in a clean host environment</a:t>
            </a:r>
            <a:endParaRPr lang="hu-H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Ultra-precise magneto-optical measurements &amp; spectral analysis</a:t>
            </a:r>
            <a:endParaRPr lang="hu-H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212247" y="4510588"/>
            <a:ext cx="384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James N. Eckstein and Jeremy Levy, MRS Bulletin 38, 783, (October 2013) </a:t>
            </a:r>
          </a:p>
        </p:txBody>
      </p:sp>
    </p:spTree>
    <p:extLst>
      <p:ext uri="{BB962C8B-B14F-4D97-AF65-F5344CB8AC3E}">
        <p14:creationId xmlns:p14="http://schemas.microsoft.com/office/powerpoint/2010/main" val="173800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accent1"/>
                </a:solidFill>
              </a:rPr>
              <a:t>Some Important Spectroscopic Methods for Defects</a:t>
            </a: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églalap 22"/>
          <p:cNvSpPr/>
          <p:nvPr/>
        </p:nvSpPr>
        <p:spPr>
          <a:xfrm>
            <a:off x="249767" y="593895"/>
            <a:ext cx="116993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Defects</a:t>
            </a:r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Photoluminescence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spin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resonance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(ESR/EPR),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double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resonance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(ENDOR)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Photo-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spin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resonance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spin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polarisation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leading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enhanced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ESR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serves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spin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initialization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Optically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detected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resonance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(ODMR): spin-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photoluminescence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provides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spin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readout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4" y="4224802"/>
            <a:ext cx="2114552" cy="2453990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99" y="4327641"/>
            <a:ext cx="4116452" cy="2315504"/>
          </a:xfrm>
          <a:prstGeom prst="rect">
            <a:avLst/>
          </a:prstGeom>
        </p:spPr>
      </p:pic>
      <p:grpSp>
        <p:nvGrpSpPr>
          <p:cNvPr id="43" name="Csoportba foglalás 42"/>
          <p:cNvGrpSpPr/>
          <p:nvPr/>
        </p:nvGrpSpPr>
        <p:grpSpPr>
          <a:xfrm>
            <a:off x="1722260" y="3245527"/>
            <a:ext cx="6631165" cy="979275"/>
            <a:chOff x="1703210" y="3108608"/>
            <a:chExt cx="6631165" cy="979275"/>
          </a:xfrm>
        </p:grpSpPr>
        <p:grpSp>
          <p:nvGrpSpPr>
            <p:cNvPr id="32" name="Csoportba foglalás 31">
              <a:extLst>
                <a:ext uri="{FF2B5EF4-FFF2-40B4-BE49-F238E27FC236}">
                  <a16:creationId xmlns:a16="http://schemas.microsoft.com/office/drawing/2014/main" id="{1FA60415-0358-FFE0-A361-90403D2CCEA5}"/>
                </a:ext>
              </a:extLst>
            </p:cNvPr>
            <p:cNvGrpSpPr/>
            <p:nvPr/>
          </p:nvGrpSpPr>
          <p:grpSpPr>
            <a:xfrm>
              <a:off x="1703210" y="3108608"/>
              <a:ext cx="6631165" cy="979275"/>
              <a:chOff x="1630076" y="6857999"/>
              <a:chExt cx="21590143" cy="1193805"/>
            </a:xfrm>
          </p:grpSpPr>
          <p:cxnSp>
            <p:nvCxnSpPr>
              <p:cNvPr id="33" name="Egyenes összekötő nyíllal 32">
                <a:extLst>
                  <a:ext uri="{FF2B5EF4-FFF2-40B4-BE49-F238E27FC236}">
                    <a16:creationId xmlns:a16="http://schemas.microsoft.com/office/drawing/2014/main" id="{8C152A09-FFC6-1E52-2507-14B464CC3D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3383" y="7085179"/>
                <a:ext cx="21446836" cy="0"/>
              </a:xfrm>
              <a:prstGeom prst="straightConnector1">
                <a:avLst/>
              </a:prstGeom>
              <a:noFill/>
              <a:ln w="1016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400000"/>
                <a:tailEnd type="triangle" w="lg" len="lg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grpSp>
            <p:nvGrpSpPr>
              <p:cNvPr id="34" name="Csoportba foglalás 33">
                <a:extLst>
                  <a:ext uri="{FF2B5EF4-FFF2-40B4-BE49-F238E27FC236}">
                    <a16:creationId xmlns:a16="http://schemas.microsoft.com/office/drawing/2014/main" id="{064A5E78-0FA1-5556-4E3F-85FA7DB82ADF}"/>
                  </a:ext>
                </a:extLst>
              </p:cNvPr>
              <p:cNvGrpSpPr/>
              <p:nvPr/>
            </p:nvGrpSpPr>
            <p:grpSpPr>
              <a:xfrm>
                <a:off x="1630076" y="7210548"/>
                <a:ext cx="19096404" cy="841256"/>
                <a:chOff x="1630076" y="8097236"/>
                <a:chExt cx="19096404" cy="841256"/>
              </a:xfrm>
            </p:grpSpPr>
            <p:sp>
              <p:nvSpPr>
                <p:cNvPr id="38" name="Szövegdoboz 37">
                  <a:extLst>
                    <a:ext uri="{FF2B5EF4-FFF2-40B4-BE49-F238E27FC236}">
                      <a16:creationId xmlns:a16="http://schemas.microsoft.com/office/drawing/2014/main" id="{F252F089-7625-7D38-ACF0-4829FAC9371A}"/>
                    </a:ext>
                  </a:extLst>
                </p:cNvPr>
                <p:cNvSpPr txBox="1"/>
                <p:nvPr/>
              </p:nvSpPr>
              <p:spPr>
                <a:xfrm>
                  <a:off x="10410761" y="8192689"/>
                  <a:ext cx="2943603" cy="65034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338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hu-HU" sz="2800" dirty="0">
                      <a:latin typeface="Arial" panose="020B0604020202020204" pitchFamily="34" charset="0"/>
                      <a:cs typeface="Arial" panose="020B0604020202020204" pitchFamily="34" charset="0"/>
                      <a:sym typeface="Helvetica Neue"/>
                    </a:rPr>
                    <a:t>1970</a:t>
                  </a:r>
                  <a:endParaRPr kumimoji="0" lang="hu-HU" sz="28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"/>
                  </a:endParaRPr>
                </a:p>
              </p:txBody>
            </p:sp>
            <p:sp>
              <p:nvSpPr>
                <p:cNvPr id="39" name="Szövegdoboz 38">
                  <a:extLst>
                    <a:ext uri="{FF2B5EF4-FFF2-40B4-BE49-F238E27FC236}">
                      <a16:creationId xmlns:a16="http://schemas.microsoft.com/office/drawing/2014/main" id="{5F2808B9-BFE3-E2FD-24BA-E7E792B8759F}"/>
                    </a:ext>
                  </a:extLst>
                </p:cNvPr>
                <p:cNvSpPr txBox="1"/>
                <p:nvPr/>
              </p:nvSpPr>
              <p:spPr>
                <a:xfrm>
                  <a:off x="1630076" y="8196471"/>
                  <a:ext cx="2943603" cy="65034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338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hu-HU" sz="28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Helvetica Neue"/>
                    </a:rPr>
                    <a:t>1948</a:t>
                  </a:r>
                </a:p>
              </p:txBody>
            </p:sp>
            <p:sp>
              <p:nvSpPr>
                <p:cNvPr id="40" name="Szövegdoboz 39">
                  <a:extLst>
                    <a:ext uri="{FF2B5EF4-FFF2-40B4-BE49-F238E27FC236}">
                      <a16:creationId xmlns:a16="http://schemas.microsoft.com/office/drawing/2014/main" id="{34E80664-D03D-C32E-6DB7-7276D2DFB742}"/>
                    </a:ext>
                  </a:extLst>
                </p:cNvPr>
                <p:cNvSpPr txBox="1"/>
                <p:nvPr/>
              </p:nvSpPr>
              <p:spPr>
                <a:xfrm>
                  <a:off x="20402972" y="8097236"/>
                  <a:ext cx="323508" cy="8412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338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hu-HU" sz="48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"/>
                  </a:endParaRPr>
                </a:p>
              </p:txBody>
            </p:sp>
          </p:grpSp>
          <p:cxnSp>
            <p:nvCxnSpPr>
              <p:cNvPr id="35" name="Egyenes összekötő 34">
                <a:extLst>
                  <a:ext uri="{FF2B5EF4-FFF2-40B4-BE49-F238E27FC236}">
                    <a16:creationId xmlns:a16="http://schemas.microsoft.com/office/drawing/2014/main" id="{05758D26-9D5A-B6DD-B5F8-1BCA4F3BE3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31130" y="6860842"/>
                <a:ext cx="0" cy="454361"/>
              </a:xfrm>
              <a:prstGeom prst="line">
                <a:avLst/>
              </a:prstGeom>
              <a:noFill/>
              <a:ln w="1016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6" name="Egyenes összekötő 35">
                <a:extLst>
                  <a:ext uri="{FF2B5EF4-FFF2-40B4-BE49-F238E27FC236}">
                    <a16:creationId xmlns:a16="http://schemas.microsoft.com/office/drawing/2014/main" id="{13B66FF9-BD1E-AAE6-5AEE-34F4BEF8BA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837936" y="6858000"/>
                <a:ext cx="0" cy="454361"/>
              </a:xfrm>
              <a:prstGeom prst="line">
                <a:avLst/>
              </a:prstGeom>
              <a:noFill/>
              <a:ln w="1016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7" name="Egyenes összekötő 36">
                <a:extLst>
                  <a:ext uri="{FF2B5EF4-FFF2-40B4-BE49-F238E27FC236}">
                    <a16:creationId xmlns:a16="http://schemas.microsoft.com/office/drawing/2014/main" id="{527474E5-1993-FB3D-71F3-D1E1DC6E3B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544742" y="6857999"/>
                <a:ext cx="0" cy="454361"/>
              </a:xfrm>
              <a:prstGeom prst="line">
                <a:avLst/>
              </a:prstGeom>
              <a:noFill/>
              <a:ln w="1016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42" name="Szövegdoboz 41">
              <a:extLst>
                <a:ext uri="{FF2B5EF4-FFF2-40B4-BE49-F238E27FC236}">
                  <a16:creationId xmlns:a16="http://schemas.microsoft.com/office/drawing/2014/main" id="{F252F089-7625-7D38-ACF0-4829FAC9371A}"/>
                </a:ext>
              </a:extLst>
            </p:cNvPr>
            <p:cNvSpPr txBox="1"/>
            <p:nvPr/>
          </p:nvSpPr>
          <p:spPr>
            <a:xfrm>
              <a:off x="7005592" y="3498519"/>
              <a:ext cx="904094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hu-HU" sz="2800" dirty="0"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1990</a:t>
              </a:r>
              <a:endParaRPr kumimoji="0" lang="hu-HU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151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chemeClr val="accent1"/>
                </a:solidFill>
              </a:rPr>
              <a:t>Optically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addressable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defect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qubits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églalap 2"/>
          <p:cNvSpPr/>
          <p:nvPr/>
        </p:nvSpPr>
        <p:spPr>
          <a:xfrm>
            <a:off x="609600" y="5589369"/>
            <a:ext cx="78962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sz="2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</a:t>
            </a:r>
            <a:r>
              <a:rPr lang="hu-H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Platforms</a:t>
            </a:r>
            <a:r>
              <a:rPr lang="hu-H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Defect</a:t>
            </a:r>
            <a:r>
              <a:rPr lang="hu-H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Qubits</a:t>
            </a:r>
            <a:r>
              <a:rPr lang="hu-H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</a:t>
            </a:r>
            <a:r>
              <a:rPr lang="hu-H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Photon </a:t>
            </a:r>
            <a:r>
              <a:rPr lang="hu-HU" sz="2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Emitters</a:t>
            </a:r>
            <a:r>
              <a:rPr lang="hu-H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Gang </a:t>
            </a:r>
            <a:r>
              <a:rPr lang="hu-HU" sz="2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</a:t>
            </a:r>
            <a:r>
              <a:rPr lang="hu-H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Yuan</a:t>
            </a:r>
            <a:r>
              <a:rPr lang="hu-H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Cheng</a:t>
            </a:r>
            <a:r>
              <a:rPr lang="hu-H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Jyh</a:t>
            </a:r>
            <a:r>
              <a:rPr lang="hu-H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-Pin </a:t>
            </a:r>
            <a:r>
              <a:rPr lang="hu-HU" sz="2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Chou</a:t>
            </a:r>
            <a:r>
              <a:rPr lang="hu-H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hu-HU" sz="22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 Gali</a:t>
            </a:r>
            <a:r>
              <a:rPr lang="hu-H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sz="2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Applied</a:t>
            </a:r>
            <a:r>
              <a:rPr lang="hu-H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hu-H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Reviews</a:t>
            </a:r>
            <a:r>
              <a:rPr lang="hu-H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hu-H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031308 (2020)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21" y="685800"/>
            <a:ext cx="8790867" cy="4734219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8815389" y="1934003"/>
            <a:ext cx="33766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999" indent="-107997">
              <a:buFont typeface="Arial" panose="020B0604020202020204" pitchFamily="34" charset="0"/>
              <a:buChar char="•"/>
            </a:pPr>
            <a:r>
              <a:rPr lang="hu-HU" b="1" dirty="0"/>
              <a:t>Diamond NV center</a:t>
            </a:r>
          </a:p>
          <a:p>
            <a:r>
              <a:rPr lang="hu-HU" dirty="0"/>
              <a:t>Science 276, 2012 (1997)</a:t>
            </a:r>
          </a:p>
          <a:p>
            <a:pPr marL="35999" indent="-107997">
              <a:buFont typeface="Arial" panose="020B0604020202020204" pitchFamily="34" charset="0"/>
              <a:buChar char="•"/>
            </a:pPr>
            <a:r>
              <a:rPr lang="hu-HU" b="1" dirty="0" err="1"/>
              <a:t>SiC</a:t>
            </a:r>
            <a:r>
              <a:rPr lang="hu-HU" b="1" dirty="0"/>
              <a:t> </a:t>
            </a:r>
            <a:r>
              <a:rPr lang="hu-HU" b="1" dirty="0" err="1"/>
              <a:t>V</a:t>
            </a:r>
            <a:r>
              <a:rPr lang="hu-HU" b="1" baseline="-25000" dirty="0" err="1"/>
              <a:t>Si</a:t>
            </a:r>
            <a:r>
              <a:rPr lang="hu-HU" b="1" dirty="0"/>
              <a:t> (</a:t>
            </a:r>
            <a:r>
              <a:rPr lang="hu-HU" b="1" dirty="0" err="1"/>
              <a:t>low</a:t>
            </a:r>
            <a:r>
              <a:rPr lang="hu-HU" b="1" dirty="0"/>
              <a:t> </a:t>
            </a:r>
            <a:r>
              <a:rPr lang="hu-HU" b="1" dirty="0" err="1"/>
              <a:t>contrast</a:t>
            </a:r>
            <a:r>
              <a:rPr lang="hu-HU" b="1" dirty="0"/>
              <a:t>)</a:t>
            </a:r>
          </a:p>
          <a:p>
            <a:r>
              <a:rPr lang="hu-HU" dirty="0" err="1"/>
              <a:t>Nat</a:t>
            </a:r>
            <a:r>
              <a:rPr lang="hu-HU" dirty="0"/>
              <a:t>. </a:t>
            </a:r>
            <a:r>
              <a:rPr lang="hu-HU" dirty="0" err="1"/>
              <a:t>Mat</a:t>
            </a:r>
            <a:r>
              <a:rPr lang="hu-HU" dirty="0"/>
              <a:t>. 14, 164 (2015)</a:t>
            </a:r>
          </a:p>
          <a:p>
            <a:pPr marL="35999" indent="-107997">
              <a:buFont typeface="Arial" panose="020B0604020202020204" pitchFamily="34" charset="0"/>
              <a:buChar char="•"/>
            </a:pPr>
            <a:r>
              <a:rPr lang="hu-HU" b="1" dirty="0" err="1"/>
              <a:t>SiC</a:t>
            </a:r>
            <a:r>
              <a:rPr lang="hu-HU" b="1" dirty="0"/>
              <a:t> </a:t>
            </a:r>
            <a:r>
              <a:rPr lang="hu-HU" b="1" dirty="0" err="1"/>
              <a:t>divacancy</a:t>
            </a:r>
            <a:r>
              <a:rPr lang="hu-HU" b="1" dirty="0"/>
              <a:t> (</a:t>
            </a:r>
            <a:r>
              <a:rPr lang="hu-HU" b="1" dirty="0" err="1"/>
              <a:t>high</a:t>
            </a:r>
            <a:r>
              <a:rPr lang="hu-HU" b="1" dirty="0"/>
              <a:t> </a:t>
            </a:r>
            <a:r>
              <a:rPr lang="hu-HU" b="1" dirty="0" err="1"/>
              <a:t>contrast</a:t>
            </a:r>
            <a:r>
              <a:rPr lang="hu-HU" b="1" dirty="0"/>
              <a:t>)</a:t>
            </a:r>
          </a:p>
          <a:p>
            <a:r>
              <a:rPr lang="hu-HU" dirty="0" err="1"/>
              <a:t>Nature</a:t>
            </a:r>
            <a:r>
              <a:rPr lang="hu-HU" dirty="0"/>
              <a:t> 479, 84 (2011)</a:t>
            </a:r>
          </a:p>
          <a:p>
            <a:r>
              <a:rPr lang="hu-HU" dirty="0" err="1"/>
              <a:t>Nat</a:t>
            </a:r>
            <a:r>
              <a:rPr lang="hu-HU" dirty="0"/>
              <a:t>. </a:t>
            </a:r>
            <a:r>
              <a:rPr lang="hu-HU" dirty="0" err="1"/>
              <a:t>Comm</a:t>
            </a:r>
            <a:r>
              <a:rPr lang="hu-HU" dirty="0"/>
              <a:t>. 4, 1819 (2014)</a:t>
            </a:r>
          </a:p>
          <a:p>
            <a:r>
              <a:rPr lang="hu-HU" dirty="0" err="1"/>
              <a:t>Nat</a:t>
            </a:r>
            <a:r>
              <a:rPr lang="hu-HU" dirty="0"/>
              <a:t>. </a:t>
            </a:r>
            <a:r>
              <a:rPr lang="hu-HU" dirty="0" err="1"/>
              <a:t>Sci</a:t>
            </a:r>
            <a:r>
              <a:rPr lang="hu-HU" dirty="0"/>
              <a:t>. </a:t>
            </a:r>
            <a:r>
              <a:rPr lang="hu-HU" dirty="0" err="1"/>
              <a:t>Rev</a:t>
            </a:r>
            <a:r>
              <a:rPr lang="hu-HU" dirty="0"/>
              <a:t>. 9, nwab122 (2022)</a:t>
            </a:r>
            <a:endParaRPr lang="en-US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l="53786" t="19305" r="44174" b="76038"/>
          <a:stretch/>
        </p:blipFill>
        <p:spPr>
          <a:xfrm>
            <a:off x="8605411" y="744534"/>
            <a:ext cx="341140" cy="419503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8995054" y="814325"/>
            <a:ext cx="2372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verified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quantum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bits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2942167" y="1213702"/>
            <a:ext cx="8654521" cy="2071751"/>
            <a:chOff x="2942167" y="1213702"/>
            <a:chExt cx="8654521" cy="2071751"/>
          </a:xfrm>
        </p:grpSpPr>
        <p:sp>
          <p:nvSpPr>
            <p:cNvPr id="14" name="Szövegdoboz 13"/>
            <p:cNvSpPr txBox="1"/>
            <p:nvPr/>
          </p:nvSpPr>
          <p:spPr>
            <a:xfrm>
              <a:off x="8946551" y="1213702"/>
              <a:ext cx="26501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b="1" dirty="0" err="1">
                  <a:solidFill>
                    <a:schemeClr val="accent1"/>
                  </a:solidFill>
                </a:rPr>
                <a:t>Room-temperature</a:t>
              </a:r>
              <a:r>
                <a:rPr lang="hu-HU" sz="2000" b="1" dirty="0">
                  <a:solidFill>
                    <a:schemeClr val="accent1"/>
                  </a:solidFill>
                </a:rPr>
                <a:t> </a:t>
              </a:r>
              <a:r>
                <a:rPr lang="hu-HU" sz="2000" b="1" dirty="0" err="1">
                  <a:solidFill>
                    <a:schemeClr val="accent1"/>
                  </a:solidFill>
                </a:rPr>
                <a:t>defect</a:t>
              </a:r>
              <a:r>
                <a:rPr lang="hu-HU" sz="2000" b="1" dirty="0">
                  <a:solidFill>
                    <a:schemeClr val="accent1"/>
                  </a:solidFill>
                </a:rPr>
                <a:t> </a:t>
              </a:r>
              <a:r>
                <a:rPr lang="hu-HU" sz="2000" b="1" dirty="0" err="1">
                  <a:solidFill>
                    <a:schemeClr val="accent1"/>
                  </a:solidFill>
                </a:rPr>
                <a:t>qubits</a:t>
              </a:r>
              <a:endParaRPr lang="en-US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15" name="Ellipszis 14"/>
            <p:cNvSpPr/>
            <p:nvPr/>
          </p:nvSpPr>
          <p:spPr>
            <a:xfrm>
              <a:off x="2942167" y="1325033"/>
              <a:ext cx="567265" cy="427954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llipszis 15"/>
            <p:cNvSpPr/>
            <p:nvPr/>
          </p:nvSpPr>
          <p:spPr>
            <a:xfrm>
              <a:off x="5014396" y="2510367"/>
              <a:ext cx="1136638" cy="49992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llipszis 16"/>
            <p:cNvSpPr/>
            <p:nvPr/>
          </p:nvSpPr>
          <p:spPr>
            <a:xfrm>
              <a:off x="4357190" y="2857499"/>
              <a:ext cx="567265" cy="427954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Csoportba foglalás 4"/>
          <p:cNvGrpSpPr/>
          <p:nvPr/>
        </p:nvGrpSpPr>
        <p:grpSpPr>
          <a:xfrm>
            <a:off x="2770318" y="2930507"/>
            <a:ext cx="5134725" cy="1292909"/>
            <a:chOff x="2770318" y="2930507"/>
            <a:chExt cx="5134725" cy="1292909"/>
          </a:xfrm>
        </p:grpSpPr>
        <p:pic>
          <p:nvPicPr>
            <p:cNvPr id="18" name="Kép 17"/>
            <p:cNvPicPr>
              <a:picLocks noChangeAspect="1"/>
            </p:cNvPicPr>
            <p:nvPr/>
          </p:nvPicPr>
          <p:blipFill rotWithShape="1">
            <a:blip r:embed="rId2"/>
            <a:srcRect l="53786" t="19305" r="44174" b="76038"/>
            <a:stretch/>
          </p:blipFill>
          <p:spPr>
            <a:xfrm>
              <a:off x="2942167" y="3978613"/>
              <a:ext cx="199074" cy="244803"/>
            </a:xfrm>
            <a:prstGeom prst="rect">
              <a:avLst/>
            </a:prstGeom>
          </p:spPr>
        </p:pic>
        <p:pic>
          <p:nvPicPr>
            <p:cNvPr id="19" name="Kép 18"/>
            <p:cNvPicPr>
              <a:picLocks noChangeAspect="1"/>
            </p:cNvPicPr>
            <p:nvPr/>
          </p:nvPicPr>
          <p:blipFill rotWithShape="1">
            <a:blip r:embed="rId2"/>
            <a:srcRect l="53786" t="19305" r="44174" b="76038"/>
            <a:stretch/>
          </p:blipFill>
          <p:spPr>
            <a:xfrm>
              <a:off x="2770318" y="2930507"/>
              <a:ext cx="199074" cy="244803"/>
            </a:xfrm>
            <a:prstGeom prst="rect">
              <a:avLst/>
            </a:prstGeom>
          </p:spPr>
        </p:pic>
        <p:grpSp>
          <p:nvGrpSpPr>
            <p:cNvPr id="4" name="Csoportba foglalás 3"/>
            <p:cNvGrpSpPr/>
            <p:nvPr/>
          </p:nvGrpSpPr>
          <p:grpSpPr>
            <a:xfrm>
              <a:off x="7210301" y="3163051"/>
              <a:ext cx="694742" cy="441658"/>
              <a:chOff x="7210301" y="3163051"/>
              <a:chExt cx="694742" cy="441658"/>
            </a:xfrm>
          </p:grpSpPr>
          <p:pic>
            <p:nvPicPr>
              <p:cNvPr id="20" name="Kép 19"/>
              <p:cNvPicPr>
                <a:picLocks noChangeAspect="1"/>
              </p:cNvPicPr>
              <p:nvPr/>
            </p:nvPicPr>
            <p:blipFill rotWithShape="1">
              <a:blip r:embed="rId2"/>
              <a:srcRect l="53786" t="19305" r="44174" b="76038"/>
              <a:stretch/>
            </p:blipFill>
            <p:spPr>
              <a:xfrm>
                <a:off x="7210301" y="3163051"/>
                <a:ext cx="199074" cy="244803"/>
              </a:xfrm>
              <a:prstGeom prst="rect">
                <a:avLst/>
              </a:prstGeom>
            </p:spPr>
          </p:pic>
          <p:sp>
            <p:nvSpPr>
              <p:cNvPr id="2" name="Szövegdoboz 1"/>
              <p:cNvSpPr txBox="1"/>
              <p:nvPr/>
            </p:nvSpPr>
            <p:spPr>
              <a:xfrm>
                <a:off x="7210301" y="3327710"/>
                <a:ext cx="6947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T-center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1" name="Szövegdoboz 20"/>
          <p:cNvSpPr txBox="1"/>
          <p:nvPr/>
        </p:nvSpPr>
        <p:spPr>
          <a:xfrm>
            <a:off x="8919050" y="4486857"/>
            <a:ext cx="3169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999" indent="-107997">
              <a:buFont typeface="Arial" panose="020B0604020202020204" pitchFamily="34" charset="0"/>
              <a:buChar char="•"/>
            </a:pPr>
            <a:r>
              <a:rPr lang="hu-HU" b="1" dirty="0" err="1"/>
              <a:t>GaN</a:t>
            </a:r>
            <a:r>
              <a:rPr lang="hu-HU" b="1" dirty="0"/>
              <a:t> </a:t>
            </a:r>
            <a:r>
              <a:rPr lang="hu-HU" b="1" dirty="0" err="1"/>
              <a:t>centers</a:t>
            </a:r>
            <a:r>
              <a:rPr lang="hu-HU" b="1" dirty="0"/>
              <a:t> (</a:t>
            </a:r>
            <a:r>
              <a:rPr lang="hu-HU" b="1" dirty="0" err="1"/>
              <a:t>low</a:t>
            </a:r>
            <a:r>
              <a:rPr lang="hu-HU" b="1" dirty="0"/>
              <a:t> and </a:t>
            </a:r>
            <a:r>
              <a:rPr lang="hu-HU" b="1" dirty="0" err="1"/>
              <a:t>high</a:t>
            </a:r>
            <a:r>
              <a:rPr lang="hu-HU" b="1" dirty="0"/>
              <a:t> </a:t>
            </a:r>
            <a:r>
              <a:rPr lang="hu-HU" b="1" dirty="0" err="1"/>
              <a:t>contrasts</a:t>
            </a:r>
            <a:r>
              <a:rPr lang="hu-HU" b="1" dirty="0"/>
              <a:t>)</a:t>
            </a:r>
          </a:p>
          <a:p>
            <a:r>
              <a:rPr lang="hu-HU" dirty="0" err="1"/>
              <a:t>Nat</a:t>
            </a:r>
            <a:r>
              <a:rPr lang="hu-HU" dirty="0"/>
              <a:t>. </a:t>
            </a:r>
            <a:r>
              <a:rPr lang="hu-HU" dirty="0" err="1"/>
              <a:t>Mat</a:t>
            </a:r>
            <a:r>
              <a:rPr lang="hu-HU" dirty="0"/>
              <a:t>., 23, 512 (2024)</a:t>
            </a:r>
          </a:p>
          <a:p>
            <a:pPr marL="35999" indent="-107997">
              <a:buFont typeface="Arial" panose="020B0604020202020204" pitchFamily="34" charset="0"/>
              <a:buChar char="•"/>
            </a:pPr>
            <a:r>
              <a:rPr lang="hu-HU" b="1" dirty="0" err="1"/>
              <a:t>hBN</a:t>
            </a:r>
            <a:r>
              <a:rPr lang="hu-HU" b="1" dirty="0"/>
              <a:t> (</a:t>
            </a:r>
            <a:r>
              <a:rPr lang="hu-HU" b="1" dirty="0" err="1"/>
              <a:t>high</a:t>
            </a:r>
            <a:r>
              <a:rPr lang="hu-HU" b="1" dirty="0"/>
              <a:t> </a:t>
            </a:r>
            <a:r>
              <a:rPr lang="hu-HU" b="1" dirty="0" err="1"/>
              <a:t>contrast</a:t>
            </a:r>
            <a:r>
              <a:rPr lang="hu-HU" b="1" dirty="0"/>
              <a:t>)</a:t>
            </a:r>
          </a:p>
          <a:p>
            <a:r>
              <a:rPr lang="hu-HU" dirty="0" err="1"/>
              <a:t>Nat</a:t>
            </a:r>
            <a:r>
              <a:rPr lang="hu-HU" dirty="0"/>
              <a:t>. </a:t>
            </a:r>
            <a:r>
              <a:rPr lang="hu-HU" dirty="0" err="1"/>
              <a:t>Mat</a:t>
            </a:r>
            <a:r>
              <a:rPr lang="hu-HU" dirty="0"/>
              <a:t>., 23, 1379 (2024)</a:t>
            </a:r>
          </a:p>
          <a:p>
            <a:r>
              <a:rPr lang="hu-HU" dirty="0" err="1"/>
              <a:t>Nature</a:t>
            </a:r>
            <a:r>
              <a:rPr lang="hu-HU" dirty="0"/>
              <a:t>, 643, 943 (2025)</a:t>
            </a:r>
          </a:p>
        </p:txBody>
      </p:sp>
    </p:spTree>
    <p:extLst>
      <p:ext uri="{BB962C8B-B14F-4D97-AF65-F5344CB8AC3E}">
        <p14:creationId xmlns:p14="http://schemas.microsoft.com/office/powerpoint/2010/main" val="63508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accent1"/>
                </a:solidFill>
              </a:rPr>
              <a:t>Optically addressable </a:t>
            </a:r>
            <a:r>
              <a:rPr lang="hu-HU" sz="3200" dirty="0" err="1">
                <a:solidFill>
                  <a:schemeClr val="accent1"/>
                </a:solidFill>
              </a:rPr>
              <a:t>nitrogen-vacancy</a:t>
            </a:r>
            <a:r>
              <a:rPr lang="hu-HU" sz="3200" dirty="0">
                <a:solidFill>
                  <a:schemeClr val="accent1"/>
                </a:solidFill>
              </a:rPr>
              <a:t> center in </a:t>
            </a:r>
            <a:r>
              <a:rPr lang="hu-HU" sz="3200" dirty="0" err="1">
                <a:solidFill>
                  <a:schemeClr val="accent1"/>
                </a:solidFill>
              </a:rPr>
              <a:t>diamond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Kép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99" y="643626"/>
            <a:ext cx="4694011" cy="4062294"/>
          </a:xfrm>
          <a:prstGeom prst="rect">
            <a:avLst/>
          </a:prstGeom>
        </p:spPr>
      </p:pic>
      <p:grpSp>
        <p:nvGrpSpPr>
          <p:cNvPr id="41" name="Csoportba foglalás 40"/>
          <p:cNvGrpSpPr/>
          <p:nvPr/>
        </p:nvGrpSpPr>
        <p:grpSpPr>
          <a:xfrm>
            <a:off x="249767" y="763731"/>
            <a:ext cx="3015490" cy="3758023"/>
            <a:chOff x="384936" y="771277"/>
            <a:chExt cx="2931719" cy="3653624"/>
          </a:xfrm>
        </p:grpSpPr>
        <p:pic>
          <p:nvPicPr>
            <p:cNvPr id="42" name="Kép 41"/>
            <p:cNvPicPr>
              <a:picLocks noChangeAspect="1"/>
            </p:cNvPicPr>
            <p:nvPr/>
          </p:nvPicPr>
          <p:blipFill rotWithShape="1">
            <a:blip r:embed="rId3"/>
            <a:srcRect l="38930" t="21862" r="32142" b="18260"/>
            <a:stretch/>
          </p:blipFill>
          <p:spPr>
            <a:xfrm>
              <a:off x="384936" y="771277"/>
              <a:ext cx="2931719" cy="2301903"/>
            </a:xfrm>
            <a:prstGeom prst="rect">
              <a:avLst/>
            </a:prstGeom>
          </p:spPr>
        </p:pic>
        <p:pic>
          <p:nvPicPr>
            <p:cNvPr id="43" name="Kép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361" y="3232683"/>
              <a:ext cx="2054377" cy="1192218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0" y="5181441"/>
            <a:ext cx="12192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optically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detected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resonance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(ODMR)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room temperature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operation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>
              <a:spcAft>
                <a:spcPts val="1200"/>
              </a:spcAft>
            </a:pP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spin –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registers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8125713" y="2626432"/>
            <a:ext cx="3954750" cy="2384988"/>
            <a:chOff x="171941" y="4424901"/>
            <a:chExt cx="3954750" cy="2384988"/>
          </a:xfrm>
        </p:grpSpPr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941" y="4424901"/>
              <a:ext cx="3954750" cy="2015656"/>
            </a:xfrm>
            <a:prstGeom prst="rect">
              <a:avLst/>
            </a:prstGeom>
          </p:spPr>
        </p:pic>
        <p:sp>
          <p:nvSpPr>
            <p:cNvPr id="13" name="Téglalap 12"/>
            <p:cNvSpPr/>
            <p:nvPr/>
          </p:nvSpPr>
          <p:spPr>
            <a:xfrm>
              <a:off x="1038712" y="6440557"/>
              <a:ext cx="24192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dirty="0"/>
                <a:t>Science </a:t>
              </a:r>
              <a:r>
                <a:rPr lang="hu-HU" b="1" dirty="0"/>
                <a:t>314</a:t>
              </a:r>
              <a:r>
                <a:rPr lang="hu-HU" dirty="0"/>
                <a:t>, 281 (2006)</a:t>
              </a:r>
              <a:endParaRPr lang="en-US" dirty="0"/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8675007" y="774387"/>
            <a:ext cx="2499289" cy="1911011"/>
            <a:chOff x="157279" y="3572483"/>
            <a:chExt cx="3047630" cy="2330284"/>
          </a:xfrm>
        </p:grpSpPr>
        <p:pic>
          <p:nvPicPr>
            <p:cNvPr id="15" name="Kép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79" y="3572483"/>
              <a:ext cx="3047630" cy="2330284"/>
            </a:xfrm>
            <a:prstGeom prst="rect">
              <a:avLst/>
            </a:prstGeom>
          </p:spPr>
        </p:pic>
        <p:sp>
          <p:nvSpPr>
            <p:cNvPr id="16" name="Szövegdoboz 15"/>
            <p:cNvSpPr txBox="1"/>
            <p:nvPr/>
          </p:nvSpPr>
          <p:spPr>
            <a:xfrm>
              <a:off x="2181848" y="3753768"/>
              <a:ext cx="1009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T = 300K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2750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accent1"/>
                </a:solidFill>
              </a:rPr>
              <a:t>Optically addressable </a:t>
            </a:r>
            <a:r>
              <a:rPr lang="hu-HU" sz="3200" dirty="0" err="1">
                <a:solidFill>
                  <a:schemeClr val="accent1"/>
                </a:solidFill>
              </a:rPr>
              <a:t>nitrogen-vacancy</a:t>
            </a:r>
            <a:r>
              <a:rPr lang="hu-HU" sz="3200" dirty="0">
                <a:solidFill>
                  <a:schemeClr val="accent1"/>
                </a:solidFill>
              </a:rPr>
              <a:t> center in </a:t>
            </a:r>
            <a:r>
              <a:rPr lang="hu-HU" sz="3200" dirty="0" err="1">
                <a:solidFill>
                  <a:schemeClr val="accent1"/>
                </a:solidFill>
              </a:rPr>
              <a:t>diamond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Csoportba foglalás 7"/>
          <p:cNvGrpSpPr/>
          <p:nvPr/>
        </p:nvGrpSpPr>
        <p:grpSpPr>
          <a:xfrm>
            <a:off x="2294498" y="929554"/>
            <a:ext cx="6083667" cy="4280071"/>
            <a:chOff x="127219" y="884087"/>
            <a:chExt cx="6083667" cy="428007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219" y="884087"/>
              <a:ext cx="6083667" cy="4280071"/>
            </a:xfrm>
            <a:prstGeom prst="rect">
              <a:avLst/>
            </a:prstGeom>
          </p:spPr>
        </p:pic>
        <p:sp>
          <p:nvSpPr>
            <p:cNvPr id="6" name="Téglalap 5"/>
            <p:cNvSpPr/>
            <p:nvPr/>
          </p:nvSpPr>
          <p:spPr>
            <a:xfrm>
              <a:off x="2773512" y="1641878"/>
              <a:ext cx="2601745" cy="9042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églalap 12"/>
            <p:cNvSpPr/>
            <p:nvPr/>
          </p:nvSpPr>
          <p:spPr>
            <a:xfrm>
              <a:off x="2632057" y="4198157"/>
              <a:ext cx="1789226" cy="3999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zövegdoboz 6"/>
          <p:cNvSpPr txBox="1"/>
          <p:nvPr/>
        </p:nvSpPr>
        <p:spPr>
          <a:xfrm>
            <a:off x="1247827" y="5330769"/>
            <a:ext cx="9149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err="1"/>
              <a:t>Room</a:t>
            </a:r>
            <a:r>
              <a:rPr lang="hu-HU" sz="2800" dirty="0"/>
              <a:t> </a:t>
            </a:r>
            <a:r>
              <a:rPr lang="hu-HU" sz="2800" dirty="0" err="1"/>
              <a:t>temperature</a:t>
            </a:r>
            <a:r>
              <a:rPr lang="hu-HU" sz="2800" dirty="0"/>
              <a:t> </a:t>
            </a:r>
            <a:r>
              <a:rPr lang="hu-HU" sz="2800" dirty="0" err="1"/>
              <a:t>quantum</a:t>
            </a:r>
            <a:r>
              <a:rPr lang="hu-HU" sz="2800" dirty="0"/>
              <a:t> </a:t>
            </a:r>
            <a:r>
              <a:rPr lang="hu-HU" sz="2800" dirty="0" err="1"/>
              <a:t>accelerator</a:t>
            </a:r>
            <a:r>
              <a:rPr lang="hu-HU" sz="2800" dirty="0"/>
              <a:t> </a:t>
            </a:r>
            <a:r>
              <a:rPr lang="hu-HU" sz="2800" dirty="0" err="1"/>
              <a:t>computation</a:t>
            </a:r>
            <a:r>
              <a:rPr lang="hu-HU" sz="2800" dirty="0"/>
              <a:t> </a:t>
            </a:r>
            <a:r>
              <a:rPr lang="hu-HU" sz="2800" dirty="0" err="1"/>
              <a:t>device</a:t>
            </a:r>
            <a:r>
              <a:rPr lang="hu-HU" sz="2800" dirty="0"/>
              <a:t> (&gt; 3 </a:t>
            </a:r>
            <a:r>
              <a:rPr lang="hu-HU" sz="2800" dirty="0" err="1"/>
              <a:t>companies</a:t>
            </a:r>
            <a:r>
              <a:rPr lang="hu-HU" sz="2800" dirty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46440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chemeClr val="accent1"/>
                </a:solidFill>
              </a:rPr>
              <a:t>Nitrogen-vacancy</a:t>
            </a:r>
            <a:r>
              <a:rPr lang="hu-HU" sz="3200" dirty="0">
                <a:solidFill>
                  <a:schemeClr val="accent1"/>
                </a:solidFill>
              </a:rPr>
              <a:t> center in </a:t>
            </a:r>
            <a:r>
              <a:rPr lang="hu-HU" sz="3200" dirty="0" err="1">
                <a:solidFill>
                  <a:schemeClr val="accent1"/>
                </a:solidFill>
              </a:rPr>
              <a:t>diamond</a:t>
            </a:r>
            <a:r>
              <a:rPr lang="hu-HU" sz="3200" dirty="0">
                <a:solidFill>
                  <a:schemeClr val="accent1"/>
                </a:solidFill>
              </a:rPr>
              <a:t>: </a:t>
            </a:r>
            <a:r>
              <a:rPr lang="hu-HU" sz="3200" dirty="0" err="1">
                <a:solidFill>
                  <a:schemeClr val="accent1"/>
                </a:solidFill>
              </a:rPr>
              <a:t>concept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for</a:t>
            </a:r>
            <a:r>
              <a:rPr lang="hu-HU" sz="3200" dirty="0">
                <a:solidFill>
                  <a:schemeClr val="accent1"/>
                </a:solidFill>
              </a:rPr>
              <a:t> AI </a:t>
            </a:r>
            <a:r>
              <a:rPr lang="hu-HU" sz="3200" dirty="0" err="1">
                <a:solidFill>
                  <a:schemeClr val="accent1"/>
                </a:solidFill>
              </a:rPr>
              <a:t>algorithms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573" y="928280"/>
            <a:ext cx="7976148" cy="180773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591" y="3460831"/>
            <a:ext cx="3902850" cy="213125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063" y="3460831"/>
            <a:ext cx="3814779" cy="2077000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1242375" y="6055290"/>
            <a:ext cx="9861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chemeClr val="accent1"/>
                </a:solidFill>
              </a:rPr>
              <a:t>@ELTE: </a:t>
            </a:r>
            <a:r>
              <a:rPr lang="hu-HU" sz="2800" b="1" dirty="0" err="1">
                <a:solidFill>
                  <a:schemeClr val="accent1"/>
                </a:solidFill>
              </a:rPr>
              <a:t>quantum</a:t>
            </a:r>
            <a:r>
              <a:rPr lang="hu-HU" sz="2800" b="1" dirty="0">
                <a:solidFill>
                  <a:schemeClr val="accent1"/>
                </a:solidFill>
              </a:rPr>
              <a:t> </a:t>
            </a:r>
            <a:r>
              <a:rPr lang="hu-HU" sz="2800" b="1" dirty="0" err="1">
                <a:solidFill>
                  <a:schemeClr val="accent1"/>
                </a:solidFill>
              </a:rPr>
              <a:t>simulator</a:t>
            </a:r>
            <a:r>
              <a:rPr lang="hu-HU" sz="2800" b="1" dirty="0">
                <a:solidFill>
                  <a:schemeClr val="accent1"/>
                </a:solidFill>
              </a:rPr>
              <a:t> </a:t>
            </a:r>
            <a:r>
              <a:rPr lang="hu-HU" sz="2800" b="1" dirty="0" err="1">
                <a:solidFill>
                  <a:schemeClr val="accent1"/>
                </a:solidFill>
              </a:rPr>
              <a:t>for</a:t>
            </a:r>
            <a:r>
              <a:rPr lang="hu-HU" sz="2800" b="1" dirty="0">
                <a:solidFill>
                  <a:schemeClr val="accent1"/>
                </a:solidFill>
              </a:rPr>
              <a:t> </a:t>
            </a:r>
            <a:r>
              <a:rPr lang="hu-HU" sz="2800" b="1" dirty="0" err="1">
                <a:solidFill>
                  <a:schemeClr val="accent1"/>
                </a:solidFill>
              </a:rPr>
              <a:t>realizing</a:t>
            </a:r>
            <a:r>
              <a:rPr lang="hu-HU" sz="2800" b="1" dirty="0">
                <a:solidFill>
                  <a:schemeClr val="accent1"/>
                </a:solidFill>
              </a:rPr>
              <a:t> </a:t>
            </a:r>
            <a:r>
              <a:rPr lang="hu-HU" sz="2800" b="1" dirty="0" err="1">
                <a:solidFill>
                  <a:schemeClr val="accent1"/>
                </a:solidFill>
              </a:rPr>
              <a:t>efficient</a:t>
            </a:r>
            <a:r>
              <a:rPr lang="hu-HU" sz="2800" b="1" dirty="0">
                <a:solidFill>
                  <a:schemeClr val="accent1"/>
                </a:solidFill>
              </a:rPr>
              <a:t> AI </a:t>
            </a:r>
            <a:r>
              <a:rPr lang="hu-HU" sz="2800" b="1" dirty="0" err="1">
                <a:solidFill>
                  <a:schemeClr val="accent1"/>
                </a:solidFill>
              </a:rPr>
              <a:t>algorithms</a:t>
            </a:r>
            <a:r>
              <a:rPr lang="hu-HU" sz="2800" b="1" dirty="0">
                <a:solidFill>
                  <a:schemeClr val="accent1"/>
                </a:solidFill>
              </a:rPr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94224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chemeClr val="accent1"/>
                </a:solidFill>
              </a:rPr>
              <a:t>Nitrogen-vacancy</a:t>
            </a:r>
            <a:r>
              <a:rPr lang="hu-HU" sz="3200" dirty="0">
                <a:solidFill>
                  <a:schemeClr val="accent1"/>
                </a:solidFill>
              </a:rPr>
              <a:t> center in </a:t>
            </a:r>
            <a:r>
              <a:rPr lang="hu-HU" sz="3200" dirty="0" err="1">
                <a:solidFill>
                  <a:schemeClr val="accent1"/>
                </a:solidFill>
              </a:rPr>
              <a:t>diamond</a:t>
            </a:r>
            <a:r>
              <a:rPr lang="hu-HU" sz="3200" dirty="0">
                <a:solidFill>
                  <a:schemeClr val="accent1"/>
                </a:solidFill>
              </a:rPr>
              <a:t>: </a:t>
            </a:r>
            <a:r>
              <a:rPr lang="hu-HU" sz="3200" dirty="0" err="1">
                <a:solidFill>
                  <a:schemeClr val="accent1"/>
                </a:solidFill>
              </a:rPr>
              <a:t>concept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for</a:t>
            </a:r>
            <a:r>
              <a:rPr lang="hu-HU" sz="3200" dirty="0">
                <a:solidFill>
                  <a:schemeClr val="accent1"/>
                </a:solidFill>
              </a:rPr>
              <a:t> AI </a:t>
            </a:r>
            <a:r>
              <a:rPr lang="hu-HU" sz="3200" dirty="0" err="1">
                <a:solidFill>
                  <a:schemeClr val="accent1"/>
                </a:solidFill>
              </a:rPr>
              <a:t>algorithms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églalap 14"/>
          <p:cNvSpPr/>
          <p:nvPr/>
        </p:nvSpPr>
        <p:spPr>
          <a:xfrm>
            <a:off x="414259" y="6193268"/>
            <a:ext cx="11534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chemeClr val="accent1"/>
                </a:solidFill>
              </a:rPr>
              <a:t>@Wigner RCP: </a:t>
            </a:r>
            <a:r>
              <a:rPr lang="hu-HU" sz="2800" b="1" dirty="0" err="1">
                <a:solidFill>
                  <a:schemeClr val="accent1"/>
                </a:solidFill>
              </a:rPr>
              <a:t>proof</a:t>
            </a:r>
            <a:r>
              <a:rPr lang="hu-HU" sz="2800" b="1" dirty="0">
                <a:solidFill>
                  <a:schemeClr val="accent1"/>
                </a:solidFill>
              </a:rPr>
              <a:t> of </a:t>
            </a:r>
            <a:r>
              <a:rPr lang="hu-HU" sz="2800" b="1" dirty="0" err="1">
                <a:solidFill>
                  <a:schemeClr val="accent1"/>
                </a:solidFill>
              </a:rPr>
              <a:t>control</a:t>
            </a:r>
            <a:r>
              <a:rPr lang="hu-HU" sz="2800" b="1" dirty="0">
                <a:solidFill>
                  <a:schemeClr val="accent1"/>
                </a:solidFill>
              </a:rPr>
              <a:t> </a:t>
            </a:r>
            <a:r>
              <a:rPr lang="hu-HU" sz="2800" b="1" dirty="0" err="1">
                <a:solidFill>
                  <a:schemeClr val="accent1"/>
                </a:solidFill>
              </a:rPr>
              <a:t>single</a:t>
            </a:r>
            <a:r>
              <a:rPr lang="hu-HU" sz="2800" b="1" dirty="0">
                <a:solidFill>
                  <a:schemeClr val="accent1"/>
                </a:solidFill>
              </a:rPr>
              <a:t> </a:t>
            </a:r>
            <a:r>
              <a:rPr lang="hu-HU" sz="2800" b="1" dirty="0" err="1">
                <a:solidFill>
                  <a:schemeClr val="accent1"/>
                </a:solidFill>
              </a:rPr>
              <a:t>electron</a:t>
            </a:r>
            <a:r>
              <a:rPr lang="hu-HU" sz="2800" b="1" dirty="0">
                <a:solidFill>
                  <a:schemeClr val="accent1"/>
                </a:solidFill>
              </a:rPr>
              <a:t> spin </a:t>
            </a:r>
            <a:r>
              <a:rPr lang="hu-HU" sz="2800" b="1" dirty="0" err="1">
                <a:solidFill>
                  <a:schemeClr val="accent1"/>
                </a:solidFill>
              </a:rPr>
              <a:t>coupled</a:t>
            </a:r>
            <a:r>
              <a:rPr lang="hu-HU" sz="2800" b="1" dirty="0">
                <a:solidFill>
                  <a:schemeClr val="accent1"/>
                </a:solidFill>
              </a:rPr>
              <a:t> </a:t>
            </a:r>
            <a:r>
              <a:rPr lang="hu-HU" sz="2800" b="1" dirty="0" err="1">
                <a:solidFill>
                  <a:schemeClr val="accent1"/>
                </a:solidFill>
              </a:rPr>
              <a:t>to</a:t>
            </a:r>
            <a:r>
              <a:rPr lang="hu-HU" sz="2800" b="1" dirty="0">
                <a:solidFill>
                  <a:schemeClr val="accent1"/>
                </a:solidFill>
              </a:rPr>
              <a:t> </a:t>
            </a:r>
            <a:r>
              <a:rPr lang="hu-HU" sz="2800" b="1" dirty="0" err="1">
                <a:solidFill>
                  <a:schemeClr val="accent1"/>
                </a:solidFill>
              </a:rPr>
              <a:t>nuclear</a:t>
            </a:r>
            <a:r>
              <a:rPr lang="hu-HU" sz="2800" b="1" dirty="0">
                <a:solidFill>
                  <a:schemeClr val="accent1"/>
                </a:solidFill>
              </a:rPr>
              <a:t> </a:t>
            </a:r>
            <a:r>
              <a:rPr lang="hu-HU" sz="2800" b="1" dirty="0" err="1">
                <a:solidFill>
                  <a:schemeClr val="accent1"/>
                </a:solidFill>
              </a:rPr>
              <a:t>spins</a:t>
            </a:r>
            <a:endParaRPr lang="en-US" sz="2800" b="1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1" y="1399865"/>
            <a:ext cx="5934784" cy="18002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3416089"/>
            <a:ext cx="5184576" cy="266955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4"/>
          <a:srcRect t="11765" r="49632"/>
          <a:stretch/>
        </p:blipFill>
        <p:spPr>
          <a:xfrm>
            <a:off x="6913470" y="3456505"/>
            <a:ext cx="4156782" cy="2653265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04" y="696463"/>
            <a:ext cx="5040560" cy="565674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3845" y="736879"/>
            <a:ext cx="3876032" cy="271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14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chemeClr val="accent1"/>
                </a:solidFill>
              </a:rPr>
              <a:t>Summary</a:t>
            </a:r>
            <a:r>
              <a:rPr lang="hu-HU" sz="3200" dirty="0">
                <a:solidFill>
                  <a:schemeClr val="accent1"/>
                </a:solidFill>
              </a:rPr>
              <a:t> &amp; </a:t>
            </a:r>
            <a:r>
              <a:rPr lang="hu-HU" sz="3200" dirty="0" err="1">
                <a:solidFill>
                  <a:schemeClr val="accent1"/>
                </a:solidFill>
              </a:rPr>
              <a:t>Challenges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Csoportba foglalás 17"/>
          <p:cNvGrpSpPr/>
          <p:nvPr/>
        </p:nvGrpSpPr>
        <p:grpSpPr>
          <a:xfrm>
            <a:off x="6641966" y="5308042"/>
            <a:ext cx="5255867" cy="1549958"/>
            <a:chOff x="6445263" y="5294953"/>
            <a:chExt cx="5255867" cy="1549958"/>
          </a:xfrm>
        </p:grpSpPr>
        <p:pic>
          <p:nvPicPr>
            <p:cNvPr id="19" name="Picture 2" descr="Quantum Information National Laboratory">
              <a:extLst>
                <a:ext uri="{FF2B5EF4-FFF2-40B4-BE49-F238E27FC236}">
                  <a16:creationId xmlns:a16="http://schemas.microsoft.com/office/drawing/2014/main" id="{836EA92F-F4F2-C64A-F6F6-A84F37E6C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1831" y="5294953"/>
              <a:ext cx="1709299" cy="1549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Kép 7" descr="A képen szöveg látható&#10;&#10;Automatikusan generált leírás">
              <a:extLst>
                <a:ext uri="{FF2B5EF4-FFF2-40B4-BE49-F238E27FC236}">
                  <a16:creationId xmlns:a16="http://schemas.microsoft.com/office/drawing/2014/main" id="{13324EC9-0182-9EC8-7B1A-0E613E8D1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923" t="41788" r="12834" b="42300"/>
            <a:stretch/>
          </p:blipFill>
          <p:spPr>
            <a:xfrm>
              <a:off x="6445263" y="5683509"/>
              <a:ext cx="3367906" cy="712221"/>
            </a:xfrm>
            <a:prstGeom prst="rect">
              <a:avLst/>
            </a:prstGeom>
          </p:spPr>
        </p:pic>
      </p:grpSp>
      <p:pic>
        <p:nvPicPr>
          <p:cNvPr id="21" name="Kép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714" y="5552830"/>
            <a:ext cx="1791285" cy="492369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16" b="24459"/>
          <a:stretch/>
        </p:blipFill>
        <p:spPr>
          <a:xfrm>
            <a:off x="422867" y="5490368"/>
            <a:ext cx="1922317" cy="1072092"/>
          </a:xfrm>
          <a:prstGeom prst="rect">
            <a:avLst/>
          </a:prstGeom>
        </p:spPr>
      </p:pic>
      <p:sp>
        <p:nvSpPr>
          <p:cNvPr id="23" name="Téglalap 22"/>
          <p:cNvSpPr/>
          <p:nvPr/>
        </p:nvSpPr>
        <p:spPr>
          <a:xfrm>
            <a:off x="2612706" y="6039619"/>
            <a:ext cx="1793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err="1">
                <a:solidFill>
                  <a:schemeClr val="accent1"/>
                </a:solidFill>
              </a:rPr>
              <a:t>Horizon</a:t>
            </a:r>
            <a:r>
              <a:rPr lang="hu-HU" sz="2000" dirty="0">
                <a:solidFill>
                  <a:schemeClr val="accent1"/>
                </a:solidFill>
              </a:rPr>
              <a:t> Europe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24" name="Kép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39" y="5313633"/>
            <a:ext cx="1116449" cy="1475447"/>
          </a:xfrm>
          <a:prstGeom prst="rect">
            <a:avLst/>
          </a:prstGeom>
        </p:spPr>
      </p:pic>
      <p:cxnSp>
        <p:nvCxnSpPr>
          <p:cNvPr id="25" name="Egyenes összekötő 24"/>
          <p:cNvCxnSpPr/>
          <p:nvPr/>
        </p:nvCxnSpPr>
        <p:spPr>
          <a:xfrm flipV="1">
            <a:off x="246327" y="515830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églalap 6"/>
          <p:cNvSpPr/>
          <p:nvPr/>
        </p:nvSpPr>
        <p:spPr>
          <a:xfrm>
            <a:off x="348594" y="713978"/>
            <a:ext cx="11494811" cy="2308324"/>
          </a:xfrm>
          <a:prstGeom prst="rect">
            <a:avLst/>
          </a:prstGeom>
        </p:spPr>
        <p:txBody>
          <a:bodyPr wrap="square" lIns="7200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Quantum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computers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realized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various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platforms</a:t>
            </a:r>
            <a:endParaRPr lang="hu-HU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Fault-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tolerant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quantum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computers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in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reach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yet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realized</a:t>
            </a:r>
            <a:endParaRPr lang="hu-HU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Quantum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doable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useful</a:t>
            </a:r>
            <a:endParaRPr lang="hu-HU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Diamond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nitrogen-vacancy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spins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quantum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simulators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efficient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algorithms</a:t>
            </a:r>
            <a:endParaRPr lang="hu-HU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Device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hu-HU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realized</a:t>
            </a:r>
            <a:r>
              <a:rPr lang="hu-H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Hungary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8515" y="3012428"/>
            <a:ext cx="3820334" cy="208619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55" y="3041551"/>
            <a:ext cx="3085601" cy="2057067"/>
          </a:xfrm>
          <a:prstGeom prst="rect">
            <a:avLst/>
          </a:prstGeom>
        </p:spPr>
      </p:pic>
      <p:sp>
        <p:nvSpPr>
          <p:cNvPr id="2" name="Jobbra nyíl 1"/>
          <p:cNvSpPr/>
          <p:nvPr/>
        </p:nvSpPr>
        <p:spPr>
          <a:xfrm>
            <a:off x="4700945" y="3918442"/>
            <a:ext cx="1129727" cy="243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95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chemeClr val="accent1"/>
                </a:solidFill>
              </a:rPr>
              <a:t>Quantum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information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processing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/>
          <p:cNvSpPr txBox="1">
            <a:spLocks/>
          </p:cNvSpPr>
          <p:nvPr/>
        </p:nvSpPr>
        <p:spPr>
          <a:xfrm>
            <a:off x="3596097" y="891749"/>
            <a:ext cx="5334000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Scalable and controllable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quantum bits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qubits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chemeClr val="tx1">
                    <a:tint val="75000"/>
                  </a:schemeClr>
                </a:solidFill>
              </a:rPr>
              <a:t>l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coherence time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Universal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quantum gates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Production of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“flying”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qubits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 needed for quantum information processing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hu-HU" sz="2800" b="1" noProof="0" dirty="0">
              <a:solidFill>
                <a:schemeClr val="tx1">
                  <a:tint val="75000"/>
                </a:schemeClr>
              </a:solidFill>
            </a:endParaRP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single photon emitters</a:t>
            </a:r>
          </a:p>
        </p:txBody>
      </p:sp>
      <p:sp>
        <p:nvSpPr>
          <p:cNvPr id="25" name="TextBox 5"/>
          <p:cNvSpPr txBox="1"/>
          <p:nvPr/>
        </p:nvSpPr>
        <p:spPr>
          <a:xfrm>
            <a:off x="464509" y="891749"/>
            <a:ext cx="2943860" cy="5478423"/>
          </a:xfrm>
          <a:prstGeom prst="rect">
            <a:avLst/>
          </a:prstGeom>
          <a:ln w="12700" cmpd="sng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b="1" i="1" dirty="0"/>
              <a:t>Di </a:t>
            </a:r>
            <a:r>
              <a:rPr lang="en-US" sz="2000" b="1" i="1" dirty="0" err="1"/>
              <a:t>Vincenzo’s</a:t>
            </a:r>
            <a:r>
              <a:rPr lang="en-US" sz="2000" b="1" i="1" dirty="0"/>
              <a:t> five + two criteria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Scalable quantum memory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Ability to initialize </a:t>
            </a:r>
            <a:r>
              <a:rPr lang="en-US" sz="2000" dirty="0" err="1"/>
              <a:t>qubits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Universal quantum gates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Qubit</a:t>
            </a:r>
            <a:r>
              <a:rPr lang="en-US" sz="2000" dirty="0"/>
              <a:t> readout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Long coherence times for </a:t>
            </a:r>
            <a:r>
              <a:rPr lang="en-US" sz="2000" dirty="0" err="1"/>
              <a:t>qubits</a:t>
            </a:r>
            <a:endParaRPr lang="en-US" sz="2000" dirty="0"/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sz="2000" dirty="0" err="1"/>
              <a:t>Interconversion</a:t>
            </a:r>
            <a:r>
              <a:rPr lang="en-US" sz="2000" dirty="0"/>
              <a:t> between stationary and flying </a:t>
            </a:r>
            <a:r>
              <a:rPr lang="en-US" sz="2000" dirty="0" err="1"/>
              <a:t>qubits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Faithful transmission of flying </a:t>
            </a:r>
            <a:r>
              <a:rPr lang="en-US" sz="2000" dirty="0" err="1"/>
              <a:t>qubits</a:t>
            </a:r>
            <a:endParaRPr lang="en-US" sz="2000" dirty="0"/>
          </a:p>
        </p:txBody>
      </p:sp>
      <p:sp>
        <p:nvSpPr>
          <p:cNvPr id="27" name="TextBox 5"/>
          <p:cNvSpPr txBox="1"/>
          <p:nvPr/>
        </p:nvSpPr>
        <p:spPr>
          <a:xfrm>
            <a:off x="9106433" y="823465"/>
            <a:ext cx="293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Richard. P. Feynman</a:t>
            </a:r>
          </a:p>
        </p:txBody>
      </p:sp>
      <p:pic>
        <p:nvPicPr>
          <p:cNvPr id="28" name="Picture 7" descr="RFeynm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33" y="1192797"/>
            <a:ext cx="2247900" cy="1509539"/>
          </a:xfrm>
          <a:prstGeom prst="rect">
            <a:avLst/>
          </a:prstGeom>
        </p:spPr>
      </p:pic>
      <p:sp>
        <p:nvSpPr>
          <p:cNvPr id="29" name="TextBox 6"/>
          <p:cNvSpPr txBox="1"/>
          <p:nvPr/>
        </p:nvSpPr>
        <p:spPr>
          <a:xfrm>
            <a:off x="9018346" y="3169107"/>
            <a:ext cx="302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Pioneer quantum computer scientists:</a:t>
            </a:r>
          </a:p>
          <a:p>
            <a:pPr algn="ctr"/>
            <a:r>
              <a:rPr lang="en-US" i="1" dirty="0"/>
              <a:t>Peter </a:t>
            </a:r>
            <a:r>
              <a:rPr lang="en-US" i="1" dirty="0" err="1"/>
              <a:t>Shor</a:t>
            </a:r>
            <a:r>
              <a:rPr lang="en-US" i="1" dirty="0"/>
              <a:t>                </a:t>
            </a:r>
            <a:r>
              <a:rPr lang="en-US" i="1" dirty="0" err="1"/>
              <a:t>Lov</a:t>
            </a:r>
            <a:r>
              <a:rPr lang="en-US" i="1" dirty="0"/>
              <a:t> Grover</a:t>
            </a:r>
          </a:p>
        </p:txBody>
      </p:sp>
      <p:pic>
        <p:nvPicPr>
          <p:cNvPr id="30" name="Picture 8" descr="Peter_Sh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346" y="4058105"/>
            <a:ext cx="1282700" cy="1924049"/>
          </a:xfrm>
          <a:prstGeom prst="rect">
            <a:avLst/>
          </a:prstGeom>
        </p:spPr>
      </p:pic>
      <p:pic>
        <p:nvPicPr>
          <p:cNvPr id="31" name="Picture 9" descr="grov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681" y="4345127"/>
            <a:ext cx="1172265" cy="141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83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chemeClr val="accent1"/>
                </a:solidFill>
              </a:rPr>
              <a:t>Welcome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to</a:t>
            </a:r>
            <a:r>
              <a:rPr lang="hu-HU" sz="3200" dirty="0">
                <a:solidFill>
                  <a:schemeClr val="accent1"/>
                </a:solidFill>
              </a:rPr>
              <a:t> Budapest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Kép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7" y="1183641"/>
            <a:ext cx="5413624" cy="4060219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49766" y="5368575"/>
            <a:ext cx="5363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MSCA (EU) </a:t>
            </a:r>
            <a:r>
              <a:rPr lang="hu-H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postdoc</a:t>
            </a:r>
            <a:r>
              <a:rPr lang="hu-H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award</a:t>
            </a:r>
            <a:r>
              <a:rPr lang="hu-H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hu-H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hu-H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723" y="1166922"/>
            <a:ext cx="6139389" cy="407693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709685" y="5368575"/>
            <a:ext cx="6239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Defects</a:t>
            </a:r>
            <a:r>
              <a:rPr lang="hu-H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Solids</a:t>
            </a:r>
            <a:r>
              <a:rPr lang="hu-H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r>
              <a:rPr lang="hu-H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Technologies (DSQT 2026), </a:t>
            </a:r>
            <a:r>
              <a:rPr lang="hu-H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</a:t>
            </a:r>
            <a:r>
              <a:rPr lang="hu-H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8-12, 2026, Budapest, Hungary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947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chemeClr val="accent1"/>
                </a:solidFill>
              </a:rPr>
              <a:t>Photonics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quantum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simulation</a:t>
            </a:r>
            <a:r>
              <a:rPr lang="hu-HU" sz="3200" dirty="0">
                <a:solidFill>
                  <a:schemeClr val="accent1"/>
                </a:solidFill>
              </a:rPr>
              <a:t> and </a:t>
            </a:r>
            <a:r>
              <a:rPr lang="hu-HU" sz="3200" dirty="0" err="1">
                <a:solidFill>
                  <a:schemeClr val="accent1"/>
                </a:solidFill>
              </a:rPr>
              <a:t>computation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églalap 1"/>
          <p:cNvSpPr/>
          <p:nvPr/>
        </p:nvSpPr>
        <p:spPr>
          <a:xfrm>
            <a:off x="1500294" y="4203182"/>
            <a:ext cx="9705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key bottleneck is photon loss, compounded by the lack of nearly perfect deterministic photon sources and low-loss components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366" y="697167"/>
            <a:ext cx="5142585" cy="342839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500294" y="5668269"/>
            <a:ext cx="9878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accent1"/>
                </a:solidFill>
              </a:rPr>
              <a:t>@Wigner RCP: </a:t>
            </a:r>
            <a:r>
              <a:rPr lang="hu-HU" sz="2400" dirty="0" err="1">
                <a:solidFill>
                  <a:schemeClr val="accent1"/>
                </a:solidFill>
              </a:rPr>
              <a:t>development</a:t>
            </a:r>
            <a:r>
              <a:rPr lang="hu-HU" sz="2400" dirty="0">
                <a:solidFill>
                  <a:schemeClr val="accent1"/>
                </a:solidFill>
              </a:rPr>
              <a:t> of multiplexed </a:t>
            </a:r>
            <a:r>
              <a:rPr lang="hu-HU" sz="2400" dirty="0" err="1">
                <a:solidFill>
                  <a:schemeClr val="accent1"/>
                </a:solidFill>
              </a:rPr>
              <a:t>single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photon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sources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that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may</a:t>
            </a:r>
            <a:r>
              <a:rPr lang="hu-HU" sz="2400" dirty="0">
                <a:solidFill>
                  <a:schemeClr val="accent1"/>
                </a:solidFill>
              </a:rPr>
              <a:t> drive </a:t>
            </a:r>
            <a:r>
              <a:rPr lang="hu-HU" sz="2400" dirty="0" err="1">
                <a:solidFill>
                  <a:schemeClr val="accent1"/>
                </a:solidFill>
              </a:rPr>
              <a:t>the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optical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quantum</a:t>
            </a:r>
            <a:r>
              <a:rPr lang="hu-HU" sz="2400" dirty="0">
                <a:solidFill>
                  <a:schemeClr val="accent1"/>
                </a:solidFill>
              </a:rPr>
              <a:t> chip @ELTE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050121" y="5038478"/>
            <a:ext cx="7849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>
                <a:solidFill>
                  <a:srgbClr val="006699"/>
                </a:solidFill>
                <a:latin typeface="-apple-system"/>
                <a:hlinkClick r:id="rId3"/>
              </a:rPr>
              <a:t> </a:t>
            </a:r>
            <a:r>
              <a:rPr lang="hu-HU" i="1" dirty="0" err="1">
                <a:solidFill>
                  <a:srgbClr val="006699"/>
                </a:solidFill>
                <a:latin typeface="-apple-system"/>
                <a:hlinkClick r:id="rId3"/>
              </a:rPr>
              <a:t>Jian</a:t>
            </a:r>
            <a:r>
              <a:rPr lang="hu-HU" i="1" dirty="0">
                <a:solidFill>
                  <a:srgbClr val="006699"/>
                </a:solidFill>
                <a:latin typeface="-apple-system"/>
                <a:hlinkClick r:id="rId3"/>
              </a:rPr>
              <a:t>-Wei Pan et </a:t>
            </a:r>
            <a:r>
              <a:rPr lang="hu-HU" i="1" dirty="0" err="1">
                <a:solidFill>
                  <a:srgbClr val="006699"/>
                </a:solidFill>
                <a:latin typeface="-apple-system"/>
                <a:hlinkClick r:id="rId3"/>
              </a:rPr>
              <a:t>al</a:t>
            </a:r>
            <a:r>
              <a:rPr lang="hu-HU" i="1" dirty="0">
                <a:solidFill>
                  <a:srgbClr val="006699"/>
                </a:solidFill>
                <a:latin typeface="-apple-system"/>
                <a:hlinkClick r:id="rId3"/>
              </a:rPr>
              <a:t>., </a:t>
            </a:r>
            <a:r>
              <a:rPr lang="fr-FR" i="1" dirty="0">
                <a:solidFill>
                  <a:srgbClr val="006699"/>
                </a:solidFill>
                <a:latin typeface="-apple-system"/>
                <a:hlinkClick r:id="rId3"/>
              </a:rPr>
              <a:t>Nature Photonics</a:t>
            </a:r>
            <a:r>
              <a:rPr lang="fr-FR" dirty="0">
                <a:solidFill>
                  <a:srgbClr val="222222"/>
                </a:solidFill>
                <a:latin typeface="-apple-system"/>
              </a:rPr>
              <a:t> </a:t>
            </a:r>
            <a:r>
              <a:rPr lang="fr-FR" b="1" dirty="0">
                <a:solidFill>
                  <a:srgbClr val="222222"/>
                </a:solidFill>
                <a:latin typeface="-apple-system"/>
              </a:rPr>
              <a:t>volume 19</a:t>
            </a:r>
            <a:r>
              <a:rPr lang="fr-FR" dirty="0">
                <a:solidFill>
                  <a:srgbClr val="222222"/>
                </a:solidFill>
                <a:latin typeface="-apple-system"/>
              </a:rPr>
              <a:t>, pages</a:t>
            </a:r>
            <a:r>
              <a:rPr lang="hu-HU" dirty="0">
                <a:solidFill>
                  <a:srgbClr val="222222"/>
                </a:solidFill>
                <a:latin typeface="-apple-system"/>
              </a:rPr>
              <a:t> </a:t>
            </a:r>
            <a:r>
              <a:rPr lang="fr-FR" dirty="0">
                <a:solidFill>
                  <a:srgbClr val="222222"/>
                </a:solidFill>
                <a:latin typeface="-apple-system"/>
              </a:rPr>
              <a:t>387–391 (2025)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47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chemeClr val="accent1"/>
                </a:solidFill>
              </a:rPr>
              <a:t>Potential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quantum</a:t>
            </a:r>
            <a:r>
              <a:rPr lang="hu-HU" sz="3200" dirty="0">
                <a:solidFill>
                  <a:schemeClr val="accent1"/>
                </a:solidFill>
              </a:rPr>
              <a:t> bit </a:t>
            </a:r>
            <a:r>
              <a:rPr lang="hu-HU" sz="3200" dirty="0" err="1">
                <a:solidFill>
                  <a:schemeClr val="accent1"/>
                </a:solidFill>
              </a:rPr>
              <a:t>materials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2"/>
          <p:cNvGraphicFramePr>
            <a:graphicFrameLocks noGrp="1"/>
          </p:cNvGraphicFramePr>
          <p:nvPr/>
        </p:nvGraphicFramePr>
        <p:xfrm>
          <a:off x="249767" y="776273"/>
          <a:ext cx="5391150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 err="1">
                          <a:solidFill>
                            <a:schemeClr val="lt1"/>
                          </a:solidFill>
                        </a:rPr>
                        <a:t>Materials</a:t>
                      </a:r>
                      <a:r>
                        <a:rPr lang="hu-HU" sz="2000" b="1" baseline="0" dirty="0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lang="hu-HU" sz="2000" b="1" baseline="0" dirty="0" err="1">
                          <a:solidFill>
                            <a:schemeClr val="lt1"/>
                          </a:solidFill>
                        </a:rPr>
                        <a:t>system</a:t>
                      </a:r>
                      <a:endParaRPr sz="20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2000" dirty="0"/>
                        <a:t>|0⟩</a:t>
                      </a:r>
                      <a:endParaRPr sz="20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2000" dirty="0"/>
                        <a:t>|1⟩</a:t>
                      </a:r>
                      <a:endParaRPr sz="20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Ion </a:t>
                      </a:r>
                      <a:r>
                        <a:rPr lang="hu-HU" dirty="0" err="1"/>
                        <a:t>traps</a:t>
                      </a:r>
                      <a:r>
                        <a:rPr lang="hu-HU" dirty="0"/>
                        <a:t>/</a:t>
                      </a:r>
                      <a:r>
                        <a:rPr lang="hu-HU" dirty="0" err="1"/>
                        <a:t>Neutral</a:t>
                      </a:r>
                      <a:r>
                        <a:rPr lang="hu-HU" baseline="0" dirty="0"/>
                        <a:t> </a:t>
                      </a:r>
                      <a:r>
                        <a:rPr lang="hu-HU" baseline="0" dirty="0" err="1"/>
                        <a:t>atoms</a:t>
                      </a:r>
                      <a:endParaRPr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Point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defects</a:t>
                      </a:r>
                      <a:r>
                        <a:rPr lang="hu-HU" baseline="0" dirty="0"/>
                        <a:t> in </a:t>
                      </a:r>
                      <a:r>
                        <a:rPr lang="hu-HU" baseline="0" dirty="0" err="1"/>
                        <a:t>solids</a:t>
                      </a:r>
                      <a:endParaRPr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Semiconductor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quantum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dots</a:t>
                      </a:r>
                      <a:endParaRPr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Superconductor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circuits</a:t>
                      </a:r>
                      <a:endParaRPr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Topological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quantum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bits</a:t>
                      </a:r>
                      <a:endParaRPr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Csoportba foglalás 4"/>
          <p:cNvGrpSpPr/>
          <p:nvPr/>
        </p:nvGrpSpPr>
        <p:grpSpPr>
          <a:xfrm>
            <a:off x="3141704" y="1457745"/>
            <a:ext cx="2351572" cy="2914216"/>
            <a:chOff x="3415812" y="2367397"/>
            <a:chExt cx="2351572" cy="2914216"/>
          </a:xfrm>
        </p:grpSpPr>
        <p:grpSp>
          <p:nvGrpSpPr>
            <p:cNvPr id="6" name="Csoportba foglalás 5"/>
            <p:cNvGrpSpPr/>
            <p:nvPr/>
          </p:nvGrpSpPr>
          <p:grpSpPr>
            <a:xfrm>
              <a:off x="3415812" y="2367397"/>
              <a:ext cx="987332" cy="2905069"/>
              <a:chOff x="3415812" y="2367397"/>
              <a:chExt cx="987332" cy="2905069"/>
            </a:xfrm>
          </p:grpSpPr>
          <p:pic>
            <p:nvPicPr>
              <p:cNvPr id="15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66" t="19231" r="27217" b="68568"/>
              <a:stretch/>
            </p:blipFill>
            <p:spPr>
              <a:xfrm>
                <a:off x="3415812" y="2367397"/>
                <a:ext cx="828675" cy="485775"/>
              </a:xfrm>
              <a:prstGeom prst="rect">
                <a:avLst/>
              </a:prstGeom>
            </p:spPr>
          </p:pic>
          <p:pic>
            <p:nvPicPr>
              <p:cNvPr id="16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61" t="34490" r="26449" b="51192"/>
              <a:stretch/>
            </p:blipFill>
            <p:spPr>
              <a:xfrm>
                <a:off x="3419467" y="2971800"/>
                <a:ext cx="825020" cy="532383"/>
              </a:xfrm>
              <a:prstGeom prst="rect">
                <a:avLst/>
              </a:prstGeom>
            </p:spPr>
          </p:pic>
          <p:pic>
            <p:nvPicPr>
              <p:cNvPr id="17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11" t="51619" r="26385" b="35462"/>
              <a:stretch/>
            </p:blipFill>
            <p:spPr>
              <a:xfrm>
                <a:off x="3490992" y="3570230"/>
                <a:ext cx="850447" cy="514350"/>
              </a:xfrm>
              <a:prstGeom prst="rect">
                <a:avLst/>
              </a:prstGeom>
            </p:spPr>
          </p:pic>
          <p:pic>
            <p:nvPicPr>
              <p:cNvPr id="18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11" t="68680" r="26641" b="17200"/>
              <a:stretch/>
            </p:blipFill>
            <p:spPr>
              <a:xfrm>
                <a:off x="3490992" y="4199158"/>
                <a:ext cx="840923" cy="562134"/>
              </a:xfrm>
              <a:prstGeom prst="rect">
                <a:avLst/>
              </a:prstGeom>
            </p:spPr>
          </p:pic>
          <p:pic>
            <p:nvPicPr>
              <p:cNvPr id="19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00" t="85480" r="26437" b="2319"/>
              <a:stretch/>
            </p:blipFill>
            <p:spPr>
              <a:xfrm>
                <a:off x="3550568" y="4786691"/>
                <a:ext cx="852576" cy="485775"/>
              </a:xfrm>
              <a:prstGeom prst="rect">
                <a:avLst/>
              </a:prstGeom>
            </p:spPr>
          </p:pic>
        </p:grpSp>
        <p:grpSp>
          <p:nvGrpSpPr>
            <p:cNvPr id="7" name="Csoportba foglalás 6"/>
            <p:cNvGrpSpPr/>
            <p:nvPr/>
          </p:nvGrpSpPr>
          <p:grpSpPr>
            <a:xfrm>
              <a:off x="4750640" y="2371725"/>
              <a:ext cx="1016744" cy="2909888"/>
              <a:chOff x="4750640" y="2371725"/>
              <a:chExt cx="1016744" cy="2909888"/>
            </a:xfrm>
          </p:grpSpPr>
          <p:pic>
            <p:nvPicPr>
              <p:cNvPr id="8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33" t="19006" r="1779" b="69390"/>
              <a:stretch/>
            </p:blipFill>
            <p:spPr>
              <a:xfrm>
                <a:off x="4751357" y="2371725"/>
                <a:ext cx="868390" cy="461963"/>
              </a:xfrm>
              <a:prstGeom prst="rect">
                <a:avLst/>
              </a:prstGeom>
            </p:spPr>
          </p:pic>
          <p:pic>
            <p:nvPicPr>
              <p:cNvPr id="9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337" t="33277" r="1440" b="52004"/>
              <a:stretch/>
            </p:blipFill>
            <p:spPr>
              <a:xfrm>
                <a:off x="4750640" y="2933504"/>
                <a:ext cx="869108" cy="566257"/>
              </a:xfrm>
              <a:prstGeom prst="rect">
                <a:avLst/>
              </a:prstGeom>
            </p:spPr>
          </p:pic>
          <p:pic>
            <p:nvPicPr>
              <p:cNvPr id="12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859" t="51118" r="1134" b="35005"/>
              <a:stretch/>
            </p:blipFill>
            <p:spPr>
              <a:xfrm>
                <a:off x="4850159" y="3554845"/>
                <a:ext cx="817110" cy="552451"/>
              </a:xfrm>
              <a:prstGeom prst="rect">
                <a:avLst/>
              </a:prstGeom>
            </p:spPr>
          </p:pic>
          <p:pic>
            <p:nvPicPr>
              <p:cNvPr id="13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634" t="67910" r="2434" b="17855"/>
              <a:stretch/>
            </p:blipFill>
            <p:spPr>
              <a:xfrm>
                <a:off x="4824409" y="4167188"/>
                <a:ext cx="814391" cy="566737"/>
              </a:xfrm>
              <a:prstGeom prst="rect">
                <a:avLst/>
              </a:prstGeom>
            </p:spPr>
          </p:pic>
          <p:pic>
            <p:nvPicPr>
              <p:cNvPr id="14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01" t="85860" r="356" b="1939"/>
              <a:stretch/>
            </p:blipFill>
            <p:spPr>
              <a:xfrm>
                <a:off x="4867272" y="4795838"/>
                <a:ext cx="900112" cy="485775"/>
              </a:xfrm>
              <a:prstGeom prst="rect">
                <a:avLst/>
              </a:prstGeom>
            </p:spPr>
          </p:pic>
        </p:grpSp>
      </p:grpSp>
      <p:pic>
        <p:nvPicPr>
          <p:cNvPr id="20" name="Content Placeholder 12" descr="S0883769413002108_fig1t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r="2872"/>
          <a:stretch>
            <a:fillRect/>
          </a:stretch>
        </p:blipFill>
        <p:spPr>
          <a:xfrm>
            <a:off x="6339756" y="1457745"/>
            <a:ext cx="4536555" cy="301188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249767" y="3869975"/>
            <a:ext cx="5391150" cy="624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églalap 20"/>
          <p:cNvSpPr/>
          <p:nvPr/>
        </p:nvSpPr>
        <p:spPr>
          <a:xfrm>
            <a:off x="249766" y="5229772"/>
            <a:ext cx="6277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Topological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quantum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bits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Majorana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fermions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would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guarantee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fault-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tolerant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quantum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computers. 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212247" y="4510588"/>
            <a:ext cx="384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James N. Eckstein and Jeremy Levy, MRS Bulletin 38, 783, (October 2013) </a:t>
            </a:r>
          </a:p>
        </p:txBody>
      </p:sp>
    </p:spTree>
    <p:extLst>
      <p:ext uri="{BB962C8B-B14F-4D97-AF65-F5344CB8AC3E}">
        <p14:creationId xmlns:p14="http://schemas.microsoft.com/office/powerpoint/2010/main" val="90068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chemeClr val="accent1"/>
                </a:solidFill>
              </a:rPr>
              <a:t>Towards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topological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quantum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bits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284" y="812103"/>
            <a:ext cx="6397007" cy="4095457"/>
          </a:xfrm>
          <a:prstGeom prst="rect">
            <a:avLst/>
          </a:prstGeom>
        </p:spPr>
      </p:pic>
      <p:sp>
        <p:nvSpPr>
          <p:cNvPr id="24" name="Szövegdoboz 23"/>
          <p:cNvSpPr txBox="1"/>
          <p:nvPr/>
        </p:nvSpPr>
        <p:spPr>
          <a:xfrm>
            <a:off x="3772361" y="4969208"/>
            <a:ext cx="451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10 </a:t>
            </a:r>
            <a:r>
              <a:rPr lang="hu-HU" sz="2800" b="1" dirty="0" err="1"/>
              <a:t>mK</a:t>
            </a:r>
            <a:r>
              <a:rPr lang="hu-HU" sz="2800" b="1" dirty="0"/>
              <a:t> </a:t>
            </a:r>
            <a:r>
              <a:rPr lang="hu-HU" sz="2800" b="1" dirty="0" err="1"/>
              <a:t>temperatures</a:t>
            </a:r>
            <a:endParaRPr lang="hu-HU" sz="2800" b="1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2251109" y="5583438"/>
            <a:ext cx="808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solidFill>
                  <a:schemeClr val="accent1"/>
                </a:solidFill>
              </a:rPr>
              <a:t>Experimental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topological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quantum</a:t>
            </a:r>
            <a:r>
              <a:rPr lang="hu-HU" sz="2400" dirty="0">
                <a:solidFill>
                  <a:schemeClr val="accent1"/>
                </a:solidFill>
              </a:rPr>
              <a:t> bit </a:t>
            </a:r>
            <a:r>
              <a:rPr lang="hu-HU" sz="2400" dirty="0" err="1">
                <a:solidFill>
                  <a:schemeClr val="accent1"/>
                </a:solidFill>
              </a:rPr>
              <a:t>research</a:t>
            </a:r>
            <a:r>
              <a:rPr lang="hu-HU" sz="2400" dirty="0">
                <a:solidFill>
                  <a:schemeClr val="accent1"/>
                </a:solidFill>
              </a:rPr>
              <a:t> @BME</a:t>
            </a:r>
          </a:p>
          <a:p>
            <a:r>
              <a:rPr lang="hu-HU" sz="2400" dirty="0" err="1">
                <a:solidFill>
                  <a:schemeClr val="accent1"/>
                </a:solidFill>
              </a:rPr>
              <a:t>Theoretical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research</a:t>
            </a:r>
            <a:r>
              <a:rPr lang="hu-HU" sz="2400" dirty="0">
                <a:solidFill>
                  <a:schemeClr val="accent1"/>
                </a:solidFill>
              </a:rPr>
              <a:t> (</a:t>
            </a:r>
            <a:r>
              <a:rPr lang="hu-HU" sz="2400" dirty="0" err="1">
                <a:solidFill>
                  <a:schemeClr val="accent1"/>
                </a:solidFill>
              </a:rPr>
              <a:t>on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materials</a:t>
            </a:r>
            <a:r>
              <a:rPr lang="hu-HU" sz="2400" dirty="0">
                <a:solidFill>
                  <a:schemeClr val="accent1"/>
                </a:solidFill>
              </a:rPr>
              <a:t>) @Wigner RCP and @BME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0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chemeClr val="accent1"/>
                </a:solidFill>
              </a:rPr>
              <a:t>Potential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quantum</a:t>
            </a:r>
            <a:r>
              <a:rPr lang="hu-HU" sz="3200" dirty="0">
                <a:solidFill>
                  <a:schemeClr val="accent1"/>
                </a:solidFill>
              </a:rPr>
              <a:t> bit </a:t>
            </a:r>
            <a:r>
              <a:rPr lang="hu-HU" sz="3200" dirty="0" err="1">
                <a:solidFill>
                  <a:schemeClr val="accent1"/>
                </a:solidFill>
              </a:rPr>
              <a:t>materials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2"/>
          <p:cNvGraphicFramePr>
            <a:graphicFrameLocks noGrp="1"/>
          </p:cNvGraphicFramePr>
          <p:nvPr/>
        </p:nvGraphicFramePr>
        <p:xfrm>
          <a:off x="249767" y="776273"/>
          <a:ext cx="5391150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 err="1">
                          <a:solidFill>
                            <a:schemeClr val="lt1"/>
                          </a:solidFill>
                        </a:rPr>
                        <a:t>Materials</a:t>
                      </a:r>
                      <a:r>
                        <a:rPr lang="hu-HU" sz="2000" b="1" baseline="0" dirty="0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lang="hu-HU" sz="2000" b="1" baseline="0" dirty="0" err="1">
                          <a:solidFill>
                            <a:schemeClr val="lt1"/>
                          </a:solidFill>
                        </a:rPr>
                        <a:t>system</a:t>
                      </a:r>
                      <a:endParaRPr sz="20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2000" dirty="0"/>
                        <a:t>|0⟩</a:t>
                      </a:r>
                      <a:endParaRPr sz="20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2000" dirty="0"/>
                        <a:t>|1⟩</a:t>
                      </a:r>
                      <a:endParaRPr sz="20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Ion </a:t>
                      </a:r>
                      <a:r>
                        <a:rPr lang="hu-HU" dirty="0" err="1"/>
                        <a:t>traps</a:t>
                      </a:r>
                      <a:r>
                        <a:rPr lang="hu-HU" dirty="0"/>
                        <a:t>/</a:t>
                      </a:r>
                      <a:r>
                        <a:rPr lang="hu-HU" dirty="0" err="1"/>
                        <a:t>Neutral</a:t>
                      </a:r>
                      <a:r>
                        <a:rPr lang="hu-HU" baseline="0" dirty="0"/>
                        <a:t> </a:t>
                      </a:r>
                      <a:r>
                        <a:rPr lang="hu-HU" baseline="0" dirty="0" err="1"/>
                        <a:t>atoms</a:t>
                      </a:r>
                      <a:endParaRPr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Point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defects</a:t>
                      </a:r>
                      <a:r>
                        <a:rPr lang="hu-HU" baseline="0" dirty="0"/>
                        <a:t> in </a:t>
                      </a:r>
                      <a:r>
                        <a:rPr lang="hu-HU" baseline="0" dirty="0" err="1"/>
                        <a:t>solids</a:t>
                      </a:r>
                      <a:endParaRPr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Semiconductor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quantum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dots</a:t>
                      </a:r>
                      <a:endParaRPr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Superconductor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circuits</a:t>
                      </a:r>
                      <a:endParaRPr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Topological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quantum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bits</a:t>
                      </a:r>
                      <a:endParaRPr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Csoportba foglalás 4"/>
          <p:cNvGrpSpPr/>
          <p:nvPr/>
        </p:nvGrpSpPr>
        <p:grpSpPr>
          <a:xfrm>
            <a:off x="3141704" y="1457745"/>
            <a:ext cx="2351572" cy="2914216"/>
            <a:chOff x="3415812" y="2367397"/>
            <a:chExt cx="2351572" cy="2914216"/>
          </a:xfrm>
        </p:grpSpPr>
        <p:grpSp>
          <p:nvGrpSpPr>
            <p:cNvPr id="6" name="Csoportba foglalás 5"/>
            <p:cNvGrpSpPr/>
            <p:nvPr/>
          </p:nvGrpSpPr>
          <p:grpSpPr>
            <a:xfrm>
              <a:off x="3415812" y="2367397"/>
              <a:ext cx="987332" cy="2905069"/>
              <a:chOff x="3415812" y="2367397"/>
              <a:chExt cx="987332" cy="2905069"/>
            </a:xfrm>
          </p:grpSpPr>
          <p:pic>
            <p:nvPicPr>
              <p:cNvPr id="15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66" t="19231" r="27217" b="68568"/>
              <a:stretch/>
            </p:blipFill>
            <p:spPr>
              <a:xfrm>
                <a:off x="3415812" y="2367397"/>
                <a:ext cx="828675" cy="485775"/>
              </a:xfrm>
              <a:prstGeom prst="rect">
                <a:avLst/>
              </a:prstGeom>
            </p:spPr>
          </p:pic>
          <p:pic>
            <p:nvPicPr>
              <p:cNvPr id="16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61" t="34490" r="26449" b="51192"/>
              <a:stretch/>
            </p:blipFill>
            <p:spPr>
              <a:xfrm>
                <a:off x="3419467" y="2971800"/>
                <a:ext cx="825020" cy="532383"/>
              </a:xfrm>
              <a:prstGeom prst="rect">
                <a:avLst/>
              </a:prstGeom>
            </p:spPr>
          </p:pic>
          <p:pic>
            <p:nvPicPr>
              <p:cNvPr id="17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11" t="51619" r="26385" b="35462"/>
              <a:stretch/>
            </p:blipFill>
            <p:spPr>
              <a:xfrm>
                <a:off x="3490992" y="3570230"/>
                <a:ext cx="850447" cy="514350"/>
              </a:xfrm>
              <a:prstGeom prst="rect">
                <a:avLst/>
              </a:prstGeom>
            </p:spPr>
          </p:pic>
          <p:pic>
            <p:nvPicPr>
              <p:cNvPr id="18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11" t="68680" r="26641" b="17200"/>
              <a:stretch/>
            </p:blipFill>
            <p:spPr>
              <a:xfrm>
                <a:off x="3490992" y="4199158"/>
                <a:ext cx="840923" cy="562134"/>
              </a:xfrm>
              <a:prstGeom prst="rect">
                <a:avLst/>
              </a:prstGeom>
            </p:spPr>
          </p:pic>
          <p:pic>
            <p:nvPicPr>
              <p:cNvPr id="19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00" t="85480" r="26437" b="2319"/>
              <a:stretch/>
            </p:blipFill>
            <p:spPr>
              <a:xfrm>
                <a:off x="3550568" y="4786691"/>
                <a:ext cx="852576" cy="485775"/>
              </a:xfrm>
              <a:prstGeom prst="rect">
                <a:avLst/>
              </a:prstGeom>
            </p:spPr>
          </p:pic>
        </p:grpSp>
        <p:grpSp>
          <p:nvGrpSpPr>
            <p:cNvPr id="7" name="Csoportba foglalás 6"/>
            <p:cNvGrpSpPr/>
            <p:nvPr/>
          </p:nvGrpSpPr>
          <p:grpSpPr>
            <a:xfrm>
              <a:off x="4750640" y="2371725"/>
              <a:ext cx="1016744" cy="2909888"/>
              <a:chOff x="4750640" y="2371725"/>
              <a:chExt cx="1016744" cy="2909888"/>
            </a:xfrm>
          </p:grpSpPr>
          <p:pic>
            <p:nvPicPr>
              <p:cNvPr id="8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33" t="19006" r="1779" b="69390"/>
              <a:stretch/>
            </p:blipFill>
            <p:spPr>
              <a:xfrm>
                <a:off x="4751357" y="2371725"/>
                <a:ext cx="868390" cy="461963"/>
              </a:xfrm>
              <a:prstGeom prst="rect">
                <a:avLst/>
              </a:prstGeom>
            </p:spPr>
          </p:pic>
          <p:pic>
            <p:nvPicPr>
              <p:cNvPr id="9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337" t="33277" r="1440" b="52004"/>
              <a:stretch/>
            </p:blipFill>
            <p:spPr>
              <a:xfrm>
                <a:off x="4750640" y="2933504"/>
                <a:ext cx="869108" cy="566257"/>
              </a:xfrm>
              <a:prstGeom prst="rect">
                <a:avLst/>
              </a:prstGeom>
            </p:spPr>
          </p:pic>
          <p:pic>
            <p:nvPicPr>
              <p:cNvPr id="12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859" t="51118" r="1134" b="35005"/>
              <a:stretch/>
            </p:blipFill>
            <p:spPr>
              <a:xfrm>
                <a:off x="4850159" y="3554845"/>
                <a:ext cx="817110" cy="552451"/>
              </a:xfrm>
              <a:prstGeom prst="rect">
                <a:avLst/>
              </a:prstGeom>
            </p:spPr>
          </p:pic>
          <p:pic>
            <p:nvPicPr>
              <p:cNvPr id="13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634" t="67910" r="2434" b="17855"/>
              <a:stretch/>
            </p:blipFill>
            <p:spPr>
              <a:xfrm>
                <a:off x="4824409" y="4167188"/>
                <a:ext cx="814391" cy="566737"/>
              </a:xfrm>
              <a:prstGeom prst="rect">
                <a:avLst/>
              </a:prstGeom>
            </p:spPr>
          </p:pic>
          <p:pic>
            <p:nvPicPr>
              <p:cNvPr id="14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01" t="85860" r="356" b="1939"/>
              <a:stretch/>
            </p:blipFill>
            <p:spPr>
              <a:xfrm>
                <a:off x="4867272" y="4795838"/>
                <a:ext cx="900112" cy="485775"/>
              </a:xfrm>
              <a:prstGeom prst="rect">
                <a:avLst/>
              </a:prstGeom>
            </p:spPr>
          </p:pic>
        </p:grpSp>
      </p:grpSp>
      <p:pic>
        <p:nvPicPr>
          <p:cNvPr id="20" name="Content Placeholder 12" descr="S0883769413002108_fig1t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r="2872"/>
          <a:stretch>
            <a:fillRect/>
          </a:stretch>
        </p:blipFill>
        <p:spPr>
          <a:xfrm>
            <a:off x="6339756" y="1457745"/>
            <a:ext cx="4536555" cy="301188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249767" y="3228742"/>
            <a:ext cx="5391150" cy="624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églalap 20"/>
          <p:cNvSpPr/>
          <p:nvPr/>
        </p:nvSpPr>
        <p:spPr>
          <a:xfrm>
            <a:off x="249767" y="5229772"/>
            <a:ext cx="5458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Superconductor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circuits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readout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microwave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resonator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and/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fields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212247" y="4510588"/>
            <a:ext cx="384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James N. Eckstein and Jeremy Levy, MRS Bulletin 38, 783, (October 2013) </a:t>
            </a:r>
          </a:p>
        </p:txBody>
      </p:sp>
    </p:spTree>
    <p:extLst>
      <p:ext uri="{BB962C8B-B14F-4D97-AF65-F5344CB8AC3E}">
        <p14:creationId xmlns:p14="http://schemas.microsoft.com/office/powerpoint/2010/main" val="297949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chemeClr val="accent1"/>
                </a:solidFill>
              </a:rPr>
              <a:t>Superconductor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circuits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quantum</a:t>
            </a:r>
            <a:r>
              <a:rPr lang="hu-HU" sz="3200" dirty="0">
                <a:solidFill>
                  <a:schemeClr val="accent1"/>
                </a:solidFill>
              </a:rPr>
              <a:t> computer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Csoportba foglalás 2"/>
          <p:cNvGrpSpPr/>
          <p:nvPr/>
        </p:nvGrpSpPr>
        <p:grpSpPr>
          <a:xfrm>
            <a:off x="3570681" y="903003"/>
            <a:ext cx="4514851" cy="4409062"/>
            <a:chOff x="3570681" y="756341"/>
            <a:chExt cx="4514851" cy="4409062"/>
          </a:xfrm>
        </p:grpSpPr>
        <p:pic>
          <p:nvPicPr>
            <p:cNvPr id="3074" name="Picture 2" descr="https://media.sciencephoto.com/image/c0404985/800wm/C0404985-IBM_Q_quantum_computer_cryosta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0682" y="756341"/>
              <a:ext cx="4514850" cy="3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Szövegdoboz 23"/>
            <p:cNvSpPr txBox="1"/>
            <p:nvPr/>
          </p:nvSpPr>
          <p:spPr>
            <a:xfrm>
              <a:off x="3570681" y="4642183"/>
              <a:ext cx="451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/>
                <a:t>10-20 </a:t>
              </a:r>
              <a:r>
                <a:rPr lang="hu-HU" sz="2800" b="1" dirty="0" err="1"/>
                <a:t>mK</a:t>
              </a:r>
              <a:r>
                <a:rPr lang="hu-HU" sz="2800" b="1" dirty="0"/>
                <a:t> </a:t>
              </a:r>
              <a:r>
                <a:rPr lang="hu-HU" sz="2800" b="1" dirty="0" err="1"/>
                <a:t>temperatures</a:t>
              </a:r>
              <a:endParaRPr lang="hu-HU" sz="2800" b="1" dirty="0"/>
            </a:p>
          </p:txBody>
        </p:sp>
      </p:grpSp>
      <p:sp>
        <p:nvSpPr>
          <p:cNvPr id="25" name="Szövegdoboz 24"/>
          <p:cNvSpPr txBox="1"/>
          <p:nvPr/>
        </p:nvSpPr>
        <p:spPr>
          <a:xfrm>
            <a:off x="1470933" y="5435531"/>
            <a:ext cx="9507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accent1"/>
                </a:solidFill>
              </a:rPr>
              <a:t>No </a:t>
            </a:r>
            <a:r>
              <a:rPr lang="hu-HU" sz="2400" dirty="0" err="1">
                <a:solidFill>
                  <a:schemeClr val="accent1"/>
                </a:solidFill>
              </a:rPr>
              <a:t>experimental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research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group</a:t>
            </a:r>
            <a:r>
              <a:rPr lang="hu-HU" sz="2400" dirty="0">
                <a:solidFill>
                  <a:schemeClr val="accent1"/>
                </a:solidFill>
              </a:rPr>
              <a:t> in Hungary is </a:t>
            </a:r>
            <a:r>
              <a:rPr lang="hu-HU" sz="2400" dirty="0" err="1">
                <a:solidFill>
                  <a:schemeClr val="accent1"/>
                </a:solidFill>
              </a:rPr>
              <a:t>working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on</a:t>
            </a:r>
            <a:r>
              <a:rPr lang="hu-HU" sz="2400" dirty="0">
                <a:solidFill>
                  <a:schemeClr val="accent1"/>
                </a:solidFill>
              </a:rPr>
              <a:t> it; </a:t>
            </a:r>
            <a:r>
              <a:rPr lang="hu-HU" sz="2400" dirty="0" err="1">
                <a:solidFill>
                  <a:schemeClr val="accent1"/>
                </a:solidFill>
              </a:rPr>
              <a:t>low-temperature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physics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expertise</a:t>
            </a:r>
            <a:r>
              <a:rPr lang="hu-HU" sz="2400" dirty="0">
                <a:solidFill>
                  <a:schemeClr val="accent1"/>
                </a:solidFill>
              </a:rPr>
              <a:t> is </a:t>
            </a:r>
            <a:r>
              <a:rPr lang="hu-HU" sz="2400" dirty="0" err="1">
                <a:solidFill>
                  <a:schemeClr val="accent1"/>
                </a:solidFill>
              </a:rPr>
              <a:t>available</a:t>
            </a:r>
            <a:r>
              <a:rPr lang="hu-HU" sz="2400" dirty="0">
                <a:solidFill>
                  <a:schemeClr val="accent1"/>
                </a:solidFill>
              </a:rPr>
              <a:t> @BME and @Wigner RCP</a:t>
            </a:r>
          </a:p>
          <a:p>
            <a:r>
              <a:rPr lang="hu-HU" sz="2400" dirty="0">
                <a:solidFill>
                  <a:schemeClr val="accent1"/>
                </a:solidFill>
              </a:rPr>
              <a:t>Benchmarking of </a:t>
            </a:r>
            <a:r>
              <a:rPr lang="hu-HU" sz="2400" dirty="0" err="1">
                <a:solidFill>
                  <a:schemeClr val="accent1"/>
                </a:solidFill>
              </a:rPr>
              <a:t>these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quantum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computers</a:t>
            </a:r>
            <a:r>
              <a:rPr lang="hu-HU" sz="2400" dirty="0">
                <a:solidFill>
                  <a:schemeClr val="accent1"/>
                </a:solidFill>
              </a:rPr>
              <a:t> @Wigner RCP and @ELTE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151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chemeClr val="accent1"/>
                </a:solidFill>
              </a:rPr>
              <a:t>Potential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quantum</a:t>
            </a:r>
            <a:r>
              <a:rPr lang="hu-HU" sz="3200" dirty="0">
                <a:solidFill>
                  <a:schemeClr val="accent1"/>
                </a:solidFill>
              </a:rPr>
              <a:t> bit </a:t>
            </a:r>
            <a:r>
              <a:rPr lang="hu-HU" sz="3200" dirty="0" err="1">
                <a:solidFill>
                  <a:schemeClr val="accent1"/>
                </a:solidFill>
              </a:rPr>
              <a:t>materials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2"/>
          <p:cNvGraphicFramePr>
            <a:graphicFrameLocks noGrp="1"/>
          </p:cNvGraphicFramePr>
          <p:nvPr/>
        </p:nvGraphicFramePr>
        <p:xfrm>
          <a:off x="249767" y="776273"/>
          <a:ext cx="5391150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 err="1">
                          <a:solidFill>
                            <a:schemeClr val="lt1"/>
                          </a:solidFill>
                        </a:rPr>
                        <a:t>Materials</a:t>
                      </a:r>
                      <a:r>
                        <a:rPr lang="hu-HU" sz="2000" b="1" baseline="0" dirty="0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lang="hu-HU" sz="2000" b="1" baseline="0" dirty="0" err="1">
                          <a:solidFill>
                            <a:schemeClr val="lt1"/>
                          </a:solidFill>
                        </a:rPr>
                        <a:t>system</a:t>
                      </a:r>
                      <a:endParaRPr sz="20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2000" dirty="0"/>
                        <a:t>|0⟩</a:t>
                      </a:r>
                      <a:endParaRPr sz="20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2000" dirty="0"/>
                        <a:t>|1⟩</a:t>
                      </a:r>
                      <a:endParaRPr sz="20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Ion </a:t>
                      </a:r>
                      <a:r>
                        <a:rPr lang="hu-HU" dirty="0" err="1"/>
                        <a:t>traps</a:t>
                      </a:r>
                      <a:r>
                        <a:rPr lang="hu-HU" dirty="0"/>
                        <a:t>/</a:t>
                      </a:r>
                      <a:r>
                        <a:rPr lang="hu-HU" dirty="0" err="1"/>
                        <a:t>Neutral</a:t>
                      </a:r>
                      <a:r>
                        <a:rPr lang="hu-HU" baseline="0" dirty="0"/>
                        <a:t> </a:t>
                      </a:r>
                      <a:r>
                        <a:rPr lang="hu-HU" baseline="0" dirty="0" err="1"/>
                        <a:t>atoms</a:t>
                      </a:r>
                      <a:endParaRPr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Point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defects</a:t>
                      </a:r>
                      <a:r>
                        <a:rPr lang="hu-HU" baseline="0" dirty="0"/>
                        <a:t> in </a:t>
                      </a:r>
                      <a:r>
                        <a:rPr lang="hu-HU" baseline="0" dirty="0" err="1"/>
                        <a:t>solids</a:t>
                      </a:r>
                      <a:endParaRPr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Semiconductor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quantum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dots</a:t>
                      </a:r>
                      <a:endParaRPr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Superconductor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circuits</a:t>
                      </a:r>
                      <a:endParaRPr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EAF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Topological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quantum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bits</a:t>
                      </a:r>
                      <a:endParaRPr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200" i="1" dirty="0"/>
                    </a:p>
                  </a:txBody>
                  <a:tcPr anchor="ctr">
                    <a:solidFill>
                      <a:srgbClr val="D0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Csoportba foglalás 4"/>
          <p:cNvGrpSpPr/>
          <p:nvPr/>
        </p:nvGrpSpPr>
        <p:grpSpPr>
          <a:xfrm>
            <a:off x="3141704" y="1457745"/>
            <a:ext cx="2351572" cy="2914216"/>
            <a:chOff x="3415812" y="2367397"/>
            <a:chExt cx="2351572" cy="2914216"/>
          </a:xfrm>
        </p:grpSpPr>
        <p:grpSp>
          <p:nvGrpSpPr>
            <p:cNvPr id="6" name="Csoportba foglalás 5"/>
            <p:cNvGrpSpPr/>
            <p:nvPr/>
          </p:nvGrpSpPr>
          <p:grpSpPr>
            <a:xfrm>
              <a:off x="3415812" y="2367397"/>
              <a:ext cx="987332" cy="2905069"/>
              <a:chOff x="3415812" y="2367397"/>
              <a:chExt cx="987332" cy="2905069"/>
            </a:xfrm>
          </p:grpSpPr>
          <p:pic>
            <p:nvPicPr>
              <p:cNvPr id="15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66" t="19231" r="27217" b="68568"/>
              <a:stretch/>
            </p:blipFill>
            <p:spPr>
              <a:xfrm>
                <a:off x="3415812" y="2367397"/>
                <a:ext cx="828675" cy="485775"/>
              </a:xfrm>
              <a:prstGeom prst="rect">
                <a:avLst/>
              </a:prstGeom>
            </p:spPr>
          </p:pic>
          <p:pic>
            <p:nvPicPr>
              <p:cNvPr id="16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61" t="34490" r="26449" b="51192"/>
              <a:stretch/>
            </p:blipFill>
            <p:spPr>
              <a:xfrm>
                <a:off x="3419467" y="2971800"/>
                <a:ext cx="825020" cy="532383"/>
              </a:xfrm>
              <a:prstGeom prst="rect">
                <a:avLst/>
              </a:prstGeom>
            </p:spPr>
          </p:pic>
          <p:pic>
            <p:nvPicPr>
              <p:cNvPr id="17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11" t="51619" r="26385" b="35462"/>
              <a:stretch/>
            </p:blipFill>
            <p:spPr>
              <a:xfrm>
                <a:off x="3490992" y="3570230"/>
                <a:ext cx="850447" cy="514350"/>
              </a:xfrm>
              <a:prstGeom prst="rect">
                <a:avLst/>
              </a:prstGeom>
            </p:spPr>
          </p:pic>
          <p:pic>
            <p:nvPicPr>
              <p:cNvPr id="18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11" t="68680" r="26641" b="17200"/>
              <a:stretch/>
            </p:blipFill>
            <p:spPr>
              <a:xfrm>
                <a:off x="3490992" y="4199158"/>
                <a:ext cx="840923" cy="562134"/>
              </a:xfrm>
              <a:prstGeom prst="rect">
                <a:avLst/>
              </a:prstGeom>
            </p:spPr>
          </p:pic>
          <p:pic>
            <p:nvPicPr>
              <p:cNvPr id="19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00" t="85480" r="26437" b="2319"/>
              <a:stretch/>
            </p:blipFill>
            <p:spPr>
              <a:xfrm>
                <a:off x="3550568" y="4786691"/>
                <a:ext cx="852576" cy="485775"/>
              </a:xfrm>
              <a:prstGeom prst="rect">
                <a:avLst/>
              </a:prstGeom>
            </p:spPr>
          </p:pic>
        </p:grpSp>
        <p:grpSp>
          <p:nvGrpSpPr>
            <p:cNvPr id="7" name="Csoportba foglalás 6"/>
            <p:cNvGrpSpPr/>
            <p:nvPr/>
          </p:nvGrpSpPr>
          <p:grpSpPr>
            <a:xfrm>
              <a:off x="4750640" y="2371725"/>
              <a:ext cx="1016744" cy="2909888"/>
              <a:chOff x="4750640" y="2371725"/>
              <a:chExt cx="1016744" cy="2909888"/>
            </a:xfrm>
          </p:grpSpPr>
          <p:pic>
            <p:nvPicPr>
              <p:cNvPr id="8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33" t="19006" r="1779" b="69390"/>
              <a:stretch/>
            </p:blipFill>
            <p:spPr>
              <a:xfrm>
                <a:off x="4751357" y="2371725"/>
                <a:ext cx="868390" cy="461963"/>
              </a:xfrm>
              <a:prstGeom prst="rect">
                <a:avLst/>
              </a:prstGeom>
            </p:spPr>
          </p:pic>
          <p:pic>
            <p:nvPicPr>
              <p:cNvPr id="9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337" t="33277" r="1440" b="52004"/>
              <a:stretch/>
            </p:blipFill>
            <p:spPr>
              <a:xfrm>
                <a:off x="4750640" y="2933504"/>
                <a:ext cx="869108" cy="566257"/>
              </a:xfrm>
              <a:prstGeom prst="rect">
                <a:avLst/>
              </a:prstGeom>
            </p:spPr>
          </p:pic>
          <p:pic>
            <p:nvPicPr>
              <p:cNvPr id="12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859" t="51118" r="1134" b="35005"/>
              <a:stretch/>
            </p:blipFill>
            <p:spPr>
              <a:xfrm>
                <a:off x="4850159" y="3554845"/>
                <a:ext cx="817110" cy="552451"/>
              </a:xfrm>
              <a:prstGeom prst="rect">
                <a:avLst/>
              </a:prstGeom>
            </p:spPr>
          </p:pic>
          <p:pic>
            <p:nvPicPr>
              <p:cNvPr id="13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634" t="67910" r="2434" b="17855"/>
              <a:stretch/>
            </p:blipFill>
            <p:spPr>
              <a:xfrm>
                <a:off x="4824409" y="4167188"/>
                <a:ext cx="814391" cy="566737"/>
              </a:xfrm>
              <a:prstGeom prst="rect">
                <a:avLst/>
              </a:prstGeom>
            </p:spPr>
          </p:pic>
          <p:pic>
            <p:nvPicPr>
              <p:cNvPr id="14" name="Content Placeholder 8" descr="S0883769413002108_fig2t.jpe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01" t="85860" r="356" b="1939"/>
              <a:stretch/>
            </p:blipFill>
            <p:spPr>
              <a:xfrm>
                <a:off x="4867272" y="4795838"/>
                <a:ext cx="900112" cy="485775"/>
              </a:xfrm>
              <a:prstGeom prst="rect">
                <a:avLst/>
              </a:prstGeom>
            </p:spPr>
          </p:pic>
        </p:grpSp>
      </p:grpSp>
      <p:pic>
        <p:nvPicPr>
          <p:cNvPr id="20" name="Content Placeholder 12" descr="S0883769413002108_fig1t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r="2872"/>
          <a:stretch>
            <a:fillRect/>
          </a:stretch>
        </p:blipFill>
        <p:spPr>
          <a:xfrm>
            <a:off x="6339756" y="1457745"/>
            <a:ext cx="4536555" cy="301188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249767" y="2603266"/>
            <a:ext cx="5391150" cy="624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églalap 20"/>
          <p:cNvSpPr/>
          <p:nvPr/>
        </p:nvSpPr>
        <p:spPr>
          <a:xfrm>
            <a:off x="249767" y="5229772"/>
            <a:ext cx="5458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quantum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dots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qubits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spin-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selective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quantum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tunelling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212247" y="4510588"/>
            <a:ext cx="384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James N. Eckstein and Jeremy Levy, MRS Bulletin 38, 783, (October 2013) </a:t>
            </a:r>
          </a:p>
        </p:txBody>
      </p:sp>
    </p:spTree>
    <p:extLst>
      <p:ext uri="{BB962C8B-B14F-4D97-AF65-F5344CB8AC3E}">
        <p14:creationId xmlns:p14="http://schemas.microsoft.com/office/powerpoint/2010/main" val="159756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/>
          <p:cNvSpPr txBox="1">
            <a:spLocks/>
          </p:cNvSpPr>
          <p:nvPr/>
        </p:nvSpPr>
        <p:spPr>
          <a:xfrm>
            <a:off x="0" y="50255"/>
            <a:ext cx="12192000" cy="46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chemeClr val="accent1"/>
                </a:solidFill>
              </a:rPr>
              <a:t>Semiconductor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quantum</a:t>
            </a:r>
            <a:r>
              <a:rPr lang="hu-HU" sz="3200" dirty="0">
                <a:solidFill>
                  <a:schemeClr val="accent1"/>
                </a:solidFill>
              </a:rPr>
              <a:t> </a:t>
            </a:r>
            <a:r>
              <a:rPr lang="hu-HU" sz="3200" dirty="0" err="1">
                <a:solidFill>
                  <a:schemeClr val="accent1"/>
                </a:solidFill>
              </a:rPr>
              <a:t>dots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flipV="1">
            <a:off x="249767" y="516450"/>
            <a:ext cx="11699346" cy="30350"/>
          </a:xfrm>
          <a:prstGeom prst="line">
            <a:avLst/>
          </a:prstGeom>
          <a:ln w="190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37" y="647068"/>
            <a:ext cx="4781234" cy="4781234"/>
          </a:xfrm>
          <a:prstGeom prst="rect">
            <a:avLst/>
          </a:prstGeom>
        </p:spPr>
      </p:pic>
      <p:sp>
        <p:nvSpPr>
          <p:cNvPr id="24" name="Szövegdoboz 23"/>
          <p:cNvSpPr txBox="1"/>
          <p:nvPr/>
        </p:nvSpPr>
        <p:spPr>
          <a:xfrm>
            <a:off x="3755428" y="5428302"/>
            <a:ext cx="451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/>
              <a:t>cryogenic</a:t>
            </a:r>
            <a:r>
              <a:rPr lang="hu-HU" sz="2800" b="1" dirty="0"/>
              <a:t> </a:t>
            </a:r>
            <a:r>
              <a:rPr lang="hu-HU" sz="2800" b="1" dirty="0" err="1"/>
              <a:t>temperatures</a:t>
            </a:r>
            <a:endParaRPr lang="hu-HU" sz="2800" b="1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1258918" y="6077820"/>
            <a:ext cx="950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accent1"/>
                </a:solidFill>
              </a:rPr>
              <a:t>No </a:t>
            </a:r>
            <a:r>
              <a:rPr lang="hu-HU" sz="2400" dirty="0" err="1">
                <a:solidFill>
                  <a:schemeClr val="accent1"/>
                </a:solidFill>
              </a:rPr>
              <a:t>experimental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research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group</a:t>
            </a:r>
            <a:r>
              <a:rPr lang="hu-HU" sz="2400" dirty="0">
                <a:solidFill>
                  <a:schemeClr val="accent1"/>
                </a:solidFill>
              </a:rPr>
              <a:t> in Hungary is </a:t>
            </a:r>
            <a:r>
              <a:rPr lang="hu-HU" sz="2400" dirty="0" err="1">
                <a:solidFill>
                  <a:schemeClr val="accent1"/>
                </a:solidFill>
              </a:rPr>
              <a:t>working</a:t>
            </a:r>
            <a:r>
              <a:rPr lang="hu-HU" sz="2400" dirty="0">
                <a:solidFill>
                  <a:schemeClr val="accent1"/>
                </a:solidFill>
              </a:rPr>
              <a:t> </a:t>
            </a:r>
            <a:r>
              <a:rPr lang="hu-HU" sz="2400" dirty="0" err="1">
                <a:solidFill>
                  <a:schemeClr val="accent1"/>
                </a:solidFill>
              </a:rPr>
              <a:t>on</a:t>
            </a:r>
            <a:r>
              <a:rPr lang="hu-HU" sz="2400" dirty="0">
                <a:solidFill>
                  <a:schemeClr val="accent1"/>
                </a:solidFill>
              </a:rPr>
              <a:t> it; </a:t>
            </a:r>
            <a:r>
              <a:rPr lang="hu-HU" sz="2400" dirty="0" err="1">
                <a:solidFill>
                  <a:schemeClr val="accent1"/>
                </a:solidFill>
              </a:rPr>
              <a:t>theory</a:t>
            </a:r>
            <a:r>
              <a:rPr lang="hu-HU" sz="2400" dirty="0">
                <a:solidFill>
                  <a:schemeClr val="accent1"/>
                </a:solidFill>
              </a:rPr>
              <a:t> @BME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82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17486</TotalTime>
  <Words>1015</Words>
  <Application>Microsoft Office PowerPoint</Application>
  <PresentationFormat>Szélesvásznú</PresentationFormat>
  <Paragraphs>159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6" baseType="lpstr">
      <vt:lpstr>-apple-system</vt:lpstr>
      <vt:lpstr>Arial</vt:lpstr>
      <vt:lpstr>Calibri</vt:lpstr>
      <vt:lpstr>Calibri Light</vt:lpstr>
      <vt:lpstr>Times New Roman</vt:lpstr>
      <vt:lpstr>Office-téma</vt:lpstr>
      <vt:lpstr>Quantum computing platforms and related experimental activities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A G</dc:creator>
  <cp:lastModifiedBy>Gergely Barnaföldi</cp:lastModifiedBy>
  <cp:revision>294</cp:revision>
  <dcterms:created xsi:type="dcterms:W3CDTF">2025-08-18T08:43:04Z</dcterms:created>
  <dcterms:modified xsi:type="dcterms:W3CDTF">2025-11-27T12:21:31Z</dcterms:modified>
</cp:coreProperties>
</file>