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35"/>
  </p:notesMasterIdLst>
  <p:sldIdLst>
    <p:sldId id="692" r:id="rId2"/>
    <p:sldId id="729" r:id="rId3"/>
    <p:sldId id="716" r:id="rId4"/>
    <p:sldId id="728" r:id="rId5"/>
    <p:sldId id="663" r:id="rId6"/>
    <p:sldId id="730" r:id="rId7"/>
    <p:sldId id="723" r:id="rId8"/>
    <p:sldId id="739" r:id="rId9"/>
    <p:sldId id="713" r:id="rId10"/>
    <p:sldId id="711" r:id="rId11"/>
    <p:sldId id="680" r:id="rId12"/>
    <p:sldId id="654" r:id="rId13"/>
    <p:sldId id="727" r:id="rId14"/>
    <p:sldId id="733" r:id="rId15"/>
    <p:sldId id="669" r:id="rId16"/>
    <p:sldId id="682" r:id="rId17"/>
    <p:sldId id="690" r:id="rId18"/>
    <p:sldId id="726" r:id="rId19"/>
    <p:sldId id="735" r:id="rId20"/>
    <p:sldId id="736" r:id="rId21"/>
    <p:sldId id="734" r:id="rId22"/>
    <p:sldId id="737" r:id="rId23"/>
    <p:sldId id="738" r:id="rId24"/>
    <p:sldId id="287" r:id="rId25"/>
    <p:sldId id="649" r:id="rId26"/>
    <p:sldId id="685" r:id="rId27"/>
    <p:sldId id="721" r:id="rId28"/>
    <p:sldId id="256" r:id="rId29"/>
    <p:sldId id="679" r:id="rId30"/>
    <p:sldId id="621" r:id="rId31"/>
    <p:sldId id="650" r:id="rId32"/>
    <p:sldId id="732" r:id="rId33"/>
    <p:sldId id="689" r:id="rId3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99CCFF"/>
    <a:srgbClr val="FF9999"/>
    <a:srgbClr val="97E62E"/>
    <a:srgbClr val="FF66FF"/>
    <a:srgbClr val="CC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A66FD-BE0E-4AA6-93B6-A1857C38FD34}" v="254" dt="2025-11-27T21:00:58.398"/>
    <p1510:client id="{CF4F7525-472A-4BD8-B3BD-C1B2A169F110}" v="3" dt="2025-11-27T11:56:30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02" autoAdjust="0"/>
  </p:normalViewPr>
  <p:slideViewPr>
    <p:cSldViewPr>
      <p:cViewPr varScale="1">
        <p:scale>
          <a:sx n="104" d="100"/>
          <a:sy n="104" d="100"/>
        </p:scale>
        <p:origin x="199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Újfalussy Balázs" userId="d2e62c25-6cd8-4e52-abb7-091bad3b3812" providerId="ADAL" clId="{C0216ECB-CB32-42D2-8F16-789C58571CD9}"/>
    <pc:docChg chg="undo custSel addSld delSld modSld sldOrd">
      <pc:chgData name="Újfalussy Balázs" userId="d2e62c25-6cd8-4e52-abb7-091bad3b3812" providerId="ADAL" clId="{C0216ECB-CB32-42D2-8F16-789C58571CD9}" dt="2025-11-27T12:05:20.237" v="526"/>
      <pc:docMkLst>
        <pc:docMk/>
      </pc:docMkLst>
      <pc:sldChg chg="ord">
        <pc:chgData name="Újfalussy Balázs" userId="d2e62c25-6cd8-4e52-abb7-091bad3b3812" providerId="ADAL" clId="{C0216ECB-CB32-42D2-8F16-789C58571CD9}" dt="2025-11-27T12:04:40.356" v="522"/>
        <pc:sldMkLst>
          <pc:docMk/>
          <pc:sldMk cId="0" sldId="256"/>
        </pc:sldMkLst>
      </pc:sldChg>
      <pc:sldChg chg="modSp add mod">
        <pc:chgData name="Újfalussy Balázs" userId="d2e62c25-6cd8-4e52-abb7-091bad3b3812" providerId="ADAL" clId="{C0216ECB-CB32-42D2-8F16-789C58571CD9}" dt="2025-11-27T11:57:44.905" v="440" actId="1076"/>
        <pc:sldMkLst>
          <pc:docMk/>
          <pc:sldMk cId="1743537240" sldId="287"/>
        </pc:sldMkLst>
        <pc:spChg chg="mod">
          <ac:chgData name="Újfalussy Balázs" userId="d2e62c25-6cd8-4e52-abb7-091bad3b3812" providerId="ADAL" clId="{C0216ECB-CB32-42D2-8F16-789C58571CD9}" dt="2025-11-27T11:57:44.905" v="440" actId="1076"/>
          <ac:spMkLst>
            <pc:docMk/>
            <pc:sldMk cId="1743537240" sldId="287"/>
            <ac:spMk id="1405" creationId="{00000000-0000-0000-0000-000000000000}"/>
          </ac:spMkLst>
        </pc:spChg>
      </pc:sldChg>
      <pc:sldChg chg="del">
        <pc:chgData name="Újfalussy Balázs" userId="d2e62c25-6cd8-4e52-abb7-091bad3b3812" providerId="ADAL" clId="{C0216ECB-CB32-42D2-8F16-789C58571CD9}" dt="2025-11-27T12:04:28.473" v="520" actId="47"/>
        <pc:sldMkLst>
          <pc:docMk/>
          <pc:sldMk cId="31801264" sldId="579"/>
        </pc:sldMkLst>
      </pc:sldChg>
      <pc:sldChg chg="ord">
        <pc:chgData name="Újfalussy Balázs" userId="d2e62c25-6cd8-4e52-abb7-091bad3b3812" providerId="ADAL" clId="{C0216ECB-CB32-42D2-8F16-789C58571CD9}" dt="2025-11-27T12:04:49.186" v="524"/>
        <pc:sldMkLst>
          <pc:docMk/>
          <pc:sldMk cId="4142160406" sldId="621"/>
        </pc:sldMkLst>
      </pc:sldChg>
      <pc:sldChg chg="modSp mod">
        <pc:chgData name="Újfalussy Balázs" userId="d2e62c25-6cd8-4e52-abb7-091bad3b3812" providerId="ADAL" clId="{C0216ECB-CB32-42D2-8F16-789C58571CD9}" dt="2025-11-27T12:04:00.181" v="515" actId="20577"/>
        <pc:sldMkLst>
          <pc:docMk/>
          <pc:sldMk cId="172917780" sldId="649"/>
        </pc:sldMkLst>
        <pc:spChg chg="mod">
          <ac:chgData name="Újfalussy Balázs" userId="d2e62c25-6cd8-4e52-abb7-091bad3b3812" providerId="ADAL" clId="{C0216ECB-CB32-42D2-8F16-789C58571CD9}" dt="2025-11-27T12:04:00.181" v="515" actId="20577"/>
          <ac:spMkLst>
            <pc:docMk/>
            <pc:sldMk cId="172917780" sldId="649"/>
            <ac:spMk id="3" creationId="{00000000-0000-0000-0000-000000000000}"/>
          </ac:spMkLst>
        </pc:spChg>
      </pc:sldChg>
      <pc:sldChg chg="ord">
        <pc:chgData name="Újfalussy Balázs" userId="d2e62c25-6cd8-4e52-abb7-091bad3b3812" providerId="ADAL" clId="{C0216ECB-CB32-42D2-8F16-789C58571CD9}" dt="2025-11-27T12:04:49.186" v="524"/>
        <pc:sldMkLst>
          <pc:docMk/>
          <pc:sldMk cId="502450381" sldId="650"/>
        </pc:sldMkLst>
      </pc:sldChg>
      <pc:sldChg chg="ord">
        <pc:chgData name="Újfalussy Balázs" userId="d2e62c25-6cd8-4e52-abb7-091bad3b3812" providerId="ADAL" clId="{C0216ECB-CB32-42D2-8F16-789C58571CD9}" dt="2025-11-27T12:05:20.237" v="526"/>
        <pc:sldMkLst>
          <pc:docMk/>
          <pc:sldMk cId="2506229053" sldId="663"/>
        </pc:sldMkLst>
      </pc:sldChg>
      <pc:sldChg chg="ord">
        <pc:chgData name="Újfalussy Balázs" userId="d2e62c25-6cd8-4e52-abb7-091bad3b3812" providerId="ADAL" clId="{C0216ECB-CB32-42D2-8F16-789C58571CD9}" dt="2025-11-27T12:04:49.186" v="524"/>
        <pc:sldMkLst>
          <pc:docMk/>
          <pc:sldMk cId="1012859263" sldId="679"/>
        </pc:sldMkLst>
      </pc:sldChg>
      <pc:sldChg chg="ord">
        <pc:chgData name="Újfalussy Balázs" userId="d2e62c25-6cd8-4e52-abb7-091bad3b3812" providerId="ADAL" clId="{C0216ECB-CB32-42D2-8F16-789C58571CD9}" dt="2025-11-27T12:04:15.230" v="517"/>
        <pc:sldMkLst>
          <pc:docMk/>
          <pc:sldMk cId="46959953" sldId="685"/>
        </pc:sldMkLst>
      </pc:sldChg>
      <pc:sldChg chg="ord">
        <pc:chgData name="Újfalussy Balázs" userId="d2e62c25-6cd8-4e52-abb7-091bad3b3812" providerId="ADAL" clId="{C0216ECB-CB32-42D2-8F16-789C58571CD9}" dt="2025-11-27T12:04:49.186" v="524"/>
        <pc:sldMkLst>
          <pc:docMk/>
          <pc:sldMk cId="3096450434" sldId="689"/>
        </pc:sldMkLst>
      </pc:sldChg>
      <pc:sldChg chg="modSp mod">
        <pc:chgData name="Újfalussy Balázs" userId="d2e62c25-6cd8-4e52-abb7-091bad3b3812" providerId="ADAL" clId="{C0216ECB-CB32-42D2-8F16-789C58571CD9}" dt="2025-11-26T10:09:08.505" v="9" actId="20577"/>
        <pc:sldMkLst>
          <pc:docMk/>
          <pc:sldMk cId="244680889" sldId="692"/>
        </pc:sldMkLst>
        <pc:spChg chg="mod">
          <ac:chgData name="Újfalussy Balázs" userId="d2e62c25-6cd8-4e52-abb7-091bad3b3812" providerId="ADAL" clId="{C0216ECB-CB32-42D2-8F16-789C58571CD9}" dt="2025-11-26T10:09:08.505" v="9" actId="20577"/>
          <ac:spMkLst>
            <pc:docMk/>
            <pc:sldMk cId="244680889" sldId="692"/>
            <ac:spMk id="4" creationId="{00000000-0000-0000-0000-000000000000}"/>
          </ac:spMkLst>
        </pc:spChg>
      </pc:sldChg>
      <pc:sldChg chg="modSp mod modAnim">
        <pc:chgData name="Újfalussy Balázs" userId="d2e62c25-6cd8-4e52-abb7-091bad3b3812" providerId="ADAL" clId="{C0216ECB-CB32-42D2-8F16-789C58571CD9}" dt="2025-11-27T11:54:31.365" v="417" actId="20577"/>
        <pc:sldMkLst>
          <pc:docMk/>
          <pc:sldMk cId="3489667514" sldId="716"/>
        </pc:sldMkLst>
        <pc:spChg chg="mod">
          <ac:chgData name="Újfalussy Balázs" userId="d2e62c25-6cd8-4e52-abb7-091bad3b3812" providerId="ADAL" clId="{C0216ECB-CB32-42D2-8F16-789C58571CD9}" dt="2025-11-27T11:54:31.365" v="417" actId="20577"/>
          <ac:spMkLst>
            <pc:docMk/>
            <pc:sldMk cId="3489667514" sldId="716"/>
            <ac:spMk id="3" creationId="{3E8C8FDF-8502-B95B-9962-93C23C7D52DC}"/>
          </ac:spMkLst>
        </pc:spChg>
      </pc:sldChg>
      <pc:sldChg chg="ord">
        <pc:chgData name="Újfalussy Balázs" userId="d2e62c25-6cd8-4e52-abb7-091bad3b3812" providerId="ADAL" clId="{C0216ECB-CB32-42D2-8F16-789C58571CD9}" dt="2025-11-27T12:04:22.079" v="519"/>
        <pc:sldMkLst>
          <pc:docMk/>
          <pc:sldMk cId="3516242908" sldId="721"/>
        </pc:sldMkLst>
      </pc:sldChg>
      <pc:sldChg chg="ord">
        <pc:chgData name="Újfalussy Balázs" userId="d2e62c25-6cd8-4e52-abb7-091bad3b3812" providerId="ADAL" clId="{C0216ECB-CB32-42D2-8F16-789C58571CD9}" dt="2025-11-27T12:05:20.237" v="526"/>
        <pc:sldMkLst>
          <pc:docMk/>
          <pc:sldMk cId="1272680884" sldId="728"/>
        </pc:sldMkLst>
      </pc:sldChg>
      <pc:sldChg chg="ord">
        <pc:chgData name="Újfalussy Balázs" userId="d2e62c25-6cd8-4e52-abb7-091bad3b3812" providerId="ADAL" clId="{C0216ECB-CB32-42D2-8F16-789C58571CD9}" dt="2025-11-26T10:09:27.106" v="11"/>
        <pc:sldMkLst>
          <pc:docMk/>
          <pc:sldMk cId="1583879127" sldId="729"/>
        </pc:sldMkLst>
      </pc:sldChg>
      <pc:sldChg chg="ord">
        <pc:chgData name="Újfalussy Balázs" userId="d2e62c25-6cd8-4e52-abb7-091bad3b3812" providerId="ADAL" clId="{C0216ECB-CB32-42D2-8F16-789C58571CD9}" dt="2025-11-27T12:04:49.186" v="524"/>
        <pc:sldMkLst>
          <pc:docMk/>
          <pc:sldMk cId="3420635246" sldId="732"/>
        </pc:sldMkLst>
      </pc:sldChg>
      <pc:sldChg chg="addSp modSp new mod modAnim">
        <pc:chgData name="Újfalussy Balázs" userId="d2e62c25-6cd8-4e52-abb7-091bad3b3812" providerId="ADAL" clId="{C0216ECB-CB32-42D2-8F16-789C58571CD9}" dt="2025-11-26T10:30:20.074" v="364" actId="1037"/>
        <pc:sldMkLst>
          <pc:docMk/>
          <pc:sldMk cId="3306549205" sldId="739"/>
        </pc:sldMkLst>
        <pc:spChg chg="mod">
          <ac:chgData name="Újfalussy Balázs" userId="d2e62c25-6cd8-4e52-abb7-091bad3b3812" providerId="ADAL" clId="{C0216ECB-CB32-42D2-8F16-789C58571CD9}" dt="2025-11-26T10:28:56.256" v="245" actId="1076"/>
          <ac:spMkLst>
            <pc:docMk/>
            <pc:sldMk cId="3306549205" sldId="739"/>
            <ac:spMk id="2" creationId="{DFD61306-AE13-0685-167D-F2B8C8318056}"/>
          </ac:spMkLst>
        </pc:spChg>
        <pc:spChg chg="mod">
          <ac:chgData name="Újfalussy Balázs" userId="d2e62c25-6cd8-4e52-abb7-091bad3b3812" providerId="ADAL" clId="{C0216ECB-CB32-42D2-8F16-789C58571CD9}" dt="2025-11-26T10:27:28.080" v="231" actId="1076"/>
          <ac:spMkLst>
            <pc:docMk/>
            <pc:sldMk cId="3306549205" sldId="739"/>
            <ac:spMk id="3" creationId="{6F40F69A-41E6-69DF-5CAC-6255F3B7661A}"/>
          </ac:spMkLst>
        </pc:spChg>
        <pc:spChg chg="mod">
          <ac:chgData name="Újfalussy Balázs" userId="d2e62c25-6cd8-4e52-abb7-091bad3b3812" providerId="ADAL" clId="{C0216ECB-CB32-42D2-8F16-789C58571CD9}" dt="2025-11-26T10:29:26.651" v="257"/>
          <ac:spMkLst>
            <pc:docMk/>
            <pc:sldMk cId="3306549205" sldId="739"/>
            <ac:spMk id="22" creationId="{28C53A09-1FDF-CA38-81BA-07AD2F8E41FC}"/>
          </ac:spMkLst>
        </pc:spChg>
        <pc:spChg chg="mod">
          <ac:chgData name="Újfalussy Balázs" userId="d2e62c25-6cd8-4e52-abb7-091bad3b3812" providerId="ADAL" clId="{C0216ECB-CB32-42D2-8F16-789C58571CD9}" dt="2025-11-26T10:29:26.651" v="257"/>
          <ac:spMkLst>
            <pc:docMk/>
            <pc:sldMk cId="3306549205" sldId="739"/>
            <ac:spMk id="38" creationId="{AECDEE5D-7301-DD47-CE54-F1F33135C342}"/>
          </ac:spMkLst>
        </pc:spChg>
        <pc:spChg chg="mod">
          <ac:chgData name="Újfalussy Balázs" userId="d2e62c25-6cd8-4e52-abb7-091bad3b3812" providerId="ADAL" clId="{C0216ECB-CB32-42D2-8F16-789C58571CD9}" dt="2025-11-26T10:29:26.651" v="257"/>
          <ac:spMkLst>
            <pc:docMk/>
            <pc:sldMk cId="3306549205" sldId="739"/>
            <ac:spMk id="44" creationId="{4E047199-BD9E-4435-4219-3DE951CDF980}"/>
          </ac:spMkLst>
        </pc:spChg>
        <pc:spChg chg="mod">
          <ac:chgData name="Újfalussy Balázs" userId="d2e62c25-6cd8-4e52-abb7-091bad3b3812" providerId="ADAL" clId="{C0216ECB-CB32-42D2-8F16-789C58571CD9}" dt="2025-11-26T10:29:26.651" v="257"/>
          <ac:spMkLst>
            <pc:docMk/>
            <pc:sldMk cId="3306549205" sldId="739"/>
            <ac:spMk id="46" creationId="{881E359F-EACE-7AC8-BFCF-B53F54BBCE72}"/>
          </ac:spMkLst>
        </pc:spChg>
        <pc:spChg chg="mod">
          <ac:chgData name="Újfalussy Balázs" userId="d2e62c25-6cd8-4e52-abb7-091bad3b3812" providerId="ADAL" clId="{C0216ECB-CB32-42D2-8F16-789C58571CD9}" dt="2025-11-26T10:29:26.651" v="257"/>
          <ac:spMkLst>
            <pc:docMk/>
            <pc:sldMk cId="3306549205" sldId="739"/>
            <ac:spMk id="48" creationId="{1B344FCA-AC4E-74D7-7F19-DCFFAC1E3ED2}"/>
          </ac:spMkLst>
        </pc:spChg>
        <pc:spChg chg="mod">
          <ac:chgData name="Újfalussy Balázs" userId="d2e62c25-6cd8-4e52-abb7-091bad3b3812" providerId="ADAL" clId="{C0216ECB-CB32-42D2-8F16-789C58571CD9}" dt="2025-11-26T10:29:26.651" v="257"/>
          <ac:spMkLst>
            <pc:docMk/>
            <pc:sldMk cId="3306549205" sldId="739"/>
            <ac:spMk id="54" creationId="{39E00FD6-B155-E1F2-0195-481AA460D1F8}"/>
          </ac:spMkLst>
        </pc:spChg>
        <pc:spChg chg="mod">
          <ac:chgData name="Újfalussy Balázs" userId="d2e62c25-6cd8-4e52-abb7-091bad3b3812" providerId="ADAL" clId="{C0216ECB-CB32-42D2-8F16-789C58571CD9}" dt="2025-11-26T10:29:26.651" v="257"/>
          <ac:spMkLst>
            <pc:docMk/>
            <pc:sldMk cId="3306549205" sldId="739"/>
            <ac:spMk id="59" creationId="{FDA19072-E515-48A3-2B64-761726F5C964}"/>
          </ac:spMkLst>
        </pc:spChg>
        <pc:spChg chg="mod">
          <ac:chgData name="Újfalussy Balázs" userId="d2e62c25-6cd8-4e52-abb7-091bad3b3812" providerId="ADAL" clId="{C0216ECB-CB32-42D2-8F16-789C58571CD9}" dt="2025-11-26T10:29:26.651" v="257"/>
          <ac:spMkLst>
            <pc:docMk/>
            <pc:sldMk cId="3306549205" sldId="739"/>
            <ac:spMk id="92" creationId="{D3FF1331-5333-392B-5C99-EEFDE07B528D}"/>
          </ac:spMkLst>
        </pc:spChg>
        <pc:spChg chg="mod">
          <ac:chgData name="Újfalussy Balázs" userId="d2e62c25-6cd8-4e52-abb7-091bad3b3812" providerId="ADAL" clId="{C0216ECB-CB32-42D2-8F16-789C58571CD9}" dt="2025-11-26T10:29:26.651" v="257"/>
          <ac:spMkLst>
            <pc:docMk/>
            <pc:sldMk cId="3306549205" sldId="739"/>
            <ac:spMk id="103" creationId="{F966D2D6-C849-073B-5F37-B11A6E4E9760}"/>
          </ac:spMkLst>
        </pc:spChg>
        <pc:spChg chg="mod">
          <ac:chgData name="Újfalussy Balázs" userId="d2e62c25-6cd8-4e52-abb7-091bad3b3812" providerId="ADAL" clId="{C0216ECB-CB32-42D2-8F16-789C58571CD9}" dt="2025-11-26T10:29:26.651" v="257"/>
          <ac:spMkLst>
            <pc:docMk/>
            <pc:sldMk cId="3306549205" sldId="739"/>
            <ac:spMk id="119" creationId="{989F81F4-D648-61EF-37B1-50C1F2657DDA}"/>
          </ac:spMkLst>
        </pc:spChg>
        <pc:spChg chg="mod">
          <ac:chgData name="Újfalussy Balázs" userId="d2e62c25-6cd8-4e52-abb7-091bad3b3812" providerId="ADAL" clId="{C0216ECB-CB32-42D2-8F16-789C58571CD9}" dt="2025-11-26T10:30:08.378" v="341"/>
          <ac:spMkLst>
            <pc:docMk/>
            <pc:sldMk cId="3306549205" sldId="739"/>
            <ac:spMk id="135" creationId="{7A1F0FAE-80A7-ED9D-57FF-128EAC16B4E7}"/>
          </ac:spMkLst>
        </pc:spChg>
        <pc:spChg chg="mod">
          <ac:chgData name="Újfalussy Balázs" userId="d2e62c25-6cd8-4e52-abb7-091bad3b3812" providerId="ADAL" clId="{C0216ECB-CB32-42D2-8F16-789C58571CD9}" dt="2025-11-26T10:30:08.378" v="341"/>
          <ac:spMkLst>
            <pc:docMk/>
            <pc:sldMk cId="3306549205" sldId="739"/>
            <ac:spMk id="136" creationId="{D3859C66-1412-B8C0-4696-B2DEE5E6EABF}"/>
          </ac:spMkLst>
        </pc:spChg>
        <pc:grpChg chg="mod">
          <ac:chgData name="Újfalussy Balázs" userId="d2e62c25-6cd8-4e52-abb7-091bad3b3812" providerId="ADAL" clId="{C0216ECB-CB32-42D2-8F16-789C58571CD9}" dt="2025-11-26T10:29:46.103" v="326" actId="14100"/>
          <ac:grpSpMkLst>
            <pc:docMk/>
            <pc:sldMk cId="3306549205" sldId="739"/>
            <ac:grpSpMk id="5" creationId="{2FA92CD4-8A34-02A2-6820-F0C18DE1F286}"/>
          </ac:grpSpMkLst>
        </pc:grpChg>
        <pc:grpChg chg="mod">
          <ac:chgData name="Újfalussy Balázs" userId="d2e62c25-6cd8-4e52-abb7-091bad3b3812" providerId="ADAL" clId="{C0216ECB-CB32-42D2-8F16-789C58571CD9}" dt="2025-11-26T10:30:01.388" v="340" actId="1036"/>
          <ac:grpSpMkLst>
            <pc:docMk/>
            <pc:sldMk cId="3306549205" sldId="739"/>
            <ac:grpSpMk id="131" creationId="{BEE69131-61C9-519C-10F5-09BA00260576}"/>
          </ac:grpSpMkLst>
        </pc:grpChg>
        <pc:grpChg chg="add mod">
          <ac:chgData name="Újfalussy Balázs" userId="d2e62c25-6cd8-4e52-abb7-091bad3b3812" providerId="ADAL" clId="{C0216ECB-CB32-42D2-8F16-789C58571CD9}" dt="2025-11-26T10:30:20.074" v="364" actId="1037"/>
          <ac:grpSpMkLst>
            <pc:docMk/>
            <pc:sldMk cId="3306549205" sldId="739"/>
            <ac:grpSpMk id="134" creationId="{240891F3-20D9-6095-893A-97D98A62C2AD}"/>
          </ac:grpSpMkLst>
        </pc:grpChg>
        <pc:picChg chg="add mod">
          <ac:chgData name="Újfalussy Balázs" userId="d2e62c25-6cd8-4e52-abb7-091bad3b3812" providerId="ADAL" clId="{C0216ECB-CB32-42D2-8F16-789C58571CD9}" dt="2025-11-26T10:29:02.205" v="256" actId="1035"/>
          <ac:picMkLst>
            <pc:docMk/>
            <pc:sldMk cId="3306549205" sldId="739"/>
            <ac:picMk id="4" creationId="{4E26A845-022A-F5DB-75FE-B0A263183CB0}"/>
          </ac:picMkLst>
        </pc:picChg>
      </pc:sldChg>
    </pc:docChg>
  </pc:docChgLst>
  <pc:docChgLst>
    <pc:chgData name="Újfalussy Balázs" userId="d2e62c25-6cd8-4e52-abb7-091bad3b3812" providerId="ADAL" clId="{80E149CF-0710-4D26-B147-B92325AAB5D6}"/>
    <pc:docChg chg="undo redo custSel addSld delSld modSld sldOrd">
      <pc:chgData name="Újfalussy Balázs" userId="d2e62c25-6cd8-4e52-abb7-091bad3b3812" providerId="ADAL" clId="{80E149CF-0710-4D26-B147-B92325AAB5D6}" dt="2025-11-27T21:01:12.660" v="1875" actId="20577"/>
      <pc:docMkLst>
        <pc:docMk/>
      </pc:docMkLst>
      <pc:sldChg chg="add">
        <pc:chgData name="Újfalussy Balázs" userId="d2e62c25-6cd8-4e52-abb7-091bad3b3812" providerId="ADAL" clId="{80E149CF-0710-4D26-B147-B92325AAB5D6}" dt="2025-11-22T22:07:56.852" v="424"/>
        <pc:sldMkLst>
          <pc:docMk/>
          <pc:sldMk cId="0" sldId="256"/>
        </pc:sldMkLst>
      </pc:sldChg>
      <pc:sldChg chg="addSp delSp modSp mod">
        <pc:chgData name="Újfalussy Balázs" userId="d2e62c25-6cd8-4e52-abb7-091bad3b3812" providerId="ADAL" clId="{80E149CF-0710-4D26-B147-B92325AAB5D6}" dt="2025-11-27T20:19:58.071" v="1848" actId="14100"/>
        <pc:sldMkLst>
          <pc:docMk/>
          <pc:sldMk cId="172917780" sldId="649"/>
        </pc:sldMkLst>
        <pc:picChg chg="add del mod">
          <ac:chgData name="Újfalussy Balázs" userId="d2e62c25-6cd8-4e52-abb7-091bad3b3812" providerId="ADAL" clId="{80E149CF-0710-4D26-B147-B92325AAB5D6}" dt="2025-11-27T20:19:33.356" v="1842" actId="478"/>
          <ac:picMkLst>
            <pc:docMk/>
            <pc:sldMk cId="172917780" sldId="649"/>
            <ac:picMk id="10" creationId="{B97D24EE-2389-2479-BF39-3BE44FD5EA92}"/>
          </ac:picMkLst>
        </pc:picChg>
        <pc:picChg chg="add mod">
          <ac:chgData name="Újfalussy Balázs" userId="d2e62c25-6cd8-4e52-abb7-091bad3b3812" providerId="ADAL" clId="{80E149CF-0710-4D26-B147-B92325AAB5D6}" dt="2025-11-27T20:19:58.071" v="1848" actId="14100"/>
          <ac:picMkLst>
            <pc:docMk/>
            <pc:sldMk cId="172917780" sldId="649"/>
            <ac:picMk id="11" creationId="{8F8C8548-944B-87C7-E222-76918F75B318}"/>
          </ac:picMkLst>
        </pc:picChg>
      </pc:sldChg>
      <pc:sldChg chg="addSp delSp modSp mod">
        <pc:chgData name="Újfalussy Balázs" userId="d2e62c25-6cd8-4e52-abb7-091bad3b3812" providerId="ADAL" clId="{80E149CF-0710-4D26-B147-B92325AAB5D6}" dt="2025-11-27T19:41:55.346" v="1675" actId="1076"/>
        <pc:sldMkLst>
          <pc:docMk/>
          <pc:sldMk cId="2506229053" sldId="663"/>
        </pc:sldMkLst>
        <pc:spChg chg="mod">
          <ac:chgData name="Újfalussy Balázs" userId="d2e62c25-6cd8-4e52-abb7-091bad3b3812" providerId="ADAL" clId="{80E149CF-0710-4D26-B147-B92325AAB5D6}" dt="2025-11-27T19:32:15.035" v="1458" actId="1076"/>
          <ac:spMkLst>
            <pc:docMk/>
            <pc:sldMk cId="2506229053" sldId="663"/>
            <ac:spMk id="3" creationId="{15C8F40C-B370-717C-EBD9-8B405BBBBD4E}"/>
          </ac:spMkLst>
        </pc:spChg>
        <pc:spChg chg="mod">
          <ac:chgData name="Újfalussy Balázs" userId="d2e62c25-6cd8-4e52-abb7-091bad3b3812" providerId="ADAL" clId="{80E149CF-0710-4D26-B147-B92325AAB5D6}" dt="2025-11-27T19:32:11.502" v="1457" actId="1076"/>
          <ac:spMkLst>
            <pc:docMk/>
            <pc:sldMk cId="2506229053" sldId="663"/>
            <ac:spMk id="5" creationId="{D7E771A8-001F-EAFF-5A1F-CE0E14944893}"/>
          </ac:spMkLst>
        </pc:spChg>
        <pc:spChg chg="mod">
          <ac:chgData name="Újfalussy Balázs" userId="d2e62c25-6cd8-4e52-abb7-091bad3b3812" providerId="ADAL" clId="{80E149CF-0710-4D26-B147-B92325AAB5D6}" dt="2025-11-27T19:32:36.269" v="1463" actId="1076"/>
          <ac:spMkLst>
            <pc:docMk/>
            <pc:sldMk cId="2506229053" sldId="663"/>
            <ac:spMk id="6" creationId="{10117308-7FBF-A80F-2678-BDC75A2173C2}"/>
          </ac:spMkLst>
        </pc:spChg>
        <pc:spChg chg="add mod ord">
          <ac:chgData name="Újfalussy Balázs" userId="d2e62c25-6cd8-4e52-abb7-091bad3b3812" providerId="ADAL" clId="{80E149CF-0710-4D26-B147-B92325AAB5D6}" dt="2025-11-27T19:35:44.932" v="1502" actId="167"/>
          <ac:spMkLst>
            <pc:docMk/>
            <pc:sldMk cId="2506229053" sldId="663"/>
            <ac:spMk id="14" creationId="{394D03BC-33D5-6834-A9ED-D66B45945D88}"/>
          </ac:spMkLst>
        </pc:spChg>
        <pc:spChg chg="add del">
          <ac:chgData name="Újfalussy Balázs" userId="d2e62c25-6cd8-4e52-abb7-091bad3b3812" providerId="ADAL" clId="{80E149CF-0710-4D26-B147-B92325AAB5D6}" dt="2025-11-27T19:38:02.088" v="1564" actId="11529"/>
          <ac:spMkLst>
            <pc:docMk/>
            <pc:sldMk cId="2506229053" sldId="663"/>
            <ac:spMk id="16" creationId="{F526A9DE-CEDF-77F9-7625-EB6DF81A1805}"/>
          </ac:spMkLst>
        </pc:spChg>
        <pc:spChg chg="mod">
          <ac:chgData name="Újfalussy Balázs" userId="d2e62c25-6cd8-4e52-abb7-091bad3b3812" providerId="ADAL" clId="{80E149CF-0710-4D26-B147-B92325AAB5D6}" dt="2025-11-27T19:37:51.209" v="1562" actId="1076"/>
          <ac:spMkLst>
            <pc:docMk/>
            <pc:sldMk cId="2506229053" sldId="663"/>
            <ac:spMk id="18" creationId="{91D4C296-42E6-6B0F-47BC-92919941A44F}"/>
          </ac:spMkLst>
        </pc:spChg>
        <pc:spChg chg="add mod ord">
          <ac:chgData name="Újfalussy Balázs" userId="d2e62c25-6cd8-4e52-abb7-091bad3b3812" providerId="ADAL" clId="{80E149CF-0710-4D26-B147-B92325AAB5D6}" dt="2025-11-27T19:38:50.682" v="1571" actId="208"/>
          <ac:spMkLst>
            <pc:docMk/>
            <pc:sldMk cId="2506229053" sldId="663"/>
            <ac:spMk id="19" creationId="{2BBB5230-BB2D-FDA2-DC1E-F75AA3B02AB7}"/>
          </ac:spMkLst>
        </pc:spChg>
        <pc:spChg chg="add mod">
          <ac:chgData name="Újfalussy Balázs" userId="d2e62c25-6cd8-4e52-abb7-091bad3b3812" providerId="ADAL" clId="{80E149CF-0710-4D26-B147-B92325AAB5D6}" dt="2025-11-27T19:40:18.641" v="1575" actId="14100"/>
          <ac:spMkLst>
            <pc:docMk/>
            <pc:sldMk cId="2506229053" sldId="663"/>
            <ac:spMk id="21" creationId="{E882F067-E97F-5A87-3D7B-8C79244A6510}"/>
          </ac:spMkLst>
        </pc:spChg>
        <pc:spChg chg="add del mod">
          <ac:chgData name="Újfalussy Balázs" userId="d2e62c25-6cd8-4e52-abb7-091bad3b3812" providerId="ADAL" clId="{80E149CF-0710-4D26-B147-B92325AAB5D6}" dt="2025-11-27T19:41:27.060" v="1672" actId="478"/>
          <ac:spMkLst>
            <pc:docMk/>
            <pc:sldMk cId="2506229053" sldId="663"/>
            <ac:spMk id="22" creationId="{E301C35F-A258-2998-14D7-AC56F648C846}"/>
          </ac:spMkLst>
        </pc:spChg>
        <pc:spChg chg="add mod">
          <ac:chgData name="Újfalussy Balázs" userId="d2e62c25-6cd8-4e52-abb7-091bad3b3812" providerId="ADAL" clId="{80E149CF-0710-4D26-B147-B92325AAB5D6}" dt="2025-11-27T19:41:55.346" v="1675" actId="1076"/>
          <ac:spMkLst>
            <pc:docMk/>
            <pc:sldMk cId="2506229053" sldId="663"/>
            <ac:spMk id="23" creationId="{53E59A3A-1240-0D1B-48AD-210DB437D05C}"/>
          </ac:spMkLst>
        </pc:spChg>
        <pc:grpChg chg="mod">
          <ac:chgData name="Újfalussy Balázs" userId="d2e62c25-6cd8-4e52-abb7-091bad3b3812" providerId="ADAL" clId="{80E149CF-0710-4D26-B147-B92325AAB5D6}" dt="2025-11-27T19:35:55.308" v="1503" actId="1076"/>
          <ac:grpSpMkLst>
            <pc:docMk/>
            <pc:sldMk cId="2506229053" sldId="663"/>
            <ac:grpSpMk id="230" creationId="{725DF8CE-BA2E-126C-71B7-56FB8CA18FCA}"/>
          </ac:grpSpMkLst>
        </pc:grpChg>
        <pc:picChg chg="mod">
          <ac:chgData name="Újfalussy Balázs" userId="d2e62c25-6cd8-4e52-abb7-091bad3b3812" providerId="ADAL" clId="{80E149CF-0710-4D26-B147-B92325AAB5D6}" dt="2025-11-27T19:33:24.990" v="1489" actId="1076"/>
          <ac:picMkLst>
            <pc:docMk/>
            <pc:sldMk cId="2506229053" sldId="663"/>
            <ac:picMk id="7" creationId="{B69E532F-BF8A-B3FB-F8AA-80875F88BB14}"/>
          </ac:picMkLst>
        </pc:picChg>
        <pc:picChg chg="mod ord">
          <ac:chgData name="Újfalussy Balázs" userId="d2e62c25-6cd8-4e52-abb7-091bad3b3812" providerId="ADAL" clId="{80E149CF-0710-4D26-B147-B92325AAB5D6}" dt="2025-11-27T19:32:07.224" v="1456" actId="1076"/>
          <ac:picMkLst>
            <pc:docMk/>
            <pc:sldMk cId="2506229053" sldId="663"/>
            <ac:picMk id="10" creationId="{44D27589-20F2-18D3-7852-27535BFB68E9}"/>
          </ac:picMkLst>
        </pc:picChg>
        <pc:picChg chg="mod ord">
          <ac:chgData name="Újfalussy Balázs" userId="d2e62c25-6cd8-4e52-abb7-091bad3b3812" providerId="ADAL" clId="{80E149CF-0710-4D26-B147-B92325AAB5D6}" dt="2025-11-27T19:33:17.291" v="1488" actId="1076"/>
          <ac:picMkLst>
            <pc:docMk/>
            <pc:sldMk cId="2506229053" sldId="663"/>
            <ac:picMk id="12" creationId="{61FE5190-00B4-FE43-A07E-78092004AE87}"/>
          </ac:picMkLst>
        </pc:picChg>
        <pc:picChg chg="mod">
          <ac:chgData name="Újfalussy Balázs" userId="d2e62c25-6cd8-4e52-abb7-091bad3b3812" providerId="ADAL" clId="{80E149CF-0710-4D26-B147-B92325AAB5D6}" dt="2025-11-27T19:33:37.798" v="1491" actId="1076"/>
          <ac:picMkLst>
            <pc:docMk/>
            <pc:sldMk cId="2506229053" sldId="663"/>
            <ac:picMk id="13" creationId="{8C0786CA-156D-826B-1058-C556509B620A}"/>
          </ac:picMkLst>
        </pc:picChg>
        <pc:picChg chg="del mod">
          <ac:chgData name="Újfalussy Balázs" userId="d2e62c25-6cd8-4e52-abb7-091bad3b3812" providerId="ADAL" clId="{80E149CF-0710-4D26-B147-B92325AAB5D6}" dt="2025-11-27T19:33:09.004" v="1485" actId="478"/>
          <ac:picMkLst>
            <pc:docMk/>
            <pc:sldMk cId="2506229053" sldId="663"/>
            <ac:picMk id="15" creationId="{B61AE01D-7707-4FD4-24DC-176ED4A5E2A1}"/>
          </ac:picMkLst>
        </pc:picChg>
        <pc:picChg chg="mod">
          <ac:chgData name="Újfalussy Balázs" userId="d2e62c25-6cd8-4e52-abb7-091bad3b3812" providerId="ADAL" clId="{80E149CF-0710-4D26-B147-B92325AAB5D6}" dt="2025-11-27T19:33:31.055" v="1490" actId="1076"/>
          <ac:picMkLst>
            <pc:docMk/>
            <pc:sldMk cId="2506229053" sldId="663"/>
            <ac:picMk id="17" creationId="{A8209DAA-82C6-85A5-3343-3832EF3E9B6C}"/>
          </ac:picMkLst>
        </pc:picChg>
        <pc:picChg chg="del">
          <ac:chgData name="Újfalussy Balázs" userId="d2e62c25-6cd8-4e52-abb7-091bad3b3812" providerId="ADAL" clId="{80E149CF-0710-4D26-B147-B92325AAB5D6}" dt="2025-11-27T19:32:02.474" v="1453" actId="478"/>
          <ac:picMkLst>
            <pc:docMk/>
            <pc:sldMk cId="2506229053" sldId="663"/>
            <ac:picMk id="20" creationId="{97B89066-9389-250F-D6D9-DC9CAC6AA53F}"/>
          </ac:picMkLst>
        </pc:picChg>
      </pc:sldChg>
      <pc:sldChg chg="modTransition">
        <pc:chgData name="Újfalussy Balázs" userId="d2e62c25-6cd8-4e52-abb7-091bad3b3812" providerId="ADAL" clId="{80E149CF-0710-4D26-B147-B92325AAB5D6}" dt="2025-11-22T21:41:29.838" v="277"/>
        <pc:sldMkLst>
          <pc:docMk/>
          <pc:sldMk cId="1787803043" sldId="669"/>
        </pc:sldMkLst>
      </pc:sldChg>
      <pc:sldChg chg="modSp mod">
        <pc:chgData name="Újfalussy Balázs" userId="d2e62c25-6cd8-4e52-abb7-091bad3b3812" providerId="ADAL" clId="{80E149CF-0710-4D26-B147-B92325AAB5D6}" dt="2025-11-27T19:54:25.201" v="1795" actId="14100"/>
        <pc:sldMkLst>
          <pc:docMk/>
          <pc:sldMk cId="4027352591" sldId="680"/>
        </pc:sldMkLst>
        <pc:cxnChg chg="mod">
          <ac:chgData name="Újfalussy Balázs" userId="d2e62c25-6cd8-4e52-abb7-091bad3b3812" providerId="ADAL" clId="{80E149CF-0710-4D26-B147-B92325AAB5D6}" dt="2025-11-27T19:54:14.643" v="1793" actId="14100"/>
          <ac:cxnSpMkLst>
            <pc:docMk/>
            <pc:sldMk cId="4027352591" sldId="680"/>
            <ac:cxnSpMk id="3" creationId="{00000000-0000-0000-0000-000000000000}"/>
          </ac:cxnSpMkLst>
        </pc:cxnChg>
        <pc:cxnChg chg="mod">
          <ac:chgData name="Újfalussy Balázs" userId="d2e62c25-6cd8-4e52-abb7-091bad3b3812" providerId="ADAL" clId="{80E149CF-0710-4D26-B147-B92325AAB5D6}" dt="2025-11-27T19:54:25.201" v="1795" actId="14100"/>
          <ac:cxnSpMkLst>
            <pc:docMk/>
            <pc:sldMk cId="4027352591" sldId="680"/>
            <ac:cxnSpMk id="8" creationId="{00000000-0000-0000-0000-000000000000}"/>
          </ac:cxnSpMkLst>
        </pc:cxnChg>
      </pc:sldChg>
      <pc:sldChg chg="addSp delSp modSp mod addAnim delAnim modAnim">
        <pc:chgData name="Újfalussy Balázs" userId="d2e62c25-6cd8-4e52-abb7-091bad3b3812" providerId="ADAL" clId="{80E149CF-0710-4D26-B147-B92325AAB5D6}" dt="2025-11-22T21:31:53.437" v="234" actId="1038"/>
        <pc:sldMkLst>
          <pc:docMk/>
          <pc:sldMk cId="46959953" sldId="685"/>
        </pc:sldMkLst>
        <pc:spChg chg="mod">
          <ac:chgData name="Újfalussy Balázs" userId="d2e62c25-6cd8-4e52-abb7-091bad3b3812" providerId="ADAL" clId="{80E149CF-0710-4D26-B147-B92325AAB5D6}" dt="2025-11-22T21:09:19.606" v="80" actId="1076"/>
          <ac:spMkLst>
            <pc:docMk/>
            <pc:sldMk cId="46959953" sldId="685"/>
            <ac:spMk id="3" creationId="{00000000-0000-0000-0000-000000000000}"/>
          </ac:spMkLst>
        </pc:spChg>
        <pc:spChg chg="mod topLvl">
          <ac:chgData name="Újfalussy Balázs" userId="d2e62c25-6cd8-4e52-abb7-091bad3b3812" providerId="ADAL" clId="{80E149CF-0710-4D26-B147-B92325AAB5D6}" dt="2025-11-22T21:28:45.827" v="220" actId="164"/>
          <ac:spMkLst>
            <pc:docMk/>
            <pc:sldMk cId="46959953" sldId="685"/>
            <ac:spMk id="25" creationId="{00000000-0000-0000-0000-000000000000}"/>
          </ac:spMkLst>
        </pc:spChg>
        <pc:spChg chg="mod topLvl">
          <ac:chgData name="Újfalussy Balázs" userId="d2e62c25-6cd8-4e52-abb7-091bad3b3812" providerId="ADAL" clId="{80E149CF-0710-4D26-B147-B92325AAB5D6}" dt="2025-11-22T21:28:45.827" v="220" actId="164"/>
          <ac:spMkLst>
            <pc:docMk/>
            <pc:sldMk cId="46959953" sldId="685"/>
            <ac:spMk id="26" creationId="{00000000-0000-0000-0000-000000000000}"/>
          </ac:spMkLst>
        </pc:spChg>
        <pc:spChg chg="mod">
          <ac:chgData name="Újfalussy Balázs" userId="d2e62c25-6cd8-4e52-abb7-091bad3b3812" providerId="ADAL" clId="{80E149CF-0710-4D26-B147-B92325AAB5D6}" dt="2025-11-22T21:04:20.509" v="10" actId="165"/>
          <ac:spMkLst>
            <pc:docMk/>
            <pc:sldMk cId="46959953" sldId="685"/>
            <ac:spMk id="27" creationId="{00000000-0000-0000-0000-000000000000}"/>
          </ac:spMkLst>
        </pc:spChg>
        <pc:spChg chg="mod">
          <ac:chgData name="Újfalussy Balázs" userId="d2e62c25-6cd8-4e52-abb7-091bad3b3812" providerId="ADAL" clId="{80E149CF-0710-4D26-B147-B92325AAB5D6}" dt="2025-11-22T21:04:20.509" v="10" actId="165"/>
          <ac:spMkLst>
            <pc:docMk/>
            <pc:sldMk cId="46959953" sldId="685"/>
            <ac:spMk id="28" creationId="{00000000-0000-0000-0000-000000000000}"/>
          </ac:spMkLst>
        </pc:spChg>
        <pc:spChg chg="mod topLvl">
          <ac:chgData name="Újfalussy Balázs" userId="d2e62c25-6cd8-4e52-abb7-091bad3b3812" providerId="ADAL" clId="{80E149CF-0710-4D26-B147-B92325AAB5D6}" dt="2025-11-22T21:28:45.827" v="220" actId="164"/>
          <ac:spMkLst>
            <pc:docMk/>
            <pc:sldMk cId="46959953" sldId="685"/>
            <ac:spMk id="29" creationId="{00000000-0000-0000-0000-000000000000}"/>
          </ac:spMkLst>
        </pc:spChg>
        <pc:grpChg chg="mod topLvl">
          <ac:chgData name="Újfalussy Balázs" userId="d2e62c25-6cd8-4e52-abb7-091bad3b3812" providerId="ADAL" clId="{80E149CF-0710-4D26-B147-B92325AAB5D6}" dt="2025-11-22T21:28:45.827" v="220" actId="164"/>
          <ac:grpSpMkLst>
            <pc:docMk/>
            <pc:sldMk cId="46959953" sldId="685"/>
            <ac:grpSpMk id="30" creationId="{00000000-0000-0000-0000-000000000000}"/>
          </ac:grpSpMkLst>
        </pc:grpChg>
        <pc:grpChg chg="mod">
          <ac:chgData name="Újfalussy Balázs" userId="d2e62c25-6cd8-4e52-abb7-091bad3b3812" providerId="ADAL" clId="{80E149CF-0710-4D26-B147-B92325AAB5D6}" dt="2025-11-22T21:31:53.437" v="234" actId="1038"/>
          <ac:grpSpMkLst>
            <pc:docMk/>
            <pc:sldMk cId="46959953" sldId="685"/>
            <ac:grpSpMk id="170" creationId="{00000000-0000-0000-0000-000000000000}"/>
          </ac:grpSpMkLst>
        </pc:grpChg>
        <pc:grpChg chg="add mod">
          <ac:chgData name="Újfalussy Balázs" userId="d2e62c25-6cd8-4e52-abb7-091bad3b3812" providerId="ADAL" clId="{80E149CF-0710-4D26-B147-B92325AAB5D6}" dt="2025-11-22T21:28:45.827" v="220" actId="164"/>
          <ac:grpSpMkLst>
            <pc:docMk/>
            <pc:sldMk cId="46959953" sldId="685"/>
            <ac:grpSpMk id="179" creationId="{F65D2D3D-6925-F9D3-9858-DC4FDEEBD40F}"/>
          </ac:grpSpMkLst>
        </pc:grpChg>
        <pc:picChg chg="mod">
          <ac:chgData name="Újfalussy Balázs" userId="d2e62c25-6cd8-4e52-abb7-091bad3b3812" providerId="ADAL" clId="{80E149CF-0710-4D26-B147-B92325AAB5D6}" dt="2025-11-22T21:04:20.509" v="10" actId="165"/>
          <ac:picMkLst>
            <pc:docMk/>
            <pc:sldMk cId="46959953" sldId="685"/>
            <ac:picMk id="21" creationId="{00000000-0000-0000-0000-000000000000}"/>
          </ac:picMkLst>
        </pc:picChg>
        <pc:picChg chg="mod ord">
          <ac:chgData name="Újfalussy Balázs" userId="d2e62c25-6cd8-4e52-abb7-091bad3b3812" providerId="ADAL" clId="{80E149CF-0710-4D26-B147-B92325AAB5D6}" dt="2025-11-22T21:28:45.827" v="220" actId="164"/>
          <ac:picMkLst>
            <pc:docMk/>
            <pc:sldMk cId="46959953" sldId="685"/>
            <ac:picMk id="161" creationId="{0015B630-38E5-1782-0FED-6F47EB2DAB8A}"/>
          </ac:picMkLst>
        </pc:picChg>
        <pc:picChg chg="mod ord">
          <ac:chgData name="Újfalussy Balázs" userId="d2e62c25-6cd8-4e52-abb7-091bad3b3812" providerId="ADAL" clId="{80E149CF-0710-4D26-B147-B92325AAB5D6}" dt="2025-11-22T21:28:45.827" v="220" actId="164"/>
          <ac:picMkLst>
            <pc:docMk/>
            <pc:sldMk cId="46959953" sldId="685"/>
            <ac:picMk id="178" creationId="{A4BE72BE-905A-86B2-AFA3-B05CF9D8C01F}"/>
          </ac:picMkLst>
        </pc:picChg>
      </pc:sldChg>
      <pc:sldChg chg="addSp delSp modSp mod">
        <pc:chgData name="Újfalussy Balázs" userId="d2e62c25-6cd8-4e52-abb7-091bad3b3812" providerId="ADAL" clId="{80E149CF-0710-4D26-B147-B92325AAB5D6}" dt="2025-11-22T22:38:08.211" v="728" actId="115"/>
        <pc:sldMkLst>
          <pc:docMk/>
          <pc:sldMk cId="244680889" sldId="692"/>
        </pc:sldMkLst>
        <pc:spChg chg="mod">
          <ac:chgData name="Újfalussy Balázs" userId="d2e62c25-6cd8-4e52-abb7-091bad3b3812" providerId="ADAL" clId="{80E149CF-0710-4D26-B147-B92325AAB5D6}" dt="2025-11-22T22:38:08.211" v="728" actId="115"/>
          <ac:spMkLst>
            <pc:docMk/>
            <pc:sldMk cId="244680889" sldId="692"/>
            <ac:spMk id="4" creationId="{00000000-0000-0000-0000-000000000000}"/>
          </ac:spMkLst>
        </pc:spChg>
        <pc:spChg chg="mod">
          <ac:chgData name="Újfalussy Balázs" userId="d2e62c25-6cd8-4e52-abb7-091bad3b3812" providerId="ADAL" clId="{80E149CF-0710-4D26-B147-B92325AAB5D6}" dt="2025-11-22T22:37:34.345" v="725" actId="1076"/>
          <ac:spMkLst>
            <pc:docMk/>
            <pc:sldMk cId="244680889" sldId="692"/>
            <ac:spMk id="16" creationId="{00000000-0000-0000-0000-000000000000}"/>
          </ac:spMkLst>
        </pc:spChg>
        <pc:picChg chg="add mod">
          <ac:chgData name="Újfalussy Balázs" userId="d2e62c25-6cd8-4e52-abb7-091bad3b3812" providerId="ADAL" clId="{80E149CF-0710-4D26-B147-B92325AAB5D6}" dt="2025-11-22T22:36:53.461" v="721" actId="1076"/>
          <ac:picMkLst>
            <pc:docMk/>
            <pc:sldMk cId="244680889" sldId="692"/>
            <ac:picMk id="19" creationId="{D692E43B-FD05-9DD2-F92C-A6F4C1D3C417}"/>
          </ac:picMkLst>
        </pc:picChg>
      </pc:sldChg>
      <pc:sldChg chg="addSp delSp modSp mod addAnim delAnim">
        <pc:chgData name="Újfalussy Balázs" userId="d2e62c25-6cd8-4e52-abb7-091bad3b3812" providerId="ADAL" clId="{80E149CF-0710-4D26-B147-B92325AAB5D6}" dt="2025-11-26T22:56:35.520" v="1360" actId="478"/>
        <pc:sldMkLst>
          <pc:docMk/>
          <pc:sldMk cId="2078478614" sldId="713"/>
        </pc:sldMkLst>
        <pc:spChg chg="del mod">
          <ac:chgData name="Újfalussy Balázs" userId="d2e62c25-6cd8-4e52-abb7-091bad3b3812" providerId="ADAL" clId="{80E149CF-0710-4D26-B147-B92325AAB5D6}" dt="2025-11-26T22:38:21.342" v="1078" actId="478"/>
          <ac:spMkLst>
            <pc:docMk/>
            <pc:sldMk cId="2078478614" sldId="713"/>
            <ac:spMk id="2" creationId="{9145F55F-6323-50B9-8C41-F3885B3272FD}"/>
          </ac:spMkLst>
        </pc:spChg>
        <pc:spChg chg="add del mod">
          <ac:chgData name="Újfalussy Balázs" userId="d2e62c25-6cd8-4e52-abb7-091bad3b3812" providerId="ADAL" clId="{80E149CF-0710-4D26-B147-B92325AAB5D6}" dt="2025-11-26T22:38:31.206" v="1080" actId="14100"/>
          <ac:spMkLst>
            <pc:docMk/>
            <pc:sldMk cId="2078478614" sldId="713"/>
            <ac:spMk id="3" creationId="{B1396019-A063-7CFA-1E84-ADC8B5415188}"/>
          </ac:spMkLst>
        </pc:spChg>
        <pc:spChg chg="add del mod">
          <ac:chgData name="Újfalussy Balázs" userId="d2e62c25-6cd8-4e52-abb7-091bad3b3812" providerId="ADAL" clId="{80E149CF-0710-4D26-B147-B92325AAB5D6}" dt="2025-11-26T22:48:24.544" v="1253" actId="1076"/>
          <ac:spMkLst>
            <pc:docMk/>
            <pc:sldMk cId="2078478614" sldId="713"/>
            <ac:spMk id="12" creationId="{22F25BFC-843E-7626-36CB-0B2BE702F951}"/>
          </ac:spMkLst>
        </pc:spChg>
        <pc:spChg chg="add mod">
          <ac:chgData name="Újfalussy Balázs" userId="d2e62c25-6cd8-4e52-abb7-091bad3b3812" providerId="ADAL" clId="{80E149CF-0710-4D26-B147-B92325AAB5D6}" dt="2025-11-26T22:56:04.030" v="1359" actId="20577"/>
          <ac:spMkLst>
            <pc:docMk/>
            <pc:sldMk cId="2078478614" sldId="713"/>
            <ac:spMk id="13" creationId="{18436D24-7311-276A-D57B-6F24B030EC28}"/>
          </ac:spMkLst>
        </pc:spChg>
        <pc:spChg chg="add del mod">
          <ac:chgData name="Újfalussy Balázs" userId="d2e62c25-6cd8-4e52-abb7-091bad3b3812" providerId="ADAL" clId="{80E149CF-0710-4D26-B147-B92325AAB5D6}" dt="2025-11-26T22:38:35.869" v="1081" actId="478"/>
          <ac:spMkLst>
            <pc:docMk/>
            <pc:sldMk cId="2078478614" sldId="713"/>
            <ac:spMk id="29" creationId="{13FBAE47-1570-DE75-C63F-BEC2882941B2}"/>
          </ac:spMkLst>
        </pc:spChg>
        <pc:spChg chg="mod">
          <ac:chgData name="Újfalussy Balázs" userId="d2e62c25-6cd8-4e52-abb7-091bad3b3812" providerId="ADAL" clId="{80E149CF-0710-4D26-B147-B92325AAB5D6}" dt="2025-11-22T21:33:06.721" v="268" actId="122"/>
          <ac:spMkLst>
            <pc:docMk/>
            <pc:sldMk cId="2078478614" sldId="713"/>
            <ac:spMk id="36" creationId="{79E2186F-582F-2F4A-CCCA-F3A0A81EA034}"/>
          </ac:spMkLst>
        </pc:spChg>
        <pc:picChg chg="del mod ord">
          <ac:chgData name="Újfalussy Balázs" userId="d2e62c25-6cd8-4e52-abb7-091bad3b3812" providerId="ADAL" clId="{80E149CF-0710-4D26-B147-B92325AAB5D6}" dt="2025-11-26T22:36:59.963" v="1023" actId="478"/>
          <ac:picMkLst>
            <pc:docMk/>
            <pc:sldMk cId="2078478614" sldId="713"/>
            <ac:picMk id="5" creationId="{ECA1E1BE-D468-7773-D24B-C4D21AD71A0A}"/>
          </ac:picMkLst>
        </pc:picChg>
        <pc:picChg chg="del mod ord">
          <ac:chgData name="Újfalussy Balázs" userId="d2e62c25-6cd8-4e52-abb7-091bad3b3812" providerId="ADAL" clId="{80E149CF-0710-4D26-B147-B92325AAB5D6}" dt="2025-11-26T22:37:45.697" v="1045" actId="478"/>
          <ac:picMkLst>
            <pc:docMk/>
            <pc:sldMk cId="2078478614" sldId="713"/>
            <ac:picMk id="7" creationId="{127057F3-EE27-1447-025E-66FB978DCD97}"/>
          </ac:picMkLst>
        </pc:picChg>
        <pc:picChg chg="del mod">
          <ac:chgData name="Újfalussy Balázs" userId="d2e62c25-6cd8-4e52-abb7-091bad3b3812" providerId="ADAL" clId="{80E149CF-0710-4D26-B147-B92325AAB5D6}" dt="2025-11-26T22:38:17.314" v="1077" actId="478"/>
          <ac:picMkLst>
            <pc:docMk/>
            <pc:sldMk cId="2078478614" sldId="713"/>
            <ac:picMk id="8" creationId="{00000000-0000-0000-0000-000000000000}"/>
          </ac:picMkLst>
        </pc:picChg>
        <pc:picChg chg="add del mod">
          <ac:chgData name="Újfalussy Balázs" userId="d2e62c25-6cd8-4e52-abb7-091bad3b3812" providerId="ADAL" clId="{80E149CF-0710-4D26-B147-B92325AAB5D6}" dt="2025-11-26T22:38:07.633" v="1076" actId="1036"/>
          <ac:picMkLst>
            <pc:docMk/>
            <pc:sldMk cId="2078478614" sldId="713"/>
            <ac:picMk id="10" creationId="{00000000-0000-0000-0000-000000000000}"/>
          </ac:picMkLst>
        </pc:picChg>
        <pc:picChg chg="del mod ord">
          <ac:chgData name="Újfalussy Balázs" userId="d2e62c25-6cd8-4e52-abb7-091bad3b3812" providerId="ADAL" clId="{80E149CF-0710-4D26-B147-B92325AAB5D6}" dt="2025-11-26T22:56:35.520" v="1360" actId="478"/>
          <ac:picMkLst>
            <pc:docMk/>
            <pc:sldMk cId="2078478614" sldId="713"/>
            <ac:picMk id="11" creationId="{21775431-16E1-1563-9CE7-EBE217CC7AAA}"/>
          </ac:picMkLst>
        </pc:picChg>
        <pc:picChg chg="add del mod">
          <ac:chgData name="Újfalussy Balázs" userId="d2e62c25-6cd8-4e52-abb7-091bad3b3812" providerId="ADAL" clId="{80E149CF-0710-4D26-B147-B92325AAB5D6}" dt="2025-11-26T22:50:21.280" v="1267" actId="478"/>
          <ac:picMkLst>
            <pc:docMk/>
            <pc:sldMk cId="2078478614" sldId="713"/>
            <ac:picMk id="14" creationId="{066A0508-4F37-1748-C897-DF38DFF6CE9D}"/>
          </ac:picMkLst>
        </pc:picChg>
        <pc:picChg chg="del mod ord">
          <ac:chgData name="Újfalussy Balázs" userId="d2e62c25-6cd8-4e52-abb7-091bad3b3812" providerId="ADAL" clId="{80E149CF-0710-4D26-B147-B92325AAB5D6}" dt="2025-11-26T22:51:26.190" v="1281" actId="478"/>
          <ac:picMkLst>
            <pc:docMk/>
            <pc:sldMk cId="2078478614" sldId="713"/>
            <ac:picMk id="16" creationId="{95BD5139-78FC-5A0C-03D9-5E3A5233DE32}"/>
          </ac:picMkLst>
        </pc:picChg>
        <pc:picChg chg="del mod ord">
          <ac:chgData name="Újfalussy Balázs" userId="d2e62c25-6cd8-4e52-abb7-091bad3b3812" providerId="ADAL" clId="{80E149CF-0710-4D26-B147-B92325AAB5D6}" dt="2025-11-26T22:52:34.314" v="1295" actId="478"/>
          <ac:picMkLst>
            <pc:docMk/>
            <pc:sldMk cId="2078478614" sldId="713"/>
            <ac:picMk id="18" creationId="{598CB5BA-DFDA-15A1-CD57-10D3EE2ED6A0}"/>
          </ac:picMkLst>
        </pc:picChg>
        <pc:picChg chg="mod ord">
          <ac:chgData name="Újfalussy Balázs" userId="d2e62c25-6cd8-4e52-abb7-091bad3b3812" providerId="ADAL" clId="{80E149CF-0710-4D26-B147-B92325AAB5D6}" dt="2025-11-26T22:52:39.547" v="1298" actId="1076"/>
          <ac:picMkLst>
            <pc:docMk/>
            <pc:sldMk cId="2078478614" sldId="713"/>
            <ac:picMk id="20" creationId="{11DEB2D1-338C-6A5B-46E3-819B6000A1B6}"/>
          </ac:picMkLst>
        </pc:picChg>
        <pc:picChg chg="del mod">
          <ac:chgData name="Újfalussy Balázs" userId="d2e62c25-6cd8-4e52-abb7-091bad3b3812" providerId="ADAL" clId="{80E149CF-0710-4D26-B147-B92325AAB5D6}" dt="2025-11-26T22:36:40.413" v="1002" actId="478"/>
          <ac:picMkLst>
            <pc:docMk/>
            <pc:sldMk cId="2078478614" sldId="713"/>
            <ac:picMk id="66" creationId="{3ABD5282-B71E-DE90-6FAD-FB72721FA88F}"/>
          </ac:picMkLst>
        </pc:picChg>
      </pc:sldChg>
      <pc:sldChg chg="modSp mod">
        <pc:chgData name="Újfalussy Balázs" userId="d2e62c25-6cd8-4e52-abb7-091bad3b3812" providerId="ADAL" clId="{80E149CF-0710-4D26-B147-B92325AAB5D6}" dt="2025-11-27T20:59:13.863" v="1851" actId="20577"/>
        <pc:sldMkLst>
          <pc:docMk/>
          <pc:sldMk cId="1969317629" sldId="723"/>
        </pc:sldMkLst>
        <pc:spChg chg="mod">
          <ac:chgData name="Újfalussy Balázs" userId="d2e62c25-6cd8-4e52-abb7-091bad3b3812" providerId="ADAL" clId="{80E149CF-0710-4D26-B147-B92325AAB5D6}" dt="2025-11-27T20:11:42.238" v="1806" actId="1076"/>
          <ac:spMkLst>
            <pc:docMk/>
            <pc:sldMk cId="1969317629" sldId="723"/>
            <ac:spMk id="24" creationId="{C37EAE91-5F69-46F1-9C8B-EC4FCFA90249}"/>
          </ac:spMkLst>
        </pc:spChg>
        <pc:spChg chg="mod">
          <ac:chgData name="Újfalussy Balázs" userId="d2e62c25-6cd8-4e52-abb7-091bad3b3812" providerId="ADAL" clId="{80E149CF-0710-4D26-B147-B92325AAB5D6}" dt="2025-11-27T20:59:13.863" v="1851" actId="20577"/>
          <ac:spMkLst>
            <pc:docMk/>
            <pc:sldMk cId="1969317629" sldId="723"/>
            <ac:spMk id="25" creationId="{C37EAE91-5F69-46F1-9C8B-EC4FCFA90249}"/>
          </ac:spMkLst>
        </pc:spChg>
      </pc:sldChg>
      <pc:sldChg chg="modSp mod">
        <pc:chgData name="Újfalussy Balázs" userId="d2e62c25-6cd8-4e52-abb7-091bad3b3812" providerId="ADAL" clId="{80E149CF-0710-4D26-B147-B92325AAB5D6}" dt="2025-11-27T19:45:08.326" v="1692"/>
        <pc:sldMkLst>
          <pc:docMk/>
          <pc:sldMk cId="2985717635" sldId="730"/>
        </pc:sldMkLst>
        <pc:spChg chg="mod">
          <ac:chgData name="Újfalussy Balázs" userId="d2e62c25-6cd8-4e52-abb7-091bad3b3812" providerId="ADAL" clId="{80E149CF-0710-4D26-B147-B92325AAB5D6}" dt="2025-11-27T19:43:01.826" v="1690" actId="20577"/>
          <ac:spMkLst>
            <pc:docMk/>
            <pc:sldMk cId="2985717635" sldId="730"/>
            <ac:spMk id="10" creationId="{00000000-0000-0000-0000-000000000000}"/>
          </ac:spMkLst>
        </pc:spChg>
        <pc:spChg chg="mod">
          <ac:chgData name="Újfalussy Balázs" userId="d2e62c25-6cd8-4e52-abb7-091bad3b3812" providerId="ADAL" clId="{80E149CF-0710-4D26-B147-B92325AAB5D6}" dt="2025-11-27T19:45:08.326" v="1692"/>
          <ac:spMkLst>
            <pc:docMk/>
            <pc:sldMk cId="2985717635" sldId="730"/>
            <ac:spMk id="14" creationId="{00000000-0000-0000-0000-000000000000}"/>
          </ac:spMkLst>
        </pc:spChg>
        <pc:spChg chg="mod">
          <ac:chgData name="Újfalussy Balázs" userId="d2e62c25-6cd8-4e52-abb7-091bad3b3812" providerId="ADAL" clId="{80E149CF-0710-4D26-B147-B92325AAB5D6}" dt="2025-11-27T19:42:47.758" v="1687" actId="1076"/>
          <ac:spMkLst>
            <pc:docMk/>
            <pc:sldMk cId="2985717635" sldId="730"/>
            <ac:spMk id="586" creationId="{00000000-0000-0000-0000-000000000000}"/>
          </ac:spMkLst>
        </pc:spChg>
      </pc:sldChg>
      <pc:sldChg chg="del">
        <pc:chgData name="Újfalussy Balázs" userId="d2e62c25-6cd8-4e52-abb7-091bad3b3812" providerId="ADAL" clId="{80E149CF-0710-4D26-B147-B92325AAB5D6}" dt="2025-11-27T19:45:27.619" v="1693" actId="47"/>
        <pc:sldMkLst>
          <pc:docMk/>
          <pc:sldMk cId="4197485425" sldId="731"/>
        </pc:sldMkLst>
      </pc:sldChg>
      <pc:sldChg chg="modTransition">
        <pc:chgData name="Újfalussy Balázs" userId="d2e62c25-6cd8-4e52-abb7-091bad3b3812" providerId="ADAL" clId="{80E149CF-0710-4D26-B147-B92325AAB5D6}" dt="2025-11-22T21:41:29.838" v="277"/>
        <pc:sldMkLst>
          <pc:docMk/>
          <pc:sldMk cId="1149042650" sldId="733"/>
        </pc:sldMkLst>
      </pc:sldChg>
      <pc:sldChg chg="add">
        <pc:chgData name="Újfalussy Balázs" userId="d2e62c25-6cd8-4e52-abb7-091bad3b3812" providerId="ADAL" clId="{80E149CF-0710-4D26-B147-B92325AAB5D6}" dt="2025-11-22T21:00:33.075" v="7"/>
        <pc:sldMkLst>
          <pc:docMk/>
          <pc:sldMk cId="1114815163" sldId="734"/>
        </pc:sldMkLst>
      </pc:sldChg>
      <pc:sldChg chg="add">
        <pc:chgData name="Újfalussy Balázs" userId="d2e62c25-6cd8-4e52-abb7-091bad3b3812" providerId="ADAL" clId="{80E149CF-0710-4D26-B147-B92325AAB5D6}" dt="2025-11-22T21:01:14.160" v="8"/>
        <pc:sldMkLst>
          <pc:docMk/>
          <pc:sldMk cId="4196560523" sldId="735"/>
        </pc:sldMkLst>
      </pc:sldChg>
      <pc:sldChg chg="add">
        <pc:chgData name="Újfalussy Balázs" userId="d2e62c25-6cd8-4e52-abb7-091bad3b3812" providerId="ADAL" clId="{80E149CF-0710-4D26-B147-B92325AAB5D6}" dt="2025-11-22T21:01:14.160" v="8"/>
        <pc:sldMkLst>
          <pc:docMk/>
          <pc:sldMk cId="998469245" sldId="736"/>
        </pc:sldMkLst>
      </pc:sldChg>
      <pc:sldChg chg="addSp delSp modSp new mod ord">
        <pc:chgData name="Újfalussy Balázs" userId="d2e62c25-6cd8-4e52-abb7-091bad3b3812" providerId="ADAL" clId="{80E149CF-0710-4D26-B147-B92325AAB5D6}" dt="2025-11-22T22:28:42.851" v="690"/>
        <pc:sldMkLst>
          <pc:docMk/>
          <pc:sldMk cId="1436888867" sldId="737"/>
        </pc:sldMkLst>
        <pc:spChg chg="mod">
          <ac:chgData name="Újfalussy Balázs" userId="d2e62c25-6cd8-4e52-abb7-091bad3b3812" providerId="ADAL" clId="{80E149CF-0710-4D26-B147-B92325AAB5D6}" dt="2025-11-22T21:51:50.577" v="340" actId="14100"/>
          <ac:spMkLst>
            <pc:docMk/>
            <pc:sldMk cId="1436888867" sldId="737"/>
            <ac:spMk id="2" creationId="{A55EB306-5C89-BEB4-EAC3-5D8E3D46AE5D}"/>
          </ac:spMkLst>
        </pc:spChg>
        <pc:spChg chg="add mod">
          <ac:chgData name="Újfalussy Balázs" userId="d2e62c25-6cd8-4e52-abb7-091bad3b3812" providerId="ADAL" clId="{80E149CF-0710-4D26-B147-B92325AAB5D6}" dt="2025-11-22T22:09:17.904" v="520" actId="1035"/>
          <ac:spMkLst>
            <pc:docMk/>
            <pc:sldMk cId="1436888867" sldId="737"/>
            <ac:spMk id="17" creationId="{0628D225-A505-E082-7F8E-3C38C2912CE8}"/>
          </ac:spMkLst>
        </pc:spChg>
        <pc:spChg chg="add mod">
          <ac:chgData name="Újfalussy Balázs" userId="d2e62c25-6cd8-4e52-abb7-091bad3b3812" providerId="ADAL" clId="{80E149CF-0710-4D26-B147-B92325AAB5D6}" dt="2025-11-22T22:09:17.904" v="520" actId="1035"/>
          <ac:spMkLst>
            <pc:docMk/>
            <pc:sldMk cId="1436888867" sldId="737"/>
            <ac:spMk id="18" creationId="{89944796-4019-2D9E-237B-A62E89CDE0B3}"/>
          </ac:spMkLst>
        </pc:spChg>
        <pc:picChg chg="add mod">
          <ac:chgData name="Újfalussy Balázs" userId="d2e62c25-6cd8-4e52-abb7-091bad3b3812" providerId="ADAL" clId="{80E149CF-0710-4D26-B147-B92325AAB5D6}" dt="2025-11-22T21:52:50.426" v="346" actId="14100"/>
          <ac:picMkLst>
            <pc:docMk/>
            <pc:sldMk cId="1436888867" sldId="737"/>
            <ac:picMk id="5" creationId="{A76B80ED-B9B1-B2ED-AB2B-49ECB45EC2F3}"/>
          </ac:picMkLst>
        </pc:picChg>
        <pc:picChg chg="add mod">
          <ac:chgData name="Újfalussy Balázs" userId="d2e62c25-6cd8-4e52-abb7-091bad3b3812" providerId="ADAL" clId="{80E149CF-0710-4D26-B147-B92325AAB5D6}" dt="2025-11-22T21:54:56.038" v="373" actId="1035"/>
          <ac:picMkLst>
            <pc:docMk/>
            <pc:sldMk cId="1436888867" sldId="737"/>
            <ac:picMk id="7" creationId="{2BD2ECC5-EF5A-85D9-6551-8E140B0D39D0}"/>
          </ac:picMkLst>
        </pc:picChg>
        <pc:picChg chg="add mod">
          <ac:chgData name="Újfalussy Balázs" userId="d2e62c25-6cd8-4e52-abb7-091bad3b3812" providerId="ADAL" clId="{80E149CF-0710-4D26-B147-B92325AAB5D6}" dt="2025-11-22T21:55:01.262" v="376" actId="1035"/>
          <ac:picMkLst>
            <pc:docMk/>
            <pc:sldMk cId="1436888867" sldId="737"/>
            <ac:picMk id="9" creationId="{BF7E0516-0644-7EC3-A4A7-B97755F1600D}"/>
          </ac:picMkLst>
        </pc:picChg>
        <pc:picChg chg="add mod">
          <ac:chgData name="Újfalussy Balázs" userId="d2e62c25-6cd8-4e52-abb7-091bad3b3812" providerId="ADAL" clId="{80E149CF-0710-4D26-B147-B92325AAB5D6}" dt="2025-11-22T21:55:05.538" v="381" actId="1035"/>
          <ac:picMkLst>
            <pc:docMk/>
            <pc:sldMk cId="1436888867" sldId="737"/>
            <ac:picMk id="11" creationId="{93AD2CD0-2BC8-65C6-1D05-D9B5D9A16184}"/>
          </ac:picMkLst>
        </pc:picChg>
        <pc:picChg chg="add mod">
          <ac:chgData name="Újfalussy Balázs" userId="d2e62c25-6cd8-4e52-abb7-091bad3b3812" providerId="ADAL" clId="{80E149CF-0710-4D26-B147-B92325AAB5D6}" dt="2025-11-22T21:55:10.054" v="387" actId="1035"/>
          <ac:picMkLst>
            <pc:docMk/>
            <pc:sldMk cId="1436888867" sldId="737"/>
            <ac:picMk id="13" creationId="{B1F34CDF-F091-0FEB-5A84-8FF713838D31}"/>
          </ac:picMkLst>
        </pc:picChg>
        <pc:picChg chg="add mod">
          <ac:chgData name="Újfalussy Balázs" userId="d2e62c25-6cd8-4e52-abb7-091bad3b3812" providerId="ADAL" clId="{80E149CF-0710-4D26-B147-B92325AAB5D6}" dt="2025-11-22T21:55:54.705" v="392" actId="14100"/>
          <ac:picMkLst>
            <pc:docMk/>
            <pc:sldMk cId="1436888867" sldId="737"/>
            <ac:picMk id="14" creationId="{8D0C79D7-C682-E75D-C9D9-B3260DB62D58}"/>
          </ac:picMkLst>
        </pc:picChg>
        <pc:picChg chg="add mod">
          <ac:chgData name="Újfalussy Balázs" userId="d2e62c25-6cd8-4e52-abb7-091bad3b3812" providerId="ADAL" clId="{80E149CF-0710-4D26-B147-B92325AAB5D6}" dt="2025-11-22T22:09:17.904" v="520" actId="1035"/>
          <ac:picMkLst>
            <pc:docMk/>
            <pc:sldMk cId="1436888867" sldId="737"/>
            <ac:picMk id="16" creationId="{13B4556E-39AC-4564-C24E-360CA56F2150}"/>
          </ac:picMkLst>
        </pc:picChg>
      </pc:sldChg>
      <pc:sldChg chg="addSp delSp modSp new mod ord modAnim">
        <pc:chgData name="Újfalussy Balázs" userId="d2e62c25-6cd8-4e52-abb7-091bad3b3812" providerId="ADAL" clId="{80E149CF-0710-4D26-B147-B92325AAB5D6}" dt="2025-11-27T20:09:47.718" v="1805"/>
        <pc:sldMkLst>
          <pc:docMk/>
          <pc:sldMk cId="684329319" sldId="738"/>
        </pc:sldMkLst>
        <pc:spChg chg="add mod">
          <ac:chgData name="Újfalussy Balázs" userId="d2e62c25-6cd8-4e52-abb7-091bad3b3812" providerId="ADAL" clId="{80E149CF-0710-4D26-B147-B92325AAB5D6}" dt="2025-11-26T23:06:57.130" v="1431" actId="207"/>
          <ac:spMkLst>
            <pc:docMk/>
            <pc:sldMk cId="684329319" sldId="738"/>
            <ac:spMk id="2" creationId="{FD25DDA7-D499-20E7-FC97-6DA32871D461}"/>
          </ac:spMkLst>
        </pc:spChg>
        <pc:spChg chg="add mod">
          <ac:chgData name="Újfalussy Balázs" userId="d2e62c25-6cd8-4e52-abb7-091bad3b3812" providerId="ADAL" clId="{80E149CF-0710-4D26-B147-B92325AAB5D6}" dt="2025-11-27T20:08:18.288" v="1798" actId="208"/>
          <ac:spMkLst>
            <pc:docMk/>
            <pc:sldMk cId="684329319" sldId="738"/>
            <ac:spMk id="3" creationId="{55A55517-7210-4052-7A46-6B3EB9775FDB}"/>
          </ac:spMkLst>
        </pc:spChg>
        <pc:spChg chg="add mod">
          <ac:chgData name="Újfalussy Balázs" userId="d2e62c25-6cd8-4e52-abb7-091bad3b3812" providerId="ADAL" clId="{80E149CF-0710-4D26-B147-B92325AAB5D6}" dt="2025-11-22T22:22:59.109" v="619" actId="164"/>
          <ac:spMkLst>
            <pc:docMk/>
            <pc:sldMk cId="684329319" sldId="738"/>
            <ac:spMk id="5" creationId="{D8B73AE9-D5F9-F8E4-2B64-3C69A75ADDD3}"/>
          </ac:spMkLst>
        </pc:spChg>
        <pc:spChg chg="add mod">
          <ac:chgData name="Újfalussy Balázs" userId="d2e62c25-6cd8-4e52-abb7-091bad3b3812" providerId="ADAL" clId="{80E149CF-0710-4D26-B147-B92325AAB5D6}" dt="2025-11-22T22:22:59.109" v="619" actId="164"/>
          <ac:spMkLst>
            <pc:docMk/>
            <pc:sldMk cId="684329319" sldId="738"/>
            <ac:spMk id="7" creationId="{8C5EF3FF-ED65-E7E0-FD4C-44CEEB108111}"/>
          </ac:spMkLst>
        </pc:spChg>
        <pc:spChg chg="add mod">
          <ac:chgData name="Újfalussy Balázs" userId="d2e62c25-6cd8-4e52-abb7-091bad3b3812" providerId="ADAL" clId="{80E149CF-0710-4D26-B147-B92325AAB5D6}" dt="2025-11-22T22:23:20.215" v="651" actId="164"/>
          <ac:spMkLst>
            <pc:docMk/>
            <pc:sldMk cId="684329319" sldId="738"/>
            <ac:spMk id="9" creationId="{B94CDE43-8916-BDAB-D8AA-80E52E055740}"/>
          </ac:spMkLst>
        </pc:spChg>
        <pc:grpChg chg="add mod">
          <ac:chgData name="Újfalussy Balázs" userId="d2e62c25-6cd8-4e52-abb7-091bad3b3812" providerId="ADAL" clId="{80E149CF-0710-4D26-B147-B92325AAB5D6}" dt="2025-11-22T22:23:20.215" v="651" actId="164"/>
          <ac:grpSpMkLst>
            <pc:docMk/>
            <pc:sldMk cId="684329319" sldId="738"/>
            <ac:grpSpMk id="13" creationId="{A79438AB-4309-B679-466A-742DCF3736A9}"/>
          </ac:grpSpMkLst>
        </pc:grpChg>
        <pc:grpChg chg="add mod">
          <ac:chgData name="Újfalussy Balázs" userId="d2e62c25-6cd8-4e52-abb7-091bad3b3812" providerId="ADAL" clId="{80E149CF-0710-4D26-B147-B92325AAB5D6}" dt="2025-11-22T22:23:26.538" v="682" actId="1038"/>
          <ac:grpSpMkLst>
            <pc:docMk/>
            <pc:sldMk cId="684329319" sldId="738"/>
            <ac:grpSpMk id="14" creationId="{6BD8DAE4-2E4E-AD05-AB29-5D193C207CD0}"/>
          </ac:grpSpMkLst>
        </pc:grpChg>
        <pc:picChg chg="add mod">
          <ac:chgData name="Újfalussy Balázs" userId="d2e62c25-6cd8-4e52-abb7-091bad3b3812" providerId="ADAL" clId="{80E149CF-0710-4D26-B147-B92325AAB5D6}" dt="2025-11-22T22:22:59.109" v="619" actId="164"/>
          <ac:picMkLst>
            <pc:docMk/>
            <pc:sldMk cId="684329319" sldId="738"/>
            <ac:picMk id="6" creationId="{FE2D6728-301D-3C9D-1FA0-E71AC79E6255}"/>
          </ac:picMkLst>
        </pc:picChg>
        <pc:picChg chg="add mod">
          <ac:chgData name="Újfalussy Balázs" userId="d2e62c25-6cd8-4e52-abb7-091bad3b3812" providerId="ADAL" clId="{80E149CF-0710-4D26-B147-B92325AAB5D6}" dt="2025-11-22T22:22:59.109" v="619" actId="164"/>
          <ac:picMkLst>
            <pc:docMk/>
            <pc:sldMk cId="684329319" sldId="738"/>
            <ac:picMk id="8" creationId="{3E385966-2508-EE38-316F-81276FD4D0FA}"/>
          </ac:picMkLst>
        </pc:picChg>
        <pc:picChg chg="add mod">
          <ac:chgData name="Újfalussy Balázs" userId="d2e62c25-6cd8-4e52-abb7-091bad3b3812" providerId="ADAL" clId="{80E149CF-0710-4D26-B147-B92325AAB5D6}" dt="2025-11-22T22:22:59.109" v="619" actId="164"/>
          <ac:picMkLst>
            <pc:docMk/>
            <pc:sldMk cId="684329319" sldId="738"/>
            <ac:picMk id="10" creationId="{B9389861-3602-88E7-E40C-3EFD883F1A34}"/>
          </ac:picMkLst>
        </pc:picChg>
        <pc:picChg chg="add mod">
          <ac:chgData name="Újfalussy Balázs" userId="d2e62c25-6cd8-4e52-abb7-091bad3b3812" providerId="ADAL" clId="{80E149CF-0710-4D26-B147-B92325AAB5D6}" dt="2025-11-22T22:22:59.109" v="619" actId="164"/>
          <ac:picMkLst>
            <pc:docMk/>
            <pc:sldMk cId="684329319" sldId="738"/>
            <ac:picMk id="12" creationId="{A82A58B3-91D2-96D1-1F56-67508CD5517D}"/>
          </ac:picMkLst>
        </pc:picChg>
        <pc:picChg chg="add mod">
          <ac:chgData name="Újfalussy Balázs" userId="d2e62c25-6cd8-4e52-abb7-091bad3b3812" providerId="ADAL" clId="{80E149CF-0710-4D26-B147-B92325AAB5D6}" dt="2025-11-26T23:06:12.372" v="1394" actId="1076"/>
          <ac:picMkLst>
            <pc:docMk/>
            <pc:sldMk cId="684329319" sldId="738"/>
            <ac:picMk id="15" creationId="{BA298197-5027-13B1-E6CE-02DEFB1D1460}"/>
          </ac:picMkLst>
        </pc:picChg>
      </pc:sldChg>
      <pc:sldChg chg="addSp delSp modSp mod">
        <pc:chgData name="Újfalussy Balázs" userId="d2e62c25-6cd8-4e52-abb7-091bad3b3812" providerId="ADAL" clId="{80E149CF-0710-4D26-B147-B92325AAB5D6}" dt="2025-11-27T21:01:12.660" v="1875" actId="20577"/>
        <pc:sldMkLst>
          <pc:docMk/>
          <pc:sldMk cId="3306549205" sldId="739"/>
        </pc:sldMkLst>
        <pc:spChg chg="mod">
          <ac:chgData name="Újfalussy Balázs" userId="d2e62c25-6cd8-4e52-abb7-091bad3b3812" providerId="ADAL" clId="{80E149CF-0710-4D26-B147-B92325AAB5D6}" dt="2025-11-26T22:31:32.023" v="821" actId="27636"/>
          <ac:spMkLst>
            <pc:docMk/>
            <pc:sldMk cId="3306549205" sldId="739"/>
            <ac:spMk id="2" creationId="{DFD61306-AE13-0685-167D-F2B8C8318056}"/>
          </ac:spMkLst>
        </pc:spChg>
        <pc:spChg chg="mod">
          <ac:chgData name="Újfalussy Balázs" userId="d2e62c25-6cd8-4e52-abb7-091bad3b3812" providerId="ADAL" clId="{80E149CF-0710-4D26-B147-B92325AAB5D6}" dt="2025-11-27T19:48:28.880" v="1791" actId="20577"/>
          <ac:spMkLst>
            <pc:docMk/>
            <pc:sldMk cId="3306549205" sldId="739"/>
            <ac:spMk id="3" creationId="{6F40F69A-41E6-69DF-5CAC-6255F3B7661A}"/>
          </ac:spMkLst>
        </pc:spChg>
        <pc:spChg chg="mod">
          <ac:chgData name="Újfalussy Balázs" userId="d2e62c25-6cd8-4e52-abb7-091bad3b3812" providerId="ADAL" clId="{80E149CF-0710-4D26-B147-B92325AAB5D6}" dt="2025-11-26T22:28:46.617" v="753"/>
          <ac:spMkLst>
            <pc:docMk/>
            <pc:sldMk cId="3306549205" sldId="739"/>
            <ac:spMk id="16" creationId="{26907E2F-5378-4C44-8BE2-343150B007DC}"/>
          </ac:spMkLst>
        </pc:spChg>
        <pc:spChg chg="mod">
          <ac:chgData name="Újfalussy Balázs" userId="d2e62c25-6cd8-4e52-abb7-091bad3b3812" providerId="ADAL" clId="{80E149CF-0710-4D26-B147-B92325AAB5D6}" dt="2025-11-26T22:28:46.633" v="754"/>
          <ac:spMkLst>
            <pc:docMk/>
            <pc:sldMk cId="3306549205" sldId="739"/>
            <ac:spMk id="132" creationId="{6373AAB8-F49F-3584-0813-E52308BBFD32}"/>
          </ac:spMkLst>
        </pc:spChg>
        <pc:spChg chg="mod">
          <ac:chgData name="Újfalussy Balázs" userId="d2e62c25-6cd8-4e52-abb7-091bad3b3812" providerId="ADAL" clId="{80E149CF-0710-4D26-B147-B92325AAB5D6}" dt="2025-11-26T22:28:46.633" v="755"/>
          <ac:spMkLst>
            <pc:docMk/>
            <pc:sldMk cId="3306549205" sldId="739"/>
            <ac:spMk id="133" creationId="{D776E913-D8F5-1DBB-90B0-CE68FA102644}"/>
          </ac:spMkLst>
        </pc:spChg>
        <pc:spChg chg="mod">
          <ac:chgData name="Újfalussy Balázs" userId="d2e62c25-6cd8-4e52-abb7-091bad3b3812" providerId="ADAL" clId="{80E149CF-0710-4D26-B147-B92325AAB5D6}" dt="2025-11-26T22:28:46.633" v="756"/>
          <ac:spMkLst>
            <pc:docMk/>
            <pc:sldMk cId="3306549205" sldId="739"/>
            <ac:spMk id="135" creationId="{7A1F0FAE-80A7-ED9D-57FF-128EAC16B4E7}"/>
          </ac:spMkLst>
        </pc:spChg>
        <pc:spChg chg="mod">
          <ac:chgData name="Újfalussy Balázs" userId="d2e62c25-6cd8-4e52-abb7-091bad3b3812" providerId="ADAL" clId="{80E149CF-0710-4D26-B147-B92325AAB5D6}" dt="2025-11-26T22:28:46.633" v="757"/>
          <ac:spMkLst>
            <pc:docMk/>
            <pc:sldMk cId="3306549205" sldId="739"/>
            <ac:spMk id="136" creationId="{D3859C66-1412-B8C0-4696-B2DEE5E6EABF}"/>
          </ac:spMkLst>
        </pc:spChg>
        <pc:spChg chg="add mod">
          <ac:chgData name="Újfalussy Balázs" userId="d2e62c25-6cd8-4e52-abb7-091bad3b3812" providerId="ADAL" clId="{80E149CF-0710-4D26-B147-B92325AAB5D6}" dt="2025-11-27T21:00:33.213" v="1867" actId="1076"/>
          <ac:spMkLst>
            <pc:docMk/>
            <pc:sldMk cId="3306549205" sldId="739"/>
            <ac:spMk id="137" creationId="{87A764BD-5E93-B786-0814-D33316159241}"/>
          </ac:spMkLst>
        </pc:spChg>
        <pc:spChg chg="add mod">
          <ac:chgData name="Újfalussy Balázs" userId="d2e62c25-6cd8-4e52-abb7-091bad3b3812" providerId="ADAL" clId="{80E149CF-0710-4D26-B147-B92325AAB5D6}" dt="2025-11-27T21:00:58.398" v="1873" actId="164"/>
          <ac:spMkLst>
            <pc:docMk/>
            <pc:sldMk cId="3306549205" sldId="739"/>
            <ac:spMk id="138" creationId="{2796DE38-A82A-1655-E06D-2B87E1D5502E}"/>
          </ac:spMkLst>
        </pc:spChg>
        <pc:spChg chg="mod">
          <ac:chgData name="Újfalussy Balázs" userId="d2e62c25-6cd8-4e52-abb7-091bad3b3812" providerId="ADAL" clId="{80E149CF-0710-4D26-B147-B92325AAB5D6}" dt="2025-11-26T22:25:52.797" v="730"/>
          <ac:spMkLst>
            <pc:docMk/>
            <pc:sldMk cId="3306549205" sldId="739"/>
            <ac:spMk id="149" creationId="{66C1CD9F-6302-C84A-2A29-EA1B9CBA7DB1}"/>
          </ac:spMkLst>
        </pc:spChg>
        <pc:spChg chg="mod">
          <ac:chgData name="Újfalussy Balázs" userId="d2e62c25-6cd8-4e52-abb7-091bad3b3812" providerId="ADAL" clId="{80E149CF-0710-4D26-B147-B92325AAB5D6}" dt="2025-11-26T22:25:52.797" v="730"/>
          <ac:spMkLst>
            <pc:docMk/>
            <pc:sldMk cId="3306549205" sldId="739"/>
            <ac:spMk id="156" creationId="{211FA0A3-8F79-68D6-6ED3-4F89EC51A0F6}"/>
          </ac:spMkLst>
        </pc:spChg>
        <pc:spChg chg="mod">
          <ac:chgData name="Újfalussy Balázs" userId="d2e62c25-6cd8-4e52-abb7-091bad3b3812" providerId="ADAL" clId="{80E149CF-0710-4D26-B147-B92325AAB5D6}" dt="2025-11-26T22:25:52.797" v="730"/>
          <ac:spMkLst>
            <pc:docMk/>
            <pc:sldMk cId="3306549205" sldId="739"/>
            <ac:spMk id="170" creationId="{F61C8448-2D34-4C2F-BB98-35E8B5C58862}"/>
          </ac:spMkLst>
        </pc:spChg>
        <pc:spChg chg="mod">
          <ac:chgData name="Újfalussy Balázs" userId="d2e62c25-6cd8-4e52-abb7-091bad3b3812" providerId="ADAL" clId="{80E149CF-0710-4D26-B147-B92325AAB5D6}" dt="2025-11-26T22:25:52.797" v="730"/>
          <ac:spMkLst>
            <pc:docMk/>
            <pc:sldMk cId="3306549205" sldId="739"/>
            <ac:spMk id="177" creationId="{3B33791A-2E68-4DC9-969E-E671F1D1DB9F}"/>
          </ac:spMkLst>
        </pc:spChg>
        <pc:spChg chg="mod">
          <ac:chgData name="Újfalussy Balázs" userId="d2e62c25-6cd8-4e52-abb7-091bad3b3812" providerId="ADAL" clId="{80E149CF-0710-4D26-B147-B92325AAB5D6}" dt="2025-11-26T22:25:52.797" v="730"/>
          <ac:spMkLst>
            <pc:docMk/>
            <pc:sldMk cId="3306549205" sldId="739"/>
            <ac:spMk id="184" creationId="{72C8D501-AB61-D601-7469-6DD4AD8E311A}"/>
          </ac:spMkLst>
        </pc:spChg>
        <pc:spChg chg="mod">
          <ac:chgData name="Újfalussy Balázs" userId="d2e62c25-6cd8-4e52-abb7-091bad3b3812" providerId="ADAL" clId="{80E149CF-0710-4D26-B147-B92325AAB5D6}" dt="2025-11-26T22:28:46.633" v="758"/>
          <ac:spMkLst>
            <pc:docMk/>
            <pc:sldMk cId="3306549205" sldId="739"/>
            <ac:spMk id="191" creationId="{11CFD798-312A-EF86-CDAD-C26B3380CD19}"/>
          </ac:spMkLst>
        </pc:spChg>
        <pc:spChg chg="mod">
          <ac:chgData name="Újfalussy Balázs" userId="d2e62c25-6cd8-4e52-abb7-091bad3b3812" providerId="ADAL" clId="{80E149CF-0710-4D26-B147-B92325AAB5D6}" dt="2025-11-26T22:25:52.797" v="730"/>
          <ac:spMkLst>
            <pc:docMk/>
            <pc:sldMk cId="3306549205" sldId="739"/>
            <ac:spMk id="198" creationId="{CC299214-EC4C-0211-DC11-A37AFFE0686B}"/>
          </ac:spMkLst>
        </pc:spChg>
        <pc:spChg chg="mod">
          <ac:chgData name="Újfalussy Balázs" userId="d2e62c25-6cd8-4e52-abb7-091bad3b3812" providerId="ADAL" clId="{80E149CF-0710-4D26-B147-B92325AAB5D6}" dt="2025-11-26T22:25:52.797" v="730"/>
          <ac:spMkLst>
            <pc:docMk/>
            <pc:sldMk cId="3306549205" sldId="739"/>
            <ac:spMk id="205" creationId="{17BF24CC-18E2-8D40-0DB0-5BE4FF7ADFE5}"/>
          </ac:spMkLst>
        </pc:spChg>
        <pc:spChg chg="mod">
          <ac:chgData name="Újfalussy Balázs" userId="d2e62c25-6cd8-4e52-abb7-091bad3b3812" providerId="ADAL" clId="{80E149CF-0710-4D26-B147-B92325AAB5D6}" dt="2025-11-27T21:00:58.398" v="1873" actId="164"/>
          <ac:spMkLst>
            <pc:docMk/>
            <pc:sldMk cId="3306549205" sldId="739"/>
            <ac:spMk id="212" creationId="{E141C1A5-CCFF-8B4A-990E-5DE4755C9E42}"/>
          </ac:spMkLst>
        </pc:spChg>
        <pc:spChg chg="add mod">
          <ac:chgData name="Újfalussy Balázs" userId="d2e62c25-6cd8-4e52-abb7-091bad3b3812" providerId="ADAL" clId="{80E149CF-0710-4D26-B147-B92325AAB5D6}" dt="2025-11-27T21:01:12.660" v="1875" actId="20577"/>
          <ac:spMkLst>
            <pc:docMk/>
            <pc:sldMk cId="3306549205" sldId="739"/>
            <ac:spMk id="213" creationId="{AEF251CD-E4BC-AD17-CA6B-12A5E751821A}"/>
          </ac:spMkLst>
        </pc:spChg>
        <pc:grpChg chg="mod">
          <ac:chgData name="Újfalussy Balázs" userId="d2e62c25-6cd8-4e52-abb7-091bad3b3812" providerId="ADAL" clId="{80E149CF-0710-4D26-B147-B92325AAB5D6}" dt="2025-11-27T21:00:58.398" v="1873" actId="164"/>
          <ac:grpSpMkLst>
            <pc:docMk/>
            <pc:sldMk cId="3306549205" sldId="739"/>
            <ac:grpSpMk id="139" creationId="{96C1FEE8-F68E-1A9E-87E0-3F1999972E55}"/>
          </ac:grpSpMkLst>
        </pc:grpChg>
        <pc:grpChg chg="add mod">
          <ac:chgData name="Újfalussy Balázs" userId="d2e62c25-6cd8-4e52-abb7-091bad3b3812" providerId="ADAL" clId="{80E149CF-0710-4D26-B147-B92325AAB5D6}" dt="2025-11-27T21:00:58.398" v="1873" actId="164"/>
          <ac:grpSpMkLst>
            <pc:docMk/>
            <pc:sldMk cId="3306549205" sldId="739"/>
            <ac:grpSpMk id="216" creationId="{4991E2BF-C439-14F2-7036-D6CCDFEEFFAE}"/>
          </ac:grpSpMkLst>
        </pc:grpChg>
        <pc:picChg chg="mod">
          <ac:chgData name="Újfalussy Balázs" userId="d2e62c25-6cd8-4e52-abb7-091bad3b3812" providerId="ADAL" clId="{80E149CF-0710-4D26-B147-B92325AAB5D6}" dt="2025-11-26T22:26:40.329" v="740" actId="1076"/>
          <ac:picMkLst>
            <pc:docMk/>
            <pc:sldMk cId="3306549205" sldId="739"/>
            <ac:picMk id="4" creationId="{4E26A845-022A-F5DB-75FE-B0A263183CB0}"/>
          </ac:picMkLst>
        </pc:picChg>
        <pc:picChg chg="del mod">
          <ac:chgData name="Újfalussy Balázs" userId="d2e62c25-6cd8-4e52-abb7-091bad3b3812" providerId="ADAL" clId="{80E149CF-0710-4D26-B147-B92325AAB5D6}" dt="2025-11-26T22:29:36.466" v="796" actId="478"/>
          <ac:picMkLst>
            <pc:docMk/>
            <pc:sldMk cId="3306549205" sldId="739"/>
            <ac:picMk id="213" creationId="{46144BDA-5D51-7A23-E62B-0AC2D08AF1B4}"/>
          </ac:picMkLst>
        </pc:picChg>
        <pc:picChg chg="mod">
          <ac:chgData name="Újfalussy Balázs" userId="d2e62c25-6cd8-4e52-abb7-091bad3b3812" providerId="ADAL" clId="{80E149CF-0710-4D26-B147-B92325AAB5D6}" dt="2025-11-27T21:00:58.398" v="1873" actId="164"/>
          <ac:picMkLst>
            <pc:docMk/>
            <pc:sldMk cId="3306549205" sldId="739"/>
            <ac:picMk id="215" creationId="{B7BF2C69-8C86-BEA2-4224-57E9AECF491E}"/>
          </ac:picMkLst>
        </pc:picChg>
        <pc:picChg chg="add del mod">
          <ac:chgData name="Újfalussy Balázs" userId="d2e62c25-6cd8-4e52-abb7-091bad3b3812" providerId="ADAL" clId="{80E149CF-0710-4D26-B147-B92325AAB5D6}" dt="2025-11-26T22:29:01.289" v="768" actId="478"/>
          <ac:picMkLst>
            <pc:docMk/>
            <pc:sldMk cId="3306549205" sldId="739"/>
            <ac:picMk id="218" creationId="{99E44810-BB8B-BB0C-49A5-376337923B1A}"/>
          </ac:picMkLst>
        </pc:picChg>
        <pc:picChg chg="del mod ord">
          <ac:chgData name="Újfalussy Balázs" userId="d2e62c25-6cd8-4e52-abb7-091bad3b3812" providerId="ADAL" clId="{80E149CF-0710-4D26-B147-B92325AAB5D6}" dt="2025-11-26T22:29:21.397" v="781" actId="478"/>
          <ac:picMkLst>
            <pc:docMk/>
            <pc:sldMk cId="3306549205" sldId="739"/>
            <ac:picMk id="220" creationId="{4E99A7CF-01FA-2674-2729-C3190CEB2927}"/>
          </ac:picMkLst>
        </pc:picChg>
        <pc:picChg chg="mod ord">
          <ac:chgData name="Újfalussy Balázs" userId="d2e62c25-6cd8-4e52-abb7-091bad3b3812" providerId="ADAL" clId="{80E149CF-0710-4D26-B147-B92325AAB5D6}" dt="2025-11-26T22:29:21.413" v="783" actId="962"/>
          <ac:picMkLst>
            <pc:docMk/>
            <pc:sldMk cId="3306549205" sldId="739"/>
            <ac:picMk id="222" creationId="{C9473587-691D-471A-2B6C-78153E51725C}"/>
          </ac:picMkLst>
        </pc:picChg>
        <pc:picChg chg="mod ord">
          <ac:chgData name="Újfalussy Balázs" userId="d2e62c25-6cd8-4e52-abb7-091bad3b3812" providerId="ADAL" clId="{80E149CF-0710-4D26-B147-B92325AAB5D6}" dt="2025-11-26T22:29:40.175" v="799" actId="1076"/>
          <ac:picMkLst>
            <pc:docMk/>
            <pc:sldMk cId="3306549205" sldId="739"/>
            <ac:picMk id="224" creationId="{74FE6AA3-AA14-8779-CF83-C81B40285F54}"/>
          </ac:picMkLst>
        </pc:picChg>
        <pc:cxnChg chg="mod">
          <ac:chgData name="Újfalussy Balázs" userId="d2e62c25-6cd8-4e52-abb7-091bad3b3812" providerId="ADAL" clId="{80E149CF-0710-4D26-B147-B92325AAB5D6}" dt="2025-11-27T21:00:58.398" v="1873" actId="164"/>
          <ac:cxnSpMkLst>
            <pc:docMk/>
            <pc:sldMk cId="3306549205" sldId="739"/>
            <ac:cxnSpMk id="214" creationId="{4CB2EA0F-914A-FB2A-65AB-2941D9633785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9:10:35.5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869 161 1632,'-3'-1'5111,"-2"-2"-2999,-3-9 7691,-18-12-9251,11 11-59,7 6-446,0 1 0,0-1 1,-15-8-1,3 3-45,10 5 11,0 1 1,0 0 0,-1 1 0,1 0 0,-1 0 0,0 1-1,-1 1 1,1 0 0,-1 1 0,-12-2 0,13 3 61,-19-3 20,1 1 0,-1 1 1,0 2-1,0 1 0,-32 5 0,30-1-64,22-4-37,0 1 0,0 0-1,1 1 1,-1 0 0,-12 5 0,7-3 5,9-3 1,1 0 0,-1 0 0,1 1 0,-1-1 0,1 1 1,0 0-1,-5 5 0,-12-3 3,20-5-6,0 1 0,0-1-1,0 0 1,-1 0 0,1 1-1,0-1 1,0 1 0,0 0 0,0 0-1,0-1 1,0 1 0,1 1-1,-1-1 1,0 0 0,-2 2-1,-1 2 11,-1 1-1,0-1 0,0-1 0,0 1 1,-9 4-1,-26 20 28,1 4-50,39-32 21,0 0 0,0 0 0,0 1 0,-1-1 0,1 0 0,0 0 0,0 0 0,-1 0 0,1-1 0,-1 1 0,1 0 0,-1-1 0,1 1 0,-1-1 0,1 1 0,-1-1 0,0 0 0,1 1 0,-1-1 0,0 0 0,1 0 0,-1 0 0,-1-1 0,-5 4-60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9:10:35.5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 19 3721,'0'-1'327,"0"1"1,-1-1-1,1 1 1,0-1 0,0 1-1,0-1 1,0 1-1,-1-1 1,1 1-1,0-1 1,0 1-1,-1-1 1,1 1-1,0 0 1,-1-1-1,1 1 1,-1-1 0,1 1-1,0 0 1,-1 0-1,1-1 1,-1 1-1,1 0 1,-2-1-1,-6-6 4445,-14 85-2629,17-61-2342,5-16 265,-1 0 0,1 0 0,0 0-1,-1 0 1,1 0 0,0 0 0,-1 0-1,1 1 1,0-1 0,0 0 0,0 0-1,0 0 1,0 0 0,0 0-1,0 0 1,1 2 0,0-2-22,1 0 0,-1-1 1,0 1-1,1 0 0,-1-1 0,1 1 1,-1-1-1,1 1 0,-1-1 0,1 0 1,-1 1-1,1-1 0,0 0 1,-1 0-1,3 0 0,166-2-123,-90 4 79,-80-2-48,0 0-1,0 0 0,0-1 0,0 1 0,0 0 1,0 0-1,0 0 0,0 0 0,0 0 0,0 0 1,0 0-1,0-1 0,0 1 0,0 0 1,0 0-1,0 0 0,0 0 0,0 0 0,0 0 1,0 0-1,0-1 0,0 1 0,0 0 0,0 0 1,0 0-1,0 0 0,1 0 0,-1 0 1,0 0-1,0 0 0,0 0 0,0-1 0,0 1 1,0 0-1,0 0 0,-1 0-1971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9:10:35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 20 2929,'0'0'1799,"0"-6"5786,0-8-3800,-15 53-2711,9-14-914,-2-1 0,-12 27 0,20-49-221,-1-1 11,1-1 1,0 1-1,-1 0 1,1-1 0,0 1-1,-1 0 1,1-1-1,0 1 1,0 0-1,0 0 1,0-1 0,0 1-1,0 0 1,0 0-1,0 0 1,0-1 0,0 1-1,0 0 1,0 0-1,1 0 1,-1-1 41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9:10:35.5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 20 1528,'-7'-2'2879,"-4"-2"5606,9-10-5114,-3 37-1627,3-12-2143,1-1 428,0-4-8,1 0 0,-1-1 1,0 1-1,0 0 0,-1-1 0,0 1 1,0-1-1,0 1 0,0-1 0,-1 0 1,0 0-1,0 0 0,-6 6 1,8-10-8,0 0 1,0 0 0,0 0 0,-1 0-1,1 0 1,0 0 0,1 0 0,-1 0-1,0 0 1,0 1 0,0-1 0,1 0-1,-1 1 1,1-1 0,-1 1 0,1-1-1,-1 0 1,1 1 0,0-1 0,0 1-1,0-1 1,0 1 0,0-1 0,0 1 0,0-1-1,0 1 1,0-1 0,2 3 0,-2-3 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733E9-AD6B-445C-A6D6-6F4EA01753BD}" type="datetimeFigureOut">
              <a:rPr lang="hu-HU" smtClean="0"/>
              <a:t>2025. 11. 27.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B8FE6-80DC-450A-A233-80DD45CA39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1056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="1" dirty="0" err="1"/>
              <a:t>Fundametals</a:t>
            </a:r>
            <a:r>
              <a:rPr lang="hu-HU" b="1" dirty="0"/>
              <a:t> of </a:t>
            </a:r>
            <a:r>
              <a:rPr lang="hu-HU" b="1" dirty="0" err="1"/>
              <a:t>SKKR-Bogoliubov-deGennes</a:t>
            </a:r>
            <a:r>
              <a:rPr lang="hu-HU" b="1" dirty="0"/>
              <a:t> </a:t>
            </a:r>
            <a:r>
              <a:rPr lang="hu-HU" b="1" dirty="0" err="1"/>
              <a:t>theory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lIns="91431" tIns="45716" rIns="91431" bIns="45716"/>
          <a:lstStyle/>
          <a:p>
            <a:pPr>
              <a:defRPr/>
            </a:pPr>
            <a:fld id="{74799D48-A72A-4970-BC53-46878741434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27476-B2B2-44B2-B113-009AB443615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7858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 New Roman" panose="02020603050405020304" pitchFamily="18" charset="0"/>
              </a:rPr>
              <a:t>Dirac fermion is described by a (non-Hermitian) Dirac operator ci that satisfies fermionic anticommutation relations,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B8FE6-80DC-450A-A233-80DD45CA395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5485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27476-B2B2-44B2-B113-009AB443615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9419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Shape 14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7" name="Shape 14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WL-LSMS effectively utilizes compute resources on both x86-only and GPU-accelerated implementations.  </a:t>
            </a:r>
          </a:p>
          <a:p>
            <a:pPr defTabSz="914400"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The GPU accelerated run aggregate was 3,526.72kW-hr</a:t>
            </a:r>
          </a:p>
          <a:p>
            <a:pPr defTabSz="9144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the CPU only run aggregate was 25,692.12kW-hr.</a:t>
            </a:r>
          </a:p>
        </p:txBody>
      </p:sp>
    </p:spTree>
    <p:extLst>
      <p:ext uri="{BB962C8B-B14F-4D97-AF65-F5344CB8AC3E}">
        <p14:creationId xmlns:p14="http://schemas.microsoft.com/office/powerpoint/2010/main" val="4255474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8FE6-80DC-450A-A233-80DD45CA395E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533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B8FE6-80DC-450A-A233-80DD45CA395E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54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DB08CBE-4AA7-F296-D2A4-B867EE3F92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A38259-7162-4383-9F11-4AE20826B037}" type="slidenum">
              <a:rPr lang="hu-HU" altLang="en-US"/>
              <a:pPr/>
              <a:t>28</a:t>
            </a:fld>
            <a:endParaRPr lang="hu-HU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id="{BEDB8F3C-355A-40C2-5164-1DAD0D514BE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073C3599-35D6-0FDF-AADC-F852AE84127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27476-B2B2-44B2-B113-009AB443615B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442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1DB1-EC82-4A23-9D8D-BB5932B7B9F3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955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1DB1-EC82-4A23-9D8D-BB5932B7B9F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987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1DB1-EC82-4A23-9D8D-BB5932B7B9F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4120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6416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74320"/>
            <a:ext cx="8572500" cy="539496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653735"/>
            <a:ext cx="8572500" cy="4047778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006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1DB1-EC82-4A23-9D8D-BB5932B7B9F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80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1DB1-EC82-4A23-9D8D-BB5932B7B9F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378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1DB1-EC82-4A23-9D8D-BB5932B7B9F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882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1DB1-EC82-4A23-9D8D-BB5932B7B9F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178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822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50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31DB1-EC82-4A23-9D8D-BB5932B7B9F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16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40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115A-8557-4789-9238-B03CF43529DC}" type="datetimeFigureOut">
              <a:rPr lang="hu-HU" smtClean="0"/>
              <a:pPr/>
              <a:t>2025. 11. 27.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31DB1-EC82-4A23-9D8D-BB5932B7B9F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856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08" r:id="rId12"/>
    <p:sldLayoutId id="214748372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106.png"/><Relationship Id="rId10" Type="http://schemas.openxmlformats.org/officeDocument/2006/relationships/image" Target="../media/image53.emf"/><Relationship Id="rId4" Type="http://schemas.openxmlformats.org/officeDocument/2006/relationships/customXml" Target="../ink/ink2.xml"/><Relationship Id="rId9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g"/><Relationship Id="rId7" Type="http://schemas.openxmlformats.org/officeDocument/2006/relationships/image" Target="../media/image2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75.png"/><Relationship Id="rId18" Type="http://schemas.openxmlformats.org/officeDocument/2006/relationships/image" Target="../media/image79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tags" Target="../tags/tag16.xml"/><Relationship Id="rId16" Type="http://schemas.openxmlformats.org/officeDocument/2006/relationships/image" Target="../media/image23.png"/><Relationship Id="rId20" Type="http://schemas.openxmlformats.org/officeDocument/2006/relationships/image" Target="../media/image81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19.xml"/><Relationship Id="rId15" Type="http://schemas.openxmlformats.org/officeDocument/2006/relationships/image" Target="../media/image7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0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64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94.png"/><Relationship Id="rId5" Type="http://schemas.openxmlformats.org/officeDocument/2006/relationships/image" Target="../media/image38.emf"/><Relationship Id="rId4" Type="http://schemas.openxmlformats.org/officeDocument/2006/relationships/image" Target="../media/image9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5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tags" Target="../tags/tag7.xml"/><Relationship Id="rId10" Type="http://schemas.openxmlformats.org/officeDocument/2006/relationships/image" Target="../media/image15.png"/><Relationship Id="rId4" Type="http://schemas.openxmlformats.org/officeDocument/2006/relationships/tags" Target="../tags/tag6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0.xml"/><Relationship Id="rId7" Type="http://schemas.openxmlformats.org/officeDocument/2006/relationships/image" Target="../media/image2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tags" Target="../tags/tag11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6358" y="692696"/>
            <a:ext cx="9144000" cy="1958955"/>
          </a:xfrm>
        </p:spPr>
        <p:txBody>
          <a:bodyPr>
            <a:normAutofit/>
          </a:bodyPr>
          <a:lstStyle/>
          <a:p>
            <a:r>
              <a:rPr lang="en-US" sz="1400" dirty="0"/>
              <a:t>AIME 202</a:t>
            </a:r>
            <a:r>
              <a:rPr lang="hu-HU" sz="1400" dirty="0"/>
              <a:t>5</a:t>
            </a:r>
            <a:br>
              <a:rPr lang="en-US" sz="1400" dirty="0"/>
            </a:br>
            <a:br>
              <a:rPr lang="en-US" sz="3200" dirty="0"/>
            </a:b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Designing</a:t>
            </a:r>
            <a:r>
              <a:rPr lang="hu-H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(Chasing)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topologial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qubit with HPC</a:t>
            </a:r>
            <a:b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2818" y="3068960"/>
            <a:ext cx="9113112" cy="523374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hu-HU" sz="1800" i="0" dirty="0">
                <a:solidFill>
                  <a:schemeClr val="tx1"/>
                </a:solidFill>
                <a:cs typeface="Arial Narrow"/>
              </a:rPr>
              <a:t>Balázs Ú</a:t>
            </a:r>
            <a:r>
              <a:rPr lang="en-US" sz="1800" i="0" dirty="0" err="1">
                <a:solidFill>
                  <a:schemeClr val="tx1"/>
                </a:solidFill>
                <a:cs typeface="Arial Narrow"/>
              </a:rPr>
              <a:t>jfalussy</a:t>
            </a:r>
            <a:endParaRPr lang="en-US" sz="1800" i="0" dirty="0">
              <a:solidFill>
                <a:schemeClr val="tx1"/>
              </a:solidFill>
              <a:cs typeface="Arial Narrow"/>
            </a:endParaRPr>
          </a:p>
          <a:p>
            <a:r>
              <a:rPr lang="en-US" sz="1800" b="0" dirty="0">
                <a:solidFill>
                  <a:schemeClr val="tx1"/>
                </a:solidFill>
                <a:cs typeface="Arial Narrow"/>
              </a:rPr>
              <a:t>HUN-REN </a:t>
            </a:r>
            <a:r>
              <a:rPr lang="hu-HU" sz="1800" b="0" dirty="0">
                <a:solidFill>
                  <a:schemeClr val="tx1"/>
                </a:solidFill>
                <a:cs typeface="Arial Narrow"/>
              </a:rPr>
              <a:t>Wigner Research Center </a:t>
            </a:r>
            <a:r>
              <a:rPr lang="hu-HU" sz="1800" b="0" dirty="0" err="1">
                <a:solidFill>
                  <a:schemeClr val="tx1"/>
                </a:solidFill>
                <a:cs typeface="Arial Narrow"/>
              </a:rPr>
              <a:t>for</a:t>
            </a:r>
            <a:r>
              <a:rPr lang="hu-HU" sz="1800" b="0" dirty="0">
                <a:solidFill>
                  <a:schemeClr val="tx1"/>
                </a:solidFill>
                <a:cs typeface="Arial Narrow"/>
              </a:rPr>
              <a:t> </a:t>
            </a:r>
            <a:r>
              <a:rPr lang="hu-HU" sz="1800" b="0" dirty="0" err="1">
                <a:solidFill>
                  <a:schemeClr val="tx1"/>
                </a:solidFill>
                <a:cs typeface="Arial Narrow"/>
              </a:rPr>
              <a:t>Physics</a:t>
            </a:r>
            <a:r>
              <a:rPr lang="hu-HU" sz="1800" b="0" dirty="0">
                <a:solidFill>
                  <a:schemeClr val="tx1"/>
                </a:solidFill>
                <a:cs typeface="Arial Narrow"/>
              </a:rPr>
              <a:t>, Budapest</a:t>
            </a:r>
            <a:endParaRPr lang="en-US" sz="1800" b="0" dirty="0">
              <a:solidFill>
                <a:schemeClr val="tx1"/>
              </a:solidFill>
              <a:cs typeface="Arial Narrow"/>
            </a:endParaRPr>
          </a:p>
          <a:p>
            <a:endParaRPr lang="en-US" sz="1800" b="0" i="0" dirty="0"/>
          </a:p>
          <a:p>
            <a:endParaRPr lang="en-US" sz="1800" b="0" i="0" dirty="0"/>
          </a:p>
        </p:txBody>
      </p:sp>
      <p:pic>
        <p:nvPicPr>
          <p:cNvPr id="19" name="Kép 13">
            <a:extLst>
              <a:ext uri="{FF2B5EF4-FFF2-40B4-BE49-F238E27FC236}">
                <a16:creationId xmlns:a16="http://schemas.microsoft.com/office/drawing/2014/main" id="{D692E43B-FD05-9DD2-F92C-A6F4C1D3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74" y="5711830"/>
            <a:ext cx="2051968" cy="4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0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3517"/>
            <a:ext cx="9144000" cy="3312723"/>
          </a:xfrm>
          <a:prstGeom prst="rect">
            <a:avLst/>
          </a:prstGeom>
        </p:spPr>
      </p:pic>
      <p:pic>
        <p:nvPicPr>
          <p:cNvPr id="3" name="SMovi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038" y="1124744"/>
            <a:ext cx="3291858" cy="185167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5" name="Group 8">
            <a:extLst>
              <a:ext uri="{FF2B5EF4-FFF2-40B4-BE49-F238E27FC236}">
                <a16:creationId xmlns:a16="http://schemas.microsoft.com/office/drawing/2014/main" id="{06DC27D3-395F-A4CE-9B1F-A08312D17481}"/>
              </a:ext>
            </a:extLst>
          </p:cNvPr>
          <p:cNvGrpSpPr/>
          <p:nvPr/>
        </p:nvGrpSpPr>
        <p:grpSpPr>
          <a:xfrm>
            <a:off x="4788024" y="764704"/>
            <a:ext cx="4067938" cy="2610765"/>
            <a:chOff x="8025027" y="3493507"/>
            <a:chExt cx="4067938" cy="2610765"/>
          </a:xfrm>
        </p:grpSpPr>
        <p:sp>
          <p:nvSpPr>
            <p:cNvPr id="26" name="Rectangle 40">
              <a:extLst>
                <a:ext uri="{FF2B5EF4-FFF2-40B4-BE49-F238E27FC236}">
                  <a16:creationId xmlns:a16="http://schemas.microsoft.com/office/drawing/2014/main" id="{48EDA580-026E-CDF5-EB02-30EA7394E290}"/>
                </a:ext>
              </a:extLst>
            </p:cNvPr>
            <p:cNvSpPr/>
            <p:nvPr/>
          </p:nvSpPr>
          <p:spPr>
            <a:xfrm>
              <a:off x="8044843" y="3493507"/>
              <a:ext cx="4048122" cy="2610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7" name="TextBox 43">
              <a:extLst>
                <a:ext uri="{FF2B5EF4-FFF2-40B4-BE49-F238E27FC236}">
                  <a16:creationId xmlns:a16="http://schemas.microsoft.com/office/drawing/2014/main" id="{00CBB4B1-C1BB-69FF-2EF0-FA9F53A36B51}"/>
                </a:ext>
              </a:extLst>
            </p:cNvPr>
            <p:cNvSpPr txBox="1"/>
            <p:nvPr/>
          </p:nvSpPr>
          <p:spPr>
            <a:xfrm>
              <a:off x="8025027" y="3589388"/>
              <a:ext cx="4056822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>
                  <a:solidFill>
                    <a:srgbClr val="FF0000"/>
                  </a:solidFill>
                  <a:cs typeface="Calibri"/>
                </a:rPr>
                <a:t>Calculate the spectrum of the QPI states</a:t>
              </a:r>
              <a:endParaRPr lang="en-US"/>
            </a:p>
          </p:txBody>
        </p:sp>
        <p:pic>
          <p:nvPicPr>
            <p:cNvPr id="28" name="Picture 47" descr="A black and white math equation&#10;&#10;Description automatically generated">
              <a:extLst>
                <a:ext uri="{FF2B5EF4-FFF2-40B4-BE49-F238E27FC236}">
                  <a16:creationId xmlns:a16="http://schemas.microsoft.com/office/drawing/2014/main" id="{AA612B56-2CCC-4B05-867D-F80CD7238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8660" y="4064281"/>
              <a:ext cx="2743200" cy="669073"/>
            </a:xfrm>
            <a:prstGeom prst="rect">
              <a:avLst/>
            </a:prstGeom>
          </p:spPr>
        </p:pic>
        <p:pic>
          <p:nvPicPr>
            <p:cNvPr id="29" name="Picture 48">
              <a:extLst>
                <a:ext uri="{FF2B5EF4-FFF2-40B4-BE49-F238E27FC236}">
                  <a16:creationId xmlns:a16="http://schemas.microsoft.com/office/drawing/2014/main" id="{923B57EE-46E1-4134-5EF1-FC4A001CC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17579" y="4247531"/>
              <a:ext cx="993075" cy="302574"/>
            </a:xfrm>
            <a:prstGeom prst="rect">
              <a:avLst/>
            </a:prstGeom>
          </p:spPr>
        </p:pic>
        <p:sp>
          <p:nvSpPr>
            <p:cNvPr id="30" name="TextBox 50">
              <a:extLst>
                <a:ext uri="{FF2B5EF4-FFF2-40B4-BE49-F238E27FC236}">
                  <a16:creationId xmlns:a16="http://schemas.microsoft.com/office/drawing/2014/main" id="{06B449C9-4C75-4B96-4B7E-84E560E6B3A9}"/>
                </a:ext>
              </a:extLst>
            </p:cNvPr>
            <p:cNvSpPr txBox="1"/>
            <p:nvPr/>
          </p:nvSpPr>
          <p:spPr>
            <a:xfrm>
              <a:off x="8171533" y="4888674"/>
              <a:ext cx="3621974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dirty="0">
                  <a:cs typeface="Calibri"/>
                </a:rPr>
                <a:t>The </a:t>
              </a:r>
              <a:r>
                <a:rPr lang="en-GB" sz="1600" dirty="0" err="1">
                  <a:cs typeface="Calibri"/>
                </a:rPr>
                <a:t>Fourirer</a:t>
              </a:r>
              <a:r>
                <a:rPr lang="en-GB" sz="1600" dirty="0">
                  <a:cs typeface="Calibri"/>
                </a:rPr>
                <a:t> series coefficients gives the intensities in the spectrum</a:t>
              </a:r>
              <a:endParaRPr lang="en-US" dirty="0"/>
            </a:p>
          </p:txBody>
        </p:sp>
        <p:sp>
          <p:nvSpPr>
            <p:cNvPr id="31" name="TextBox 51">
              <a:extLst>
                <a:ext uri="{FF2B5EF4-FFF2-40B4-BE49-F238E27FC236}">
                  <a16:creationId xmlns:a16="http://schemas.microsoft.com/office/drawing/2014/main" id="{DABF5173-432C-3C19-8D79-B6317C10A7CB}"/>
                </a:ext>
              </a:extLst>
            </p:cNvPr>
            <p:cNvSpPr txBox="1"/>
            <p:nvPr/>
          </p:nvSpPr>
          <p:spPr>
            <a:xfrm>
              <a:off x="8190924" y="5472544"/>
              <a:ext cx="3770415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dirty="0">
                  <a:cs typeface="Calibri"/>
                </a:rPr>
                <a:t>This is a sampling of the </a:t>
              </a:r>
              <a:r>
                <a:rPr lang="en-GB" sz="1600" b="1" dirty="0">
                  <a:cs typeface="Calibri"/>
                </a:rPr>
                <a:t>k </a:t>
              </a:r>
              <a:r>
                <a:rPr lang="en-GB" sz="1600" dirty="0">
                  <a:cs typeface="Calibri"/>
                </a:rPr>
                <a:t>space, average over different chains provide more </a:t>
              </a:r>
              <a:r>
                <a:rPr lang="en-GB" sz="1600" b="1" dirty="0">
                  <a:cs typeface="Calibri"/>
                </a:rPr>
                <a:t>k </a:t>
              </a:r>
              <a:r>
                <a:rPr lang="en-GB" sz="1600" dirty="0">
                  <a:cs typeface="Calibri"/>
                </a:rPr>
                <a:t>points</a:t>
              </a:r>
            </a:p>
          </p:txBody>
        </p:sp>
      </p:grpSp>
      <p:pic>
        <p:nvPicPr>
          <p:cNvPr id="32" name="Kép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900"/>
            <a:ext cx="4464496" cy="2653940"/>
          </a:xfrm>
          <a:prstGeom prst="rect">
            <a:avLst/>
          </a:prstGeom>
        </p:spPr>
      </p:pic>
      <p:sp>
        <p:nvSpPr>
          <p:cNvPr id="34" name="Téglalap 33"/>
          <p:cNvSpPr/>
          <p:nvPr/>
        </p:nvSpPr>
        <p:spPr>
          <a:xfrm>
            <a:off x="-324544" y="3429000"/>
            <a:ext cx="3240360" cy="3528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églalap 34"/>
          <p:cNvSpPr/>
          <p:nvPr/>
        </p:nvSpPr>
        <p:spPr>
          <a:xfrm>
            <a:off x="2908860" y="3348236"/>
            <a:ext cx="7200800" cy="3528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zövegdoboz 3"/>
          <p:cNvSpPr txBox="1"/>
          <p:nvPr/>
        </p:nvSpPr>
        <p:spPr>
          <a:xfrm>
            <a:off x="2567944" y="162049"/>
            <a:ext cx="464742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sz="2400" b="1" dirty="0" err="1">
                <a:solidFill>
                  <a:schemeClr val="bg1"/>
                </a:solidFill>
              </a:rPr>
              <a:t>Shiba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bands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in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Mn</a:t>
            </a:r>
            <a:r>
              <a:rPr lang="hu-HU" sz="2400" b="1" dirty="0">
                <a:solidFill>
                  <a:schemeClr val="bg1"/>
                </a:solidFill>
              </a:rPr>
              <a:t>/</a:t>
            </a:r>
            <a:r>
              <a:rPr lang="hu-HU" sz="2400" b="1" dirty="0" err="1">
                <a:solidFill>
                  <a:schemeClr val="bg1"/>
                </a:solidFill>
              </a:rPr>
              <a:t>Nb</a:t>
            </a:r>
            <a:r>
              <a:rPr lang="hu-HU" sz="2400" b="1" dirty="0">
                <a:solidFill>
                  <a:schemeClr val="bg1"/>
                </a:solidFill>
              </a:rPr>
              <a:t>(100) </a:t>
            </a:r>
            <a:r>
              <a:rPr lang="hu-HU" sz="2400" b="1" dirty="0" err="1">
                <a:solidFill>
                  <a:schemeClr val="bg1"/>
                </a:solidFill>
              </a:rPr>
              <a:t>chains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91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1B5E505-709A-13D5-F2C2-80E8B5A7FB79}"/>
              </a:ext>
            </a:extLst>
          </p:cNvPr>
          <p:cNvGrpSpPr/>
          <p:nvPr/>
        </p:nvGrpSpPr>
        <p:grpSpPr>
          <a:xfrm>
            <a:off x="251520" y="1548166"/>
            <a:ext cx="7324710" cy="4913530"/>
            <a:chOff x="251520" y="1556792"/>
            <a:chExt cx="7324710" cy="4913530"/>
          </a:xfrm>
          <a:solidFill>
            <a:schemeClr val="bg1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3ACED5-ED1E-4A83-FCB6-5A4B40F10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183" y="1772816"/>
              <a:ext cx="7100047" cy="469750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37AC29-3E2E-C8F7-7B6B-DC6A3CAFF7F9}"/>
                </a:ext>
              </a:extLst>
            </p:cNvPr>
            <p:cNvSpPr/>
            <p:nvPr/>
          </p:nvSpPr>
          <p:spPr>
            <a:xfrm>
              <a:off x="251520" y="1556792"/>
              <a:ext cx="3600400" cy="86409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0FFDB46-1FD3-02D7-9E73-96F4B887A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5213087"/>
            <a:ext cx="4043966" cy="766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C1FB70-11B5-628E-81E2-5A97C53E1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3839942"/>
            <a:ext cx="3992451" cy="882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2300D-2E47-E9E6-01B6-2054ABA75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237892"/>
            <a:ext cx="3861082" cy="19256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C0736B-1E78-D593-EA7B-35A409CB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Fe chain on </a:t>
            </a:r>
            <a:r>
              <a:rPr lang="en-US" sz="2800" dirty="0">
                <a:solidFill>
                  <a:srgbClr val="FFC000"/>
                </a:solidFill>
              </a:rPr>
              <a:t>Au</a:t>
            </a:r>
            <a:r>
              <a:rPr lang="en-US" sz="2800" dirty="0"/>
              <a:t> covered </a:t>
            </a:r>
            <a:r>
              <a:rPr lang="en-US" sz="2800" dirty="0">
                <a:solidFill>
                  <a:srgbClr val="00B050"/>
                </a:solidFill>
              </a:rPr>
              <a:t>Nb</a:t>
            </a:r>
            <a:r>
              <a:rPr lang="en-US" sz="2800" dirty="0"/>
              <a:t>(110)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976709-CC57-2B07-DB89-5FDCB4A7B071}"/>
              </a:ext>
            </a:extLst>
          </p:cNvPr>
          <p:cNvSpPr/>
          <p:nvPr/>
        </p:nvSpPr>
        <p:spPr>
          <a:xfrm>
            <a:off x="2123728" y="3527297"/>
            <a:ext cx="72008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gyenes összekötő nyíllal 2"/>
          <p:cNvCxnSpPr>
            <a:cxnSpLocks/>
          </p:cNvCxnSpPr>
          <p:nvPr/>
        </p:nvCxnSpPr>
        <p:spPr>
          <a:xfrm flipV="1">
            <a:off x="3419872" y="5309834"/>
            <a:ext cx="3600400" cy="56743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>
            <a:cxnSpLocks/>
          </p:cNvCxnSpPr>
          <p:nvPr/>
        </p:nvCxnSpPr>
        <p:spPr>
          <a:xfrm flipV="1">
            <a:off x="3419872" y="5309834"/>
            <a:ext cx="1512168" cy="135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35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37EC0D-109D-C8CE-D588-0345E851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68760"/>
            <a:ext cx="5566371" cy="27222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40596D-568C-FA69-4758-5677B45CE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44" y="4265283"/>
            <a:ext cx="5544666" cy="2476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C984AB-E07D-D5A4-09EF-EA927E479C83}"/>
              </a:ext>
            </a:extLst>
          </p:cNvPr>
          <p:cNvSpPr txBox="1"/>
          <p:nvPr/>
        </p:nvSpPr>
        <p:spPr>
          <a:xfrm>
            <a:off x="328022" y="296007"/>
            <a:ext cx="8487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DOS of Fe chains on Au covered Nb(110) at various spiraling angles</a:t>
            </a:r>
          </a:p>
          <a:p>
            <a:pPr algn="ctr"/>
            <a:r>
              <a:rPr lang="en-US" sz="2400" dirty="0"/>
              <a:t>SOC=1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A39FB-8E89-B18C-5C30-BB4EF6C91A32}"/>
              </a:ext>
            </a:extLst>
          </p:cNvPr>
          <p:cNvSpPr txBox="1"/>
          <p:nvPr/>
        </p:nvSpPr>
        <p:spPr>
          <a:xfrm>
            <a:off x="6228184" y="2348831"/>
            <a:ext cx="2646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DOS:  LDOS summed over </a:t>
            </a:r>
          </a:p>
          <a:p>
            <a:r>
              <a:rPr lang="en-US" dirty="0"/>
              <a:t>chain atoms</a:t>
            </a:r>
          </a:p>
          <a:p>
            <a:r>
              <a:rPr lang="en-US" dirty="0"/>
              <a:t>State is from F to AF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03F80-6568-C113-C092-8192B679FA06}"/>
              </a:ext>
            </a:extLst>
          </p:cNvPr>
          <p:cNvSpPr txBox="1"/>
          <p:nvPr/>
        </p:nvSpPr>
        <p:spPr>
          <a:xfrm>
            <a:off x="6228184" y="5043094"/>
            <a:ext cx="277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LDOS: </a:t>
            </a:r>
          </a:p>
          <a:p>
            <a:r>
              <a:rPr lang="en-US" dirty="0"/>
              <a:t>along the Fe atoms at E=0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8C8F8-96BC-7E7E-70F2-8C23D5046CD4}"/>
              </a:ext>
            </a:extLst>
          </p:cNvPr>
          <p:cNvSpPr txBox="1"/>
          <p:nvPr/>
        </p:nvSpPr>
        <p:spPr>
          <a:xfrm rot="16200000">
            <a:off x="4138" y="252425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6D1DBF-ED9B-E7D0-F973-0AB6991F74C8}"/>
              </a:ext>
            </a:extLst>
          </p:cNvPr>
          <p:cNvSpPr txBox="1"/>
          <p:nvPr/>
        </p:nvSpPr>
        <p:spPr>
          <a:xfrm rot="16200000">
            <a:off x="-621989" y="5030629"/>
            <a:ext cx="190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Atomic position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6B6C8A-043A-D2DC-38B9-3DF701117C9E}"/>
              </a:ext>
            </a:extLst>
          </p:cNvPr>
          <p:cNvGrpSpPr/>
          <p:nvPr/>
        </p:nvGrpSpPr>
        <p:grpSpPr>
          <a:xfrm>
            <a:off x="6012160" y="908720"/>
            <a:ext cx="3096344" cy="923330"/>
            <a:chOff x="1331640" y="1097312"/>
            <a:chExt cx="3096344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371CD03-0118-E474-73B1-BE467B173EB2}"/>
                </a:ext>
              </a:extLst>
            </p:cNvPr>
            <p:cNvSpPr/>
            <p:nvPr/>
          </p:nvSpPr>
          <p:spPr>
            <a:xfrm>
              <a:off x="1331640" y="1628800"/>
              <a:ext cx="216024" cy="21602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48A3C15-CD6F-507B-544C-9CEE3C12AEC7}"/>
                </a:ext>
              </a:extLst>
            </p:cNvPr>
            <p:cNvSpPr/>
            <p:nvPr/>
          </p:nvSpPr>
          <p:spPr>
            <a:xfrm>
              <a:off x="1619672" y="1628800"/>
              <a:ext cx="216024" cy="21602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1C0F1A-05E6-A178-FC89-3733F8BFC291}"/>
                </a:ext>
              </a:extLst>
            </p:cNvPr>
            <p:cNvSpPr/>
            <p:nvPr/>
          </p:nvSpPr>
          <p:spPr>
            <a:xfrm>
              <a:off x="1907704" y="1628800"/>
              <a:ext cx="216024" cy="21602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DB724D0-643F-387D-D18F-F6FB1D1B2F64}"/>
                </a:ext>
              </a:extLst>
            </p:cNvPr>
            <p:cNvSpPr/>
            <p:nvPr/>
          </p:nvSpPr>
          <p:spPr>
            <a:xfrm>
              <a:off x="3635896" y="1628800"/>
              <a:ext cx="216024" cy="21602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85F0507-8D71-98BC-4F5B-3FCD73AF61D1}"/>
                </a:ext>
              </a:extLst>
            </p:cNvPr>
            <p:cNvSpPr/>
            <p:nvPr/>
          </p:nvSpPr>
          <p:spPr>
            <a:xfrm>
              <a:off x="3923928" y="1628800"/>
              <a:ext cx="216024" cy="21602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9DBBC71-29F5-5BF2-229E-A9FF242B46BA}"/>
                </a:ext>
              </a:extLst>
            </p:cNvPr>
            <p:cNvSpPr/>
            <p:nvPr/>
          </p:nvSpPr>
          <p:spPr>
            <a:xfrm>
              <a:off x="4211960" y="1628800"/>
              <a:ext cx="216024" cy="21602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D755BFC-5151-76B3-AFB0-138385CE8A67}"/>
                </a:ext>
              </a:extLst>
            </p:cNvPr>
            <p:cNvSpPr/>
            <p:nvPr/>
          </p:nvSpPr>
          <p:spPr>
            <a:xfrm>
              <a:off x="2748939" y="1628800"/>
              <a:ext cx="216024" cy="21602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968902-03F3-A14D-EB08-14A7D63E6380}"/>
                </a:ext>
              </a:extLst>
            </p:cNvPr>
            <p:cNvSpPr/>
            <p:nvPr/>
          </p:nvSpPr>
          <p:spPr>
            <a:xfrm>
              <a:off x="2123728" y="1097312"/>
              <a:ext cx="6623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55048E-E63C-FF82-A63E-FEA35B7A0910}"/>
                </a:ext>
              </a:extLst>
            </p:cNvPr>
            <p:cNvSpPr/>
            <p:nvPr/>
          </p:nvSpPr>
          <p:spPr>
            <a:xfrm>
              <a:off x="2928959" y="1097312"/>
              <a:ext cx="6623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9E112-57D5-B48D-1425-9F182D2C7CBA}"/>
              </a:ext>
            </a:extLst>
          </p:cNvPr>
          <p:cNvGrpSpPr/>
          <p:nvPr/>
        </p:nvGrpSpPr>
        <p:grpSpPr>
          <a:xfrm>
            <a:off x="6012160" y="3729806"/>
            <a:ext cx="3096344" cy="923330"/>
            <a:chOff x="1484040" y="4824584"/>
            <a:chExt cx="3096344" cy="92333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914955-EF6D-A2A9-DB98-BB7FAA1B81D5}"/>
                </a:ext>
              </a:extLst>
            </p:cNvPr>
            <p:cNvSpPr/>
            <p:nvPr/>
          </p:nvSpPr>
          <p:spPr>
            <a:xfrm>
              <a:off x="1484040" y="5373216"/>
              <a:ext cx="216024" cy="21602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93BCE6A-86DD-5FF1-617E-37F43BEA70F8}"/>
                </a:ext>
              </a:extLst>
            </p:cNvPr>
            <p:cNvSpPr/>
            <p:nvPr/>
          </p:nvSpPr>
          <p:spPr>
            <a:xfrm>
              <a:off x="1772072" y="5373216"/>
              <a:ext cx="216024" cy="2160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F1C36A-DF9C-9D3A-C51E-BFB7E39A7DD4}"/>
                </a:ext>
              </a:extLst>
            </p:cNvPr>
            <p:cNvSpPr/>
            <p:nvPr/>
          </p:nvSpPr>
          <p:spPr>
            <a:xfrm>
              <a:off x="2060104" y="5373216"/>
              <a:ext cx="216024" cy="2160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CFA07F1-3815-C5C5-9DB2-8D9A27F2CAE7}"/>
                </a:ext>
              </a:extLst>
            </p:cNvPr>
            <p:cNvSpPr/>
            <p:nvPr/>
          </p:nvSpPr>
          <p:spPr>
            <a:xfrm>
              <a:off x="3788296" y="5373216"/>
              <a:ext cx="216024" cy="2160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B9C0218-6116-3DF2-757A-0D5725D14829}"/>
                </a:ext>
              </a:extLst>
            </p:cNvPr>
            <p:cNvSpPr/>
            <p:nvPr/>
          </p:nvSpPr>
          <p:spPr>
            <a:xfrm>
              <a:off x="4076328" y="5373216"/>
              <a:ext cx="216024" cy="2160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CC0B79-7F08-5378-97B0-1B696CEF2E62}"/>
                </a:ext>
              </a:extLst>
            </p:cNvPr>
            <p:cNvSpPr/>
            <p:nvPr/>
          </p:nvSpPr>
          <p:spPr>
            <a:xfrm>
              <a:off x="4364360" y="5373216"/>
              <a:ext cx="216024" cy="21602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51622A9-4B23-4A7C-22E9-90E0F8E2DB49}"/>
                </a:ext>
              </a:extLst>
            </p:cNvPr>
            <p:cNvSpPr/>
            <p:nvPr/>
          </p:nvSpPr>
          <p:spPr>
            <a:xfrm>
              <a:off x="2901339" y="5373216"/>
              <a:ext cx="216024" cy="2160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59FA23C-8570-7DA8-7311-BDA8DCA8CE14}"/>
                </a:ext>
              </a:extLst>
            </p:cNvPr>
            <p:cNvSpPr/>
            <p:nvPr/>
          </p:nvSpPr>
          <p:spPr>
            <a:xfrm>
              <a:off x="3108791" y="4824584"/>
              <a:ext cx="6623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7632F8F-A801-C454-ECF4-7F7E3B147649}"/>
                </a:ext>
              </a:extLst>
            </p:cNvPr>
            <p:cNvSpPr/>
            <p:nvPr/>
          </p:nvSpPr>
          <p:spPr>
            <a:xfrm>
              <a:off x="2249456" y="4824584"/>
              <a:ext cx="6623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</a:t>
              </a:r>
            </a:p>
          </p:txBody>
        </p:sp>
      </p:grpSp>
      <p:pic>
        <p:nvPicPr>
          <p:cNvPr id="5" name="Kép 4" descr="\documentclass{article}&#10;\usepackage{amsmath}&#10;\pagestyle{empty}&#10;\begin{document}&#10;&#10;$$\phi$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45" y="3994040"/>
            <a:ext cx="134095" cy="2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4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doboz 14">
            <a:extLst>
              <a:ext uri="{FF2B5EF4-FFF2-40B4-BE49-F238E27FC236}">
                <a16:creationId xmlns:a16="http://schemas.microsoft.com/office/drawing/2014/main" id="{08963F32-6F29-4486-8A9C-2F2DA130D24F}"/>
              </a:ext>
            </a:extLst>
          </p:cNvPr>
          <p:cNvSpPr txBox="1"/>
          <p:nvPr/>
        </p:nvSpPr>
        <p:spPr>
          <a:xfrm>
            <a:off x="2519773" y="2487386"/>
            <a:ext cx="631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>
                <a:solidFill>
                  <a:srgbClr val="C00000"/>
                </a:solidFill>
              </a:rPr>
              <a:t>tiltott sáv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DF8ACC3-3E8B-480B-9A17-E4D8FD0C50A1}"/>
              </a:ext>
            </a:extLst>
          </p:cNvPr>
          <p:cNvSpPr txBox="1"/>
          <p:nvPr/>
        </p:nvSpPr>
        <p:spPr>
          <a:xfrm>
            <a:off x="2519685" y="4235744"/>
            <a:ext cx="631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>
                <a:solidFill>
                  <a:srgbClr val="C00000"/>
                </a:solidFill>
              </a:rPr>
              <a:t>tiltott sáv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461D8A12-148C-4473-877E-AE00B52886A0}"/>
              </a:ext>
            </a:extLst>
          </p:cNvPr>
          <p:cNvSpPr/>
          <p:nvPr/>
        </p:nvSpPr>
        <p:spPr>
          <a:xfrm>
            <a:off x="4430447" y="625844"/>
            <a:ext cx="216024" cy="154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31D83777-BAD1-4F71-8E0A-964819275594}"/>
              </a:ext>
            </a:extLst>
          </p:cNvPr>
          <p:cNvSpPr txBox="1"/>
          <p:nvPr/>
        </p:nvSpPr>
        <p:spPr>
          <a:xfrm>
            <a:off x="2465766" y="2486566"/>
            <a:ext cx="631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>
                <a:solidFill>
                  <a:schemeClr val="accent2"/>
                </a:solidFill>
              </a:rPr>
              <a:t>tiltott sáv</a:t>
            </a:r>
            <a:endParaRPr lang="en-US" sz="900" dirty="0">
              <a:solidFill>
                <a:schemeClr val="accent2"/>
              </a:solidFill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E13F09D2-21D9-423B-80AA-91026E591108}"/>
              </a:ext>
            </a:extLst>
          </p:cNvPr>
          <p:cNvSpPr txBox="1"/>
          <p:nvPr/>
        </p:nvSpPr>
        <p:spPr>
          <a:xfrm>
            <a:off x="2465679" y="4235744"/>
            <a:ext cx="631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>
                <a:solidFill>
                  <a:schemeClr val="accent2"/>
                </a:solidFill>
              </a:rPr>
              <a:t>tiltott sáv</a:t>
            </a:r>
            <a:endParaRPr lang="en-US" sz="900" dirty="0">
              <a:solidFill>
                <a:schemeClr val="accent2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2C3B70E-79AC-44A8-AB7F-5B165B661997}"/>
              </a:ext>
            </a:extLst>
          </p:cNvPr>
          <p:cNvSpPr txBox="1"/>
          <p:nvPr/>
        </p:nvSpPr>
        <p:spPr>
          <a:xfrm>
            <a:off x="92947" y="470739"/>
            <a:ext cx="259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1"/>
                </a:solidFill>
              </a:rPr>
              <a:t>Band </a:t>
            </a:r>
            <a:r>
              <a:rPr lang="hu-HU" dirty="0" err="1">
                <a:solidFill>
                  <a:schemeClr val="accent1"/>
                </a:solidFill>
              </a:rPr>
              <a:t>inversion</a:t>
            </a:r>
            <a:r>
              <a:rPr lang="hu-HU" dirty="0">
                <a:solidFill>
                  <a:schemeClr val="accent1"/>
                </a:solidFill>
              </a:rPr>
              <a:t> </a:t>
            </a:r>
            <a:r>
              <a:rPr lang="hu-HU" dirty="0" err="1">
                <a:solidFill>
                  <a:schemeClr val="accent1"/>
                </a:solidFill>
              </a:rPr>
              <a:t>reasoning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715C653-A979-47CF-91F5-68EDD7FBA5CB}"/>
              </a:ext>
            </a:extLst>
          </p:cNvPr>
          <p:cNvSpPr txBox="1">
            <a:spLocks/>
          </p:cNvSpPr>
          <p:nvPr/>
        </p:nvSpPr>
        <p:spPr>
          <a:xfrm>
            <a:off x="92947" y="72299"/>
            <a:ext cx="8799533" cy="415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dirty="0" err="1">
                <a:solidFill>
                  <a:srgbClr val="C00000"/>
                </a:solidFill>
                <a:latin typeface="+mn-lt"/>
                <a:cs typeface="Calibri Light"/>
              </a:rPr>
              <a:t>Artificial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Calibri Light"/>
              </a:rPr>
              <a:t> </a:t>
            </a:r>
            <a:r>
              <a:rPr lang="hu-HU" sz="2400" dirty="0" err="1">
                <a:solidFill>
                  <a:srgbClr val="C00000"/>
                </a:solidFill>
                <a:latin typeface="+mn-lt"/>
                <a:cs typeface="Calibri Light"/>
              </a:rPr>
              <a:t>Fe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Calibri Light"/>
              </a:rPr>
              <a:t> </a:t>
            </a:r>
            <a:r>
              <a:rPr lang="hu-HU" sz="2400" dirty="0" err="1">
                <a:solidFill>
                  <a:srgbClr val="C00000"/>
                </a:solidFill>
                <a:latin typeface="+mn-lt"/>
                <a:cs typeface="Calibri Light"/>
              </a:rPr>
              <a:t>atomic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Calibri Light"/>
              </a:rPr>
              <a:t> </a:t>
            </a:r>
            <a:r>
              <a:rPr lang="hu-HU" sz="2400" dirty="0" err="1">
                <a:solidFill>
                  <a:srgbClr val="C00000"/>
                </a:solidFill>
                <a:latin typeface="+mn-lt"/>
                <a:cs typeface="Calibri Light"/>
              </a:rPr>
              <a:t>chains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Calibri Light"/>
              </a:rPr>
              <a:t> </a:t>
            </a:r>
            <a:r>
              <a:rPr lang="hu-HU" sz="2400" dirty="0" err="1">
                <a:solidFill>
                  <a:srgbClr val="C00000"/>
                </a:solidFill>
                <a:latin typeface="+mn-lt"/>
                <a:cs typeface="Calibri Light"/>
              </a:rPr>
              <a:t>on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Calibri Light"/>
              </a:rPr>
              <a:t> </a:t>
            </a:r>
            <a:r>
              <a:rPr lang="hu-HU" sz="2400" dirty="0" err="1">
                <a:solidFill>
                  <a:srgbClr val="C00000"/>
                </a:solidFill>
                <a:latin typeface="+mn-lt"/>
                <a:cs typeface="Calibri Light"/>
              </a:rPr>
              <a:t>Nb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(110) </a:t>
            </a:r>
            <a:r>
              <a:rPr lang="hu-HU" sz="24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covered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by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a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Calibri Light"/>
              </a:rPr>
              <a:t> Au ML </a:t>
            </a:r>
            <a:endParaRPr lang="en-US" sz="2400" dirty="0">
              <a:solidFill>
                <a:srgbClr val="C00000"/>
              </a:solidFill>
              <a:latin typeface="+mn-lt"/>
              <a:cs typeface="Calibri Light"/>
            </a:endParaRP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581470FD-2C0E-4407-8638-AFD5598965D5}"/>
              </a:ext>
            </a:extLst>
          </p:cNvPr>
          <p:cNvGrpSpPr/>
          <p:nvPr/>
        </p:nvGrpSpPr>
        <p:grpSpPr>
          <a:xfrm>
            <a:off x="166121" y="764704"/>
            <a:ext cx="3901823" cy="5712841"/>
            <a:chOff x="166121" y="873339"/>
            <a:chExt cx="3901823" cy="5712841"/>
          </a:xfrm>
        </p:grpSpPr>
        <p:grpSp>
          <p:nvGrpSpPr>
            <p:cNvPr id="18" name="Csoportba foglalás 17">
              <a:extLst>
                <a:ext uri="{FF2B5EF4-FFF2-40B4-BE49-F238E27FC236}">
                  <a16:creationId xmlns:a16="http://schemas.microsoft.com/office/drawing/2014/main" id="{FDDE635F-F137-4159-BD54-7C3E119BBC5D}"/>
                </a:ext>
              </a:extLst>
            </p:cNvPr>
            <p:cNvGrpSpPr/>
            <p:nvPr/>
          </p:nvGrpSpPr>
          <p:grpSpPr>
            <a:xfrm>
              <a:off x="237347" y="958766"/>
              <a:ext cx="3730616" cy="2677591"/>
              <a:chOff x="879042" y="1263620"/>
              <a:chExt cx="3205908" cy="2458950"/>
            </a:xfrm>
          </p:grpSpPr>
          <p:pic>
            <p:nvPicPr>
              <p:cNvPr id="5" name="Kép 4">
                <a:extLst>
                  <a:ext uri="{FF2B5EF4-FFF2-40B4-BE49-F238E27FC236}">
                    <a16:creationId xmlns:a16="http://schemas.microsoft.com/office/drawing/2014/main" id="{4D88C0D0-D62E-455D-931B-780CBE13F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9042" y="1276826"/>
                <a:ext cx="3205908" cy="2445744"/>
              </a:xfrm>
              <a:prstGeom prst="rect">
                <a:avLst/>
              </a:prstGeom>
            </p:spPr>
          </p:pic>
          <p:sp>
            <p:nvSpPr>
              <p:cNvPr id="17" name="Téglalap 16">
                <a:extLst>
                  <a:ext uri="{FF2B5EF4-FFF2-40B4-BE49-F238E27FC236}">
                    <a16:creationId xmlns:a16="http://schemas.microsoft.com/office/drawing/2014/main" id="{5284E00F-D2DF-4A1F-9A45-FAD7D775E412}"/>
                  </a:ext>
                </a:extLst>
              </p:cNvPr>
              <p:cNvSpPr/>
              <p:nvPr/>
            </p:nvSpPr>
            <p:spPr>
              <a:xfrm>
                <a:off x="971600" y="1263620"/>
                <a:ext cx="144016" cy="149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21" name="Csoportba foglalás 20">
              <a:extLst>
                <a:ext uri="{FF2B5EF4-FFF2-40B4-BE49-F238E27FC236}">
                  <a16:creationId xmlns:a16="http://schemas.microsoft.com/office/drawing/2014/main" id="{722E45F2-8EDA-4F93-BA61-FDC770147A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6121" y="3737076"/>
              <a:ext cx="3901823" cy="2849104"/>
              <a:chOff x="773291" y="3608039"/>
              <a:chExt cx="2670488" cy="1949986"/>
            </a:xfrm>
          </p:grpSpPr>
          <p:pic>
            <p:nvPicPr>
              <p:cNvPr id="10" name="Kép 9">
                <a:extLst>
                  <a:ext uri="{FF2B5EF4-FFF2-40B4-BE49-F238E27FC236}">
                    <a16:creationId xmlns:a16="http://schemas.microsoft.com/office/drawing/2014/main" id="{02D0450F-67FF-4E72-835A-E94E73402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291" y="3608039"/>
                <a:ext cx="2670488" cy="1949986"/>
              </a:xfrm>
              <a:prstGeom prst="rect">
                <a:avLst/>
              </a:prstGeom>
            </p:spPr>
          </p:pic>
          <p:sp>
            <p:nvSpPr>
              <p:cNvPr id="20" name="Téglalap 19">
                <a:extLst>
                  <a:ext uri="{FF2B5EF4-FFF2-40B4-BE49-F238E27FC236}">
                    <a16:creationId xmlns:a16="http://schemas.microsoft.com/office/drawing/2014/main" id="{60D0290E-741F-4E3C-AF78-6270F5372908}"/>
                  </a:ext>
                </a:extLst>
              </p:cNvPr>
              <p:cNvSpPr/>
              <p:nvPr/>
            </p:nvSpPr>
            <p:spPr>
              <a:xfrm>
                <a:off x="879053" y="3608039"/>
                <a:ext cx="236563" cy="2530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7" name="Szövegdoboz 46">
              <a:extLst>
                <a:ext uri="{FF2B5EF4-FFF2-40B4-BE49-F238E27FC236}">
                  <a16:creationId xmlns:a16="http://schemas.microsoft.com/office/drawing/2014/main" id="{464CF658-FE60-44DA-AA6C-8363AA90BC8A}"/>
                </a:ext>
              </a:extLst>
            </p:cNvPr>
            <p:cNvSpPr txBox="1"/>
            <p:nvPr/>
          </p:nvSpPr>
          <p:spPr>
            <a:xfrm>
              <a:off x="316148" y="873339"/>
              <a:ext cx="4173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748EEA7A-D0AF-4C3B-B09E-AF824C4E021C}"/>
              </a:ext>
            </a:extLst>
          </p:cNvPr>
          <p:cNvSpPr txBox="1"/>
          <p:nvPr/>
        </p:nvSpPr>
        <p:spPr>
          <a:xfrm>
            <a:off x="4578762" y="864351"/>
            <a:ext cx="41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5018C1CA-BA73-415B-90F3-3D05EAE563FB}"/>
              </a:ext>
            </a:extLst>
          </p:cNvPr>
          <p:cNvGrpSpPr/>
          <p:nvPr/>
        </p:nvGrpSpPr>
        <p:grpSpPr>
          <a:xfrm>
            <a:off x="4207269" y="488355"/>
            <a:ext cx="4804088" cy="6036989"/>
            <a:chOff x="4207269" y="549191"/>
            <a:chExt cx="4804088" cy="6036989"/>
          </a:xfrm>
        </p:grpSpPr>
        <p:grpSp>
          <p:nvGrpSpPr>
            <p:cNvPr id="25" name="Csoportba foglalás 24">
              <a:extLst>
                <a:ext uri="{FF2B5EF4-FFF2-40B4-BE49-F238E27FC236}">
                  <a16:creationId xmlns:a16="http://schemas.microsoft.com/office/drawing/2014/main" id="{12A159F5-CBA7-45A0-ADD4-9277B54186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70958" y="3547316"/>
              <a:ext cx="3901823" cy="3038864"/>
              <a:chOff x="4671335" y="3508888"/>
              <a:chExt cx="2696929" cy="2100458"/>
            </a:xfrm>
          </p:grpSpPr>
          <p:pic>
            <p:nvPicPr>
              <p:cNvPr id="14" name="Kép 13">
                <a:extLst>
                  <a:ext uri="{FF2B5EF4-FFF2-40B4-BE49-F238E27FC236}">
                    <a16:creationId xmlns:a16="http://schemas.microsoft.com/office/drawing/2014/main" id="{06051C8F-8A7D-45F0-8D7E-973387E04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1335" y="3560209"/>
                <a:ext cx="2696929" cy="2049137"/>
              </a:xfrm>
              <a:prstGeom prst="rect">
                <a:avLst/>
              </a:prstGeom>
            </p:spPr>
          </p:pic>
          <p:sp>
            <p:nvSpPr>
              <p:cNvPr id="24" name="Téglalap 23">
                <a:extLst>
                  <a:ext uri="{FF2B5EF4-FFF2-40B4-BE49-F238E27FC236}">
                    <a16:creationId xmlns:a16="http://schemas.microsoft.com/office/drawing/2014/main" id="{06C56CFA-1290-42A0-BCFC-7E09B558AEE0}"/>
                  </a:ext>
                </a:extLst>
              </p:cNvPr>
              <p:cNvSpPr/>
              <p:nvPr/>
            </p:nvSpPr>
            <p:spPr>
              <a:xfrm>
                <a:off x="4860032" y="3508888"/>
                <a:ext cx="216024" cy="3383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D2DB6769-BDAD-4D04-99CB-785D52489DD8}"/>
                </a:ext>
              </a:extLst>
            </p:cNvPr>
            <p:cNvGrpSpPr/>
            <p:nvPr/>
          </p:nvGrpSpPr>
          <p:grpSpPr>
            <a:xfrm>
              <a:off x="4207269" y="549191"/>
              <a:ext cx="4804088" cy="5303805"/>
              <a:chOff x="4207269" y="549191"/>
              <a:chExt cx="4804088" cy="5303805"/>
            </a:xfrm>
          </p:grpSpPr>
          <p:pic>
            <p:nvPicPr>
              <p:cNvPr id="12" name="Kép 11">
                <a:extLst>
                  <a:ext uri="{FF2B5EF4-FFF2-40B4-BE49-F238E27FC236}">
                    <a16:creationId xmlns:a16="http://schemas.microsoft.com/office/drawing/2014/main" id="{6BA67B79-CC48-4C77-86BA-A08495C6C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07269" y="898838"/>
                <a:ext cx="3782604" cy="2818039"/>
              </a:xfrm>
              <a:prstGeom prst="rect">
                <a:avLst/>
              </a:prstGeom>
            </p:spPr>
          </p:pic>
          <p:sp>
            <p:nvSpPr>
              <p:cNvPr id="34" name="Szövegdoboz 33">
                <a:extLst>
                  <a:ext uri="{FF2B5EF4-FFF2-40B4-BE49-F238E27FC236}">
                    <a16:creationId xmlns:a16="http://schemas.microsoft.com/office/drawing/2014/main" id="{8C8742F2-F017-480B-9942-CAEA9CD1B2FF}"/>
                  </a:ext>
                </a:extLst>
              </p:cNvPr>
              <p:cNvSpPr txBox="1"/>
              <p:nvPr/>
            </p:nvSpPr>
            <p:spPr>
              <a:xfrm>
                <a:off x="4216069" y="549191"/>
                <a:ext cx="40178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u-HU" sz="1400" dirty="0" err="1"/>
                  <a:t>Difference</a:t>
                </a:r>
                <a:r>
                  <a:rPr lang="hu-HU" sz="1400" dirty="0"/>
                  <a:t> </a:t>
                </a:r>
                <a:r>
                  <a:rPr lang="hu-HU" sz="1400" dirty="0" err="1"/>
                  <a:t>between</a:t>
                </a:r>
                <a:r>
                  <a:rPr lang="hu-HU" sz="1400" dirty="0"/>
                  <a:t> </a:t>
                </a:r>
                <a:r>
                  <a:rPr lang="hu-HU" sz="1400" dirty="0" err="1"/>
                  <a:t>electron</a:t>
                </a:r>
                <a:r>
                  <a:rPr lang="hu-HU" sz="1400" dirty="0"/>
                  <a:t> and </a:t>
                </a:r>
                <a:r>
                  <a:rPr lang="hu-HU" sz="1400" dirty="0" err="1"/>
                  <a:t>hole</a:t>
                </a:r>
                <a:r>
                  <a:rPr lang="hu-HU" sz="1400" dirty="0"/>
                  <a:t> </a:t>
                </a:r>
                <a:r>
                  <a:rPr lang="hu-HU" sz="1400" dirty="0" err="1"/>
                  <a:t>parts</a:t>
                </a:r>
                <a:r>
                  <a:rPr lang="hu-HU" sz="1400" dirty="0"/>
                  <a:t> of LDOS </a:t>
                </a:r>
              </a:p>
            </p:txBody>
          </p:sp>
          <p:pic>
            <p:nvPicPr>
              <p:cNvPr id="37" name="Kép 36">
                <a:extLst>
                  <a:ext uri="{FF2B5EF4-FFF2-40B4-BE49-F238E27FC236}">
                    <a16:creationId xmlns:a16="http://schemas.microsoft.com/office/drawing/2014/main" id="{EEF777DA-F021-468B-899C-586C78342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28384" y="1917450"/>
                <a:ext cx="958468" cy="1111327"/>
              </a:xfrm>
              <a:prstGeom prst="rect">
                <a:avLst/>
              </a:prstGeom>
            </p:spPr>
          </p:pic>
          <p:pic>
            <p:nvPicPr>
              <p:cNvPr id="39" name="Kép 38">
                <a:extLst>
                  <a:ext uri="{FF2B5EF4-FFF2-40B4-BE49-F238E27FC236}">
                    <a16:creationId xmlns:a16="http://schemas.microsoft.com/office/drawing/2014/main" id="{26A47079-DBCA-4C14-8346-F40C1A6E0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85092" y="4725144"/>
                <a:ext cx="826265" cy="1127852"/>
              </a:xfrm>
              <a:prstGeom prst="rect">
                <a:avLst/>
              </a:prstGeom>
            </p:spPr>
          </p:pic>
          <p:sp>
            <p:nvSpPr>
              <p:cNvPr id="41" name="Szövegdoboz 40">
                <a:extLst>
                  <a:ext uri="{FF2B5EF4-FFF2-40B4-BE49-F238E27FC236}">
                    <a16:creationId xmlns:a16="http://schemas.microsoft.com/office/drawing/2014/main" id="{4AB3A3BE-AFDE-4EA6-A4A1-4C032670DAD3}"/>
                  </a:ext>
                </a:extLst>
              </p:cNvPr>
              <p:cNvSpPr txBox="1"/>
              <p:nvPr/>
            </p:nvSpPr>
            <p:spPr>
              <a:xfrm>
                <a:off x="6300192" y="2233464"/>
                <a:ext cx="88036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900" dirty="0" err="1"/>
                  <a:t>band</a:t>
                </a:r>
                <a:r>
                  <a:rPr lang="hu-HU" sz="900" dirty="0"/>
                  <a:t> </a:t>
                </a:r>
                <a:r>
                  <a:rPr lang="hu-HU" sz="900" dirty="0" err="1"/>
                  <a:t>inversion</a:t>
                </a:r>
                <a:endParaRPr lang="en-US" sz="900" dirty="0"/>
              </a:p>
            </p:txBody>
          </p:sp>
          <p:cxnSp>
            <p:nvCxnSpPr>
              <p:cNvPr id="43" name="Egyenes összekötő nyíllal 42">
                <a:extLst>
                  <a:ext uri="{FF2B5EF4-FFF2-40B4-BE49-F238E27FC236}">
                    <a16:creationId xmlns:a16="http://schemas.microsoft.com/office/drawing/2014/main" id="{EFB3F4B7-E0B6-4E7A-A32E-E9654FE7E4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97701" y="2348880"/>
                <a:ext cx="792172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Szövegdoboz 43">
                <a:extLst>
                  <a:ext uri="{FF2B5EF4-FFF2-40B4-BE49-F238E27FC236}">
                    <a16:creationId xmlns:a16="http://schemas.microsoft.com/office/drawing/2014/main" id="{FD31B4D7-F24D-499F-8954-273E5F130610}"/>
                  </a:ext>
                </a:extLst>
              </p:cNvPr>
              <p:cNvSpPr txBox="1"/>
              <p:nvPr/>
            </p:nvSpPr>
            <p:spPr>
              <a:xfrm>
                <a:off x="6372200" y="5046212"/>
                <a:ext cx="102784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900" dirty="0"/>
                  <a:t>no </a:t>
                </a:r>
                <a:r>
                  <a:rPr lang="hu-HU" sz="900" dirty="0" err="1"/>
                  <a:t>band</a:t>
                </a:r>
                <a:r>
                  <a:rPr lang="hu-HU" sz="900" dirty="0"/>
                  <a:t> </a:t>
                </a:r>
                <a:r>
                  <a:rPr lang="hu-HU" sz="900" dirty="0" err="1"/>
                  <a:t>inversion</a:t>
                </a:r>
                <a:endParaRPr lang="en-US" sz="900" dirty="0"/>
              </a:p>
            </p:txBody>
          </p:sp>
          <p:cxnSp>
            <p:nvCxnSpPr>
              <p:cNvPr id="45" name="Egyenes összekötő nyíllal 44">
                <a:extLst>
                  <a:ext uri="{FF2B5EF4-FFF2-40B4-BE49-F238E27FC236}">
                    <a16:creationId xmlns:a16="http://schemas.microsoft.com/office/drawing/2014/main" id="{A31EC5B1-1AB1-4621-B58D-6ACCADF872C5}"/>
                  </a:ext>
                </a:extLst>
              </p:cNvPr>
              <p:cNvCxnSpPr/>
              <p:nvPr/>
            </p:nvCxnSpPr>
            <p:spPr>
              <a:xfrm flipV="1">
                <a:off x="7378955" y="5167995"/>
                <a:ext cx="792172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Szövegdoboz 45">
                <a:extLst>
                  <a:ext uri="{FF2B5EF4-FFF2-40B4-BE49-F238E27FC236}">
                    <a16:creationId xmlns:a16="http://schemas.microsoft.com/office/drawing/2014/main" id="{104F8C37-7DBA-4765-94CF-41EBE32F0A5B}"/>
                  </a:ext>
                </a:extLst>
              </p:cNvPr>
              <p:cNvSpPr txBox="1"/>
              <p:nvPr/>
            </p:nvSpPr>
            <p:spPr>
              <a:xfrm rot="5400000">
                <a:off x="7791596" y="3682963"/>
                <a:ext cx="1770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L. Schneider </a:t>
                </a:r>
                <a:r>
                  <a:rPr lang="hu-HU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</a:t>
                </a:r>
                <a:r>
                  <a:rPr lang="hu-H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</a:t>
                </a:r>
                <a:r>
                  <a:rPr lang="hu-H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</a:t>
                </a:r>
                <a:r>
                  <a:rPr lang="hu-H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Phys</a:t>
                </a:r>
                <a:r>
                  <a:rPr lang="hu-H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17, 943 (2021)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Szövegdoboz 48">
                <a:extLst>
                  <a:ext uri="{FF2B5EF4-FFF2-40B4-BE49-F238E27FC236}">
                    <a16:creationId xmlns:a16="http://schemas.microsoft.com/office/drawing/2014/main" id="{309BB03B-5382-44AF-80D9-F7CB20220963}"/>
                  </a:ext>
                </a:extLst>
              </p:cNvPr>
              <p:cNvSpPr txBox="1"/>
              <p:nvPr/>
            </p:nvSpPr>
            <p:spPr>
              <a:xfrm>
                <a:off x="4578762" y="864351"/>
                <a:ext cx="4173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2211598-E83A-457B-982E-2B9E798735A5}"/>
              </a:ext>
            </a:extLst>
          </p:cNvPr>
          <p:cNvSpPr txBox="1"/>
          <p:nvPr/>
        </p:nvSpPr>
        <p:spPr>
          <a:xfrm>
            <a:off x="2627784" y="6381328"/>
            <a:ext cx="3982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The </a:t>
            </a:r>
            <a:r>
              <a:rPr lang="hu-HU" sz="1600" b="1" dirty="0" err="1">
                <a:solidFill>
                  <a:srgbClr val="FF0000"/>
                </a:solidFill>
              </a:rPr>
              <a:t>edge</a:t>
            </a:r>
            <a:r>
              <a:rPr lang="hu-HU" sz="1600" b="1" dirty="0">
                <a:solidFill>
                  <a:srgbClr val="FF0000"/>
                </a:solidFill>
              </a:rPr>
              <a:t> </a:t>
            </a:r>
            <a:r>
              <a:rPr lang="hu-HU" sz="1600" b="1" dirty="0" err="1">
                <a:solidFill>
                  <a:srgbClr val="FF0000"/>
                </a:solidFill>
              </a:rPr>
              <a:t>states</a:t>
            </a:r>
            <a:r>
              <a:rPr lang="hu-HU" sz="1600" b="1" dirty="0">
                <a:solidFill>
                  <a:srgbClr val="FF0000"/>
                </a:solidFill>
              </a:rPr>
              <a:t> </a:t>
            </a:r>
            <a:r>
              <a:rPr lang="hu-HU" sz="1600" b="1" dirty="0" err="1">
                <a:solidFill>
                  <a:srgbClr val="FF0000"/>
                </a:solidFill>
              </a:rPr>
              <a:t>are</a:t>
            </a:r>
            <a:r>
              <a:rPr lang="hu-HU" sz="1600" b="1" dirty="0">
                <a:solidFill>
                  <a:srgbClr val="FF0000"/>
                </a:solidFill>
              </a:rPr>
              <a:t> (most </a:t>
            </a:r>
            <a:r>
              <a:rPr lang="hu-HU" sz="1600" b="1" dirty="0" err="1">
                <a:solidFill>
                  <a:srgbClr val="FF0000"/>
                </a:solidFill>
              </a:rPr>
              <a:t>likely</a:t>
            </a:r>
            <a:r>
              <a:rPr lang="hu-HU" sz="1600" b="1" dirty="0">
                <a:solidFill>
                  <a:srgbClr val="FF0000"/>
                </a:solidFill>
              </a:rPr>
              <a:t>) </a:t>
            </a:r>
            <a:r>
              <a:rPr lang="hu-HU" sz="1600" b="1" dirty="0" err="1">
                <a:solidFill>
                  <a:srgbClr val="FF0000"/>
                </a:solidFill>
              </a:rPr>
              <a:t>Majoranas</a:t>
            </a:r>
            <a:r>
              <a:rPr lang="hu-HU" sz="1600" b="1" dirty="0">
                <a:solidFill>
                  <a:srgbClr val="FF0000"/>
                </a:solidFill>
              </a:rPr>
              <a:t> !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5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897F-A95F-4209-BA1F-730538A1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dirty="0"/>
              <a:t>Topological band structure and band inversion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89C66-8E39-E6E3-33C6-BEAA8C4DC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813" y="2924944"/>
            <a:ext cx="4404051" cy="26655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46680A-2FF7-A8F7-A9EA-CD4F7C2DAC76}"/>
              </a:ext>
            </a:extLst>
          </p:cNvPr>
          <p:cNvSpPr/>
          <p:nvPr/>
        </p:nvSpPr>
        <p:spPr>
          <a:xfrm>
            <a:off x="4355976" y="1196752"/>
            <a:ext cx="4752528" cy="57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/>
          <p:cNvSpPr txBox="1"/>
          <p:nvPr/>
        </p:nvSpPr>
        <p:spPr>
          <a:xfrm>
            <a:off x="5522266" y="919753"/>
            <a:ext cx="3586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See for example A. </a:t>
            </a:r>
            <a:r>
              <a:rPr lang="en-US" sz="1200" dirty="0" err="1"/>
              <a:t>Bansil</a:t>
            </a:r>
            <a:r>
              <a:rPr lang="en-US" sz="1200" dirty="0"/>
              <a:t> et al, arXiv:1603.03576</a:t>
            </a:r>
          </a:p>
          <a:p>
            <a:r>
              <a:rPr lang="en-US" sz="1200" b="1" i="1" dirty="0"/>
              <a:t>Colloquium</a:t>
            </a:r>
            <a:r>
              <a:rPr lang="en-US" sz="1200" b="1" dirty="0"/>
              <a:t>: Topological band theory</a:t>
            </a:r>
          </a:p>
          <a:p>
            <a:r>
              <a:rPr lang="en-US" sz="1200" b="1" dirty="0"/>
              <a:t>A. </a:t>
            </a:r>
            <a:r>
              <a:rPr lang="en-US" sz="1200" b="1" dirty="0" err="1"/>
              <a:t>Bansil</a:t>
            </a:r>
            <a:r>
              <a:rPr lang="en-US" sz="1200" b="1" dirty="0"/>
              <a:t>, </a:t>
            </a:r>
            <a:r>
              <a:rPr lang="en-US" sz="1200" b="1" dirty="0" err="1"/>
              <a:t>Hsin</a:t>
            </a:r>
            <a:r>
              <a:rPr lang="en-US" sz="1200" b="1" dirty="0"/>
              <a:t> Lin, and Tanmoy Das</a:t>
            </a:r>
          </a:p>
          <a:p>
            <a:r>
              <a:rPr lang="en-US" sz="1200" b="1" dirty="0"/>
              <a:t>Rev. Mod. Phys. 88, 021004 – Published 29 June 2016</a:t>
            </a:r>
          </a:p>
          <a:p>
            <a:r>
              <a:rPr lang="en-US" sz="12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29283-A11F-59FE-79ED-990507E0B97A}"/>
              </a:ext>
            </a:extLst>
          </p:cNvPr>
          <p:cNvSpPr txBox="1"/>
          <p:nvPr/>
        </p:nvSpPr>
        <p:spPr>
          <a:xfrm>
            <a:off x="3419872" y="2263604"/>
            <a:ext cx="2061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Topologically trivial phase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3933332" cy="2665564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4788024" y="2996952"/>
            <a:ext cx="288032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églalap 14"/>
          <p:cNvSpPr/>
          <p:nvPr/>
        </p:nvSpPr>
        <p:spPr>
          <a:xfrm>
            <a:off x="971600" y="2796104"/>
            <a:ext cx="259228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897F-A95F-4209-BA1F-730538A1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dirty="0"/>
              <a:t>Topological band structure and band inversion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D8810C-8674-E1EA-F06D-D3714CBB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371" y="2923261"/>
            <a:ext cx="4607738" cy="28955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46680A-2FF7-A8F7-A9EA-CD4F7C2DAC76}"/>
              </a:ext>
            </a:extLst>
          </p:cNvPr>
          <p:cNvSpPr/>
          <p:nvPr/>
        </p:nvSpPr>
        <p:spPr>
          <a:xfrm>
            <a:off x="4355976" y="1196752"/>
            <a:ext cx="4752528" cy="57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/>
          <p:cNvSpPr txBox="1"/>
          <p:nvPr/>
        </p:nvSpPr>
        <p:spPr>
          <a:xfrm>
            <a:off x="5522266" y="919753"/>
            <a:ext cx="3586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See for example A. </a:t>
            </a:r>
            <a:r>
              <a:rPr lang="en-US" sz="1200" dirty="0" err="1"/>
              <a:t>Bansil</a:t>
            </a:r>
            <a:r>
              <a:rPr lang="en-US" sz="1200" dirty="0"/>
              <a:t> et al, arXiv:1603.03576</a:t>
            </a:r>
          </a:p>
          <a:p>
            <a:r>
              <a:rPr lang="en-US" sz="1200" b="1" i="1" dirty="0"/>
              <a:t>Colloquium</a:t>
            </a:r>
            <a:r>
              <a:rPr lang="en-US" sz="1200" b="1" dirty="0"/>
              <a:t>: Topological band theory</a:t>
            </a:r>
          </a:p>
          <a:p>
            <a:r>
              <a:rPr lang="en-US" sz="1200" b="1" dirty="0"/>
              <a:t>A. </a:t>
            </a:r>
            <a:r>
              <a:rPr lang="en-US" sz="1200" b="1" dirty="0" err="1"/>
              <a:t>Bansil</a:t>
            </a:r>
            <a:r>
              <a:rPr lang="en-US" sz="1200" b="1" dirty="0"/>
              <a:t>, </a:t>
            </a:r>
            <a:r>
              <a:rPr lang="en-US" sz="1200" b="1" dirty="0" err="1"/>
              <a:t>Hsin</a:t>
            </a:r>
            <a:r>
              <a:rPr lang="en-US" sz="1200" b="1" dirty="0"/>
              <a:t> Lin, and Tanmoy Das</a:t>
            </a:r>
          </a:p>
          <a:p>
            <a:r>
              <a:rPr lang="en-US" sz="1200" b="1" dirty="0"/>
              <a:t>Rev. Mod. Phys. 88, 021004 – Published 29 June 2016</a:t>
            </a:r>
          </a:p>
          <a:p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6DBDFC-2985-8579-DB2F-8D2F9415B24E}"/>
              </a:ext>
            </a:extLst>
          </p:cNvPr>
          <p:cNvSpPr txBox="1"/>
          <p:nvPr/>
        </p:nvSpPr>
        <p:spPr>
          <a:xfrm>
            <a:off x="3212901" y="2240288"/>
            <a:ext cx="22861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Topological phase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3939643" cy="2691547"/>
          </a:xfrm>
          <a:prstGeom prst="rect">
            <a:avLst/>
          </a:prstGeom>
        </p:spPr>
      </p:pic>
      <p:sp>
        <p:nvSpPr>
          <p:cNvPr id="15" name="Ellipszis 14"/>
          <p:cNvSpPr/>
          <p:nvPr/>
        </p:nvSpPr>
        <p:spPr>
          <a:xfrm>
            <a:off x="4788024" y="2996952"/>
            <a:ext cx="288032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971600" y="2796104"/>
            <a:ext cx="259228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4B03-36D3-D663-0DFE-35EA6BD2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1131094"/>
            <a:ext cx="7886700" cy="994172"/>
          </a:xfrm>
        </p:spPr>
        <p:txBody>
          <a:bodyPr/>
          <a:lstStyle/>
          <a:p>
            <a:r>
              <a:rPr lang="en-US" dirty="0"/>
              <a:t>Bulk-edge correspondence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97217A-CDE8-62D1-886B-28FDE309BE66}"/>
              </a:ext>
            </a:extLst>
          </p:cNvPr>
          <p:cNvSpPr/>
          <p:nvPr/>
        </p:nvSpPr>
        <p:spPr>
          <a:xfrm>
            <a:off x="1223962" y="2552700"/>
            <a:ext cx="1185863" cy="2257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C050D0-C66C-75DF-A37B-9CD8985D101F}"/>
              </a:ext>
            </a:extLst>
          </p:cNvPr>
          <p:cNvSpPr/>
          <p:nvPr/>
        </p:nvSpPr>
        <p:spPr>
          <a:xfrm>
            <a:off x="2419351" y="2552700"/>
            <a:ext cx="1233404" cy="22574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7DA15-0F5B-255E-074A-1C1C060B5DA6}"/>
              </a:ext>
            </a:extLst>
          </p:cNvPr>
          <p:cNvSpPr txBox="1"/>
          <p:nvPr/>
        </p:nvSpPr>
        <p:spPr>
          <a:xfrm>
            <a:off x="1223963" y="2820040"/>
            <a:ext cx="126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Topological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1C3D1-642C-BE01-69B5-AFFC1F948CEB}"/>
              </a:ext>
            </a:extLst>
          </p:cNvPr>
          <p:cNvSpPr txBox="1"/>
          <p:nvPr/>
        </p:nvSpPr>
        <p:spPr>
          <a:xfrm>
            <a:off x="2373248" y="3369789"/>
            <a:ext cx="125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Topological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Phase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9E54E8-B918-EEEE-ABF2-AD29B5CA3695}"/>
              </a:ext>
            </a:extLst>
          </p:cNvPr>
          <p:cNvSpPr txBox="1"/>
          <p:nvPr/>
        </p:nvSpPr>
        <p:spPr>
          <a:xfrm>
            <a:off x="827995" y="5280965"/>
            <a:ext cx="347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Something special at the boundary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12CD8B-50A2-B36E-9D41-7F67C2D0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744" y="2489338"/>
            <a:ext cx="4580471" cy="238746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71600" y="6381328"/>
            <a:ext cx="667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What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defines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topology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magnetic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wire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superconductor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system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08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C67A4B-0150-036B-712B-8BEAA2C57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60" y="4077072"/>
            <a:ext cx="7635280" cy="5040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8835E-441F-E06D-398A-9367BAEA6984}"/>
              </a:ext>
            </a:extLst>
          </p:cNvPr>
          <p:cNvSpPr txBox="1"/>
          <p:nvPr/>
        </p:nvSpPr>
        <p:spPr>
          <a:xfrm>
            <a:off x="1878206" y="4042013"/>
            <a:ext cx="6832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LDOS</a:t>
            </a:r>
          </a:p>
        </p:txBody>
      </p:sp>
      <p:sp>
        <p:nvSpPr>
          <p:cNvPr id="3" name="Téglalap 2"/>
          <p:cNvSpPr/>
          <p:nvPr/>
        </p:nvSpPr>
        <p:spPr>
          <a:xfrm>
            <a:off x="4419343" y="6597352"/>
            <a:ext cx="4403385" cy="236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7B4F0-B1B8-8E6D-5C0A-215DC9CC4725}"/>
              </a:ext>
            </a:extLst>
          </p:cNvPr>
          <p:cNvSpPr txBox="1"/>
          <p:nvPr/>
        </p:nvSpPr>
        <p:spPr>
          <a:xfrm>
            <a:off x="899592" y="683404"/>
            <a:ext cx="784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Majorana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Zero Mode at the boundary of topological trivial and topological region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B275D5-004B-E440-682B-30791A43CFE7}"/>
              </a:ext>
            </a:extLst>
          </p:cNvPr>
          <p:cNvSpPr/>
          <p:nvPr/>
        </p:nvSpPr>
        <p:spPr>
          <a:xfrm>
            <a:off x="683568" y="6597352"/>
            <a:ext cx="3528392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6AFE1D-2722-0229-79FF-76136618D5DE}"/>
              </a:ext>
            </a:extLst>
          </p:cNvPr>
          <p:cNvGrpSpPr/>
          <p:nvPr/>
        </p:nvGrpSpPr>
        <p:grpSpPr>
          <a:xfrm>
            <a:off x="1547664" y="1628800"/>
            <a:ext cx="2952328" cy="648072"/>
            <a:chOff x="1547664" y="1844824"/>
            <a:chExt cx="2952328" cy="648072"/>
          </a:xfrm>
        </p:grpSpPr>
        <p:sp>
          <p:nvSpPr>
            <p:cNvPr id="6" name="Szövegdoboz 5"/>
            <p:cNvSpPr txBox="1"/>
            <p:nvPr/>
          </p:nvSpPr>
          <p:spPr>
            <a:xfrm>
              <a:off x="1547664" y="1844824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U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V</a:t>
              </a: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1763687" y="1844824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U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</a:t>
              </a:r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2051721" y="1844824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99"/>
                  </a:solidFill>
                </a:rPr>
                <a:t>U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rgbClr val="99CCFF"/>
                  </a:solidFill>
                </a:rPr>
                <a:t>V</a:t>
              </a:r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2339753" y="1844824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U</a:t>
              </a: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2555777" y="1844824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U</a:t>
              </a:r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2771801" y="1844824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U</a:t>
              </a: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2987825" y="1844824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U</a:t>
              </a:r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3203849" y="1844824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U</a:t>
              </a:r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3419873" y="1844824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U</a:t>
              </a:r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3635897" y="1844824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rgbClr val="FFCCFF"/>
                  </a:solidFill>
                </a:rPr>
                <a:t>U</a:t>
              </a:r>
            </a:p>
          </p:txBody>
        </p:sp>
        <p:sp>
          <p:nvSpPr>
            <p:cNvPr id="25" name="Szövegdoboz 24"/>
            <p:cNvSpPr txBox="1"/>
            <p:nvPr/>
          </p:nvSpPr>
          <p:spPr>
            <a:xfrm>
              <a:off x="3923930" y="1846565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U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V</a:t>
              </a:r>
            </a:p>
          </p:txBody>
        </p:sp>
        <p:sp>
          <p:nvSpPr>
            <p:cNvPr id="26" name="Szövegdoboz 25"/>
            <p:cNvSpPr txBox="1"/>
            <p:nvPr/>
          </p:nvSpPr>
          <p:spPr>
            <a:xfrm>
              <a:off x="4139953" y="1846565"/>
              <a:ext cx="360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U</a:t>
              </a:r>
              <a:r>
                <a:rPr lang="en-US" dirty="0"/>
                <a:t>        </a:t>
              </a:r>
            </a:p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</a:t>
              </a: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5070663" y="1763524"/>
            <a:ext cx="3369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 energy state at the transition</a:t>
            </a:r>
          </a:p>
          <a:p>
            <a:r>
              <a:rPr lang="en-US" dirty="0"/>
              <a:t>(50%)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EC106-EEB0-F9F7-29EE-896F2328C539}"/>
              </a:ext>
            </a:extLst>
          </p:cNvPr>
          <p:cNvGrpSpPr/>
          <p:nvPr/>
        </p:nvGrpSpPr>
        <p:grpSpPr>
          <a:xfrm>
            <a:off x="1043607" y="2620760"/>
            <a:ext cx="4187983" cy="808240"/>
            <a:chOff x="1043607" y="2666973"/>
            <a:chExt cx="4187983" cy="808240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33F44C2A-CC48-7867-F837-ADD3CA576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2708920"/>
              <a:ext cx="4043966" cy="766293"/>
            </a:xfrm>
            <a:prstGeom prst="rect">
              <a:avLst/>
            </a:prstGeom>
          </p:spPr>
        </p:pic>
        <p:sp>
          <p:nvSpPr>
            <p:cNvPr id="14" name="Téglalap 1">
              <a:extLst>
                <a:ext uri="{FF2B5EF4-FFF2-40B4-BE49-F238E27FC236}">
                  <a16:creationId xmlns:a16="http://schemas.microsoft.com/office/drawing/2014/main" id="{BEA52F44-43B2-4040-40A3-EFCA40FD75EC}"/>
                </a:ext>
              </a:extLst>
            </p:cNvPr>
            <p:cNvSpPr/>
            <p:nvPr/>
          </p:nvSpPr>
          <p:spPr>
            <a:xfrm>
              <a:off x="3981652" y="2666973"/>
              <a:ext cx="1166412" cy="206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Téglalap 26">
              <a:extLst>
                <a:ext uri="{FF2B5EF4-FFF2-40B4-BE49-F238E27FC236}">
                  <a16:creationId xmlns:a16="http://schemas.microsoft.com/office/drawing/2014/main" id="{8DB85FE4-E359-F2FD-43D1-9C58DBD8723E}"/>
                </a:ext>
              </a:extLst>
            </p:cNvPr>
            <p:cNvSpPr/>
            <p:nvPr/>
          </p:nvSpPr>
          <p:spPr>
            <a:xfrm>
              <a:off x="1043607" y="2707179"/>
              <a:ext cx="1008113" cy="1640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7" name="Kép 26">
            <a:extLst>
              <a:ext uri="{FF2B5EF4-FFF2-40B4-BE49-F238E27FC236}">
                <a16:creationId xmlns:a16="http://schemas.microsoft.com/office/drawing/2014/main" id="{6BA67B79-CC48-4C77-86BA-A08495C6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3923329"/>
            <a:ext cx="3782604" cy="2818039"/>
          </a:xfrm>
          <a:prstGeom prst="rect">
            <a:avLst/>
          </a:prstGeom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BAC8835E-441F-E06D-398A-9367BAEA6984}"/>
              </a:ext>
            </a:extLst>
          </p:cNvPr>
          <p:cNvSpPr txBox="1"/>
          <p:nvPr/>
        </p:nvSpPr>
        <p:spPr>
          <a:xfrm>
            <a:off x="5616992" y="4005064"/>
            <a:ext cx="7088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C</a:t>
            </a:r>
            <a:r>
              <a:rPr lang="en-US" dirty="0"/>
              <a:t>DOS</a:t>
            </a:r>
          </a:p>
        </p:txBody>
      </p:sp>
      <p:sp>
        <p:nvSpPr>
          <p:cNvPr id="2" name="Téglalap 1"/>
          <p:cNvSpPr/>
          <p:nvPr/>
        </p:nvSpPr>
        <p:spPr>
          <a:xfrm>
            <a:off x="6755611" y="3853458"/>
            <a:ext cx="1596716" cy="239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57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43AB66-94AB-808A-79A2-C43710CCBFEE}"/>
              </a:ext>
            </a:extLst>
          </p:cNvPr>
          <p:cNvSpPr txBox="1"/>
          <p:nvPr/>
        </p:nvSpPr>
        <p:spPr>
          <a:xfrm>
            <a:off x="116818" y="527797"/>
            <a:ext cx="4180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Stability of </a:t>
            </a:r>
            <a:r>
              <a:rPr lang="hu-HU" sz="2000" dirty="0" err="1">
                <a:solidFill>
                  <a:srgbClr val="0070C0"/>
                </a:solidFill>
              </a:rPr>
              <a:t>MZMs</a:t>
            </a:r>
            <a:r>
              <a:rPr lang="en-US" sz="2000" dirty="0">
                <a:solidFill>
                  <a:srgbClr val="0070C0"/>
                </a:solidFill>
              </a:rPr>
              <a:t> against white noise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0B2824-297A-4FF4-A97B-7311DAF1A148}"/>
              </a:ext>
            </a:extLst>
          </p:cNvPr>
          <p:cNvSpPr txBox="1">
            <a:spLocks/>
          </p:cNvSpPr>
          <p:nvPr/>
        </p:nvSpPr>
        <p:spPr>
          <a:xfrm>
            <a:off x="92947" y="72299"/>
            <a:ext cx="7359373" cy="395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dirty="0" err="1">
                <a:solidFill>
                  <a:srgbClr val="C00000"/>
                </a:solidFill>
                <a:latin typeface="+mn-lt"/>
                <a:cs typeface="Calibri Light"/>
              </a:rPr>
              <a:t>Artificial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Calibri Light"/>
              </a:rPr>
              <a:t> </a:t>
            </a:r>
            <a:r>
              <a:rPr lang="hu-HU" sz="2400" dirty="0" err="1">
                <a:solidFill>
                  <a:srgbClr val="C00000"/>
                </a:solidFill>
                <a:latin typeface="+mn-lt"/>
                <a:cs typeface="Calibri Light"/>
              </a:rPr>
              <a:t>Fe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Calibri Light"/>
              </a:rPr>
              <a:t> </a:t>
            </a:r>
            <a:r>
              <a:rPr lang="hu-HU" sz="2400" dirty="0" err="1">
                <a:solidFill>
                  <a:srgbClr val="C00000"/>
                </a:solidFill>
                <a:latin typeface="+mn-lt"/>
                <a:cs typeface="Calibri Light"/>
              </a:rPr>
              <a:t>atomic</a:t>
            </a:r>
            <a:r>
              <a:rPr lang="hu-HU" sz="2400" dirty="0">
                <a:solidFill>
                  <a:srgbClr val="C00000"/>
                </a:solidFill>
                <a:latin typeface="+mn-lt"/>
                <a:cs typeface="Calibri Light"/>
              </a:rPr>
              <a:t> </a:t>
            </a:r>
            <a:r>
              <a:rPr lang="hu-HU" sz="2400" dirty="0" err="1">
                <a:solidFill>
                  <a:srgbClr val="C00000"/>
                </a:solidFill>
                <a:latin typeface="+mn-lt"/>
                <a:cs typeface="Calibri Light"/>
              </a:rPr>
              <a:t>chains</a:t>
            </a:r>
            <a:endParaRPr lang="en-US" sz="2400" dirty="0">
              <a:solidFill>
                <a:srgbClr val="C00000"/>
              </a:solidFill>
              <a:latin typeface="+mn-lt"/>
              <a:cs typeface="Calibri Light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093B49A-BF48-4666-A8AF-260809752FBC}"/>
              </a:ext>
            </a:extLst>
          </p:cNvPr>
          <p:cNvSpPr txBox="1"/>
          <p:nvPr/>
        </p:nvSpPr>
        <p:spPr>
          <a:xfrm>
            <a:off x="4251746" y="127632"/>
            <a:ext cx="3806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</a:rPr>
              <a:t>A</a:t>
            </a:r>
            <a:r>
              <a:rPr lang="hu-HU" sz="1400" b="0" i="0" dirty="0">
                <a:solidFill>
                  <a:srgbClr val="333333"/>
                </a:solidFill>
                <a:effectLst/>
              </a:rPr>
              <a:t>.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</a:rPr>
              <a:t>Lászlóffy</a:t>
            </a:r>
            <a:r>
              <a:rPr lang="hu-HU" sz="1400" dirty="0">
                <a:solidFill>
                  <a:srgbClr val="333333"/>
                </a:solidFill>
              </a:rPr>
              <a:t> </a:t>
            </a:r>
            <a:r>
              <a:rPr lang="hu-HU" sz="1400" i="1" dirty="0" err="1">
                <a:solidFill>
                  <a:srgbClr val="333333"/>
                </a:solidFill>
              </a:rPr>
              <a:t>et</a:t>
            </a:r>
            <a:r>
              <a:rPr lang="hu-HU" sz="1400" i="1" dirty="0">
                <a:solidFill>
                  <a:srgbClr val="333333"/>
                </a:solidFill>
              </a:rPr>
              <a:t> </a:t>
            </a:r>
            <a:r>
              <a:rPr lang="hu-HU" sz="1400" i="1" dirty="0" err="1">
                <a:solidFill>
                  <a:srgbClr val="333333"/>
                </a:solidFill>
              </a:rPr>
              <a:t>al</a:t>
            </a:r>
            <a:r>
              <a:rPr lang="hu-HU" sz="1400" i="1" dirty="0">
                <a:solidFill>
                  <a:srgbClr val="333333"/>
                </a:solidFill>
              </a:rPr>
              <a:t>.,</a:t>
            </a:r>
            <a:r>
              <a:rPr lang="en-US" sz="1400" b="0" i="1" dirty="0">
                <a:solidFill>
                  <a:srgbClr val="333333"/>
                </a:solidFill>
                <a:effectLst/>
              </a:rPr>
              <a:t> </a:t>
            </a:r>
            <a:r>
              <a:rPr lang="en-US" sz="1400" b="0" i="0" u="none" strike="noStrike" dirty="0">
                <a:effectLst/>
              </a:rPr>
              <a:t>Phys. Rev. B </a:t>
            </a:r>
            <a:r>
              <a:rPr lang="en-US" sz="1400" b="1" i="0" u="none" strike="noStrike" dirty="0">
                <a:effectLst/>
              </a:rPr>
              <a:t>108</a:t>
            </a:r>
            <a:r>
              <a:rPr lang="en-US" sz="1400" b="0" i="0" u="none" strike="noStrike" dirty="0">
                <a:effectLst/>
              </a:rPr>
              <a:t>, 134513 (2023)</a:t>
            </a:r>
            <a:endParaRPr lang="en-US" sz="1400" dirty="0"/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E630859E-053D-4B54-B495-BAAA67EE1F1F}"/>
              </a:ext>
            </a:extLst>
          </p:cNvPr>
          <p:cNvGrpSpPr/>
          <p:nvPr/>
        </p:nvGrpSpPr>
        <p:grpSpPr>
          <a:xfrm>
            <a:off x="1160694" y="1089252"/>
            <a:ext cx="6624016" cy="792088"/>
            <a:chOff x="1088686" y="1440000"/>
            <a:chExt cx="6624016" cy="792088"/>
          </a:xfrm>
        </p:grpSpPr>
        <p:sp>
          <p:nvSpPr>
            <p:cNvPr id="25" name="Nyíl: lefelé mutató 24">
              <a:extLst>
                <a:ext uri="{FF2B5EF4-FFF2-40B4-BE49-F238E27FC236}">
                  <a16:creationId xmlns:a16="http://schemas.microsoft.com/office/drawing/2014/main" id="{5D3B9139-0B1E-4F45-AF66-0C60859AE65F}"/>
                </a:ext>
              </a:extLst>
            </p:cNvPr>
            <p:cNvSpPr/>
            <p:nvPr/>
          </p:nvSpPr>
          <p:spPr>
            <a:xfrm rot="1800000">
              <a:off x="1088686" y="1440000"/>
              <a:ext cx="144016" cy="79208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Nyíl: lefelé mutató 25">
              <a:extLst>
                <a:ext uri="{FF2B5EF4-FFF2-40B4-BE49-F238E27FC236}">
                  <a16:creationId xmlns:a16="http://schemas.microsoft.com/office/drawing/2014/main" id="{FAB8ACC7-7C7E-4A70-B2B3-EB983FD67235}"/>
                </a:ext>
              </a:extLst>
            </p:cNvPr>
            <p:cNvSpPr/>
            <p:nvPr/>
          </p:nvSpPr>
          <p:spPr>
            <a:xfrm rot="5400000">
              <a:off x="2168686" y="1440000"/>
              <a:ext cx="144016" cy="79208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Nyíl: lefelé mutató 26">
              <a:extLst>
                <a:ext uri="{FF2B5EF4-FFF2-40B4-BE49-F238E27FC236}">
                  <a16:creationId xmlns:a16="http://schemas.microsoft.com/office/drawing/2014/main" id="{C75ED7FB-625E-4A68-AB88-83C4267484D9}"/>
                </a:ext>
              </a:extLst>
            </p:cNvPr>
            <p:cNvSpPr/>
            <p:nvPr/>
          </p:nvSpPr>
          <p:spPr>
            <a:xfrm rot="9000000">
              <a:off x="3248686" y="1440000"/>
              <a:ext cx="144016" cy="79208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Nyíl: lefelé mutató 27">
              <a:extLst>
                <a:ext uri="{FF2B5EF4-FFF2-40B4-BE49-F238E27FC236}">
                  <a16:creationId xmlns:a16="http://schemas.microsoft.com/office/drawing/2014/main" id="{39C43142-883C-408B-B219-56F844456FA7}"/>
                </a:ext>
              </a:extLst>
            </p:cNvPr>
            <p:cNvSpPr/>
            <p:nvPr/>
          </p:nvSpPr>
          <p:spPr>
            <a:xfrm rot="12600000">
              <a:off x="4328686" y="1440000"/>
              <a:ext cx="144016" cy="79208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Nyíl: lefelé mutató 28">
              <a:extLst>
                <a:ext uri="{FF2B5EF4-FFF2-40B4-BE49-F238E27FC236}">
                  <a16:creationId xmlns:a16="http://schemas.microsoft.com/office/drawing/2014/main" id="{0FBE184F-F647-4A13-94E7-BD79A114E102}"/>
                </a:ext>
              </a:extLst>
            </p:cNvPr>
            <p:cNvSpPr/>
            <p:nvPr/>
          </p:nvSpPr>
          <p:spPr>
            <a:xfrm rot="16200000">
              <a:off x="5408686" y="1440000"/>
              <a:ext cx="144016" cy="79208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Nyíl: lefelé mutató 29">
              <a:extLst>
                <a:ext uri="{FF2B5EF4-FFF2-40B4-BE49-F238E27FC236}">
                  <a16:creationId xmlns:a16="http://schemas.microsoft.com/office/drawing/2014/main" id="{57B3CB88-E362-47EB-B858-AF680D35AEF9}"/>
                </a:ext>
              </a:extLst>
            </p:cNvPr>
            <p:cNvSpPr/>
            <p:nvPr/>
          </p:nvSpPr>
          <p:spPr>
            <a:xfrm rot="19800000">
              <a:off x="6488686" y="1440000"/>
              <a:ext cx="144016" cy="79208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Nyíl: lefelé mutató 30">
              <a:extLst>
                <a:ext uri="{FF2B5EF4-FFF2-40B4-BE49-F238E27FC236}">
                  <a16:creationId xmlns:a16="http://schemas.microsoft.com/office/drawing/2014/main" id="{1A85F438-EAA7-47AD-8ABF-2449F7DD954B}"/>
                </a:ext>
              </a:extLst>
            </p:cNvPr>
            <p:cNvSpPr/>
            <p:nvPr/>
          </p:nvSpPr>
          <p:spPr>
            <a:xfrm rot="1800000">
              <a:off x="7568686" y="1440000"/>
              <a:ext cx="144016" cy="79208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F78DCEDC-B184-48B9-A3A0-1A614C37550F}"/>
              </a:ext>
            </a:extLst>
          </p:cNvPr>
          <p:cNvGrpSpPr/>
          <p:nvPr/>
        </p:nvGrpSpPr>
        <p:grpSpPr>
          <a:xfrm>
            <a:off x="1044008" y="1305252"/>
            <a:ext cx="6829448" cy="356440"/>
            <a:chOff x="972000" y="1656000"/>
            <a:chExt cx="6829448" cy="356440"/>
          </a:xfrm>
        </p:grpSpPr>
        <p:sp>
          <p:nvSpPr>
            <p:cNvPr id="18" name="Ellipszis 17">
              <a:extLst>
                <a:ext uri="{FF2B5EF4-FFF2-40B4-BE49-F238E27FC236}">
                  <a16:creationId xmlns:a16="http://schemas.microsoft.com/office/drawing/2014/main" id="{2428857B-AD20-44A5-8CBE-C52ADCA1B3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2000" y="1656000"/>
              <a:ext cx="349448" cy="356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zis 18">
              <a:extLst>
                <a:ext uri="{FF2B5EF4-FFF2-40B4-BE49-F238E27FC236}">
                  <a16:creationId xmlns:a16="http://schemas.microsoft.com/office/drawing/2014/main" id="{0FCD0941-0744-4A35-8302-05C3AD678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2000" y="1656000"/>
              <a:ext cx="349448" cy="356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zis 19">
              <a:extLst>
                <a:ext uri="{FF2B5EF4-FFF2-40B4-BE49-F238E27FC236}">
                  <a16:creationId xmlns:a16="http://schemas.microsoft.com/office/drawing/2014/main" id="{1A4B6385-F90E-4304-9D98-122C4451E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000" y="1656000"/>
              <a:ext cx="349448" cy="356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zis 20">
              <a:extLst>
                <a:ext uri="{FF2B5EF4-FFF2-40B4-BE49-F238E27FC236}">
                  <a16:creationId xmlns:a16="http://schemas.microsoft.com/office/drawing/2014/main" id="{AF3430F2-22FF-4717-B70A-5B5139724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2000" y="1656000"/>
              <a:ext cx="349448" cy="356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zis 21">
              <a:extLst>
                <a:ext uri="{FF2B5EF4-FFF2-40B4-BE49-F238E27FC236}">
                  <a16:creationId xmlns:a16="http://schemas.microsoft.com/office/drawing/2014/main" id="{C43D8665-1CAA-4BD8-8100-CDC93EA11C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2000" y="1656000"/>
              <a:ext cx="349448" cy="356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56A70BD8-5928-472F-AFAC-B7EC077209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2000" y="1656000"/>
              <a:ext cx="349448" cy="356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zis 23">
              <a:extLst>
                <a:ext uri="{FF2B5EF4-FFF2-40B4-BE49-F238E27FC236}">
                  <a16:creationId xmlns:a16="http://schemas.microsoft.com/office/drawing/2014/main" id="{89FB8FA9-D7F1-4A22-A9C8-83665FB11B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2000" y="1656000"/>
              <a:ext cx="349448" cy="356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Csoportba foglalás 46">
            <a:extLst>
              <a:ext uri="{FF2B5EF4-FFF2-40B4-BE49-F238E27FC236}">
                <a16:creationId xmlns:a16="http://schemas.microsoft.com/office/drawing/2014/main" id="{110C1579-DC7D-4AB5-AEE5-1503FA593786}"/>
              </a:ext>
            </a:extLst>
          </p:cNvPr>
          <p:cNvGrpSpPr/>
          <p:nvPr/>
        </p:nvGrpSpPr>
        <p:grpSpPr>
          <a:xfrm>
            <a:off x="1152340" y="836712"/>
            <a:ext cx="6948052" cy="1044628"/>
            <a:chOff x="1152340" y="836712"/>
            <a:chExt cx="6948052" cy="1044628"/>
          </a:xfrm>
        </p:grpSpPr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1A29BF6C-CFD7-4FF9-B3BF-13D7F4B5F78F}"/>
                </a:ext>
              </a:extLst>
            </p:cNvPr>
            <p:cNvGrpSpPr/>
            <p:nvPr/>
          </p:nvGrpSpPr>
          <p:grpSpPr>
            <a:xfrm>
              <a:off x="1152340" y="1089252"/>
              <a:ext cx="6948052" cy="792088"/>
              <a:chOff x="1080332" y="1440000"/>
              <a:chExt cx="6948052" cy="792088"/>
            </a:xfrm>
          </p:grpSpPr>
          <p:sp>
            <p:nvSpPr>
              <p:cNvPr id="32" name="Nyíl: lefelé mutató 31">
                <a:extLst>
                  <a:ext uri="{FF2B5EF4-FFF2-40B4-BE49-F238E27FC236}">
                    <a16:creationId xmlns:a16="http://schemas.microsoft.com/office/drawing/2014/main" id="{79397F4B-E4A7-4520-B038-D0BA745F676F}"/>
                  </a:ext>
                </a:extLst>
              </p:cNvPr>
              <p:cNvSpPr/>
              <p:nvPr/>
            </p:nvSpPr>
            <p:spPr>
              <a:xfrm rot="600000">
                <a:off x="1080332" y="1440000"/>
                <a:ext cx="144016" cy="792088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Nyíl: lefelé mutató 32">
                <a:extLst>
                  <a:ext uri="{FF2B5EF4-FFF2-40B4-BE49-F238E27FC236}">
                    <a16:creationId xmlns:a16="http://schemas.microsoft.com/office/drawing/2014/main" id="{1232AB26-C73B-42C5-9080-2CD579325A88}"/>
                  </a:ext>
                </a:extLst>
              </p:cNvPr>
              <p:cNvSpPr/>
              <p:nvPr/>
            </p:nvSpPr>
            <p:spPr>
              <a:xfrm rot="8400000">
                <a:off x="2160332" y="1440000"/>
                <a:ext cx="144016" cy="792088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Nyíl: lefelé mutató 33">
                <a:extLst>
                  <a:ext uri="{FF2B5EF4-FFF2-40B4-BE49-F238E27FC236}">
                    <a16:creationId xmlns:a16="http://schemas.microsoft.com/office/drawing/2014/main" id="{140A64C7-3483-4F7A-B8DE-475570678345}"/>
                  </a:ext>
                </a:extLst>
              </p:cNvPr>
              <p:cNvSpPr/>
              <p:nvPr/>
            </p:nvSpPr>
            <p:spPr>
              <a:xfrm rot="6000000">
                <a:off x="3240332" y="1440000"/>
                <a:ext cx="144016" cy="792088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Nyíl: lefelé mutató 34">
                <a:extLst>
                  <a:ext uri="{FF2B5EF4-FFF2-40B4-BE49-F238E27FC236}">
                    <a16:creationId xmlns:a16="http://schemas.microsoft.com/office/drawing/2014/main" id="{365A774E-223A-495F-994E-4DD56A3C2ED6}"/>
                  </a:ext>
                </a:extLst>
              </p:cNvPr>
              <p:cNvSpPr/>
              <p:nvPr/>
            </p:nvSpPr>
            <p:spPr>
              <a:xfrm rot="7800000">
                <a:off x="4320332" y="1440000"/>
                <a:ext cx="144016" cy="792088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Nyíl: lefelé mutató 35">
                <a:extLst>
                  <a:ext uri="{FF2B5EF4-FFF2-40B4-BE49-F238E27FC236}">
                    <a16:creationId xmlns:a16="http://schemas.microsoft.com/office/drawing/2014/main" id="{FE069794-C25E-4447-84AD-F36B94C73E80}"/>
                  </a:ext>
                </a:extLst>
              </p:cNvPr>
              <p:cNvSpPr/>
              <p:nvPr/>
            </p:nvSpPr>
            <p:spPr>
              <a:xfrm rot="19200000">
                <a:off x="5400332" y="1440000"/>
                <a:ext cx="144016" cy="792088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Nyíl: lefelé mutató 36">
                <a:extLst>
                  <a:ext uri="{FF2B5EF4-FFF2-40B4-BE49-F238E27FC236}">
                    <a16:creationId xmlns:a16="http://schemas.microsoft.com/office/drawing/2014/main" id="{3DD9AB37-C8A6-4F56-A016-3162C1D144F9}"/>
                  </a:ext>
                </a:extLst>
              </p:cNvPr>
              <p:cNvSpPr/>
              <p:nvPr/>
            </p:nvSpPr>
            <p:spPr>
              <a:xfrm rot="23400000">
                <a:off x="6480332" y="1440000"/>
                <a:ext cx="144016" cy="792088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Nyíl: lefelé mutató 37">
                <a:extLst>
                  <a:ext uri="{FF2B5EF4-FFF2-40B4-BE49-F238E27FC236}">
                    <a16:creationId xmlns:a16="http://schemas.microsoft.com/office/drawing/2014/main" id="{C3A24059-0EB0-4511-8429-853E7D35930B}"/>
                  </a:ext>
                </a:extLst>
              </p:cNvPr>
              <p:cNvSpPr/>
              <p:nvPr/>
            </p:nvSpPr>
            <p:spPr>
              <a:xfrm rot="16200000">
                <a:off x="7560332" y="1440000"/>
                <a:ext cx="144016" cy="792088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Csoportba foglalás 42">
              <a:extLst>
                <a:ext uri="{FF2B5EF4-FFF2-40B4-BE49-F238E27FC236}">
                  <a16:creationId xmlns:a16="http://schemas.microsoft.com/office/drawing/2014/main" id="{46188AB3-9A07-46D2-AC69-87660B21C0DE}"/>
                </a:ext>
              </a:extLst>
            </p:cNvPr>
            <p:cNvGrpSpPr/>
            <p:nvPr/>
          </p:nvGrpSpPr>
          <p:grpSpPr>
            <a:xfrm>
              <a:off x="4172408" y="836712"/>
              <a:ext cx="471604" cy="409583"/>
              <a:chOff x="4172408" y="836712"/>
              <a:chExt cx="471604" cy="409583"/>
            </a:xfrm>
          </p:grpSpPr>
          <p:sp>
            <p:nvSpPr>
              <p:cNvPr id="12" name="Szövegdoboz 11">
                <a:extLst>
                  <a:ext uri="{FF2B5EF4-FFF2-40B4-BE49-F238E27FC236}">
                    <a16:creationId xmlns:a16="http://schemas.microsoft.com/office/drawing/2014/main" id="{0DA54BAE-D7A2-4F65-A877-B176F4815178}"/>
                  </a:ext>
                </a:extLst>
              </p:cNvPr>
              <p:cNvSpPr txBox="1"/>
              <p:nvPr/>
            </p:nvSpPr>
            <p:spPr>
              <a:xfrm>
                <a:off x="4172408" y="836712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ym typeface="Symbol" panose="05050102010706020507" pitchFamily="18" charset="2"/>
                  </a:rPr>
                  <a:t></a:t>
                </a:r>
                <a:endParaRPr lang="en-US" dirty="0"/>
              </a:p>
            </p:txBody>
          </p:sp>
          <p:grpSp>
            <p:nvGrpSpPr>
              <p:cNvPr id="13" name="Csoportba foglalás 12">
                <a:extLst>
                  <a:ext uri="{FF2B5EF4-FFF2-40B4-BE49-F238E27FC236}">
                    <a16:creationId xmlns:a16="http://schemas.microsoft.com/office/drawing/2014/main" id="{3F8B5740-A401-41E8-99EF-183353F9EA3B}"/>
                  </a:ext>
                </a:extLst>
              </p:cNvPr>
              <p:cNvGrpSpPr/>
              <p:nvPr/>
            </p:nvGrpSpPr>
            <p:grpSpPr>
              <a:xfrm>
                <a:off x="4251746" y="1168535"/>
                <a:ext cx="314640" cy="77760"/>
                <a:chOff x="4179738" y="1519283"/>
                <a:chExt cx="314640" cy="77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">
                  <p14:nvContentPartPr>
                    <p14:cNvPr id="14" name="Szabadkéz 13">
                      <a:extLst>
                        <a:ext uri="{FF2B5EF4-FFF2-40B4-BE49-F238E27FC236}">
                          <a16:creationId xmlns:a16="http://schemas.microsoft.com/office/drawing/2014/main" id="{3EBC0676-AC19-43C9-85F8-30C80E6840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81538" y="1519283"/>
                    <a:ext cx="312840" cy="69480"/>
                  </p14:xfrm>
                </p:contentPart>
              </mc:Choice>
              <mc:Fallback xmlns="">
                <p:pic>
                  <p:nvPicPr>
                    <p:cNvPr id="14" name="Szabadkéz 13">
                      <a:extLst>
                        <a:ext uri="{FF2B5EF4-FFF2-40B4-BE49-F238E27FC236}">
                          <a16:creationId xmlns:a16="http://schemas.microsoft.com/office/drawing/2014/main" id="{3EBC0676-AC19-43C9-85F8-30C80E68404F}"/>
                        </a:ext>
                      </a:extLst>
                    </p:cNvPr>
                    <p:cNvPicPr/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177218" y="1514963"/>
                      <a:ext cx="321480" cy="7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">
                  <p14:nvContentPartPr>
                    <p14:cNvPr id="15" name="Szabadkéz 14">
                      <a:extLst>
                        <a:ext uri="{FF2B5EF4-FFF2-40B4-BE49-F238E27FC236}">
                          <a16:creationId xmlns:a16="http://schemas.microsoft.com/office/drawing/2014/main" id="{7251B0F1-6773-4695-8BC3-13EBE1EA5D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93058" y="1552763"/>
                    <a:ext cx="100440" cy="44280"/>
                  </p14:xfrm>
                </p:contentPart>
              </mc:Choice>
              <mc:Fallback xmlns="">
                <p:pic>
                  <p:nvPicPr>
                    <p:cNvPr id="15" name="Szabadkéz 14">
                      <a:extLst>
                        <a:ext uri="{FF2B5EF4-FFF2-40B4-BE49-F238E27FC236}">
                          <a16:creationId xmlns:a16="http://schemas.microsoft.com/office/drawing/2014/main" id="{7251B0F1-6773-4695-8BC3-13EBE1EA5D33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188738" y="1548443"/>
                      <a:ext cx="109080" cy="5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16" name="Szabadkéz 15">
                      <a:extLst>
                        <a:ext uri="{FF2B5EF4-FFF2-40B4-BE49-F238E27FC236}">
                          <a16:creationId xmlns:a16="http://schemas.microsoft.com/office/drawing/2014/main" id="{EAA75386-7477-4B97-84C0-4D5E017576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79738" y="1531883"/>
                    <a:ext cx="19080" cy="56880"/>
                  </p14:xfrm>
                </p:contentPart>
              </mc:Choice>
              <mc:Fallback xmlns="">
                <p:pic>
                  <p:nvPicPr>
                    <p:cNvPr id="16" name="Szabadkéz 15">
                      <a:extLst>
                        <a:ext uri="{FF2B5EF4-FFF2-40B4-BE49-F238E27FC236}">
                          <a16:creationId xmlns:a16="http://schemas.microsoft.com/office/drawing/2014/main" id="{EAA75386-7477-4B97-84C0-4D5E0175769C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175418" y="1527563"/>
                      <a:ext cx="27720" cy="65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17" name="Szabadkéz 16">
                      <a:extLst>
                        <a:ext uri="{FF2B5EF4-FFF2-40B4-BE49-F238E27FC236}">
                          <a16:creationId xmlns:a16="http://schemas.microsoft.com/office/drawing/2014/main" id="{C68CCC74-8C5C-4E36-87E4-3999B37D2A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81898" y="1526843"/>
                    <a:ext cx="27360" cy="60480"/>
                  </p14:xfrm>
                </p:contentPart>
              </mc:Choice>
              <mc:Fallback xmlns="">
                <p:pic>
                  <p:nvPicPr>
                    <p:cNvPr id="17" name="Szabadkéz 16">
                      <a:extLst>
                        <a:ext uri="{FF2B5EF4-FFF2-40B4-BE49-F238E27FC236}">
                          <a16:creationId xmlns:a16="http://schemas.microsoft.com/office/drawing/2014/main" id="{C68CCC74-8C5C-4E36-87E4-3999B37D2AF1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4177578" y="1522523"/>
                      <a:ext cx="36000" cy="691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C798FFFB-749E-459B-AA40-6D21ED0B8CFC}"/>
              </a:ext>
            </a:extLst>
          </p:cNvPr>
          <p:cNvSpPr txBox="1"/>
          <p:nvPr/>
        </p:nvSpPr>
        <p:spPr>
          <a:xfrm>
            <a:off x="4251746" y="538734"/>
            <a:ext cx="328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modify</a:t>
            </a:r>
            <a:r>
              <a:rPr lang="hu-HU" dirty="0"/>
              <a:t> spin </a:t>
            </a:r>
            <a:r>
              <a:rPr lang="hu-HU" dirty="0" err="1"/>
              <a:t>directions</a:t>
            </a:r>
            <a:r>
              <a:rPr lang="hu-HU" dirty="0"/>
              <a:t> </a:t>
            </a:r>
            <a:r>
              <a:rPr lang="hu-HU" dirty="0" err="1"/>
              <a:t>randomly</a:t>
            </a:r>
            <a:endParaRPr lang="en-US" dirty="0"/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4CDCD5C2-1C07-4F3B-8732-0170CA6FC59E}"/>
              </a:ext>
            </a:extLst>
          </p:cNvPr>
          <p:cNvGrpSpPr/>
          <p:nvPr/>
        </p:nvGrpSpPr>
        <p:grpSpPr>
          <a:xfrm>
            <a:off x="416881" y="2204864"/>
            <a:ext cx="7899535" cy="4474897"/>
            <a:chOff x="128849" y="2204864"/>
            <a:chExt cx="7899535" cy="4474897"/>
          </a:xfrm>
        </p:grpSpPr>
        <p:grpSp>
          <p:nvGrpSpPr>
            <p:cNvPr id="42" name="Csoportba foglalás 41">
              <a:extLst>
                <a:ext uri="{FF2B5EF4-FFF2-40B4-BE49-F238E27FC236}">
                  <a16:creationId xmlns:a16="http://schemas.microsoft.com/office/drawing/2014/main" id="{A578CA2F-C083-4009-B587-D0FEC1AA3248}"/>
                </a:ext>
              </a:extLst>
            </p:cNvPr>
            <p:cNvGrpSpPr/>
            <p:nvPr/>
          </p:nvGrpSpPr>
          <p:grpSpPr>
            <a:xfrm>
              <a:off x="1259632" y="2204864"/>
              <a:ext cx="6768752" cy="4474897"/>
              <a:chOff x="1100119" y="1881134"/>
              <a:chExt cx="6768752" cy="447489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BE7B0AC-9713-9E28-B41A-53D62D30B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0119" y="1881134"/>
                <a:ext cx="6768752" cy="4474897"/>
              </a:xfrm>
              <a:prstGeom prst="rect">
                <a:avLst/>
              </a:prstGeom>
            </p:spPr>
          </p:pic>
          <p:sp>
            <p:nvSpPr>
              <p:cNvPr id="3" name="Szövegdoboz 2">
                <a:extLst>
                  <a:ext uri="{FF2B5EF4-FFF2-40B4-BE49-F238E27FC236}">
                    <a16:creationId xmlns:a16="http://schemas.microsoft.com/office/drawing/2014/main" id="{DA1A36DA-66E9-4621-A367-6EAD810469E6}"/>
                  </a:ext>
                </a:extLst>
              </p:cNvPr>
              <p:cNvSpPr txBox="1"/>
              <p:nvPr/>
            </p:nvSpPr>
            <p:spPr>
              <a:xfrm>
                <a:off x="1471783" y="2199718"/>
                <a:ext cx="12187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ym typeface="Symbol" panose="05050102010706020507" pitchFamily="18" charset="2"/>
                  </a:rPr>
                  <a:t></a:t>
                </a:r>
                <a:r>
                  <a:rPr lang="hu-HU" baseline="-16000" dirty="0" err="1">
                    <a:sym typeface="Symbol" panose="05050102010706020507" pitchFamily="18" charset="2"/>
                  </a:rPr>
                  <a:t>max</a:t>
                </a:r>
                <a:r>
                  <a:rPr lang="hu-HU" dirty="0">
                    <a:sym typeface="Symbol" panose="05050102010706020507" pitchFamily="18" charset="2"/>
                  </a:rPr>
                  <a:t>=</a:t>
                </a:r>
                <a:r>
                  <a:rPr lang="en-US" dirty="0">
                    <a:effectLst/>
                  </a:rPr>
                  <a:t> 60</a:t>
                </a:r>
                <a:r>
                  <a:rPr lang="en-US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endParaRPr lang="en-US" dirty="0"/>
              </a:p>
            </p:txBody>
          </p:sp>
          <p:sp>
            <p:nvSpPr>
              <p:cNvPr id="39" name="Szövegdoboz 38">
                <a:extLst>
                  <a:ext uri="{FF2B5EF4-FFF2-40B4-BE49-F238E27FC236}">
                    <a16:creationId xmlns:a16="http://schemas.microsoft.com/office/drawing/2014/main" id="{14A34DA0-8372-4C40-8EE7-6F9E58733687}"/>
                  </a:ext>
                </a:extLst>
              </p:cNvPr>
              <p:cNvSpPr txBox="1"/>
              <p:nvPr/>
            </p:nvSpPr>
            <p:spPr>
              <a:xfrm>
                <a:off x="5009389" y="2204864"/>
                <a:ext cx="12187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ym typeface="Symbol" panose="05050102010706020507" pitchFamily="18" charset="2"/>
                  </a:rPr>
                  <a:t></a:t>
                </a:r>
                <a:r>
                  <a:rPr lang="hu-HU" baseline="-16000" dirty="0" err="1">
                    <a:sym typeface="Symbol" panose="05050102010706020507" pitchFamily="18" charset="2"/>
                  </a:rPr>
                  <a:t>max</a:t>
                </a:r>
                <a:r>
                  <a:rPr lang="hu-HU" dirty="0">
                    <a:sym typeface="Symbol" panose="05050102010706020507" pitchFamily="18" charset="2"/>
                  </a:rPr>
                  <a:t>=</a:t>
                </a:r>
                <a:r>
                  <a:rPr lang="en-US" dirty="0">
                    <a:effectLst/>
                  </a:rPr>
                  <a:t> </a:t>
                </a:r>
                <a:r>
                  <a:rPr lang="hu-HU" dirty="0">
                    <a:effectLst/>
                  </a:rPr>
                  <a:t>9</a:t>
                </a:r>
                <a:r>
                  <a:rPr lang="en-US" dirty="0">
                    <a:effectLst/>
                  </a:rPr>
                  <a:t>0</a:t>
                </a:r>
                <a:r>
                  <a:rPr lang="en-US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endParaRPr lang="en-US" dirty="0"/>
              </a:p>
            </p:txBody>
          </p:sp>
          <p:sp>
            <p:nvSpPr>
              <p:cNvPr id="40" name="Szövegdoboz 39">
                <a:extLst>
                  <a:ext uri="{FF2B5EF4-FFF2-40B4-BE49-F238E27FC236}">
                    <a16:creationId xmlns:a16="http://schemas.microsoft.com/office/drawing/2014/main" id="{3BEC40E3-7108-4A0C-A280-1144881A8AB5}"/>
                  </a:ext>
                </a:extLst>
              </p:cNvPr>
              <p:cNvSpPr txBox="1"/>
              <p:nvPr/>
            </p:nvSpPr>
            <p:spPr>
              <a:xfrm>
                <a:off x="1475656" y="4499828"/>
                <a:ext cx="13358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ym typeface="Symbol" panose="05050102010706020507" pitchFamily="18" charset="2"/>
                  </a:rPr>
                  <a:t></a:t>
                </a:r>
                <a:r>
                  <a:rPr lang="hu-HU" baseline="-16000" dirty="0" err="1">
                    <a:sym typeface="Symbol" panose="05050102010706020507" pitchFamily="18" charset="2"/>
                  </a:rPr>
                  <a:t>max</a:t>
                </a:r>
                <a:r>
                  <a:rPr lang="hu-HU" dirty="0">
                    <a:sym typeface="Symbol" panose="05050102010706020507" pitchFamily="18" charset="2"/>
                  </a:rPr>
                  <a:t>=</a:t>
                </a:r>
                <a:r>
                  <a:rPr lang="en-US" dirty="0">
                    <a:effectLst/>
                  </a:rPr>
                  <a:t> </a:t>
                </a:r>
                <a:r>
                  <a:rPr lang="hu-HU" dirty="0">
                    <a:effectLst/>
                  </a:rPr>
                  <a:t>120</a:t>
                </a:r>
                <a:r>
                  <a:rPr lang="en-US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endParaRPr lang="en-US" dirty="0"/>
              </a:p>
            </p:txBody>
          </p:sp>
          <p:sp>
            <p:nvSpPr>
              <p:cNvPr id="41" name="Szövegdoboz 40">
                <a:extLst>
                  <a:ext uri="{FF2B5EF4-FFF2-40B4-BE49-F238E27FC236}">
                    <a16:creationId xmlns:a16="http://schemas.microsoft.com/office/drawing/2014/main" id="{F266D4D7-0F90-4178-B544-3269637863A0}"/>
                  </a:ext>
                </a:extLst>
              </p:cNvPr>
              <p:cNvSpPr txBox="1"/>
              <p:nvPr/>
            </p:nvSpPr>
            <p:spPr>
              <a:xfrm>
                <a:off x="5009389" y="4499828"/>
                <a:ext cx="13358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ym typeface="Symbol" panose="05050102010706020507" pitchFamily="18" charset="2"/>
                  </a:rPr>
                  <a:t></a:t>
                </a:r>
                <a:r>
                  <a:rPr lang="hu-HU" baseline="-16000" dirty="0" err="1">
                    <a:sym typeface="Symbol" panose="05050102010706020507" pitchFamily="18" charset="2"/>
                  </a:rPr>
                  <a:t>max</a:t>
                </a:r>
                <a:r>
                  <a:rPr lang="hu-HU" dirty="0">
                    <a:sym typeface="Symbol" panose="05050102010706020507" pitchFamily="18" charset="2"/>
                  </a:rPr>
                  <a:t>=</a:t>
                </a:r>
                <a:r>
                  <a:rPr lang="en-US" dirty="0">
                    <a:effectLst/>
                  </a:rPr>
                  <a:t> </a:t>
                </a:r>
                <a:r>
                  <a:rPr lang="hu-HU" dirty="0">
                    <a:effectLst/>
                  </a:rPr>
                  <a:t>172</a:t>
                </a:r>
                <a:r>
                  <a:rPr lang="en-US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endParaRPr lang="en-US" dirty="0"/>
              </a:p>
            </p:txBody>
          </p:sp>
        </p:grpSp>
        <p:grpSp>
          <p:nvGrpSpPr>
            <p:cNvPr id="51" name="Csoportba foglalás 50">
              <a:extLst>
                <a:ext uri="{FF2B5EF4-FFF2-40B4-BE49-F238E27FC236}">
                  <a16:creationId xmlns:a16="http://schemas.microsoft.com/office/drawing/2014/main" id="{6AFC3E0F-7615-4E54-8F44-7348BA5E6DB0}"/>
                </a:ext>
              </a:extLst>
            </p:cNvPr>
            <p:cNvGrpSpPr/>
            <p:nvPr/>
          </p:nvGrpSpPr>
          <p:grpSpPr>
            <a:xfrm>
              <a:off x="128849" y="2432793"/>
              <a:ext cx="3867087" cy="1520349"/>
              <a:chOff x="128849" y="2432793"/>
              <a:chExt cx="3867087" cy="1520349"/>
            </a:xfrm>
          </p:grpSpPr>
          <p:sp>
            <p:nvSpPr>
              <p:cNvPr id="44" name="Szövegdoboz 43">
                <a:extLst>
                  <a:ext uri="{FF2B5EF4-FFF2-40B4-BE49-F238E27FC236}">
                    <a16:creationId xmlns:a16="http://schemas.microsoft.com/office/drawing/2014/main" id="{7128BEB0-DB51-42B0-B464-26D7477CE9C4}"/>
                  </a:ext>
                </a:extLst>
              </p:cNvPr>
              <p:cNvSpPr txBox="1"/>
              <p:nvPr/>
            </p:nvSpPr>
            <p:spPr>
              <a:xfrm>
                <a:off x="128849" y="2432793"/>
                <a:ext cx="1010213" cy="369332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ym typeface="Symbol" panose="05050102010706020507" pitchFamily="18" charset="2"/>
                  </a:rPr>
                  <a:t></a:t>
                </a:r>
                <a:r>
                  <a:rPr lang="hu-HU" baseline="-16000" dirty="0">
                    <a:sym typeface="Symbol" panose="05050102010706020507" pitchFamily="18" charset="2"/>
                  </a:rPr>
                  <a:t>0</a:t>
                </a:r>
                <a:r>
                  <a:rPr lang="hu-HU" dirty="0">
                    <a:sym typeface="Symbol" panose="05050102010706020507" pitchFamily="18" charset="2"/>
                  </a:rPr>
                  <a:t>=</a:t>
                </a:r>
                <a:r>
                  <a:rPr lang="en-US" dirty="0">
                    <a:effectLst/>
                  </a:rPr>
                  <a:t> </a:t>
                </a:r>
                <a:r>
                  <a:rPr lang="hu-HU" dirty="0">
                    <a:effectLst/>
                  </a:rPr>
                  <a:t>10</a:t>
                </a:r>
                <a:r>
                  <a:rPr lang="en-US" dirty="0">
                    <a:effectLst/>
                  </a:rPr>
                  <a:t>0</a:t>
                </a:r>
                <a:r>
                  <a:rPr lang="en-US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endParaRPr lang="en-US" dirty="0"/>
              </a:p>
            </p:txBody>
          </p:sp>
          <p:sp>
            <p:nvSpPr>
              <p:cNvPr id="46" name="Szövegdoboz 45">
                <a:extLst>
                  <a:ext uri="{FF2B5EF4-FFF2-40B4-BE49-F238E27FC236}">
                    <a16:creationId xmlns:a16="http://schemas.microsoft.com/office/drawing/2014/main" id="{E6D8BBA0-9E28-46DD-9AF4-4D46E9C69512}"/>
                  </a:ext>
                </a:extLst>
              </p:cNvPr>
              <p:cNvSpPr txBox="1"/>
              <p:nvPr/>
            </p:nvSpPr>
            <p:spPr>
              <a:xfrm>
                <a:off x="383088" y="3583810"/>
                <a:ext cx="776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err="1"/>
                  <a:t>MZMs</a:t>
                </a:r>
                <a:endParaRPr lang="en-US" dirty="0"/>
              </a:p>
            </p:txBody>
          </p:sp>
          <p:cxnSp>
            <p:nvCxnSpPr>
              <p:cNvPr id="48" name="Egyenes összekötő 47">
                <a:extLst>
                  <a:ext uri="{FF2B5EF4-FFF2-40B4-BE49-F238E27FC236}">
                    <a16:creationId xmlns:a16="http://schemas.microsoft.com/office/drawing/2014/main" id="{AD1B1E37-0A54-4618-9454-E7655C95876D}"/>
                  </a:ext>
                </a:extLst>
              </p:cNvPr>
              <p:cNvCxnSpPr/>
              <p:nvPr/>
            </p:nvCxnSpPr>
            <p:spPr>
              <a:xfrm flipV="1">
                <a:off x="972319" y="3356992"/>
                <a:ext cx="863377" cy="288032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Egyenes összekötő nyíllal 49">
                <a:extLst>
                  <a:ext uri="{FF2B5EF4-FFF2-40B4-BE49-F238E27FC236}">
                    <a16:creationId xmlns:a16="http://schemas.microsoft.com/office/drawing/2014/main" id="{42D2E36D-2434-4A33-B090-64A6C2B5F1C6}"/>
                  </a:ext>
                </a:extLst>
              </p:cNvPr>
              <p:cNvCxnSpPr>
                <a:stCxn id="46" idx="3"/>
              </p:cNvCxnSpPr>
              <p:nvPr/>
            </p:nvCxnSpPr>
            <p:spPr>
              <a:xfrm flipV="1">
                <a:off x="1159263" y="3356992"/>
                <a:ext cx="2836673" cy="41148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9592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374DCD-C2BA-038B-0BEF-4998E2D9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66" y="1708745"/>
            <a:ext cx="5454606" cy="4311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519F8F-AEFD-1B6C-FD60-4B76276C9279}"/>
              </a:ext>
            </a:extLst>
          </p:cNvPr>
          <p:cNvSpPr txBox="1"/>
          <p:nvPr/>
        </p:nvSpPr>
        <p:spPr>
          <a:xfrm>
            <a:off x="1234227" y="1042493"/>
            <a:ext cx="446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 adatoms on </a:t>
            </a:r>
            <a:r>
              <a:rPr lang="en-US" dirty="0" err="1"/>
              <a:t>IrNb</a:t>
            </a:r>
            <a:r>
              <a:rPr lang="en-US" dirty="0"/>
              <a:t>(110), ferromagnetic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64D8A-6C54-33A4-2CAB-B5CB38FC287D}"/>
              </a:ext>
            </a:extLst>
          </p:cNvPr>
          <p:cNvSpPr txBox="1"/>
          <p:nvPr/>
        </p:nvSpPr>
        <p:spPr>
          <a:xfrm>
            <a:off x="1395737" y="1994356"/>
            <a:ext cx="5645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⁰ (F)</a:t>
            </a:r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16E49-1811-1999-8C06-4330FDDB9A10}"/>
              </a:ext>
            </a:extLst>
          </p:cNvPr>
          <p:cNvSpPr txBox="1"/>
          <p:nvPr/>
        </p:nvSpPr>
        <p:spPr>
          <a:xfrm>
            <a:off x="1394488" y="3022913"/>
            <a:ext cx="466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90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⁰ </a:t>
            </a:r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3676D-835C-965F-5805-C5CDD8B5C58F}"/>
              </a:ext>
            </a:extLst>
          </p:cNvPr>
          <p:cNvSpPr txBox="1"/>
          <p:nvPr/>
        </p:nvSpPr>
        <p:spPr>
          <a:xfrm>
            <a:off x="1232305" y="4145305"/>
            <a:ext cx="8402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180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⁰ (AF)</a:t>
            </a:r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A466EA-BA6C-6234-1771-2345E997AC19}"/>
              </a:ext>
            </a:extLst>
          </p:cNvPr>
          <p:cNvSpPr txBox="1"/>
          <p:nvPr/>
        </p:nvSpPr>
        <p:spPr>
          <a:xfrm>
            <a:off x="1392202" y="5245435"/>
            <a:ext cx="5196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-90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⁰ </a:t>
            </a:r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7C355-ADC0-4A16-242A-B214D644F5FE}"/>
              </a:ext>
            </a:extLst>
          </p:cNvPr>
          <p:cNvSpPr txBox="1"/>
          <p:nvPr/>
        </p:nvSpPr>
        <p:spPr>
          <a:xfrm>
            <a:off x="2950024" y="1531821"/>
            <a:ext cx="7360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[1</a:t>
            </a:r>
            <a:r>
              <a:rPr lang="en-US" sz="1350" u="sng" dirty="0"/>
              <a:t>1</a:t>
            </a:r>
            <a:r>
              <a:rPr lang="en-US" sz="1350" dirty="0"/>
              <a:t>0](x)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B7D291-715B-52D5-66E8-CB47C79512CC}"/>
              </a:ext>
            </a:extLst>
          </p:cNvPr>
          <p:cNvSpPr txBox="1"/>
          <p:nvPr/>
        </p:nvSpPr>
        <p:spPr>
          <a:xfrm>
            <a:off x="4894240" y="1529464"/>
            <a:ext cx="7393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[001](y)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CAB47-03FC-3C20-4998-424AA783B3AA}"/>
              </a:ext>
            </a:extLst>
          </p:cNvPr>
          <p:cNvSpPr txBox="1"/>
          <p:nvPr/>
        </p:nvSpPr>
        <p:spPr>
          <a:xfrm>
            <a:off x="6640187" y="1529464"/>
            <a:ext cx="814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[1</a:t>
            </a:r>
            <a:r>
              <a:rPr lang="en-US" sz="1350" u="sng" dirty="0"/>
              <a:t>11</a:t>
            </a:r>
            <a:r>
              <a:rPr lang="en-US" sz="1350" dirty="0"/>
              <a:t>](</a:t>
            </a:r>
            <a:r>
              <a:rPr lang="en-US" sz="1350" dirty="0" err="1"/>
              <a:t>xy</a:t>
            </a:r>
            <a:r>
              <a:rPr lang="en-US" sz="13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656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9C32300-52B1-4F73-9642-D88157CB0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76" y="1489422"/>
            <a:ext cx="6215666" cy="3500629"/>
          </a:xfrm>
          <a:prstGeom prst="rect">
            <a:avLst/>
          </a:prstGeom>
        </p:spPr>
      </p:pic>
      <p:sp>
        <p:nvSpPr>
          <p:cNvPr id="586" name="CustomShape 1"/>
          <p:cNvSpPr/>
          <p:nvPr/>
        </p:nvSpPr>
        <p:spPr>
          <a:xfrm>
            <a:off x="293897" y="1224204"/>
            <a:ext cx="6368263" cy="7177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5000"/>
              </a:lnSpc>
            </a:pPr>
            <a:r>
              <a:rPr lang="en-US" sz="1814" b="1" spc="-1" dirty="0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  <a:latin typeface="Arial"/>
              </a:rPr>
              <a:t>Quantum computers</a:t>
            </a:r>
            <a:endParaRPr lang="en-US" sz="1814" spc="-1" dirty="0">
              <a:latin typeface="Arial"/>
            </a:endParaRPr>
          </a:p>
        </p:txBody>
      </p:sp>
      <p:sp>
        <p:nvSpPr>
          <p:cNvPr id="14" name="Téglalap 19"/>
          <p:cNvSpPr/>
          <p:nvPr/>
        </p:nvSpPr>
        <p:spPr>
          <a:xfrm>
            <a:off x="3056070" y="5061938"/>
            <a:ext cx="5806091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900" lvl="2" indent="-293247">
              <a:lnSpc>
                <a:spcPct val="110000"/>
              </a:lnSpc>
              <a:buClr>
                <a:srgbClr val="009AD1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51" spc="-1" dirty="0">
                <a:solidFill>
                  <a:srgbClr val="000000"/>
                </a:solidFill>
              </a:rPr>
              <a:t>noisy intermediate-scale quantum computers: operations limited by coherence time</a:t>
            </a:r>
            <a:r>
              <a:rPr lang="hu-HU" sz="1451" spc="-1" dirty="0">
                <a:solidFill>
                  <a:srgbClr val="000000"/>
                </a:solidFill>
              </a:rPr>
              <a:t> and </a:t>
            </a:r>
            <a:r>
              <a:rPr lang="hu-HU" sz="1451" spc="-1" dirty="0" err="1">
                <a:solidFill>
                  <a:srgbClr val="000000"/>
                </a:solidFill>
              </a:rPr>
              <a:t>gate</a:t>
            </a:r>
            <a:r>
              <a:rPr lang="hu-HU" sz="1451" spc="-1" dirty="0">
                <a:solidFill>
                  <a:srgbClr val="000000"/>
                </a:solidFill>
              </a:rPr>
              <a:t> </a:t>
            </a:r>
            <a:r>
              <a:rPr lang="hu-HU" sz="1451" spc="-1" dirty="0" err="1">
                <a:solidFill>
                  <a:srgbClr val="000000"/>
                </a:solidFill>
              </a:rPr>
              <a:t>fidelity</a:t>
            </a:r>
            <a:endParaRPr lang="en-US" sz="1451" spc="-1" dirty="0">
              <a:solidFill>
                <a:srgbClr val="0000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8478EAF-3153-414A-8E8D-A608E252A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9" y="1489422"/>
            <a:ext cx="2592000" cy="4181760"/>
          </a:xfrm>
          <a:prstGeom prst="rect">
            <a:avLst/>
          </a:prstGeom>
        </p:spPr>
      </p:pic>
      <p:sp>
        <p:nvSpPr>
          <p:cNvPr id="19" name="CustomShape 3">
            <a:extLst>
              <a:ext uri="{FF2B5EF4-FFF2-40B4-BE49-F238E27FC236}">
                <a16:creationId xmlns:a16="http://schemas.microsoft.com/office/drawing/2014/main" id="{B9388E6D-912D-4452-834C-65B2DAF92244}"/>
              </a:ext>
            </a:extLst>
          </p:cNvPr>
          <p:cNvSpPr/>
          <p:nvPr/>
        </p:nvSpPr>
        <p:spPr>
          <a:xfrm>
            <a:off x="293897" y="5442284"/>
            <a:ext cx="317799" cy="21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10000"/>
              </a:lnSpc>
              <a:tabLst>
                <a:tab pos="0" algn="l"/>
              </a:tabLst>
            </a:pPr>
            <a:r>
              <a:rPr lang="hu-HU" sz="1270" spc="-1" dirty="0">
                <a:solidFill>
                  <a:schemeClr val="accent1"/>
                </a:solidFill>
                <a:latin typeface="Arial"/>
              </a:rPr>
              <a:t>(</a:t>
            </a:r>
            <a:r>
              <a:rPr lang="de-DE" sz="1270" spc="-1" dirty="0">
                <a:solidFill>
                  <a:schemeClr val="accent1"/>
                </a:solidFill>
                <a:latin typeface="Arial"/>
              </a:rPr>
              <a:t>1</a:t>
            </a:r>
            <a:r>
              <a:rPr lang="hu-HU" sz="1270" spc="-1" dirty="0">
                <a:solidFill>
                  <a:schemeClr val="accent1"/>
                </a:solidFill>
                <a:latin typeface="Arial"/>
              </a:rPr>
              <a:t>)</a:t>
            </a:r>
            <a:endParaRPr lang="en-US" sz="1270" spc="-1" dirty="0">
              <a:latin typeface="Arial"/>
            </a:endParaRP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F10A393F-2830-4EF5-AA71-990C0FC6B152}"/>
              </a:ext>
            </a:extLst>
          </p:cNvPr>
          <p:cNvSpPr/>
          <p:nvPr/>
        </p:nvSpPr>
        <p:spPr>
          <a:xfrm>
            <a:off x="2855371" y="4713689"/>
            <a:ext cx="317799" cy="21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10000"/>
              </a:lnSpc>
              <a:tabLst>
                <a:tab pos="0" algn="l"/>
              </a:tabLst>
            </a:pPr>
            <a:r>
              <a:rPr lang="hu-HU" sz="1270" spc="-1" dirty="0">
                <a:solidFill>
                  <a:schemeClr val="accent1"/>
                </a:solidFill>
                <a:latin typeface="Arial"/>
              </a:rPr>
              <a:t>(</a:t>
            </a:r>
            <a:r>
              <a:rPr lang="de-DE" sz="1270" spc="-1" dirty="0">
                <a:solidFill>
                  <a:schemeClr val="accent1"/>
                </a:solidFill>
                <a:latin typeface="Arial"/>
              </a:rPr>
              <a:t>2</a:t>
            </a:r>
            <a:r>
              <a:rPr lang="hu-HU" sz="1270" spc="-1" dirty="0">
                <a:solidFill>
                  <a:schemeClr val="accent1"/>
                </a:solidFill>
                <a:latin typeface="Arial"/>
              </a:rPr>
              <a:t>)</a:t>
            </a:r>
            <a:endParaRPr lang="en-US" sz="1270" spc="-1" dirty="0">
              <a:latin typeface="Arial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2860D64B-B639-442F-97DE-C0D9F20D8466}"/>
              </a:ext>
            </a:extLst>
          </p:cNvPr>
          <p:cNvSpPr/>
          <p:nvPr/>
        </p:nvSpPr>
        <p:spPr>
          <a:xfrm>
            <a:off x="6466207" y="4278128"/>
            <a:ext cx="783810" cy="711923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3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2484F19-9024-4482-B8E6-DDD20CC114F2}"/>
              </a:ext>
            </a:extLst>
          </p:cNvPr>
          <p:cNvSpPr/>
          <p:nvPr/>
        </p:nvSpPr>
        <p:spPr>
          <a:xfrm>
            <a:off x="7388257" y="2318603"/>
            <a:ext cx="783810" cy="711923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33"/>
          </a:p>
        </p:txBody>
      </p:sp>
    </p:spTree>
    <p:extLst>
      <p:ext uri="{BB962C8B-B14F-4D97-AF65-F5344CB8AC3E}">
        <p14:creationId xmlns:p14="http://schemas.microsoft.com/office/powerpoint/2010/main" val="1583879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4B6B1D-634F-C7DD-B967-5B026111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730" y="1601130"/>
            <a:ext cx="5589593" cy="4399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265504-2F2F-AA22-833C-947F4B82505D}"/>
              </a:ext>
            </a:extLst>
          </p:cNvPr>
          <p:cNvSpPr txBox="1"/>
          <p:nvPr/>
        </p:nvSpPr>
        <p:spPr>
          <a:xfrm>
            <a:off x="1277634" y="944725"/>
            <a:ext cx="456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Mn adatoms on </a:t>
            </a:r>
            <a:r>
              <a:rPr lang="en-US" dirty="0" err="1"/>
              <a:t>IrNb</a:t>
            </a:r>
            <a:r>
              <a:rPr lang="en-US" dirty="0"/>
              <a:t>(110), ferromagnetic state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91ABC5-D436-8FDD-114F-7C88F1D47126}"/>
              </a:ext>
            </a:extLst>
          </p:cNvPr>
          <p:cNvSpPr/>
          <p:nvPr/>
        </p:nvSpPr>
        <p:spPr>
          <a:xfrm>
            <a:off x="5868144" y="1558622"/>
            <a:ext cx="1890210" cy="111429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64BA1-A90C-FC40-CC91-B67631C1563E}"/>
              </a:ext>
            </a:extLst>
          </p:cNvPr>
          <p:cNvSpPr txBox="1"/>
          <p:nvPr/>
        </p:nvSpPr>
        <p:spPr>
          <a:xfrm>
            <a:off x="1385647" y="2186862"/>
            <a:ext cx="5645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⁰ (F)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EE376A-BD48-41C9-690E-4960FDD1DB67}"/>
              </a:ext>
            </a:extLst>
          </p:cNvPr>
          <p:cNvSpPr txBox="1"/>
          <p:nvPr/>
        </p:nvSpPr>
        <p:spPr>
          <a:xfrm>
            <a:off x="1385645" y="3135451"/>
            <a:ext cx="466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90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⁰ </a:t>
            </a:r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D0A64E-01C8-7EE4-C65F-888EAACBE286}"/>
              </a:ext>
            </a:extLst>
          </p:cNvPr>
          <p:cNvSpPr txBox="1"/>
          <p:nvPr/>
        </p:nvSpPr>
        <p:spPr>
          <a:xfrm>
            <a:off x="1223629" y="4255640"/>
            <a:ext cx="8402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180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⁰ (AF)</a:t>
            </a:r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8CC02-6D96-09EA-7DC7-38DF136EC949}"/>
              </a:ext>
            </a:extLst>
          </p:cNvPr>
          <p:cNvSpPr txBox="1"/>
          <p:nvPr/>
        </p:nvSpPr>
        <p:spPr>
          <a:xfrm>
            <a:off x="1385645" y="5342729"/>
            <a:ext cx="5196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-90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⁰ </a:t>
            </a:r>
            <a:endParaRPr lang="en-US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2CA8C-E102-1F87-F7CF-70AB5178CFFF}"/>
              </a:ext>
            </a:extLst>
          </p:cNvPr>
          <p:cNvSpPr txBox="1"/>
          <p:nvPr/>
        </p:nvSpPr>
        <p:spPr>
          <a:xfrm>
            <a:off x="2950024" y="1439376"/>
            <a:ext cx="7360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[1</a:t>
            </a:r>
            <a:r>
              <a:rPr lang="en-US" sz="1350" u="sng" dirty="0"/>
              <a:t>1</a:t>
            </a:r>
            <a:r>
              <a:rPr lang="en-US" sz="1350" dirty="0"/>
              <a:t>0](x)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28628F-3B27-AC56-F906-E5B0897C7F51}"/>
              </a:ext>
            </a:extLst>
          </p:cNvPr>
          <p:cNvSpPr txBox="1"/>
          <p:nvPr/>
        </p:nvSpPr>
        <p:spPr>
          <a:xfrm>
            <a:off x="4894240" y="1437019"/>
            <a:ext cx="7393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[001](y)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2C3D31-A650-46A1-87D4-3BEDDB80CACB}"/>
              </a:ext>
            </a:extLst>
          </p:cNvPr>
          <p:cNvSpPr txBox="1"/>
          <p:nvPr/>
        </p:nvSpPr>
        <p:spPr>
          <a:xfrm>
            <a:off x="6640187" y="1437019"/>
            <a:ext cx="814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[1</a:t>
            </a:r>
            <a:r>
              <a:rPr lang="en-US" sz="1350" u="sng" dirty="0"/>
              <a:t>11</a:t>
            </a:r>
            <a:r>
              <a:rPr lang="en-US" sz="1350" dirty="0"/>
              <a:t>](</a:t>
            </a:r>
            <a:r>
              <a:rPr lang="en-US" sz="1350" dirty="0" err="1"/>
              <a:t>xy</a:t>
            </a:r>
            <a:r>
              <a:rPr lang="en-US" sz="135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F12EBD-F544-C138-C531-D4A413CA4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273" y="1279867"/>
            <a:ext cx="3047093" cy="187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6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2454B-3FFE-01A9-6B53-FF5955993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063228"/>
            <a:ext cx="6172200" cy="367550"/>
          </a:xfrm>
        </p:spPr>
        <p:txBody>
          <a:bodyPr>
            <a:normAutofit fontScale="90000"/>
          </a:bodyPr>
          <a:lstStyle/>
          <a:p>
            <a:r>
              <a:rPr lang="en-US" sz="2100" dirty="0">
                <a:solidFill>
                  <a:srgbClr val="C00000"/>
                </a:solidFill>
              </a:rPr>
              <a:t>Fully relaxed spirals, ground state and topological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C3E274-2824-A744-030A-28CA32A8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" y="2535831"/>
            <a:ext cx="5797112" cy="33483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ADEC2E-DEEE-DF38-66CE-03D7722FEAC3}"/>
              </a:ext>
            </a:extLst>
          </p:cNvPr>
          <p:cNvSpPr txBox="1"/>
          <p:nvPr/>
        </p:nvSpPr>
        <p:spPr>
          <a:xfrm>
            <a:off x="1817695" y="1439560"/>
            <a:ext cx="59946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Relaxing the chains both spatially and magnetically results in surprisingly many </a:t>
            </a:r>
          </a:p>
          <a:p>
            <a:r>
              <a:rPr lang="en-US" sz="1350" dirty="0"/>
              <a:t>number of spirals. However very few has Majorana edge states.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838D8D0-4EE9-F5A5-52FD-BDCFACA7D139}"/>
              </a:ext>
            </a:extLst>
          </p:cNvPr>
          <p:cNvGraphicFramePr>
            <a:graphicFrameLocks noGrp="1"/>
          </p:cNvGraphicFramePr>
          <p:nvPr/>
        </p:nvGraphicFramePr>
        <p:xfrm>
          <a:off x="6462210" y="4796635"/>
          <a:ext cx="3942438" cy="112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2108">
                  <a:extLst>
                    <a:ext uri="{9D8B030D-6E8A-4147-A177-3AD203B41FA5}">
                      <a16:colId xmlns:a16="http://schemas.microsoft.com/office/drawing/2014/main" val="1834715669"/>
                    </a:ext>
                  </a:extLst>
                </a:gridCol>
                <a:gridCol w="2970330">
                  <a:extLst>
                    <a:ext uri="{9D8B030D-6E8A-4147-A177-3AD203B41FA5}">
                      <a16:colId xmlns:a16="http://schemas.microsoft.com/office/drawing/2014/main" val="11406826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Trivial</a:t>
                      </a:r>
                    </a:p>
                  </a:txBody>
                  <a:tcPr marL="68580" marR="68580"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Gap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0704164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Topological</a:t>
                      </a:r>
                    </a:p>
                  </a:txBody>
                  <a:tcPr marL="68580" marR="68580" marT="34290" marB="34290">
                    <a:solidFill>
                      <a:srgbClr val="97E6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Gap with MZM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56171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Other</a:t>
                      </a:r>
                    </a:p>
                  </a:txBody>
                  <a:tcPr marL="68580" marR="68580" marT="34290" marB="3429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Maybe longer chain?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651429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Filled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Entire gap is filled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3451232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8534E8A-6CAF-2A2F-42B7-6B3828719454}"/>
              </a:ext>
            </a:extLst>
          </p:cNvPr>
          <p:cNvSpPr txBox="1"/>
          <p:nvPr/>
        </p:nvSpPr>
        <p:spPr>
          <a:xfrm>
            <a:off x="2033719" y="2001750"/>
            <a:ext cx="4644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Overlayers: Ag, Re, </a:t>
            </a:r>
            <a:r>
              <a:rPr lang="en-US" sz="1350" b="1" dirty="0" err="1"/>
              <a:t>Ir</a:t>
            </a:r>
            <a:r>
              <a:rPr lang="en-US" sz="1350" b="1" dirty="0"/>
              <a:t>                                   Chains: Mn, Fe, Co, Cr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162" y="2834934"/>
            <a:ext cx="2801705" cy="1494711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3961449" y="2834934"/>
            <a:ext cx="2430270" cy="1836204"/>
          </a:xfrm>
          <a:prstGeom prst="line">
            <a:avLst/>
          </a:prstGeom>
          <a:ln w="12700">
            <a:solidFill>
              <a:schemeClr val="dk1">
                <a:shade val="95000"/>
                <a:satMod val="105000"/>
                <a:alpha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>
            <a:off x="3971340" y="4216611"/>
            <a:ext cx="2376265" cy="623139"/>
          </a:xfrm>
          <a:prstGeom prst="line">
            <a:avLst/>
          </a:prstGeom>
          <a:ln w="12700">
            <a:solidFill>
              <a:schemeClr val="dk1">
                <a:shade val="95000"/>
                <a:satMod val="105000"/>
                <a:alpha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8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B306-5C89-BEB4-EAC3-5D8E3D46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400" dirty="0"/>
              <a:t>Simulation of chain AND tip </a:t>
            </a:r>
          </a:p>
        </p:txBody>
      </p:sp>
      <p:pic>
        <p:nvPicPr>
          <p:cNvPr id="5" name="Picture 4" descr="A green line on a blue background&#10;&#10;AI-generated content may be incorrect.">
            <a:extLst>
              <a:ext uri="{FF2B5EF4-FFF2-40B4-BE49-F238E27FC236}">
                <a16:creationId xmlns:a16="http://schemas.microsoft.com/office/drawing/2014/main" id="{A76B80ED-B9B1-B2ED-AB2B-49ECB45EC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7112" y="-40769"/>
            <a:ext cx="432049" cy="3483156"/>
          </a:xfrm>
          <a:prstGeom prst="rect">
            <a:avLst/>
          </a:prstGeom>
        </p:spPr>
      </p:pic>
      <p:pic>
        <p:nvPicPr>
          <p:cNvPr id="7" name="Picture 6" descr="A green and red dot on a blue background&#10;&#10;AI-generated content may be incorrect.">
            <a:extLst>
              <a:ext uri="{FF2B5EF4-FFF2-40B4-BE49-F238E27FC236}">
                <a16:creationId xmlns:a16="http://schemas.microsoft.com/office/drawing/2014/main" id="{2BD2ECC5-EF5A-85D9-6551-8E140B0D3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7122" y="535284"/>
            <a:ext cx="432052" cy="3483181"/>
          </a:xfrm>
          <a:prstGeom prst="rect">
            <a:avLst/>
          </a:prstGeom>
        </p:spPr>
      </p:pic>
      <p:pic>
        <p:nvPicPr>
          <p:cNvPr id="9" name="Picture 8" descr="A blue surface with a white spot&#10;&#10;AI-generated content may be incorrect.">
            <a:extLst>
              <a:ext uri="{FF2B5EF4-FFF2-40B4-BE49-F238E27FC236}">
                <a16:creationId xmlns:a16="http://schemas.microsoft.com/office/drawing/2014/main" id="{BF7E0516-0644-7EC3-A4A7-B97755F16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7120" y="1111348"/>
            <a:ext cx="432052" cy="3483180"/>
          </a:xfrm>
          <a:prstGeom prst="rect">
            <a:avLst/>
          </a:prstGeom>
        </p:spPr>
      </p:pic>
      <p:pic>
        <p:nvPicPr>
          <p:cNvPr id="11" name="Picture 10" descr="A blue background with green dots&#10;&#10;AI-generated content may be incorrect.">
            <a:extLst>
              <a:ext uri="{FF2B5EF4-FFF2-40B4-BE49-F238E27FC236}">
                <a16:creationId xmlns:a16="http://schemas.microsoft.com/office/drawing/2014/main" id="{93AD2CD0-2BC8-65C6-1D05-D9B5D9A16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8660" y="1687412"/>
            <a:ext cx="432052" cy="3483180"/>
          </a:xfrm>
          <a:prstGeom prst="rect">
            <a:avLst/>
          </a:prstGeom>
        </p:spPr>
      </p:pic>
      <p:pic>
        <p:nvPicPr>
          <p:cNvPr id="13" name="Picture 12" descr="A red dots on a blue background&#10;&#10;AI-generated content may be incorrect.">
            <a:extLst>
              <a:ext uri="{FF2B5EF4-FFF2-40B4-BE49-F238E27FC236}">
                <a16:creationId xmlns:a16="http://schemas.microsoft.com/office/drawing/2014/main" id="{B1F34CDF-F091-0FEB-5A84-8FF713838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0528" y="2263477"/>
            <a:ext cx="432052" cy="3483180"/>
          </a:xfrm>
          <a:prstGeom prst="rect">
            <a:avLst/>
          </a:prstGeom>
        </p:spPr>
      </p:pic>
      <p:pic>
        <p:nvPicPr>
          <p:cNvPr id="14" name="Grafik 1">
            <a:extLst>
              <a:ext uri="{FF2B5EF4-FFF2-40B4-BE49-F238E27FC236}">
                <a16:creationId xmlns:a16="http://schemas.microsoft.com/office/drawing/2014/main" id="{8D0C79D7-C682-E75D-C9D9-B3260DB62D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72" t="25952" r="23991" b="16648"/>
          <a:stretch/>
        </p:blipFill>
        <p:spPr>
          <a:xfrm>
            <a:off x="4788023" y="1484784"/>
            <a:ext cx="4071093" cy="2736309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13B4556E-39AC-4564-C24E-360CA56F2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16" y="6124976"/>
            <a:ext cx="4249440" cy="48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0628D225-A505-E082-7F8E-3C38C2912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087" y="6176816"/>
            <a:ext cx="3642169" cy="64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r>
              <a:rPr lang="hu-HU" altLang="en-US" sz="1814" i="1"/>
              <a:t>Palotás, Mándi, Hofer,</a:t>
            </a:r>
          </a:p>
          <a:p>
            <a:pPr algn="r">
              <a:lnSpc>
                <a:spcPct val="100000"/>
              </a:lnSpc>
              <a:buClrTx/>
              <a:buFontTx/>
              <a:buNone/>
            </a:pPr>
            <a:r>
              <a:rPr lang="hu-HU" altLang="en-US" sz="1814" i="1"/>
              <a:t>Frontiers of Physics 9, 711 (2014)</a:t>
            </a:r>
          </a:p>
        </p:txBody>
      </p:sp>
      <p:sp>
        <p:nvSpPr>
          <p:cNvPr id="18" name="Text Box 22">
            <a:extLst>
              <a:ext uri="{FF2B5EF4-FFF2-40B4-BE49-F238E27FC236}">
                <a16:creationId xmlns:a16="http://schemas.microsoft.com/office/drawing/2014/main" id="{89944796-4019-2D9E-237B-A62E89CDE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093296"/>
            <a:ext cx="1173160" cy="42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/>
              <a:t>Current:</a:t>
            </a:r>
          </a:p>
        </p:txBody>
      </p:sp>
    </p:spTree>
    <p:extLst>
      <p:ext uri="{BB962C8B-B14F-4D97-AF65-F5344CB8AC3E}">
        <p14:creationId xmlns:p14="http://schemas.microsoft.com/office/powerpoint/2010/main" val="1436888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BD8DAE4-2E4E-AD05-AB29-5D193C207CD0}"/>
              </a:ext>
            </a:extLst>
          </p:cNvPr>
          <p:cNvGrpSpPr/>
          <p:nvPr/>
        </p:nvGrpSpPr>
        <p:grpSpPr>
          <a:xfrm>
            <a:off x="366262" y="1033040"/>
            <a:ext cx="8310194" cy="4916240"/>
            <a:chOff x="820370" y="1969144"/>
            <a:chExt cx="8310194" cy="4916240"/>
          </a:xfrm>
        </p:grpSpPr>
        <p:sp>
          <p:nvSpPr>
            <p:cNvPr id="9" name="Téglalap 19">
              <a:extLst>
                <a:ext uri="{FF2B5EF4-FFF2-40B4-BE49-F238E27FC236}">
                  <a16:creationId xmlns:a16="http://schemas.microsoft.com/office/drawing/2014/main" id="{B94CDE43-8916-BDAB-D8AA-80E52E055740}"/>
                </a:ext>
              </a:extLst>
            </p:cNvPr>
            <p:cNvSpPr/>
            <p:nvPr/>
          </p:nvSpPr>
          <p:spPr>
            <a:xfrm>
              <a:off x="4342244" y="2718367"/>
              <a:ext cx="4788320" cy="2516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20" lvl="2">
                <a:lnSpc>
                  <a:spcPct val="110000"/>
                </a:lnSpc>
                <a:buClr>
                  <a:srgbClr val="009AD1"/>
                </a:buClr>
                <a:tabLst>
                  <a:tab pos="0" algn="l"/>
                </a:tabLst>
              </a:pPr>
              <a:r>
                <a:rPr lang="hu-HU" sz="1600" b="1" dirty="0"/>
                <a:t>HUN-REN </a:t>
              </a:r>
              <a:r>
                <a:rPr lang="de-DE" sz="1600" b="1" dirty="0"/>
                <a:t>Wigner Research </a:t>
              </a:r>
              <a:r>
                <a:rPr lang="de-DE" sz="1600" b="1" dirty="0" err="1"/>
                <a:t>Centre</a:t>
              </a:r>
              <a:r>
                <a:rPr lang="de-DE" sz="1600" b="1" dirty="0"/>
                <a:t> </a:t>
              </a:r>
              <a:r>
                <a:rPr lang="de-DE" sz="1600" b="1" dirty="0" err="1"/>
                <a:t>for</a:t>
              </a:r>
              <a:r>
                <a:rPr lang="de-DE" sz="1600" b="1" dirty="0"/>
                <a:t> Physics</a:t>
              </a:r>
            </a:p>
            <a:p>
              <a:pPr marL="324000" lvl="2" indent="-323280">
                <a:lnSpc>
                  <a:spcPct val="110000"/>
                </a:lnSpc>
                <a:buClr>
                  <a:srgbClr val="009AD1"/>
                </a:buClr>
                <a:buFont typeface="Arial" panose="020B0604020202020204" pitchFamily="34" charset="0"/>
                <a:buChar char="•"/>
                <a:tabLst>
                  <a:tab pos="0" algn="l"/>
                </a:tabLst>
              </a:pPr>
              <a:r>
                <a:rPr lang="de-DE" sz="1600" spc="-1" dirty="0" err="1"/>
                <a:t>András</a:t>
              </a:r>
              <a:r>
                <a:rPr lang="de-DE" sz="1600" spc="-1" dirty="0"/>
                <a:t> </a:t>
              </a:r>
              <a:r>
                <a:rPr lang="de-DE" sz="1600" spc="-1" dirty="0" err="1"/>
                <a:t>Lászlóffy</a:t>
              </a:r>
              <a:endParaRPr lang="de-DE" sz="1600" spc="-1" dirty="0"/>
            </a:p>
            <a:p>
              <a:pPr marL="324000" lvl="2" indent="-323280">
                <a:lnSpc>
                  <a:spcPct val="110000"/>
                </a:lnSpc>
                <a:buClr>
                  <a:srgbClr val="009AD1"/>
                </a:buClr>
                <a:buFont typeface="Arial" panose="020B0604020202020204" pitchFamily="34" charset="0"/>
                <a:buChar char="•"/>
                <a:tabLst>
                  <a:tab pos="0" algn="l"/>
                </a:tabLst>
              </a:pPr>
              <a:r>
                <a:rPr lang="de-DE" sz="1600" spc="-1" dirty="0" err="1"/>
                <a:t>Krisztián</a:t>
              </a:r>
              <a:r>
                <a:rPr lang="de-DE" sz="1600" spc="-1" dirty="0"/>
                <a:t> </a:t>
              </a:r>
              <a:r>
                <a:rPr lang="de-DE" sz="1600" spc="-1" dirty="0" err="1"/>
                <a:t>Palotás</a:t>
              </a:r>
              <a:endParaRPr lang="de-DE" sz="1600" spc="-1" dirty="0"/>
            </a:p>
            <a:p>
              <a:pPr marL="324000" lvl="2" indent="-323280">
                <a:lnSpc>
                  <a:spcPct val="110000"/>
                </a:lnSpc>
                <a:buClr>
                  <a:srgbClr val="009AD1"/>
                </a:buClr>
                <a:buFont typeface="Arial" panose="020B0604020202020204" pitchFamily="34" charset="0"/>
                <a:buChar char="•"/>
                <a:tabLst>
                  <a:tab pos="0" algn="l"/>
                </a:tabLst>
              </a:pPr>
              <a:r>
                <a:rPr lang="de-DE" sz="1600" spc="-1" dirty="0" err="1"/>
                <a:t>Levente</a:t>
              </a:r>
              <a:r>
                <a:rPr lang="de-DE" sz="1600" spc="-1" dirty="0"/>
                <a:t> R</a:t>
              </a:r>
              <a:r>
                <a:rPr lang="en-US" sz="1600" spc="-1" dirty="0" err="1"/>
                <a:t>ózsa</a:t>
              </a:r>
              <a:endParaRPr lang="en-US" sz="1600" spc="-1" dirty="0"/>
            </a:p>
            <a:p>
              <a:pPr marL="324000" lvl="2" indent="-323280">
                <a:lnSpc>
                  <a:spcPct val="110000"/>
                </a:lnSpc>
                <a:buClr>
                  <a:srgbClr val="009AD1"/>
                </a:buClr>
                <a:buFont typeface="Arial" panose="020B0604020202020204" pitchFamily="34" charset="0"/>
                <a:buChar char="•"/>
                <a:tabLst>
                  <a:tab pos="0" algn="l"/>
                </a:tabLst>
              </a:pPr>
              <a:endParaRPr lang="en-US" sz="1600" spc="-1" dirty="0"/>
            </a:p>
            <a:p>
              <a:pPr marL="324000" lvl="2" indent="-323280">
                <a:lnSpc>
                  <a:spcPct val="110000"/>
                </a:lnSpc>
                <a:buClr>
                  <a:srgbClr val="009AD1"/>
                </a:buClr>
                <a:buFont typeface="Arial" panose="020B0604020202020204" pitchFamily="34" charset="0"/>
                <a:buChar char="•"/>
                <a:tabLst>
                  <a:tab pos="0" algn="l"/>
                </a:tabLst>
              </a:pPr>
              <a:endParaRPr lang="en-US" sz="1600" spc="-1" dirty="0"/>
            </a:p>
            <a:p>
              <a:pPr marL="324000" lvl="2" indent="-323280">
                <a:lnSpc>
                  <a:spcPct val="110000"/>
                </a:lnSpc>
                <a:buClr>
                  <a:srgbClr val="009AD1"/>
                </a:buClr>
                <a:buFont typeface="Arial" panose="020B0604020202020204" pitchFamily="34" charset="0"/>
                <a:buChar char="•"/>
                <a:tabLst>
                  <a:tab pos="0" algn="l"/>
                </a:tabLst>
              </a:pPr>
              <a:endParaRPr lang="en-US" sz="1600" spc="-1" dirty="0"/>
            </a:p>
            <a:p>
              <a:pPr marL="324000" lvl="2" indent="-323280">
                <a:lnSpc>
                  <a:spcPct val="110000"/>
                </a:lnSpc>
                <a:buClr>
                  <a:srgbClr val="009AD1"/>
                </a:buClr>
                <a:buFont typeface="Arial" panose="020B0604020202020204" pitchFamily="34" charset="0"/>
                <a:buChar char="•"/>
                <a:tabLst>
                  <a:tab pos="0" algn="l"/>
                </a:tabLst>
              </a:pPr>
              <a:endParaRPr lang="en-US" sz="1600" spc="-1" dirty="0"/>
            </a:p>
            <a:p>
              <a:pPr marL="324000" lvl="2" indent="-323280">
                <a:lnSpc>
                  <a:spcPct val="110000"/>
                </a:lnSpc>
                <a:buClr>
                  <a:srgbClr val="009AD1"/>
                </a:buClr>
                <a:buFont typeface="Arial" panose="020B0604020202020204" pitchFamily="34" charset="0"/>
                <a:buChar char="•"/>
                <a:tabLst>
                  <a:tab pos="0" algn="l"/>
                </a:tabLst>
              </a:pPr>
              <a:r>
                <a:rPr lang="en-US" sz="1600" spc="-1" dirty="0" err="1"/>
                <a:t>Kyungwha</a:t>
              </a:r>
              <a:r>
                <a:rPr lang="en-US" sz="1600" spc="-1" dirty="0"/>
                <a:t> Park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79438AB-4309-B679-466A-742DCF3736A9}"/>
                </a:ext>
              </a:extLst>
            </p:cNvPr>
            <p:cNvGrpSpPr/>
            <p:nvPr/>
          </p:nvGrpSpPr>
          <p:grpSpPr>
            <a:xfrm>
              <a:off x="820370" y="1969144"/>
              <a:ext cx="5576677" cy="4916240"/>
              <a:chOff x="820370" y="1916832"/>
              <a:chExt cx="5576677" cy="4916240"/>
            </a:xfrm>
          </p:grpSpPr>
          <p:sp>
            <p:nvSpPr>
              <p:cNvPr id="5" name="Téglalap 19">
                <a:extLst>
                  <a:ext uri="{FF2B5EF4-FFF2-40B4-BE49-F238E27FC236}">
                    <a16:creationId xmlns:a16="http://schemas.microsoft.com/office/drawing/2014/main" id="{D8B73AE9-D5F9-F8E4-2B64-3C69A75ADDD3}"/>
                  </a:ext>
                </a:extLst>
              </p:cNvPr>
              <p:cNvSpPr/>
              <p:nvPr/>
            </p:nvSpPr>
            <p:spPr>
              <a:xfrm>
                <a:off x="820370" y="2685931"/>
                <a:ext cx="4788320" cy="1967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20" lvl="2">
                  <a:lnSpc>
                    <a:spcPct val="110000"/>
                  </a:lnSpc>
                  <a:buClr>
                    <a:srgbClr val="009AD1"/>
                  </a:buClr>
                  <a:tabLst>
                    <a:tab pos="0" algn="l"/>
                  </a:tabLst>
                </a:pPr>
                <a:r>
                  <a:rPr lang="de-DE" sz="1600" b="1" dirty="0"/>
                  <a:t>University </a:t>
                </a:r>
                <a:r>
                  <a:rPr lang="de-DE" sz="1600" b="1" dirty="0" err="1"/>
                  <a:t>of</a:t>
                </a:r>
                <a:r>
                  <a:rPr lang="de-DE" sz="1600" b="1" dirty="0"/>
                  <a:t> Hamburg</a:t>
                </a:r>
              </a:p>
              <a:p>
                <a:pPr marL="324000" lvl="2" indent="-323280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de-DE" sz="1600" spc="-1" dirty="0"/>
                  <a:t>Philip Beck</a:t>
                </a:r>
              </a:p>
              <a:p>
                <a:pPr marL="324000" lvl="2" indent="-323280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de-DE" sz="1600" spc="-1" dirty="0"/>
                  <a:t>Lucas Schneider</a:t>
                </a:r>
              </a:p>
              <a:p>
                <a:pPr marL="324000" lvl="2" indent="-323280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de-DE" sz="1600" spc="-1" dirty="0"/>
                  <a:t>Jens Wiebe</a:t>
                </a:r>
              </a:p>
              <a:p>
                <a:pPr marL="324000" lvl="2" indent="-323280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de-DE" sz="1600" spc="-1" dirty="0"/>
                  <a:t>Roland Wiesendanger</a:t>
                </a:r>
                <a:endParaRPr lang="hu-HU" sz="1600" spc="-1" dirty="0"/>
              </a:p>
              <a:p>
                <a:pPr marL="324000" lvl="2" indent="-323280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de-DE" sz="1600" spc="-1" dirty="0"/>
                  <a:t>Jannis Neuhaus-Steinmetz</a:t>
                </a:r>
              </a:p>
              <a:p>
                <a:pPr marL="324000" lvl="2" indent="-323280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de-DE" sz="1600" spc="-1" dirty="0"/>
                  <a:t>Thore </a:t>
                </a:r>
                <a:r>
                  <a:rPr lang="de-DE" sz="1600" spc="-1" dirty="0" err="1"/>
                  <a:t>Posske</a:t>
                </a:r>
                <a:endParaRPr lang="de-DE" sz="1600" spc="-1" dirty="0"/>
              </a:p>
            </p:txBody>
          </p:sp>
          <p:pic>
            <p:nvPicPr>
              <p:cNvPr id="6" name="Grafik 4">
                <a:extLst>
                  <a:ext uri="{FF2B5EF4-FFF2-40B4-BE49-F238E27FC236}">
                    <a16:creationId xmlns:a16="http://schemas.microsoft.com/office/drawing/2014/main" id="{FE2D6728-301D-3C9D-1FA0-E71AC79E6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355" y="1916832"/>
                <a:ext cx="2160000" cy="699840"/>
              </a:xfrm>
              <a:prstGeom prst="rect">
                <a:avLst/>
              </a:prstGeom>
            </p:spPr>
          </p:pic>
          <p:sp>
            <p:nvSpPr>
              <p:cNvPr id="7" name="Téglalap 19">
                <a:extLst>
                  <a:ext uri="{FF2B5EF4-FFF2-40B4-BE49-F238E27FC236}">
                    <a16:creationId xmlns:a16="http://schemas.microsoft.com/office/drawing/2014/main" id="{8C5EF3FF-ED65-E7E0-FD4C-44CEEB108111}"/>
                  </a:ext>
                </a:extLst>
              </p:cNvPr>
              <p:cNvSpPr/>
              <p:nvPr/>
            </p:nvSpPr>
            <p:spPr>
              <a:xfrm>
                <a:off x="828181" y="5657366"/>
                <a:ext cx="4788320" cy="1175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20" lvl="2">
                  <a:lnSpc>
                    <a:spcPct val="110000"/>
                  </a:lnSpc>
                  <a:buClr>
                    <a:srgbClr val="009AD1"/>
                  </a:buClr>
                  <a:tabLst>
                    <a:tab pos="0" algn="l"/>
                  </a:tabLst>
                </a:pPr>
                <a:r>
                  <a:rPr lang="de-DE" sz="1600" b="1" dirty="0"/>
                  <a:t>Budapest University </a:t>
                </a:r>
                <a:r>
                  <a:rPr lang="de-DE" sz="1600" b="1" dirty="0" err="1"/>
                  <a:t>of</a:t>
                </a:r>
                <a:r>
                  <a:rPr lang="de-DE" sz="1600" b="1" dirty="0"/>
                  <a:t> Technology </a:t>
                </a:r>
              </a:p>
              <a:p>
                <a:pPr marL="720" lvl="2">
                  <a:lnSpc>
                    <a:spcPct val="110000"/>
                  </a:lnSpc>
                  <a:buClr>
                    <a:srgbClr val="009AD1"/>
                  </a:buClr>
                  <a:tabLst>
                    <a:tab pos="0" algn="l"/>
                  </a:tabLst>
                </a:pPr>
                <a:r>
                  <a:rPr lang="de-DE" sz="1600" b="1" dirty="0"/>
                  <a:t>and Economics</a:t>
                </a:r>
              </a:p>
              <a:p>
                <a:pPr marL="324000" lvl="2" indent="-323280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de-DE" sz="1600" spc="-1" dirty="0" err="1"/>
                  <a:t>Bendegúz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Nyári</a:t>
                </a:r>
                <a:endParaRPr lang="de-DE" sz="1600" spc="-1" dirty="0"/>
              </a:p>
              <a:p>
                <a:pPr marL="324000" lvl="2" indent="-323280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de-DE" sz="1600" spc="-1" dirty="0"/>
                  <a:t>László </a:t>
                </a:r>
                <a:r>
                  <a:rPr lang="de-DE" sz="1600" spc="-1" dirty="0" err="1"/>
                  <a:t>Szunyogh</a:t>
                </a:r>
                <a:endParaRPr lang="de-DE" sz="1600" spc="-1" dirty="0"/>
              </a:p>
            </p:txBody>
          </p:sp>
          <p:pic>
            <p:nvPicPr>
              <p:cNvPr id="8" name="Grafik 8">
                <a:extLst>
                  <a:ext uri="{FF2B5EF4-FFF2-40B4-BE49-F238E27FC236}">
                    <a16:creationId xmlns:a16="http://schemas.microsoft.com/office/drawing/2014/main" id="{3E385966-2508-EE38-316F-81276FD4D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181" y="4935376"/>
                <a:ext cx="2160000" cy="605621"/>
              </a:xfrm>
              <a:prstGeom prst="rect">
                <a:avLst/>
              </a:prstGeom>
            </p:spPr>
          </p:pic>
          <p:pic>
            <p:nvPicPr>
              <p:cNvPr id="10" name="Kép 13">
                <a:extLst>
                  <a:ext uri="{FF2B5EF4-FFF2-40B4-BE49-F238E27FC236}">
                    <a16:creationId xmlns:a16="http://schemas.microsoft.com/office/drawing/2014/main" id="{B9389861-3602-88E7-E40C-3EFD883F1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4584" y="2163198"/>
                <a:ext cx="2051968" cy="453474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A82A58B3-91D2-96D1-1F56-67508CD55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440092" y="4335485"/>
                <a:ext cx="1956955" cy="389659"/>
              </a:xfrm>
              <a:prstGeom prst="rect">
                <a:avLst/>
              </a:prstGeom>
            </p:spPr>
          </p:pic>
        </p:grpSp>
      </p:grpSp>
      <p:pic>
        <p:nvPicPr>
          <p:cNvPr id="15" name="Picture 14" descr="A computer server room with a poster of a dog&#10;&#10;AI-generated content may be incorrect.">
            <a:extLst>
              <a:ext uri="{FF2B5EF4-FFF2-40B4-BE49-F238E27FC236}">
                <a16:creationId xmlns:a16="http://schemas.microsoft.com/office/drawing/2014/main" id="{BA298197-5027-13B1-E6CE-02DEFB1D1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07" y="4773574"/>
            <a:ext cx="2511206" cy="1910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25DDA7-D499-20E7-FC97-6DA32871D461}"/>
              </a:ext>
            </a:extLst>
          </p:cNvPr>
          <p:cNvSpPr txBox="1"/>
          <p:nvPr/>
        </p:nvSpPr>
        <p:spPr>
          <a:xfrm>
            <a:off x="3985984" y="4869160"/>
            <a:ext cx="18336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 of the show: </a:t>
            </a:r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KOMONDOR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5517-7210-4052-7A46-6B3EB9775FDB}"/>
              </a:ext>
            </a:extLst>
          </p:cNvPr>
          <p:cNvSpPr/>
          <p:nvPr/>
        </p:nvSpPr>
        <p:spPr>
          <a:xfrm>
            <a:off x="3779912" y="4437112"/>
            <a:ext cx="5184576" cy="2376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image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39" y="1579941"/>
            <a:ext cx="6979847" cy="3819528"/>
          </a:xfrm>
          <a:prstGeom prst="rect">
            <a:avLst/>
          </a:prstGeom>
          <a:ln w="12700">
            <a:miter lim="400000"/>
          </a:ln>
        </p:spPr>
      </p:pic>
      <p:sp>
        <p:nvSpPr>
          <p:cNvPr id="1403" name="Shape 1403"/>
          <p:cNvSpPr/>
          <p:nvPr/>
        </p:nvSpPr>
        <p:spPr>
          <a:xfrm>
            <a:off x="3705272" y="3489705"/>
            <a:ext cx="4295729" cy="91518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beve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marL="200911" indent="-200911" defTabSz="482186">
              <a:lnSpc>
                <a:spcPct val="110000"/>
              </a:lnSpc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Arial"/>
              </a:defRPr>
            </a:pPr>
            <a:r>
              <a:rPr sz="1265"/>
              <a:t>Runtime is </a:t>
            </a:r>
            <a:r>
              <a:rPr sz="1265" b="1"/>
              <a:t>8.6X </a:t>
            </a:r>
            <a:r>
              <a:rPr sz="1265"/>
              <a:t>faster for the GPU code (14.5 PFlop/s)</a:t>
            </a:r>
          </a:p>
          <a:p>
            <a:pPr marL="200911" indent="-200911" defTabSz="482186">
              <a:lnSpc>
                <a:spcPct val="110000"/>
              </a:lnSpc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Arial"/>
              </a:defRPr>
            </a:pPr>
            <a:r>
              <a:rPr sz="1265"/>
              <a:t>Energy consumed Is </a:t>
            </a:r>
            <a:r>
              <a:rPr sz="1265" b="1"/>
              <a:t>7.3X </a:t>
            </a:r>
            <a:r>
              <a:rPr sz="1265"/>
              <a:t>less</a:t>
            </a:r>
          </a:p>
          <a:p>
            <a:pPr marL="482186" lvl="1" indent="-241093" defTabSz="482186">
              <a:lnSpc>
                <a:spcPct val="110000"/>
              </a:lnSpc>
              <a:buSzPct val="100000"/>
              <a:buFont typeface="Courier New"/>
              <a:buChar char="o"/>
              <a:defRPr sz="2400">
                <a:latin typeface="+mj-lt"/>
                <a:ea typeface="+mj-ea"/>
                <a:cs typeface="+mj-cs"/>
                <a:sym typeface="Arial"/>
              </a:defRPr>
            </a:pPr>
            <a:r>
              <a:rPr sz="1265"/>
              <a:t>GPU accelerated code consumed 3,500 kW-hr</a:t>
            </a:r>
          </a:p>
          <a:p>
            <a:pPr marL="482186" lvl="1" indent="-241093" defTabSz="482186">
              <a:lnSpc>
                <a:spcPct val="110000"/>
              </a:lnSpc>
              <a:buSzPct val="100000"/>
              <a:buFont typeface="Courier New"/>
              <a:buChar char="o"/>
              <a:defRPr sz="2400">
                <a:latin typeface="+mj-lt"/>
                <a:ea typeface="+mj-ea"/>
                <a:cs typeface="+mj-cs"/>
                <a:sym typeface="Arial"/>
              </a:defRPr>
            </a:pPr>
            <a:r>
              <a:rPr sz="1265"/>
              <a:t>CPU only code consumed 25,700 kW-hr</a:t>
            </a:r>
          </a:p>
        </p:txBody>
      </p:sp>
      <p:sp>
        <p:nvSpPr>
          <p:cNvPr id="1404" name="Shape 1404"/>
          <p:cNvSpPr/>
          <p:nvPr/>
        </p:nvSpPr>
        <p:spPr>
          <a:xfrm>
            <a:off x="3238502" y="1666873"/>
            <a:ext cx="4565651" cy="45858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beve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914400">
              <a:defRPr sz="2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1265"/>
              <a:t>Power consumption traces for identical WL-LSMS runs with 1024 Fe atoms on 18,561 Titan nodes (99% of Titan)</a:t>
            </a:r>
          </a:p>
        </p:txBody>
      </p:sp>
      <p:sp>
        <p:nvSpPr>
          <p:cNvPr id="1405" name="Shape 1405"/>
          <p:cNvSpPr/>
          <p:nvPr/>
        </p:nvSpPr>
        <p:spPr>
          <a:xfrm>
            <a:off x="2051720" y="804028"/>
            <a:ext cx="7419155" cy="361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914400">
              <a:lnSpc>
                <a:spcPct val="85000"/>
              </a:lnSpc>
              <a:defRPr sz="4200">
                <a:solidFill>
                  <a:srgbClr val="1E764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2215" dirty="0"/>
              <a:t>Power Efficiency on Titan</a:t>
            </a:r>
            <a:r>
              <a:rPr lang="hu-HU" sz="2215" dirty="0"/>
              <a:t> (ORNL)</a:t>
            </a:r>
            <a:endParaRPr sz="2215" dirty="0"/>
          </a:p>
        </p:txBody>
      </p:sp>
      <p:sp>
        <p:nvSpPr>
          <p:cNvPr id="6" name="Shape 612">
            <a:extLst>
              <a:ext uri="{FF2B5EF4-FFF2-40B4-BE49-F238E27FC236}">
                <a16:creationId xmlns:a16="http://schemas.microsoft.com/office/drawing/2014/main" id="{2E29E514-20D0-2F48-87E9-FE5F14F565FA}"/>
              </a:ext>
            </a:extLst>
          </p:cNvPr>
          <p:cNvSpPr/>
          <p:nvPr/>
        </p:nvSpPr>
        <p:spPr>
          <a:xfrm>
            <a:off x="5410591" y="5411544"/>
            <a:ext cx="3121664" cy="21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482186">
              <a:defRPr sz="2400">
                <a:latin typeface="+mj-lt"/>
                <a:ea typeface="+mj-ea"/>
                <a:cs typeface="+mj-cs"/>
                <a:sym typeface="Arial"/>
              </a:defRPr>
            </a:pPr>
            <a:r>
              <a:rPr lang="en-US" sz="949" dirty="0"/>
              <a:t>M. Eisenbach et al. CPC </a:t>
            </a:r>
            <a:r>
              <a:rPr lang="en-US" sz="949" b="1" dirty="0"/>
              <a:t>212</a:t>
            </a:r>
            <a:r>
              <a:rPr lang="en-US" sz="949" dirty="0"/>
              <a:t>, 2 (2017)</a:t>
            </a:r>
            <a:endParaRPr sz="949" dirty="0"/>
          </a:p>
        </p:txBody>
      </p:sp>
    </p:spTree>
    <p:extLst>
      <p:ext uri="{BB962C8B-B14F-4D97-AF65-F5344CB8AC3E}">
        <p14:creationId xmlns:p14="http://schemas.microsoft.com/office/powerpoint/2010/main" val="174353724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" grpId="0" animBg="1" advAuto="0"/>
      <p:bldP spid="1404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03848" y="1326830"/>
            <a:ext cx="313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 err="1">
                <a:solidFill>
                  <a:srgbClr val="901818"/>
                </a:solidFill>
              </a:rPr>
              <a:t>Summary</a:t>
            </a:r>
            <a:r>
              <a:rPr lang="hu-HU" sz="3000" dirty="0">
                <a:solidFill>
                  <a:schemeClr val="accent2"/>
                </a:solidFill>
              </a:rPr>
              <a:t>	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07504" y="1988840"/>
            <a:ext cx="897255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hu-HU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We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hu-HU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successfuly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hu-HU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generalised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hu-HU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 SKKR </a:t>
            </a:r>
            <a:r>
              <a:rPr lang="hu-HU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method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hu-HU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hu-HU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solve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hu-HU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Kohn-Sham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-Dirac  B</a:t>
            </a:r>
            <a:r>
              <a:rPr lang="en-US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ogoliubov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eGennes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equations 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for  embedded clusters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hu-HU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Studied  </a:t>
            </a:r>
            <a:r>
              <a:rPr lang="en-US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ch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arious</a:t>
            </a:r>
            <a:r>
              <a:rPr lang="en-US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ains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on </a:t>
            </a:r>
            <a:r>
              <a:rPr lang="hu-HU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Nb(110) superconductor surface </a:t>
            </a:r>
          </a:p>
          <a:p>
            <a:pPr marL="714375" lvl="1" indent="-257175">
              <a:buFont typeface="Wingdings" panose="05000000000000000000" pitchFamily="2" charset="2"/>
              <a:buChar char="Ø"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We found an internal </a:t>
            </a:r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topological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gap within the Shiba bands at a wide range of spiraling angles. </a:t>
            </a:r>
            <a:endParaRPr lang="hu-HU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14375" lvl="1" indent="-257175">
              <a:buFont typeface="Wingdings" panose="05000000000000000000" pitchFamily="2" charset="2"/>
              <a:buChar char="Ø"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Here some </a:t>
            </a:r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zero bias peak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s </a:t>
            </a:r>
            <a:r>
              <a:rPr lang="en-US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còuld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be observed on the </a:t>
            </a:r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 atoms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endParaRPr lang="hu-HU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14375" lvl="1" indent="-257175">
              <a:buFont typeface="Wingdings" panose="05000000000000000000" pitchFamily="2" charset="2"/>
              <a:buChar char="Ø"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 special kind of </a:t>
            </a:r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triplet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states are indicated by the order parameter.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Indications point towards a </a:t>
            </a:r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Majorana state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from first principles</a:t>
            </a:r>
          </a:p>
          <a:p>
            <a:endParaRPr 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The Majorana states are </a:t>
            </a:r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robust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against perturbation in the magnetization direction of the spiral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Easy to get  Quasi-Majorana states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Overlayer systems may support Majorana’s on rear occasion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sz="15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F898D-B5B3-5116-C2B9-1BD832BEA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26106"/>
            <a:ext cx="714133" cy="891796"/>
          </a:xfrm>
          <a:prstGeom prst="rect">
            <a:avLst/>
          </a:prstGeom>
        </p:spPr>
      </p:pic>
      <p:pic>
        <p:nvPicPr>
          <p:cNvPr id="6" name="Kép 15">
            <a:extLst>
              <a:ext uri="{FF2B5EF4-FFF2-40B4-BE49-F238E27FC236}">
                <a16:creationId xmlns:a16="http://schemas.microsoft.com/office/drawing/2014/main" id="{613B81C4-F244-E289-8756-09E410D9A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98" y="223620"/>
            <a:ext cx="672514" cy="891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1C90A-7365-8A47-B04E-DB7AA68E8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952" y="-54150"/>
            <a:ext cx="2218011" cy="1156086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-180528" y="6237312"/>
            <a:ext cx="93287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</a:t>
            </a:r>
            <a:r>
              <a:rPr lang="hu-H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hu-H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you</a:t>
            </a:r>
            <a:r>
              <a:rPr lang="hu-H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hu-H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for</a:t>
            </a:r>
            <a:r>
              <a:rPr lang="hu-H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hu-H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your</a:t>
            </a:r>
            <a:r>
              <a:rPr lang="hu-H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hu-H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atten</a:t>
            </a:r>
            <a:r>
              <a:rPr lang="hu-HU" sz="28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tion</a:t>
            </a:r>
            <a:r>
              <a:rPr lang="hu-HU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221088"/>
            <a:ext cx="1368153" cy="1789622"/>
          </a:xfrm>
          <a:prstGeom prst="rect">
            <a:avLst/>
          </a:prstGeom>
        </p:spPr>
      </p:pic>
      <p:pic>
        <p:nvPicPr>
          <p:cNvPr id="11" name="Picture 10" descr="A red and gold rectangular device&#10;&#10;AI-generated content may be incorrect.">
            <a:extLst>
              <a:ext uri="{FF2B5EF4-FFF2-40B4-BE49-F238E27FC236}">
                <a16:creationId xmlns:a16="http://schemas.microsoft.com/office/drawing/2014/main" id="{8F8C8548-944B-87C7-E222-76918F75B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97468"/>
            <a:ext cx="1999597" cy="133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zövegdoboz 30"/>
          <p:cNvSpPr txBox="1"/>
          <p:nvPr/>
        </p:nvSpPr>
        <p:spPr>
          <a:xfrm>
            <a:off x="2696" y="1647922"/>
            <a:ext cx="445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For </a:t>
            </a:r>
            <a:r>
              <a:rPr lang="hu-HU" sz="1600" dirty="0" err="1">
                <a:solidFill>
                  <a:schemeClr val="accent2">
                    <a:lumMod val="75000"/>
                  </a:schemeClr>
                </a:solidFill>
              </a:rPr>
              <a:t>Inhomogeneous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superconducting</a:t>
            </a:r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accent2">
                    <a:lumMod val="75000"/>
                  </a:schemeClr>
                </a:solidFill>
              </a:rPr>
              <a:t>materials</a:t>
            </a:r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11137" y="4437112"/>
            <a:ext cx="50369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50" dirty="0">
                <a:solidFill>
                  <a:srgbClr val="901818"/>
                </a:solidFill>
              </a:rPr>
              <a:t>Solution with band theoretical methods:</a:t>
            </a:r>
          </a:p>
          <a:p>
            <a:r>
              <a:rPr lang="en-US" sz="1350" dirty="0">
                <a:solidFill>
                  <a:srgbClr val="901818"/>
                </a:solidFill>
              </a:rPr>
              <a:t>        implementation in Relativistic SKKR</a:t>
            </a:r>
          </a:p>
        </p:txBody>
      </p:sp>
      <p:sp>
        <p:nvSpPr>
          <p:cNvPr id="2" name="Szövegdoboz 22">
            <a:extLst>
              <a:ext uri="{FF2B5EF4-FFF2-40B4-BE49-F238E27FC236}">
                <a16:creationId xmlns:a16="http://schemas.microsoft.com/office/drawing/2014/main" id="{8F84A7E6-10BA-64F2-ACA8-34AE4E663F4B}"/>
              </a:ext>
            </a:extLst>
          </p:cNvPr>
          <p:cNvSpPr txBox="1"/>
          <p:nvPr/>
        </p:nvSpPr>
        <p:spPr>
          <a:xfrm>
            <a:off x="4730692" y="771462"/>
            <a:ext cx="423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Superconducting order parameter, </a:t>
            </a:r>
            <a:r>
              <a:rPr lang="hu-HU" sz="1200" dirty="0" err="1"/>
              <a:t>Charge</a:t>
            </a:r>
            <a:r>
              <a:rPr lang="hu-HU" sz="1200" dirty="0"/>
              <a:t> </a:t>
            </a:r>
            <a:r>
              <a:rPr lang="hu-HU" sz="1200" dirty="0" err="1"/>
              <a:t>density</a:t>
            </a:r>
            <a:r>
              <a:rPr lang="en-US" sz="1200" dirty="0"/>
              <a:t>:</a:t>
            </a:r>
          </a:p>
        </p:txBody>
      </p:sp>
      <p:pic>
        <p:nvPicPr>
          <p:cNvPr id="162" name="Kép 1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32" y="1142350"/>
            <a:ext cx="1900800" cy="708267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1" y="5507929"/>
            <a:ext cx="2662401" cy="384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7" y="6043902"/>
            <a:ext cx="4954667" cy="190933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2" y="5125180"/>
            <a:ext cx="1659733" cy="219733"/>
          </a:xfrm>
          <a:prstGeom prst="rect">
            <a:avLst/>
          </a:prstGeom>
        </p:spPr>
      </p:pic>
      <p:grpSp>
        <p:nvGrpSpPr>
          <p:cNvPr id="170" name="Csoportba foglalás 169"/>
          <p:cNvGrpSpPr/>
          <p:nvPr/>
        </p:nvGrpSpPr>
        <p:grpSpPr>
          <a:xfrm>
            <a:off x="4511108" y="2383602"/>
            <a:ext cx="1728231" cy="1405438"/>
            <a:chOff x="4427984" y="2383602"/>
            <a:chExt cx="1728231" cy="1405438"/>
          </a:xfrm>
        </p:grpSpPr>
        <p:grpSp>
          <p:nvGrpSpPr>
            <p:cNvPr id="33" name="Csoportba foglalás 32"/>
            <p:cNvGrpSpPr/>
            <p:nvPr/>
          </p:nvGrpSpPr>
          <p:grpSpPr>
            <a:xfrm>
              <a:off x="4434717" y="2383602"/>
              <a:ext cx="1721498" cy="1401763"/>
              <a:chOff x="1077395" y="3688154"/>
              <a:chExt cx="3215184" cy="2963954"/>
            </a:xfrm>
          </p:grpSpPr>
          <p:grpSp>
            <p:nvGrpSpPr>
              <p:cNvPr id="34" name="Csoportba foglalás 33"/>
              <p:cNvGrpSpPr/>
              <p:nvPr/>
            </p:nvGrpSpPr>
            <p:grpSpPr>
              <a:xfrm>
                <a:off x="1077395" y="4517746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145" name="Ellipszis 144"/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6" name="Ellipszis 145"/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7" name="Ellipszis 146"/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8" name="Ellipszis 147"/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9" name="Ellipszis 148"/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0" name="Ellipszis 149"/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1" name="Ellipszis 150"/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2" name="Ellipszis 151"/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3" name="Ellipszis 152"/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4" name="Ellipszis 153"/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5" name="Ellipszis 154"/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35" name="Csoportba foglalás 34"/>
              <p:cNvGrpSpPr/>
              <p:nvPr/>
            </p:nvGrpSpPr>
            <p:grpSpPr>
              <a:xfrm>
                <a:off x="1222128" y="4733770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134" name="Ellipszis 133"/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5" name="Ellipszis 134"/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6" name="Ellipszis 135"/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7" name="Ellipszis 136"/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8" name="Ellipszis 137"/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9" name="Ellipszis 138"/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0" name="Ellipszis 139"/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1" name="Ellipszis 140"/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2" name="Ellipszis 141"/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3" name="Ellipszis 142"/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4" name="Ellipszis 143"/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36" name="Csoportba foglalás 35"/>
              <p:cNvGrpSpPr/>
              <p:nvPr/>
            </p:nvGrpSpPr>
            <p:grpSpPr>
              <a:xfrm>
                <a:off x="1086738" y="4941168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123" name="Ellipszis 122"/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4" name="Ellipszis 123"/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5" name="Ellipszis 124"/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6" name="Ellipszis 125"/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7" name="Ellipszis 126"/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8" name="Ellipszis 127"/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9" name="Ellipszis 128"/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0" name="Ellipszis 129"/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1" name="Ellipszis 130"/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2" name="Ellipszis 131"/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3" name="Ellipszis 132"/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37" name="Csoportba foglalás 36"/>
              <p:cNvGrpSpPr/>
              <p:nvPr/>
            </p:nvGrpSpPr>
            <p:grpSpPr>
              <a:xfrm>
                <a:off x="1229795" y="5148566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112" name="Ellipszis 111"/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3" name="Ellipszis 112"/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4" name="Ellipszis 113"/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5" name="Ellipszis 114"/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6" name="Ellipszis 115"/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7" name="Ellipszis 116"/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8" name="Ellipszis 117"/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9" name="Ellipszis 118"/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0" name="Ellipszis 119"/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1" name="Ellipszis 120"/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2" name="Ellipszis 121"/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38" name="Csoportba foglalás 37"/>
              <p:cNvGrpSpPr/>
              <p:nvPr/>
            </p:nvGrpSpPr>
            <p:grpSpPr>
              <a:xfrm>
                <a:off x="1098137" y="5364590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101" name="Ellipszis 100"/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2" name="Ellipszis 101"/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3" name="Ellipszis 102"/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4" name="Ellipszis 103"/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5" name="Ellipszis 104"/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6" name="Ellipszis 105"/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7" name="Ellipszis 106"/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8" name="Ellipszis 107"/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9" name="Ellipszis 108"/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0" name="Ellipszis 109"/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1" name="Ellipszis 110"/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39" name="Csoportba foglalás 38"/>
              <p:cNvGrpSpPr/>
              <p:nvPr/>
            </p:nvGrpSpPr>
            <p:grpSpPr>
              <a:xfrm>
                <a:off x="1238421" y="5580614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90" name="Ellipszis 89"/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1" name="Ellipszis 90"/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" name="Ellipszis 91"/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3" name="Ellipszis 92"/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4" name="Ellipszis 93"/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5" name="Ellipszis 94"/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6" name="Ellipszis 95"/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7" name="Ellipszis 96"/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8" name="Ellipszis 97"/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9" name="Ellipszis 98"/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0" name="Ellipszis 99"/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0" name="Téglalap 39"/>
              <p:cNvSpPr/>
              <p:nvPr/>
            </p:nvSpPr>
            <p:spPr>
              <a:xfrm>
                <a:off x="1115616" y="5851394"/>
                <a:ext cx="3111381" cy="8007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42" name="Csoportba foglalás 41"/>
              <p:cNvGrpSpPr/>
              <p:nvPr/>
            </p:nvGrpSpPr>
            <p:grpSpPr>
              <a:xfrm>
                <a:off x="1229795" y="4293096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79" name="Ellipszis 78"/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0" name="Ellipszis 79"/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" name="Ellipszis 80"/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2" name="Ellipszis 81"/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" name="Ellipszis 82"/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" name="Ellipszis 83"/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5" name="Ellipszis 84"/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" name="Ellipszis 85"/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" name="Ellipszis 86"/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8" name="Ellipszis 87"/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" name="Ellipszis 88"/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43" name="Csoportba foglalás 42"/>
              <p:cNvGrpSpPr/>
              <p:nvPr/>
            </p:nvGrpSpPr>
            <p:grpSpPr>
              <a:xfrm>
                <a:off x="1115616" y="4008064"/>
                <a:ext cx="3024563" cy="253528"/>
                <a:chOff x="1077395" y="4517746"/>
                <a:chExt cx="3024563" cy="25352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68" name="Ellipszis 67"/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9" name="Ellipszis 68"/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" name="Ellipszis 69"/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1" name="Ellipszis 70"/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2" name="Ellipszis 71"/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" name="Ellipszis 72"/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4" name="Ellipszis 73"/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" name="Ellipszis 74"/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" name="Ellipszis 75"/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7" name="Ellipszis 76"/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" name="Ellipszis 77"/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44" name="Csoportba foglalás 43"/>
              <p:cNvGrpSpPr/>
              <p:nvPr/>
            </p:nvGrpSpPr>
            <p:grpSpPr>
              <a:xfrm>
                <a:off x="1268016" y="3849422"/>
                <a:ext cx="3024563" cy="253528"/>
                <a:chOff x="1077395" y="4517746"/>
                <a:chExt cx="3024563" cy="25352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57" name="Ellipszis 56"/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8" name="Ellipszis 57"/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" name="Ellipszis 58"/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0" name="Ellipszis 59"/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1" name="Ellipszis 60"/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" name="Ellipszis 61"/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3" name="Ellipszis 62"/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" name="Ellipszis 63"/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" name="Ellipszis 64"/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6" name="Ellipszis 65"/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" name="Ellipszis 66"/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45" name="Csoportba foglalás 44"/>
              <p:cNvGrpSpPr/>
              <p:nvPr/>
            </p:nvGrpSpPr>
            <p:grpSpPr>
              <a:xfrm>
                <a:off x="1115616" y="3688154"/>
                <a:ext cx="3024563" cy="253528"/>
                <a:chOff x="1077395" y="4517746"/>
                <a:chExt cx="3024563" cy="25352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46" name="Ellipszis 45"/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7" name="Ellipszis 46"/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" name="Ellipszis 47"/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" name="Ellipszis 48"/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0" name="Ellipszis 49"/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" name="Ellipszis 50"/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2" name="Ellipszis 51"/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" name="Ellipszis 52"/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" name="Ellipszis 53"/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5" name="Ellipszis 54"/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" name="Ellipszis 55"/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  <p:sp>
          <p:nvSpPr>
            <p:cNvPr id="156" name="Szövegdoboz 155"/>
            <p:cNvSpPr txBox="1"/>
            <p:nvPr/>
          </p:nvSpPr>
          <p:spPr>
            <a:xfrm>
              <a:off x="4936711" y="3418455"/>
              <a:ext cx="695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BULK</a:t>
              </a:r>
            </a:p>
          </p:txBody>
        </p:sp>
        <p:cxnSp>
          <p:nvCxnSpPr>
            <p:cNvPr id="157" name="Egyenes összekötő nyíllal 156"/>
            <p:cNvCxnSpPr/>
            <p:nvPr/>
          </p:nvCxnSpPr>
          <p:spPr>
            <a:xfrm flipH="1" flipV="1">
              <a:off x="4427984" y="2501522"/>
              <a:ext cx="8626" cy="1287518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8" name="Kép 15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873" y="2920013"/>
              <a:ext cx="204191" cy="262096"/>
            </a:xfrm>
            <a:prstGeom prst="rect">
              <a:avLst/>
            </a:prstGeom>
          </p:spPr>
        </p:pic>
      </p:grpSp>
      <p:sp>
        <p:nvSpPr>
          <p:cNvPr id="159" name="Szövegdoboz 158"/>
          <p:cNvSpPr txBox="1"/>
          <p:nvPr/>
        </p:nvSpPr>
        <p:spPr>
          <a:xfrm>
            <a:off x="6411524" y="2209368"/>
            <a:ext cx="2618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solidFill>
                  <a:srgbClr val="0070C0"/>
                </a:solidFill>
              </a:rPr>
              <a:t>Surface</a:t>
            </a:r>
            <a:r>
              <a:rPr lang="hu-HU" sz="1400" b="1" dirty="0">
                <a:solidFill>
                  <a:srgbClr val="0070C0"/>
                </a:solidFill>
              </a:rPr>
              <a:t> and </a:t>
            </a:r>
            <a:r>
              <a:rPr lang="hu-HU" sz="1400" b="1" dirty="0" err="1">
                <a:solidFill>
                  <a:srgbClr val="0070C0"/>
                </a:solidFill>
              </a:rPr>
              <a:t>interface</a:t>
            </a:r>
            <a:r>
              <a:rPr lang="hu-HU" sz="1400" b="1" dirty="0">
                <a:solidFill>
                  <a:srgbClr val="0070C0"/>
                </a:solidFill>
              </a:rPr>
              <a:t> </a:t>
            </a:r>
            <a:r>
              <a:rPr lang="hu-HU" sz="1400" b="1" dirty="0" err="1">
                <a:solidFill>
                  <a:srgbClr val="0070C0"/>
                </a:solidFill>
              </a:rPr>
              <a:t>systems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dirty="0"/>
              <a:t>                              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u-HU" sz="1200" dirty="0" err="1"/>
              <a:t>semi-infinite</a:t>
            </a:r>
            <a:r>
              <a:rPr lang="hu-HU" sz="1200" dirty="0"/>
              <a:t>, </a:t>
            </a:r>
            <a:r>
              <a:rPr lang="hu-HU" sz="1200" dirty="0" err="1"/>
              <a:t>inhomogeneous</a:t>
            </a:r>
            <a:endParaRPr lang="hu-H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S</a:t>
            </a:r>
            <a:r>
              <a:rPr lang="hu-HU" sz="1200" dirty="0" err="1"/>
              <a:t>emi-infinite</a:t>
            </a:r>
            <a:r>
              <a:rPr lang="hu-HU" sz="1200" dirty="0"/>
              <a:t> </a:t>
            </a:r>
            <a:r>
              <a:rPr lang="hu-HU" sz="1200" dirty="0" err="1"/>
              <a:t>Green</a:t>
            </a:r>
            <a:r>
              <a:rPr lang="hu-HU" sz="1200" dirty="0"/>
              <a:t> </a:t>
            </a:r>
            <a:r>
              <a:rPr lang="hu-HU" sz="1200" dirty="0" err="1"/>
              <a:t>function</a:t>
            </a:r>
            <a:r>
              <a:rPr lang="hu-HU" sz="1200" dirty="0"/>
              <a:t> </a:t>
            </a:r>
            <a:r>
              <a:rPr lang="hu-HU" sz="1200" dirty="0" err="1"/>
              <a:t>in</a:t>
            </a:r>
            <a:r>
              <a:rPr lang="hu-HU" sz="1200" dirty="0"/>
              <a:t> MST</a:t>
            </a:r>
            <a:br>
              <a:rPr lang="en-US" sz="1200" dirty="0"/>
            </a:br>
            <a:r>
              <a:rPr lang="hu-HU" sz="1200" dirty="0"/>
              <a:t>    (</a:t>
            </a:r>
            <a:r>
              <a:rPr lang="hu-HU" sz="1200" dirty="0">
                <a:solidFill>
                  <a:srgbClr val="FF0000"/>
                </a:solidFill>
              </a:rPr>
              <a:t>NO </a:t>
            </a:r>
            <a:r>
              <a:rPr lang="hu-HU" sz="1200" dirty="0" err="1">
                <a:solidFill>
                  <a:srgbClr val="FF0000"/>
                </a:solidFill>
              </a:rPr>
              <a:t>supercell</a:t>
            </a:r>
            <a:r>
              <a:rPr lang="hu-HU" sz="1200" dirty="0"/>
              <a:t>) 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hu-HU" sz="12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8228" y="703020"/>
            <a:ext cx="43541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Density functional Theory for superconductors</a:t>
            </a:r>
          </a:p>
          <a:p>
            <a:r>
              <a:rPr lang="hu-HU" sz="1100" dirty="0" err="1"/>
              <a:t>Oliviera</a:t>
            </a:r>
            <a:r>
              <a:rPr lang="hu-HU" sz="1100" dirty="0"/>
              <a:t>, Gross, </a:t>
            </a:r>
            <a:r>
              <a:rPr lang="hu-HU" sz="1100" dirty="0" err="1"/>
              <a:t>Kohn</a:t>
            </a:r>
            <a:r>
              <a:rPr lang="hu-HU" sz="1100" dirty="0"/>
              <a:t>, </a:t>
            </a:r>
            <a:r>
              <a:rPr lang="hu-HU" sz="1100" dirty="0" err="1"/>
              <a:t>Phys</a:t>
            </a:r>
            <a:r>
              <a:rPr lang="hu-HU" sz="1100" dirty="0"/>
              <a:t>. </a:t>
            </a:r>
            <a:r>
              <a:rPr lang="hu-HU" sz="1100" dirty="0" err="1"/>
              <a:t>Rev</a:t>
            </a:r>
            <a:r>
              <a:rPr lang="hu-HU" sz="1100" dirty="0"/>
              <a:t>. </a:t>
            </a:r>
            <a:r>
              <a:rPr lang="hu-HU" sz="1100" dirty="0" err="1"/>
              <a:t>Letters</a:t>
            </a:r>
            <a:r>
              <a:rPr lang="hu-HU" sz="1100" dirty="0"/>
              <a:t>, </a:t>
            </a:r>
            <a:r>
              <a:rPr lang="hu-HU" sz="1100" b="1" dirty="0"/>
              <a:t>60</a:t>
            </a:r>
            <a:r>
              <a:rPr lang="hu-HU" sz="1100" dirty="0"/>
              <a:t> 2430 (1988)</a:t>
            </a:r>
            <a:endParaRPr lang="en-US" sz="1100" dirty="0"/>
          </a:p>
          <a:p>
            <a:r>
              <a:rPr lang="en-US" sz="1100" dirty="0" err="1"/>
              <a:t>Suvasini</a:t>
            </a:r>
            <a:r>
              <a:rPr lang="en-US" sz="1100" dirty="0"/>
              <a:t>, </a:t>
            </a:r>
            <a:r>
              <a:rPr lang="en-US" sz="1100" dirty="0" err="1"/>
              <a:t>Temmerman</a:t>
            </a:r>
            <a:r>
              <a:rPr lang="hu-HU" sz="1100" dirty="0"/>
              <a:t>,</a:t>
            </a:r>
            <a:r>
              <a:rPr lang="en-US" sz="1100" dirty="0"/>
              <a:t> </a:t>
            </a:r>
            <a:r>
              <a:rPr lang="en-US" sz="1100" dirty="0" err="1"/>
              <a:t>Gy</a:t>
            </a:r>
            <a:r>
              <a:rPr lang="hu-HU" sz="1100" dirty="0" err="1"/>
              <a:t>őrffy</a:t>
            </a:r>
            <a:r>
              <a:rPr lang="hu-HU" sz="1100" dirty="0"/>
              <a:t>, </a:t>
            </a:r>
            <a:r>
              <a:rPr lang="hu-HU" sz="1100" dirty="0" err="1"/>
              <a:t>Phys</a:t>
            </a:r>
            <a:r>
              <a:rPr lang="hu-HU" sz="1100" dirty="0"/>
              <a:t>. </a:t>
            </a:r>
            <a:r>
              <a:rPr lang="hu-HU" sz="1100" dirty="0" err="1"/>
              <a:t>Rev</a:t>
            </a:r>
            <a:r>
              <a:rPr lang="hu-HU" sz="1100" dirty="0"/>
              <a:t>. </a:t>
            </a:r>
            <a:r>
              <a:rPr lang="hu-HU" sz="1100" dirty="0" err="1"/>
              <a:t>Letters</a:t>
            </a:r>
            <a:r>
              <a:rPr lang="hu-HU" sz="1100" dirty="0"/>
              <a:t>, </a:t>
            </a:r>
            <a:r>
              <a:rPr lang="en-US" sz="1100" b="1" dirty="0"/>
              <a:t>48</a:t>
            </a:r>
            <a:r>
              <a:rPr lang="hu-HU" sz="1100" dirty="0"/>
              <a:t> </a:t>
            </a:r>
            <a:r>
              <a:rPr lang="en-US" sz="1100" dirty="0"/>
              <a:t>1</a:t>
            </a:r>
            <a:r>
              <a:rPr lang="hu-HU" sz="1100" dirty="0"/>
              <a:t>20</a:t>
            </a:r>
            <a:r>
              <a:rPr lang="en-US" sz="1100" dirty="0"/>
              <a:t>2</a:t>
            </a:r>
            <a:r>
              <a:rPr lang="hu-HU" sz="1100" dirty="0"/>
              <a:t> (19</a:t>
            </a:r>
            <a:r>
              <a:rPr lang="en-US" sz="1100" dirty="0"/>
              <a:t>99</a:t>
            </a:r>
            <a:r>
              <a:rPr lang="hu-HU" sz="1100" dirty="0"/>
              <a:t>)</a:t>
            </a:r>
            <a:endParaRPr lang="en-US" sz="1100" dirty="0"/>
          </a:p>
        </p:txBody>
      </p:sp>
      <p:grpSp>
        <p:nvGrpSpPr>
          <p:cNvPr id="166" name="Csoportba foglalás 165"/>
          <p:cNvGrpSpPr/>
          <p:nvPr/>
        </p:nvGrpSpPr>
        <p:grpSpPr>
          <a:xfrm>
            <a:off x="5123893" y="2282080"/>
            <a:ext cx="284116" cy="127089"/>
            <a:chOff x="5148064" y="2129019"/>
            <a:chExt cx="284116" cy="127089"/>
          </a:xfrm>
        </p:grpSpPr>
        <p:sp>
          <p:nvSpPr>
            <p:cNvPr id="164" name="Ellipszis 163"/>
            <p:cNvSpPr/>
            <p:nvPr/>
          </p:nvSpPr>
          <p:spPr>
            <a:xfrm>
              <a:off x="5148064" y="2132855"/>
              <a:ext cx="144016" cy="12325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5" name="Ellipszis 164"/>
            <p:cNvSpPr/>
            <p:nvPr/>
          </p:nvSpPr>
          <p:spPr>
            <a:xfrm>
              <a:off x="5288164" y="2129019"/>
              <a:ext cx="144016" cy="12325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67" name="Szövegdoboz 166"/>
          <p:cNvSpPr txBox="1"/>
          <p:nvPr/>
        </p:nvSpPr>
        <p:spPr>
          <a:xfrm>
            <a:off x="3705174" y="162302"/>
            <a:ext cx="1585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Methodology</a:t>
            </a:r>
          </a:p>
        </p:txBody>
      </p:sp>
      <p:sp>
        <p:nvSpPr>
          <p:cNvPr id="168" name="Szövegdoboz 167"/>
          <p:cNvSpPr txBox="1"/>
          <p:nvPr/>
        </p:nvSpPr>
        <p:spPr>
          <a:xfrm>
            <a:off x="6408725" y="3348398"/>
            <a:ext cx="26128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>
                <a:solidFill>
                  <a:schemeClr val="accent6">
                    <a:lumMod val="75000"/>
                  </a:schemeClr>
                </a:solidFill>
              </a:rPr>
              <a:t>Impurity</a:t>
            </a:r>
            <a:r>
              <a:rPr lang="hu-HU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sz="1400" b="1" dirty="0" err="1">
                <a:solidFill>
                  <a:schemeClr val="accent6">
                    <a:lumMod val="75000"/>
                  </a:schemeClr>
                </a:solidFill>
              </a:rPr>
              <a:t>systems</a:t>
            </a:r>
            <a:endParaRPr lang="hu-HU" sz="1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Green’s function embedding</a:t>
            </a:r>
            <a:endParaRPr lang="hu-H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u-HU" sz="1200" dirty="0" err="1"/>
              <a:t>Surface</a:t>
            </a:r>
            <a:r>
              <a:rPr lang="hu-HU" sz="1200" dirty="0"/>
              <a:t> </a:t>
            </a:r>
            <a:r>
              <a:rPr lang="hu-HU" sz="1200" dirty="0" err="1"/>
              <a:t>impurities</a:t>
            </a:r>
            <a:r>
              <a:rPr lang="hu-HU" sz="1200" dirty="0"/>
              <a:t>,   </a:t>
            </a:r>
            <a:r>
              <a:rPr lang="hu-HU" sz="1200" dirty="0" err="1"/>
              <a:t>nanostructures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    (</a:t>
            </a:r>
            <a:r>
              <a:rPr lang="en-US" sz="1200" dirty="0">
                <a:solidFill>
                  <a:srgbClr val="FF0000"/>
                </a:solidFill>
              </a:rPr>
              <a:t>NO supercell</a:t>
            </a:r>
            <a:r>
              <a:rPr lang="en-US" sz="1200" dirty="0"/>
              <a:t>)</a:t>
            </a:r>
          </a:p>
        </p:txBody>
      </p:sp>
      <p:sp>
        <p:nvSpPr>
          <p:cNvPr id="169" name="Szövegdoboz 168"/>
          <p:cNvSpPr txBox="1"/>
          <p:nvPr/>
        </p:nvSpPr>
        <p:spPr>
          <a:xfrm>
            <a:off x="6408725" y="4405627"/>
            <a:ext cx="262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Conventional or </a:t>
            </a:r>
            <a:r>
              <a:rPr lang="hu-HU" sz="1400" b="1" dirty="0" err="1">
                <a:solidFill>
                  <a:schemeClr val="accent3">
                    <a:lumMod val="75000"/>
                  </a:schemeClr>
                </a:solidFill>
              </a:rPr>
              <a:t>Unconventional</a:t>
            </a:r>
            <a:r>
              <a:rPr lang="hu-HU" sz="1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14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hu-HU" sz="1400" b="1" dirty="0" err="1">
                <a:solidFill>
                  <a:schemeClr val="accent3">
                    <a:lumMod val="75000"/>
                  </a:schemeClr>
                </a:solidFill>
              </a:rPr>
              <a:t>pairing</a:t>
            </a:r>
            <a:r>
              <a:rPr lang="hu-HU" sz="1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can be included</a:t>
            </a:r>
            <a:r>
              <a:rPr lang="hu-HU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71" name="Szövegdoboz 170"/>
          <p:cNvSpPr txBox="1"/>
          <p:nvPr/>
        </p:nvSpPr>
        <p:spPr>
          <a:xfrm>
            <a:off x="2267744" y="5075892"/>
            <a:ext cx="3189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Four</a:t>
            </a:r>
            <a:r>
              <a:rPr lang="hu-HU" sz="1400" dirty="0"/>
              <a:t> </a:t>
            </a:r>
            <a:r>
              <a:rPr lang="hu-HU" sz="1400" dirty="0" err="1"/>
              <a:t>component</a:t>
            </a:r>
            <a:r>
              <a:rPr lang="hu-HU" sz="1400" dirty="0"/>
              <a:t> Dirac </a:t>
            </a:r>
            <a:r>
              <a:rPr lang="hu-HU" sz="1400" dirty="0" err="1"/>
              <a:t>Spinor</a:t>
            </a:r>
            <a:r>
              <a:rPr lang="hu-HU" sz="1400" dirty="0"/>
              <a:t> operator  </a:t>
            </a:r>
            <a:r>
              <a:rPr lang="az-Cyrl-AZ" sz="1400" dirty="0"/>
              <a:t>Ѱ</a:t>
            </a:r>
            <a:r>
              <a:rPr lang="hu-HU" sz="1400" dirty="0"/>
              <a:t> </a:t>
            </a:r>
          </a:p>
        </p:txBody>
      </p:sp>
      <p:pic>
        <p:nvPicPr>
          <p:cNvPr id="172" name="Kép 17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433643"/>
            <a:ext cx="1077854" cy="520006"/>
          </a:xfrm>
          <a:prstGeom prst="rect">
            <a:avLst/>
          </a:prstGeom>
        </p:spPr>
      </p:pic>
      <p:sp>
        <p:nvSpPr>
          <p:cNvPr id="173" name="TextBox 6">
            <a:extLst>
              <a:ext uri="{FF2B5EF4-FFF2-40B4-BE49-F238E27FC236}">
                <a16:creationId xmlns:a16="http://schemas.microsoft.com/office/drawing/2014/main" id="{BBB6667B-BA08-ACA3-466D-460F164F8E2E}"/>
              </a:ext>
            </a:extLst>
          </p:cNvPr>
          <p:cNvSpPr txBox="1"/>
          <p:nvPr/>
        </p:nvSpPr>
        <p:spPr>
          <a:xfrm>
            <a:off x="229500" y="6540969"/>
            <a:ext cx="5206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K. Capelle and E. K. U. Gross, Phys. Rev. B 59, 7140 (1999), Phys. Rev. B 59, 7155 (1999)</a:t>
            </a:r>
          </a:p>
        </p:txBody>
      </p:sp>
      <p:sp>
        <p:nvSpPr>
          <p:cNvPr id="174" name="Szövegdoboz 173"/>
          <p:cNvSpPr txBox="1"/>
          <p:nvPr/>
        </p:nvSpPr>
        <p:spPr>
          <a:xfrm>
            <a:off x="6408725" y="5171628"/>
            <a:ext cx="2585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Csire</a:t>
            </a:r>
            <a:r>
              <a:rPr lang="en-US" sz="1100" dirty="0"/>
              <a:t> et al, Phys. Rev. B 97, 024514 (2018)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65D2D3D-6925-F9D3-9858-DC4FDEEBD40F}"/>
              </a:ext>
            </a:extLst>
          </p:cNvPr>
          <p:cNvGrpSpPr/>
          <p:nvPr/>
        </p:nvGrpSpPr>
        <p:grpSpPr>
          <a:xfrm>
            <a:off x="107504" y="2181440"/>
            <a:ext cx="4192661" cy="2093184"/>
            <a:chOff x="107504" y="2181440"/>
            <a:chExt cx="4192661" cy="2093184"/>
          </a:xfrm>
        </p:grpSpPr>
        <p:pic>
          <p:nvPicPr>
            <p:cNvPr id="178" name="Picture 177" descr="\documentclass{article}&#10;\usepackage{amsmath}&#10;\pagestyle{empty}&#10;\usepackage{xcolor}&#10;\begin{document}&#10;&#10;\begin{eqnarray}&#10;\rho({\bf r}) &amp; = &amp; 2\sum_{n} \left[|{\color{red}u}_n({\bf r})|^2f(\epsilon_n)+|{\color{blue}v}_n({\bf r})|^2(1-f(\epsilon_n))\right] \nonumber \\&#10;\chi({\bf r},{\bf r'}) &amp; = &amp; \sum_{n} \left[{\color{red}u}_n({\bf r}){\color{blue}v}_n^{*}({\bf r'})(1-f(\epsilon_n)-{\color{red}u}_n({\bf r'}){\color{blue}v}_n^{*}({\bf r})f(\epsilon_n)\right] \nonumber &#10;\end{eqnarray}&#10;&#10;&#10;\end{document}" title="IguanaTex Bitmap Display">
              <a:extLst>
                <a:ext uri="{FF2B5EF4-FFF2-40B4-BE49-F238E27FC236}">
                  <a16:creationId xmlns:a16="http://schemas.microsoft.com/office/drawing/2014/main" id="{A4BE72BE-905A-86B2-AFA3-B05CF9D8C01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25" y="2840216"/>
              <a:ext cx="3399781" cy="633738"/>
            </a:xfrm>
            <a:prstGeom prst="rect">
              <a:avLst/>
            </a:prstGeom>
          </p:spPr>
        </p:pic>
        <p:grpSp>
          <p:nvGrpSpPr>
            <p:cNvPr id="30" name="Csoportba foglalás 29"/>
            <p:cNvGrpSpPr/>
            <p:nvPr/>
          </p:nvGrpSpPr>
          <p:grpSpPr>
            <a:xfrm>
              <a:off x="963306" y="3554544"/>
              <a:ext cx="2895711" cy="720080"/>
              <a:chOff x="2518803" y="5373216"/>
              <a:chExt cx="4405564" cy="1133494"/>
            </a:xfrm>
          </p:grpSpPr>
          <p:sp>
            <p:nvSpPr>
              <p:cNvPr id="28" name="Lekerekített téglalap 27"/>
              <p:cNvSpPr/>
              <p:nvPr/>
            </p:nvSpPr>
            <p:spPr>
              <a:xfrm>
                <a:off x="5062916" y="5939963"/>
                <a:ext cx="835095" cy="56674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sp>
            <p:nvSpPr>
              <p:cNvPr id="27" name="Lekerekített téglalap 26"/>
              <p:cNvSpPr/>
              <p:nvPr/>
            </p:nvSpPr>
            <p:spPr>
              <a:xfrm>
                <a:off x="6084168" y="5373216"/>
                <a:ext cx="835095" cy="56674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350"/>
              </a:p>
            </p:txBody>
          </p:sp>
          <p:pic>
            <p:nvPicPr>
              <p:cNvPr id="21" name="Kép 20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8803" y="5445224"/>
                <a:ext cx="4405564" cy="989479"/>
              </a:xfrm>
              <a:prstGeom prst="rect">
                <a:avLst/>
              </a:prstGeom>
            </p:spPr>
          </p:pic>
        </p:grpSp>
        <p:sp>
          <p:nvSpPr>
            <p:cNvPr id="25" name="Kanyar felfelé 24"/>
            <p:cNvSpPr/>
            <p:nvPr/>
          </p:nvSpPr>
          <p:spPr>
            <a:xfrm rot="5400000">
              <a:off x="465258" y="3645024"/>
              <a:ext cx="504054" cy="216024"/>
            </a:xfrm>
            <a:prstGeom prst="bent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6" name="Kanyar felfelé 25"/>
            <p:cNvSpPr/>
            <p:nvPr/>
          </p:nvSpPr>
          <p:spPr>
            <a:xfrm rot="5400000">
              <a:off x="111844" y="2848596"/>
              <a:ext cx="504058" cy="224706"/>
            </a:xfrm>
            <a:prstGeom prst="bent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/>
            </a:p>
          </p:txBody>
        </p:sp>
        <p:sp>
          <p:nvSpPr>
            <p:cNvPr id="29" name="Szalagnyíl felfelé 28"/>
            <p:cNvSpPr/>
            <p:nvPr/>
          </p:nvSpPr>
          <p:spPr>
            <a:xfrm rot="16200000">
              <a:off x="3234260" y="3039981"/>
              <a:ext cx="1839722" cy="292088"/>
            </a:xfrm>
            <a:prstGeom prst="curvedUpArrow">
              <a:avLst/>
            </a:prstGeom>
            <a:gradFill flip="none" rotWithShape="1"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56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chemeClr val="tx1"/>
                </a:solidFill>
              </a:endParaRPr>
            </a:p>
          </p:txBody>
        </p:sp>
        <p:pic>
          <p:nvPicPr>
            <p:cNvPr id="161" name="Picture 160" descr="\documentclass{article}&#10;\usepackage{amsmath}&#10;\usepackage{xcolor}&#10;\pagestyle{empty}&#10;\begin{document}&#10;\begin{equation*}&#10;\begin{bmatrix}&#10;H_e({\bf r})+V_{eff}({\bf r}) &amp; \Delta_{eff}{(\bf r})  \\&#10;\Delta_{eff}^{\star}({\bf r}) &amp;  -[H_e({\bf r})+V_{eff}({\bf r})]^\star&#10;\end{bmatrix}&#10;\begin{bmatrix}&#10;{\color{red}u}_n({\bf r}) \\&#10;{\color{blue}v}_n({\bf r})&#10;\end{bmatrix}&#10;=\epsilon_n&#10;\begin{bmatrix}&#10;{\color{red}u}_n({\bf r}) \\&#10;{\color{blue}v}_n({\bf r})&#10;\end{bmatrix}&#10;\end{equation*}&#10;&#10;&#10;&#10;\end{document}" title="IguanaTex Bitmap Display">
              <a:extLst>
                <a:ext uri="{FF2B5EF4-FFF2-40B4-BE49-F238E27FC236}">
                  <a16:creationId xmlns:a16="http://schemas.microsoft.com/office/drawing/2014/main" id="{0015B630-38E5-1782-0FED-6F47EB2DAB8A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181440"/>
              <a:ext cx="4050286" cy="37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95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  <p:bldP spid="2" grpId="0"/>
      <p:bldP spid="159" grpId="0"/>
      <p:bldP spid="24" grpId="0"/>
      <p:bldP spid="168" grpId="0"/>
      <p:bldP spid="169" grpId="0"/>
      <p:bldP spid="171" grpId="0"/>
      <p:bldP spid="173" grpId="0"/>
      <p:bldP spid="17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A65179-BAEA-8AFB-4820-9D67B4A49BD4}"/>
              </a:ext>
            </a:extLst>
          </p:cNvPr>
          <p:cNvSpPr txBox="1"/>
          <p:nvPr/>
        </p:nvSpPr>
        <p:spPr>
          <a:xfrm>
            <a:off x="160742" y="434178"/>
            <a:ext cx="3014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Lutch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n-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Oreg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wire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8EFEB-083E-2170-932C-BA13BD5A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035" y="593182"/>
            <a:ext cx="2575563" cy="172819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CF7EFC5-DF6D-41EA-8EE6-EB62F265BE8E}"/>
              </a:ext>
            </a:extLst>
          </p:cNvPr>
          <p:cNvSpPr txBox="1"/>
          <p:nvPr/>
        </p:nvSpPr>
        <p:spPr>
          <a:xfrm>
            <a:off x="245127" y="1544381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s</a:t>
            </a:r>
            <a:r>
              <a:rPr lang="en-US" sz="1400" dirty="0"/>
              <a:t>=1/2 particles</a:t>
            </a:r>
          </a:p>
        </p:txBody>
      </p:sp>
      <p:grpSp>
        <p:nvGrpSpPr>
          <p:cNvPr id="33" name="Csoportba foglalás 32">
            <a:extLst>
              <a:ext uri="{FF2B5EF4-FFF2-40B4-BE49-F238E27FC236}">
                <a16:creationId xmlns:a16="http://schemas.microsoft.com/office/drawing/2014/main" id="{B91AC56A-2E78-4272-8A0A-B33D24179C33}"/>
              </a:ext>
            </a:extLst>
          </p:cNvPr>
          <p:cNvGrpSpPr/>
          <p:nvPr/>
        </p:nvGrpSpPr>
        <p:grpSpPr>
          <a:xfrm>
            <a:off x="245127" y="1961334"/>
            <a:ext cx="6484219" cy="1972134"/>
            <a:chOff x="245127" y="1362813"/>
            <a:chExt cx="6484219" cy="1972134"/>
          </a:xfrm>
        </p:grpSpPr>
        <p:pic>
          <p:nvPicPr>
            <p:cNvPr id="32" name="Kép 31">
              <a:extLst>
                <a:ext uri="{FF2B5EF4-FFF2-40B4-BE49-F238E27FC236}">
                  <a16:creationId xmlns:a16="http://schemas.microsoft.com/office/drawing/2014/main" id="{515B62C4-25D0-40D9-B916-7EA96E0F5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127" y="1362813"/>
              <a:ext cx="5045943" cy="1972134"/>
            </a:xfrm>
            <a:prstGeom prst="rect">
              <a:avLst/>
            </a:prstGeom>
          </p:spPr>
        </p:pic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41B35718-3742-4053-9444-47EE4D24ABF1}"/>
                </a:ext>
              </a:extLst>
            </p:cNvPr>
            <p:cNvSpPr txBox="1"/>
            <p:nvPr/>
          </p:nvSpPr>
          <p:spPr>
            <a:xfrm>
              <a:off x="5451296" y="2291957"/>
              <a:ext cx="10518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>
                  <a:solidFill>
                    <a:srgbClr val="00B050"/>
                  </a:solidFill>
                </a:rPr>
                <a:t>Rashba</a:t>
              </a:r>
              <a:r>
                <a:rPr lang="hu-HU" sz="1400" dirty="0">
                  <a:solidFill>
                    <a:srgbClr val="00B050"/>
                  </a:solidFill>
                </a:rPr>
                <a:t> SOC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D8B1BDBE-B289-4C3F-BE26-1B4E1CDE4304}"/>
                </a:ext>
              </a:extLst>
            </p:cNvPr>
            <p:cNvSpPr txBox="1"/>
            <p:nvPr/>
          </p:nvSpPr>
          <p:spPr>
            <a:xfrm>
              <a:off x="5436096" y="1567639"/>
              <a:ext cx="8632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Zeemann</a:t>
              </a:r>
              <a:endParaRPr lang="hu-HU" sz="14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r>
                <a:rPr lang="hu-HU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splitting</a:t>
              </a:r>
              <a:endPara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0CDA94D6-6CB4-4A52-973A-44C91BBDA982}"/>
                </a:ext>
              </a:extLst>
            </p:cNvPr>
            <p:cNvSpPr txBox="1"/>
            <p:nvPr/>
          </p:nvSpPr>
          <p:spPr>
            <a:xfrm>
              <a:off x="5453291" y="2792813"/>
              <a:ext cx="12760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>
                  <a:solidFill>
                    <a:srgbClr val="FF0000"/>
                  </a:solidFill>
                </a:rPr>
                <a:t>s-</a:t>
              </a:r>
              <a:r>
                <a:rPr lang="hu-HU" sz="1400" dirty="0" err="1">
                  <a:solidFill>
                    <a:srgbClr val="FF0000"/>
                  </a:solidFill>
                </a:rPr>
                <a:t>wave</a:t>
              </a:r>
              <a:r>
                <a:rPr lang="hu-HU" sz="1400" dirty="0">
                  <a:solidFill>
                    <a:srgbClr val="FF0000"/>
                  </a:solidFill>
                </a:rPr>
                <a:t> </a:t>
              </a:r>
              <a:r>
                <a:rPr lang="hu-HU" sz="1400" dirty="0" err="1">
                  <a:solidFill>
                    <a:srgbClr val="FF0000"/>
                  </a:solidFill>
                </a:rPr>
                <a:t>pairing</a:t>
              </a:r>
              <a:r>
                <a:rPr lang="hu-HU" sz="1400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6B5E5691-77BA-49B4-9ACF-9896B85C4A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6878" y="1448816"/>
              <a:ext cx="334882" cy="324000"/>
            </a:xfrm>
            <a:prstGeom prst="ellipse">
              <a:avLst/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zis 24">
              <a:extLst>
                <a:ext uri="{FF2B5EF4-FFF2-40B4-BE49-F238E27FC236}">
                  <a16:creationId xmlns:a16="http://schemas.microsoft.com/office/drawing/2014/main" id="{CBBA48CF-BA71-4B99-A036-282414652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59832" y="1700808"/>
              <a:ext cx="334882" cy="324000"/>
            </a:xfrm>
            <a:prstGeom prst="ellipse">
              <a:avLst/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zis 25">
              <a:extLst>
                <a:ext uri="{FF2B5EF4-FFF2-40B4-BE49-F238E27FC236}">
                  <a16:creationId xmlns:a16="http://schemas.microsoft.com/office/drawing/2014/main" id="{7C8F9E97-8B1E-4EF9-BEAE-2B18224326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01014" y="2132856"/>
              <a:ext cx="334882" cy="324000"/>
            </a:xfrm>
            <a:prstGeom prst="ellipse">
              <a:avLst/>
            </a:prstGeom>
            <a:solidFill>
              <a:srgbClr val="00B05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zis 26">
              <a:extLst>
                <a:ext uri="{FF2B5EF4-FFF2-40B4-BE49-F238E27FC236}">
                  <a16:creationId xmlns:a16="http://schemas.microsoft.com/office/drawing/2014/main" id="{0C5F8533-3B63-463D-BCF6-CADFAD4372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15816" y="2348880"/>
              <a:ext cx="334882" cy="324000"/>
            </a:xfrm>
            <a:prstGeom prst="ellipse">
              <a:avLst/>
            </a:prstGeom>
            <a:solidFill>
              <a:srgbClr val="00B05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zis 27">
              <a:extLst>
                <a:ext uri="{FF2B5EF4-FFF2-40B4-BE49-F238E27FC236}">
                  <a16:creationId xmlns:a16="http://schemas.microsoft.com/office/drawing/2014/main" id="{4B00E1BC-22FF-4887-8559-11E0904425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2742" y="2816968"/>
              <a:ext cx="334882" cy="324000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1AD937-5122-662C-2CEC-EB4F7E55042A}"/>
              </a:ext>
            </a:extLst>
          </p:cNvPr>
          <p:cNvSpPr txBox="1"/>
          <p:nvPr/>
        </p:nvSpPr>
        <p:spPr>
          <a:xfrm>
            <a:off x="3174772" y="526561"/>
            <a:ext cx="389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R. M. </a:t>
            </a:r>
            <a:r>
              <a:rPr lang="en-US" sz="1200" dirty="0" err="1"/>
              <a:t>Lutchyn</a:t>
            </a:r>
            <a:r>
              <a:rPr lang="en-US" sz="1200" dirty="0"/>
              <a:t> et al, Phys. Rev. Lett. </a:t>
            </a:r>
            <a:r>
              <a:rPr lang="en-US" sz="1200" b="1" dirty="0"/>
              <a:t>105</a:t>
            </a:r>
            <a:r>
              <a:rPr lang="en-US" sz="1200" dirty="0"/>
              <a:t>, 077001 (20</a:t>
            </a:r>
            <a:r>
              <a:rPr lang="hu-HU" sz="1200" dirty="0"/>
              <a:t>1</a:t>
            </a:r>
            <a:r>
              <a:rPr lang="en-US" sz="1200" dirty="0"/>
              <a:t>0)</a:t>
            </a:r>
          </a:p>
          <a:p>
            <a:r>
              <a:rPr lang="en-US" sz="1200" dirty="0"/>
              <a:t>Y. </a:t>
            </a:r>
            <a:r>
              <a:rPr lang="en-US" sz="1200" dirty="0" err="1"/>
              <a:t>Oreg</a:t>
            </a:r>
            <a:r>
              <a:rPr lang="en-US" sz="1200" dirty="0"/>
              <a:t> et al,</a:t>
            </a:r>
            <a:r>
              <a:rPr lang="en-US" sz="1200" b="1" dirty="0"/>
              <a:t> </a:t>
            </a:r>
            <a:r>
              <a:rPr lang="en-US" sz="1200" dirty="0"/>
              <a:t> Phys. Rev. Lett. </a:t>
            </a:r>
            <a:r>
              <a:rPr lang="en-US" sz="1200" b="1" dirty="0"/>
              <a:t>105</a:t>
            </a:r>
            <a:r>
              <a:rPr lang="hu-HU" sz="1200" dirty="0"/>
              <a:t>,</a:t>
            </a:r>
            <a:r>
              <a:rPr lang="en-US" sz="1200" dirty="0"/>
              <a:t> 177002 (2010)</a:t>
            </a:r>
          </a:p>
        </p:txBody>
      </p: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CE0C3E9F-E58A-4E57-9C40-5391E5E1F30E}"/>
              </a:ext>
            </a:extLst>
          </p:cNvPr>
          <p:cNvGrpSpPr/>
          <p:nvPr/>
        </p:nvGrpSpPr>
        <p:grpSpPr>
          <a:xfrm>
            <a:off x="251520" y="4913662"/>
            <a:ext cx="8615014" cy="819594"/>
            <a:chOff x="251520" y="5633742"/>
            <a:chExt cx="8615014" cy="819594"/>
          </a:xfrm>
        </p:grpSpPr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0F9BED9E-C8DE-D621-54C4-F71D4102B320}"/>
                </a:ext>
              </a:extLst>
            </p:cNvPr>
            <p:cNvSpPr txBox="1"/>
            <p:nvPr/>
          </p:nvSpPr>
          <p:spPr>
            <a:xfrm>
              <a:off x="251520" y="5633742"/>
              <a:ext cx="81803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Need</a:t>
              </a:r>
              <a:r>
                <a:rPr lang="hu-HU" sz="1600" dirty="0">
                  <a:solidFill>
                    <a:srgbClr val="C00000"/>
                  </a:solidFill>
                </a:rPr>
                <a:t>s</a:t>
              </a:r>
              <a:r>
                <a:rPr lang="en-US" sz="1600" dirty="0">
                  <a:solidFill>
                    <a:srgbClr val="C00000"/>
                  </a:solidFill>
                </a:rPr>
                <a:t> </a:t>
              </a:r>
              <a:r>
                <a:rPr lang="en-US" sz="1600" dirty="0" err="1">
                  <a:solidFill>
                    <a:srgbClr val="C00000"/>
                  </a:solidFill>
                </a:rPr>
                <a:t>irrealistic</a:t>
              </a:r>
              <a:r>
                <a:rPr lang="en-US" sz="1600" dirty="0">
                  <a:solidFill>
                    <a:srgbClr val="C00000"/>
                  </a:solidFill>
                </a:rPr>
                <a:t> parameters (</a:t>
              </a:r>
              <a:r>
                <a:rPr lang="el-GR" sz="16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sz="1600" dirty="0">
                  <a:solidFill>
                    <a:srgbClr val="C00000"/>
                  </a:solidFill>
                </a:rPr>
                <a:t> </a:t>
              </a:r>
              <a:r>
                <a:rPr lang="hu-HU" sz="1600" dirty="0">
                  <a:solidFill>
                    <a:srgbClr val="C00000"/>
                  </a:solidFill>
                  <a:sym typeface="Symbol" panose="05050102010706020507" pitchFamily="18" charset="2"/>
                </a:rPr>
                <a:t></a:t>
              </a:r>
              <a:r>
                <a:rPr lang="en-US" sz="1600" dirty="0">
                  <a:solidFill>
                    <a:srgbClr val="C00000"/>
                  </a:solidFill>
                </a:rPr>
                <a:t>t ) to get  realistic observables (localization length of MZM)</a:t>
              </a:r>
            </a:p>
            <a:p>
              <a:r>
                <a:rPr lang="en-US" sz="1600" dirty="0">
                  <a:solidFill>
                    <a:srgbClr val="C00000"/>
                  </a:solidFill>
                </a:rPr>
                <a:t>S</a:t>
              </a:r>
              <a:r>
                <a:rPr lang="hu-HU" sz="1600" dirty="0" err="1">
                  <a:solidFill>
                    <a:srgbClr val="C00000"/>
                  </a:solidFill>
                </a:rPr>
                <a:t>upercondutor</a:t>
              </a:r>
              <a:r>
                <a:rPr lang="hu-HU" sz="1600" dirty="0">
                  <a:solidFill>
                    <a:srgbClr val="C00000"/>
                  </a:solidFill>
                </a:rPr>
                <a:t> </a:t>
              </a:r>
              <a:r>
                <a:rPr lang="en-US" sz="1600" dirty="0">
                  <a:solidFill>
                    <a:srgbClr val="C00000"/>
                  </a:solidFill>
                </a:rPr>
                <a:t>surface is not included (</a:t>
              </a:r>
              <a:r>
                <a:rPr lang="el-GR" sz="16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sz="16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is on the wire)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42" name="Szövegdoboz 41">
              <a:extLst>
                <a:ext uri="{FF2B5EF4-FFF2-40B4-BE49-F238E27FC236}">
                  <a16:creationId xmlns:a16="http://schemas.microsoft.com/office/drawing/2014/main" id="{B84E7EB7-2B35-4B25-AE75-3EC6A6ABB719}"/>
                </a:ext>
              </a:extLst>
            </p:cNvPr>
            <p:cNvSpPr txBox="1"/>
            <p:nvPr/>
          </p:nvSpPr>
          <p:spPr>
            <a:xfrm>
              <a:off x="5108197" y="5930116"/>
              <a:ext cx="3758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hu-HU" sz="1400" b="0" i="0" u="none" strike="noStrike" baseline="0" dirty="0">
                  <a:latin typeface="+mj-lt"/>
                </a:rPr>
                <a:t>J. </a:t>
              </a:r>
              <a:r>
                <a:rPr lang="en-US" sz="1400" b="0" i="0" u="none" strike="noStrike" baseline="0" dirty="0">
                  <a:latin typeface="+mj-lt"/>
                </a:rPr>
                <a:t>Li</a:t>
              </a:r>
              <a:r>
                <a:rPr lang="hu-HU" sz="1400" b="0" i="0" u="none" strike="noStrike" baseline="0" dirty="0">
                  <a:latin typeface="+mj-lt"/>
                </a:rPr>
                <a:t> </a:t>
              </a:r>
              <a:r>
                <a:rPr lang="en-US" sz="1400" b="0" i="1" u="none" strike="noStrike" baseline="0" dirty="0">
                  <a:latin typeface="+mj-lt"/>
                </a:rPr>
                <a:t>et al.</a:t>
              </a:r>
              <a:r>
                <a:rPr lang="hu-HU" sz="1400" b="0" i="1" u="none" strike="noStrike" baseline="0" dirty="0">
                  <a:latin typeface="+mj-lt"/>
                </a:rPr>
                <a:t>,</a:t>
              </a:r>
              <a:r>
                <a:rPr lang="en-US" sz="1400" b="0" i="1" u="none" strike="noStrike" baseline="0" dirty="0">
                  <a:latin typeface="+mj-lt"/>
                </a:rPr>
                <a:t> </a:t>
              </a:r>
              <a:r>
                <a:rPr lang="en-US" sz="1400" b="0" i="0" u="none" strike="noStrike" baseline="0" dirty="0">
                  <a:latin typeface="+mj-lt"/>
                </a:rPr>
                <a:t>Phys</a:t>
              </a:r>
              <a:r>
                <a:rPr lang="hu-HU" sz="1400" b="0" i="0" u="none" strike="noStrike" baseline="0" dirty="0">
                  <a:latin typeface="+mj-lt"/>
                </a:rPr>
                <a:t>. </a:t>
              </a:r>
              <a:r>
                <a:rPr lang="en-US" sz="1400" b="0" i="0" u="none" strike="noStrike" baseline="0" dirty="0">
                  <a:latin typeface="+mj-lt"/>
                </a:rPr>
                <a:t>Rev</a:t>
              </a:r>
              <a:r>
                <a:rPr lang="hu-HU" sz="1400" b="0" i="0" u="none" strike="noStrike" baseline="0" dirty="0">
                  <a:latin typeface="+mj-lt"/>
                </a:rPr>
                <a:t>.</a:t>
              </a:r>
              <a:r>
                <a:rPr lang="en-US" sz="1400" b="0" i="0" u="none" strike="noStrike" baseline="0" dirty="0">
                  <a:latin typeface="+mj-lt"/>
                </a:rPr>
                <a:t> B </a:t>
              </a:r>
              <a:r>
                <a:rPr lang="en-US" sz="1400" b="1" i="0" u="none" strike="noStrike" baseline="0" dirty="0">
                  <a:latin typeface="+mj-lt"/>
                </a:rPr>
                <a:t>90</a:t>
              </a:r>
              <a:r>
                <a:rPr lang="en-US" sz="1400" b="0" i="0" u="none" strike="noStrike" baseline="0" dirty="0">
                  <a:latin typeface="+mj-lt"/>
                </a:rPr>
                <a:t>, 235433 (2014)</a:t>
              </a:r>
              <a:endParaRPr lang="hu-HU" sz="1400" dirty="0">
                <a:latin typeface="+mj-lt"/>
              </a:endParaRPr>
            </a:p>
            <a:p>
              <a:r>
                <a:rPr lang="hu-HU" sz="1400" dirty="0"/>
                <a:t>L. </a:t>
              </a:r>
              <a:r>
                <a:rPr lang="fr-FR" sz="1400" dirty="0"/>
                <a:t>Schneider </a:t>
              </a:r>
              <a:r>
                <a:rPr lang="fr-FR" sz="1400" i="1" dirty="0"/>
                <a:t>et al</a:t>
              </a:r>
              <a:r>
                <a:rPr lang="hu-HU" sz="1400" i="1" dirty="0"/>
                <a:t>.</a:t>
              </a:r>
              <a:r>
                <a:rPr lang="fr-FR" sz="1400" i="1" dirty="0"/>
                <a:t> </a:t>
              </a:r>
              <a:r>
                <a:rPr lang="fr-FR" sz="1400" dirty="0"/>
                <a:t>Nat. Commun. </a:t>
              </a:r>
              <a:r>
                <a:rPr lang="fr-FR" sz="1400" b="1" dirty="0"/>
                <a:t>11</a:t>
              </a:r>
              <a:r>
                <a:rPr lang="fr-FR" sz="1400" dirty="0"/>
                <a:t>, 4707 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2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348ECD2C-525C-C413-FD05-725A77E59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73" y="33481"/>
            <a:ext cx="8463617" cy="9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hu-HU" altLang="en-US" sz="2903" b="1"/>
              <a:t>3D-WKB-STM method</a:t>
            </a:r>
            <a:r>
              <a:rPr lang="hu-HU" altLang="en-US" sz="2903"/>
              <a:t>: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hu-HU" altLang="en-US" sz="2903" b="1"/>
              <a:t>Orbital- and spin-dependent electron tunneling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0B7173-6CD1-A73D-D670-338BCA39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1" y="1770121"/>
            <a:ext cx="7669440" cy="117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77723C75-C323-F21D-50EB-1E7308FC4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41" y="3349801"/>
            <a:ext cx="7143840" cy="37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6D9BFF9-88AC-803E-D884-10C739C3D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041" y="1058761"/>
            <a:ext cx="4249440" cy="48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CC0CA1DB-390D-51CB-30BE-119DCC473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312" y="1110601"/>
            <a:ext cx="3642169" cy="64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r>
              <a:rPr lang="hu-HU" altLang="en-US" sz="1814" i="1"/>
              <a:t>Palotás, Mándi, Hofer,</a:t>
            </a:r>
          </a:p>
          <a:p>
            <a:pPr algn="r">
              <a:lnSpc>
                <a:spcPct val="100000"/>
              </a:lnSpc>
              <a:buClrTx/>
              <a:buFontTx/>
              <a:buNone/>
            </a:pPr>
            <a:r>
              <a:rPr lang="hu-HU" altLang="en-US" sz="1814" i="1"/>
              <a:t>Frontiers of Physics 9, 711 (2014)</a:t>
            </a:r>
          </a:p>
        </p:txBody>
      </p:sp>
      <p:sp>
        <p:nvSpPr>
          <p:cNvPr id="3078" name="Oval 6">
            <a:extLst>
              <a:ext uri="{FF2B5EF4-FFF2-40B4-BE49-F238E27FC236}">
                <a16:creationId xmlns:a16="http://schemas.microsoft.com/office/drawing/2014/main" id="{8F59C200-FE82-91C1-1FB9-6613A5EF8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3201" y="1801801"/>
            <a:ext cx="2208960" cy="65088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8140E544-151D-81AE-8BCD-0B1EE3469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961" y="1696680"/>
            <a:ext cx="1815194" cy="42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>
                <a:solidFill>
                  <a:srgbClr val="00CC00"/>
                </a:solidFill>
              </a:rPr>
              <a:t>Transmission</a:t>
            </a:r>
          </a:p>
        </p:txBody>
      </p:sp>
      <p:sp>
        <p:nvSpPr>
          <p:cNvPr id="3080" name="Oval 8">
            <a:extLst>
              <a:ext uri="{FF2B5EF4-FFF2-40B4-BE49-F238E27FC236}">
                <a16:creationId xmlns:a16="http://schemas.microsoft.com/office/drawing/2014/main" id="{84036191-B776-6D70-E485-A51EE5CA6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61" y="2510281"/>
            <a:ext cx="3428640" cy="46944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3081" name="Oval 9">
            <a:extLst>
              <a:ext uri="{FF2B5EF4-FFF2-40B4-BE49-F238E27FC236}">
                <a16:creationId xmlns:a16="http://schemas.microsoft.com/office/drawing/2014/main" id="{B485D34F-E060-F226-23E5-ECC99C51A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561" y="2517480"/>
            <a:ext cx="3519360" cy="4608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0A69BBC5-E991-7C25-877E-9CAC24ECA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61" y="2913481"/>
            <a:ext cx="3023025" cy="42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>
                <a:solidFill>
                  <a:srgbClr val="00CC00"/>
                </a:solidFill>
              </a:rPr>
              <a:t>non-spin-polarized part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8ACE5288-56C5-0AD2-ED59-62DCC7B4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721" y="2913481"/>
            <a:ext cx="2463577" cy="42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>
                <a:solidFill>
                  <a:srgbClr val="00CC00"/>
                </a:solidFill>
              </a:rPr>
              <a:t>spin-polarized part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DFE9CEBB-05C3-7A56-4279-8772ED9C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1" y="3979081"/>
            <a:ext cx="4602240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E8CA954C-CF12-7865-56A9-7F5AF9C7E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1" y="4435561"/>
            <a:ext cx="2006721" cy="220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 b="1">
                <a:solidFill>
                  <a:srgbClr val="FF0000"/>
                </a:solidFill>
              </a:rPr>
              <a:t>Atom-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 b="1">
                <a:solidFill>
                  <a:srgbClr val="FF0000"/>
                </a:solidFill>
              </a:rPr>
              <a:t>superposition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 b="1">
                <a:solidFill>
                  <a:srgbClr val="FF0000"/>
                </a:solidFill>
              </a:rPr>
              <a:t>approach: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903" b="1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hu-HU" altLang="en-US" sz="2903" b="1" baseline="-3300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en-US" sz="2177" b="1">
                <a:solidFill>
                  <a:srgbClr val="FF0000"/>
                </a:solidFill>
              </a:rPr>
              <a:t>In effect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en-US" sz="2177" b="1">
                <a:solidFill>
                  <a:srgbClr val="FF0000"/>
                </a:solidFill>
              </a:rPr>
              <a:t>3D-WKB</a:t>
            </a:r>
          </a:p>
        </p:txBody>
      </p:sp>
      <p:sp>
        <p:nvSpPr>
          <p:cNvPr id="3086" name="Line 14">
            <a:extLst>
              <a:ext uri="{FF2B5EF4-FFF2-40B4-BE49-F238E27FC236}">
                <a16:creationId xmlns:a16="http://schemas.microsoft.com/office/drawing/2014/main" id="{CF5113DC-5283-192C-12AC-2AFECBC7E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1361" y="4827241"/>
            <a:ext cx="326880" cy="1440"/>
          </a:xfrm>
          <a:prstGeom prst="line">
            <a:avLst/>
          </a:prstGeom>
          <a:noFill/>
          <a:ln w="9525" cap="flat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087" name="Line 15">
            <a:extLst>
              <a:ext uri="{FF2B5EF4-FFF2-40B4-BE49-F238E27FC236}">
                <a16:creationId xmlns:a16="http://schemas.microsoft.com/office/drawing/2014/main" id="{2AAB8810-C9FE-71F8-26CB-6C4D21CF06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4081" y="5805001"/>
            <a:ext cx="260640" cy="133920"/>
          </a:xfrm>
          <a:prstGeom prst="line">
            <a:avLst/>
          </a:prstGeom>
          <a:noFill/>
          <a:ln w="9525" cap="flat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088" name="Line 16">
            <a:extLst>
              <a:ext uri="{FF2B5EF4-FFF2-40B4-BE49-F238E27FC236}">
                <a16:creationId xmlns:a16="http://schemas.microsoft.com/office/drawing/2014/main" id="{2C8018C1-8CEC-CB1E-6110-475EF45FB5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7200" y="5773321"/>
            <a:ext cx="293760" cy="165600"/>
          </a:xfrm>
          <a:prstGeom prst="line">
            <a:avLst/>
          </a:prstGeom>
          <a:noFill/>
          <a:ln w="9525" cap="flat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089" name="Line 17">
            <a:extLst>
              <a:ext uri="{FF2B5EF4-FFF2-40B4-BE49-F238E27FC236}">
                <a16:creationId xmlns:a16="http://schemas.microsoft.com/office/drawing/2014/main" id="{940AE443-A7A7-890C-6790-382476E763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3440" y="5773321"/>
            <a:ext cx="293760" cy="165600"/>
          </a:xfrm>
          <a:prstGeom prst="line">
            <a:avLst/>
          </a:prstGeom>
          <a:noFill/>
          <a:ln w="9525" cap="flat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090" name="Line 18">
            <a:extLst>
              <a:ext uri="{FF2B5EF4-FFF2-40B4-BE49-F238E27FC236}">
                <a16:creationId xmlns:a16="http://schemas.microsoft.com/office/drawing/2014/main" id="{483FE4E6-2543-2E6A-656C-8515C8D853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86561" y="5773321"/>
            <a:ext cx="293760" cy="165600"/>
          </a:xfrm>
          <a:prstGeom prst="line">
            <a:avLst/>
          </a:prstGeom>
          <a:noFill/>
          <a:ln w="9525" cap="flat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091" name="Line 19">
            <a:extLst>
              <a:ext uri="{FF2B5EF4-FFF2-40B4-BE49-F238E27FC236}">
                <a16:creationId xmlns:a16="http://schemas.microsoft.com/office/drawing/2014/main" id="{773DDE53-3AE3-6049-AD51-0BAF5BE440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2801" y="5773321"/>
            <a:ext cx="293760" cy="165600"/>
          </a:xfrm>
          <a:prstGeom prst="line">
            <a:avLst/>
          </a:prstGeom>
          <a:noFill/>
          <a:ln w="9525" cap="flat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092" name="Text Box 20">
            <a:extLst>
              <a:ext uri="{FF2B5EF4-FFF2-40B4-BE49-F238E27FC236}">
                <a16:creationId xmlns:a16="http://schemas.microsoft.com/office/drawing/2014/main" id="{766185EB-3BF0-5D28-A6A9-BB7EF1B49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041" y="6077161"/>
            <a:ext cx="1589941" cy="7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 b="1">
                <a:solidFill>
                  <a:srgbClr val="FF0000"/>
                </a:solidFill>
              </a:rPr>
              <a:t>1D-WKB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 b="1">
                <a:solidFill>
                  <a:srgbClr val="FF0000"/>
                </a:solidFill>
              </a:rPr>
              <a:t>transitions</a:t>
            </a:r>
          </a:p>
        </p:txBody>
      </p:sp>
      <p:sp>
        <p:nvSpPr>
          <p:cNvPr id="3093" name="Line 21">
            <a:extLst>
              <a:ext uri="{FF2B5EF4-FFF2-40B4-BE49-F238E27FC236}">
                <a16:creationId xmlns:a16="http://schemas.microsoft.com/office/drawing/2014/main" id="{C036AC96-0F51-3D38-01C0-57D5639AE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2961" y="4900681"/>
            <a:ext cx="859680" cy="103680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094" name="Text Box 22">
            <a:extLst>
              <a:ext uri="{FF2B5EF4-FFF2-40B4-BE49-F238E27FC236}">
                <a16:creationId xmlns:a16="http://schemas.microsoft.com/office/drawing/2014/main" id="{1D3B54E7-AFD0-C236-9C1B-0106591E2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61" y="1027081"/>
            <a:ext cx="1173160" cy="42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/>
              <a:t>Current:</a:t>
            </a:r>
          </a:p>
        </p:txBody>
      </p:sp>
      <p:sp>
        <p:nvSpPr>
          <p:cNvPr id="3095" name="Text Box 23">
            <a:extLst>
              <a:ext uri="{FF2B5EF4-FFF2-40B4-BE49-F238E27FC236}">
                <a16:creationId xmlns:a16="http://schemas.microsoft.com/office/drawing/2014/main" id="{2E03CF2D-0EB5-F092-7794-773ED88E4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0" y="3285001"/>
            <a:ext cx="1892138" cy="42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/>
              <a:t>Transmission:</a:t>
            </a:r>
          </a:p>
        </p:txBody>
      </p:sp>
      <p:sp>
        <p:nvSpPr>
          <p:cNvPr id="3096" name="Text Box 24">
            <a:extLst>
              <a:ext uri="{FF2B5EF4-FFF2-40B4-BE49-F238E27FC236}">
                <a16:creationId xmlns:a16="http://schemas.microsoft.com/office/drawing/2014/main" id="{2030F601-AD75-05E3-3FA3-56C778AD4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41" y="3691081"/>
            <a:ext cx="5845913" cy="176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>
                <a:cs typeface="Arial" panose="020B0604020202020204" pitchFamily="34" charset="0"/>
              </a:rPr>
              <a:t>χ: </a:t>
            </a:r>
            <a:r>
              <a:rPr lang="hu-HU" altLang="en-US" sz="2177"/>
              <a:t>electron orbital character: s, pz, dz2, etc.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 i="1"/>
              <a:t>n</a:t>
            </a:r>
            <a:r>
              <a:rPr lang="hu-HU" altLang="en-US" sz="2177" i="1" baseline="-33000"/>
              <a:t>s</a:t>
            </a:r>
            <a:r>
              <a:rPr lang="hu-HU" altLang="en-US" sz="2177" i="1" baseline="-33000">
                <a:cs typeface="Arial" panose="020B0604020202020204" pitchFamily="34" charset="0"/>
              </a:rPr>
              <a:t>β</a:t>
            </a:r>
            <a:r>
              <a:rPr lang="hu-HU" altLang="en-US" sz="2177"/>
              <a:t> , </a:t>
            </a:r>
            <a:r>
              <a:rPr lang="hu-HU" altLang="en-US" sz="2177" i="1"/>
              <a:t>n</a:t>
            </a:r>
            <a:r>
              <a:rPr lang="hu-HU" altLang="en-US" sz="2177" i="1" baseline="-33000"/>
              <a:t>T</a:t>
            </a:r>
            <a:r>
              <a:rPr lang="hu-HU" altLang="en-US" sz="2177" i="1" baseline="-33000">
                <a:cs typeface="Arial" panose="020B0604020202020204" pitchFamily="34" charset="0"/>
              </a:rPr>
              <a:t>γ</a:t>
            </a:r>
            <a:r>
              <a:rPr lang="hu-HU" altLang="en-US" sz="2177"/>
              <a:t>: orbital-decomposed atom-projected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/>
              <a:t>              </a:t>
            </a:r>
            <a:r>
              <a:rPr lang="hu-HU" altLang="en-US" sz="2177" b="1"/>
              <a:t>charge DOS</a:t>
            </a:r>
            <a:r>
              <a:rPr lang="hu-HU" altLang="en-US" sz="2177"/>
              <a:t> (</a:t>
            </a:r>
            <a:r>
              <a:rPr lang="hu-HU" altLang="en-US" sz="2177">
                <a:cs typeface="Arial" panose="020B0604020202020204" pitchFamily="34" charset="0"/>
              </a:rPr>
              <a:t>↑</a:t>
            </a:r>
            <a:r>
              <a:rPr lang="hu-HU" altLang="en-US" sz="2177"/>
              <a:t>+</a:t>
            </a:r>
            <a:r>
              <a:rPr lang="hu-HU" altLang="en-US" sz="2177">
                <a:cs typeface="Arial" panose="020B0604020202020204" pitchFamily="34" charset="0"/>
              </a:rPr>
              <a:t>↓</a:t>
            </a:r>
            <a:r>
              <a:rPr lang="hu-HU" altLang="en-US" sz="2177"/>
              <a:t>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 b="1" i="1"/>
              <a:t>m</a:t>
            </a:r>
            <a:r>
              <a:rPr lang="hu-HU" altLang="en-US" sz="2177" i="1" baseline="-33000"/>
              <a:t>s</a:t>
            </a:r>
            <a:r>
              <a:rPr lang="hu-HU" altLang="en-US" sz="2177" i="1" baseline="-33000">
                <a:cs typeface="Arial" panose="020B0604020202020204" pitchFamily="34" charset="0"/>
              </a:rPr>
              <a:t>β</a:t>
            </a:r>
            <a:r>
              <a:rPr lang="hu-HU" altLang="en-US" sz="2177"/>
              <a:t> , </a:t>
            </a:r>
            <a:r>
              <a:rPr lang="hu-HU" altLang="en-US" sz="2177" b="1" i="1"/>
              <a:t>m</a:t>
            </a:r>
            <a:r>
              <a:rPr lang="hu-HU" altLang="en-US" sz="2177" i="1" baseline="-33000"/>
              <a:t>T</a:t>
            </a:r>
            <a:r>
              <a:rPr lang="hu-HU" altLang="en-US" sz="2177" i="1" baseline="-33000">
                <a:cs typeface="Arial" panose="020B0604020202020204" pitchFamily="34" charset="0"/>
              </a:rPr>
              <a:t>γ</a:t>
            </a:r>
            <a:r>
              <a:rPr lang="hu-HU" altLang="en-US" sz="2177"/>
              <a:t>: orbital-decomposed atom-projected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hu-HU" altLang="en-US" sz="2177"/>
              <a:t>                </a:t>
            </a:r>
            <a:r>
              <a:rPr lang="hu-HU" altLang="en-US" sz="2177" b="1"/>
              <a:t>magnetization DOS</a:t>
            </a:r>
            <a:r>
              <a:rPr lang="hu-HU" altLang="en-US" sz="2177"/>
              <a:t> (</a:t>
            </a:r>
            <a:r>
              <a:rPr lang="hu-HU" altLang="en-US" sz="2177">
                <a:cs typeface="Arial" panose="020B0604020202020204" pitchFamily="34" charset="0"/>
              </a:rPr>
              <a:t>↑-↓</a:t>
            </a:r>
            <a:r>
              <a:rPr lang="hu-HU" altLang="en-US" sz="2177"/>
              <a:t>) vector</a:t>
            </a:r>
          </a:p>
        </p:txBody>
      </p:sp>
      <p:sp>
        <p:nvSpPr>
          <p:cNvPr id="3097" name="Text Box 25">
            <a:extLst>
              <a:ext uri="{FF2B5EF4-FFF2-40B4-BE49-F238E27FC236}">
                <a16:creationId xmlns:a16="http://schemas.microsoft.com/office/drawing/2014/main" id="{CEBB4C8C-6150-BECB-B9D1-0E20A19C4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253" y="5714281"/>
            <a:ext cx="5330708" cy="64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None/>
            </a:pPr>
            <a:r>
              <a:rPr lang="hu-HU" altLang="en-US" sz="1814" i="1"/>
              <a:t>Mándi and Palotás, Appl. Surf. Sci. 304, 65 (2014)</a:t>
            </a:r>
          </a:p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en-US" sz="1814" i="1"/>
              <a:t>Palotás et al., Phys. Rev. B 86, 235415 (2012)</a:t>
            </a:r>
          </a:p>
        </p:txBody>
      </p:sp>
      <p:sp>
        <p:nvSpPr>
          <p:cNvPr id="3098" name="Oval 26">
            <a:extLst>
              <a:ext uri="{FF2B5EF4-FFF2-40B4-BE49-F238E27FC236}">
                <a16:creationId xmlns:a16="http://schemas.microsoft.com/office/drawing/2014/main" id="{228983F9-29DE-5B10-3EFE-434AFFD03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801" y="1868041"/>
            <a:ext cx="511200" cy="65088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048E1-F05C-F9E7-B797-C2BDFDB63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r>
              <a:rPr lang="en-US" sz="2800" dirty="0"/>
              <a:t>Computer experiments to prove Majorana </a:t>
            </a:r>
            <a:r>
              <a:rPr lang="en-US" sz="2800" dirty="0" err="1"/>
              <a:t>behaviour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5295B-48FA-2A26-B38E-DD6038724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36712"/>
            <a:ext cx="7668344" cy="5069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B69369-CCF3-C6DE-B2B3-3B403D16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243091" y="5854830"/>
            <a:ext cx="1872208" cy="9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59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lcím 2"/>
          <p:cNvSpPr txBox="1">
            <a:spLocks/>
          </p:cNvSpPr>
          <p:nvPr/>
        </p:nvSpPr>
        <p:spPr>
          <a:xfrm>
            <a:off x="1143000" y="332656"/>
            <a:ext cx="2996952" cy="3600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</a:t>
            </a:r>
            <a:r>
              <a:rPr lang="hu-H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qubits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Content Placeholder 8" descr="S0883769413002108_fig2t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3175"/>
          <a:stretch>
            <a:fillRect/>
          </a:stretch>
        </p:blipFill>
        <p:spPr>
          <a:xfrm>
            <a:off x="295094" y="1047468"/>
            <a:ext cx="4160224" cy="4763064"/>
          </a:xfrm>
          <a:prstGeom prst="rect">
            <a:avLst/>
          </a:prstGeom>
        </p:spPr>
      </p:pic>
      <p:sp>
        <p:nvSpPr>
          <p:cNvPr id="23" name="TextBox 13"/>
          <p:cNvSpPr txBox="1"/>
          <p:nvPr/>
        </p:nvSpPr>
        <p:spPr>
          <a:xfrm>
            <a:off x="933121" y="5923419"/>
            <a:ext cx="28841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dirty="0"/>
              <a:t>James N. Eckstein and Jeremy Levy, MRS Bulletin </a:t>
            </a:r>
            <a:r>
              <a:rPr lang="en-US" sz="1350" b="1" dirty="0"/>
              <a:t>38</a:t>
            </a:r>
            <a:r>
              <a:rPr lang="en-US" sz="1350" dirty="0"/>
              <a:t>, 783, (October 2013) </a:t>
            </a:r>
          </a:p>
        </p:txBody>
      </p:sp>
      <p:sp>
        <p:nvSpPr>
          <p:cNvPr id="24" name="Rectangle 9"/>
          <p:cNvSpPr/>
          <p:nvPr/>
        </p:nvSpPr>
        <p:spPr>
          <a:xfrm>
            <a:off x="319680" y="5004689"/>
            <a:ext cx="4142973" cy="769217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C8FDF-8502-B95B-9962-93C23C7D52DC}"/>
              </a:ext>
            </a:extLst>
          </p:cNvPr>
          <p:cNvSpPr txBox="1"/>
          <p:nvPr/>
        </p:nvSpPr>
        <p:spPr>
          <a:xfrm>
            <a:off x="5076056" y="5085184"/>
            <a:ext cx="3058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Topological protection solves </a:t>
            </a:r>
          </a:p>
          <a:p>
            <a:r>
              <a:rPr lang="hu-HU" dirty="0"/>
              <a:t>the decoherence problem</a:t>
            </a:r>
          </a:p>
          <a:p>
            <a:r>
              <a:rPr lang="hu-HU" dirty="0"/>
              <a:t>Small</a:t>
            </a:r>
          </a:p>
          <a:p>
            <a:r>
              <a:rPr lang="hu-HU" dirty="0"/>
              <a:t>Scalable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076056" y="3928249"/>
            <a:ext cx="3944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/>
              <a:t>Majorana</a:t>
            </a:r>
            <a:r>
              <a:rPr lang="hu-HU" sz="1600" dirty="0"/>
              <a:t> 1: chip </a:t>
            </a:r>
            <a:r>
              <a:rPr lang="hu-HU" sz="1600" dirty="0" err="1"/>
              <a:t>with</a:t>
            </a:r>
            <a:r>
              <a:rPr lang="hu-HU" sz="1600" dirty="0"/>
              <a:t> 8 </a:t>
            </a:r>
            <a:r>
              <a:rPr lang="hu-HU" sz="1600" dirty="0" err="1"/>
              <a:t>topological</a:t>
            </a:r>
            <a:r>
              <a:rPr lang="hu-HU" sz="1600" dirty="0"/>
              <a:t> </a:t>
            </a:r>
            <a:r>
              <a:rPr lang="hu-HU" sz="1600" dirty="0" err="1"/>
              <a:t>qubit</a:t>
            </a:r>
            <a:endParaRPr lang="hu-HU" sz="1600" dirty="0"/>
          </a:p>
          <a:p>
            <a:r>
              <a:rPr lang="en-US" sz="1600" b="0" dirty="0">
                <a:solidFill>
                  <a:srgbClr val="222222"/>
                </a:solidFill>
                <a:effectLst/>
                <a:latin typeface="Harding"/>
              </a:rPr>
              <a:t>Nature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Harding"/>
              </a:rPr>
              <a:t> 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Harding"/>
              </a:rPr>
              <a:t>638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Harding"/>
              </a:rPr>
              <a:t>, 872 (2025)</a:t>
            </a:r>
            <a:endParaRPr lang="hu-HU" sz="1600" dirty="0"/>
          </a:p>
          <a:p>
            <a:r>
              <a:rPr lang="hu-HU" sz="1600" dirty="0"/>
              <a:t>https://news.microsoft.com/azure-quantum/</a:t>
            </a:r>
          </a:p>
        </p:txBody>
      </p:sp>
      <p:pic>
        <p:nvPicPr>
          <p:cNvPr id="1026" name="Picture 2" descr="Microsoft Unveils 'Majorana 1' Quantum Chip: A Game-Changer in Computing!  Microsoft has introduced Majorana 1, the world's first quantum chip built  on a Topological Core architecture, promising to revolutionize quantum  computing within">
            <a:extLst>
              <a:ext uri="{FF2B5EF4-FFF2-40B4-BE49-F238E27FC236}">
                <a16:creationId xmlns:a16="http://schemas.microsoft.com/office/drawing/2014/main" id="{F64C4BBE-E94C-4C10-A7FA-B01BBCD7A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69001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6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BdG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equations </a:t>
            </a:r>
            <a:endParaRPr lang="hu-H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88096" y="2852936"/>
            <a:ext cx="476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turn to the </a:t>
            </a:r>
            <a:r>
              <a:rPr lang="en-US" dirty="0" err="1">
                <a:solidFill>
                  <a:srgbClr val="C00000"/>
                </a:solidFill>
              </a:rPr>
              <a:t>Bogoliubov</a:t>
            </a:r>
            <a:r>
              <a:rPr lang="en-US" dirty="0">
                <a:solidFill>
                  <a:srgbClr val="C00000"/>
                </a:solidFill>
              </a:rPr>
              <a:t> de </a:t>
            </a:r>
            <a:r>
              <a:rPr lang="en-US" dirty="0" err="1">
                <a:solidFill>
                  <a:srgbClr val="C00000"/>
                </a:solidFill>
              </a:rPr>
              <a:t>Gennes</a:t>
            </a:r>
            <a:r>
              <a:rPr lang="en-US" dirty="0"/>
              <a:t> equations:</a:t>
            </a:r>
            <a:endParaRPr lang="hu-HU" dirty="0"/>
          </a:p>
        </p:txBody>
      </p:sp>
      <p:pic>
        <p:nvPicPr>
          <p:cNvPr id="3" name="Kép 2" descr="\documentclass{article}&#10;\usepackage{amsmath}&#10;\pagestyle{empty}&#10;\begin{document}&#10;&#10;\begin{eqnarray}&#10;U({\bf r}) &amp; = &amp; -\Lambda\sum_n\left[|u_n({\bf r})|^2f_n+|v_n({\bf r})|^2(1-f_n)\right] \nonumber \\&#10;\Delta({\bf r}) &amp; = &amp; \Lambda \sum_n\left[u_n({\bf r})v_n^{\star}({\bf r})(1-f_n)\right] \nonumber&#10;\end{eqnarray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13698"/>
            <a:ext cx="5351619" cy="1216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A850B6A-4349-D5CD-7CD7-D30A84E513E9}"/>
              </a:ext>
            </a:extLst>
          </p:cNvPr>
          <p:cNvGrpSpPr/>
          <p:nvPr/>
        </p:nvGrpSpPr>
        <p:grpSpPr>
          <a:xfrm>
            <a:off x="488096" y="3373538"/>
            <a:ext cx="8453886" cy="1038388"/>
            <a:chOff x="539552" y="1844824"/>
            <a:chExt cx="8453886" cy="1038388"/>
          </a:xfrm>
        </p:grpSpPr>
        <p:pic>
          <p:nvPicPr>
            <p:cNvPr id="2" name="Kép 1" descr="\documentclass{article}&#10;\usepackage{amsmath}&#10;\pagestyle{empty}&#10;\begin{document}&#10;\begin{equation*}&#10;\begin{bmatrix}&#10;H_e({\bf r})+U({\bf r}) &amp; \Delta{(\bf r})  \\&#10;\Delta^{\star}({\bf r}) &amp;  -[H_e({\bf r})+U({\bf r})]^\star&#10;\end{bmatrix}&#10;\begin{bmatrix}&#10;u_n({\bf r}) \\&#10;v_n({\bf r})&#10;\end{bmatrix}&#10;=\epsilon_n&#10;\begin{bmatrix}&#10;u_n({\bf r}) \\&#10;v_n({\bf r})&#10;\end{bmatrix}&#10;\end{equation*}&#10;&#10;&#10;&#10;\end{document}" title="IguanaTex Bitmap Display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091124"/>
              <a:ext cx="6163809" cy="608000"/>
            </a:xfrm>
            <a:prstGeom prst="rect">
              <a:avLst/>
            </a:prstGeom>
          </p:spPr>
        </p:pic>
        <p:sp>
          <p:nvSpPr>
            <p:cNvPr id="7" name="Ellipszis 6"/>
            <p:cNvSpPr/>
            <p:nvPr/>
          </p:nvSpPr>
          <p:spPr>
            <a:xfrm>
              <a:off x="5891171" y="2029490"/>
              <a:ext cx="878275" cy="3600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5897094" y="2379156"/>
              <a:ext cx="878275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6977214" y="184482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Elektron-like</a:t>
              </a:r>
              <a:endParaRPr lang="hu-HU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6977214" y="251388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FF0000"/>
                  </a:solidFill>
                </a:rPr>
                <a:t>hole-like</a:t>
              </a:r>
              <a:endParaRPr lang="hu-HU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26DD64-CCB0-94F8-57BC-D1ACF5A612CC}"/>
              </a:ext>
            </a:extLst>
          </p:cNvPr>
          <p:cNvSpPr txBox="1"/>
          <p:nvPr/>
        </p:nvSpPr>
        <p:spPr>
          <a:xfrm>
            <a:off x="611560" y="1484784"/>
            <a:ext cx="7216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Description of non-homogeneous superconductor-superconductor systems</a:t>
            </a:r>
          </a:p>
          <a:p>
            <a:r>
              <a:rPr lang="en-US" dirty="0"/>
              <a:t>                          non-homogeneous superconductor-normal metal systems</a:t>
            </a:r>
          </a:p>
          <a:p>
            <a:r>
              <a:rPr lang="en-US" dirty="0"/>
              <a:t>                          non homogeneous superconductor-magnet systems</a:t>
            </a:r>
          </a:p>
        </p:txBody>
      </p:sp>
    </p:spTree>
    <p:extLst>
      <p:ext uri="{BB962C8B-B14F-4D97-AF65-F5344CB8AC3E}">
        <p14:creationId xmlns:p14="http://schemas.microsoft.com/office/powerpoint/2010/main" val="4142160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6A33AD-2250-1D54-5B18-A983DD8B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198"/>
            <a:ext cx="8229600" cy="706090"/>
          </a:xfrm>
        </p:spPr>
        <p:txBody>
          <a:bodyPr>
            <a:normAutofit/>
          </a:bodyPr>
          <a:lstStyle/>
          <a:p>
            <a:r>
              <a:rPr lang="en-US" sz="2800" dirty="0"/>
              <a:t>Mn chain on Ta(110)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9BC5B2-2CFD-CD55-675B-8D86FF4E6306}"/>
              </a:ext>
            </a:extLst>
          </p:cNvPr>
          <p:cNvGrpSpPr/>
          <p:nvPr/>
        </p:nvGrpSpPr>
        <p:grpSpPr>
          <a:xfrm>
            <a:off x="876672" y="1340768"/>
            <a:ext cx="8735888" cy="4279328"/>
            <a:chOff x="130424" y="1340768"/>
            <a:chExt cx="8735888" cy="427932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B5E32F-17A7-4F78-665E-1192C6BD9572}"/>
                </a:ext>
              </a:extLst>
            </p:cNvPr>
            <p:cNvGrpSpPr/>
            <p:nvPr/>
          </p:nvGrpSpPr>
          <p:grpSpPr>
            <a:xfrm>
              <a:off x="130424" y="1450432"/>
              <a:ext cx="8735888" cy="4169664"/>
              <a:chOff x="130424" y="1450432"/>
              <a:chExt cx="8735888" cy="4169664"/>
            </a:xfrm>
          </p:grpSpPr>
          <p:pic>
            <p:nvPicPr>
              <p:cNvPr id="5" name="Picture 4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55E7E16E-00D4-CB30-59B9-A449F6BA1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1450432"/>
                <a:ext cx="8686800" cy="4169664"/>
              </a:xfrm>
              <a:prstGeom prst="rect">
                <a:avLst/>
              </a:prstGeom>
            </p:spPr>
          </p:pic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82F6C96-E493-44FA-E620-9E268CCCFFEB}"/>
                  </a:ext>
                </a:extLst>
              </p:cNvPr>
              <p:cNvSpPr/>
              <p:nvPr/>
            </p:nvSpPr>
            <p:spPr>
              <a:xfrm>
                <a:off x="4522912" y="1450432"/>
                <a:ext cx="193104" cy="3223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6FAC3AE-4745-0797-A86F-E2758E17D29F}"/>
                  </a:ext>
                </a:extLst>
              </p:cNvPr>
              <p:cNvSpPr/>
              <p:nvPr/>
            </p:nvSpPr>
            <p:spPr>
              <a:xfrm>
                <a:off x="4572000" y="3394648"/>
                <a:ext cx="193104" cy="3223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914D125-5D75-DC98-8385-C04CE3699921}"/>
                  </a:ext>
                </a:extLst>
              </p:cNvPr>
              <p:cNvSpPr/>
              <p:nvPr/>
            </p:nvSpPr>
            <p:spPr>
              <a:xfrm>
                <a:off x="130424" y="1450432"/>
                <a:ext cx="193104" cy="3223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DDB0066-AEB9-3F45-71BA-330ECF90AA4A}"/>
                  </a:ext>
                </a:extLst>
              </p:cNvPr>
              <p:cNvSpPr/>
              <p:nvPr/>
            </p:nvSpPr>
            <p:spPr>
              <a:xfrm>
                <a:off x="130424" y="3429000"/>
                <a:ext cx="193104" cy="3223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965911-52D3-9147-2346-0A8083A243AB}"/>
                </a:ext>
              </a:extLst>
            </p:cNvPr>
            <p:cNvSpPr/>
            <p:nvPr/>
          </p:nvSpPr>
          <p:spPr>
            <a:xfrm>
              <a:off x="3870208" y="1340768"/>
              <a:ext cx="432048" cy="3240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FFD8AD-48C7-75D9-61F9-F0DCD49BFA21}"/>
                </a:ext>
              </a:extLst>
            </p:cNvPr>
            <p:cNvSpPr/>
            <p:nvPr/>
          </p:nvSpPr>
          <p:spPr>
            <a:xfrm>
              <a:off x="8316416" y="1392584"/>
              <a:ext cx="432048" cy="3240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A031C8-1384-2759-CD7A-03C3AD0B412A}"/>
              </a:ext>
            </a:extLst>
          </p:cNvPr>
          <p:cNvSpPr txBox="1"/>
          <p:nvPr/>
        </p:nvSpPr>
        <p:spPr>
          <a:xfrm rot="16200000">
            <a:off x="412395" y="217032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D3715-123D-44C2-2933-7DC6A15C375F}"/>
              </a:ext>
            </a:extLst>
          </p:cNvPr>
          <p:cNvSpPr txBox="1"/>
          <p:nvPr/>
        </p:nvSpPr>
        <p:spPr>
          <a:xfrm rot="16200000">
            <a:off x="4741006" y="2119654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LDOS(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ɛ=0)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02953-1FEE-93A4-6730-4B8D76E01AB4}"/>
              </a:ext>
            </a:extLst>
          </p:cNvPr>
          <p:cNvSpPr txBox="1"/>
          <p:nvPr/>
        </p:nvSpPr>
        <p:spPr>
          <a:xfrm rot="16200000">
            <a:off x="449187" y="3994204"/>
            <a:ext cx="429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ꭕ</a:t>
            </a:r>
            <a:r>
              <a:rPr lang="en-US" sz="2800" baseline="30000" dirty="0"/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A9602-62BA-9DB8-4BBA-BCB1454E82CD}"/>
              </a:ext>
            </a:extLst>
          </p:cNvPr>
          <p:cNvSpPr txBox="1"/>
          <p:nvPr/>
        </p:nvSpPr>
        <p:spPr>
          <a:xfrm rot="16200000">
            <a:off x="4906596" y="4024344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ꭕ</a:t>
            </a:r>
            <a:r>
              <a:rPr lang="en-US" sz="2800" baseline="300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02450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CustomShape 1"/>
          <p:cNvSpPr/>
          <p:nvPr/>
        </p:nvSpPr>
        <p:spPr>
          <a:xfrm>
            <a:off x="293897" y="1224204"/>
            <a:ext cx="6368263" cy="7177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5000"/>
              </a:lnSpc>
            </a:pPr>
            <a:r>
              <a:rPr lang="de-DE" sz="1814" b="1" spc="-1" dirty="0" err="1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</a:rPr>
              <a:t>Majorana</a:t>
            </a:r>
            <a:r>
              <a:rPr lang="de-DE" sz="1814" b="1" spc="-1" dirty="0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</a:rPr>
              <a:t> </a:t>
            </a:r>
            <a:r>
              <a:rPr lang="de-DE" sz="1814" b="1" spc="-1" dirty="0" err="1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</a:rPr>
              <a:t>bound</a:t>
            </a:r>
            <a:r>
              <a:rPr lang="de-DE" sz="1814" b="1" spc="-1" dirty="0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</a:rPr>
              <a:t> </a:t>
            </a:r>
            <a:r>
              <a:rPr lang="de-DE" sz="1814" b="1" spc="-1" dirty="0" err="1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</a:rPr>
              <a:t>states</a:t>
            </a:r>
            <a:r>
              <a:rPr lang="de-DE" sz="1814" b="1" spc="-1" dirty="0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</a:rPr>
              <a:t> in </a:t>
            </a:r>
            <a:r>
              <a:rPr lang="de-DE" sz="1814" b="1" spc="-1" dirty="0" err="1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</a:rPr>
              <a:t>ferromagnetic</a:t>
            </a:r>
            <a:r>
              <a:rPr lang="de-DE" sz="1814" b="1" spc="-1" dirty="0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</a:rPr>
              <a:t> YSR </a:t>
            </a:r>
            <a:r>
              <a:rPr lang="de-DE" sz="1814" b="1" spc="-1" dirty="0" err="1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</a:rPr>
              <a:t>chains</a:t>
            </a:r>
            <a:endParaRPr lang="en-US" sz="1814" spc="-1" dirty="0">
              <a:latin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2547157" y="4611870"/>
            <a:ext cx="4441590" cy="3324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10000"/>
              </a:lnSpc>
              <a:tabLst>
                <a:tab pos="0" algn="l"/>
              </a:tabLst>
            </a:pPr>
            <a:r>
              <a:rPr lang="hu-HU" sz="1270" spc="-1" dirty="0">
                <a:solidFill>
                  <a:srgbClr val="2EACD9"/>
                </a:solidFill>
              </a:rPr>
              <a:t>(5)</a:t>
            </a:r>
            <a:r>
              <a:rPr lang="de-DE" sz="1270" spc="-1" dirty="0">
                <a:solidFill>
                  <a:srgbClr val="2EACD9"/>
                </a:solidFill>
              </a:rPr>
              <a:t> </a:t>
            </a:r>
            <a:r>
              <a:rPr lang="de-DE" sz="1270" spc="-1" dirty="0"/>
              <a:t>S. Nadj-</a:t>
            </a:r>
            <a:r>
              <a:rPr lang="de-DE" sz="1270" spc="-1" dirty="0" err="1"/>
              <a:t>Perge</a:t>
            </a:r>
            <a:r>
              <a:rPr lang="de-DE" sz="1270" spc="-1" dirty="0"/>
              <a:t> </a:t>
            </a:r>
            <a:r>
              <a:rPr lang="de-DE" sz="1270" i="1" spc="-1" dirty="0"/>
              <a:t>et al.</a:t>
            </a:r>
            <a:r>
              <a:rPr lang="de-DE" sz="1270" spc="-1" dirty="0"/>
              <a:t>, Science </a:t>
            </a:r>
            <a:r>
              <a:rPr lang="de-DE" sz="1270" b="1" spc="-1" dirty="0"/>
              <a:t>346</a:t>
            </a:r>
            <a:r>
              <a:rPr lang="de-DE" sz="1270" spc="-1" dirty="0"/>
              <a:t>, 602 (2014)</a:t>
            </a:r>
            <a:endParaRPr lang="en-US" sz="1270" spc="-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églalap 19"/>
              <p:cNvSpPr/>
              <p:nvPr/>
            </p:nvSpPr>
            <p:spPr>
              <a:xfrm>
                <a:off x="587632" y="4852704"/>
                <a:ext cx="8215776" cy="8479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93900" lvl="2" indent="-293247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US" sz="1451" spc="-1" dirty="0">
                    <a:solidFill>
                      <a:srgbClr val="000000"/>
                    </a:solidFill>
                  </a:rPr>
                  <a:t>YSR states overlap, hybridize and form bands</a:t>
                </a:r>
                <a:r>
                  <a:rPr lang="en-GB" sz="1451" spc="-1" dirty="0">
                    <a:solidFill>
                      <a:srgbClr val="000000"/>
                    </a:solidFill>
                  </a:rPr>
                  <a:t> in a magnetic atomic chain on a superconductor</a:t>
                </a:r>
                <a:endParaRPr lang="en-US" sz="1451" spc="-1" dirty="0">
                  <a:solidFill>
                    <a:srgbClr val="000000"/>
                  </a:solidFill>
                </a:endParaRPr>
              </a:p>
              <a:p>
                <a:pPr marL="293900" lvl="2" indent="-293247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US" sz="1451" spc="-1" dirty="0">
                    <a:solidFill>
                      <a:srgbClr val="000000"/>
                    </a:solidFill>
                  </a:rPr>
                  <a:t>Majorana bound states close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5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US" sz="1451" spc="-1" dirty="0">
                    <a:solidFill>
                      <a:srgbClr val="000000"/>
                    </a:solidFill>
                  </a:rPr>
                  <a:t> inside the </a:t>
                </a:r>
                <a:r>
                  <a:rPr lang="en-US" sz="1451" i="1" spc="-1" dirty="0">
                    <a:solidFill>
                      <a:srgbClr val="000000"/>
                    </a:solidFill>
                  </a:rPr>
                  <a:t>p</a:t>
                </a:r>
                <a:r>
                  <a:rPr lang="en-US" sz="1451" spc="-1" dirty="0">
                    <a:solidFill>
                      <a:srgbClr val="000000"/>
                    </a:solidFill>
                  </a:rPr>
                  <a:t>-wave gap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5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de-DE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451" spc="-1" dirty="0">
                    <a:solidFill>
                      <a:srgbClr val="000000"/>
                    </a:solidFill>
                  </a:rPr>
                  <a:t> opened in the YSR band</a:t>
                </a:r>
              </a:p>
              <a:p>
                <a:pPr marL="293900" lvl="2" indent="-293247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US" sz="1451" spc="-1" dirty="0" err="1">
                    <a:solidFill>
                      <a:srgbClr val="000000"/>
                    </a:solidFill>
                  </a:rPr>
                  <a:t>Majorana</a:t>
                </a:r>
                <a:r>
                  <a:rPr lang="en-US" sz="1451" spc="-1" dirty="0">
                    <a:solidFill>
                      <a:srgbClr val="000000"/>
                    </a:solidFill>
                  </a:rPr>
                  <a:t> states localized at the ends of the chain, YSR states extend over the chain</a:t>
                </a:r>
              </a:p>
            </p:txBody>
          </p:sp>
        </mc:Choice>
        <mc:Fallback xmlns="">
          <p:sp>
            <p:nvSpPr>
              <p:cNvPr id="14" name="Téglalap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23" y="4404810"/>
                <a:ext cx="9057322" cy="904735"/>
              </a:xfrm>
              <a:prstGeom prst="rect">
                <a:avLst/>
              </a:prstGeom>
              <a:blipFill>
                <a:blip r:embed="rId3"/>
                <a:stretch>
                  <a:fillRect l="-269" t="-1351" b="-810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27972" t="25952" r="23991" b="16648"/>
          <a:stretch/>
        </p:blipFill>
        <p:spPr>
          <a:xfrm>
            <a:off x="456998" y="1669536"/>
            <a:ext cx="4372600" cy="293896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33075" t="18557" r="11801" b="8643"/>
          <a:stretch/>
        </p:blipFill>
        <p:spPr>
          <a:xfrm>
            <a:off x="4847115" y="1669536"/>
            <a:ext cx="3956293" cy="29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35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632" y="3873852"/>
            <a:ext cx="4690472" cy="28323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5" y="3897876"/>
            <a:ext cx="4673033" cy="2843492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51520" y="347162"/>
            <a:ext cx="8897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>
                <a:solidFill>
                  <a:schemeClr val="accent2">
                    <a:lumMod val="50000"/>
                  </a:schemeClr>
                </a:solidFill>
              </a:rPr>
              <a:t>Quasi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2">
                    <a:lumMod val="50000"/>
                  </a:schemeClr>
                </a:solidFill>
              </a:rPr>
              <a:t>Majorana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2">
                    <a:lumMod val="50000"/>
                  </a:schemeClr>
                </a:solidFill>
              </a:rPr>
              <a:t>Bound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2">
                    <a:lumMod val="50000"/>
                  </a:schemeClr>
                </a:solidFill>
              </a:rPr>
              <a:t>States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 (QMBS)  </a:t>
            </a:r>
            <a:r>
              <a:rPr lang="hu-HU" sz="2800" dirty="0" err="1">
                <a:solidFill>
                  <a:schemeClr val="accent2">
                    <a:lumMod val="50000"/>
                  </a:schemeClr>
                </a:solidFill>
              </a:rPr>
              <a:t>aka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 „</a:t>
            </a:r>
            <a:r>
              <a:rPr lang="hu-HU" sz="2800" dirty="0" err="1">
                <a:solidFill>
                  <a:schemeClr val="accent2">
                    <a:lumMod val="50000"/>
                  </a:schemeClr>
                </a:solidFill>
              </a:rPr>
              <a:t>Fake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” </a:t>
            </a:r>
            <a:r>
              <a:rPr lang="hu-HU" sz="2800" dirty="0" err="1">
                <a:solidFill>
                  <a:schemeClr val="accent2">
                    <a:lumMod val="50000"/>
                  </a:schemeClr>
                </a:solidFill>
              </a:rPr>
              <a:t>Majorana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820523" y="1369276"/>
            <a:ext cx="5262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Perturbation</a:t>
            </a:r>
            <a:r>
              <a:rPr lang="hu-HU" sz="2400" dirty="0"/>
              <a:t> of </a:t>
            </a:r>
            <a:r>
              <a:rPr lang="hu-HU" sz="2400" dirty="0" err="1"/>
              <a:t>the</a:t>
            </a:r>
            <a:r>
              <a:rPr lang="hu-HU" sz="2400" dirty="0"/>
              <a:t> local </a:t>
            </a:r>
            <a:r>
              <a:rPr lang="hu-HU" sz="2400" dirty="0" err="1"/>
              <a:t>exchange</a:t>
            </a:r>
            <a:endParaRPr lang="hu-HU" sz="2400" dirty="0"/>
          </a:p>
          <a:p>
            <a:r>
              <a:rPr lang="hu-HU" sz="2400" dirty="0" err="1"/>
              <a:t>field</a:t>
            </a:r>
            <a:r>
              <a:rPr lang="hu-HU" sz="2400" dirty="0"/>
              <a:t> </a:t>
            </a:r>
            <a:r>
              <a:rPr lang="hu-HU" sz="2400" dirty="0" err="1"/>
              <a:t>at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last</a:t>
            </a:r>
            <a:r>
              <a:rPr lang="hu-HU" sz="2400" dirty="0"/>
              <a:t> </a:t>
            </a:r>
            <a:r>
              <a:rPr lang="hu-HU" sz="2400" dirty="0" err="1"/>
              <a:t>atoms</a:t>
            </a:r>
            <a:r>
              <a:rPr lang="hu-HU" sz="2400" dirty="0"/>
              <a:t> of a </a:t>
            </a:r>
            <a:r>
              <a:rPr lang="hu-HU" sz="2400" dirty="0" err="1"/>
              <a:t>chain</a:t>
            </a:r>
            <a:r>
              <a:rPr lang="hu-HU" sz="2400" dirty="0"/>
              <a:t> </a:t>
            </a:r>
            <a:r>
              <a:rPr lang="hu-HU" sz="2400" dirty="0" err="1"/>
              <a:t>in</a:t>
            </a:r>
            <a:r>
              <a:rPr lang="hu-HU" sz="2400" dirty="0"/>
              <a:t> </a:t>
            </a:r>
          </a:p>
          <a:p>
            <a:r>
              <a:rPr lang="hu-HU" sz="2400" dirty="0"/>
              <a:t>a </a:t>
            </a:r>
            <a:r>
              <a:rPr lang="hu-HU" sz="2400" dirty="0" err="1"/>
              <a:t>non-topological</a:t>
            </a:r>
            <a:r>
              <a:rPr lang="hu-HU" sz="2400" dirty="0"/>
              <a:t> </a:t>
            </a:r>
            <a:r>
              <a:rPr lang="hu-HU" sz="2400" dirty="0" err="1"/>
              <a:t>regime</a:t>
            </a:r>
            <a:r>
              <a:rPr lang="hu-HU" sz="2400" dirty="0"/>
              <a:t>:  </a:t>
            </a:r>
            <a:r>
              <a:rPr lang="hu-HU" sz="2400" dirty="0" err="1">
                <a:solidFill>
                  <a:srgbClr val="FF0000"/>
                </a:solidFill>
              </a:rPr>
              <a:t>B</a:t>
            </a:r>
            <a:r>
              <a:rPr lang="hu-HU" sz="2400" baseline="-25000" dirty="0" err="1">
                <a:solidFill>
                  <a:srgbClr val="FF0000"/>
                </a:solidFill>
              </a:rPr>
              <a:t>exc</a:t>
            </a:r>
            <a:r>
              <a:rPr lang="hu-HU" sz="2400" dirty="0">
                <a:solidFill>
                  <a:srgbClr val="FF0000"/>
                </a:solidFill>
              </a:rPr>
              <a:t>=0.95 B</a:t>
            </a:r>
            <a:r>
              <a:rPr lang="hu-HU" sz="2400" baseline="30000" dirty="0">
                <a:solidFill>
                  <a:srgbClr val="FF0000"/>
                </a:solidFill>
              </a:rPr>
              <a:t>0</a:t>
            </a:r>
            <a:r>
              <a:rPr lang="hu-HU" sz="2400" baseline="-25000" dirty="0">
                <a:solidFill>
                  <a:srgbClr val="FF0000"/>
                </a:solidFill>
              </a:rPr>
              <a:t>exc</a:t>
            </a: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611560" y="1268760"/>
            <a:ext cx="2640126" cy="1440160"/>
            <a:chOff x="563722" y="2306082"/>
            <a:chExt cx="2280086" cy="1115079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5501FD33-8333-CC1A-53E3-FF6A51E6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722" y="2306082"/>
              <a:ext cx="2280086" cy="1115079"/>
            </a:xfrm>
            <a:prstGeom prst="rect">
              <a:avLst/>
            </a:prstGeom>
          </p:spPr>
        </p:pic>
        <p:cxnSp>
          <p:nvCxnSpPr>
            <p:cNvPr id="9" name="Egyenes összekötő 8"/>
            <p:cNvCxnSpPr/>
            <p:nvPr/>
          </p:nvCxnSpPr>
          <p:spPr>
            <a:xfrm>
              <a:off x="2627784" y="2315781"/>
              <a:ext cx="0" cy="110538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Csoportba foglalás 10"/>
          <p:cNvGrpSpPr/>
          <p:nvPr/>
        </p:nvGrpSpPr>
        <p:grpSpPr>
          <a:xfrm>
            <a:off x="4060550" y="3105347"/>
            <a:ext cx="4471890" cy="323653"/>
            <a:chOff x="820190" y="3681411"/>
            <a:chExt cx="6909481" cy="467669"/>
          </a:xfrm>
        </p:grpSpPr>
        <p:sp>
          <p:nvSpPr>
            <p:cNvPr id="12" name="Oval 113">
              <a:extLst>
                <a:ext uri="{FF2B5EF4-FFF2-40B4-BE49-F238E27FC236}">
                  <a16:creationId xmlns:a16="http://schemas.microsoft.com/office/drawing/2014/main" id="{2E7BBFA4-B0B7-B001-2F88-0EBA573CBC44}"/>
                </a:ext>
              </a:extLst>
            </p:cNvPr>
            <p:cNvSpPr/>
            <p:nvPr/>
          </p:nvSpPr>
          <p:spPr>
            <a:xfrm>
              <a:off x="820190" y="3691884"/>
              <a:ext cx="419724" cy="432048"/>
            </a:xfrm>
            <a:prstGeom prst="ellipse">
              <a:avLst/>
            </a:prstGeom>
            <a:solidFill>
              <a:schemeClr val="accent2">
                <a:lumMod val="75000"/>
                <a:alpha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14">
              <a:extLst>
                <a:ext uri="{FF2B5EF4-FFF2-40B4-BE49-F238E27FC236}">
                  <a16:creationId xmlns:a16="http://schemas.microsoft.com/office/drawing/2014/main" id="{E9BA6BEC-1CA7-D0BA-B147-5D6D21E02859}"/>
                </a:ext>
              </a:extLst>
            </p:cNvPr>
            <p:cNvSpPr/>
            <p:nvPr/>
          </p:nvSpPr>
          <p:spPr>
            <a:xfrm>
              <a:off x="1264562" y="3691884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15">
              <a:extLst>
                <a:ext uri="{FF2B5EF4-FFF2-40B4-BE49-F238E27FC236}">
                  <a16:creationId xmlns:a16="http://schemas.microsoft.com/office/drawing/2014/main" id="{36052E44-50C3-A811-6123-A465261CA70F}"/>
                </a:ext>
              </a:extLst>
            </p:cNvPr>
            <p:cNvSpPr/>
            <p:nvPr/>
          </p:nvSpPr>
          <p:spPr>
            <a:xfrm>
              <a:off x="1693430" y="3691884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16">
              <a:extLst>
                <a:ext uri="{FF2B5EF4-FFF2-40B4-BE49-F238E27FC236}">
                  <a16:creationId xmlns:a16="http://schemas.microsoft.com/office/drawing/2014/main" id="{3AFDF00C-BC39-FF9B-8550-2127E433DF98}"/>
                </a:ext>
              </a:extLst>
            </p:cNvPr>
            <p:cNvSpPr/>
            <p:nvPr/>
          </p:nvSpPr>
          <p:spPr>
            <a:xfrm>
              <a:off x="2125414" y="3706776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17">
              <a:extLst>
                <a:ext uri="{FF2B5EF4-FFF2-40B4-BE49-F238E27FC236}">
                  <a16:creationId xmlns:a16="http://schemas.microsoft.com/office/drawing/2014/main" id="{1F579143-AE2E-5BD0-9A74-687EAECC0AFF}"/>
                </a:ext>
              </a:extLst>
            </p:cNvPr>
            <p:cNvSpPr/>
            <p:nvPr/>
          </p:nvSpPr>
          <p:spPr>
            <a:xfrm>
              <a:off x="2581153" y="3714173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18">
              <a:extLst>
                <a:ext uri="{FF2B5EF4-FFF2-40B4-BE49-F238E27FC236}">
                  <a16:creationId xmlns:a16="http://schemas.microsoft.com/office/drawing/2014/main" id="{56D24C59-3034-748C-B440-4180DFF5EC5E}"/>
                </a:ext>
              </a:extLst>
            </p:cNvPr>
            <p:cNvSpPr/>
            <p:nvPr/>
          </p:nvSpPr>
          <p:spPr>
            <a:xfrm>
              <a:off x="3005462" y="3681411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19">
              <a:extLst>
                <a:ext uri="{FF2B5EF4-FFF2-40B4-BE49-F238E27FC236}">
                  <a16:creationId xmlns:a16="http://schemas.microsoft.com/office/drawing/2014/main" id="{F3703308-E8C6-62AB-7E3E-47385773715F}"/>
                </a:ext>
              </a:extLst>
            </p:cNvPr>
            <p:cNvSpPr/>
            <p:nvPr/>
          </p:nvSpPr>
          <p:spPr>
            <a:xfrm>
              <a:off x="3412478" y="3706776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20">
              <a:extLst>
                <a:ext uri="{FF2B5EF4-FFF2-40B4-BE49-F238E27FC236}">
                  <a16:creationId xmlns:a16="http://schemas.microsoft.com/office/drawing/2014/main" id="{08A830E4-7643-A1AF-668A-5CB47D892A95}"/>
                </a:ext>
              </a:extLst>
            </p:cNvPr>
            <p:cNvSpPr/>
            <p:nvPr/>
          </p:nvSpPr>
          <p:spPr>
            <a:xfrm>
              <a:off x="3851196" y="3717032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21">
              <a:extLst>
                <a:ext uri="{FF2B5EF4-FFF2-40B4-BE49-F238E27FC236}">
                  <a16:creationId xmlns:a16="http://schemas.microsoft.com/office/drawing/2014/main" id="{BD5720A2-AE49-ED71-0850-12F8FA37B824}"/>
                </a:ext>
              </a:extLst>
            </p:cNvPr>
            <p:cNvSpPr/>
            <p:nvPr/>
          </p:nvSpPr>
          <p:spPr>
            <a:xfrm>
              <a:off x="4290747" y="3714173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122">
              <a:extLst>
                <a:ext uri="{FF2B5EF4-FFF2-40B4-BE49-F238E27FC236}">
                  <a16:creationId xmlns:a16="http://schemas.microsoft.com/office/drawing/2014/main" id="{8CBEEC18-738F-7766-0AA3-0FB2CB510BF6}"/>
                </a:ext>
              </a:extLst>
            </p:cNvPr>
            <p:cNvSpPr/>
            <p:nvPr/>
          </p:nvSpPr>
          <p:spPr>
            <a:xfrm>
              <a:off x="4711895" y="3706776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123">
              <a:extLst>
                <a:ext uri="{FF2B5EF4-FFF2-40B4-BE49-F238E27FC236}">
                  <a16:creationId xmlns:a16="http://schemas.microsoft.com/office/drawing/2014/main" id="{A854CD54-8B18-AC6A-59D1-18DDBC512C59}"/>
                </a:ext>
              </a:extLst>
            </p:cNvPr>
            <p:cNvSpPr/>
            <p:nvPr/>
          </p:nvSpPr>
          <p:spPr>
            <a:xfrm>
              <a:off x="5150436" y="3706776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124">
              <a:extLst>
                <a:ext uri="{FF2B5EF4-FFF2-40B4-BE49-F238E27FC236}">
                  <a16:creationId xmlns:a16="http://schemas.microsoft.com/office/drawing/2014/main" id="{374CBF60-5AA5-7269-2053-09B380E27D11}"/>
                </a:ext>
              </a:extLst>
            </p:cNvPr>
            <p:cNvSpPr/>
            <p:nvPr/>
          </p:nvSpPr>
          <p:spPr>
            <a:xfrm>
              <a:off x="5572718" y="3714442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125">
              <a:extLst>
                <a:ext uri="{FF2B5EF4-FFF2-40B4-BE49-F238E27FC236}">
                  <a16:creationId xmlns:a16="http://schemas.microsoft.com/office/drawing/2014/main" id="{F9D1A495-1839-E2C3-4A3A-3848D2A059B1}"/>
                </a:ext>
              </a:extLst>
            </p:cNvPr>
            <p:cNvSpPr/>
            <p:nvPr/>
          </p:nvSpPr>
          <p:spPr>
            <a:xfrm>
              <a:off x="6004766" y="3691884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126">
              <a:extLst>
                <a:ext uri="{FF2B5EF4-FFF2-40B4-BE49-F238E27FC236}">
                  <a16:creationId xmlns:a16="http://schemas.microsoft.com/office/drawing/2014/main" id="{891FE78A-9C3D-B908-AE04-1F1B0A6CA137}"/>
                </a:ext>
              </a:extLst>
            </p:cNvPr>
            <p:cNvSpPr/>
            <p:nvPr/>
          </p:nvSpPr>
          <p:spPr>
            <a:xfrm>
              <a:off x="6441325" y="3690413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127">
              <a:extLst>
                <a:ext uri="{FF2B5EF4-FFF2-40B4-BE49-F238E27FC236}">
                  <a16:creationId xmlns:a16="http://schemas.microsoft.com/office/drawing/2014/main" id="{13A07567-48CB-3DE2-9626-CFE03BD6E90E}"/>
                </a:ext>
              </a:extLst>
            </p:cNvPr>
            <p:cNvSpPr/>
            <p:nvPr/>
          </p:nvSpPr>
          <p:spPr>
            <a:xfrm>
              <a:off x="6880208" y="3698943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128">
              <a:extLst>
                <a:ext uri="{FF2B5EF4-FFF2-40B4-BE49-F238E27FC236}">
                  <a16:creationId xmlns:a16="http://schemas.microsoft.com/office/drawing/2014/main" id="{0A0D3D25-AAD9-8489-21BB-110A92AC58EA}"/>
                </a:ext>
              </a:extLst>
            </p:cNvPr>
            <p:cNvSpPr/>
            <p:nvPr/>
          </p:nvSpPr>
          <p:spPr>
            <a:xfrm>
              <a:off x="7309947" y="3699557"/>
              <a:ext cx="419724" cy="432048"/>
            </a:xfrm>
            <a:prstGeom prst="ellipse">
              <a:avLst/>
            </a:prstGeom>
            <a:solidFill>
              <a:schemeClr val="accent2">
                <a:lumMod val="75000"/>
                <a:alpha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Egyenes összekötő nyíllal 27"/>
          <p:cNvCxnSpPr/>
          <p:nvPr/>
        </p:nvCxnSpPr>
        <p:spPr>
          <a:xfrm flipH="1">
            <a:off x="4196375" y="2718191"/>
            <a:ext cx="2175825" cy="55932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>
            <a:off x="6372200" y="2708920"/>
            <a:ext cx="2016224" cy="504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\documentclass{article}&#10;\usepackage{amsmath}&#10;\pagestyle{empty}&#10;\begin{document}&#10;\begin{eqnarray}&#10;V(\vec{r})&amp; = &amp; V_{\downarrow}(\vec{r})+V_{\uparrow}(\vec{r}) \nonumber \\&#10;B_{exc}(\vec{r})&amp; = &amp; V_{\downarrow}(\vec{r})-V_{\uparrow}(\vec{r}) \nonumber&#10;\end{eqnarray}&#10;&#10;\end{document}" title="IguanaTex Bitmap Display">
            <a:extLst>
              <a:ext uri="{FF2B5EF4-FFF2-40B4-BE49-F238E27FC236}">
                <a16:creationId xmlns:a16="http://schemas.microsoft.com/office/drawing/2014/main" id="{DC39953C-2E62-0510-C922-282D2820D4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07" y="1002797"/>
            <a:ext cx="1884053" cy="4087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24E3C78-758C-891D-F9B5-2CBEF5E51848}"/>
              </a:ext>
            </a:extLst>
          </p:cNvPr>
          <p:cNvSpPr txBox="1"/>
          <p:nvPr/>
        </p:nvSpPr>
        <p:spPr>
          <a:xfrm>
            <a:off x="4980007" y="3578271"/>
            <a:ext cx="403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Topologically trivial order parameter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ꭕ</a:t>
            </a:r>
            <a:r>
              <a:rPr lang="en-US" baseline="-1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(ɛ)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B4CAA2-7634-D2E7-C486-8E6087EE1F43}"/>
              </a:ext>
            </a:extLst>
          </p:cNvPr>
          <p:cNvSpPr txBox="1"/>
          <p:nvPr/>
        </p:nvSpPr>
        <p:spPr>
          <a:xfrm>
            <a:off x="1304302" y="3578455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LDOS shows edge state</a:t>
            </a:r>
          </a:p>
        </p:txBody>
      </p:sp>
    </p:spTree>
    <p:extLst>
      <p:ext uri="{BB962C8B-B14F-4D97-AF65-F5344CB8AC3E}">
        <p14:creationId xmlns:p14="http://schemas.microsoft.com/office/powerpoint/2010/main" val="30964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2C114-EFD6-9A0C-0719-B64BE479E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140" y="182750"/>
            <a:ext cx="1709064" cy="2134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6634A9-912E-EF4C-5498-7A720D1F35CD}"/>
              </a:ext>
            </a:extLst>
          </p:cNvPr>
          <p:cNvSpPr txBox="1"/>
          <p:nvPr/>
        </p:nvSpPr>
        <p:spPr>
          <a:xfrm>
            <a:off x="395536" y="216618"/>
            <a:ext cx="2615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Majorana Fermions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24B3C-6780-3437-587D-864AF06BDD69}"/>
              </a:ext>
            </a:extLst>
          </p:cNvPr>
          <p:cNvSpPr txBox="1"/>
          <p:nvPr/>
        </p:nvSpPr>
        <p:spPr>
          <a:xfrm>
            <a:off x="418093" y="1671628"/>
            <a:ext cx="169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Fermionic basis:</a:t>
            </a: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92E4D074-CF8A-48AD-8843-663BFCBE8A96}"/>
              </a:ext>
            </a:extLst>
          </p:cNvPr>
          <p:cNvGrpSpPr/>
          <p:nvPr/>
        </p:nvGrpSpPr>
        <p:grpSpPr>
          <a:xfrm>
            <a:off x="445088" y="2446937"/>
            <a:ext cx="6037972" cy="1033305"/>
            <a:chOff x="445088" y="2446937"/>
            <a:chExt cx="6037972" cy="1033305"/>
          </a:xfrm>
        </p:grpSpPr>
        <p:pic>
          <p:nvPicPr>
            <p:cNvPr id="11" name="Picture 10" descr="\documentclass{article}&#10;\usepackage{amsmath}&#10;\pagestyle{empty}&#10;\begin{document}&#10;\begin{equation}&#10;c_j=\frac{1}{2}(\gamma_{j1}+i\gamma_{j2}), c_j^\dagger =\frac{1}{2}(\gamma_{j1}-i\gamma_{j2}) \nonumber&#10;\end{equation}&#10;&#10;\end{document}" title="IguanaTex Bitmap Display">
              <a:extLst>
                <a:ext uri="{FF2B5EF4-FFF2-40B4-BE49-F238E27FC236}">
                  <a16:creationId xmlns:a16="http://schemas.microsoft.com/office/drawing/2014/main" id="{722A4125-20C7-2A13-54A6-3D10343E7BF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536" y="2446937"/>
              <a:ext cx="4097524" cy="5135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9A8DCE-52ED-521B-3364-0556E63A3738}"/>
                </a:ext>
              </a:extLst>
            </p:cNvPr>
            <p:cNvSpPr txBox="1"/>
            <p:nvPr/>
          </p:nvSpPr>
          <p:spPr>
            <a:xfrm>
              <a:off x="445088" y="2536630"/>
              <a:ext cx="1667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Majorana basis:</a:t>
              </a:r>
            </a:p>
          </p:txBody>
        </p:sp>
        <p:pic>
          <p:nvPicPr>
            <p:cNvPr id="16" name="Picture 15" descr="\documentclass{article}&#10;\usepackage{amsmath}&#10;\pagestyle{empty}&#10;\begin{document}&#10;\begin{equation}&#10;\gamma_{j,1}=c^\dagger_j+c_j, \gamma_{j,2}=i(c^\dagger_j-c_j)  \nonumber&#10;\end{equation}&#10;&#10;\end{document}" title="IguanaTex Bitmap Display">
              <a:extLst>
                <a:ext uri="{FF2B5EF4-FFF2-40B4-BE49-F238E27FC236}">
                  <a16:creationId xmlns:a16="http://schemas.microsoft.com/office/drawing/2014/main" id="{7F504706-7028-9FE3-3CF9-45474A75D13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536" y="3126718"/>
              <a:ext cx="3299047" cy="35352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B8EEA0-AAE7-58A2-FE83-60B9A2525A6D}"/>
              </a:ext>
            </a:extLst>
          </p:cNvPr>
          <p:cNvSpPr txBox="1"/>
          <p:nvPr/>
        </p:nvSpPr>
        <p:spPr>
          <a:xfrm>
            <a:off x="404148" y="776612"/>
            <a:ext cx="455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i="0" u="none" strike="noStrike" baseline="0" dirty="0">
                <a:solidFill>
                  <a:srgbClr val="231F20"/>
                </a:solidFill>
                <a:latin typeface="AdvOT483a8203"/>
              </a:rPr>
              <a:t>Ettore Majorana, 1937, Nuovo Cimento </a:t>
            </a:r>
            <a:r>
              <a:rPr lang="it-IT" sz="1800" b="1" i="0" u="none" strike="noStrike" baseline="0" dirty="0">
                <a:solidFill>
                  <a:srgbClr val="231F20"/>
                </a:solidFill>
                <a:latin typeface="AdvOT19ee2aa8.B"/>
              </a:rPr>
              <a:t>5</a:t>
            </a:r>
            <a:r>
              <a:rPr lang="it-IT" sz="1800" b="0" i="0" u="none" strike="noStrike" baseline="0" dirty="0">
                <a:solidFill>
                  <a:srgbClr val="231F20"/>
                </a:solidFill>
                <a:latin typeface="AdvOT483a8203"/>
              </a:rPr>
              <a:t>, 171</a:t>
            </a:r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12C6D29-57A8-40AE-9930-B4C1288A9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2772" y="5224049"/>
            <a:ext cx="2342773" cy="432000"/>
          </a:xfrm>
          <a:prstGeom prst="rect">
            <a:avLst/>
          </a:prstGeom>
        </p:spPr>
      </p:pic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316CB6CB-EBA7-4EF6-87F3-11DAB37E9619}"/>
              </a:ext>
            </a:extLst>
          </p:cNvPr>
          <p:cNvGrpSpPr/>
          <p:nvPr/>
        </p:nvGrpSpPr>
        <p:grpSpPr>
          <a:xfrm>
            <a:off x="2679643" y="4101086"/>
            <a:ext cx="1296144" cy="900000"/>
            <a:chOff x="2680060" y="5341776"/>
            <a:chExt cx="1296144" cy="900000"/>
          </a:xfrm>
        </p:grpSpPr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51BAF199-3C35-4ADC-8D15-E6ACE9D64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80060" y="5564739"/>
              <a:ext cx="1260735" cy="43200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03FDA4-E4F0-97F0-C12F-0886317D81A6}"/>
                </a:ext>
              </a:extLst>
            </p:cNvPr>
            <p:cNvSpPr/>
            <p:nvPr/>
          </p:nvSpPr>
          <p:spPr>
            <a:xfrm>
              <a:off x="2680060" y="5341776"/>
              <a:ext cx="1296144" cy="900000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6350">
              <a:solidFill>
                <a:schemeClr val="accent1">
                  <a:shade val="50000"/>
                  <a:alpha val="9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Nyíl: szalag, jobbra mutató 16">
            <a:extLst>
              <a:ext uri="{FF2B5EF4-FFF2-40B4-BE49-F238E27FC236}">
                <a16:creationId xmlns:a16="http://schemas.microsoft.com/office/drawing/2014/main" id="{4F2F52B3-11B5-4D58-98AA-6BCA8340CE18}"/>
              </a:ext>
            </a:extLst>
          </p:cNvPr>
          <p:cNvSpPr/>
          <p:nvPr/>
        </p:nvSpPr>
        <p:spPr>
          <a:xfrm>
            <a:off x="1486995" y="3686990"/>
            <a:ext cx="720080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1FF5F39E-465C-4E19-A2F6-72F9CAF64694}"/>
              </a:ext>
            </a:extLst>
          </p:cNvPr>
          <p:cNvSpPr txBox="1"/>
          <p:nvPr/>
        </p:nvSpPr>
        <p:spPr>
          <a:xfrm>
            <a:off x="496033" y="5946008"/>
            <a:ext cx="4725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Neutrinoless</a:t>
            </a:r>
            <a:r>
              <a:rPr lang="en-US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double beta decay (0</a:t>
            </a:r>
            <a:r>
              <a:rPr lang="el-GR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νββ)</a:t>
            </a:r>
            <a:r>
              <a:rPr lang="hu-HU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hu-HU" sz="1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not</a:t>
            </a:r>
            <a:r>
              <a:rPr lang="hu-HU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yet</a:t>
            </a:r>
            <a:r>
              <a:rPr lang="hu-HU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detected</a:t>
            </a:r>
            <a:r>
              <a:rPr lang="el-GR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1400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ED25B75D-0FC3-429B-A064-CF1C9CB84677}"/>
              </a:ext>
            </a:extLst>
          </p:cNvPr>
          <p:cNvSpPr txBox="1"/>
          <p:nvPr/>
        </p:nvSpPr>
        <p:spPr>
          <a:xfrm>
            <a:off x="4366032" y="4355383"/>
            <a:ext cx="20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it’s</a:t>
            </a:r>
            <a:r>
              <a:rPr lang="hu-HU" dirty="0"/>
              <a:t> </a:t>
            </a:r>
            <a:r>
              <a:rPr lang="hu-HU" dirty="0" err="1"/>
              <a:t>own</a:t>
            </a:r>
            <a:r>
              <a:rPr lang="hu-HU" dirty="0"/>
              <a:t> </a:t>
            </a:r>
            <a:r>
              <a:rPr lang="hu-HU" dirty="0" err="1"/>
              <a:t>antiparticle</a:t>
            </a:r>
            <a:endParaRPr lang="en-US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A5A0F0B3-B784-43E0-A183-2BFDF09629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1567" y="1652885"/>
            <a:ext cx="4097525" cy="43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8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BBB5230-BB2D-FDA2-DC1E-F75AA3B02AB7}"/>
              </a:ext>
            </a:extLst>
          </p:cNvPr>
          <p:cNvSpPr/>
          <p:nvPr/>
        </p:nvSpPr>
        <p:spPr>
          <a:xfrm>
            <a:off x="1691680" y="5517232"/>
            <a:ext cx="5376594" cy="7171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4D03BC-33D5-6834-A9ED-D66B45945D88}"/>
              </a:ext>
            </a:extLst>
          </p:cNvPr>
          <p:cNvSpPr/>
          <p:nvPr/>
        </p:nvSpPr>
        <p:spPr>
          <a:xfrm>
            <a:off x="2402917" y="3641811"/>
            <a:ext cx="2529123" cy="8889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454027-C462-EA04-00E0-EC3A99F2A448}"/>
              </a:ext>
            </a:extLst>
          </p:cNvPr>
          <p:cNvSpPr txBox="1"/>
          <p:nvPr/>
        </p:nvSpPr>
        <p:spPr>
          <a:xfrm>
            <a:off x="23939" y="336612"/>
            <a:ext cx="506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Kitaev</a:t>
            </a:r>
            <a:r>
              <a:rPr lang="en-US" sz="2400" dirty="0">
                <a:solidFill>
                  <a:srgbClr val="C00000"/>
                </a:solidFill>
              </a:rPr>
              <a:t> chain and Majorana Zero Modes</a:t>
            </a:r>
          </a:p>
        </p:txBody>
      </p:sp>
      <p:pic>
        <p:nvPicPr>
          <p:cNvPr id="10" name="Picture 9" descr="\documentclass{article}&#10;\usepackage{amsmath}&#10;\pagestyle{empty}&#10;\begin{document}&#10;&#10;\begin{equation}&#10;H=\sum_j\left[-t\left(c_j^\dagger c_{j+1}+{\rm H.C.}\right)-\mu\left(c_j^\dagger c_j-\frac{1}{2}\right)+(\Delta c_j^\dagger c^\dagger_{j+1}+{\rm H.C.})\right]&#10; \nonumber&#10;\end{equation}&#10;&#10;&#10;\end{document}" title="IguanaTex Bitmap Display">
            <a:extLst>
              <a:ext uri="{FF2B5EF4-FFF2-40B4-BE49-F238E27FC236}">
                <a16:creationId xmlns:a16="http://schemas.microsoft.com/office/drawing/2014/main" id="{44D27589-20F2-18D3-7852-27535BFB68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75" y="1554947"/>
            <a:ext cx="6610285" cy="633600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\begin{equation}&#10;H=\frac{\imath}{2}\sum_j\left[ -\mu\gamma_{j,1}\gamma_{j,2}+(t+\Delta)\gamma_{j,2}\gamma_{j+1,1}+(-t+\Delta)\gamma_{j,1}\gamma_{j+1,2}\right] &#10;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61FE5190-00B4-FE43-A07E-78092004AE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50" y="3006912"/>
            <a:ext cx="6252342" cy="555429"/>
          </a:xfrm>
          <a:prstGeom prst="rect">
            <a:avLst/>
          </a:prstGeom>
        </p:spPr>
      </p:pic>
      <p:pic>
        <p:nvPicPr>
          <p:cNvPr id="17" name="Picture 16" descr="\documentclass{article}&#10;\usepackage{amsmath}&#10;\pagestyle{empty}&#10;\begin{document}&#10;\begin{equation}&#10;H=\imath t\sum_{j=1}^{N-1} \gamma_{j,2}\gamma_{j+1,1}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A8209DAA-82C6-85A5-3343-3832EF3E9B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36" y="3678755"/>
            <a:ext cx="2265905" cy="772571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D96D774-9519-B3C3-0ED4-8C843DE2430C}"/>
              </a:ext>
            </a:extLst>
          </p:cNvPr>
          <p:cNvGrpSpPr/>
          <p:nvPr/>
        </p:nvGrpSpPr>
        <p:grpSpPr>
          <a:xfrm>
            <a:off x="820190" y="945107"/>
            <a:ext cx="6909481" cy="465079"/>
            <a:chOff x="611560" y="970255"/>
            <a:chExt cx="6909481" cy="46507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B6D8FBF-3127-D59D-D151-E89AB63ECBC7}"/>
                </a:ext>
              </a:extLst>
            </p:cNvPr>
            <p:cNvGrpSpPr/>
            <p:nvPr/>
          </p:nvGrpSpPr>
          <p:grpSpPr>
            <a:xfrm>
              <a:off x="683568" y="1115742"/>
              <a:ext cx="3312368" cy="162020"/>
              <a:chOff x="683568" y="1115742"/>
              <a:chExt cx="3312368" cy="162020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49E5CB5-C7A9-B4D4-63C2-B1C059FAB48E}"/>
                  </a:ext>
                </a:extLst>
              </p:cNvPr>
              <p:cNvGrpSpPr/>
              <p:nvPr/>
            </p:nvGrpSpPr>
            <p:grpSpPr>
              <a:xfrm>
                <a:off x="683568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2F0F600-8A72-E34F-38D2-0BC22834C3AC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283A076-D530-70E5-B97D-DC736FE2A6A9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13FD3A99-BB6E-BF7D-C860-B300D01EB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BEC739C-5A4D-F2B8-9035-99761B969544}"/>
                  </a:ext>
                </a:extLst>
              </p:cNvPr>
              <p:cNvGrpSpPr/>
              <p:nvPr/>
            </p:nvGrpSpPr>
            <p:grpSpPr>
              <a:xfrm>
                <a:off x="1115616" y="1115742"/>
                <a:ext cx="288032" cy="153018"/>
                <a:chOff x="755576" y="1106456"/>
                <a:chExt cx="792088" cy="234312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54883094-7EF6-D092-EFD2-8F3AD3A766A2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C5B03857-AB4E-A6F1-951B-498DAB9588B9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A7A768A8-71BC-3B43-6D91-FA1A41F7CB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9CD7EAC-0252-8D40-A7A6-BE26826BF44E}"/>
                  </a:ext>
                </a:extLst>
              </p:cNvPr>
              <p:cNvGrpSpPr/>
              <p:nvPr/>
            </p:nvGrpSpPr>
            <p:grpSpPr>
              <a:xfrm>
                <a:off x="1547664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4EBD7796-FD55-CD3B-4E1C-EC53B3E93157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71565DF-99D5-A7D0-18F5-A2F7950A5BD8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41A0856-F5CA-1C68-E03D-F8A89689C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ACC0336-D1AF-1EDC-AA54-33E4BD86BB20}"/>
                  </a:ext>
                </a:extLst>
              </p:cNvPr>
              <p:cNvGrpSpPr/>
              <p:nvPr/>
            </p:nvGrpSpPr>
            <p:grpSpPr>
              <a:xfrm>
                <a:off x="1979712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1ECCCE3-D05D-97A9-3E91-D90D91D98F8D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DCA5A497-48B5-F371-2460-621F73340027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DB97E687-3884-E651-DA10-976FF2A7D2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C582E17-C853-9423-7056-FCB53D607355}"/>
                  </a:ext>
                </a:extLst>
              </p:cNvPr>
              <p:cNvGrpSpPr/>
              <p:nvPr/>
            </p:nvGrpSpPr>
            <p:grpSpPr>
              <a:xfrm>
                <a:off x="2411760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2C3AAA0-CF7B-3189-4433-BE4461C5A7A1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AD7D2913-A6E8-8A9E-BDB6-16B3307E75E8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D7E56BE1-592D-2E06-F29F-5C3BE9110F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14D01A42-2A4F-59AB-DE5F-7975F5D60422}"/>
                  </a:ext>
                </a:extLst>
              </p:cNvPr>
              <p:cNvGrpSpPr/>
              <p:nvPr/>
            </p:nvGrpSpPr>
            <p:grpSpPr>
              <a:xfrm>
                <a:off x="2843808" y="1115742"/>
                <a:ext cx="288032" cy="153018"/>
                <a:chOff x="755576" y="1106456"/>
                <a:chExt cx="792088" cy="234312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CBC46887-9D3C-D141-D75C-EA885BDE7B4F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E1AC5696-1384-B238-1611-E08618C50F3C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D359881-9D04-E83E-536A-056842F10E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36B0D706-3F15-D14D-1BAC-9658A8294F78}"/>
                  </a:ext>
                </a:extLst>
              </p:cNvPr>
              <p:cNvGrpSpPr/>
              <p:nvPr/>
            </p:nvGrpSpPr>
            <p:grpSpPr>
              <a:xfrm>
                <a:off x="3275856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569401F4-305D-6461-9DAB-E790B45F1CA4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778A7DE6-499A-A8C2-7D0A-535387DB4952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359D608-6E2A-4D1C-651B-FCECAD6DC8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D80D9207-E354-3139-4BA1-8A65EDB469E0}"/>
                  </a:ext>
                </a:extLst>
              </p:cNvPr>
              <p:cNvGrpSpPr/>
              <p:nvPr/>
            </p:nvGrpSpPr>
            <p:grpSpPr>
              <a:xfrm>
                <a:off x="3707904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563E8CBB-4312-5707-A0BD-57D6A3AF459C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D37A755B-B4A2-7906-C69C-24501BF5D66F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CE3AFA90-1AA7-7FB0-9FD7-1EE59A891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75E5786-A2FC-DBF9-A7DB-7F95CF1C5BC1}"/>
                </a:ext>
              </a:extLst>
            </p:cNvPr>
            <p:cNvGrpSpPr/>
            <p:nvPr/>
          </p:nvGrpSpPr>
          <p:grpSpPr>
            <a:xfrm>
              <a:off x="4139952" y="1124744"/>
              <a:ext cx="3312368" cy="162020"/>
              <a:chOff x="683568" y="1115742"/>
              <a:chExt cx="3312368" cy="162020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E3345FF-4C3B-FEA2-AE8C-ACBF1A77169F}"/>
                  </a:ext>
                </a:extLst>
              </p:cNvPr>
              <p:cNvGrpSpPr/>
              <p:nvPr/>
            </p:nvGrpSpPr>
            <p:grpSpPr>
              <a:xfrm>
                <a:off x="683568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1FC6B853-787E-1DD8-C299-B66CD8275399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D1C2A1B1-112A-DCDE-B3A5-216D1B041BC1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7E875D1-EDBE-59D0-5911-A3700ACA83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A8DA7A47-D63B-9B98-3646-8228EA4706A8}"/>
                  </a:ext>
                </a:extLst>
              </p:cNvPr>
              <p:cNvGrpSpPr/>
              <p:nvPr/>
            </p:nvGrpSpPr>
            <p:grpSpPr>
              <a:xfrm>
                <a:off x="1115616" y="1115742"/>
                <a:ext cx="288032" cy="153018"/>
                <a:chOff x="755576" y="1106456"/>
                <a:chExt cx="792088" cy="234312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248B9A9F-CCAB-056B-F409-E6288833839B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BF5E9A63-E12A-53A7-A564-3727C6906120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10E7880E-776C-6233-5C40-D9B3D51B86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F5B8CD2B-06E5-BA3B-0B07-FD319493671D}"/>
                  </a:ext>
                </a:extLst>
              </p:cNvPr>
              <p:cNvGrpSpPr/>
              <p:nvPr/>
            </p:nvGrpSpPr>
            <p:grpSpPr>
              <a:xfrm>
                <a:off x="1547664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41C7F9ED-F9D1-5171-9966-4896DAE42847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F5D7F940-56D0-C969-5134-A7161998ABE7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4D6E0392-E297-6C88-0332-FF889621F3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A9D6C621-0F5A-C55A-D11B-7171B9260997}"/>
                  </a:ext>
                </a:extLst>
              </p:cNvPr>
              <p:cNvGrpSpPr/>
              <p:nvPr/>
            </p:nvGrpSpPr>
            <p:grpSpPr>
              <a:xfrm>
                <a:off x="1979712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C1657211-E565-DBF2-CDFD-D357895A8C30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336C0F05-561E-5E15-5B70-A68C21908836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8100EBE4-41E8-E862-A3B7-B8C2015F51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C0D9F36E-0E51-BBB4-6493-ED532573098C}"/>
                  </a:ext>
                </a:extLst>
              </p:cNvPr>
              <p:cNvGrpSpPr/>
              <p:nvPr/>
            </p:nvGrpSpPr>
            <p:grpSpPr>
              <a:xfrm>
                <a:off x="2411760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D5545AF-ADEF-F7AF-8EDC-F31CC1072370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50602C20-A97A-82AA-A01D-6BF117FEAB1A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C5F7B6D-D3A3-FCEF-F30B-02FC531C10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6680898-E5B4-E535-69A1-32EA8BD38FB9}"/>
                  </a:ext>
                </a:extLst>
              </p:cNvPr>
              <p:cNvGrpSpPr/>
              <p:nvPr/>
            </p:nvGrpSpPr>
            <p:grpSpPr>
              <a:xfrm>
                <a:off x="2843808" y="1115742"/>
                <a:ext cx="288032" cy="153018"/>
                <a:chOff x="755576" y="1106456"/>
                <a:chExt cx="792088" cy="234312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4DD6A11C-DA9D-117B-32B9-A0185772CF71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13F5FF92-6015-6123-3AC2-5AA704BFBC73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2A3846FE-9D8C-49E2-84D4-3D58BF827F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91EB95B-40AC-59DB-90C1-FFA0A8D6F756}"/>
                  </a:ext>
                </a:extLst>
              </p:cNvPr>
              <p:cNvGrpSpPr/>
              <p:nvPr/>
            </p:nvGrpSpPr>
            <p:grpSpPr>
              <a:xfrm>
                <a:off x="3275856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D0538410-679B-21C0-5719-E4A1CEB69DDF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D8DC0528-0BC3-54E2-18C8-5C03669E0266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6AE45DC8-0FC7-3CD2-7B24-EFEB3988C9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1DB541CA-711E-AA3F-2311-BD609DD24424}"/>
                  </a:ext>
                </a:extLst>
              </p:cNvPr>
              <p:cNvGrpSpPr/>
              <p:nvPr/>
            </p:nvGrpSpPr>
            <p:grpSpPr>
              <a:xfrm>
                <a:off x="3707904" y="1124744"/>
                <a:ext cx="288032" cy="153018"/>
                <a:chOff x="755576" y="1106456"/>
                <a:chExt cx="792088" cy="234312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70DCBABB-D689-7A86-FFC6-A25491C5DB4C}"/>
                    </a:ext>
                  </a:extLst>
                </p:cNvPr>
                <p:cNvSpPr/>
                <p:nvPr/>
              </p:nvSpPr>
              <p:spPr>
                <a:xfrm>
                  <a:off x="755576" y="1124744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A06F30CB-D960-3ACC-A734-CBC62546D758}"/>
                    </a:ext>
                  </a:extLst>
                </p:cNvPr>
                <p:cNvSpPr/>
                <p:nvPr/>
              </p:nvSpPr>
              <p:spPr>
                <a:xfrm>
                  <a:off x="1331640" y="1106456"/>
                  <a:ext cx="216024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2CE7205D-F9DA-767E-0812-C4906582E4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704" y="1214468"/>
                  <a:ext cx="519944" cy="18288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E7BBFA4-B0B7-B001-2F88-0EBA573CBC44}"/>
                </a:ext>
              </a:extLst>
            </p:cNvPr>
            <p:cNvSpPr/>
            <p:nvPr/>
          </p:nvSpPr>
          <p:spPr>
            <a:xfrm>
              <a:off x="611560" y="980728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9BA6BEC-1CA7-D0BA-B147-5D6D21E02859}"/>
                </a:ext>
              </a:extLst>
            </p:cNvPr>
            <p:cNvSpPr/>
            <p:nvPr/>
          </p:nvSpPr>
          <p:spPr>
            <a:xfrm>
              <a:off x="1055932" y="980728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6052E44-50C3-A811-6123-A465261CA70F}"/>
                </a:ext>
              </a:extLst>
            </p:cNvPr>
            <p:cNvSpPr/>
            <p:nvPr/>
          </p:nvSpPr>
          <p:spPr>
            <a:xfrm>
              <a:off x="1484800" y="980728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3AFDF00C-BC39-FF9B-8550-2127E433DF98}"/>
                </a:ext>
              </a:extLst>
            </p:cNvPr>
            <p:cNvSpPr/>
            <p:nvPr/>
          </p:nvSpPr>
          <p:spPr>
            <a:xfrm>
              <a:off x="1916784" y="995620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1F579143-AE2E-5BD0-9A74-687EAECC0AFF}"/>
                </a:ext>
              </a:extLst>
            </p:cNvPr>
            <p:cNvSpPr/>
            <p:nvPr/>
          </p:nvSpPr>
          <p:spPr>
            <a:xfrm>
              <a:off x="2372523" y="1003017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6D24C59-3034-748C-B440-4180DFF5EC5E}"/>
                </a:ext>
              </a:extLst>
            </p:cNvPr>
            <p:cNvSpPr/>
            <p:nvPr/>
          </p:nvSpPr>
          <p:spPr>
            <a:xfrm>
              <a:off x="2796832" y="970255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3703308-E8C6-62AB-7E3E-47385773715F}"/>
                </a:ext>
              </a:extLst>
            </p:cNvPr>
            <p:cNvSpPr/>
            <p:nvPr/>
          </p:nvSpPr>
          <p:spPr>
            <a:xfrm>
              <a:off x="3203848" y="995620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08A830E4-7643-A1AF-668A-5CB47D892A95}"/>
                </a:ext>
              </a:extLst>
            </p:cNvPr>
            <p:cNvSpPr/>
            <p:nvPr/>
          </p:nvSpPr>
          <p:spPr>
            <a:xfrm>
              <a:off x="3642566" y="979257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BD5720A2-AE49-ED71-0850-12F8FA37B824}"/>
                </a:ext>
              </a:extLst>
            </p:cNvPr>
            <p:cNvSpPr/>
            <p:nvPr/>
          </p:nvSpPr>
          <p:spPr>
            <a:xfrm>
              <a:off x="4082117" y="1003017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CBEEC18-738F-7766-0AA3-0FB2CB510BF6}"/>
                </a:ext>
              </a:extLst>
            </p:cNvPr>
            <p:cNvSpPr/>
            <p:nvPr/>
          </p:nvSpPr>
          <p:spPr>
            <a:xfrm>
              <a:off x="4503265" y="995620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A854CD54-8B18-AC6A-59D1-18DDBC512C59}"/>
                </a:ext>
              </a:extLst>
            </p:cNvPr>
            <p:cNvSpPr/>
            <p:nvPr/>
          </p:nvSpPr>
          <p:spPr>
            <a:xfrm>
              <a:off x="4941806" y="995620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74CBF60-5AA5-7269-2053-09B380E27D11}"/>
                </a:ext>
              </a:extLst>
            </p:cNvPr>
            <p:cNvSpPr/>
            <p:nvPr/>
          </p:nvSpPr>
          <p:spPr>
            <a:xfrm>
              <a:off x="5364088" y="1003286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9D1A495-1839-E2C3-4A3A-3848D2A059B1}"/>
                </a:ext>
              </a:extLst>
            </p:cNvPr>
            <p:cNvSpPr/>
            <p:nvPr/>
          </p:nvSpPr>
          <p:spPr>
            <a:xfrm>
              <a:off x="5796136" y="980728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91FE78A-9C3D-B908-AE04-1F1B0A6CA137}"/>
                </a:ext>
              </a:extLst>
            </p:cNvPr>
            <p:cNvSpPr/>
            <p:nvPr/>
          </p:nvSpPr>
          <p:spPr>
            <a:xfrm>
              <a:off x="6232695" y="979257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3A07567-48CB-3DE2-9626-CFE03BD6E90E}"/>
                </a:ext>
              </a:extLst>
            </p:cNvPr>
            <p:cNvSpPr/>
            <p:nvPr/>
          </p:nvSpPr>
          <p:spPr>
            <a:xfrm>
              <a:off x="6671578" y="987787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0A0D3D25-AAD9-8489-21BB-110A92AC58EA}"/>
                </a:ext>
              </a:extLst>
            </p:cNvPr>
            <p:cNvSpPr/>
            <p:nvPr/>
          </p:nvSpPr>
          <p:spPr>
            <a:xfrm>
              <a:off x="7101317" y="988401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25DF8CE-BA2E-126C-71B7-56FB8CA18FCA}"/>
              </a:ext>
            </a:extLst>
          </p:cNvPr>
          <p:cNvGrpSpPr/>
          <p:nvPr/>
        </p:nvGrpSpPr>
        <p:grpSpPr>
          <a:xfrm>
            <a:off x="972395" y="4817662"/>
            <a:ext cx="6909481" cy="465079"/>
            <a:chOff x="636520" y="2675889"/>
            <a:chExt cx="6909481" cy="465079"/>
          </a:xfrm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14463D5-142B-D022-E83E-A002CA76C4E1}"/>
                </a:ext>
              </a:extLst>
            </p:cNvPr>
            <p:cNvSpPr/>
            <p:nvPr/>
          </p:nvSpPr>
          <p:spPr>
            <a:xfrm>
              <a:off x="699384" y="2843038"/>
              <a:ext cx="78554" cy="141075"/>
            </a:xfrm>
            <a:prstGeom prst="ellipse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3DF777A0-9728-4476-5C1F-3DA441E69924}"/>
                </a:ext>
              </a:extLst>
            </p:cNvPr>
            <p:cNvSpPr/>
            <p:nvPr/>
          </p:nvSpPr>
          <p:spPr>
            <a:xfrm>
              <a:off x="908862" y="2831095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A004795E-D1D3-25C0-5C9B-0AC5183DCA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8553" y="2901632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0FBBE3DE-9EA4-7A04-BF71-69BC1F546B60}"/>
                </a:ext>
              </a:extLst>
            </p:cNvPr>
            <p:cNvSpPr/>
            <p:nvPr/>
          </p:nvSpPr>
          <p:spPr>
            <a:xfrm>
              <a:off x="1131432" y="2834036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2CFB4FDB-06F4-ED30-9567-E3A1DBE2E3F0}"/>
                </a:ext>
              </a:extLst>
            </p:cNvPr>
            <p:cNvSpPr/>
            <p:nvPr/>
          </p:nvSpPr>
          <p:spPr>
            <a:xfrm>
              <a:off x="1340910" y="2822093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333766D-4BA5-A8F8-AF89-B1810CFA64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0601" y="2892630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E6155D85-0018-8B57-81AF-5B8EEA96EB7D}"/>
                </a:ext>
              </a:extLst>
            </p:cNvPr>
            <p:cNvSpPr/>
            <p:nvPr/>
          </p:nvSpPr>
          <p:spPr>
            <a:xfrm>
              <a:off x="1563480" y="2843038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06CE4997-6C14-C76A-C16F-470B5362EFEE}"/>
                </a:ext>
              </a:extLst>
            </p:cNvPr>
            <p:cNvSpPr/>
            <p:nvPr/>
          </p:nvSpPr>
          <p:spPr>
            <a:xfrm>
              <a:off x="1772958" y="2831095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48E6719B-BA5B-0993-3E2C-1CAF0D76A9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2649" y="2901632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6F383086-7056-C86C-324F-3579F8175421}"/>
                </a:ext>
              </a:extLst>
            </p:cNvPr>
            <p:cNvSpPr/>
            <p:nvPr/>
          </p:nvSpPr>
          <p:spPr>
            <a:xfrm>
              <a:off x="1995528" y="2843038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DD85844-6192-6B5C-525B-7677EEFFEC0C}"/>
                </a:ext>
              </a:extLst>
            </p:cNvPr>
            <p:cNvSpPr/>
            <p:nvPr/>
          </p:nvSpPr>
          <p:spPr>
            <a:xfrm>
              <a:off x="2205006" y="2831095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799DCC4-D4DC-C903-633A-F8D13A74DB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4697" y="2901632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ED328B0-3476-A704-A3F2-33356DA14734}"/>
                </a:ext>
              </a:extLst>
            </p:cNvPr>
            <p:cNvSpPr/>
            <p:nvPr/>
          </p:nvSpPr>
          <p:spPr>
            <a:xfrm>
              <a:off x="2427576" y="2843038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66A11519-6351-4460-BE72-8C497D5AE586}"/>
                </a:ext>
              </a:extLst>
            </p:cNvPr>
            <p:cNvSpPr/>
            <p:nvPr/>
          </p:nvSpPr>
          <p:spPr>
            <a:xfrm>
              <a:off x="2637054" y="2831095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88ADAE6-B818-3EDF-C3D5-6DF657FB5C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6745" y="2901632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281874C-BB5C-2D05-8D98-2D486E553C22}"/>
                </a:ext>
              </a:extLst>
            </p:cNvPr>
            <p:cNvSpPr/>
            <p:nvPr/>
          </p:nvSpPr>
          <p:spPr>
            <a:xfrm>
              <a:off x="2859624" y="2834036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39A3B4D5-7A4E-ADA0-E127-405FC4817EA0}"/>
                </a:ext>
              </a:extLst>
            </p:cNvPr>
            <p:cNvSpPr/>
            <p:nvPr/>
          </p:nvSpPr>
          <p:spPr>
            <a:xfrm>
              <a:off x="3069102" y="2822093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78025A7-0B1B-B825-29BE-27D61DBE8E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8793" y="2892630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EC7074E3-5A09-DE83-3EFF-7186C4977274}"/>
                </a:ext>
              </a:extLst>
            </p:cNvPr>
            <p:cNvSpPr/>
            <p:nvPr/>
          </p:nvSpPr>
          <p:spPr>
            <a:xfrm>
              <a:off x="3291672" y="2843038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CBF1C37F-CAFC-BA34-87CF-17F2779D7D82}"/>
                </a:ext>
              </a:extLst>
            </p:cNvPr>
            <p:cNvSpPr/>
            <p:nvPr/>
          </p:nvSpPr>
          <p:spPr>
            <a:xfrm>
              <a:off x="3501150" y="2831095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B456789-7989-F80E-B8EE-88B3E6A5EF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0841" y="2901632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4ADECC56-3FDC-ADD4-0EAB-1CD66E32A5A7}"/>
                </a:ext>
              </a:extLst>
            </p:cNvPr>
            <p:cNvSpPr/>
            <p:nvPr/>
          </p:nvSpPr>
          <p:spPr>
            <a:xfrm>
              <a:off x="3723720" y="2843038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FB70BE46-CBB0-3039-66AC-889EB1508050}"/>
                </a:ext>
              </a:extLst>
            </p:cNvPr>
            <p:cNvSpPr/>
            <p:nvPr/>
          </p:nvSpPr>
          <p:spPr>
            <a:xfrm>
              <a:off x="3933198" y="2831095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58AC149F-3D51-970A-FDB9-8BA6DF90E1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2889" y="2901632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B0486B57-ECCA-D407-CC8A-73F6B711FF0B}"/>
                </a:ext>
              </a:extLst>
            </p:cNvPr>
            <p:cNvSpPr/>
            <p:nvPr/>
          </p:nvSpPr>
          <p:spPr>
            <a:xfrm>
              <a:off x="4155768" y="2852040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950BFC8A-1428-3DCB-3861-9B9E9B270185}"/>
                </a:ext>
              </a:extLst>
            </p:cNvPr>
            <p:cNvSpPr/>
            <p:nvPr/>
          </p:nvSpPr>
          <p:spPr>
            <a:xfrm>
              <a:off x="4365246" y="2840097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72B0232-3E84-CAD6-7047-1AB019219E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4937" y="2910634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DBFD39B-D979-A00E-271E-49F029399362}"/>
                </a:ext>
              </a:extLst>
            </p:cNvPr>
            <p:cNvSpPr/>
            <p:nvPr/>
          </p:nvSpPr>
          <p:spPr>
            <a:xfrm>
              <a:off x="4587816" y="2843038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5762FCB-9E57-CB28-C14C-D05F27442C07}"/>
                </a:ext>
              </a:extLst>
            </p:cNvPr>
            <p:cNvSpPr/>
            <p:nvPr/>
          </p:nvSpPr>
          <p:spPr>
            <a:xfrm>
              <a:off x="4797294" y="2831095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2DC66A37-2A49-98C7-1AB5-79265FF7CE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6985" y="2901632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9F957BAF-2F93-4878-45B9-EB308942DE4D}"/>
                </a:ext>
              </a:extLst>
            </p:cNvPr>
            <p:cNvSpPr/>
            <p:nvPr/>
          </p:nvSpPr>
          <p:spPr>
            <a:xfrm>
              <a:off x="5019864" y="2852040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06D05559-3521-4DB5-04F5-86E991BE7B80}"/>
                </a:ext>
              </a:extLst>
            </p:cNvPr>
            <p:cNvSpPr/>
            <p:nvPr/>
          </p:nvSpPr>
          <p:spPr>
            <a:xfrm>
              <a:off x="5229342" y="2840097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0ABD55F9-995A-5DD7-B7C3-646872AD72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9033" y="2910634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EADEE963-350F-3CFA-C59D-89450938B7FA}"/>
                </a:ext>
              </a:extLst>
            </p:cNvPr>
            <p:cNvSpPr/>
            <p:nvPr/>
          </p:nvSpPr>
          <p:spPr>
            <a:xfrm>
              <a:off x="5451912" y="2852040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ACAEFD28-9267-3E83-CDEE-BA98241BC790}"/>
                </a:ext>
              </a:extLst>
            </p:cNvPr>
            <p:cNvSpPr/>
            <p:nvPr/>
          </p:nvSpPr>
          <p:spPr>
            <a:xfrm>
              <a:off x="5661390" y="2840097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80B3EBB-253D-B509-31D2-E6D5E75C38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1081" y="2910634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001A9AC-4A53-6B2A-B91E-E545E72F89E6}"/>
                </a:ext>
              </a:extLst>
            </p:cNvPr>
            <p:cNvSpPr/>
            <p:nvPr/>
          </p:nvSpPr>
          <p:spPr>
            <a:xfrm>
              <a:off x="5883960" y="2852040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E4A0484A-03E7-F0E8-F19C-82AE5E7F9C9E}"/>
                </a:ext>
              </a:extLst>
            </p:cNvPr>
            <p:cNvSpPr/>
            <p:nvPr/>
          </p:nvSpPr>
          <p:spPr>
            <a:xfrm>
              <a:off x="6093438" y="2840097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59ECC3-DBEE-4EAD-8010-B3DDCC8278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3129" y="2910634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4BE8DD4D-9840-C509-FB40-DD9D0D64BD55}"/>
                </a:ext>
              </a:extLst>
            </p:cNvPr>
            <p:cNvSpPr/>
            <p:nvPr/>
          </p:nvSpPr>
          <p:spPr>
            <a:xfrm>
              <a:off x="6316008" y="2843038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72462778-101A-643C-E1FE-F465BAC88AAE}"/>
                </a:ext>
              </a:extLst>
            </p:cNvPr>
            <p:cNvSpPr/>
            <p:nvPr/>
          </p:nvSpPr>
          <p:spPr>
            <a:xfrm>
              <a:off x="6525486" y="2831095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DD6B7C61-E5E9-BF3C-A472-C493C1D8CF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5177" y="2901632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79F6CDD7-BF60-57B6-8A18-8BB8F94D8619}"/>
                </a:ext>
              </a:extLst>
            </p:cNvPr>
            <p:cNvSpPr/>
            <p:nvPr/>
          </p:nvSpPr>
          <p:spPr>
            <a:xfrm>
              <a:off x="6748056" y="2852040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5CA01D7-F566-98B1-EC48-D0F715B53C54}"/>
                </a:ext>
              </a:extLst>
            </p:cNvPr>
            <p:cNvSpPr/>
            <p:nvPr/>
          </p:nvSpPr>
          <p:spPr>
            <a:xfrm>
              <a:off x="6957534" y="2840097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EC987BB-8FE1-C6C9-9F85-A4CADB62AD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7225" y="2910634"/>
              <a:ext cx="189071" cy="1194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3A056F73-73CE-114E-BB0F-F28529D71061}"/>
                </a:ext>
              </a:extLst>
            </p:cNvPr>
            <p:cNvSpPr/>
            <p:nvPr/>
          </p:nvSpPr>
          <p:spPr>
            <a:xfrm>
              <a:off x="7180104" y="2852040"/>
              <a:ext cx="78554" cy="141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40DF468F-7DFF-D355-6B33-C8E93FC46EDB}"/>
                </a:ext>
              </a:extLst>
            </p:cNvPr>
            <p:cNvSpPr/>
            <p:nvPr/>
          </p:nvSpPr>
          <p:spPr>
            <a:xfrm>
              <a:off x="7389582" y="2840097"/>
              <a:ext cx="78554" cy="141075"/>
            </a:xfrm>
            <a:prstGeom prst="ellipse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300139D9-3365-5041-21CE-E5FF00F97DF6}"/>
                </a:ext>
              </a:extLst>
            </p:cNvPr>
            <p:cNvSpPr/>
            <p:nvPr/>
          </p:nvSpPr>
          <p:spPr>
            <a:xfrm>
              <a:off x="636520" y="2686362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A6699B1-F75E-F86D-313D-74F06A16A7BE}"/>
                </a:ext>
              </a:extLst>
            </p:cNvPr>
            <p:cNvSpPr/>
            <p:nvPr/>
          </p:nvSpPr>
          <p:spPr>
            <a:xfrm>
              <a:off x="1080892" y="2686362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B1E5936C-87C0-9A88-C740-E0363992D47A}"/>
                </a:ext>
              </a:extLst>
            </p:cNvPr>
            <p:cNvSpPr/>
            <p:nvPr/>
          </p:nvSpPr>
          <p:spPr>
            <a:xfrm>
              <a:off x="1509760" y="2686362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D0E60205-AAF7-8563-EBA6-CE926F619E1F}"/>
                </a:ext>
              </a:extLst>
            </p:cNvPr>
            <p:cNvSpPr/>
            <p:nvPr/>
          </p:nvSpPr>
          <p:spPr>
            <a:xfrm>
              <a:off x="1941744" y="2701254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1B64E74F-824C-BC0A-74C7-0B88EF7F7323}"/>
                </a:ext>
              </a:extLst>
            </p:cNvPr>
            <p:cNvSpPr/>
            <p:nvPr/>
          </p:nvSpPr>
          <p:spPr>
            <a:xfrm>
              <a:off x="2397483" y="2708651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0CC75C8A-05D0-65E8-1C1D-9A7D5789A2AB}"/>
                </a:ext>
              </a:extLst>
            </p:cNvPr>
            <p:cNvSpPr/>
            <p:nvPr/>
          </p:nvSpPr>
          <p:spPr>
            <a:xfrm>
              <a:off x="2821792" y="2675889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6DD0E5E0-A1D4-D69E-5F5D-95307F301985}"/>
                </a:ext>
              </a:extLst>
            </p:cNvPr>
            <p:cNvSpPr/>
            <p:nvPr/>
          </p:nvSpPr>
          <p:spPr>
            <a:xfrm>
              <a:off x="3228808" y="2701254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5354CF0E-13F1-C752-8F06-710F512BC79B}"/>
                </a:ext>
              </a:extLst>
            </p:cNvPr>
            <p:cNvSpPr/>
            <p:nvPr/>
          </p:nvSpPr>
          <p:spPr>
            <a:xfrm>
              <a:off x="3667526" y="2684891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88A14FB6-841C-5E87-D87B-9AF52B973ADC}"/>
                </a:ext>
              </a:extLst>
            </p:cNvPr>
            <p:cNvSpPr/>
            <p:nvPr/>
          </p:nvSpPr>
          <p:spPr>
            <a:xfrm>
              <a:off x="4107077" y="2708651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CE1FDFA6-7298-B562-21A4-BDCC4246179C}"/>
                </a:ext>
              </a:extLst>
            </p:cNvPr>
            <p:cNvSpPr/>
            <p:nvPr/>
          </p:nvSpPr>
          <p:spPr>
            <a:xfrm>
              <a:off x="4528225" y="2701254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2255632-BB99-029C-88DE-24D6ED9AA337}"/>
                </a:ext>
              </a:extLst>
            </p:cNvPr>
            <p:cNvSpPr/>
            <p:nvPr/>
          </p:nvSpPr>
          <p:spPr>
            <a:xfrm>
              <a:off x="4966766" y="2701254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9C46B03B-6C8E-8DCD-17F0-E42B460035AE}"/>
                </a:ext>
              </a:extLst>
            </p:cNvPr>
            <p:cNvSpPr/>
            <p:nvPr/>
          </p:nvSpPr>
          <p:spPr>
            <a:xfrm>
              <a:off x="5389048" y="2708920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0505B994-7D6E-E8FE-179A-7135A0B875D6}"/>
                </a:ext>
              </a:extLst>
            </p:cNvPr>
            <p:cNvSpPr/>
            <p:nvPr/>
          </p:nvSpPr>
          <p:spPr>
            <a:xfrm>
              <a:off x="5821096" y="2686362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E49A5EC5-E847-0E2C-492C-9C2ED160CE20}"/>
                </a:ext>
              </a:extLst>
            </p:cNvPr>
            <p:cNvSpPr/>
            <p:nvPr/>
          </p:nvSpPr>
          <p:spPr>
            <a:xfrm>
              <a:off x="6257655" y="2684891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683F6FEC-EA92-FA11-59BC-237617CAD4FC}"/>
                </a:ext>
              </a:extLst>
            </p:cNvPr>
            <p:cNvSpPr/>
            <p:nvPr/>
          </p:nvSpPr>
          <p:spPr>
            <a:xfrm>
              <a:off x="6696538" y="2693421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DD2B9142-4957-5898-CB7A-238A23A92964}"/>
                </a:ext>
              </a:extLst>
            </p:cNvPr>
            <p:cNvSpPr/>
            <p:nvPr/>
          </p:nvSpPr>
          <p:spPr>
            <a:xfrm>
              <a:off x="7126277" y="2694035"/>
              <a:ext cx="419724" cy="432048"/>
            </a:xfrm>
            <a:prstGeom prst="ellipse">
              <a:avLst/>
            </a:prstGeom>
            <a:solidFill>
              <a:srgbClr val="00B0F0">
                <a:alpha val="3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668328-FFCA-F20D-5F06-5AD0D52D4C9E}"/>
              </a:ext>
            </a:extLst>
          </p:cNvPr>
          <p:cNvSpPr txBox="1"/>
          <p:nvPr/>
        </p:nvSpPr>
        <p:spPr>
          <a:xfrm>
            <a:off x="5551536" y="404970"/>
            <a:ext cx="3088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baseline="0" dirty="0" err="1">
                <a:solidFill>
                  <a:srgbClr val="231F20"/>
                </a:solidFill>
                <a:latin typeface="AdvOT483a8203"/>
              </a:rPr>
              <a:t>Kitaev</a:t>
            </a:r>
            <a:r>
              <a:rPr lang="en-US" sz="1400" b="0" i="0" u="none" strike="noStrike" baseline="0" dirty="0">
                <a:solidFill>
                  <a:srgbClr val="231F20"/>
                </a:solidFill>
                <a:latin typeface="AdvOT483a8203"/>
              </a:rPr>
              <a:t>, A., 2001, </a:t>
            </a:r>
            <a:r>
              <a:rPr lang="en-US" sz="1400" b="0" i="0" u="none" strike="noStrike" baseline="0" dirty="0">
                <a:solidFill>
                  <a:srgbClr val="2E3093"/>
                </a:solidFill>
                <a:latin typeface="AdvOT483a8203"/>
              </a:rPr>
              <a:t>Phys. </a:t>
            </a:r>
            <a:r>
              <a:rPr lang="en-US" sz="1400" b="0" i="0" u="none" strike="noStrike" baseline="0" dirty="0" err="1">
                <a:solidFill>
                  <a:srgbClr val="2E3093"/>
                </a:solidFill>
                <a:latin typeface="AdvOT483a8203"/>
              </a:rPr>
              <a:t>Usp</a:t>
            </a:r>
            <a:r>
              <a:rPr lang="en-US" sz="1400" b="0" i="0" u="none" strike="noStrike" baseline="0" dirty="0">
                <a:solidFill>
                  <a:srgbClr val="2E3093"/>
                </a:solidFill>
                <a:latin typeface="AdvOT483a8203"/>
              </a:rPr>
              <a:t>. </a:t>
            </a:r>
            <a:r>
              <a:rPr lang="en-US" sz="1400" b="0" i="0" u="none" strike="noStrike" baseline="0" dirty="0">
                <a:solidFill>
                  <a:srgbClr val="2E3093"/>
                </a:solidFill>
                <a:latin typeface="AdvOT19ee2aa8.B"/>
              </a:rPr>
              <a:t>44</a:t>
            </a:r>
            <a:r>
              <a:rPr lang="en-US" sz="1400" b="0" i="0" u="none" strike="noStrike" baseline="0" dirty="0">
                <a:solidFill>
                  <a:srgbClr val="2E3093"/>
                </a:solidFill>
                <a:latin typeface="AdvOT483a8203"/>
              </a:rPr>
              <a:t>, 131.</a:t>
            </a:r>
            <a:endParaRPr lang="en-US" sz="1400" dirty="0"/>
          </a:p>
        </p:txBody>
      </p:sp>
      <p:pic>
        <p:nvPicPr>
          <p:cNvPr id="7" name="Picture 6" descr="\documentclass{article}&#10;\usepackage{amsmath}&#10;\pagestyle{empty}&#10;\begin{document}&#10;$$\Delta=t, \mu=0$$&#10;&#10;\end{document}" title="IguanaTex Bitmap Display">
            <a:extLst>
              <a:ext uri="{FF2B5EF4-FFF2-40B4-BE49-F238E27FC236}">
                <a16:creationId xmlns:a16="http://schemas.microsoft.com/office/drawing/2014/main" id="{B69E532F-BF8A-B3FB-F8AA-80875F88BB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9" y="3938499"/>
            <a:ext cx="1348571" cy="236190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No $\gamma_{1,1}$ or $ \gamma_{N,2}$&#10;&#10;&#10;&#10;\end{document}" title="IguanaTex Bitmap Display">
            <a:extLst>
              <a:ext uri="{FF2B5EF4-FFF2-40B4-BE49-F238E27FC236}">
                <a16:creationId xmlns:a16="http://schemas.microsoft.com/office/drawing/2014/main" id="{8C0786CA-156D-826B-1058-C556509B62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81060"/>
            <a:ext cx="2348440" cy="3510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D4C296-42E6-6B0F-47BC-92919941A44F}"/>
              </a:ext>
            </a:extLst>
          </p:cNvPr>
          <p:cNvSpPr txBox="1"/>
          <p:nvPr/>
        </p:nvSpPr>
        <p:spPr>
          <a:xfrm>
            <a:off x="1756948" y="5622033"/>
            <a:ext cx="5311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baseline="0" dirty="0">
                <a:solidFill>
                  <a:srgbClr val="FF0000"/>
                </a:solidFill>
                <a:latin typeface="AdvOT483a8203"/>
              </a:rPr>
              <a:t>zero-energy</a:t>
            </a:r>
            <a:r>
              <a:rPr lang="en-US" sz="2400" b="0" i="0" u="none" strike="noStrike" baseline="0" dirty="0">
                <a:solidFill>
                  <a:srgbClr val="231F20"/>
                </a:solidFill>
                <a:latin typeface="AdvOT483a8203"/>
              </a:rPr>
              <a:t> MZM at the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dvOT483a8203"/>
              </a:rPr>
              <a:t>end of the chain</a:t>
            </a:r>
          </a:p>
          <a:p>
            <a:endParaRPr lang="en-US" sz="2400" dirty="0">
              <a:solidFill>
                <a:srgbClr val="FF0000"/>
              </a:solidFill>
              <a:latin typeface="AdvOT483a820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8F40C-B370-717C-EBD9-8B405BBBBD4E}"/>
              </a:ext>
            </a:extLst>
          </p:cNvPr>
          <p:cNvSpPr txBox="1"/>
          <p:nvPr/>
        </p:nvSpPr>
        <p:spPr>
          <a:xfrm>
            <a:off x="4028770" y="2255988"/>
            <a:ext cx="1941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Chemical potential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71A8-001F-EAFF-5A1F-CE0E14944893}"/>
              </a:ext>
            </a:extLst>
          </p:cNvPr>
          <p:cNvSpPr txBox="1"/>
          <p:nvPr/>
        </p:nvSpPr>
        <p:spPr>
          <a:xfrm>
            <a:off x="2318798" y="2228988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N.N. hopping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17308-7FBF-A80F-2678-BDC75A2173C2}"/>
              </a:ext>
            </a:extLst>
          </p:cNvPr>
          <p:cNvSpPr txBox="1"/>
          <p:nvPr/>
        </p:nvSpPr>
        <p:spPr>
          <a:xfrm>
            <a:off x="5551536" y="2221678"/>
            <a:ext cx="324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Spinless p-wave pairing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10D17-F2D7-C62E-03A7-FB291CD404E3}"/>
              </a:ext>
            </a:extLst>
          </p:cNvPr>
          <p:cNvSpPr txBox="1"/>
          <p:nvPr/>
        </p:nvSpPr>
        <p:spPr>
          <a:xfrm>
            <a:off x="389608" y="2996952"/>
            <a:ext cx="194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 Majorana basis:</a:t>
            </a: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E882F067-E97F-5A87-3D7B-8C79244A6510}"/>
              </a:ext>
            </a:extLst>
          </p:cNvPr>
          <p:cNvSpPr/>
          <p:nvPr/>
        </p:nvSpPr>
        <p:spPr>
          <a:xfrm rot="18534081">
            <a:off x="7208516" y="5626132"/>
            <a:ext cx="948257" cy="246769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53E59A3A-1240-0D1B-48AD-210DB437D05C}"/>
              </a:ext>
            </a:extLst>
          </p:cNvPr>
          <p:cNvSpPr/>
          <p:nvPr/>
        </p:nvSpPr>
        <p:spPr>
          <a:xfrm rot="13308674">
            <a:off x="770356" y="5599732"/>
            <a:ext cx="787531" cy="23619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2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CustomShape 1"/>
          <p:cNvSpPr/>
          <p:nvPr/>
        </p:nvSpPr>
        <p:spPr>
          <a:xfrm>
            <a:off x="2196385" y="653740"/>
            <a:ext cx="6368263" cy="7177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5000"/>
              </a:lnSpc>
            </a:pPr>
            <a:r>
              <a:rPr lang="en-US" sz="1814" b="1" spc="-1" dirty="0">
                <a:solidFill>
                  <a:srgbClr val="000000"/>
                </a:solidFill>
                <a:uFill>
                  <a:solidFill>
                    <a:srgbClr val="009AD1"/>
                  </a:solidFill>
                </a:uFill>
                <a:latin typeface="Arial"/>
              </a:rPr>
              <a:t>Topological quantum computation with MZM</a:t>
            </a:r>
            <a:endParaRPr lang="en-US" sz="1814" spc="-1" dirty="0">
              <a:latin typeface="Arial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2221754" y="4337540"/>
            <a:ext cx="4441590" cy="3324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10000"/>
              </a:lnSpc>
              <a:tabLst>
                <a:tab pos="0" algn="l"/>
              </a:tabLst>
            </a:pPr>
            <a:r>
              <a:rPr lang="de-DE" sz="1270" spc="-1" dirty="0">
                <a:solidFill>
                  <a:srgbClr val="2EACD9"/>
                </a:solidFill>
                <a:latin typeface="Arial"/>
              </a:rPr>
              <a:t> </a:t>
            </a:r>
            <a:r>
              <a:rPr lang="de-DE" sz="1270" spc="-1" dirty="0">
                <a:latin typeface="Arial"/>
              </a:rPr>
              <a:t>J. </a:t>
            </a:r>
            <a:r>
              <a:rPr lang="de-DE" sz="1270" spc="-1" dirty="0" err="1">
                <a:latin typeface="Arial"/>
              </a:rPr>
              <a:t>Alicea</a:t>
            </a:r>
            <a:r>
              <a:rPr lang="de-DE" sz="1270" spc="-1" dirty="0">
                <a:latin typeface="Arial"/>
              </a:rPr>
              <a:t> </a:t>
            </a:r>
            <a:r>
              <a:rPr lang="de-DE" sz="1270" i="1" spc="-1" dirty="0">
                <a:latin typeface="Arial"/>
              </a:rPr>
              <a:t>et al.</a:t>
            </a:r>
            <a:r>
              <a:rPr lang="de-DE" sz="1270" spc="-1" dirty="0">
                <a:latin typeface="Arial"/>
              </a:rPr>
              <a:t>, Nat. Phys. </a:t>
            </a:r>
            <a:r>
              <a:rPr lang="de-DE" sz="1270" b="1" spc="-1" dirty="0">
                <a:latin typeface="Arial"/>
              </a:rPr>
              <a:t>7</a:t>
            </a:r>
            <a:r>
              <a:rPr lang="de-DE" sz="1270" spc="-1" dirty="0">
                <a:latin typeface="Arial"/>
              </a:rPr>
              <a:t>, 412 (2011)</a:t>
            </a:r>
            <a:endParaRPr lang="en-US" sz="1270" spc="-1" dirty="0">
              <a:latin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05" b="73944"/>
          <a:stretch/>
        </p:blipFill>
        <p:spPr>
          <a:xfrm>
            <a:off x="424568" y="1534793"/>
            <a:ext cx="2057272" cy="14310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3" r="51805" b="49521"/>
          <a:stretch/>
        </p:blipFill>
        <p:spPr>
          <a:xfrm>
            <a:off x="2514728" y="1539594"/>
            <a:ext cx="2057272" cy="143107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27" r="51805" b="22917"/>
          <a:stretch/>
        </p:blipFill>
        <p:spPr>
          <a:xfrm>
            <a:off x="4604888" y="1536328"/>
            <a:ext cx="2057272" cy="143107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77793" r="51815" b="-3849"/>
          <a:stretch/>
        </p:blipFill>
        <p:spPr>
          <a:xfrm>
            <a:off x="6694663" y="1541416"/>
            <a:ext cx="2057272" cy="14310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églalap 19"/>
              <p:cNvSpPr/>
              <p:nvPr/>
            </p:nvSpPr>
            <p:spPr>
              <a:xfrm>
                <a:off x="587632" y="4604715"/>
                <a:ext cx="8099370" cy="1103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93900" lvl="2" indent="-293247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GB" sz="1451" spc="-1" dirty="0">
                    <a:solidFill>
                      <a:srgbClr val="000000"/>
                    </a:solidFill>
                  </a:rPr>
                  <a:t>Majorana bound state described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451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sz="14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en-GB" sz="1451" spc="-1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451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45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en-GB" sz="1451" spc="-1" dirty="0">
                    <a:solidFill>
                      <a:srgbClr val="000000"/>
                    </a:solidFill>
                  </a:rPr>
                  <a:t> Majorana operators</a:t>
                </a:r>
              </a:p>
              <a:p>
                <a:pPr marL="293900" lvl="2" indent="-293247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GB" sz="1451" spc="-1" dirty="0">
                    <a:solidFill>
                      <a:srgbClr val="000000"/>
                    </a:solidFill>
                  </a:rPr>
                  <a:t>stable against local decoherence, topologically protected operations when exchanging them</a:t>
                </a:r>
              </a:p>
              <a:p>
                <a:pPr marL="293900" lvl="2" indent="-293247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GB" sz="1451" spc="-1" dirty="0">
                    <a:solidFill>
                      <a:srgbClr val="000000"/>
                    </a:solidFill>
                  </a:rPr>
                  <a:t>require </a:t>
                </a:r>
                <a:r>
                  <a:rPr lang="en-GB" sz="1451" i="1" spc="-1" dirty="0">
                    <a:solidFill>
                      <a:srgbClr val="000000"/>
                    </a:solidFill>
                  </a:rPr>
                  <a:t>p</a:t>
                </a:r>
                <a:r>
                  <a:rPr lang="en-GB" sz="1451" spc="-1" dirty="0">
                    <a:solidFill>
                      <a:srgbClr val="000000"/>
                    </a:solidFill>
                  </a:rPr>
                  <a:t>-wave superconductivity or </a:t>
                </a:r>
                <a:r>
                  <a:rPr lang="en-GB" sz="1451" i="1" spc="-1" dirty="0">
                    <a:solidFill>
                      <a:srgbClr val="000000"/>
                    </a:solidFill>
                  </a:rPr>
                  <a:t>s</a:t>
                </a:r>
                <a:r>
                  <a:rPr lang="en-GB" sz="1451" spc="-1" dirty="0">
                    <a:solidFill>
                      <a:srgbClr val="000000"/>
                    </a:solidFill>
                  </a:rPr>
                  <a:t>-wave pairing, magnetism and spin–orbit coupling</a:t>
                </a:r>
              </a:p>
              <a:p>
                <a:pPr marL="293900" lvl="2" indent="-293247">
                  <a:lnSpc>
                    <a:spcPct val="110000"/>
                  </a:lnSpc>
                  <a:buClr>
                    <a:srgbClr val="009AD1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endParaRPr lang="en-GB" sz="1451" spc="-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4" name="Téglalap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32" y="4604715"/>
                <a:ext cx="8099370" cy="1103379"/>
              </a:xfrm>
              <a:prstGeom prst="rect">
                <a:avLst/>
              </a:prstGeom>
              <a:blipFill>
                <a:blip r:embed="rId4"/>
                <a:stretch>
                  <a:fillRect l="-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050" r="47" b="74053"/>
          <a:stretch/>
        </p:blipFill>
        <p:spPr>
          <a:xfrm>
            <a:off x="445553" y="2910679"/>
            <a:ext cx="2057272" cy="136744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9" t="23888" r="406" b="50056"/>
          <a:stretch/>
        </p:blipFill>
        <p:spPr>
          <a:xfrm>
            <a:off x="2520381" y="2912121"/>
            <a:ext cx="2057272" cy="143107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7" t="51241" r="1308" b="22703"/>
          <a:stretch/>
        </p:blipFill>
        <p:spPr>
          <a:xfrm>
            <a:off x="4637390" y="2912121"/>
            <a:ext cx="2057272" cy="143107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77409" r="548" b="-3465"/>
          <a:stretch/>
        </p:blipFill>
        <p:spPr>
          <a:xfrm>
            <a:off x="6694663" y="2912374"/>
            <a:ext cx="2057272" cy="14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17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673F3DA-D7B6-04E5-D95F-221423B8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69298"/>
            <a:ext cx="5666969" cy="338555"/>
          </a:xfrm>
        </p:spPr>
        <p:txBody>
          <a:bodyPr>
            <a:normAutofit fontScale="90000"/>
          </a:bodyPr>
          <a:lstStyle/>
          <a:p>
            <a:pPr algn="l"/>
            <a:r>
              <a:rPr lang="hu-H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STM/STS  e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xperiments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on magnetic chains</a:t>
            </a:r>
            <a:r>
              <a:rPr lang="hu-H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95A0A0FD-839E-48A6-B973-B3E2007E03BD}"/>
              </a:ext>
            </a:extLst>
          </p:cNvPr>
          <p:cNvSpPr txBox="1"/>
          <p:nvPr/>
        </p:nvSpPr>
        <p:spPr>
          <a:xfrm>
            <a:off x="130094" y="4163459"/>
            <a:ext cx="2537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dirty="0" err="1"/>
              <a:t>Fe</a:t>
            </a:r>
            <a:r>
              <a:rPr lang="hu-HU" sz="1050" dirty="0"/>
              <a:t> </a:t>
            </a:r>
            <a:r>
              <a:rPr lang="hu-HU" sz="1050" dirty="0" err="1"/>
              <a:t>chains</a:t>
            </a:r>
            <a:r>
              <a:rPr lang="hu-HU" sz="1050" dirty="0"/>
              <a:t> </a:t>
            </a:r>
            <a:r>
              <a:rPr lang="hu-HU" sz="1050" dirty="0" err="1"/>
              <a:t>on</a:t>
            </a:r>
            <a:r>
              <a:rPr lang="hu-HU" sz="1050" dirty="0"/>
              <a:t> Re(0001)</a:t>
            </a:r>
          </a:p>
          <a:p>
            <a:r>
              <a:rPr lang="hu-HU" sz="1050" b="0" u="none" strike="noStrike" baseline="0" dirty="0">
                <a:latin typeface="+mj-lt"/>
                <a:cs typeface="Times New Roman" panose="02020603050405020304" pitchFamily="18" charset="0"/>
              </a:rPr>
              <a:t>H. Kim </a:t>
            </a:r>
            <a:r>
              <a:rPr lang="hu-HU" sz="1050" b="0" i="1" u="none" strike="noStrike" baseline="0" dirty="0" err="1">
                <a:latin typeface="+mj-lt"/>
                <a:cs typeface="Times New Roman" panose="02020603050405020304" pitchFamily="18" charset="0"/>
              </a:rPr>
              <a:t>et</a:t>
            </a:r>
            <a:r>
              <a:rPr lang="hu-HU" sz="1050" b="0" i="1" u="none" strike="noStrike" baseline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u-HU" sz="1050" b="0" i="1" u="none" strike="noStrike" baseline="0" dirty="0" err="1">
                <a:latin typeface="+mj-lt"/>
                <a:cs typeface="Times New Roman" panose="02020603050405020304" pitchFamily="18" charset="0"/>
              </a:rPr>
              <a:t>al</a:t>
            </a:r>
            <a:r>
              <a:rPr lang="hu-HU" sz="1050" b="0" i="1" u="none" strike="noStrike" baseline="0" dirty="0">
                <a:latin typeface="+mj-lt"/>
                <a:cs typeface="Times New Roman" panose="02020603050405020304" pitchFamily="18" charset="0"/>
              </a:rPr>
              <a:t>., </a:t>
            </a:r>
            <a:r>
              <a:rPr lang="en-US" sz="1050" b="0" u="none" strike="noStrike" baseline="0" dirty="0">
                <a:latin typeface="+mj-lt"/>
                <a:cs typeface="Times New Roman" panose="02020603050405020304" pitchFamily="18" charset="0"/>
              </a:rPr>
              <a:t>Sci. Adv. </a:t>
            </a:r>
            <a:r>
              <a:rPr lang="en-US" sz="1050" b="1" u="none" strike="noStrike" baseline="0" dirty="0"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1050" b="0" u="none" strike="noStrike" baseline="0" dirty="0">
                <a:latin typeface="+mj-lt"/>
                <a:cs typeface="Times New Roman" panose="02020603050405020304" pitchFamily="18" charset="0"/>
              </a:rPr>
              <a:t> eaar525111</a:t>
            </a:r>
            <a:r>
              <a:rPr lang="hu-HU" sz="1050" b="0" u="none" strike="noStrike" baseline="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1050" b="0" u="none" strike="noStrike" baseline="0" dirty="0">
                <a:latin typeface="+mj-lt"/>
                <a:cs typeface="Times New Roman" panose="02020603050405020304" pitchFamily="18" charset="0"/>
              </a:rPr>
              <a:t>2018</a:t>
            </a:r>
            <a:r>
              <a:rPr lang="hu-HU" sz="1050" b="0" u="none" strike="noStrike" baseline="0" dirty="0">
                <a:latin typeface="+mj-lt"/>
                <a:cs typeface="Times New Roman" panose="02020603050405020304" pitchFamily="18" charset="0"/>
              </a:rPr>
              <a:t>)</a:t>
            </a:r>
            <a:endParaRPr lang="en-US" sz="1050" dirty="0">
              <a:latin typeface="+mj-lt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52133AB1-83F0-48FD-BD02-52AC5AF774EC}"/>
              </a:ext>
            </a:extLst>
          </p:cNvPr>
          <p:cNvSpPr txBox="1"/>
          <p:nvPr/>
        </p:nvSpPr>
        <p:spPr>
          <a:xfrm>
            <a:off x="130094" y="6338768"/>
            <a:ext cx="32784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dirty="0" err="1"/>
              <a:t>Mn</a:t>
            </a:r>
            <a:r>
              <a:rPr lang="hu-HU" sz="1050" dirty="0"/>
              <a:t> </a:t>
            </a:r>
            <a:r>
              <a:rPr lang="hu-HU" sz="1050" dirty="0" err="1"/>
              <a:t>chains</a:t>
            </a:r>
            <a:r>
              <a:rPr lang="hu-HU" sz="1050" dirty="0"/>
              <a:t> </a:t>
            </a:r>
            <a:r>
              <a:rPr lang="hu-HU" sz="1050" dirty="0" err="1"/>
              <a:t>on</a:t>
            </a:r>
            <a:r>
              <a:rPr lang="hu-HU" sz="1050" dirty="0"/>
              <a:t> </a:t>
            </a:r>
            <a:r>
              <a:rPr lang="hu-HU" sz="1050" dirty="0" err="1"/>
              <a:t>Nb</a:t>
            </a:r>
            <a:r>
              <a:rPr lang="hu-HU" sz="1050" dirty="0"/>
              <a:t>(110)</a:t>
            </a:r>
          </a:p>
          <a:p>
            <a:r>
              <a:rPr lang="hu-HU" sz="1050" dirty="0"/>
              <a:t>L. </a:t>
            </a:r>
            <a:r>
              <a:rPr lang="en-US" sz="1050" dirty="0"/>
              <a:t>Sc</a:t>
            </a:r>
            <a:r>
              <a:rPr lang="hu-HU" sz="1050" dirty="0"/>
              <a:t>h</a:t>
            </a:r>
            <a:r>
              <a:rPr lang="en-US" sz="1050" dirty="0" err="1"/>
              <a:t>neider</a:t>
            </a:r>
            <a:r>
              <a:rPr lang="en-US" sz="1050" dirty="0"/>
              <a:t> </a:t>
            </a:r>
            <a:r>
              <a:rPr lang="en-US" sz="1050" i="1" dirty="0"/>
              <a:t>et al</a:t>
            </a:r>
            <a:r>
              <a:rPr lang="hu-HU" sz="1050" i="1" dirty="0"/>
              <a:t>.</a:t>
            </a:r>
            <a:r>
              <a:rPr lang="en-US" sz="1050" dirty="0"/>
              <a:t> Nat. </a:t>
            </a:r>
            <a:r>
              <a:rPr lang="en-US" sz="1050" dirty="0" err="1"/>
              <a:t>Nanotechnol</a:t>
            </a:r>
            <a:r>
              <a:rPr lang="en-US" sz="1050" dirty="0"/>
              <a:t>. </a:t>
            </a:r>
            <a:r>
              <a:rPr lang="en-US" sz="1050" b="1" dirty="0"/>
              <a:t>17</a:t>
            </a:r>
            <a:r>
              <a:rPr lang="en-US" sz="1050" dirty="0"/>
              <a:t>, 384–389 (2022)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C37EAE91-5F69-46F1-9C8B-EC4FCFA90249}"/>
              </a:ext>
            </a:extLst>
          </p:cNvPr>
          <p:cNvSpPr txBox="1"/>
          <p:nvPr/>
        </p:nvSpPr>
        <p:spPr>
          <a:xfrm>
            <a:off x="4252081" y="4087928"/>
            <a:ext cx="379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Majoranas</a:t>
            </a:r>
            <a:r>
              <a:rPr lang="hu-HU" dirty="0"/>
              <a:t>, </a:t>
            </a:r>
            <a:r>
              <a:rPr lang="hu-HU" dirty="0" err="1"/>
              <a:t>precursors</a:t>
            </a:r>
            <a:r>
              <a:rPr lang="hu-HU" dirty="0"/>
              <a:t>, </a:t>
            </a:r>
            <a:r>
              <a:rPr lang="hu-HU" dirty="0" err="1"/>
              <a:t>topological</a:t>
            </a:r>
            <a:r>
              <a:rPr lang="hu-HU" dirty="0"/>
              <a:t> ???</a:t>
            </a:r>
            <a:endParaRPr lang="en-US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232524" y="828410"/>
            <a:ext cx="3115340" cy="1160430"/>
            <a:chOff x="578738" y="764704"/>
            <a:chExt cx="4084266" cy="1592478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E5ECB6ED-5390-4784-A80B-973872E3E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738" y="798354"/>
              <a:ext cx="4084266" cy="1558828"/>
            </a:xfrm>
            <a:prstGeom prst="rect">
              <a:avLst/>
            </a:prstGeom>
          </p:spPr>
        </p:pic>
        <p:sp>
          <p:nvSpPr>
            <p:cNvPr id="2" name="Téglalap: lekerekített 1">
              <a:extLst>
                <a:ext uri="{FF2B5EF4-FFF2-40B4-BE49-F238E27FC236}">
                  <a16:creationId xmlns:a16="http://schemas.microsoft.com/office/drawing/2014/main" id="{C7293BDE-B743-4A1B-AEA4-5BC3AA8F45D4}"/>
                </a:ext>
              </a:extLst>
            </p:cNvPr>
            <p:cNvSpPr/>
            <p:nvPr/>
          </p:nvSpPr>
          <p:spPr>
            <a:xfrm>
              <a:off x="2267744" y="764704"/>
              <a:ext cx="432048" cy="143512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323528" y="2704317"/>
            <a:ext cx="3024336" cy="1444763"/>
            <a:chOff x="755576" y="2431476"/>
            <a:chExt cx="3543584" cy="2023664"/>
          </a:xfrm>
        </p:grpSpPr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C8FF3AFC-4A32-4554-B27A-77C0290F9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76" y="2431476"/>
              <a:ext cx="3543584" cy="2023664"/>
            </a:xfrm>
            <a:prstGeom prst="rect">
              <a:avLst/>
            </a:prstGeom>
          </p:spPr>
        </p:pic>
        <p:sp>
          <p:nvSpPr>
            <p:cNvPr id="3" name="Téglalap: lekerekített 2">
              <a:extLst>
                <a:ext uri="{FF2B5EF4-FFF2-40B4-BE49-F238E27FC236}">
                  <a16:creationId xmlns:a16="http://schemas.microsoft.com/office/drawing/2014/main" id="{F3AFF2B1-5E89-4B06-B112-30F11CD23340}"/>
                </a:ext>
              </a:extLst>
            </p:cNvPr>
            <p:cNvSpPr/>
            <p:nvPr/>
          </p:nvSpPr>
          <p:spPr>
            <a:xfrm>
              <a:off x="2411760" y="2490330"/>
              <a:ext cx="432048" cy="18027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389116" y="4853984"/>
            <a:ext cx="2987904" cy="1440160"/>
            <a:chOff x="720000" y="4653136"/>
            <a:chExt cx="3516875" cy="1885704"/>
          </a:xfrm>
        </p:grpSpPr>
        <p:pic>
          <p:nvPicPr>
            <p:cNvPr id="21" name="Kép 20">
              <a:extLst>
                <a:ext uri="{FF2B5EF4-FFF2-40B4-BE49-F238E27FC236}">
                  <a16:creationId xmlns:a16="http://schemas.microsoft.com/office/drawing/2014/main" id="{0DC01555-479F-47CE-99FB-714E573F9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576" y="4653136"/>
              <a:ext cx="3481299" cy="1885704"/>
            </a:xfrm>
            <a:prstGeom prst="rect">
              <a:avLst/>
            </a:prstGeom>
          </p:spPr>
        </p:pic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EE389F2E-D36A-4057-895E-93E2205A6FAE}"/>
                </a:ext>
              </a:extLst>
            </p:cNvPr>
            <p:cNvSpPr/>
            <p:nvPr/>
          </p:nvSpPr>
          <p:spPr>
            <a:xfrm>
              <a:off x="720000" y="5058000"/>
              <a:ext cx="3312368" cy="29907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zövegdoboz 11"/>
          <p:cNvSpPr txBox="1"/>
          <p:nvPr/>
        </p:nvSpPr>
        <p:spPr>
          <a:xfrm>
            <a:off x="130094" y="2072920"/>
            <a:ext cx="25955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dirty="0" err="1"/>
              <a:t>Fe</a:t>
            </a:r>
            <a:r>
              <a:rPr lang="hu-HU" sz="1050" dirty="0"/>
              <a:t> </a:t>
            </a:r>
            <a:r>
              <a:rPr lang="hu-HU" sz="1050" dirty="0" err="1"/>
              <a:t>chains</a:t>
            </a:r>
            <a:r>
              <a:rPr lang="hu-HU" sz="1050" dirty="0"/>
              <a:t> </a:t>
            </a:r>
            <a:r>
              <a:rPr lang="hu-HU" sz="1050" dirty="0" err="1"/>
              <a:t>on</a:t>
            </a:r>
            <a:r>
              <a:rPr lang="hu-HU" sz="1050" dirty="0"/>
              <a:t> Pb(110)</a:t>
            </a:r>
            <a:endParaRPr lang="en-US" sz="1050" dirty="0"/>
          </a:p>
          <a:p>
            <a:r>
              <a:rPr lang="en-US" sz="1050" dirty="0"/>
              <a:t>S. </a:t>
            </a:r>
            <a:r>
              <a:rPr lang="en-US" sz="1050" dirty="0" err="1"/>
              <a:t>Nadj-Perge</a:t>
            </a:r>
            <a:r>
              <a:rPr lang="en-US" sz="1050" dirty="0"/>
              <a:t> </a:t>
            </a:r>
            <a:r>
              <a:rPr lang="en-US" sz="1050" i="1" dirty="0"/>
              <a:t>et al. </a:t>
            </a:r>
            <a:r>
              <a:rPr lang="en-US" sz="1050" dirty="0"/>
              <a:t>Science, </a:t>
            </a:r>
            <a:r>
              <a:rPr lang="en-US" sz="1050" b="1" dirty="0"/>
              <a:t>346</a:t>
            </a:r>
            <a:r>
              <a:rPr lang="en-US" sz="1050" dirty="0"/>
              <a:t>, 622 (2014)</a:t>
            </a:r>
            <a:endParaRPr lang="hu-HU" sz="1050" dirty="0"/>
          </a:p>
        </p:txBody>
      </p:sp>
      <p:pic>
        <p:nvPicPr>
          <p:cNvPr id="20" name="Grafik 1"/>
          <p:cNvPicPr>
            <a:picLocks noChangeAspect="1"/>
          </p:cNvPicPr>
          <p:nvPr/>
        </p:nvPicPr>
        <p:blipFill rotWithShape="1">
          <a:blip r:embed="rId5"/>
          <a:srcRect l="27972" t="25952" r="23991" b="16648"/>
          <a:stretch/>
        </p:blipFill>
        <p:spPr>
          <a:xfrm>
            <a:off x="4284625" y="828410"/>
            <a:ext cx="4372600" cy="2938961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C37EAE91-5F69-46F1-9C8B-EC4FCFA90249}"/>
              </a:ext>
            </a:extLst>
          </p:cNvPr>
          <p:cNvSpPr txBox="1"/>
          <p:nvPr/>
        </p:nvSpPr>
        <p:spPr>
          <a:xfrm>
            <a:off x="3810888" y="4584442"/>
            <a:ext cx="4943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Way forward:  Better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Parameter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proper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 specific</a:t>
            </a:r>
          </a:p>
        </p:txBody>
      </p:sp>
    </p:spTree>
    <p:extLst>
      <p:ext uri="{BB962C8B-B14F-4D97-AF65-F5344CB8AC3E}">
        <p14:creationId xmlns:p14="http://schemas.microsoft.com/office/powerpoint/2010/main" val="1969317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61306-AE13-0685-167D-F2B8C8318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260648"/>
            <a:ext cx="3742184" cy="936104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Why is it difficult</a:t>
            </a:r>
            <a:r>
              <a:rPr lang="hu-HU" sz="3600" dirty="0"/>
              <a:t>?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0F69A-41E6-69DF-5CAC-6255F3B76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97" y="1310926"/>
            <a:ext cx="6400800" cy="1752600"/>
          </a:xfrm>
        </p:spPr>
        <p:txBody>
          <a:bodyPr>
            <a:normAutofit fontScale="55000" lnSpcReduction="20000"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„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semi-infinite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”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material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Surface nanostructure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agnetism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Relativis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tic effects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uperconductivity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              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coherence length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4E26A845-022A-F5DB-75FE-B0A263183C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72" t="25952" r="23991" b="16648"/>
          <a:stretch/>
        </p:blipFill>
        <p:spPr>
          <a:xfrm>
            <a:off x="4737291" y="548680"/>
            <a:ext cx="4372600" cy="2938961"/>
          </a:xfrm>
          <a:prstGeom prst="rect">
            <a:avLst/>
          </a:prstGeom>
        </p:spPr>
      </p:pic>
      <p:grpSp>
        <p:nvGrpSpPr>
          <p:cNvPr id="5" name="Csoportba foglalás 169">
            <a:extLst>
              <a:ext uri="{FF2B5EF4-FFF2-40B4-BE49-F238E27FC236}">
                <a16:creationId xmlns:a16="http://schemas.microsoft.com/office/drawing/2014/main" id="{2FA92CD4-8A34-02A2-6820-F0C18DE1F286}"/>
              </a:ext>
            </a:extLst>
          </p:cNvPr>
          <p:cNvGrpSpPr/>
          <p:nvPr/>
        </p:nvGrpSpPr>
        <p:grpSpPr>
          <a:xfrm>
            <a:off x="5004048" y="4034578"/>
            <a:ext cx="2880320" cy="2490766"/>
            <a:chOff x="4427984" y="2383602"/>
            <a:chExt cx="1728231" cy="1405438"/>
          </a:xfrm>
        </p:grpSpPr>
        <p:grpSp>
          <p:nvGrpSpPr>
            <p:cNvPr id="6" name="Csoportba foglalás 32">
              <a:extLst>
                <a:ext uri="{FF2B5EF4-FFF2-40B4-BE49-F238E27FC236}">
                  <a16:creationId xmlns:a16="http://schemas.microsoft.com/office/drawing/2014/main" id="{752FCB2D-6553-7DB0-D17E-91167656B218}"/>
                </a:ext>
              </a:extLst>
            </p:cNvPr>
            <p:cNvGrpSpPr/>
            <p:nvPr/>
          </p:nvGrpSpPr>
          <p:grpSpPr>
            <a:xfrm>
              <a:off x="4434717" y="2383602"/>
              <a:ext cx="1721498" cy="1401763"/>
              <a:chOff x="1077395" y="3688154"/>
              <a:chExt cx="3215184" cy="2963954"/>
            </a:xfrm>
          </p:grpSpPr>
          <p:grpSp>
            <p:nvGrpSpPr>
              <p:cNvPr id="10" name="Csoportba foglalás 33">
                <a:extLst>
                  <a:ext uri="{FF2B5EF4-FFF2-40B4-BE49-F238E27FC236}">
                    <a16:creationId xmlns:a16="http://schemas.microsoft.com/office/drawing/2014/main" id="{333C065C-A55E-0B27-828A-20C30E2AA19F}"/>
                  </a:ext>
                </a:extLst>
              </p:cNvPr>
              <p:cNvGrpSpPr/>
              <p:nvPr/>
            </p:nvGrpSpPr>
            <p:grpSpPr>
              <a:xfrm>
                <a:off x="1077395" y="4517746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120" name="Ellipszis 144">
                  <a:extLst>
                    <a:ext uri="{FF2B5EF4-FFF2-40B4-BE49-F238E27FC236}">
                      <a16:creationId xmlns:a16="http://schemas.microsoft.com/office/drawing/2014/main" id="{EFB0FA05-B917-6A31-DBFD-4E0EA8EF3955}"/>
                    </a:ext>
                  </a:extLst>
                </p:cNvPr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1" name="Ellipszis 145">
                  <a:extLst>
                    <a:ext uri="{FF2B5EF4-FFF2-40B4-BE49-F238E27FC236}">
                      <a16:creationId xmlns:a16="http://schemas.microsoft.com/office/drawing/2014/main" id="{04FBA648-6520-3CAC-07E0-690D16C72316}"/>
                    </a:ext>
                  </a:extLst>
                </p:cNvPr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2" name="Ellipszis 146">
                  <a:extLst>
                    <a:ext uri="{FF2B5EF4-FFF2-40B4-BE49-F238E27FC236}">
                      <a16:creationId xmlns:a16="http://schemas.microsoft.com/office/drawing/2014/main" id="{5D3B41F2-ED46-17FB-55FA-DE507A71C0A4}"/>
                    </a:ext>
                  </a:extLst>
                </p:cNvPr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3" name="Ellipszis 147">
                  <a:extLst>
                    <a:ext uri="{FF2B5EF4-FFF2-40B4-BE49-F238E27FC236}">
                      <a16:creationId xmlns:a16="http://schemas.microsoft.com/office/drawing/2014/main" id="{561F4C67-B0EC-49B7-003D-566A328826F3}"/>
                    </a:ext>
                  </a:extLst>
                </p:cNvPr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4" name="Ellipszis 148">
                  <a:extLst>
                    <a:ext uri="{FF2B5EF4-FFF2-40B4-BE49-F238E27FC236}">
                      <a16:creationId xmlns:a16="http://schemas.microsoft.com/office/drawing/2014/main" id="{C1E08392-1718-B40E-5FD0-99EC6CC37E79}"/>
                    </a:ext>
                  </a:extLst>
                </p:cNvPr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5" name="Ellipszis 149">
                  <a:extLst>
                    <a:ext uri="{FF2B5EF4-FFF2-40B4-BE49-F238E27FC236}">
                      <a16:creationId xmlns:a16="http://schemas.microsoft.com/office/drawing/2014/main" id="{2B358C35-AC2E-1D5C-88AD-4516823DEFFE}"/>
                    </a:ext>
                  </a:extLst>
                </p:cNvPr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6" name="Ellipszis 150">
                  <a:extLst>
                    <a:ext uri="{FF2B5EF4-FFF2-40B4-BE49-F238E27FC236}">
                      <a16:creationId xmlns:a16="http://schemas.microsoft.com/office/drawing/2014/main" id="{4DBD14DD-80D8-8B90-AD22-160190D454F1}"/>
                    </a:ext>
                  </a:extLst>
                </p:cNvPr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7" name="Ellipszis 151">
                  <a:extLst>
                    <a:ext uri="{FF2B5EF4-FFF2-40B4-BE49-F238E27FC236}">
                      <a16:creationId xmlns:a16="http://schemas.microsoft.com/office/drawing/2014/main" id="{A62A1EBB-2C91-6DD9-7D20-90C9B189539E}"/>
                    </a:ext>
                  </a:extLst>
                </p:cNvPr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8" name="Ellipszis 152">
                  <a:extLst>
                    <a:ext uri="{FF2B5EF4-FFF2-40B4-BE49-F238E27FC236}">
                      <a16:creationId xmlns:a16="http://schemas.microsoft.com/office/drawing/2014/main" id="{A21D595C-7149-A5E1-0E8D-13B318223884}"/>
                    </a:ext>
                  </a:extLst>
                </p:cNvPr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9" name="Ellipszis 153">
                  <a:extLst>
                    <a:ext uri="{FF2B5EF4-FFF2-40B4-BE49-F238E27FC236}">
                      <a16:creationId xmlns:a16="http://schemas.microsoft.com/office/drawing/2014/main" id="{2D18725C-27F8-DE88-D616-3DD662772777}"/>
                    </a:ext>
                  </a:extLst>
                </p:cNvPr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0" name="Ellipszis 154">
                  <a:extLst>
                    <a:ext uri="{FF2B5EF4-FFF2-40B4-BE49-F238E27FC236}">
                      <a16:creationId xmlns:a16="http://schemas.microsoft.com/office/drawing/2014/main" id="{146DCEAE-5A7A-6816-4C8E-26067933CFCF}"/>
                    </a:ext>
                  </a:extLst>
                </p:cNvPr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1" name="Csoportba foglalás 34">
                <a:extLst>
                  <a:ext uri="{FF2B5EF4-FFF2-40B4-BE49-F238E27FC236}">
                    <a16:creationId xmlns:a16="http://schemas.microsoft.com/office/drawing/2014/main" id="{75361342-7933-CD60-883D-579A32C566A5}"/>
                  </a:ext>
                </a:extLst>
              </p:cNvPr>
              <p:cNvGrpSpPr/>
              <p:nvPr/>
            </p:nvGrpSpPr>
            <p:grpSpPr>
              <a:xfrm>
                <a:off x="1222128" y="4733770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109" name="Ellipszis 133">
                  <a:extLst>
                    <a:ext uri="{FF2B5EF4-FFF2-40B4-BE49-F238E27FC236}">
                      <a16:creationId xmlns:a16="http://schemas.microsoft.com/office/drawing/2014/main" id="{6BF07A26-93FE-59B3-5275-5F4C803DFCC8}"/>
                    </a:ext>
                  </a:extLst>
                </p:cNvPr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0" name="Ellipszis 134">
                  <a:extLst>
                    <a:ext uri="{FF2B5EF4-FFF2-40B4-BE49-F238E27FC236}">
                      <a16:creationId xmlns:a16="http://schemas.microsoft.com/office/drawing/2014/main" id="{94D3F3D6-718F-6545-1A47-E8C161B255ED}"/>
                    </a:ext>
                  </a:extLst>
                </p:cNvPr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1" name="Ellipszis 135">
                  <a:extLst>
                    <a:ext uri="{FF2B5EF4-FFF2-40B4-BE49-F238E27FC236}">
                      <a16:creationId xmlns:a16="http://schemas.microsoft.com/office/drawing/2014/main" id="{58CD1AED-7288-A556-FF45-5EF117B3E815}"/>
                    </a:ext>
                  </a:extLst>
                </p:cNvPr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2" name="Ellipszis 136">
                  <a:extLst>
                    <a:ext uri="{FF2B5EF4-FFF2-40B4-BE49-F238E27FC236}">
                      <a16:creationId xmlns:a16="http://schemas.microsoft.com/office/drawing/2014/main" id="{B81BC548-93F5-ED42-B46B-44746753A526}"/>
                    </a:ext>
                  </a:extLst>
                </p:cNvPr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3" name="Ellipszis 137">
                  <a:extLst>
                    <a:ext uri="{FF2B5EF4-FFF2-40B4-BE49-F238E27FC236}">
                      <a16:creationId xmlns:a16="http://schemas.microsoft.com/office/drawing/2014/main" id="{CCA0AB65-3F19-12F3-94EE-DEA751EBE3D2}"/>
                    </a:ext>
                  </a:extLst>
                </p:cNvPr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4" name="Ellipszis 138">
                  <a:extLst>
                    <a:ext uri="{FF2B5EF4-FFF2-40B4-BE49-F238E27FC236}">
                      <a16:creationId xmlns:a16="http://schemas.microsoft.com/office/drawing/2014/main" id="{E2B8CC3F-F7CE-9276-164C-E4279F60EE60}"/>
                    </a:ext>
                  </a:extLst>
                </p:cNvPr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5" name="Ellipszis 139">
                  <a:extLst>
                    <a:ext uri="{FF2B5EF4-FFF2-40B4-BE49-F238E27FC236}">
                      <a16:creationId xmlns:a16="http://schemas.microsoft.com/office/drawing/2014/main" id="{9E6DB9FD-3810-025F-2ED4-1329F0A108DE}"/>
                    </a:ext>
                  </a:extLst>
                </p:cNvPr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6" name="Ellipszis 140">
                  <a:extLst>
                    <a:ext uri="{FF2B5EF4-FFF2-40B4-BE49-F238E27FC236}">
                      <a16:creationId xmlns:a16="http://schemas.microsoft.com/office/drawing/2014/main" id="{1190F341-2689-7DB3-178C-D58977EAED85}"/>
                    </a:ext>
                  </a:extLst>
                </p:cNvPr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7" name="Ellipszis 141">
                  <a:extLst>
                    <a:ext uri="{FF2B5EF4-FFF2-40B4-BE49-F238E27FC236}">
                      <a16:creationId xmlns:a16="http://schemas.microsoft.com/office/drawing/2014/main" id="{0DB03C7D-A445-4A05-AACA-D7101132B057}"/>
                    </a:ext>
                  </a:extLst>
                </p:cNvPr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8" name="Ellipszis 142">
                  <a:extLst>
                    <a:ext uri="{FF2B5EF4-FFF2-40B4-BE49-F238E27FC236}">
                      <a16:creationId xmlns:a16="http://schemas.microsoft.com/office/drawing/2014/main" id="{DC78CB9E-47CC-207D-0D70-60C5CB600020}"/>
                    </a:ext>
                  </a:extLst>
                </p:cNvPr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9" name="Ellipszis 143">
                  <a:extLst>
                    <a:ext uri="{FF2B5EF4-FFF2-40B4-BE49-F238E27FC236}">
                      <a16:creationId xmlns:a16="http://schemas.microsoft.com/office/drawing/2014/main" id="{989F81F4-D648-61EF-37B1-50C1F2657DDA}"/>
                    </a:ext>
                  </a:extLst>
                </p:cNvPr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2" name="Csoportba foglalás 35">
                <a:extLst>
                  <a:ext uri="{FF2B5EF4-FFF2-40B4-BE49-F238E27FC236}">
                    <a16:creationId xmlns:a16="http://schemas.microsoft.com/office/drawing/2014/main" id="{B95ABF24-FAA3-0CD4-F398-5804212FCECE}"/>
                  </a:ext>
                </a:extLst>
              </p:cNvPr>
              <p:cNvGrpSpPr/>
              <p:nvPr/>
            </p:nvGrpSpPr>
            <p:grpSpPr>
              <a:xfrm>
                <a:off x="1086738" y="4941168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98" name="Ellipszis 122">
                  <a:extLst>
                    <a:ext uri="{FF2B5EF4-FFF2-40B4-BE49-F238E27FC236}">
                      <a16:creationId xmlns:a16="http://schemas.microsoft.com/office/drawing/2014/main" id="{532C08FB-D609-F1D5-7F2A-AFBA5D8E7FCA}"/>
                    </a:ext>
                  </a:extLst>
                </p:cNvPr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9" name="Ellipszis 123">
                  <a:extLst>
                    <a:ext uri="{FF2B5EF4-FFF2-40B4-BE49-F238E27FC236}">
                      <a16:creationId xmlns:a16="http://schemas.microsoft.com/office/drawing/2014/main" id="{FBF574BD-2001-52EA-0AEE-0F00F7A1443F}"/>
                    </a:ext>
                  </a:extLst>
                </p:cNvPr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0" name="Ellipszis 124">
                  <a:extLst>
                    <a:ext uri="{FF2B5EF4-FFF2-40B4-BE49-F238E27FC236}">
                      <a16:creationId xmlns:a16="http://schemas.microsoft.com/office/drawing/2014/main" id="{393E0F88-921A-88B2-783F-10FDDB7CB8A1}"/>
                    </a:ext>
                  </a:extLst>
                </p:cNvPr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1" name="Ellipszis 125">
                  <a:extLst>
                    <a:ext uri="{FF2B5EF4-FFF2-40B4-BE49-F238E27FC236}">
                      <a16:creationId xmlns:a16="http://schemas.microsoft.com/office/drawing/2014/main" id="{873E23E0-D71D-8DED-55CA-985F9026949B}"/>
                    </a:ext>
                  </a:extLst>
                </p:cNvPr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2" name="Ellipszis 126">
                  <a:extLst>
                    <a:ext uri="{FF2B5EF4-FFF2-40B4-BE49-F238E27FC236}">
                      <a16:creationId xmlns:a16="http://schemas.microsoft.com/office/drawing/2014/main" id="{F731000B-E08A-7F1D-FD22-B0BE24013DC8}"/>
                    </a:ext>
                  </a:extLst>
                </p:cNvPr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3" name="Ellipszis 127">
                  <a:extLst>
                    <a:ext uri="{FF2B5EF4-FFF2-40B4-BE49-F238E27FC236}">
                      <a16:creationId xmlns:a16="http://schemas.microsoft.com/office/drawing/2014/main" id="{F966D2D6-C849-073B-5F37-B11A6E4E9760}"/>
                    </a:ext>
                  </a:extLst>
                </p:cNvPr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4" name="Ellipszis 128">
                  <a:extLst>
                    <a:ext uri="{FF2B5EF4-FFF2-40B4-BE49-F238E27FC236}">
                      <a16:creationId xmlns:a16="http://schemas.microsoft.com/office/drawing/2014/main" id="{5DA35CA9-4DAA-75CA-1F66-BA535C6DF2B5}"/>
                    </a:ext>
                  </a:extLst>
                </p:cNvPr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5" name="Ellipszis 129">
                  <a:extLst>
                    <a:ext uri="{FF2B5EF4-FFF2-40B4-BE49-F238E27FC236}">
                      <a16:creationId xmlns:a16="http://schemas.microsoft.com/office/drawing/2014/main" id="{E3F9CAAD-F474-6ECA-D787-4A19EE095E6A}"/>
                    </a:ext>
                  </a:extLst>
                </p:cNvPr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6" name="Ellipszis 130">
                  <a:extLst>
                    <a:ext uri="{FF2B5EF4-FFF2-40B4-BE49-F238E27FC236}">
                      <a16:creationId xmlns:a16="http://schemas.microsoft.com/office/drawing/2014/main" id="{33F9A621-8287-AA66-7019-EA5BAEAA673C}"/>
                    </a:ext>
                  </a:extLst>
                </p:cNvPr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7" name="Ellipszis 131">
                  <a:extLst>
                    <a:ext uri="{FF2B5EF4-FFF2-40B4-BE49-F238E27FC236}">
                      <a16:creationId xmlns:a16="http://schemas.microsoft.com/office/drawing/2014/main" id="{65DBA8AA-D34F-331C-8C7C-F32A24FF98C3}"/>
                    </a:ext>
                  </a:extLst>
                </p:cNvPr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8" name="Ellipszis 132">
                  <a:extLst>
                    <a:ext uri="{FF2B5EF4-FFF2-40B4-BE49-F238E27FC236}">
                      <a16:creationId xmlns:a16="http://schemas.microsoft.com/office/drawing/2014/main" id="{587CB9CB-24D3-D73A-8CF9-AB31BB63DD91}"/>
                    </a:ext>
                  </a:extLst>
                </p:cNvPr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3" name="Csoportba foglalás 36">
                <a:extLst>
                  <a:ext uri="{FF2B5EF4-FFF2-40B4-BE49-F238E27FC236}">
                    <a16:creationId xmlns:a16="http://schemas.microsoft.com/office/drawing/2014/main" id="{941679D6-B954-8895-07D9-878B9C9CE41F}"/>
                  </a:ext>
                </a:extLst>
              </p:cNvPr>
              <p:cNvGrpSpPr/>
              <p:nvPr/>
            </p:nvGrpSpPr>
            <p:grpSpPr>
              <a:xfrm>
                <a:off x="1229795" y="5148566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87" name="Ellipszis 111">
                  <a:extLst>
                    <a:ext uri="{FF2B5EF4-FFF2-40B4-BE49-F238E27FC236}">
                      <a16:creationId xmlns:a16="http://schemas.microsoft.com/office/drawing/2014/main" id="{617F7C0D-F01E-7C96-8723-A0B27EA46746}"/>
                    </a:ext>
                  </a:extLst>
                </p:cNvPr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8" name="Ellipszis 112">
                  <a:extLst>
                    <a:ext uri="{FF2B5EF4-FFF2-40B4-BE49-F238E27FC236}">
                      <a16:creationId xmlns:a16="http://schemas.microsoft.com/office/drawing/2014/main" id="{25328B9E-2819-5B91-49E3-50AEFA554C68}"/>
                    </a:ext>
                  </a:extLst>
                </p:cNvPr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" name="Ellipszis 113">
                  <a:extLst>
                    <a:ext uri="{FF2B5EF4-FFF2-40B4-BE49-F238E27FC236}">
                      <a16:creationId xmlns:a16="http://schemas.microsoft.com/office/drawing/2014/main" id="{720964E9-C8E2-5550-06AB-575604A1FAA7}"/>
                    </a:ext>
                  </a:extLst>
                </p:cNvPr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" name="Ellipszis 114">
                  <a:extLst>
                    <a:ext uri="{FF2B5EF4-FFF2-40B4-BE49-F238E27FC236}">
                      <a16:creationId xmlns:a16="http://schemas.microsoft.com/office/drawing/2014/main" id="{6931D805-EAAB-E51A-9309-D32A5B8DAAE9}"/>
                    </a:ext>
                  </a:extLst>
                </p:cNvPr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1" name="Ellipszis 115">
                  <a:extLst>
                    <a:ext uri="{FF2B5EF4-FFF2-40B4-BE49-F238E27FC236}">
                      <a16:creationId xmlns:a16="http://schemas.microsoft.com/office/drawing/2014/main" id="{CCEAE334-FB29-AB19-C152-CAF0CF70C35B}"/>
                    </a:ext>
                  </a:extLst>
                </p:cNvPr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" name="Ellipszis 116">
                  <a:extLst>
                    <a:ext uri="{FF2B5EF4-FFF2-40B4-BE49-F238E27FC236}">
                      <a16:creationId xmlns:a16="http://schemas.microsoft.com/office/drawing/2014/main" id="{D3FF1331-5333-392B-5C99-EEFDE07B528D}"/>
                    </a:ext>
                  </a:extLst>
                </p:cNvPr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3" name="Ellipszis 117">
                  <a:extLst>
                    <a:ext uri="{FF2B5EF4-FFF2-40B4-BE49-F238E27FC236}">
                      <a16:creationId xmlns:a16="http://schemas.microsoft.com/office/drawing/2014/main" id="{27F84627-62D1-5FDB-BC76-9267279A5508}"/>
                    </a:ext>
                  </a:extLst>
                </p:cNvPr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4" name="Ellipszis 118">
                  <a:extLst>
                    <a:ext uri="{FF2B5EF4-FFF2-40B4-BE49-F238E27FC236}">
                      <a16:creationId xmlns:a16="http://schemas.microsoft.com/office/drawing/2014/main" id="{3B0AAD7C-4387-5B34-707A-32DAD0978EC6}"/>
                    </a:ext>
                  </a:extLst>
                </p:cNvPr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5" name="Ellipszis 119">
                  <a:extLst>
                    <a:ext uri="{FF2B5EF4-FFF2-40B4-BE49-F238E27FC236}">
                      <a16:creationId xmlns:a16="http://schemas.microsoft.com/office/drawing/2014/main" id="{AE15E2E6-4814-641F-804E-D932CE9B0E57}"/>
                    </a:ext>
                  </a:extLst>
                </p:cNvPr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6" name="Ellipszis 120">
                  <a:extLst>
                    <a:ext uri="{FF2B5EF4-FFF2-40B4-BE49-F238E27FC236}">
                      <a16:creationId xmlns:a16="http://schemas.microsoft.com/office/drawing/2014/main" id="{FFA668CD-C789-A3FA-8F1C-15A8A31F2D45}"/>
                    </a:ext>
                  </a:extLst>
                </p:cNvPr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7" name="Ellipszis 121">
                  <a:extLst>
                    <a:ext uri="{FF2B5EF4-FFF2-40B4-BE49-F238E27FC236}">
                      <a16:creationId xmlns:a16="http://schemas.microsoft.com/office/drawing/2014/main" id="{FB6D82DE-5659-FAC2-B14B-36D410F3DDA0}"/>
                    </a:ext>
                  </a:extLst>
                </p:cNvPr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4" name="Csoportba foglalás 37">
                <a:extLst>
                  <a:ext uri="{FF2B5EF4-FFF2-40B4-BE49-F238E27FC236}">
                    <a16:creationId xmlns:a16="http://schemas.microsoft.com/office/drawing/2014/main" id="{2E3E0209-CB01-C9D1-18B5-F39EBA82FD56}"/>
                  </a:ext>
                </a:extLst>
              </p:cNvPr>
              <p:cNvGrpSpPr/>
              <p:nvPr/>
            </p:nvGrpSpPr>
            <p:grpSpPr>
              <a:xfrm>
                <a:off x="1098137" y="5364590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76" name="Ellipszis 100">
                  <a:extLst>
                    <a:ext uri="{FF2B5EF4-FFF2-40B4-BE49-F238E27FC236}">
                      <a16:creationId xmlns:a16="http://schemas.microsoft.com/office/drawing/2014/main" id="{61414A6D-9ECE-A238-2906-330826849173}"/>
                    </a:ext>
                  </a:extLst>
                </p:cNvPr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7" name="Ellipszis 101">
                  <a:extLst>
                    <a:ext uri="{FF2B5EF4-FFF2-40B4-BE49-F238E27FC236}">
                      <a16:creationId xmlns:a16="http://schemas.microsoft.com/office/drawing/2014/main" id="{D5E46FEC-4B04-C361-35C1-F635D0FDE250}"/>
                    </a:ext>
                  </a:extLst>
                </p:cNvPr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" name="Ellipszis 102">
                  <a:extLst>
                    <a:ext uri="{FF2B5EF4-FFF2-40B4-BE49-F238E27FC236}">
                      <a16:creationId xmlns:a16="http://schemas.microsoft.com/office/drawing/2014/main" id="{2771F4AC-6200-1881-6F6F-C1E86EC48372}"/>
                    </a:ext>
                  </a:extLst>
                </p:cNvPr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9" name="Ellipszis 103">
                  <a:extLst>
                    <a:ext uri="{FF2B5EF4-FFF2-40B4-BE49-F238E27FC236}">
                      <a16:creationId xmlns:a16="http://schemas.microsoft.com/office/drawing/2014/main" id="{F585D469-D20C-7B10-DB5C-4591DA878190}"/>
                    </a:ext>
                  </a:extLst>
                </p:cNvPr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0" name="Ellipszis 104">
                  <a:extLst>
                    <a:ext uri="{FF2B5EF4-FFF2-40B4-BE49-F238E27FC236}">
                      <a16:creationId xmlns:a16="http://schemas.microsoft.com/office/drawing/2014/main" id="{AE94AD1E-B36B-518B-86E4-F7624307A600}"/>
                    </a:ext>
                  </a:extLst>
                </p:cNvPr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1" name="Ellipszis 105">
                  <a:extLst>
                    <a:ext uri="{FF2B5EF4-FFF2-40B4-BE49-F238E27FC236}">
                      <a16:creationId xmlns:a16="http://schemas.microsoft.com/office/drawing/2014/main" id="{1FDD7AD0-BB02-DB9D-64B4-F08F3B17B590}"/>
                    </a:ext>
                  </a:extLst>
                </p:cNvPr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2" name="Ellipszis 106">
                  <a:extLst>
                    <a:ext uri="{FF2B5EF4-FFF2-40B4-BE49-F238E27FC236}">
                      <a16:creationId xmlns:a16="http://schemas.microsoft.com/office/drawing/2014/main" id="{7D059EE6-B922-9ECA-BA05-BFF09C5674FA}"/>
                    </a:ext>
                  </a:extLst>
                </p:cNvPr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" name="Ellipszis 107">
                  <a:extLst>
                    <a:ext uri="{FF2B5EF4-FFF2-40B4-BE49-F238E27FC236}">
                      <a16:creationId xmlns:a16="http://schemas.microsoft.com/office/drawing/2014/main" id="{C888B522-22CF-4E0C-46EF-FB03194C01F9}"/>
                    </a:ext>
                  </a:extLst>
                </p:cNvPr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4" name="Ellipszis 108">
                  <a:extLst>
                    <a:ext uri="{FF2B5EF4-FFF2-40B4-BE49-F238E27FC236}">
                      <a16:creationId xmlns:a16="http://schemas.microsoft.com/office/drawing/2014/main" id="{DE993644-543E-3A06-5B8A-94F3EA74F45D}"/>
                    </a:ext>
                  </a:extLst>
                </p:cNvPr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5" name="Ellipszis 109">
                  <a:extLst>
                    <a:ext uri="{FF2B5EF4-FFF2-40B4-BE49-F238E27FC236}">
                      <a16:creationId xmlns:a16="http://schemas.microsoft.com/office/drawing/2014/main" id="{0B7B06AC-1671-3415-5EF4-559B9AB895DD}"/>
                    </a:ext>
                  </a:extLst>
                </p:cNvPr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" name="Ellipszis 110">
                  <a:extLst>
                    <a:ext uri="{FF2B5EF4-FFF2-40B4-BE49-F238E27FC236}">
                      <a16:creationId xmlns:a16="http://schemas.microsoft.com/office/drawing/2014/main" id="{FAA65ACF-ED8B-8539-8070-536145CDD034}"/>
                    </a:ext>
                  </a:extLst>
                </p:cNvPr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5" name="Csoportba foglalás 38">
                <a:extLst>
                  <a:ext uri="{FF2B5EF4-FFF2-40B4-BE49-F238E27FC236}">
                    <a16:creationId xmlns:a16="http://schemas.microsoft.com/office/drawing/2014/main" id="{CDE831FF-2795-E822-2CB4-58B71690AC47}"/>
                  </a:ext>
                </a:extLst>
              </p:cNvPr>
              <p:cNvGrpSpPr/>
              <p:nvPr/>
            </p:nvGrpSpPr>
            <p:grpSpPr>
              <a:xfrm>
                <a:off x="1238421" y="5580614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65" name="Ellipszis 89">
                  <a:extLst>
                    <a:ext uri="{FF2B5EF4-FFF2-40B4-BE49-F238E27FC236}">
                      <a16:creationId xmlns:a16="http://schemas.microsoft.com/office/drawing/2014/main" id="{BA3D9611-DADC-79D5-8207-C9B6F2A92EF3}"/>
                    </a:ext>
                  </a:extLst>
                </p:cNvPr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6" name="Ellipszis 90">
                  <a:extLst>
                    <a:ext uri="{FF2B5EF4-FFF2-40B4-BE49-F238E27FC236}">
                      <a16:creationId xmlns:a16="http://schemas.microsoft.com/office/drawing/2014/main" id="{B7B3CCEA-E4EB-BB6F-D13F-51CAACDAFF14}"/>
                    </a:ext>
                  </a:extLst>
                </p:cNvPr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" name="Ellipszis 91">
                  <a:extLst>
                    <a:ext uri="{FF2B5EF4-FFF2-40B4-BE49-F238E27FC236}">
                      <a16:creationId xmlns:a16="http://schemas.microsoft.com/office/drawing/2014/main" id="{C2565BE3-B97D-6233-3700-091492CCCD7C}"/>
                    </a:ext>
                  </a:extLst>
                </p:cNvPr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8" name="Ellipszis 92">
                  <a:extLst>
                    <a:ext uri="{FF2B5EF4-FFF2-40B4-BE49-F238E27FC236}">
                      <a16:creationId xmlns:a16="http://schemas.microsoft.com/office/drawing/2014/main" id="{D58B3C11-CEF5-7D27-25AE-3D4278223EDF}"/>
                    </a:ext>
                  </a:extLst>
                </p:cNvPr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9" name="Ellipszis 93">
                  <a:extLst>
                    <a:ext uri="{FF2B5EF4-FFF2-40B4-BE49-F238E27FC236}">
                      <a16:creationId xmlns:a16="http://schemas.microsoft.com/office/drawing/2014/main" id="{291931A7-2B70-3B3A-283C-EB00971E322D}"/>
                    </a:ext>
                  </a:extLst>
                </p:cNvPr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" name="Ellipszis 94">
                  <a:extLst>
                    <a:ext uri="{FF2B5EF4-FFF2-40B4-BE49-F238E27FC236}">
                      <a16:creationId xmlns:a16="http://schemas.microsoft.com/office/drawing/2014/main" id="{9C0CE0F6-6321-C828-5F64-1C19F573F2DC}"/>
                    </a:ext>
                  </a:extLst>
                </p:cNvPr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1" name="Ellipszis 95">
                  <a:extLst>
                    <a:ext uri="{FF2B5EF4-FFF2-40B4-BE49-F238E27FC236}">
                      <a16:creationId xmlns:a16="http://schemas.microsoft.com/office/drawing/2014/main" id="{A7F9CF3A-0D43-920C-D455-4BD56F6FCDF5}"/>
                    </a:ext>
                  </a:extLst>
                </p:cNvPr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2" name="Ellipszis 96">
                  <a:extLst>
                    <a:ext uri="{FF2B5EF4-FFF2-40B4-BE49-F238E27FC236}">
                      <a16:creationId xmlns:a16="http://schemas.microsoft.com/office/drawing/2014/main" id="{E657669A-BF7F-D14D-96B0-94A8EEA2AFF7}"/>
                    </a:ext>
                  </a:extLst>
                </p:cNvPr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" name="Ellipszis 97">
                  <a:extLst>
                    <a:ext uri="{FF2B5EF4-FFF2-40B4-BE49-F238E27FC236}">
                      <a16:creationId xmlns:a16="http://schemas.microsoft.com/office/drawing/2014/main" id="{D4AF1CAC-151C-43C6-FD7D-95DEBE91036C}"/>
                    </a:ext>
                  </a:extLst>
                </p:cNvPr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4" name="Ellipszis 98">
                  <a:extLst>
                    <a:ext uri="{FF2B5EF4-FFF2-40B4-BE49-F238E27FC236}">
                      <a16:creationId xmlns:a16="http://schemas.microsoft.com/office/drawing/2014/main" id="{59C7B6C8-DC32-4A3F-7195-0293D1BD746E}"/>
                    </a:ext>
                  </a:extLst>
                </p:cNvPr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5" name="Ellipszis 99">
                  <a:extLst>
                    <a:ext uri="{FF2B5EF4-FFF2-40B4-BE49-F238E27FC236}">
                      <a16:creationId xmlns:a16="http://schemas.microsoft.com/office/drawing/2014/main" id="{2223CB84-F941-560D-9BAC-4D624E05C32C}"/>
                    </a:ext>
                  </a:extLst>
                </p:cNvPr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6" name="Téglalap 39 1">
                <a:extLst>
                  <a:ext uri="{FF2B5EF4-FFF2-40B4-BE49-F238E27FC236}">
                    <a16:creationId xmlns:a16="http://schemas.microsoft.com/office/drawing/2014/main" id="{26907E2F-5378-4C44-8BE2-343150B007DC}"/>
                  </a:ext>
                </a:extLst>
              </p:cNvPr>
              <p:cNvSpPr/>
              <p:nvPr/>
            </p:nvSpPr>
            <p:spPr>
              <a:xfrm>
                <a:off x="1115616" y="5851394"/>
                <a:ext cx="3111381" cy="8007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17" name="Csoportba foglalás 41">
                <a:extLst>
                  <a:ext uri="{FF2B5EF4-FFF2-40B4-BE49-F238E27FC236}">
                    <a16:creationId xmlns:a16="http://schemas.microsoft.com/office/drawing/2014/main" id="{CCBF81A3-9646-C152-977E-DE39B1D51F44}"/>
                  </a:ext>
                </a:extLst>
              </p:cNvPr>
              <p:cNvGrpSpPr/>
              <p:nvPr/>
            </p:nvGrpSpPr>
            <p:grpSpPr>
              <a:xfrm>
                <a:off x="1229795" y="4293096"/>
                <a:ext cx="3024563" cy="253528"/>
                <a:chOff x="1077395" y="4517746"/>
                <a:chExt cx="3024563" cy="253528"/>
              </a:xfrm>
              <a:solidFill>
                <a:schemeClr val="tx2">
                  <a:lumMod val="40000"/>
                  <a:lumOff val="60000"/>
                </a:schemeClr>
              </a:solidFill>
            </p:grpSpPr>
            <p:sp>
              <p:nvSpPr>
                <p:cNvPr id="54" name="Ellipszis 78">
                  <a:extLst>
                    <a:ext uri="{FF2B5EF4-FFF2-40B4-BE49-F238E27FC236}">
                      <a16:creationId xmlns:a16="http://schemas.microsoft.com/office/drawing/2014/main" id="{39E00FD6-B155-E1F2-0195-481AA460D1F8}"/>
                    </a:ext>
                  </a:extLst>
                </p:cNvPr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5" name="Ellipszis 79">
                  <a:extLst>
                    <a:ext uri="{FF2B5EF4-FFF2-40B4-BE49-F238E27FC236}">
                      <a16:creationId xmlns:a16="http://schemas.microsoft.com/office/drawing/2014/main" id="{84833F09-0E04-0069-E6E1-DDA2801B2F60}"/>
                    </a:ext>
                  </a:extLst>
                </p:cNvPr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6" name="Ellipszis 80">
                  <a:extLst>
                    <a:ext uri="{FF2B5EF4-FFF2-40B4-BE49-F238E27FC236}">
                      <a16:creationId xmlns:a16="http://schemas.microsoft.com/office/drawing/2014/main" id="{59A65475-37F3-F423-2231-66466FFA675D}"/>
                    </a:ext>
                  </a:extLst>
                </p:cNvPr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" name="Ellipszis 81">
                  <a:extLst>
                    <a:ext uri="{FF2B5EF4-FFF2-40B4-BE49-F238E27FC236}">
                      <a16:creationId xmlns:a16="http://schemas.microsoft.com/office/drawing/2014/main" id="{FD99F4D3-9A1F-6EC8-BAAE-9C87EB6DEA54}"/>
                    </a:ext>
                  </a:extLst>
                </p:cNvPr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8" name="Ellipszis 82">
                  <a:extLst>
                    <a:ext uri="{FF2B5EF4-FFF2-40B4-BE49-F238E27FC236}">
                      <a16:creationId xmlns:a16="http://schemas.microsoft.com/office/drawing/2014/main" id="{F8568CFC-C288-717C-4E2D-7770E743E852}"/>
                    </a:ext>
                  </a:extLst>
                </p:cNvPr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" name="Ellipszis 83">
                  <a:extLst>
                    <a:ext uri="{FF2B5EF4-FFF2-40B4-BE49-F238E27FC236}">
                      <a16:creationId xmlns:a16="http://schemas.microsoft.com/office/drawing/2014/main" id="{FDA19072-E515-48A3-2B64-761726F5C964}"/>
                    </a:ext>
                  </a:extLst>
                </p:cNvPr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0" name="Ellipszis 84">
                  <a:extLst>
                    <a:ext uri="{FF2B5EF4-FFF2-40B4-BE49-F238E27FC236}">
                      <a16:creationId xmlns:a16="http://schemas.microsoft.com/office/drawing/2014/main" id="{7A9C81D0-B598-257D-00C7-949E298E53FF}"/>
                    </a:ext>
                  </a:extLst>
                </p:cNvPr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1" name="Ellipszis 85">
                  <a:extLst>
                    <a:ext uri="{FF2B5EF4-FFF2-40B4-BE49-F238E27FC236}">
                      <a16:creationId xmlns:a16="http://schemas.microsoft.com/office/drawing/2014/main" id="{1185815B-B375-429C-EB3F-9346D79C0C01}"/>
                    </a:ext>
                  </a:extLst>
                </p:cNvPr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" name="Ellipszis 86">
                  <a:extLst>
                    <a:ext uri="{FF2B5EF4-FFF2-40B4-BE49-F238E27FC236}">
                      <a16:creationId xmlns:a16="http://schemas.microsoft.com/office/drawing/2014/main" id="{B6944B10-CA0D-AB78-84EC-98F2D7E0D05B}"/>
                    </a:ext>
                  </a:extLst>
                </p:cNvPr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3" name="Ellipszis 87">
                  <a:extLst>
                    <a:ext uri="{FF2B5EF4-FFF2-40B4-BE49-F238E27FC236}">
                      <a16:creationId xmlns:a16="http://schemas.microsoft.com/office/drawing/2014/main" id="{CE1470F5-1358-3EB2-AF9A-1D93DBE03053}"/>
                    </a:ext>
                  </a:extLst>
                </p:cNvPr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" name="Ellipszis 88">
                  <a:extLst>
                    <a:ext uri="{FF2B5EF4-FFF2-40B4-BE49-F238E27FC236}">
                      <a16:creationId xmlns:a16="http://schemas.microsoft.com/office/drawing/2014/main" id="{EA59636C-F2CF-481B-49BA-0EB16D3A210A}"/>
                    </a:ext>
                  </a:extLst>
                </p:cNvPr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8" name="Csoportba foglalás 42">
                <a:extLst>
                  <a:ext uri="{FF2B5EF4-FFF2-40B4-BE49-F238E27FC236}">
                    <a16:creationId xmlns:a16="http://schemas.microsoft.com/office/drawing/2014/main" id="{4C52E31B-D0A4-F702-5BDA-DB38857C084A}"/>
                  </a:ext>
                </a:extLst>
              </p:cNvPr>
              <p:cNvGrpSpPr/>
              <p:nvPr/>
            </p:nvGrpSpPr>
            <p:grpSpPr>
              <a:xfrm>
                <a:off x="1115616" y="4008064"/>
                <a:ext cx="3024563" cy="253528"/>
                <a:chOff x="1077395" y="4517746"/>
                <a:chExt cx="3024563" cy="25352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43" name="Ellipszis 67">
                  <a:extLst>
                    <a:ext uri="{FF2B5EF4-FFF2-40B4-BE49-F238E27FC236}">
                      <a16:creationId xmlns:a16="http://schemas.microsoft.com/office/drawing/2014/main" id="{47ED7001-63BE-2DE8-4152-846C7B409D60}"/>
                    </a:ext>
                  </a:extLst>
                </p:cNvPr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4" name="Ellipszis 68">
                  <a:extLst>
                    <a:ext uri="{FF2B5EF4-FFF2-40B4-BE49-F238E27FC236}">
                      <a16:creationId xmlns:a16="http://schemas.microsoft.com/office/drawing/2014/main" id="{4E047199-BD9E-4435-4219-3DE951CDF980}"/>
                    </a:ext>
                  </a:extLst>
                </p:cNvPr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" name="Ellipszis 69">
                  <a:extLst>
                    <a:ext uri="{FF2B5EF4-FFF2-40B4-BE49-F238E27FC236}">
                      <a16:creationId xmlns:a16="http://schemas.microsoft.com/office/drawing/2014/main" id="{40C62660-B705-0763-7A98-0FC10B6F9A74}"/>
                    </a:ext>
                  </a:extLst>
                </p:cNvPr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" name="Ellipszis 70">
                  <a:extLst>
                    <a:ext uri="{FF2B5EF4-FFF2-40B4-BE49-F238E27FC236}">
                      <a16:creationId xmlns:a16="http://schemas.microsoft.com/office/drawing/2014/main" id="{881E359F-EACE-7AC8-BFCF-B53F54BBCE72}"/>
                    </a:ext>
                  </a:extLst>
                </p:cNvPr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7" name="Ellipszis 71">
                  <a:extLst>
                    <a:ext uri="{FF2B5EF4-FFF2-40B4-BE49-F238E27FC236}">
                      <a16:creationId xmlns:a16="http://schemas.microsoft.com/office/drawing/2014/main" id="{98229161-C7AF-1776-A753-1FFFD6A07B28}"/>
                    </a:ext>
                  </a:extLst>
                </p:cNvPr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" name="Ellipszis 72">
                  <a:extLst>
                    <a:ext uri="{FF2B5EF4-FFF2-40B4-BE49-F238E27FC236}">
                      <a16:creationId xmlns:a16="http://schemas.microsoft.com/office/drawing/2014/main" id="{1B344FCA-AC4E-74D7-7F19-DCFFAC1E3ED2}"/>
                    </a:ext>
                  </a:extLst>
                </p:cNvPr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" name="Ellipszis 73">
                  <a:extLst>
                    <a:ext uri="{FF2B5EF4-FFF2-40B4-BE49-F238E27FC236}">
                      <a16:creationId xmlns:a16="http://schemas.microsoft.com/office/drawing/2014/main" id="{65EA7ED7-203F-0FBC-7568-976DFB5C1F88}"/>
                    </a:ext>
                  </a:extLst>
                </p:cNvPr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0" name="Ellipszis 74">
                  <a:extLst>
                    <a:ext uri="{FF2B5EF4-FFF2-40B4-BE49-F238E27FC236}">
                      <a16:creationId xmlns:a16="http://schemas.microsoft.com/office/drawing/2014/main" id="{1E0A30CB-49E8-2138-FDA8-943C5CAE074A}"/>
                    </a:ext>
                  </a:extLst>
                </p:cNvPr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" name="Ellipszis 75">
                  <a:extLst>
                    <a:ext uri="{FF2B5EF4-FFF2-40B4-BE49-F238E27FC236}">
                      <a16:creationId xmlns:a16="http://schemas.microsoft.com/office/drawing/2014/main" id="{E30D8322-6AD1-3AB8-B2A7-2139C191B5E0}"/>
                    </a:ext>
                  </a:extLst>
                </p:cNvPr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2" name="Ellipszis 76">
                  <a:extLst>
                    <a:ext uri="{FF2B5EF4-FFF2-40B4-BE49-F238E27FC236}">
                      <a16:creationId xmlns:a16="http://schemas.microsoft.com/office/drawing/2014/main" id="{425A61CD-50C1-8BBC-F24F-BCBD9AF0506E}"/>
                    </a:ext>
                  </a:extLst>
                </p:cNvPr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3" name="Ellipszis 77">
                  <a:extLst>
                    <a:ext uri="{FF2B5EF4-FFF2-40B4-BE49-F238E27FC236}">
                      <a16:creationId xmlns:a16="http://schemas.microsoft.com/office/drawing/2014/main" id="{10945FF7-9B81-FD9E-A0A5-DB8B4A5C8283}"/>
                    </a:ext>
                  </a:extLst>
                </p:cNvPr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9" name="Csoportba foglalás 43">
                <a:extLst>
                  <a:ext uri="{FF2B5EF4-FFF2-40B4-BE49-F238E27FC236}">
                    <a16:creationId xmlns:a16="http://schemas.microsoft.com/office/drawing/2014/main" id="{214B1126-1696-2CEC-40CE-5476E6030311}"/>
                  </a:ext>
                </a:extLst>
              </p:cNvPr>
              <p:cNvGrpSpPr/>
              <p:nvPr/>
            </p:nvGrpSpPr>
            <p:grpSpPr>
              <a:xfrm>
                <a:off x="1268016" y="3849422"/>
                <a:ext cx="3024563" cy="253528"/>
                <a:chOff x="1077395" y="4517746"/>
                <a:chExt cx="3024563" cy="25352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32" name="Ellipszis 56">
                  <a:extLst>
                    <a:ext uri="{FF2B5EF4-FFF2-40B4-BE49-F238E27FC236}">
                      <a16:creationId xmlns:a16="http://schemas.microsoft.com/office/drawing/2014/main" id="{BDF5F2AC-58A5-5F1E-1B41-598BCC1A341D}"/>
                    </a:ext>
                  </a:extLst>
                </p:cNvPr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3" name="Ellipszis 57">
                  <a:extLst>
                    <a:ext uri="{FF2B5EF4-FFF2-40B4-BE49-F238E27FC236}">
                      <a16:creationId xmlns:a16="http://schemas.microsoft.com/office/drawing/2014/main" id="{8895DA73-96B1-A350-FF47-435A495F0861}"/>
                    </a:ext>
                  </a:extLst>
                </p:cNvPr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4" name="Ellipszis 58">
                  <a:extLst>
                    <a:ext uri="{FF2B5EF4-FFF2-40B4-BE49-F238E27FC236}">
                      <a16:creationId xmlns:a16="http://schemas.microsoft.com/office/drawing/2014/main" id="{B798A990-DB27-35B7-B4FF-165DBE935A97}"/>
                    </a:ext>
                  </a:extLst>
                </p:cNvPr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" name="Ellipszis 59">
                  <a:extLst>
                    <a:ext uri="{FF2B5EF4-FFF2-40B4-BE49-F238E27FC236}">
                      <a16:creationId xmlns:a16="http://schemas.microsoft.com/office/drawing/2014/main" id="{9C0FBD63-32D8-0C72-F139-F47137E58772}"/>
                    </a:ext>
                  </a:extLst>
                </p:cNvPr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6" name="Ellipszis 60">
                  <a:extLst>
                    <a:ext uri="{FF2B5EF4-FFF2-40B4-BE49-F238E27FC236}">
                      <a16:creationId xmlns:a16="http://schemas.microsoft.com/office/drawing/2014/main" id="{4D464934-11C2-F798-9EEE-50F997DCF46A}"/>
                    </a:ext>
                  </a:extLst>
                </p:cNvPr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" name="Ellipszis 61">
                  <a:extLst>
                    <a:ext uri="{FF2B5EF4-FFF2-40B4-BE49-F238E27FC236}">
                      <a16:creationId xmlns:a16="http://schemas.microsoft.com/office/drawing/2014/main" id="{68C88376-F548-0223-8622-161F90B79809}"/>
                    </a:ext>
                  </a:extLst>
                </p:cNvPr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" name="Ellipszis 62">
                  <a:extLst>
                    <a:ext uri="{FF2B5EF4-FFF2-40B4-BE49-F238E27FC236}">
                      <a16:creationId xmlns:a16="http://schemas.microsoft.com/office/drawing/2014/main" id="{AECDEE5D-7301-DD47-CE54-F1F33135C342}"/>
                    </a:ext>
                  </a:extLst>
                </p:cNvPr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9" name="Ellipszis 63">
                  <a:extLst>
                    <a:ext uri="{FF2B5EF4-FFF2-40B4-BE49-F238E27FC236}">
                      <a16:creationId xmlns:a16="http://schemas.microsoft.com/office/drawing/2014/main" id="{49C11261-53DC-93EE-E723-D304623A55D8}"/>
                    </a:ext>
                  </a:extLst>
                </p:cNvPr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" name="Ellipszis 64">
                  <a:extLst>
                    <a:ext uri="{FF2B5EF4-FFF2-40B4-BE49-F238E27FC236}">
                      <a16:creationId xmlns:a16="http://schemas.microsoft.com/office/drawing/2014/main" id="{19B88E92-4C7F-EB83-0999-500CB2A2D403}"/>
                    </a:ext>
                  </a:extLst>
                </p:cNvPr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1" name="Ellipszis 65">
                  <a:extLst>
                    <a:ext uri="{FF2B5EF4-FFF2-40B4-BE49-F238E27FC236}">
                      <a16:creationId xmlns:a16="http://schemas.microsoft.com/office/drawing/2014/main" id="{C1C772BC-A96A-50B4-ACF8-1C39CC146047}"/>
                    </a:ext>
                  </a:extLst>
                </p:cNvPr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2" name="Ellipszis 66">
                  <a:extLst>
                    <a:ext uri="{FF2B5EF4-FFF2-40B4-BE49-F238E27FC236}">
                      <a16:creationId xmlns:a16="http://schemas.microsoft.com/office/drawing/2014/main" id="{EA386454-7ACD-5242-71C9-47F53903CE1F}"/>
                    </a:ext>
                  </a:extLst>
                </p:cNvPr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20" name="Csoportba foglalás 44">
                <a:extLst>
                  <a:ext uri="{FF2B5EF4-FFF2-40B4-BE49-F238E27FC236}">
                    <a16:creationId xmlns:a16="http://schemas.microsoft.com/office/drawing/2014/main" id="{FA503CB7-D9C9-AB06-D335-1C9ABE13F000}"/>
                  </a:ext>
                </a:extLst>
              </p:cNvPr>
              <p:cNvGrpSpPr/>
              <p:nvPr/>
            </p:nvGrpSpPr>
            <p:grpSpPr>
              <a:xfrm>
                <a:off x="1115616" y="3688154"/>
                <a:ext cx="3024563" cy="253528"/>
                <a:chOff x="1077395" y="4517746"/>
                <a:chExt cx="3024563" cy="25352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21" name="Ellipszis 45">
                  <a:extLst>
                    <a:ext uri="{FF2B5EF4-FFF2-40B4-BE49-F238E27FC236}">
                      <a16:creationId xmlns:a16="http://schemas.microsoft.com/office/drawing/2014/main" id="{A530E638-B8DF-EA62-BACB-81054E8E0814}"/>
                    </a:ext>
                  </a:extLst>
                </p:cNvPr>
                <p:cNvSpPr/>
                <p:nvPr/>
              </p:nvSpPr>
              <p:spPr>
                <a:xfrm>
                  <a:off x="1077395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2" name="Ellipszis 46">
                  <a:extLst>
                    <a:ext uri="{FF2B5EF4-FFF2-40B4-BE49-F238E27FC236}">
                      <a16:creationId xmlns:a16="http://schemas.microsoft.com/office/drawing/2014/main" id="{28C53A09-1FDF-CA38-81BA-07AD2F8E41FC}"/>
                    </a:ext>
                  </a:extLst>
                </p:cNvPr>
                <p:cNvSpPr/>
                <p:nvPr/>
              </p:nvSpPr>
              <p:spPr>
                <a:xfrm>
                  <a:off x="1350559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3" name="Ellipszis 47">
                  <a:extLst>
                    <a:ext uri="{FF2B5EF4-FFF2-40B4-BE49-F238E27FC236}">
                      <a16:creationId xmlns:a16="http://schemas.microsoft.com/office/drawing/2014/main" id="{50E1B10C-4620-5794-6252-2B9C0D5186D1}"/>
                    </a:ext>
                  </a:extLst>
                </p:cNvPr>
                <p:cNvSpPr/>
                <p:nvPr/>
              </p:nvSpPr>
              <p:spPr>
                <a:xfrm>
                  <a:off x="1624200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" name="Ellipszis 48">
                  <a:extLst>
                    <a:ext uri="{FF2B5EF4-FFF2-40B4-BE49-F238E27FC236}">
                      <a16:creationId xmlns:a16="http://schemas.microsoft.com/office/drawing/2014/main" id="{DC0A6F9E-2FC7-57EE-DC55-50D9A542AC6D}"/>
                    </a:ext>
                  </a:extLst>
                </p:cNvPr>
                <p:cNvSpPr/>
                <p:nvPr/>
              </p:nvSpPr>
              <p:spPr>
                <a:xfrm>
                  <a:off x="1899078" y="4517746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5" name="Ellipszis 49">
                  <a:extLst>
                    <a:ext uri="{FF2B5EF4-FFF2-40B4-BE49-F238E27FC236}">
                      <a16:creationId xmlns:a16="http://schemas.microsoft.com/office/drawing/2014/main" id="{188855F5-5CC9-2288-7594-85315128BE63}"/>
                    </a:ext>
                  </a:extLst>
                </p:cNvPr>
                <p:cNvSpPr/>
                <p:nvPr/>
              </p:nvSpPr>
              <p:spPr>
                <a:xfrm>
                  <a:off x="2180012" y="4526372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" name="Ellipszis 50">
                  <a:extLst>
                    <a:ext uri="{FF2B5EF4-FFF2-40B4-BE49-F238E27FC236}">
                      <a16:creationId xmlns:a16="http://schemas.microsoft.com/office/drawing/2014/main" id="{626FAE2D-4332-B909-61DE-BB7F84042AB7}"/>
                    </a:ext>
                  </a:extLst>
                </p:cNvPr>
                <p:cNvSpPr/>
                <p:nvPr/>
              </p:nvSpPr>
              <p:spPr>
                <a:xfrm>
                  <a:off x="2468044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" name="Ellipszis 51">
                  <a:extLst>
                    <a:ext uri="{FF2B5EF4-FFF2-40B4-BE49-F238E27FC236}">
                      <a16:creationId xmlns:a16="http://schemas.microsoft.com/office/drawing/2014/main" id="{1145AD48-9C77-3FE3-9511-FF8B5A45A2C1}"/>
                    </a:ext>
                  </a:extLst>
                </p:cNvPr>
                <p:cNvSpPr/>
                <p:nvPr/>
              </p:nvSpPr>
              <p:spPr>
                <a:xfrm>
                  <a:off x="2756076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8" name="Ellipszis 52">
                  <a:extLst>
                    <a:ext uri="{FF2B5EF4-FFF2-40B4-BE49-F238E27FC236}">
                      <a16:creationId xmlns:a16="http://schemas.microsoft.com/office/drawing/2014/main" id="{1FFF9761-A5A4-05C0-35D8-9CC083618255}"/>
                    </a:ext>
                  </a:extLst>
                </p:cNvPr>
                <p:cNvSpPr/>
                <p:nvPr/>
              </p:nvSpPr>
              <p:spPr>
                <a:xfrm>
                  <a:off x="3035482" y="4534998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" name="Ellipszis 53">
                  <a:extLst>
                    <a:ext uri="{FF2B5EF4-FFF2-40B4-BE49-F238E27FC236}">
                      <a16:creationId xmlns:a16="http://schemas.microsoft.com/office/drawing/2014/main" id="{4ED4229A-2D73-5ABB-8400-A99DCD856E09}"/>
                    </a:ext>
                  </a:extLst>
                </p:cNvPr>
                <p:cNvSpPr/>
                <p:nvPr/>
              </p:nvSpPr>
              <p:spPr>
                <a:xfrm>
                  <a:off x="3323405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0" name="Ellipszis 54">
                  <a:extLst>
                    <a:ext uri="{FF2B5EF4-FFF2-40B4-BE49-F238E27FC236}">
                      <a16:creationId xmlns:a16="http://schemas.microsoft.com/office/drawing/2014/main" id="{9EA975A2-E702-DAF9-464F-E814D14223DF}"/>
                    </a:ext>
                  </a:extLst>
                </p:cNvPr>
                <p:cNvSpPr/>
                <p:nvPr/>
              </p:nvSpPr>
              <p:spPr>
                <a:xfrm>
                  <a:off x="3596569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1" name="Ellipszis 55">
                  <a:extLst>
                    <a:ext uri="{FF2B5EF4-FFF2-40B4-BE49-F238E27FC236}">
                      <a16:creationId xmlns:a16="http://schemas.microsoft.com/office/drawing/2014/main" id="{7BA491D8-2444-1B09-26E3-F281BC857CB3}"/>
                    </a:ext>
                  </a:extLst>
                </p:cNvPr>
                <p:cNvSpPr/>
                <p:nvPr/>
              </p:nvSpPr>
              <p:spPr>
                <a:xfrm>
                  <a:off x="3870210" y="4555250"/>
                  <a:ext cx="231748" cy="2160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  <p:sp>
          <p:nvSpPr>
            <p:cNvPr id="7" name="Szövegdoboz 155">
              <a:extLst>
                <a:ext uri="{FF2B5EF4-FFF2-40B4-BE49-F238E27FC236}">
                  <a16:creationId xmlns:a16="http://schemas.microsoft.com/office/drawing/2014/main" id="{05A7D379-078E-97FF-AD9F-9FCC9D488EB9}"/>
                </a:ext>
              </a:extLst>
            </p:cNvPr>
            <p:cNvSpPr txBox="1"/>
            <p:nvPr/>
          </p:nvSpPr>
          <p:spPr>
            <a:xfrm>
              <a:off x="4936711" y="3418455"/>
              <a:ext cx="695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BULK</a:t>
              </a:r>
            </a:p>
          </p:txBody>
        </p:sp>
        <p:cxnSp>
          <p:nvCxnSpPr>
            <p:cNvPr id="8" name="Egyenes összekötő nyíllal 156">
              <a:extLst>
                <a:ext uri="{FF2B5EF4-FFF2-40B4-BE49-F238E27FC236}">
                  <a16:creationId xmlns:a16="http://schemas.microsoft.com/office/drawing/2014/main" id="{06AAF809-5F08-147B-8D41-16C58B967107}"/>
                </a:ext>
              </a:extLst>
            </p:cNvPr>
            <p:cNvCxnSpPr/>
            <p:nvPr/>
          </p:nvCxnSpPr>
          <p:spPr>
            <a:xfrm flipH="1" flipV="1">
              <a:off x="4427984" y="2501522"/>
              <a:ext cx="8626" cy="1287518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Kép 157">
              <a:extLst>
                <a:ext uri="{FF2B5EF4-FFF2-40B4-BE49-F238E27FC236}">
                  <a16:creationId xmlns:a16="http://schemas.microsoft.com/office/drawing/2014/main" id="{CAF6F7B2-834F-EDA3-E889-3B7F4FAB017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873" y="2920013"/>
              <a:ext cx="204191" cy="262096"/>
            </a:xfrm>
            <a:prstGeom prst="rect">
              <a:avLst/>
            </a:prstGeom>
          </p:spPr>
        </p:pic>
      </p:grpSp>
      <p:grpSp>
        <p:nvGrpSpPr>
          <p:cNvPr id="131" name="Csoportba foglalás 165">
            <a:extLst>
              <a:ext uri="{FF2B5EF4-FFF2-40B4-BE49-F238E27FC236}">
                <a16:creationId xmlns:a16="http://schemas.microsoft.com/office/drawing/2014/main" id="{BEE69131-61C9-519C-10F5-09BA00260576}"/>
              </a:ext>
            </a:extLst>
          </p:cNvPr>
          <p:cNvGrpSpPr/>
          <p:nvPr/>
        </p:nvGrpSpPr>
        <p:grpSpPr>
          <a:xfrm>
            <a:off x="6156176" y="3851840"/>
            <a:ext cx="473516" cy="225232"/>
            <a:chOff x="5148064" y="2129019"/>
            <a:chExt cx="284116" cy="127089"/>
          </a:xfrm>
        </p:grpSpPr>
        <p:sp>
          <p:nvSpPr>
            <p:cNvPr id="132" name="Ellipszis 163 1">
              <a:extLst>
                <a:ext uri="{FF2B5EF4-FFF2-40B4-BE49-F238E27FC236}">
                  <a16:creationId xmlns:a16="http://schemas.microsoft.com/office/drawing/2014/main" id="{6373AAB8-F49F-3584-0813-E52308BBFD32}"/>
                </a:ext>
              </a:extLst>
            </p:cNvPr>
            <p:cNvSpPr/>
            <p:nvPr/>
          </p:nvSpPr>
          <p:spPr>
            <a:xfrm>
              <a:off x="5148064" y="2132855"/>
              <a:ext cx="144016" cy="12325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3" name="Ellipszis 164 1">
              <a:extLst>
                <a:ext uri="{FF2B5EF4-FFF2-40B4-BE49-F238E27FC236}">
                  <a16:creationId xmlns:a16="http://schemas.microsoft.com/office/drawing/2014/main" id="{D776E913-D8F5-1DBB-90B0-CE68FA102644}"/>
                </a:ext>
              </a:extLst>
            </p:cNvPr>
            <p:cNvSpPr/>
            <p:nvPr/>
          </p:nvSpPr>
          <p:spPr>
            <a:xfrm>
              <a:off x="5288164" y="2129019"/>
              <a:ext cx="144016" cy="12325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34" name="Csoportba foglalás 165">
            <a:extLst>
              <a:ext uri="{FF2B5EF4-FFF2-40B4-BE49-F238E27FC236}">
                <a16:creationId xmlns:a16="http://schemas.microsoft.com/office/drawing/2014/main" id="{240891F3-20D9-6095-893A-97D98A62C2AD}"/>
              </a:ext>
            </a:extLst>
          </p:cNvPr>
          <p:cNvGrpSpPr/>
          <p:nvPr/>
        </p:nvGrpSpPr>
        <p:grpSpPr>
          <a:xfrm>
            <a:off x="6628481" y="3851840"/>
            <a:ext cx="473516" cy="225232"/>
            <a:chOff x="5148064" y="2129019"/>
            <a:chExt cx="284116" cy="127089"/>
          </a:xfrm>
        </p:grpSpPr>
        <p:sp>
          <p:nvSpPr>
            <p:cNvPr id="135" name="Ellipszis 163 2">
              <a:extLst>
                <a:ext uri="{FF2B5EF4-FFF2-40B4-BE49-F238E27FC236}">
                  <a16:creationId xmlns:a16="http://schemas.microsoft.com/office/drawing/2014/main" id="{7A1F0FAE-80A7-ED9D-57FF-128EAC16B4E7}"/>
                </a:ext>
              </a:extLst>
            </p:cNvPr>
            <p:cNvSpPr/>
            <p:nvPr/>
          </p:nvSpPr>
          <p:spPr>
            <a:xfrm>
              <a:off x="5148064" y="2132855"/>
              <a:ext cx="144016" cy="12325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6" name="Ellipszis 164 2">
              <a:extLst>
                <a:ext uri="{FF2B5EF4-FFF2-40B4-BE49-F238E27FC236}">
                  <a16:creationId xmlns:a16="http://schemas.microsoft.com/office/drawing/2014/main" id="{D3859C66-1412-B8C0-4696-B2DEE5E6EABF}"/>
                </a:ext>
              </a:extLst>
            </p:cNvPr>
            <p:cNvSpPr/>
            <p:nvPr/>
          </p:nvSpPr>
          <p:spPr>
            <a:xfrm>
              <a:off x="5288164" y="2129019"/>
              <a:ext cx="144016" cy="12325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37" name="Szövegdoboz 14">
            <a:extLst>
              <a:ext uri="{FF2B5EF4-FFF2-40B4-BE49-F238E27FC236}">
                <a16:creationId xmlns:a16="http://schemas.microsoft.com/office/drawing/2014/main" id="{87A764BD-5E93-B786-0814-D33316159241}"/>
              </a:ext>
            </a:extLst>
          </p:cNvPr>
          <p:cNvSpPr txBox="1"/>
          <p:nvPr/>
        </p:nvSpPr>
        <p:spPr>
          <a:xfrm>
            <a:off x="523213" y="5987332"/>
            <a:ext cx="2709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>
                <a:solidFill>
                  <a:srgbClr val="00B050"/>
                </a:solidFill>
              </a:rPr>
              <a:t>G</a:t>
            </a:r>
            <a:r>
              <a:rPr lang="en-US" sz="4000" b="1" i="1" dirty="0">
                <a:solidFill>
                  <a:srgbClr val="00B050"/>
                </a:solidFill>
              </a:rPr>
              <a:t>             </a:t>
            </a:r>
            <a:r>
              <a:rPr lang="en-US" sz="4000" b="1" i="1" dirty="0"/>
              <a:t>=</a:t>
            </a:r>
            <a:r>
              <a:rPr lang="hu-HU" sz="4000" b="1" i="1" dirty="0">
                <a:solidFill>
                  <a:srgbClr val="00B050"/>
                </a:solidFill>
              </a:rPr>
              <a:t> </a:t>
            </a:r>
            <a:r>
              <a:rPr lang="hu-HU" sz="2800" b="1" i="1" dirty="0">
                <a:solidFill>
                  <a:srgbClr val="00B050"/>
                </a:solidFill>
              </a:rPr>
              <a:t>G</a:t>
            </a:r>
            <a:endParaRPr lang="en-US" sz="2800" b="1" i="1" dirty="0"/>
          </a:p>
        </p:txBody>
      </p:sp>
      <p:pic>
        <p:nvPicPr>
          <p:cNvPr id="224" name="Picture 223" descr="\documentclass{article}&#10;\usepackage{amsmath}&#10;\pagestyle{empty}&#10;\begin{document}&#10;\[&#10;({\bf k}_\parallel,{\bf r}^{n}_\perp)&#10;\]&#10;&#10;\end{document}" title="IguanaTex Bitmap Display">
            <a:extLst>
              <a:ext uri="{FF2B5EF4-FFF2-40B4-BE49-F238E27FC236}">
                <a16:creationId xmlns:a16="http://schemas.microsoft.com/office/drawing/2014/main" id="{74FE6AA3-AA14-8779-CF83-C81B40285F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63" y="6270780"/>
            <a:ext cx="737828" cy="252343"/>
          </a:xfrm>
          <a:prstGeom prst="rect">
            <a:avLst/>
          </a:prstGeom>
        </p:spPr>
      </p:pic>
      <p:grpSp>
        <p:nvGrpSpPr>
          <p:cNvPr id="216" name="Group 215">
            <a:extLst>
              <a:ext uri="{FF2B5EF4-FFF2-40B4-BE49-F238E27FC236}">
                <a16:creationId xmlns:a16="http://schemas.microsoft.com/office/drawing/2014/main" id="{4991E2BF-C439-14F2-7036-D6CCDFEEFFAE}"/>
              </a:ext>
            </a:extLst>
          </p:cNvPr>
          <p:cNvGrpSpPr/>
          <p:nvPr/>
        </p:nvGrpSpPr>
        <p:grpSpPr>
          <a:xfrm>
            <a:off x="71960" y="3608537"/>
            <a:ext cx="2485547" cy="2484759"/>
            <a:chOff x="71960" y="3608537"/>
            <a:chExt cx="2485547" cy="2484759"/>
          </a:xfrm>
        </p:grpSpPr>
        <p:sp>
          <p:nvSpPr>
            <p:cNvPr id="138" name="Szövegdoboz 15">
              <a:extLst>
                <a:ext uri="{FF2B5EF4-FFF2-40B4-BE49-F238E27FC236}">
                  <a16:creationId xmlns:a16="http://schemas.microsoft.com/office/drawing/2014/main" id="{2796DE38-A82A-1655-E06D-2B87E1D5502E}"/>
                </a:ext>
              </a:extLst>
            </p:cNvPr>
            <p:cNvSpPr txBox="1"/>
            <p:nvPr/>
          </p:nvSpPr>
          <p:spPr>
            <a:xfrm>
              <a:off x="2018577" y="5291856"/>
              <a:ext cx="538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n+1</a:t>
              </a:r>
            </a:p>
          </p:txBody>
        </p:sp>
        <p:grpSp>
          <p:nvGrpSpPr>
            <p:cNvPr id="139" name="Csoportba foglalás 102">
              <a:extLst>
                <a:ext uri="{FF2B5EF4-FFF2-40B4-BE49-F238E27FC236}">
                  <a16:creationId xmlns:a16="http://schemas.microsoft.com/office/drawing/2014/main" id="{96C1FEE8-F68E-1A9E-87E0-3F1999972E55}"/>
                </a:ext>
              </a:extLst>
            </p:cNvPr>
            <p:cNvGrpSpPr/>
            <p:nvPr/>
          </p:nvGrpSpPr>
          <p:grpSpPr>
            <a:xfrm>
              <a:off x="71960" y="3822586"/>
              <a:ext cx="2203538" cy="1988690"/>
              <a:chOff x="6960704" y="3011556"/>
              <a:chExt cx="3455505" cy="3293166"/>
            </a:xfrm>
          </p:grpSpPr>
          <p:grpSp>
            <p:nvGrpSpPr>
              <p:cNvPr id="140" name="Csoportba foglalás 29">
                <a:extLst>
                  <a:ext uri="{FF2B5EF4-FFF2-40B4-BE49-F238E27FC236}">
                    <a16:creationId xmlns:a16="http://schemas.microsoft.com/office/drawing/2014/main" id="{CAED3A91-F088-D93C-FE16-118EB20810F5}"/>
                  </a:ext>
                </a:extLst>
              </p:cNvPr>
              <p:cNvGrpSpPr/>
              <p:nvPr/>
            </p:nvGrpSpPr>
            <p:grpSpPr>
              <a:xfrm>
                <a:off x="6960704" y="3011556"/>
                <a:ext cx="2236305" cy="2073966"/>
                <a:chOff x="8312426" y="3011556"/>
                <a:chExt cx="2236305" cy="2073966"/>
              </a:xfrm>
              <a:scene3d>
                <a:camera prst="orthographicFront">
                  <a:rot lat="9000000" lon="3000000" rev="7200000"/>
                </a:camera>
                <a:lightRig rig="threePt" dir="t"/>
              </a:scene3d>
            </p:grpSpPr>
            <p:sp>
              <p:nvSpPr>
                <p:cNvPr id="205" name="Téglalap 17">
                  <a:extLst>
                    <a:ext uri="{FF2B5EF4-FFF2-40B4-BE49-F238E27FC236}">
                      <a16:creationId xmlns:a16="http://schemas.microsoft.com/office/drawing/2014/main" id="{17BF24CC-18E2-8D40-0DB0-5BE4FF7ADFE5}"/>
                    </a:ext>
                  </a:extLst>
                </p:cNvPr>
                <p:cNvSpPr/>
                <p:nvPr/>
              </p:nvSpPr>
              <p:spPr>
                <a:xfrm>
                  <a:off x="8338930" y="3011557"/>
                  <a:ext cx="2206487" cy="2073965"/>
                </a:xfrm>
                <a:prstGeom prst="rect">
                  <a:avLst/>
                </a:prstGeom>
                <a:solidFill>
                  <a:schemeClr val="accent1">
                    <a:alpha val="49000"/>
                  </a:schemeClr>
                </a:solidFill>
                <a:ln>
                  <a:solidFill>
                    <a:schemeClr val="accent1">
                      <a:shade val="50000"/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6" name="Egyenes összekötő 19">
                  <a:extLst>
                    <a:ext uri="{FF2B5EF4-FFF2-40B4-BE49-F238E27FC236}">
                      <a16:creationId xmlns:a16="http://schemas.microsoft.com/office/drawing/2014/main" id="{74C42901-1695-2A62-81A5-B7D927617CC1}"/>
                    </a:ext>
                  </a:extLst>
                </p:cNvPr>
                <p:cNvCxnSpPr/>
                <p:nvPr/>
              </p:nvCxnSpPr>
              <p:spPr>
                <a:xfrm>
                  <a:off x="8940062" y="3011557"/>
                  <a:ext cx="0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Egyenes összekötő 20">
                  <a:extLst>
                    <a:ext uri="{FF2B5EF4-FFF2-40B4-BE49-F238E27FC236}">
                      <a16:creationId xmlns:a16="http://schemas.microsoft.com/office/drawing/2014/main" id="{06B1467F-52FB-21D2-B529-29715E368084}"/>
                    </a:ext>
                  </a:extLst>
                </p:cNvPr>
                <p:cNvCxnSpPr>
                  <a:endCxn id="205" idx="2"/>
                </p:cNvCxnSpPr>
                <p:nvPr/>
              </p:nvCxnSpPr>
              <p:spPr>
                <a:xfrm>
                  <a:off x="9442173" y="3011557"/>
                  <a:ext cx="1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Egyenes összekötő 21">
                  <a:extLst>
                    <a:ext uri="{FF2B5EF4-FFF2-40B4-BE49-F238E27FC236}">
                      <a16:creationId xmlns:a16="http://schemas.microsoft.com/office/drawing/2014/main" id="{1433E4E4-DACB-623E-F79D-287A59785173}"/>
                    </a:ext>
                  </a:extLst>
                </p:cNvPr>
                <p:cNvCxnSpPr/>
                <p:nvPr/>
              </p:nvCxnSpPr>
              <p:spPr>
                <a:xfrm>
                  <a:off x="10006862" y="3011556"/>
                  <a:ext cx="1842" cy="20739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Egyenes összekötő 26">
                  <a:extLst>
                    <a:ext uri="{FF2B5EF4-FFF2-40B4-BE49-F238E27FC236}">
                      <a16:creationId xmlns:a16="http://schemas.microsoft.com/office/drawing/2014/main" id="{5A55C349-0CA5-AC4F-C2AA-E91488F9610F}"/>
                    </a:ext>
                  </a:extLst>
                </p:cNvPr>
                <p:cNvCxnSpPr>
                  <a:stCxn id="205" idx="1"/>
                  <a:endCxn id="205" idx="3"/>
                </p:cNvCxnSpPr>
                <p:nvPr/>
              </p:nvCxnSpPr>
              <p:spPr>
                <a:xfrm>
                  <a:off x="8338930" y="4048540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Egyenes összekötő 27">
                  <a:extLst>
                    <a:ext uri="{FF2B5EF4-FFF2-40B4-BE49-F238E27FC236}">
                      <a16:creationId xmlns:a16="http://schemas.microsoft.com/office/drawing/2014/main" id="{31EA90C7-8243-1ACF-3C00-1438F62CC849}"/>
                    </a:ext>
                  </a:extLst>
                </p:cNvPr>
                <p:cNvCxnSpPr/>
                <p:nvPr/>
              </p:nvCxnSpPr>
              <p:spPr>
                <a:xfrm>
                  <a:off x="8312426" y="4588566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Egyenes összekötő 28">
                  <a:extLst>
                    <a:ext uri="{FF2B5EF4-FFF2-40B4-BE49-F238E27FC236}">
                      <a16:creationId xmlns:a16="http://schemas.microsoft.com/office/drawing/2014/main" id="{FBF081BD-73B0-2DBD-8B8E-225F8DBEE410}"/>
                    </a:ext>
                  </a:extLst>
                </p:cNvPr>
                <p:cNvCxnSpPr/>
                <p:nvPr/>
              </p:nvCxnSpPr>
              <p:spPr>
                <a:xfrm>
                  <a:off x="8342244" y="3574773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" name="Csoportba foglalás 30">
                <a:extLst>
                  <a:ext uri="{FF2B5EF4-FFF2-40B4-BE49-F238E27FC236}">
                    <a16:creationId xmlns:a16="http://schemas.microsoft.com/office/drawing/2014/main" id="{3FF93757-0803-EC1D-A67F-2150AC8C11ED}"/>
                  </a:ext>
                </a:extLst>
              </p:cNvPr>
              <p:cNvGrpSpPr/>
              <p:nvPr/>
            </p:nvGrpSpPr>
            <p:grpSpPr>
              <a:xfrm>
                <a:off x="7113104" y="3163956"/>
                <a:ext cx="2236305" cy="2073966"/>
                <a:chOff x="8312426" y="3011556"/>
                <a:chExt cx="2236305" cy="2073966"/>
              </a:xfrm>
              <a:scene3d>
                <a:camera prst="orthographicFront">
                  <a:rot lat="9000000" lon="3000000" rev="7200000"/>
                </a:camera>
                <a:lightRig rig="threePt" dir="t"/>
              </a:scene3d>
            </p:grpSpPr>
            <p:sp>
              <p:nvSpPr>
                <p:cNvPr id="198" name="Téglalap 31">
                  <a:extLst>
                    <a:ext uri="{FF2B5EF4-FFF2-40B4-BE49-F238E27FC236}">
                      <a16:creationId xmlns:a16="http://schemas.microsoft.com/office/drawing/2014/main" id="{CC299214-EC4C-0211-DC11-A37AFFE0686B}"/>
                    </a:ext>
                  </a:extLst>
                </p:cNvPr>
                <p:cNvSpPr/>
                <p:nvPr/>
              </p:nvSpPr>
              <p:spPr>
                <a:xfrm>
                  <a:off x="8338930" y="3011557"/>
                  <a:ext cx="2206487" cy="2073965"/>
                </a:xfrm>
                <a:prstGeom prst="rect">
                  <a:avLst/>
                </a:prstGeom>
                <a:solidFill>
                  <a:schemeClr val="accent1">
                    <a:alpha val="49000"/>
                  </a:schemeClr>
                </a:solidFill>
                <a:ln>
                  <a:solidFill>
                    <a:schemeClr val="accent1">
                      <a:shade val="50000"/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9" name="Egyenes összekötő 32">
                  <a:extLst>
                    <a:ext uri="{FF2B5EF4-FFF2-40B4-BE49-F238E27FC236}">
                      <a16:creationId xmlns:a16="http://schemas.microsoft.com/office/drawing/2014/main" id="{A937C3E1-DD83-C34D-20CB-FEA662EEEC72}"/>
                    </a:ext>
                  </a:extLst>
                </p:cNvPr>
                <p:cNvCxnSpPr/>
                <p:nvPr/>
              </p:nvCxnSpPr>
              <p:spPr>
                <a:xfrm>
                  <a:off x="8940062" y="3011557"/>
                  <a:ext cx="0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Egyenes összekötő 33">
                  <a:extLst>
                    <a:ext uri="{FF2B5EF4-FFF2-40B4-BE49-F238E27FC236}">
                      <a16:creationId xmlns:a16="http://schemas.microsoft.com/office/drawing/2014/main" id="{F11E32B9-F69D-CA58-EBAD-FD0593C625A8}"/>
                    </a:ext>
                  </a:extLst>
                </p:cNvPr>
                <p:cNvCxnSpPr>
                  <a:endCxn id="198" idx="2"/>
                </p:cNvCxnSpPr>
                <p:nvPr/>
              </p:nvCxnSpPr>
              <p:spPr>
                <a:xfrm>
                  <a:off x="9442173" y="3011557"/>
                  <a:ext cx="1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Egyenes összekötő 34">
                  <a:extLst>
                    <a:ext uri="{FF2B5EF4-FFF2-40B4-BE49-F238E27FC236}">
                      <a16:creationId xmlns:a16="http://schemas.microsoft.com/office/drawing/2014/main" id="{9FC8E7F8-FFFE-479B-3184-AB0D00ADE2CB}"/>
                    </a:ext>
                  </a:extLst>
                </p:cNvPr>
                <p:cNvCxnSpPr/>
                <p:nvPr/>
              </p:nvCxnSpPr>
              <p:spPr>
                <a:xfrm>
                  <a:off x="10006862" y="3011556"/>
                  <a:ext cx="1842" cy="20739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Egyenes összekötő 35">
                  <a:extLst>
                    <a:ext uri="{FF2B5EF4-FFF2-40B4-BE49-F238E27FC236}">
                      <a16:creationId xmlns:a16="http://schemas.microsoft.com/office/drawing/2014/main" id="{F93A9EEF-3128-6B98-464F-186B4BC8CFDD}"/>
                    </a:ext>
                  </a:extLst>
                </p:cNvPr>
                <p:cNvCxnSpPr>
                  <a:stCxn id="198" idx="1"/>
                  <a:endCxn id="198" idx="3"/>
                </p:cNvCxnSpPr>
                <p:nvPr/>
              </p:nvCxnSpPr>
              <p:spPr>
                <a:xfrm>
                  <a:off x="8338930" y="4048540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Egyenes összekötő 36">
                  <a:extLst>
                    <a:ext uri="{FF2B5EF4-FFF2-40B4-BE49-F238E27FC236}">
                      <a16:creationId xmlns:a16="http://schemas.microsoft.com/office/drawing/2014/main" id="{406E87CC-C00C-E2A0-D2AA-B1C4D2308EC3}"/>
                    </a:ext>
                  </a:extLst>
                </p:cNvPr>
                <p:cNvCxnSpPr/>
                <p:nvPr/>
              </p:nvCxnSpPr>
              <p:spPr>
                <a:xfrm>
                  <a:off x="8312426" y="4588566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Egyenes összekötő 37">
                  <a:extLst>
                    <a:ext uri="{FF2B5EF4-FFF2-40B4-BE49-F238E27FC236}">
                      <a16:creationId xmlns:a16="http://schemas.microsoft.com/office/drawing/2014/main" id="{23DEF98F-2E1C-0EAB-D61A-857577BB1824}"/>
                    </a:ext>
                  </a:extLst>
                </p:cNvPr>
                <p:cNvCxnSpPr/>
                <p:nvPr/>
              </p:nvCxnSpPr>
              <p:spPr>
                <a:xfrm>
                  <a:off x="8342244" y="3574773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" name="Csoportba foglalás 38">
                <a:extLst>
                  <a:ext uri="{FF2B5EF4-FFF2-40B4-BE49-F238E27FC236}">
                    <a16:creationId xmlns:a16="http://schemas.microsoft.com/office/drawing/2014/main" id="{15787C5B-E648-A529-4CB3-9082AAED8F38}"/>
                  </a:ext>
                </a:extLst>
              </p:cNvPr>
              <p:cNvGrpSpPr/>
              <p:nvPr/>
            </p:nvGrpSpPr>
            <p:grpSpPr>
              <a:xfrm>
                <a:off x="7265504" y="3316356"/>
                <a:ext cx="2236305" cy="2073966"/>
                <a:chOff x="8312426" y="3011556"/>
                <a:chExt cx="2236305" cy="2073966"/>
              </a:xfrm>
              <a:scene3d>
                <a:camera prst="orthographicFront">
                  <a:rot lat="9000000" lon="3000000" rev="7200000"/>
                </a:camera>
                <a:lightRig rig="threePt" dir="t"/>
              </a:scene3d>
            </p:grpSpPr>
            <p:sp>
              <p:nvSpPr>
                <p:cNvPr id="191" name="Téglalap 39 2">
                  <a:extLst>
                    <a:ext uri="{FF2B5EF4-FFF2-40B4-BE49-F238E27FC236}">
                      <a16:creationId xmlns:a16="http://schemas.microsoft.com/office/drawing/2014/main" id="{11CFD798-312A-EF86-CDAD-C26B3380CD19}"/>
                    </a:ext>
                  </a:extLst>
                </p:cNvPr>
                <p:cNvSpPr/>
                <p:nvPr/>
              </p:nvSpPr>
              <p:spPr>
                <a:xfrm>
                  <a:off x="8338930" y="3011557"/>
                  <a:ext cx="2206487" cy="2073965"/>
                </a:xfrm>
                <a:prstGeom prst="rect">
                  <a:avLst/>
                </a:prstGeom>
                <a:solidFill>
                  <a:schemeClr val="accent1">
                    <a:alpha val="49000"/>
                  </a:schemeClr>
                </a:solidFill>
                <a:ln>
                  <a:solidFill>
                    <a:schemeClr val="accent1">
                      <a:shade val="50000"/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2" name="Egyenes összekötő 40">
                  <a:extLst>
                    <a:ext uri="{FF2B5EF4-FFF2-40B4-BE49-F238E27FC236}">
                      <a16:creationId xmlns:a16="http://schemas.microsoft.com/office/drawing/2014/main" id="{60CB118F-6E8A-208F-6EC4-F4B9D23B39CE}"/>
                    </a:ext>
                  </a:extLst>
                </p:cNvPr>
                <p:cNvCxnSpPr/>
                <p:nvPr/>
              </p:nvCxnSpPr>
              <p:spPr>
                <a:xfrm>
                  <a:off x="8940062" y="3011557"/>
                  <a:ext cx="0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Egyenes összekötő 41">
                  <a:extLst>
                    <a:ext uri="{FF2B5EF4-FFF2-40B4-BE49-F238E27FC236}">
                      <a16:creationId xmlns:a16="http://schemas.microsoft.com/office/drawing/2014/main" id="{A8517967-DC06-0FAF-49F3-4B36EF48C94C}"/>
                    </a:ext>
                  </a:extLst>
                </p:cNvPr>
                <p:cNvCxnSpPr>
                  <a:endCxn id="191" idx="2"/>
                </p:cNvCxnSpPr>
                <p:nvPr/>
              </p:nvCxnSpPr>
              <p:spPr>
                <a:xfrm>
                  <a:off x="9442173" y="3011557"/>
                  <a:ext cx="1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Egyenes összekötő 42">
                  <a:extLst>
                    <a:ext uri="{FF2B5EF4-FFF2-40B4-BE49-F238E27FC236}">
                      <a16:creationId xmlns:a16="http://schemas.microsoft.com/office/drawing/2014/main" id="{5247DBCE-E238-3027-4BA0-576C05D3E868}"/>
                    </a:ext>
                  </a:extLst>
                </p:cNvPr>
                <p:cNvCxnSpPr/>
                <p:nvPr/>
              </p:nvCxnSpPr>
              <p:spPr>
                <a:xfrm>
                  <a:off x="10006862" y="3011556"/>
                  <a:ext cx="1842" cy="20739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Egyenes összekötő 43">
                  <a:extLst>
                    <a:ext uri="{FF2B5EF4-FFF2-40B4-BE49-F238E27FC236}">
                      <a16:creationId xmlns:a16="http://schemas.microsoft.com/office/drawing/2014/main" id="{5E057CA8-34B8-A289-3A45-0564882F8D7E}"/>
                    </a:ext>
                  </a:extLst>
                </p:cNvPr>
                <p:cNvCxnSpPr>
                  <a:stCxn id="191" idx="1"/>
                  <a:endCxn id="191" idx="3"/>
                </p:cNvCxnSpPr>
                <p:nvPr/>
              </p:nvCxnSpPr>
              <p:spPr>
                <a:xfrm>
                  <a:off x="8338930" y="4048540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Egyenes összekötő 44">
                  <a:extLst>
                    <a:ext uri="{FF2B5EF4-FFF2-40B4-BE49-F238E27FC236}">
                      <a16:creationId xmlns:a16="http://schemas.microsoft.com/office/drawing/2014/main" id="{37C6E50D-5892-31CC-086B-4F1A5B564DEC}"/>
                    </a:ext>
                  </a:extLst>
                </p:cNvPr>
                <p:cNvCxnSpPr/>
                <p:nvPr/>
              </p:nvCxnSpPr>
              <p:spPr>
                <a:xfrm>
                  <a:off x="8312426" y="4588566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Egyenes összekötő 45">
                  <a:extLst>
                    <a:ext uri="{FF2B5EF4-FFF2-40B4-BE49-F238E27FC236}">
                      <a16:creationId xmlns:a16="http://schemas.microsoft.com/office/drawing/2014/main" id="{0CA81171-B24D-DD47-E062-2BDD5C74ACD2}"/>
                    </a:ext>
                  </a:extLst>
                </p:cNvPr>
                <p:cNvCxnSpPr/>
                <p:nvPr/>
              </p:nvCxnSpPr>
              <p:spPr>
                <a:xfrm>
                  <a:off x="8342244" y="3574773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" name="Csoportba foglalás 46">
                <a:extLst>
                  <a:ext uri="{FF2B5EF4-FFF2-40B4-BE49-F238E27FC236}">
                    <a16:creationId xmlns:a16="http://schemas.microsoft.com/office/drawing/2014/main" id="{FE4F503E-8F92-5465-A0DA-32374C60DF22}"/>
                  </a:ext>
                </a:extLst>
              </p:cNvPr>
              <p:cNvGrpSpPr/>
              <p:nvPr/>
            </p:nvGrpSpPr>
            <p:grpSpPr>
              <a:xfrm>
                <a:off x="7417904" y="3468756"/>
                <a:ext cx="2236305" cy="2073966"/>
                <a:chOff x="8312426" y="3011556"/>
                <a:chExt cx="2236305" cy="2073966"/>
              </a:xfrm>
              <a:scene3d>
                <a:camera prst="orthographicFront">
                  <a:rot lat="9000000" lon="3000000" rev="7200000"/>
                </a:camera>
                <a:lightRig rig="threePt" dir="t"/>
              </a:scene3d>
            </p:grpSpPr>
            <p:sp>
              <p:nvSpPr>
                <p:cNvPr id="184" name="Téglalap 47">
                  <a:extLst>
                    <a:ext uri="{FF2B5EF4-FFF2-40B4-BE49-F238E27FC236}">
                      <a16:creationId xmlns:a16="http://schemas.microsoft.com/office/drawing/2014/main" id="{72C8D501-AB61-D601-7469-6DD4AD8E311A}"/>
                    </a:ext>
                  </a:extLst>
                </p:cNvPr>
                <p:cNvSpPr/>
                <p:nvPr/>
              </p:nvSpPr>
              <p:spPr>
                <a:xfrm>
                  <a:off x="8338930" y="3011557"/>
                  <a:ext cx="2206487" cy="2073965"/>
                </a:xfrm>
                <a:prstGeom prst="rect">
                  <a:avLst/>
                </a:prstGeom>
                <a:solidFill>
                  <a:schemeClr val="accent1">
                    <a:alpha val="49000"/>
                  </a:schemeClr>
                </a:solidFill>
                <a:ln>
                  <a:solidFill>
                    <a:schemeClr val="accent1">
                      <a:shade val="50000"/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5" name="Egyenes összekötő 48">
                  <a:extLst>
                    <a:ext uri="{FF2B5EF4-FFF2-40B4-BE49-F238E27FC236}">
                      <a16:creationId xmlns:a16="http://schemas.microsoft.com/office/drawing/2014/main" id="{CC1B4926-3D14-681E-B01A-02E65E176F69}"/>
                    </a:ext>
                  </a:extLst>
                </p:cNvPr>
                <p:cNvCxnSpPr/>
                <p:nvPr/>
              </p:nvCxnSpPr>
              <p:spPr>
                <a:xfrm>
                  <a:off x="8940062" y="3011557"/>
                  <a:ext cx="0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Egyenes összekötő 49">
                  <a:extLst>
                    <a:ext uri="{FF2B5EF4-FFF2-40B4-BE49-F238E27FC236}">
                      <a16:creationId xmlns:a16="http://schemas.microsoft.com/office/drawing/2014/main" id="{9DC39C34-7678-86CA-6CF4-B5BACFBBCD0D}"/>
                    </a:ext>
                  </a:extLst>
                </p:cNvPr>
                <p:cNvCxnSpPr>
                  <a:endCxn id="184" idx="2"/>
                </p:cNvCxnSpPr>
                <p:nvPr/>
              </p:nvCxnSpPr>
              <p:spPr>
                <a:xfrm>
                  <a:off x="9442173" y="3011557"/>
                  <a:ext cx="1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Egyenes összekötő 50">
                  <a:extLst>
                    <a:ext uri="{FF2B5EF4-FFF2-40B4-BE49-F238E27FC236}">
                      <a16:creationId xmlns:a16="http://schemas.microsoft.com/office/drawing/2014/main" id="{A2C89015-F91F-5E21-E5B1-BDB882D4AB8E}"/>
                    </a:ext>
                  </a:extLst>
                </p:cNvPr>
                <p:cNvCxnSpPr/>
                <p:nvPr/>
              </p:nvCxnSpPr>
              <p:spPr>
                <a:xfrm>
                  <a:off x="10006862" y="3011556"/>
                  <a:ext cx="1842" cy="20739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Egyenes összekötő 51">
                  <a:extLst>
                    <a:ext uri="{FF2B5EF4-FFF2-40B4-BE49-F238E27FC236}">
                      <a16:creationId xmlns:a16="http://schemas.microsoft.com/office/drawing/2014/main" id="{F25BE370-3900-FE96-6EAF-359AABE62248}"/>
                    </a:ext>
                  </a:extLst>
                </p:cNvPr>
                <p:cNvCxnSpPr>
                  <a:stCxn id="184" idx="1"/>
                  <a:endCxn id="184" idx="3"/>
                </p:cNvCxnSpPr>
                <p:nvPr/>
              </p:nvCxnSpPr>
              <p:spPr>
                <a:xfrm>
                  <a:off x="8338930" y="4048540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Egyenes összekötő 52">
                  <a:extLst>
                    <a:ext uri="{FF2B5EF4-FFF2-40B4-BE49-F238E27FC236}">
                      <a16:creationId xmlns:a16="http://schemas.microsoft.com/office/drawing/2014/main" id="{DCC6EF10-4957-6659-94C6-D1E902588B15}"/>
                    </a:ext>
                  </a:extLst>
                </p:cNvPr>
                <p:cNvCxnSpPr/>
                <p:nvPr/>
              </p:nvCxnSpPr>
              <p:spPr>
                <a:xfrm>
                  <a:off x="8312426" y="4588566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Egyenes összekötő 53">
                  <a:extLst>
                    <a:ext uri="{FF2B5EF4-FFF2-40B4-BE49-F238E27FC236}">
                      <a16:creationId xmlns:a16="http://schemas.microsoft.com/office/drawing/2014/main" id="{0C035AA9-35D1-BD08-46CE-3C1269D1424C}"/>
                    </a:ext>
                  </a:extLst>
                </p:cNvPr>
                <p:cNvCxnSpPr/>
                <p:nvPr/>
              </p:nvCxnSpPr>
              <p:spPr>
                <a:xfrm>
                  <a:off x="8342244" y="3574773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" name="Csoportba foglalás 54">
                <a:extLst>
                  <a:ext uri="{FF2B5EF4-FFF2-40B4-BE49-F238E27FC236}">
                    <a16:creationId xmlns:a16="http://schemas.microsoft.com/office/drawing/2014/main" id="{A2C743F0-0D57-FEE5-8A46-FB14D0BB0A3B}"/>
                  </a:ext>
                </a:extLst>
              </p:cNvPr>
              <p:cNvGrpSpPr/>
              <p:nvPr/>
            </p:nvGrpSpPr>
            <p:grpSpPr>
              <a:xfrm>
                <a:off x="7570304" y="3621156"/>
                <a:ext cx="2236305" cy="2073966"/>
                <a:chOff x="8312426" y="3011556"/>
                <a:chExt cx="2236305" cy="2073966"/>
              </a:xfrm>
              <a:scene3d>
                <a:camera prst="orthographicFront">
                  <a:rot lat="9000000" lon="3000000" rev="7200000"/>
                </a:camera>
                <a:lightRig rig="threePt" dir="t"/>
              </a:scene3d>
            </p:grpSpPr>
            <p:sp>
              <p:nvSpPr>
                <p:cNvPr id="177" name="Téglalap 55">
                  <a:extLst>
                    <a:ext uri="{FF2B5EF4-FFF2-40B4-BE49-F238E27FC236}">
                      <a16:creationId xmlns:a16="http://schemas.microsoft.com/office/drawing/2014/main" id="{3B33791A-2E68-4DC9-969E-E671F1D1DB9F}"/>
                    </a:ext>
                  </a:extLst>
                </p:cNvPr>
                <p:cNvSpPr/>
                <p:nvPr/>
              </p:nvSpPr>
              <p:spPr>
                <a:xfrm>
                  <a:off x="8338930" y="3011557"/>
                  <a:ext cx="2206487" cy="2073965"/>
                </a:xfrm>
                <a:prstGeom prst="rect">
                  <a:avLst/>
                </a:prstGeom>
                <a:solidFill>
                  <a:schemeClr val="accent1">
                    <a:alpha val="49000"/>
                  </a:schemeClr>
                </a:solidFill>
                <a:ln>
                  <a:solidFill>
                    <a:schemeClr val="accent1">
                      <a:shade val="50000"/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8" name="Egyenes összekötő 56">
                  <a:extLst>
                    <a:ext uri="{FF2B5EF4-FFF2-40B4-BE49-F238E27FC236}">
                      <a16:creationId xmlns:a16="http://schemas.microsoft.com/office/drawing/2014/main" id="{FC693284-915E-F938-9205-45F5CED05750}"/>
                    </a:ext>
                  </a:extLst>
                </p:cNvPr>
                <p:cNvCxnSpPr/>
                <p:nvPr/>
              </p:nvCxnSpPr>
              <p:spPr>
                <a:xfrm>
                  <a:off x="8940062" y="3011557"/>
                  <a:ext cx="0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Egyenes összekötő 57">
                  <a:extLst>
                    <a:ext uri="{FF2B5EF4-FFF2-40B4-BE49-F238E27FC236}">
                      <a16:creationId xmlns:a16="http://schemas.microsoft.com/office/drawing/2014/main" id="{8222B67D-5F69-2F66-44B5-C2D5D9C4D389}"/>
                    </a:ext>
                  </a:extLst>
                </p:cNvPr>
                <p:cNvCxnSpPr>
                  <a:endCxn id="177" idx="2"/>
                </p:cNvCxnSpPr>
                <p:nvPr/>
              </p:nvCxnSpPr>
              <p:spPr>
                <a:xfrm>
                  <a:off x="9442173" y="3011557"/>
                  <a:ext cx="1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Egyenes összekötő 58">
                  <a:extLst>
                    <a:ext uri="{FF2B5EF4-FFF2-40B4-BE49-F238E27FC236}">
                      <a16:creationId xmlns:a16="http://schemas.microsoft.com/office/drawing/2014/main" id="{5534ADEC-6017-9D9E-4524-C6B3B36B77A2}"/>
                    </a:ext>
                  </a:extLst>
                </p:cNvPr>
                <p:cNvCxnSpPr/>
                <p:nvPr/>
              </p:nvCxnSpPr>
              <p:spPr>
                <a:xfrm>
                  <a:off x="10006862" y="3011556"/>
                  <a:ext cx="1842" cy="20739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Egyenes összekötő 59">
                  <a:extLst>
                    <a:ext uri="{FF2B5EF4-FFF2-40B4-BE49-F238E27FC236}">
                      <a16:creationId xmlns:a16="http://schemas.microsoft.com/office/drawing/2014/main" id="{847625E8-7579-EFA3-1FFD-E9BC2CD23F88}"/>
                    </a:ext>
                  </a:extLst>
                </p:cNvPr>
                <p:cNvCxnSpPr>
                  <a:stCxn id="177" idx="1"/>
                  <a:endCxn id="177" idx="3"/>
                </p:cNvCxnSpPr>
                <p:nvPr/>
              </p:nvCxnSpPr>
              <p:spPr>
                <a:xfrm>
                  <a:off x="8338930" y="4048540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Egyenes összekötő 60">
                  <a:extLst>
                    <a:ext uri="{FF2B5EF4-FFF2-40B4-BE49-F238E27FC236}">
                      <a16:creationId xmlns:a16="http://schemas.microsoft.com/office/drawing/2014/main" id="{B5513261-39D2-1F2D-DA14-F81CCB306496}"/>
                    </a:ext>
                  </a:extLst>
                </p:cNvPr>
                <p:cNvCxnSpPr/>
                <p:nvPr/>
              </p:nvCxnSpPr>
              <p:spPr>
                <a:xfrm>
                  <a:off x="8312426" y="4588566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Egyenes összekötő 61">
                  <a:extLst>
                    <a:ext uri="{FF2B5EF4-FFF2-40B4-BE49-F238E27FC236}">
                      <a16:creationId xmlns:a16="http://schemas.microsoft.com/office/drawing/2014/main" id="{0FCCF077-5205-65C6-56F1-5C45633B62B5}"/>
                    </a:ext>
                  </a:extLst>
                </p:cNvPr>
                <p:cNvCxnSpPr/>
                <p:nvPr/>
              </p:nvCxnSpPr>
              <p:spPr>
                <a:xfrm>
                  <a:off x="8342244" y="3574773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Csoportba foglalás 62">
                <a:extLst>
                  <a:ext uri="{FF2B5EF4-FFF2-40B4-BE49-F238E27FC236}">
                    <a16:creationId xmlns:a16="http://schemas.microsoft.com/office/drawing/2014/main" id="{63DE1C04-B624-1F9E-B226-720B0AADB8F7}"/>
                  </a:ext>
                </a:extLst>
              </p:cNvPr>
              <p:cNvGrpSpPr/>
              <p:nvPr/>
            </p:nvGrpSpPr>
            <p:grpSpPr>
              <a:xfrm>
                <a:off x="7722704" y="3773556"/>
                <a:ext cx="2236305" cy="2073966"/>
                <a:chOff x="8312426" y="3011556"/>
                <a:chExt cx="2236305" cy="2073966"/>
              </a:xfrm>
              <a:scene3d>
                <a:camera prst="orthographicFront">
                  <a:rot lat="9000000" lon="3000000" rev="7200000"/>
                </a:camera>
                <a:lightRig rig="threePt" dir="t"/>
              </a:scene3d>
            </p:grpSpPr>
            <p:sp>
              <p:nvSpPr>
                <p:cNvPr id="170" name="Téglalap 63">
                  <a:extLst>
                    <a:ext uri="{FF2B5EF4-FFF2-40B4-BE49-F238E27FC236}">
                      <a16:creationId xmlns:a16="http://schemas.microsoft.com/office/drawing/2014/main" id="{F61C8448-2D34-4C2F-BB98-35E8B5C58862}"/>
                    </a:ext>
                  </a:extLst>
                </p:cNvPr>
                <p:cNvSpPr/>
                <p:nvPr/>
              </p:nvSpPr>
              <p:spPr>
                <a:xfrm>
                  <a:off x="8338930" y="3011557"/>
                  <a:ext cx="2206487" cy="2073965"/>
                </a:xfrm>
                <a:prstGeom prst="rect">
                  <a:avLst/>
                </a:prstGeom>
                <a:solidFill>
                  <a:schemeClr val="accent1">
                    <a:alpha val="49000"/>
                  </a:schemeClr>
                </a:solidFill>
                <a:ln>
                  <a:solidFill>
                    <a:schemeClr val="accent1">
                      <a:shade val="50000"/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1" name="Egyenes összekötő 64">
                  <a:extLst>
                    <a:ext uri="{FF2B5EF4-FFF2-40B4-BE49-F238E27FC236}">
                      <a16:creationId xmlns:a16="http://schemas.microsoft.com/office/drawing/2014/main" id="{0CBDA9D9-D72D-8BB3-0CB3-C7764446B550}"/>
                    </a:ext>
                  </a:extLst>
                </p:cNvPr>
                <p:cNvCxnSpPr/>
                <p:nvPr/>
              </p:nvCxnSpPr>
              <p:spPr>
                <a:xfrm>
                  <a:off x="8940062" y="3011557"/>
                  <a:ext cx="0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Egyenes összekötő 65">
                  <a:extLst>
                    <a:ext uri="{FF2B5EF4-FFF2-40B4-BE49-F238E27FC236}">
                      <a16:creationId xmlns:a16="http://schemas.microsoft.com/office/drawing/2014/main" id="{2E326ED9-2200-164E-F57D-0CAE0A2DE219}"/>
                    </a:ext>
                  </a:extLst>
                </p:cNvPr>
                <p:cNvCxnSpPr>
                  <a:endCxn id="170" idx="2"/>
                </p:cNvCxnSpPr>
                <p:nvPr/>
              </p:nvCxnSpPr>
              <p:spPr>
                <a:xfrm>
                  <a:off x="9442173" y="3011557"/>
                  <a:ext cx="1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Egyenes összekötő 66">
                  <a:extLst>
                    <a:ext uri="{FF2B5EF4-FFF2-40B4-BE49-F238E27FC236}">
                      <a16:creationId xmlns:a16="http://schemas.microsoft.com/office/drawing/2014/main" id="{7F0444CC-EEE1-6374-EA22-02A30F1E8095}"/>
                    </a:ext>
                  </a:extLst>
                </p:cNvPr>
                <p:cNvCxnSpPr/>
                <p:nvPr/>
              </p:nvCxnSpPr>
              <p:spPr>
                <a:xfrm>
                  <a:off x="10006862" y="3011556"/>
                  <a:ext cx="1842" cy="20739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Egyenes összekötő 67">
                  <a:extLst>
                    <a:ext uri="{FF2B5EF4-FFF2-40B4-BE49-F238E27FC236}">
                      <a16:creationId xmlns:a16="http://schemas.microsoft.com/office/drawing/2014/main" id="{FAB6D28A-007C-5B85-C85C-DDA3B1063588}"/>
                    </a:ext>
                  </a:extLst>
                </p:cNvPr>
                <p:cNvCxnSpPr>
                  <a:stCxn id="170" idx="1"/>
                  <a:endCxn id="170" idx="3"/>
                </p:cNvCxnSpPr>
                <p:nvPr/>
              </p:nvCxnSpPr>
              <p:spPr>
                <a:xfrm>
                  <a:off x="8338930" y="4048540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Egyenes összekötő 68">
                  <a:extLst>
                    <a:ext uri="{FF2B5EF4-FFF2-40B4-BE49-F238E27FC236}">
                      <a16:creationId xmlns:a16="http://schemas.microsoft.com/office/drawing/2014/main" id="{9DE7DBA4-611F-2A79-C4C2-7BAF83FEDCDC}"/>
                    </a:ext>
                  </a:extLst>
                </p:cNvPr>
                <p:cNvCxnSpPr/>
                <p:nvPr/>
              </p:nvCxnSpPr>
              <p:spPr>
                <a:xfrm>
                  <a:off x="8312426" y="4588566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Egyenes összekötő 69">
                  <a:extLst>
                    <a:ext uri="{FF2B5EF4-FFF2-40B4-BE49-F238E27FC236}">
                      <a16:creationId xmlns:a16="http://schemas.microsoft.com/office/drawing/2014/main" id="{FA85F444-B368-B503-738A-57292787E7E9}"/>
                    </a:ext>
                  </a:extLst>
                </p:cNvPr>
                <p:cNvCxnSpPr/>
                <p:nvPr/>
              </p:nvCxnSpPr>
              <p:spPr>
                <a:xfrm>
                  <a:off x="8342244" y="3574773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Csoportba foglalás 70">
                <a:extLst>
                  <a:ext uri="{FF2B5EF4-FFF2-40B4-BE49-F238E27FC236}">
                    <a16:creationId xmlns:a16="http://schemas.microsoft.com/office/drawing/2014/main" id="{BC20D2A3-6F0C-F4F2-912B-E70C6964CBF9}"/>
                  </a:ext>
                </a:extLst>
              </p:cNvPr>
              <p:cNvGrpSpPr/>
              <p:nvPr/>
            </p:nvGrpSpPr>
            <p:grpSpPr>
              <a:xfrm>
                <a:off x="7875104" y="3925956"/>
                <a:ext cx="2236305" cy="2073966"/>
                <a:chOff x="8312426" y="3011556"/>
                <a:chExt cx="2236305" cy="2073966"/>
              </a:xfrm>
              <a:scene3d>
                <a:camera prst="orthographicFront">
                  <a:rot lat="9000000" lon="3000000" rev="7200000"/>
                </a:camera>
                <a:lightRig rig="threePt" dir="t"/>
              </a:scene3d>
            </p:grpSpPr>
            <p:sp>
              <p:nvSpPr>
                <p:cNvPr id="163" name="Téglalap 71">
                  <a:extLst>
                    <a:ext uri="{FF2B5EF4-FFF2-40B4-BE49-F238E27FC236}">
                      <a16:creationId xmlns:a16="http://schemas.microsoft.com/office/drawing/2014/main" id="{A34E93E6-C4A7-506F-9506-7BFF22B67245}"/>
                    </a:ext>
                  </a:extLst>
                </p:cNvPr>
                <p:cNvSpPr/>
                <p:nvPr/>
              </p:nvSpPr>
              <p:spPr>
                <a:xfrm>
                  <a:off x="8338930" y="3011557"/>
                  <a:ext cx="2206487" cy="2073965"/>
                </a:xfrm>
                <a:prstGeom prst="rect">
                  <a:avLst/>
                </a:prstGeom>
                <a:solidFill>
                  <a:schemeClr val="accent1">
                    <a:alpha val="49000"/>
                  </a:schemeClr>
                </a:solidFill>
                <a:ln>
                  <a:solidFill>
                    <a:schemeClr val="accent1">
                      <a:shade val="50000"/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4" name="Egyenes összekötő 72">
                  <a:extLst>
                    <a:ext uri="{FF2B5EF4-FFF2-40B4-BE49-F238E27FC236}">
                      <a16:creationId xmlns:a16="http://schemas.microsoft.com/office/drawing/2014/main" id="{18DA93A2-99B9-7630-150D-BC9C5B36A39C}"/>
                    </a:ext>
                  </a:extLst>
                </p:cNvPr>
                <p:cNvCxnSpPr/>
                <p:nvPr/>
              </p:nvCxnSpPr>
              <p:spPr>
                <a:xfrm>
                  <a:off x="8940062" y="3011557"/>
                  <a:ext cx="0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Egyenes összekötő 73">
                  <a:extLst>
                    <a:ext uri="{FF2B5EF4-FFF2-40B4-BE49-F238E27FC236}">
                      <a16:creationId xmlns:a16="http://schemas.microsoft.com/office/drawing/2014/main" id="{062286C6-AF8C-4DE8-B3A5-B5EFE994A45B}"/>
                    </a:ext>
                  </a:extLst>
                </p:cNvPr>
                <p:cNvCxnSpPr>
                  <a:endCxn id="163" idx="2"/>
                </p:cNvCxnSpPr>
                <p:nvPr/>
              </p:nvCxnSpPr>
              <p:spPr>
                <a:xfrm>
                  <a:off x="9442173" y="3011557"/>
                  <a:ext cx="1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Egyenes összekötő 74">
                  <a:extLst>
                    <a:ext uri="{FF2B5EF4-FFF2-40B4-BE49-F238E27FC236}">
                      <a16:creationId xmlns:a16="http://schemas.microsoft.com/office/drawing/2014/main" id="{CD2C621B-7E32-4D6D-FA42-16571C94121D}"/>
                    </a:ext>
                  </a:extLst>
                </p:cNvPr>
                <p:cNvCxnSpPr/>
                <p:nvPr/>
              </p:nvCxnSpPr>
              <p:spPr>
                <a:xfrm>
                  <a:off x="10006862" y="3011556"/>
                  <a:ext cx="1842" cy="20739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Egyenes összekötő 75">
                  <a:extLst>
                    <a:ext uri="{FF2B5EF4-FFF2-40B4-BE49-F238E27FC236}">
                      <a16:creationId xmlns:a16="http://schemas.microsoft.com/office/drawing/2014/main" id="{AA637575-1ADC-9E8D-33D0-C51307F16D70}"/>
                    </a:ext>
                  </a:extLst>
                </p:cNvPr>
                <p:cNvCxnSpPr>
                  <a:stCxn id="163" idx="1"/>
                  <a:endCxn id="163" idx="3"/>
                </p:cNvCxnSpPr>
                <p:nvPr/>
              </p:nvCxnSpPr>
              <p:spPr>
                <a:xfrm>
                  <a:off x="8338930" y="4048540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Egyenes összekötő 76">
                  <a:extLst>
                    <a:ext uri="{FF2B5EF4-FFF2-40B4-BE49-F238E27FC236}">
                      <a16:creationId xmlns:a16="http://schemas.microsoft.com/office/drawing/2014/main" id="{23E3BC31-58A5-5A19-E0E2-227EE4F0167F}"/>
                    </a:ext>
                  </a:extLst>
                </p:cNvPr>
                <p:cNvCxnSpPr/>
                <p:nvPr/>
              </p:nvCxnSpPr>
              <p:spPr>
                <a:xfrm>
                  <a:off x="8312426" y="4588566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Egyenes összekötő 77">
                  <a:extLst>
                    <a:ext uri="{FF2B5EF4-FFF2-40B4-BE49-F238E27FC236}">
                      <a16:creationId xmlns:a16="http://schemas.microsoft.com/office/drawing/2014/main" id="{F4346776-2B66-5F33-5391-55006F1D838E}"/>
                    </a:ext>
                  </a:extLst>
                </p:cNvPr>
                <p:cNvCxnSpPr/>
                <p:nvPr/>
              </p:nvCxnSpPr>
              <p:spPr>
                <a:xfrm>
                  <a:off x="8342244" y="3574773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Csoportba foglalás 78">
                <a:extLst>
                  <a:ext uri="{FF2B5EF4-FFF2-40B4-BE49-F238E27FC236}">
                    <a16:creationId xmlns:a16="http://schemas.microsoft.com/office/drawing/2014/main" id="{D1FBB3D2-04D6-77C6-4925-B7632D467B09}"/>
                  </a:ext>
                </a:extLst>
              </p:cNvPr>
              <p:cNvGrpSpPr/>
              <p:nvPr/>
            </p:nvGrpSpPr>
            <p:grpSpPr>
              <a:xfrm>
                <a:off x="8027504" y="4078356"/>
                <a:ext cx="2236305" cy="2073966"/>
                <a:chOff x="8312426" y="3011556"/>
                <a:chExt cx="2236305" cy="2073966"/>
              </a:xfrm>
              <a:scene3d>
                <a:camera prst="orthographicFront">
                  <a:rot lat="9000000" lon="3000000" rev="7200000"/>
                </a:camera>
                <a:lightRig rig="threePt" dir="t"/>
              </a:scene3d>
            </p:grpSpPr>
            <p:sp>
              <p:nvSpPr>
                <p:cNvPr id="156" name="Téglalap 79">
                  <a:extLst>
                    <a:ext uri="{FF2B5EF4-FFF2-40B4-BE49-F238E27FC236}">
                      <a16:creationId xmlns:a16="http://schemas.microsoft.com/office/drawing/2014/main" id="{211FA0A3-8F79-68D6-6ED3-4F89EC51A0F6}"/>
                    </a:ext>
                  </a:extLst>
                </p:cNvPr>
                <p:cNvSpPr/>
                <p:nvPr/>
              </p:nvSpPr>
              <p:spPr>
                <a:xfrm>
                  <a:off x="8338930" y="3011557"/>
                  <a:ext cx="2206487" cy="2073965"/>
                </a:xfrm>
                <a:prstGeom prst="rect">
                  <a:avLst/>
                </a:prstGeom>
                <a:solidFill>
                  <a:schemeClr val="accent1">
                    <a:alpha val="49000"/>
                  </a:schemeClr>
                </a:solidFill>
                <a:ln>
                  <a:solidFill>
                    <a:schemeClr val="accent1">
                      <a:shade val="50000"/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7" name="Egyenes összekötő 80">
                  <a:extLst>
                    <a:ext uri="{FF2B5EF4-FFF2-40B4-BE49-F238E27FC236}">
                      <a16:creationId xmlns:a16="http://schemas.microsoft.com/office/drawing/2014/main" id="{3E8E3392-15DF-1534-5393-1E85E0781882}"/>
                    </a:ext>
                  </a:extLst>
                </p:cNvPr>
                <p:cNvCxnSpPr/>
                <p:nvPr/>
              </p:nvCxnSpPr>
              <p:spPr>
                <a:xfrm>
                  <a:off x="8940062" y="3011557"/>
                  <a:ext cx="0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Egyenes összekötő 81">
                  <a:extLst>
                    <a:ext uri="{FF2B5EF4-FFF2-40B4-BE49-F238E27FC236}">
                      <a16:creationId xmlns:a16="http://schemas.microsoft.com/office/drawing/2014/main" id="{B9EE315E-86A7-2D8A-DC03-863A2201C185}"/>
                    </a:ext>
                  </a:extLst>
                </p:cNvPr>
                <p:cNvCxnSpPr>
                  <a:endCxn id="156" idx="2"/>
                </p:cNvCxnSpPr>
                <p:nvPr/>
              </p:nvCxnSpPr>
              <p:spPr>
                <a:xfrm>
                  <a:off x="9442173" y="3011557"/>
                  <a:ext cx="1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Egyenes összekötő 82">
                  <a:extLst>
                    <a:ext uri="{FF2B5EF4-FFF2-40B4-BE49-F238E27FC236}">
                      <a16:creationId xmlns:a16="http://schemas.microsoft.com/office/drawing/2014/main" id="{33CB5734-2178-6351-EBBD-335821AEA7DA}"/>
                    </a:ext>
                  </a:extLst>
                </p:cNvPr>
                <p:cNvCxnSpPr/>
                <p:nvPr/>
              </p:nvCxnSpPr>
              <p:spPr>
                <a:xfrm>
                  <a:off x="10006862" y="3011556"/>
                  <a:ext cx="1842" cy="20739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Egyenes összekötő 83">
                  <a:extLst>
                    <a:ext uri="{FF2B5EF4-FFF2-40B4-BE49-F238E27FC236}">
                      <a16:creationId xmlns:a16="http://schemas.microsoft.com/office/drawing/2014/main" id="{81767729-57C2-7F92-B534-A2012B98D274}"/>
                    </a:ext>
                  </a:extLst>
                </p:cNvPr>
                <p:cNvCxnSpPr>
                  <a:stCxn id="156" idx="1"/>
                  <a:endCxn id="156" idx="3"/>
                </p:cNvCxnSpPr>
                <p:nvPr/>
              </p:nvCxnSpPr>
              <p:spPr>
                <a:xfrm>
                  <a:off x="8338930" y="4048540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Egyenes összekötő 84">
                  <a:extLst>
                    <a:ext uri="{FF2B5EF4-FFF2-40B4-BE49-F238E27FC236}">
                      <a16:creationId xmlns:a16="http://schemas.microsoft.com/office/drawing/2014/main" id="{0C069896-CFB3-CD4B-81AF-20F58C8EE7C0}"/>
                    </a:ext>
                  </a:extLst>
                </p:cNvPr>
                <p:cNvCxnSpPr/>
                <p:nvPr/>
              </p:nvCxnSpPr>
              <p:spPr>
                <a:xfrm>
                  <a:off x="8312426" y="4588566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Egyenes összekötő 85">
                  <a:extLst>
                    <a:ext uri="{FF2B5EF4-FFF2-40B4-BE49-F238E27FC236}">
                      <a16:creationId xmlns:a16="http://schemas.microsoft.com/office/drawing/2014/main" id="{F6B4E945-A456-E94D-DBE0-70BBD2F9C7AC}"/>
                    </a:ext>
                  </a:extLst>
                </p:cNvPr>
                <p:cNvCxnSpPr/>
                <p:nvPr/>
              </p:nvCxnSpPr>
              <p:spPr>
                <a:xfrm>
                  <a:off x="8342244" y="3574773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Csoportba foglalás 86">
                <a:extLst>
                  <a:ext uri="{FF2B5EF4-FFF2-40B4-BE49-F238E27FC236}">
                    <a16:creationId xmlns:a16="http://schemas.microsoft.com/office/drawing/2014/main" id="{4A18E679-3B96-A84E-FDE3-1A5BE027E09B}"/>
                  </a:ext>
                </a:extLst>
              </p:cNvPr>
              <p:cNvGrpSpPr/>
              <p:nvPr/>
            </p:nvGrpSpPr>
            <p:grpSpPr>
              <a:xfrm>
                <a:off x="8179904" y="4230756"/>
                <a:ext cx="2236305" cy="2073966"/>
                <a:chOff x="8312426" y="3011556"/>
                <a:chExt cx="2236305" cy="2073966"/>
              </a:xfrm>
              <a:scene3d>
                <a:camera prst="orthographicFront">
                  <a:rot lat="9000000" lon="3000000" rev="7200000"/>
                </a:camera>
                <a:lightRig rig="threePt" dir="t"/>
              </a:scene3d>
            </p:grpSpPr>
            <p:sp>
              <p:nvSpPr>
                <p:cNvPr id="149" name="Téglalap 87">
                  <a:extLst>
                    <a:ext uri="{FF2B5EF4-FFF2-40B4-BE49-F238E27FC236}">
                      <a16:creationId xmlns:a16="http://schemas.microsoft.com/office/drawing/2014/main" id="{66C1CD9F-6302-C84A-2A29-EA1B9CBA7DB1}"/>
                    </a:ext>
                  </a:extLst>
                </p:cNvPr>
                <p:cNvSpPr/>
                <p:nvPr/>
              </p:nvSpPr>
              <p:spPr>
                <a:xfrm>
                  <a:off x="8338930" y="3011557"/>
                  <a:ext cx="2206487" cy="2073965"/>
                </a:xfrm>
                <a:prstGeom prst="rect">
                  <a:avLst/>
                </a:prstGeom>
                <a:solidFill>
                  <a:schemeClr val="accent1">
                    <a:alpha val="49000"/>
                  </a:schemeClr>
                </a:solidFill>
                <a:ln>
                  <a:solidFill>
                    <a:schemeClr val="accent1">
                      <a:shade val="50000"/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0" name="Egyenes összekötő 88">
                  <a:extLst>
                    <a:ext uri="{FF2B5EF4-FFF2-40B4-BE49-F238E27FC236}">
                      <a16:creationId xmlns:a16="http://schemas.microsoft.com/office/drawing/2014/main" id="{AE290516-6867-0531-6C67-08C6AF234770}"/>
                    </a:ext>
                  </a:extLst>
                </p:cNvPr>
                <p:cNvCxnSpPr/>
                <p:nvPr/>
              </p:nvCxnSpPr>
              <p:spPr>
                <a:xfrm>
                  <a:off x="8940062" y="3011557"/>
                  <a:ext cx="0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Egyenes összekötő 89">
                  <a:extLst>
                    <a:ext uri="{FF2B5EF4-FFF2-40B4-BE49-F238E27FC236}">
                      <a16:creationId xmlns:a16="http://schemas.microsoft.com/office/drawing/2014/main" id="{0C0D8306-287E-E5B6-AC48-F286BDBDB7ED}"/>
                    </a:ext>
                  </a:extLst>
                </p:cNvPr>
                <p:cNvCxnSpPr>
                  <a:endCxn id="149" idx="2"/>
                </p:cNvCxnSpPr>
                <p:nvPr/>
              </p:nvCxnSpPr>
              <p:spPr>
                <a:xfrm>
                  <a:off x="9442173" y="3011557"/>
                  <a:ext cx="1" cy="207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Egyenes összekötő 90">
                  <a:extLst>
                    <a:ext uri="{FF2B5EF4-FFF2-40B4-BE49-F238E27FC236}">
                      <a16:creationId xmlns:a16="http://schemas.microsoft.com/office/drawing/2014/main" id="{411B231C-BF9A-E3E0-F5F2-9CE082FE4F43}"/>
                    </a:ext>
                  </a:extLst>
                </p:cNvPr>
                <p:cNvCxnSpPr/>
                <p:nvPr/>
              </p:nvCxnSpPr>
              <p:spPr>
                <a:xfrm>
                  <a:off x="10006862" y="3011556"/>
                  <a:ext cx="1842" cy="20739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Egyenes összekötő 91">
                  <a:extLst>
                    <a:ext uri="{FF2B5EF4-FFF2-40B4-BE49-F238E27FC236}">
                      <a16:creationId xmlns:a16="http://schemas.microsoft.com/office/drawing/2014/main" id="{E2190C29-1557-76C6-6AEC-1B0A02EA3BF7}"/>
                    </a:ext>
                  </a:extLst>
                </p:cNvPr>
                <p:cNvCxnSpPr>
                  <a:stCxn id="149" idx="1"/>
                  <a:endCxn id="149" idx="3"/>
                </p:cNvCxnSpPr>
                <p:nvPr/>
              </p:nvCxnSpPr>
              <p:spPr>
                <a:xfrm>
                  <a:off x="8338930" y="4048540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Egyenes összekötő 92">
                  <a:extLst>
                    <a:ext uri="{FF2B5EF4-FFF2-40B4-BE49-F238E27FC236}">
                      <a16:creationId xmlns:a16="http://schemas.microsoft.com/office/drawing/2014/main" id="{EB52007F-D946-EB9A-5789-77FE6C02A87D}"/>
                    </a:ext>
                  </a:extLst>
                </p:cNvPr>
                <p:cNvCxnSpPr/>
                <p:nvPr/>
              </p:nvCxnSpPr>
              <p:spPr>
                <a:xfrm>
                  <a:off x="8312426" y="4588566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Egyenes összekötő 93">
                  <a:extLst>
                    <a:ext uri="{FF2B5EF4-FFF2-40B4-BE49-F238E27FC236}">
                      <a16:creationId xmlns:a16="http://schemas.microsoft.com/office/drawing/2014/main" id="{DFDF6513-9397-D33D-358A-5FDC88112E61}"/>
                    </a:ext>
                  </a:extLst>
                </p:cNvPr>
                <p:cNvCxnSpPr/>
                <p:nvPr/>
              </p:nvCxnSpPr>
              <p:spPr>
                <a:xfrm>
                  <a:off x="8342244" y="3574773"/>
                  <a:ext cx="22064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2" name="Szövegdoboz 112">
              <a:extLst>
                <a:ext uri="{FF2B5EF4-FFF2-40B4-BE49-F238E27FC236}">
                  <a16:creationId xmlns:a16="http://schemas.microsoft.com/office/drawing/2014/main" id="{E141C1A5-CCFF-8B4A-990E-5DE4755C9E42}"/>
                </a:ext>
              </a:extLst>
            </p:cNvPr>
            <p:cNvSpPr txBox="1"/>
            <p:nvPr/>
          </p:nvSpPr>
          <p:spPr>
            <a:xfrm>
              <a:off x="755576" y="5723964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214" name="Egyenes összekötő nyíllal 143">
              <a:extLst>
                <a:ext uri="{FF2B5EF4-FFF2-40B4-BE49-F238E27FC236}">
                  <a16:creationId xmlns:a16="http://schemas.microsoft.com/office/drawing/2014/main" id="{4CB2EA0F-914A-FB2A-65AB-2941D9633785}"/>
                </a:ext>
              </a:extLst>
            </p:cNvPr>
            <p:cNvCxnSpPr>
              <a:cxnSpLocks/>
            </p:cNvCxnSpPr>
            <p:nvPr/>
          </p:nvCxnSpPr>
          <p:spPr>
            <a:xfrm>
              <a:off x="1377944" y="3608537"/>
              <a:ext cx="961808" cy="996579"/>
            </a:xfrm>
            <a:prstGeom prst="straightConnector1">
              <a:avLst/>
            </a:prstGeom>
            <a:ln w="222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5" name="Kép 146">
              <a:extLst>
                <a:ext uri="{FF2B5EF4-FFF2-40B4-BE49-F238E27FC236}">
                  <a16:creationId xmlns:a16="http://schemas.microsoft.com/office/drawing/2014/main" id="{B7BF2C69-8C86-BEA2-4224-57E9AECF491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936" y="4299257"/>
              <a:ext cx="308571" cy="182857"/>
            </a:xfrm>
            <a:prstGeom prst="rect">
              <a:avLst/>
            </a:prstGeom>
          </p:spPr>
        </p:pic>
      </p:grpSp>
      <p:pic>
        <p:nvPicPr>
          <p:cNvPr id="222" name="Picture 221" descr="\documentclass{article}&#10;\usepackage{amsmath}&#10;\pagestyle{empty}&#10;\begin{document}&#10;\[&#10;({\bf k}_\parallel,{\bf r}^{n+1}_\perp)&#10;\]&#10;&#10;\end{document}" title="IguanaTex Bitmap Display">
            <a:extLst>
              <a:ext uri="{FF2B5EF4-FFF2-40B4-BE49-F238E27FC236}">
                <a16:creationId xmlns:a16="http://schemas.microsoft.com/office/drawing/2014/main" id="{C9473587-691D-471A-2B6C-78153E5172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3" y="6270780"/>
            <a:ext cx="939428" cy="283886"/>
          </a:xfrm>
          <a:prstGeom prst="rect">
            <a:avLst/>
          </a:prstGeom>
        </p:spPr>
      </p:pic>
      <p:sp>
        <p:nvSpPr>
          <p:cNvPr id="213" name="TextBox 212">
            <a:extLst>
              <a:ext uri="{FF2B5EF4-FFF2-40B4-BE49-F238E27FC236}">
                <a16:creationId xmlns:a16="http://schemas.microsoft.com/office/drawing/2014/main" id="{AEF251CD-E4BC-AD17-CA6B-12A5E751821A}"/>
              </a:ext>
            </a:extLst>
          </p:cNvPr>
          <p:cNvSpPr txBox="1"/>
          <p:nvPr/>
        </p:nvSpPr>
        <p:spPr>
          <a:xfrm>
            <a:off x="493977" y="2956820"/>
            <a:ext cx="1628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SSKKR code</a:t>
            </a:r>
          </a:p>
        </p:txBody>
      </p:sp>
    </p:spTree>
    <p:extLst>
      <p:ext uri="{BB962C8B-B14F-4D97-AF65-F5344CB8AC3E}">
        <p14:creationId xmlns:p14="http://schemas.microsoft.com/office/powerpoint/2010/main" val="33065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F25BFC-843E-7626-36CB-0B2BE702F951}"/>
              </a:ext>
            </a:extLst>
          </p:cNvPr>
          <p:cNvSpPr txBox="1"/>
          <p:nvPr/>
        </p:nvSpPr>
        <p:spPr>
          <a:xfrm>
            <a:off x="395536" y="1168341"/>
            <a:ext cx="277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Green’s function </a:t>
            </a:r>
            <a:r>
              <a:rPr lang="hu-HU" dirty="0"/>
              <a:t>MST</a:t>
            </a:r>
            <a:r>
              <a:rPr lang="en-US" dirty="0"/>
              <a:t>:</a:t>
            </a:r>
          </a:p>
        </p:txBody>
      </p:sp>
      <p:pic>
        <p:nvPicPr>
          <p:cNvPr id="10" name="Kép 9" descr="\documentclass{article}&#10;\usepackage{amsmath}&#10;\pagestyle{empty}&#10;\begin{document}&#10;&#10;\begin{eqnarray}&#10;    \mathrm{LDOS} (\varepsilon, n) &amp; = &amp; - \frac{1}{\pi} \Im~ \mathrm{Tr}~&#10;                          \{ G_{\textrm{loc}}(\varepsilon + i 0; n; L, L'; s, s'; a, b) \} = \textrm{LDOS}_e (\varepsilon) + \textrm{LDOS}_h (\varepsilon) \nonumber \\&#10;    \chi_\text{S}(\varepsilon, n) &amp; = &amp; - \frac{1}{\pi} \Im~ \mathrm{Tr}_L~\mathcal{S}_s \{ G_{\textrm{loc}}(\varepsilon + i 0; n; L, L^\prime; s, s^\prime; e, h) \} = - \chi_\text{S}(- \varepsilon, n)\nonumber&#10;\end{eqnarray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4" y="4636653"/>
            <a:ext cx="8382172" cy="10121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E2186F-582F-2F4A-CCCA-F3A0A81EA034}"/>
              </a:ext>
            </a:extLst>
          </p:cNvPr>
          <p:cNvSpPr txBox="1"/>
          <p:nvPr/>
        </p:nvSpPr>
        <p:spPr>
          <a:xfrm>
            <a:off x="842658" y="289086"/>
            <a:ext cx="7527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What is the computational task?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1396019-A063-7CFA-1E84-ADC8B5415188}"/>
              </a:ext>
            </a:extLst>
          </p:cNvPr>
          <p:cNvSpPr/>
          <p:nvPr/>
        </p:nvSpPr>
        <p:spPr>
          <a:xfrm>
            <a:off x="107504" y="4488754"/>
            <a:ext cx="8742212" cy="1307912"/>
          </a:xfrm>
          <a:prstGeom prst="wedgeRoundRectCallout">
            <a:avLst/>
          </a:prstGeom>
          <a:noFill/>
          <a:ln>
            <a:solidFill>
              <a:srgbClr val="97E6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36D24-7311-276A-D57B-6F24B030EC28}"/>
              </a:ext>
            </a:extLst>
          </p:cNvPr>
          <p:cNvSpPr txBox="1"/>
          <p:nvPr/>
        </p:nvSpPr>
        <p:spPr>
          <a:xfrm>
            <a:off x="611560" y="2348880"/>
            <a:ext cx="30373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z: complex energy, 16-500</a:t>
            </a:r>
          </a:p>
          <a:p>
            <a:r>
              <a:rPr lang="en-US" dirty="0"/>
              <a:t>I,I’ :  layer index, = 20-100</a:t>
            </a:r>
          </a:p>
          <a:p>
            <a:r>
              <a:rPr lang="en-US" dirty="0"/>
              <a:t>L,L’: angular momentum, 9, 16</a:t>
            </a:r>
          </a:p>
          <a:p>
            <a:r>
              <a:rPr lang="en-US" dirty="0" err="1"/>
              <a:t>s,s</a:t>
            </a:r>
            <a:r>
              <a:rPr lang="en-US" dirty="0"/>
              <a:t>’: spin, 2</a:t>
            </a:r>
          </a:p>
          <a:p>
            <a:r>
              <a:rPr lang="en-US" dirty="0" err="1"/>
              <a:t>a,b</a:t>
            </a:r>
            <a:r>
              <a:rPr lang="en-US" dirty="0"/>
              <a:t>: electron, </a:t>
            </a:r>
            <a:r>
              <a:rPr lang="en-US" dirty="0" err="1"/>
              <a:t>lyuk</a:t>
            </a:r>
            <a:r>
              <a:rPr lang="en-US" dirty="0"/>
              <a:t>, 2</a:t>
            </a:r>
          </a:p>
          <a:p>
            <a:r>
              <a:rPr lang="en-US" b="1" dirty="0"/>
              <a:t>K</a:t>
            </a:r>
            <a:r>
              <a:rPr lang="en-US" sz="1700" baseline="-25000" dirty="0"/>
              <a:t>||  </a:t>
            </a:r>
            <a:r>
              <a:rPr lang="en-US" sz="1700" dirty="0"/>
              <a:t>: 250-10 000</a:t>
            </a:r>
          </a:p>
        </p:txBody>
      </p:sp>
      <p:pic>
        <p:nvPicPr>
          <p:cNvPr id="20" name="Picture 19" descr="\documentclass{article}&#10;\usepackage{amsmath}&#10;\pagestyle{empty}&#10;\begin{document}&#10;&#10;\begin{equation}&#10;\begin{split}&#10; {G}_{\rm loc}(z; I,I'; L; L'; s,s'; a,b) &amp;= \int_{\Omega_{BZ}} d{\bf k}_{\parallel} \, &#10; G_{\rm loc}(z;I,I';L,L';s,s';a,b;{\bf k}_{\parallel}) \, \nonumber&#10;\end{split}&#10;  \label{eq:gf_loc}&#10;\end{equation}&#10;&#10;&#10;\end{document}" title="IguanaTex Bitmap Display">
            <a:extLst>
              <a:ext uri="{FF2B5EF4-FFF2-40B4-BE49-F238E27FC236}">
                <a16:creationId xmlns:a16="http://schemas.microsoft.com/office/drawing/2014/main" id="{11DEB2D1-338C-6A5B-46E3-819B6000A1B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5" y="1685572"/>
            <a:ext cx="6949029" cy="5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2016.498"/>
  <p:tag name="LATEXADDIN" val="\documentclass{article}&#10;\usepackage{amsmath}&#10;\pagestyle{empty}&#10;\begin{document}&#10;\begin{equation}&#10;c_j=\frac{1}{2}(\gamma_{j1}+i\gamma_{j2}), c_j^\dagger =\frac{1}{2}(\gamma_{j1}-i\gamma_{j2}) \nonumber&#10;\end{equation}&#10;&#10;\end{document}"/>
  <p:tag name="IGUANATEXSIZE" val="20"/>
  <p:tag name="IGUANATEXCURSOR" val="20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[&#10;{\bf r}_\perp&#10;\]&#10;&#10;\end{document}"/>
  <p:tag name="IGUANATEXSIZE" val="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100.4874"/>
  <p:tag name="LATEXADDIN" val="\documentclass{article}&#10;\usepackage{amsmath}&#10;\pagestyle{empty}&#10;\begin{document}&#10;&#10;\Large&#10;$$\hat{\bf n}$$&#10;&#10;\end{document}"/>
  <p:tag name="IGUANATEXSIZE" val="20"/>
  <p:tag name="IGUANATEXCURSOR" val="87"/>
  <p:tag name="TRANSPARENCY" val="Tru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3.4308"/>
  <p:tag name="ORIGINALWIDTH" val="4583.427"/>
  <p:tag name="LATEXADDIN" val="\documentclass{article}&#10;\usepackage{amsmath}&#10;\pagestyle{empty}&#10;\begin{document}&#10;&#10;\begin{eqnarray}&#10;    \mathrm{LDOS} (\varepsilon, n) &amp; = &amp; - \frac{1}{\pi} \Im~ \mathrm{Tr}~&#10;                          \{ G_{\textrm{loc}}(\varepsilon + i 0; n; L, L'; s, s'; a, b) \} = \textrm{LDOS}_e (\varepsilon) + \textrm{LDOS}_h (\varepsilon) \nonumber \\&#10;    \chi_\text{S}(\varepsilon, n) &amp; = &amp; - \frac{1}{\pi} \Im~ \mathrm{Tr}_L~\mathcal{S}_s \{ G_{\textrm{loc}}(\varepsilon + i 0; n; L, L^\prime; s, s^\prime; e, h) \} = - \chi_\text{S}(- \varepsilon, n)\nonumber&#10;\end{eqnarray}&#10;&#10;&#10;\end{document}"/>
  <p:tag name="IGUANATEXSIZE" val="18"/>
  <p:tag name="IGUANATEXCURSOR" val="297"/>
  <p:tag name="TRANSPARENCY" val="True"/>
  <p:tag name="FILENAME" val=""/>
  <p:tag name="LATEXENGINEID" val="0"/>
  <p:tag name="TEMPFOLDER" val="c:\temp\"/>
  <p:tag name="LATEXFORMHEIGHT" val="405"/>
  <p:tag name="LATEXFORMWIDTH" val="786.7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5.4631"/>
  <p:tag name="ORIGINALWIDTH" val="3799.775"/>
  <p:tag name="LATEXADDIN" val="\documentclass{article}&#10;\usepackage{amsmath}&#10;\pagestyle{empty}&#10;\begin{document}&#10;&#10;\begin{equation}&#10;\begin{split}&#10; {G}_{\rm loc}(z; I,I'; L; L'; s,s'; a,b) &amp;= \int_{\Omega_{BZ}} d{\bf k}_{\parallel} \, &#10; G_{\rm loc}(z;I,I';L,L';s,s';a,b;{\bf k}_{\parallel}) \, \nonumber&#10;\end{split}&#10;  \label{eq:gf_loc}&#10;\end{equation}&#10;&#10;&#10;\end{document}"/>
  <p:tag name="IGUANATEXSIZE" val="18"/>
  <p:tag name="IGUANATEXCURSOR" val="13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65.99173"/>
  <p:tag name="LATEXADDIN" val="\documentclass{article}&#10;\usepackage{amsmath}&#10;\pagestyle{empty}&#10;\begin{document}&#10;&#10;$$\phi$$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97.9377"/>
  <p:tag name="ORIGINALWIDTH" val="1336.333"/>
  <p:tag name="LATEXADDIN" val="\documentclass{article}&#10;\usepackage{amsmath}&#10;\pagestyle{empty}&#10;\begin{document}&#10;&#10;\begin{equation}&#10; \chi(\mathbf{r},\mathbf{r'})=\left&lt; {\Psi}_{\uparrow} (\mathbf{r})&#10;                    {\Psi}_{\downarrow} (\mathbf{r'}) \right&gt; \nonumber&#10;\end{equation}&#10;\begin{equation}&#10; \rho(\mathbf{r})= \sum_{\alpha} \left&lt; {\Psi}^\dagger_{\alpha} (\mathbf{r})&#10;                    {\Psi}_{\alpha} (\mathbf{r}) \right&gt; \nonumber&#10;\end{equation}&#10;&#10;\end{document}"/>
  <p:tag name="IGUANATEXSIZE" val="14"/>
  <p:tag name="IGUANATEXCURSOR" val="235"/>
  <p:tag name="TRANSPARENCY" val="Tru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9662"/>
  <p:tag name="ORIGINALWIDTH" val="1871.766"/>
  <p:tag name="LATEXADDIN" val="\documentclass{article}&#10;\usepackage{amsmath}&#10;\usepackage{xcolor}&#10;\pagestyle{empty}&#10;\begin{document}&#10;\small&#10;\begin{equation}&#10;H_{DBdG}=&#10; \begin{pmatrix}&#10;   {\color{red}{H_D}} &amp; \Delta_{eff}(\vec{r}) \boldsymbol{\boldsymbol{\eta}} \\&#10;   \Delta_{eff}^*(\vec{r}) \boldsymbol{\boldsymbol{\eta}}^T &amp; -{\color{red}H_D}^*&#10; \end{pmatrix}, \nonumber&#10;\end{equation}&#10;&#10;&#10;\end{document}"/>
  <p:tag name="IGUANATEXSIZE" val="14"/>
  <p:tag name="IGUANATEXCURSOR" val="328"/>
  <p:tag name="TRANSPARENCY" val="Tru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3483.315"/>
  <p:tag name="LATEXADDIN" val="\documentclass{article}&#10;\usepackage{amsmath}&#10;\usepackage{xcolor}&#10;\pagestyle{empty}&#10;\begin{document}&#10;\small&#10;\begin{equation}&#10; {\color{red}H_D}=c\boldsymbol{\alpha}\mathbf{p} + \left( \boldsymbol{\beta}-\bf{I}_4 \right) c^2/2+ \left( V_{eff}(\vec r)-E_F \right) \bf{I}_4 +&#10;     \boldsymbol{\Sigma}\vec{B}_{eff}(\vec r) + e \boldsymbol{\alpha} \vec{A}(\vec r)  \nonumber&#10;\end{equation}&#10;&#10;&#10;\end{document}"/>
  <p:tag name="IGUANATEXSIZE" val="14"/>
  <p:tag name="IGUANATEXCURSOR" val="52"/>
  <p:tag name="TRANSPARENCY" val="Tru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4807"/>
  <p:tag name="ORIGINALWIDTH" val="1166.854"/>
  <p:tag name="LATEXADDIN" val="\documentclass{article}&#10;\usepackage{amsmath}&#10;\pagestyle{empty}&#10;\begin{document}&#10;&#10;\begin{equation}&#10; \chi(\vec{r})=\left&lt; {\Psi}^T(\vec{r}) \boldsymbol{\boldsymbol{\eta}} {\Psi}(\vec{r})&#10;                        \right&gt; \nonumber&#10;\end{equation}&#10;&#10;&#10;\end{document}"/>
  <p:tag name="IGUANATEXSIZE" val="14"/>
  <p:tag name="IGUANATEXCURSOR" val="226"/>
  <p:tag name="TRANSPARENCY" val="Tru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7.6753"/>
  <p:tag name="ORIGINALWIDTH" val="1238.845"/>
  <p:tag name="LATEXADDIN" val="\documentclass{article}&#10;\usepackage{amsmath}&#10;\pagestyle{empty}&#10;\begin{document}&#10;&#10;\begin{equation}&#10; \boldsymbol{{\eta}}=&#10; \begin{pmatrix}&#10;   0 &amp; 1 &amp; 0 &amp; 0 \\&#10;   -1 &amp; 0 &amp; 0 &amp; 0 \\&#10;   0 &amp; 0 &amp; 0 &amp; 1\\&#10;   0 &amp; 0 &amp; -1 &amp; 0&#10; \end{pmatrix} \nonumber&#10;\end{equation}&#10;&#10;&#10;\end{document}"/>
  <p:tag name="IGUANATEXSIZE" val="20"/>
  <p:tag name="IGUANATEXCURSOR" val="239"/>
  <p:tag name="TRANSPARENCY" val="Tru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.9783"/>
  <p:tag name="ORIGINALWIDTH" val="1623.547"/>
  <p:tag name="LATEXADDIN" val="\documentclass{article}&#10;\usepackage{amsmath}&#10;\pagestyle{empty}&#10;\begin{document}&#10;\begin{equation}&#10;\gamma_{j,1}=c^\dagger_j+c_j, \gamma_{j,2}=i(c^\dagger_j-c_j)  \nonumber&#10;\end{equation}&#10;&#10;\end{document}"/>
  <p:tag name="IGUANATEXSIZE" val="20"/>
  <p:tag name="IGUANATEXCURSOR" val="17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8.4252"/>
  <p:tag name="ORIGINALWIDTH" val="3210.349"/>
  <p:tag name="LATEXADDIN" val="\documentclass{article}&#10;\usepackage{amsmath}&#10;\pagestyle{empty}&#10;\usepackage{xcolor}&#10;\begin{document}&#10;&#10;\begin{eqnarray}&#10;\rho({\bf r}) &amp; = &amp; 2\sum_{n} \left[|{\color{red}u}_n({\bf r})|^2f(\epsilon_n)+|{\color{blue}v}_n({\bf r})|^2(1-f(\epsilon_n))\right] \nonumber \\&#10;\chi({\bf r},{\bf r'}) &amp; = &amp; \sum_{n} \left[{\color{red}u}_n({\bf r}){\color{blue}v}_n^{*}({\bf r'})(1-f(\epsilon_n)-{\color{red}u}_n({\bf r'}){\color{blue}v}_n^{*}({\bf r})f(\epsilon_n)\right] \nonumber &#10;\end{eqnarray}&#10;&#10;&#10;\end{document}"/>
  <p:tag name="IGUANATEXSIZE" val="20"/>
  <p:tag name="IGUANATEXCURSOR" val="423"/>
  <p:tag name="TRANSPARENCY" val="True"/>
  <p:tag name="LATEXENGINEID" val="0"/>
  <p:tag name="TEMPFOLDER" val="c:\temp\"/>
  <p:tag name="LATEXFORMHEIGHT" val="312"/>
  <p:tag name="LATEXFORMWIDTH" val="652.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3322.085"/>
  <p:tag name="LATEXADDIN" val="\documentclass{article}&#10;\usepackage{amsmath}&#10;\usepackage{xcolor}&#10;\pagestyle{empty}&#10;\begin{document}&#10;\begin{equation*}&#10;\begin{bmatrix}&#10;H_e({\bf r})+V_{eff}({\bf r}) &amp; \Delta_{eff}{(\bf r})  \\&#10;\Delta_{eff}^{\star}({\bf r}) &amp;  -[H_e({\bf r})+V_{eff}({\bf r})]^\star&#10;\end{bmatrix}&#10;\begin{bmatrix}&#10;{\color{red}u}_n({\bf r}) \\&#10;{\color{blue}v}_n({\bf r})&#10;\end{bmatrix}&#10;=\epsilon_n&#10;\begin{bmatrix}&#10;{\color{red}u}_n({\bf r}) \\&#10;{\color{blue}v}_n({\bf r})&#10;\end{bmatrix}&#10;\end{equation*}&#10;&#10;&#10;&#10;\end{document}"/>
  <p:tag name="IGUANATEXSIZE" val="12"/>
  <p:tag name="IGUANATEXCURSOR" val="43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8.1702"/>
  <p:tag name="ORIGINALWIDTH" val="2841.395"/>
  <p:tag name="LATEXADDIN" val="\documentclass{article}&#10;\usepackage{amsmath}&#10;\pagestyle{empty}&#10;\begin{document}&#10;&#10;\begin{eqnarray}&#10;V_{eff}({\bf r}) &amp; = &amp; V_{ext}({\bf r})+\int\frac{\rho({\bf r'})}{|{\bf r}-{\bf r'}|}d{\bf r'}+\frac{\delta{\rm E}_{xc}[\rho,\chi]}{\delta\rho({\bf r})} \nonumber \\&#10;\Delta_{eff}^{*}({\bf r},{\bf r'}) &amp; = &amp; \Delta_{ext}^{*}({\bf r},{\bf r'})+ \frac{\delta{\rm E}_{xc}[\rho,\chi]}{\delta\chi({\bf r},{\bf r'})}\nonumber&#10;\end{eqnarray}&#10;&#10;&#10;\end{document}"/>
  <p:tag name="IGUANATEXSIZE" val="20"/>
  <p:tag name="IGUANATEXCURSOR" val="405"/>
  <p:tag name="TRANSPARENCY" val="Tru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100.4874"/>
  <p:tag name="LATEXADDIN" val="\documentclass{article}&#10;\usepackage{amsmath}&#10;\pagestyle{empty}&#10;\begin{document}&#10;&#10;\Large&#10;$$\hat{\bf n}$$&#10;&#10;\end{document}"/>
  <p:tag name="IGUANATEXSIZE" val="20"/>
  <p:tag name="IGUANATEXCURSOR" val="87"/>
  <p:tag name="TRANSPARENCY" val="Tru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8,4252"/>
  <p:tag name="ORIGINALWIDTH" val="2633,671"/>
  <p:tag name="LATEXADDIN" val="\documentclass{article}&#10;\usepackage{amsmath}&#10;\pagestyle{empty}&#10;\begin{document}&#10;&#10;\begin{eqnarray}&#10;U({\bf r}) &amp; = &amp; -\Lambda\sum_n\left[|u_n({\bf r})|^2f_n+|v_n({\bf r})|^2(1-f_n)\right] \nonumber \\&#10;\Delta({\bf r}) &amp; = &amp; \Lambda \sum_n\left[u_n({\bf r})v_n^{\star}({\bf r})(1-f_n)\right] \nonumber&#10;\end{eqnarray}&#10;&#10;\end{document}"/>
  <p:tag name="IGUANATEXSIZE" val="20"/>
  <p:tag name="IGUANATEXCURSOR" val="3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3033,371"/>
  <p:tag name="LATEXADDIN" val="\documentclass{article}&#10;\usepackage{amsmath}&#10;\pagestyle{empty}&#10;\begin{document}&#10;\begin{equation*}&#10;\begin{bmatrix}&#10;H_e({\bf r})+U({\bf r}) &amp; \Delta{(\bf r})  \\&#10;\Delta^{\star}({\bf r}) &amp;  -[H_e({\bf r})+U({\bf r})]^\star&#10;\end{bmatrix}&#10;\begin{bmatrix}&#10;u_n({\bf r}) \\&#10;v_n({\bf r})&#10;\end{bmatrix}&#10;=\epsilon_n&#10;\begin{bmatrix}&#10;u_n({\bf r}) \\&#10;v_n({\bf r})&#10;\end{bmatrix}&#10;\end{equation*}&#10;&#10;&#10;&#10;\end{document}"/>
  <p:tag name="IGUANATEXSIZE" val="20"/>
  <p:tag name="IGUANATEXCURSOR" val="1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6.4605"/>
  <p:tag name="ORIGINALWIDTH" val="1458.568"/>
  <p:tag name="LATEXADDIN" val="\documentclass{article}&#10;\usepackage{amsmath}&#10;\pagestyle{empty}&#10;\begin{document}&#10;\begin{eqnarray}&#10;V(\vec{r})&amp; = &amp; V_{\downarrow}(\vec{r})+V_{\uparrow}(\vec{r}) \nonumber \\&#10;B_{exc}(\vec{r})&amp; = &amp; V_{\downarrow}(\vec{r})-V_{\uparrow}(\vec{r}) \nonumber&#10;\end{eqnarray}&#10;&#10;\end{document}"/>
  <p:tag name="IGUANATEXSIZE" val="20"/>
  <p:tag name="IGUANATEXCURSOR" val="24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.4567"/>
  <p:tag name="ORIGINALWIDTH" val="3614.548"/>
  <p:tag name="LATEXADDIN" val="\documentclass{article}&#10;\usepackage{amsmath}&#10;\pagestyle{empty}&#10;\begin{document}&#10;&#10;\begin{equation}&#10;H=\sum_j\left[-t\left(c_j^\dagger c_{j+1}+{\rm H.C.}\right)-\mu\left(c_j^\dagger c_j-\frac{1}{2}\right)+(\Delta c_j^\dagger c^\dagger_{j+1}+{\rm H.C.})\right]&#10; \nonumber&#10;\end{equation}&#10;&#10;&#10;\end{document}"/>
  <p:tag name="IGUANATEXSIZE" val="18"/>
  <p:tag name="IGUANATEXCURSOR" val="23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12"/>
  <p:tag name="ORIGINALWIDTH" val="3418.823"/>
  <p:tag name="LATEXADDIN" val="\documentclass{article}&#10;\usepackage{amsmath}&#10;\pagestyle{empty}&#10;\begin{document}&#10;\begin{equation}&#10;H=\frac{\imath}{2}\sum_j\left[ -\mu\gamma_{j,1}\gamma_{j,2}+(t+\Delta)\gamma_{j,2}\gamma_{j+1,1}+(-t+\Delta)\gamma_{j,1}\gamma_{j+1,2}\right] &#10;\nonumber&#10;\end{equation}&#10;&#10;\end{document}"/>
  <p:tag name="IGUANATEXSIZE" val="18"/>
  <p:tag name="IGUANATEXCURSOR" val="1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0.2025"/>
  <p:tag name="ORIGINALWIDTH" val="1115.111"/>
  <p:tag name="LATEXADDIN" val="\documentclass{article}&#10;\usepackage{amsmath}&#10;\pagestyle{empty}&#10;\begin{document}&#10;\begin{equation}&#10;H=\imath t\sum_{j=1}^{N-1} \gamma_{j,2}\gamma_{j+1,1} \nonumber&#10;\end{equation}&#10;&#10;\end{document}"/>
  <p:tag name="IGUANATEXSIZE" val="20"/>
  <p:tag name="IGUANATEXCURSOR" val="10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2354"/>
  <p:tag name="ORIGINALWIDTH" val="663.667"/>
  <p:tag name="LATEXADDIN" val="\documentclass{article}&#10;\usepackage{amsmath}&#10;\pagestyle{empty}&#10;\begin{document}&#10;$$\Delta=t, \mu=0$$&#10;&#10;\end{document}"/>
  <p:tag name="IGUANATEXSIZE" val="20"/>
  <p:tag name="IGUANATEXCURSOR" val="10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807.649"/>
  <p:tag name="LATEXADDIN" val="\documentclass{article}&#10;\usepackage{amsmath}&#10;\pagestyle{empty}&#10;\begin{document}&#10;No $\gamma_{1,1}$ or $ \gamma_{N,2}$&#10;&#10;&#10;&#10;\end{document}"/>
  <p:tag name="IGUANATEXSIZE" val="20"/>
  <p:tag name="IGUANATEXCURSOR" val="10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403.4495"/>
  <p:tag name="LATEXADDIN" val="\documentclass{article}&#10;\usepackage{amsmath}&#10;\pagestyle{empty}&#10;\begin{document}&#10;\[&#10;({\bf k}_\parallel,{\bf r}^{n}_\perp)&#10;\]&#10;&#10;\end{document}"/>
  <p:tag name="IGUANATEXSIZE" val="18"/>
  <p:tag name="IGUANATEXCURSOR" val="13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306"/>
  <p:tag name="ORIGINALWIDTH" val="513.6857"/>
  <p:tag name="LATEXADDIN" val="\documentclass{article}&#10;\usepackage{amsmath}&#10;\pagestyle{empty}&#10;\begin{document}&#10;\[&#10;({\bf k}_\parallel,{\bf r}^{n+1}_\perp)&#10;\]&#10;&#10;\end{document}"/>
  <p:tag name="IGUANATEXSIZE" val="18"/>
  <p:tag name="IGUANATEXCURSOR" val="14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47783</TotalTime>
  <Words>1846</Words>
  <Application>Microsoft Office PowerPoint</Application>
  <PresentationFormat>On-screen Show (4:3)</PresentationFormat>
  <Paragraphs>330</Paragraphs>
  <Slides>33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AdvOT19ee2aa8.B</vt:lpstr>
      <vt:lpstr>AdvOT483a8203</vt:lpstr>
      <vt:lpstr>Arial</vt:lpstr>
      <vt:lpstr>Arial Narrow</vt:lpstr>
      <vt:lpstr>Calibri</vt:lpstr>
      <vt:lpstr>Cambria Math</vt:lpstr>
      <vt:lpstr>Century Gothic</vt:lpstr>
      <vt:lpstr>Courier New</vt:lpstr>
      <vt:lpstr>Harding</vt:lpstr>
      <vt:lpstr>Helvetica</vt:lpstr>
      <vt:lpstr>Symbol</vt:lpstr>
      <vt:lpstr>Times New Roman</vt:lpstr>
      <vt:lpstr>Wingdings</vt:lpstr>
      <vt:lpstr>Office-téma</vt:lpstr>
      <vt:lpstr>AIME 2025   Designing (Chasing) topologial qubit with HPC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STM/STS  experiments on magnetic chains </vt:lpstr>
      <vt:lpstr>Why is it difficult?</vt:lpstr>
      <vt:lpstr>PowerPoint Presentation</vt:lpstr>
      <vt:lpstr>PowerPoint Presentation</vt:lpstr>
      <vt:lpstr>Fe chain on Au covered Nb(110)</vt:lpstr>
      <vt:lpstr>PowerPoint Presentation</vt:lpstr>
      <vt:lpstr>PowerPoint Presentation</vt:lpstr>
      <vt:lpstr>Topological band structure and band inversion</vt:lpstr>
      <vt:lpstr>Topological band structure and band inversion</vt:lpstr>
      <vt:lpstr>Bulk-edge correspondence</vt:lpstr>
      <vt:lpstr>PowerPoint Presentation</vt:lpstr>
      <vt:lpstr>PowerPoint Presentation</vt:lpstr>
      <vt:lpstr>PowerPoint Presentation</vt:lpstr>
      <vt:lpstr>PowerPoint Presentation</vt:lpstr>
      <vt:lpstr>Fully relaxed spirals, ground state and topological analysis</vt:lpstr>
      <vt:lpstr>Simulation of chain AND tip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Computer experiments to prove Majorana behaviour</vt:lpstr>
      <vt:lpstr>The BdG equations </vt:lpstr>
      <vt:lpstr>Mn chain on Ta(110)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Nagy teljesítményű szuperszámítógépek a tudomány szolgálatában</dc:title>
  <dc:creator>bu</dc:creator>
  <cp:lastModifiedBy>Újfalussy Balázs</cp:lastModifiedBy>
  <cp:revision>966</cp:revision>
  <dcterms:created xsi:type="dcterms:W3CDTF">2013-02-16T10:46:28Z</dcterms:created>
  <dcterms:modified xsi:type="dcterms:W3CDTF">2025-11-27T21:01:21Z</dcterms:modified>
</cp:coreProperties>
</file>