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  <p:sldMasterId id="2147483692" r:id="rId5"/>
  </p:sldMasterIdLst>
  <p:notesMasterIdLst>
    <p:notesMasterId r:id="rId37"/>
  </p:notesMasterIdLst>
  <p:sldIdLst>
    <p:sldId id="308" r:id="rId6"/>
    <p:sldId id="452" r:id="rId7"/>
    <p:sldId id="327" r:id="rId8"/>
    <p:sldId id="341" r:id="rId9"/>
    <p:sldId id="257" r:id="rId10"/>
    <p:sldId id="356" r:id="rId11"/>
    <p:sldId id="350" r:id="rId12"/>
    <p:sldId id="460" r:id="rId13"/>
    <p:sldId id="328" r:id="rId14"/>
    <p:sldId id="466" r:id="rId15"/>
    <p:sldId id="467" r:id="rId16"/>
    <p:sldId id="280" r:id="rId17"/>
    <p:sldId id="463" r:id="rId18"/>
    <p:sldId id="455" r:id="rId19"/>
    <p:sldId id="361" r:id="rId20"/>
    <p:sldId id="274" r:id="rId21"/>
    <p:sldId id="461" r:id="rId22"/>
    <p:sldId id="264" r:id="rId23"/>
    <p:sldId id="353" r:id="rId24"/>
    <p:sldId id="454" r:id="rId25"/>
    <p:sldId id="453" r:id="rId26"/>
    <p:sldId id="456" r:id="rId27"/>
    <p:sldId id="260" r:id="rId28"/>
    <p:sldId id="281" r:id="rId29"/>
    <p:sldId id="459" r:id="rId30"/>
    <p:sldId id="266" r:id="rId31"/>
    <p:sldId id="468" r:id="rId32"/>
    <p:sldId id="275" r:id="rId33"/>
    <p:sldId id="470" r:id="rId34"/>
    <p:sldId id="469" r:id="rId35"/>
    <p:sldId id="309" r:id="rId36"/>
  </p:sldIdLst>
  <p:sldSz cx="24379238" cy="13716000"/>
  <p:notesSz cx="6858000" cy="9144000"/>
  <p:embeddedFontLst>
    <p:embeddedFont>
      <p:font typeface="Euclid Circular A SemiBold" panose="020F0502020204030204" pitchFamily="34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Poppins" pitchFamily="2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  <p:embeddedFont>
      <p:font typeface="Source Sans Pro" panose="020B0503030403020204" pitchFamily="34" charset="0"/>
      <p:regular r:id="rId54"/>
      <p:bold r:id="rId55"/>
      <p:italic r:id="rId56"/>
      <p:boldItalic r:id="rId57"/>
    </p:embeddedFont>
    <p:embeddedFont>
      <p:font typeface="Source Sans Pro Light" panose="020B0403030403020204" pitchFamily="34" charset="0"/>
      <p:regular r:id="rId58"/>
      <p:italic r:id="rId59"/>
    </p:embeddedFont>
    <p:embeddedFont>
      <p:font typeface="Source Sans Pro SemiBold" panose="020B060303040302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4D1"/>
    <a:srgbClr val="D9D9D9"/>
    <a:srgbClr val="F0F0F0"/>
    <a:srgbClr val="66D9AF"/>
    <a:srgbClr val="010076"/>
    <a:srgbClr val="E27AFC"/>
    <a:srgbClr val="4661E4"/>
    <a:srgbClr val="05D991"/>
    <a:srgbClr val="BED2FA"/>
    <a:srgbClr val="FAC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4922C-4E9B-9B4E-8394-8572733037D0}" v="84" dt="2025-11-28T07:48:21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841"/>
  </p:normalViewPr>
  <p:slideViewPr>
    <p:cSldViewPr snapToGrid="0">
      <p:cViewPr varScale="1">
        <p:scale>
          <a:sx n="41" d="100"/>
          <a:sy n="41" d="100"/>
        </p:scale>
        <p:origin x="28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68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93769A-C165-D243-80DC-C56C9FA0842D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25FE1379-C702-7B4E-9E79-9C47341AFF88}">
      <dgm:prSet phldrT="[Szöveg]"/>
      <dgm:spPr/>
      <dgm:t>
        <a:bodyPr/>
        <a:lstStyle/>
        <a:p>
          <a:r>
            <a:rPr lang="hu-HU" dirty="0"/>
            <a:t>Információ</a:t>
          </a:r>
        </a:p>
      </dgm:t>
    </dgm:pt>
    <dgm:pt modelId="{BF8FE1E0-0634-7F4F-AD54-1636B366A98E}" type="parTrans" cxnId="{6E82D09D-A10D-714B-8B34-228FAF108D2C}">
      <dgm:prSet/>
      <dgm:spPr/>
      <dgm:t>
        <a:bodyPr/>
        <a:lstStyle/>
        <a:p>
          <a:endParaRPr lang="hu-HU"/>
        </a:p>
      </dgm:t>
    </dgm:pt>
    <dgm:pt modelId="{D75BD530-DF47-F448-99D0-39FA6AD567BE}" type="sibTrans" cxnId="{6E82D09D-A10D-714B-8B34-228FAF108D2C}">
      <dgm:prSet/>
      <dgm:spPr/>
      <dgm:t>
        <a:bodyPr/>
        <a:lstStyle/>
        <a:p>
          <a:endParaRPr lang="hu-HU"/>
        </a:p>
      </dgm:t>
    </dgm:pt>
    <dgm:pt modelId="{D3C18695-1B09-5E4D-BC06-320B754B5055}">
      <dgm:prSet phldrT="[Szöveg]"/>
      <dgm:spPr/>
      <dgm:t>
        <a:bodyPr/>
        <a:lstStyle/>
        <a:p>
          <a:r>
            <a:rPr lang="hu-HU" dirty="0"/>
            <a:t>Tudás</a:t>
          </a:r>
        </a:p>
      </dgm:t>
    </dgm:pt>
    <dgm:pt modelId="{102FF4C0-FECE-BC46-BD8F-35B2A6BAB2FC}" type="parTrans" cxnId="{C5068673-D777-F147-9A35-488FBF359C85}">
      <dgm:prSet/>
      <dgm:spPr/>
      <dgm:t>
        <a:bodyPr/>
        <a:lstStyle/>
        <a:p>
          <a:endParaRPr lang="hu-HU"/>
        </a:p>
      </dgm:t>
    </dgm:pt>
    <dgm:pt modelId="{5C31BCAB-0C40-3645-8DF2-1E891E4FB1A9}" type="sibTrans" cxnId="{C5068673-D777-F147-9A35-488FBF359C85}">
      <dgm:prSet/>
      <dgm:spPr/>
      <dgm:t>
        <a:bodyPr/>
        <a:lstStyle/>
        <a:p>
          <a:endParaRPr lang="hu-HU"/>
        </a:p>
      </dgm:t>
    </dgm:pt>
    <dgm:pt modelId="{D7E24AFD-E6F2-B245-B226-E4204E160AD2}">
      <dgm:prSet phldrT="[Szöveg]"/>
      <dgm:spPr/>
      <dgm:t>
        <a:bodyPr/>
        <a:lstStyle/>
        <a:p>
          <a:r>
            <a:rPr lang="hu-HU" dirty="0"/>
            <a:t>Adat</a:t>
          </a:r>
        </a:p>
      </dgm:t>
    </dgm:pt>
    <dgm:pt modelId="{638ECBE8-A851-674D-8B3F-4410BF061A91}" type="parTrans" cxnId="{AA1702E0-1BFA-4A46-9B6A-162F3DE61616}">
      <dgm:prSet/>
      <dgm:spPr/>
      <dgm:t>
        <a:bodyPr/>
        <a:lstStyle/>
        <a:p>
          <a:endParaRPr lang="hu-HU"/>
        </a:p>
      </dgm:t>
    </dgm:pt>
    <dgm:pt modelId="{91CB79E8-551D-EF4C-9308-3A511DE8923B}" type="sibTrans" cxnId="{AA1702E0-1BFA-4A46-9B6A-162F3DE61616}">
      <dgm:prSet/>
      <dgm:spPr/>
      <dgm:t>
        <a:bodyPr/>
        <a:lstStyle/>
        <a:p>
          <a:endParaRPr lang="hu-HU"/>
        </a:p>
      </dgm:t>
    </dgm:pt>
    <dgm:pt modelId="{7DC192D3-5462-5C49-8E56-DDCAF3D67805}">
      <dgm:prSet phldrT="[Szöveg]"/>
      <dgm:spPr/>
      <dgm:t>
        <a:bodyPr/>
        <a:lstStyle/>
        <a:p>
          <a:r>
            <a:rPr lang="hu-HU" dirty="0"/>
            <a:t>Számítási kapacitás</a:t>
          </a:r>
        </a:p>
      </dgm:t>
    </dgm:pt>
    <dgm:pt modelId="{6ED95DB2-84B7-0643-AA06-06BAB99B5B57}" type="parTrans" cxnId="{337A5104-B93B-0846-B37E-46353C7D1FC5}">
      <dgm:prSet/>
      <dgm:spPr/>
      <dgm:t>
        <a:bodyPr/>
        <a:lstStyle/>
        <a:p>
          <a:endParaRPr lang="hu-HU"/>
        </a:p>
      </dgm:t>
    </dgm:pt>
    <dgm:pt modelId="{9A863338-3EAA-5247-84FD-48C017502A6E}" type="sibTrans" cxnId="{337A5104-B93B-0846-B37E-46353C7D1FC5}">
      <dgm:prSet/>
      <dgm:spPr/>
      <dgm:t>
        <a:bodyPr/>
        <a:lstStyle/>
        <a:p>
          <a:endParaRPr lang="hu-HU"/>
        </a:p>
      </dgm:t>
    </dgm:pt>
    <dgm:pt modelId="{A7A804AC-3740-CF45-8305-8230D4779FBF}" type="pres">
      <dgm:prSet presAssocID="{A393769A-C165-D243-80DC-C56C9FA0842D}" presName="Name0" presStyleCnt="0">
        <dgm:presLayoutVars>
          <dgm:dir/>
          <dgm:resizeHandles val="exact"/>
        </dgm:presLayoutVars>
      </dgm:prSet>
      <dgm:spPr/>
    </dgm:pt>
    <dgm:pt modelId="{3A8A21DA-86B4-F244-8F41-86E6500E3A12}" type="pres">
      <dgm:prSet presAssocID="{25FE1379-C702-7B4E-9E79-9C47341AFF88}" presName="node" presStyleLbl="node1" presStyleIdx="0" presStyleCnt="4">
        <dgm:presLayoutVars>
          <dgm:bulletEnabled val="1"/>
        </dgm:presLayoutVars>
      </dgm:prSet>
      <dgm:spPr/>
    </dgm:pt>
    <dgm:pt modelId="{542F66B8-0449-4A4E-B34C-CF1FBEC293B1}" type="pres">
      <dgm:prSet presAssocID="{D75BD530-DF47-F448-99D0-39FA6AD567BE}" presName="sibTrans" presStyleLbl="sibTrans2D1" presStyleIdx="0" presStyleCnt="3"/>
      <dgm:spPr/>
    </dgm:pt>
    <dgm:pt modelId="{9AEDB26D-D0C6-E44C-8A8C-6692B58456D4}" type="pres">
      <dgm:prSet presAssocID="{D75BD530-DF47-F448-99D0-39FA6AD567BE}" presName="connectorText" presStyleLbl="sibTrans2D1" presStyleIdx="0" presStyleCnt="3"/>
      <dgm:spPr/>
    </dgm:pt>
    <dgm:pt modelId="{FED53AA3-D6C7-9C40-B7AE-0A0AAA16301D}" type="pres">
      <dgm:prSet presAssocID="{D3C18695-1B09-5E4D-BC06-320B754B5055}" presName="node" presStyleLbl="node1" presStyleIdx="1" presStyleCnt="4">
        <dgm:presLayoutVars>
          <dgm:bulletEnabled val="1"/>
        </dgm:presLayoutVars>
      </dgm:prSet>
      <dgm:spPr/>
    </dgm:pt>
    <dgm:pt modelId="{BB3559F3-1BC6-6440-A989-C262C91352F4}" type="pres">
      <dgm:prSet presAssocID="{5C31BCAB-0C40-3645-8DF2-1E891E4FB1A9}" presName="sibTrans" presStyleLbl="sibTrans2D1" presStyleIdx="1" presStyleCnt="3"/>
      <dgm:spPr/>
    </dgm:pt>
    <dgm:pt modelId="{243E81CD-E9CC-084C-8110-7095AA209286}" type="pres">
      <dgm:prSet presAssocID="{5C31BCAB-0C40-3645-8DF2-1E891E4FB1A9}" presName="connectorText" presStyleLbl="sibTrans2D1" presStyleIdx="1" presStyleCnt="3"/>
      <dgm:spPr/>
    </dgm:pt>
    <dgm:pt modelId="{A13D6F45-4073-8F4B-AE5C-4F6B883C939A}" type="pres">
      <dgm:prSet presAssocID="{D7E24AFD-E6F2-B245-B226-E4204E160AD2}" presName="node" presStyleLbl="node1" presStyleIdx="2" presStyleCnt="4">
        <dgm:presLayoutVars>
          <dgm:bulletEnabled val="1"/>
        </dgm:presLayoutVars>
      </dgm:prSet>
      <dgm:spPr/>
    </dgm:pt>
    <dgm:pt modelId="{F1E8C980-CBEE-4F4B-8A24-F99218D73BAB}" type="pres">
      <dgm:prSet presAssocID="{91CB79E8-551D-EF4C-9308-3A511DE8923B}" presName="sibTrans" presStyleLbl="sibTrans2D1" presStyleIdx="2" presStyleCnt="3"/>
      <dgm:spPr/>
    </dgm:pt>
    <dgm:pt modelId="{F693E39D-D947-8E42-BC93-84D32A6A9136}" type="pres">
      <dgm:prSet presAssocID="{91CB79E8-551D-EF4C-9308-3A511DE8923B}" presName="connectorText" presStyleLbl="sibTrans2D1" presStyleIdx="2" presStyleCnt="3"/>
      <dgm:spPr/>
    </dgm:pt>
    <dgm:pt modelId="{B44A70CE-7280-6A49-8531-26E1D5F1B324}" type="pres">
      <dgm:prSet presAssocID="{7DC192D3-5462-5C49-8E56-DDCAF3D67805}" presName="node" presStyleLbl="node1" presStyleIdx="3" presStyleCnt="4">
        <dgm:presLayoutVars>
          <dgm:bulletEnabled val="1"/>
        </dgm:presLayoutVars>
      </dgm:prSet>
      <dgm:spPr/>
    </dgm:pt>
  </dgm:ptLst>
  <dgm:cxnLst>
    <dgm:cxn modelId="{337A5104-B93B-0846-B37E-46353C7D1FC5}" srcId="{A393769A-C165-D243-80DC-C56C9FA0842D}" destId="{7DC192D3-5462-5C49-8E56-DDCAF3D67805}" srcOrd="3" destOrd="0" parTransId="{6ED95DB2-84B7-0643-AA06-06BAB99B5B57}" sibTransId="{9A863338-3EAA-5247-84FD-48C017502A6E}"/>
    <dgm:cxn modelId="{59392839-B2DA-2142-8E50-DAE03531146B}" type="presOf" srcId="{5C31BCAB-0C40-3645-8DF2-1E891E4FB1A9}" destId="{BB3559F3-1BC6-6440-A989-C262C91352F4}" srcOrd="0" destOrd="0" presId="urn:microsoft.com/office/officeart/2005/8/layout/process1"/>
    <dgm:cxn modelId="{5D890751-18A2-E641-84BE-D3A895218E57}" type="presOf" srcId="{91CB79E8-551D-EF4C-9308-3A511DE8923B}" destId="{F693E39D-D947-8E42-BC93-84D32A6A9136}" srcOrd="1" destOrd="0" presId="urn:microsoft.com/office/officeart/2005/8/layout/process1"/>
    <dgm:cxn modelId="{69C9D966-5E57-9A4D-9C53-ABF9D1B8F496}" type="presOf" srcId="{7DC192D3-5462-5C49-8E56-DDCAF3D67805}" destId="{B44A70CE-7280-6A49-8531-26E1D5F1B324}" srcOrd="0" destOrd="0" presId="urn:microsoft.com/office/officeart/2005/8/layout/process1"/>
    <dgm:cxn modelId="{C5068673-D777-F147-9A35-488FBF359C85}" srcId="{A393769A-C165-D243-80DC-C56C9FA0842D}" destId="{D3C18695-1B09-5E4D-BC06-320B754B5055}" srcOrd="1" destOrd="0" parTransId="{102FF4C0-FECE-BC46-BD8F-35B2A6BAB2FC}" sibTransId="{5C31BCAB-0C40-3645-8DF2-1E891E4FB1A9}"/>
    <dgm:cxn modelId="{8FCDC085-6142-B24E-8019-A2DD33B95F0F}" type="presOf" srcId="{D3C18695-1B09-5E4D-BC06-320B754B5055}" destId="{FED53AA3-D6C7-9C40-B7AE-0A0AAA16301D}" srcOrd="0" destOrd="0" presId="urn:microsoft.com/office/officeart/2005/8/layout/process1"/>
    <dgm:cxn modelId="{68C11992-E288-EB45-BC60-8ED7753A2FDA}" type="presOf" srcId="{25FE1379-C702-7B4E-9E79-9C47341AFF88}" destId="{3A8A21DA-86B4-F244-8F41-86E6500E3A12}" srcOrd="0" destOrd="0" presId="urn:microsoft.com/office/officeart/2005/8/layout/process1"/>
    <dgm:cxn modelId="{5DDCF293-D194-E44B-9CD7-8CD92373BA72}" type="presOf" srcId="{5C31BCAB-0C40-3645-8DF2-1E891E4FB1A9}" destId="{243E81CD-E9CC-084C-8110-7095AA209286}" srcOrd="1" destOrd="0" presId="urn:microsoft.com/office/officeart/2005/8/layout/process1"/>
    <dgm:cxn modelId="{6E82D09D-A10D-714B-8B34-228FAF108D2C}" srcId="{A393769A-C165-D243-80DC-C56C9FA0842D}" destId="{25FE1379-C702-7B4E-9E79-9C47341AFF88}" srcOrd="0" destOrd="0" parTransId="{BF8FE1E0-0634-7F4F-AD54-1636B366A98E}" sibTransId="{D75BD530-DF47-F448-99D0-39FA6AD567BE}"/>
    <dgm:cxn modelId="{A8A867AF-B5D0-3645-8483-8DA3276168DA}" type="presOf" srcId="{A393769A-C165-D243-80DC-C56C9FA0842D}" destId="{A7A804AC-3740-CF45-8305-8230D4779FBF}" srcOrd="0" destOrd="0" presId="urn:microsoft.com/office/officeart/2005/8/layout/process1"/>
    <dgm:cxn modelId="{3AFB3BB5-3FBB-6C40-8A23-71D00313A670}" type="presOf" srcId="{D75BD530-DF47-F448-99D0-39FA6AD567BE}" destId="{542F66B8-0449-4A4E-B34C-CF1FBEC293B1}" srcOrd="0" destOrd="0" presId="urn:microsoft.com/office/officeart/2005/8/layout/process1"/>
    <dgm:cxn modelId="{215081B8-8ABC-4D41-92F8-C4F7C41C47EE}" type="presOf" srcId="{D75BD530-DF47-F448-99D0-39FA6AD567BE}" destId="{9AEDB26D-D0C6-E44C-8A8C-6692B58456D4}" srcOrd="1" destOrd="0" presId="urn:microsoft.com/office/officeart/2005/8/layout/process1"/>
    <dgm:cxn modelId="{28FCE2BE-A18D-1942-AD29-38DDFA3EDBBB}" type="presOf" srcId="{D7E24AFD-E6F2-B245-B226-E4204E160AD2}" destId="{A13D6F45-4073-8F4B-AE5C-4F6B883C939A}" srcOrd="0" destOrd="0" presId="urn:microsoft.com/office/officeart/2005/8/layout/process1"/>
    <dgm:cxn modelId="{AA1702E0-1BFA-4A46-9B6A-162F3DE61616}" srcId="{A393769A-C165-D243-80DC-C56C9FA0842D}" destId="{D7E24AFD-E6F2-B245-B226-E4204E160AD2}" srcOrd="2" destOrd="0" parTransId="{638ECBE8-A851-674D-8B3F-4410BF061A91}" sibTransId="{91CB79E8-551D-EF4C-9308-3A511DE8923B}"/>
    <dgm:cxn modelId="{8C5562F7-CC83-E043-97E7-7DDCC11781BD}" type="presOf" srcId="{91CB79E8-551D-EF4C-9308-3A511DE8923B}" destId="{F1E8C980-CBEE-4F4B-8A24-F99218D73BAB}" srcOrd="0" destOrd="0" presId="urn:microsoft.com/office/officeart/2005/8/layout/process1"/>
    <dgm:cxn modelId="{14CCEF08-D0FC-FE44-BDD0-92137E331481}" type="presParOf" srcId="{A7A804AC-3740-CF45-8305-8230D4779FBF}" destId="{3A8A21DA-86B4-F244-8F41-86E6500E3A12}" srcOrd="0" destOrd="0" presId="urn:microsoft.com/office/officeart/2005/8/layout/process1"/>
    <dgm:cxn modelId="{A8D0AD6D-0400-8F46-9AF2-F2C475BDAD89}" type="presParOf" srcId="{A7A804AC-3740-CF45-8305-8230D4779FBF}" destId="{542F66B8-0449-4A4E-B34C-CF1FBEC293B1}" srcOrd="1" destOrd="0" presId="urn:microsoft.com/office/officeart/2005/8/layout/process1"/>
    <dgm:cxn modelId="{B87C823E-D78D-5741-96F2-9C47BC143A8C}" type="presParOf" srcId="{542F66B8-0449-4A4E-B34C-CF1FBEC293B1}" destId="{9AEDB26D-D0C6-E44C-8A8C-6692B58456D4}" srcOrd="0" destOrd="0" presId="urn:microsoft.com/office/officeart/2005/8/layout/process1"/>
    <dgm:cxn modelId="{96FD77CA-B81C-B942-B772-1F145257C7AE}" type="presParOf" srcId="{A7A804AC-3740-CF45-8305-8230D4779FBF}" destId="{FED53AA3-D6C7-9C40-B7AE-0A0AAA16301D}" srcOrd="2" destOrd="0" presId="urn:microsoft.com/office/officeart/2005/8/layout/process1"/>
    <dgm:cxn modelId="{EB362A48-199E-E949-9170-D63A4F545E13}" type="presParOf" srcId="{A7A804AC-3740-CF45-8305-8230D4779FBF}" destId="{BB3559F3-1BC6-6440-A989-C262C91352F4}" srcOrd="3" destOrd="0" presId="urn:microsoft.com/office/officeart/2005/8/layout/process1"/>
    <dgm:cxn modelId="{494B2762-510D-CD4A-B085-DB63DE07DB07}" type="presParOf" srcId="{BB3559F3-1BC6-6440-A989-C262C91352F4}" destId="{243E81CD-E9CC-084C-8110-7095AA209286}" srcOrd="0" destOrd="0" presId="urn:microsoft.com/office/officeart/2005/8/layout/process1"/>
    <dgm:cxn modelId="{6AD17367-08D4-4447-B9C6-CD1FF58A4027}" type="presParOf" srcId="{A7A804AC-3740-CF45-8305-8230D4779FBF}" destId="{A13D6F45-4073-8F4B-AE5C-4F6B883C939A}" srcOrd="4" destOrd="0" presId="urn:microsoft.com/office/officeart/2005/8/layout/process1"/>
    <dgm:cxn modelId="{686FCF3D-1565-2C4D-89EA-2A00D3DACEE0}" type="presParOf" srcId="{A7A804AC-3740-CF45-8305-8230D4779FBF}" destId="{F1E8C980-CBEE-4F4B-8A24-F99218D73BAB}" srcOrd="5" destOrd="0" presId="urn:microsoft.com/office/officeart/2005/8/layout/process1"/>
    <dgm:cxn modelId="{5D03AB8C-9A8A-9644-B1B8-F922701DC06E}" type="presParOf" srcId="{F1E8C980-CBEE-4F4B-8A24-F99218D73BAB}" destId="{F693E39D-D947-8E42-BC93-84D32A6A9136}" srcOrd="0" destOrd="0" presId="urn:microsoft.com/office/officeart/2005/8/layout/process1"/>
    <dgm:cxn modelId="{0E25190C-312C-3E44-87D1-C61E9D5DBD59}" type="presParOf" srcId="{A7A804AC-3740-CF45-8305-8230D4779FBF}" destId="{B44A70CE-7280-6A49-8531-26E1D5F1B32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3D019A-A1DA-4A5A-8328-A84F5B27E6CC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 bwMode="auto"/>
      <dgm:t>
        <a:bodyPr/>
        <a:lstStyle/>
        <a:p>
          <a:pPr>
            <a:defRPr/>
          </a:pPr>
          <a:endParaRPr lang="hu-HU"/>
        </a:p>
      </dgm:t>
    </dgm:pt>
    <dgm:pt modelId="{77526C9F-E86F-479B-ACB3-16D657105EEC}">
      <dgm:prSet phldrT="[Text]" custT="1"/>
      <dgm:spPr bwMode="auto"/>
      <dgm:t>
        <a:bodyPr/>
        <a:lstStyle/>
        <a:p>
          <a:pPr marL="0" lvl="0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3600" dirty="0"/>
            <a:t>Most</a:t>
          </a:r>
          <a:endParaRPr sz="3600" dirty="0"/>
        </a:p>
      </dgm:t>
    </dgm:pt>
    <dgm:pt modelId="{06C5467D-0471-4D53-B969-090B36521F3D}" type="parTrans" cxnId="{43DC6066-1B5B-44AA-B5FD-E65FB5CF3AB6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DA14C6B8-B91C-4FFB-9638-85E48B80E7AC}" type="sibTrans" cxnId="{43DC6066-1B5B-44AA-B5FD-E65FB5CF3AB6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B2B44218-3027-4C04-8C97-4250064D8C2E}">
      <dgm:prSet phldrT="[Text]" custT="1"/>
      <dgm:spPr bwMode="auto"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hu-HU" sz="2400" b="1" dirty="0"/>
            <a:t>Adatközpont tervezés megkezdése</a:t>
          </a:r>
          <a:endParaRPr sz="2400" dirty="0"/>
        </a:p>
      </dgm:t>
    </dgm:pt>
    <dgm:pt modelId="{BA9AA2C3-9F09-4909-A847-BA12E6B676F1}" type="parTrans" cxnId="{AF5B239D-B00C-4B26-818E-49D2B8458F32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1636C507-7132-470F-980E-E4B1198EC115}" type="sibTrans" cxnId="{AF5B239D-B00C-4B26-818E-49D2B8458F32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4E7F28E9-D0F6-4C82-B49B-6B8C4323F5B8}">
      <dgm:prSet phldrT="[Text]" custT="1"/>
      <dgm:spPr bwMode="auto"/>
      <dgm:t>
        <a:bodyPr/>
        <a:lstStyle/>
        <a:p>
          <a:pPr>
            <a:defRPr/>
          </a:pPr>
          <a:r>
            <a:rPr lang="hu-HU" sz="4400" dirty="0"/>
            <a:t>2025</a:t>
          </a:r>
          <a:endParaRPr sz="4000" dirty="0"/>
        </a:p>
      </dgm:t>
    </dgm:pt>
    <dgm:pt modelId="{AF6942F6-E1FF-44B8-B3CC-5372739F5CA9}" type="parTrans" cxnId="{B277EA8E-C033-41AA-B04C-01F8B1875783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3B6521E4-FDB9-4C6D-ABC5-495291C36879}" type="sibTrans" cxnId="{B277EA8E-C033-41AA-B04C-01F8B1875783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4ED240B4-A13A-4EA1-A2D0-F8F3E9FA8B48}">
      <dgm:prSet phldrT="[Text]" custT="1"/>
      <dgm:spPr bwMode="auto"/>
      <dgm:t>
        <a:bodyPr/>
        <a:lstStyle/>
        <a:p>
          <a:pPr>
            <a:defRPr/>
          </a:pPr>
          <a:r>
            <a:rPr lang="hu-HU" sz="2800" b="1" dirty="0"/>
            <a:t>Beszerzés elindul</a:t>
          </a:r>
          <a:endParaRPr sz="3200" dirty="0"/>
        </a:p>
      </dgm:t>
    </dgm:pt>
    <dgm:pt modelId="{3EA77D1E-8081-4CA0-BAD6-CEF7B8DB0F9A}" type="parTrans" cxnId="{A6EA1E5D-CBFB-4CD7-BAB9-E6295096B730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2440AF6A-4B78-457E-B34D-E01DEAC91131}" type="sibTrans" cxnId="{A6EA1E5D-CBFB-4CD7-BAB9-E6295096B730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91FBC1F4-7A28-4D64-9C10-DA8E7F615CCC}">
      <dgm:prSet phldrT="[Text]"/>
      <dgm:spPr bwMode="auto"/>
      <dgm:t>
        <a:bodyPr/>
        <a:lstStyle/>
        <a:p>
          <a:pPr>
            <a:defRPr/>
          </a:pPr>
          <a:r>
            <a:rPr lang="hu-HU" dirty="0"/>
            <a:t>2026</a:t>
          </a:r>
          <a:endParaRPr dirty="0"/>
        </a:p>
      </dgm:t>
    </dgm:pt>
    <dgm:pt modelId="{7E0B6270-A06B-4CB5-A4DE-F10EDCD61041}" type="parTrans" cxnId="{0499F9CF-F4BC-47DC-8FC4-37A5E2F22210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DEE18987-655C-4664-9E0D-4E3EC3EB1B59}" type="sibTrans" cxnId="{0499F9CF-F4BC-47DC-8FC4-37A5E2F22210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C060A27F-072D-44DF-9B6D-82938E6003EE}">
      <dgm:prSet phldrT="[Text]"/>
      <dgm:spPr bwMode="auto"/>
      <dgm:t>
        <a:bodyPr/>
        <a:lstStyle/>
        <a:p>
          <a:pPr>
            <a:defRPr/>
          </a:pPr>
          <a:r>
            <a:rPr lang="hu-HU" b="1" dirty="0"/>
            <a:t>Adatközpont fejlesztés</a:t>
          </a:r>
          <a:endParaRPr dirty="0"/>
        </a:p>
      </dgm:t>
    </dgm:pt>
    <dgm:pt modelId="{033617FC-310C-4A9C-AC83-0B6163480D93}" type="parTrans" cxnId="{B2C8668D-8457-44FD-A0B1-9289EEDF32CD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3C639425-2AAC-4E1D-9FC5-503906B2A064}" type="sibTrans" cxnId="{B2C8668D-8457-44FD-A0B1-9289EEDF32CD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B3DEB772-FDE0-44A9-AE2D-786B437039C9}">
      <dgm:prSet phldrT="[Text]"/>
      <dgm:spPr bwMode="auto"/>
      <dgm:t>
        <a:bodyPr/>
        <a:lstStyle/>
        <a:p>
          <a:pPr>
            <a:defRPr/>
          </a:pPr>
          <a:r>
            <a:rPr lang="hu-HU" dirty="0"/>
            <a:t>2026</a:t>
          </a:r>
          <a:endParaRPr dirty="0"/>
        </a:p>
      </dgm:t>
    </dgm:pt>
    <dgm:pt modelId="{9E96AEF1-C17B-4904-B182-03FCF063C78D}" type="parTrans" cxnId="{3CF61619-027C-4CC0-BB3E-D01F158C2E8C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B2AD75D7-4F75-45B3-BB68-3A7CDC0401FC}" type="sibTrans" cxnId="{3CF61619-027C-4CC0-BB3E-D01F158C2E8C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0876B657-0137-428C-A6CE-4D37E1D1D396}">
      <dgm:prSet phldrT="[Text]"/>
      <dgm:spPr bwMode="auto"/>
      <dgm:t>
        <a:bodyPr/>
        <a:lstStyle/>
        <a:p>
          <a:pPr>
            <a:defRPr/>
          </a:pPr>
          <a:r>
            <a:rPr lang="hu-HU" b="1" i="0" dirty="0"/>
            <a:t>Hardver szállítás megkezdődik</a:t>
          </a:r>
          <a:endParaRPr lang="hu-HU" b="1" dirty="0"/>
        </a:p>
      </dgm:t>
    </dgm:pt>
    <dgm:pt modelId="{004C78B2-ED06-4D9B-9A42-2D4556AC2B63}" type="parTrans" cxnId="{B3B7391F-06BD-4E51-B074-B352296730C0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6AFD516E-8A2B-4A9A-AF04-067E2DBC43F0}" type="sibTrans" cxnId="{B3B7391F-06BD-4E51-B074-B352296730C0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AF977717-FDFA-4C01-A34B-A818EE34A9E2}">
      <dgm:prSet phldrT="[Text]"/>
      <dgm:spPr bwMode="auto"/>
      <dgm:t>
        <a:bodyPr/>
        <a:lstStyle/>
        <a:p>
          <a:pPr>
            <a:defRPr/>
          </a:pPr>
          <a:r>
            <a:rPr lang="hu-HU" dirty="0"/>
            <a:t>2027</a:t>
          </a:r>
          <a:endParaRPr dirty="0"/>
        </a:p>
      </dgm:t>
    </dgm:pt>
    <dgm:pt modelId="{90CB0A5F-E964-4D68-8664-F07701A39F2F}" type="parTrans" cxnId="{7F668D98-E2A7-4E42-85FD-59DE298A1DAF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38DECAEE-671A-43B7-BA75-BBD128BE9D75}" type="sibTrans" cxnId="{7F668D98-E2A7-4E42-85FD-59DE298A1DAF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76828B02-A6F3-4692-8F5D-58413010D0D7}">
      <dgm:prSet phldrT="[Text]"/>
      <dgm:spPr bwMode="auto"/>
      <dgm:t>
        <a:bodyPr/>
        <a:lstStyle/>
        <a:p>
          <a:pPr>
            <a:defRPr/>
          </a:pPr>
          <a:r>
            <a:rPr lang="hu-HU" b="1" dirty="0"/>
            <a:t>Top500 mérés</a:t>
          </a:r>
          <a:endParaRPr dirty="0"/>
        </a:p>
      </dgm:t>
    </dgm:pt>
    <dgm:pt modelId="{D11D05A1-DD21-49B1-A9C5-D951D8672E15}" type="parTrans" cxnId="{018BBF84-A110-4C5D-87A2-DB50A1E98A07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17F49FDB-369A-4366-9880-2678FBDD8E37}" type="sibTrans" cxnId="{018BBF84-A110-4C5D-87A2-DB50A1E98A07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200940EE-5F23-4012-80FC-5B61ED01D584}">
      <dgm:prSet phldrT="[Text]"/>
      <dgm:spPr bwMode="auto"/>
      <dgm:t>
        <a:bodyPr/>
        <a:lstStyle/>
        <a:p>
          <a:pPr>
            <a:defRPr/>
          </a:pPr>
          <a:r>
            <a:rPr lang="hu-HU" dirty="0"/>
            <a:t>2027 - 2032</a:t>
          </a:r>
          <a:endParaRPr dirty="0"/>
        </a:p>
      </dgm:t>
    </dgm:pt>
    <dgm:pt modelId="{1CC8F016-998F-4191-956B-7567E5C9B9A0}" type="parTrans" cxnId="{D32D0F63-7A72-4C4B-8A41-BBCA7FB49C69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C2C91F26-F4AC-48AE-81A8-EE3A8B129ED3}" type="sibTrans" cxnId="{D32D0F63-7A72-4C4B-8A41-BBCA7FB49C69}">
      <dgm:prSet/>
      <dgm:spPr bwMode="auto"/>
      <dgm:t>
        <a:bodyPr/>
        <a:lstStyle/>
        <a:p>
          <a:pPr>
            <a:defRPr/>
          </a:pPr>
          <a:endParaRPr lang="hu-HU"/>
        </a:p>
      </dgm:t>
    </dgm:pt>
    <dgm:pt modelId="{21CAD95C-1D8F-FF42-A094-B4A03DC0E19E}">
      <dgm:prSet phldrT="[Text]"/>
      <dgm:spPr bwMode="auto"/>
      <dgm:t>
        <a:bodyPr/>
        <a:lstStyle/>
        <a:p>
          <a:pPr>
            <a:defRPr/>
          </a:pPr>
          <a:r>
            <a:rPr lang="hu-HU" b="1" dirty="0" err="1"/>
            <a:t>Production</a:t>
          </a:r>
          <a:r>
            <a:rPr lang="hu-HU" b="1" dirty="0"/>
            <a:t> fázis 5 évig</a:t>
          </a:r>
          <a:endParaRPr b="1" dirty="0"/>
        </a:p>
      </dgm:t>
    </dgm:pt>
    <dgm:pt modelId="{FC9BD1E9-EE8B-5440-8727-3A51F54821AC}" type="parTrans" cxnId="{807C265D-E479-F84B-864E-83BC9C252D77}">
      <dgm:prSet/>
      <dgm:spPr/>
      <dgm:t>
        <a:bodyPr/>
        <a:lstStyle/>
        <a:p>
          <a:endParaRPr lang="hu-HU"/>
        </a:p>
      </dgm:t>
    </dgm:pt>
    <dgm:pt modelId="{9590D3B4-4FF3-D24A-8E51-3C91C66F5819}" type="sibTrans" cxnId="{807C265D-E479-F84B-864E-83BC9C252D77}">
      <dgm:prSet/>
      <dgm:spPr/>
      <dgm:t>
        <a:bodyPr/>
        <a:lstStyle/>
        <a:p>
          <a:endParaRPr lang="hu-HU"/>
        </a:p>
      </dgm:t>
    </dgm:pt>
    <dgm:pt modelId="{A90D7638-59AD-4F48-A0D0-26964BEDBA5F}">
      <dgm:prSet phldrT="[Text]" custT="1"/>
      <dgm:spPr bwMode="auto"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hu-HU" sz="2400" b="1" dirty="0"/>
            <a:t>Hardver beszerzés megkezdése</a:t>
          </a:r>
          <a:endParaRPr lang="hu-HU" sz="2400" dirty="0"/>
        </a:p>
        <a:p>
          <a:pPr marL="285750" lvl="1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defRPr/>
          </a:pPr>
          <a:endParaRPr sz="3200" dirty="0"/>
        </a:p>
      </dgm:t>
    </dgm:pt>
    <dgm:pt modelId="{1F1C2A4D-DBA4-424F-AF96-AC16CDD59E9E}" type="parTrans" cxnId="{1ADB5225-0560-0A4B-8A6C-A43C34E95C39}">
      <dgm:prSet/>
      <dgm:spPr/>
      <dgm:t>
        <a:bodyPr/>
        <a:lstStyle/>
        <a:p>
          <a:endParaRPr lang="hu-HU"/>
        </a:p>
      </dgm:t>
    </dgm:pt>
    <dgm:pt modelId="{AA7A5D3C-9477-8141-B1FB-A77825F4887A}" type="sibTrans" cxnId="{1ADB5225-0560-0A4B-8A6C-A43C34E95C39}">
      <dgm:prSet/>
      <dgm:spPr/>
      <dgm:t>
        <a:bodyPr/>
        <a:lstStyle/>
        <a:p>
          <a:endParaRPr lang="hu-HU"/>
        </a:p>
      </dgm:t>
    </dgm:pt>
    <dgm:pt modelId="{F6444C18-F4A8-442F-94C0-F587B943CD02}" type="pres">
      <dgm:prSet presAssocID="{6E3D019A-A1DA-4A5A-8328-A84F5B27E6CC}" presName="CompostProcess" presStyleCnt="0">
        <dgm:presLayoutVars>
          <dgm:dir/>
          <dgm:resizeHandles val="exact"/>
        </dgm:presLayoutVars>
      </dgm:prSet>
      <dgm:spPr bwMode="auto"/>
    </dgm:pt>
    <dgm:pt modelId="{8DDD250E-5D43-48D8-A403-804EE8AB8AC7}" type="pres">
      <dgm:prSet presAssocID="{6E3D019A-A1DA-4A5A-8328-A84F5B27E6CC}" presName="arrow" presStyleLbl="bgShp" presStyleIdx="0" presStyleCnt="1"/>
      <dgm:spPr bwMode="auto"/>
    </dgm:pt>
    <dgm:pt modelId="{DD69FF83-9ABA-4DCB-9411-51779205878B}" type="pres">
      <dgm:prSet presAssocID="{6E3D019A-A1DA-4A5A-8328-A84F5B27E6CC}" presName="linearProcess" presStyleCnt="0"/>
      <dgm:spPr bwMode="auto"/>
    </dgm:pt>
    <dgm:pt modelId="{09619CD3-5931-44AF-A1F5-996FA9814940}" type="pres">
      <dgm:prSet presAssocID="{77526C9F-E86F-479B-ACB3-16D657105EEC}" presName="textNode" presStyleLbl="node1" presStyleIdx="0" presStyleCnt="6">
        <dgm:presLayoutVars>
          <dgm:bulletEnabled val="1"/>
        </dgm:presLayoutVars>
      </dgm:prSet>
      <dgm:spPr bwMode="auto"/>
    </dgm:pt>
    <dgm:pt modelId="{0EBB5005-1846-4300-93E8-363525C8ABFE}" type="pres">
      <dgm:prSet presAssocID="{DA14C6B8-B91C-4FFB-9638-85E48B80E7AC}" presName="sibTrans" presStyleCnt="0"/>
      <dgm:spPr bwMode="auto"/>
    </dgm:pt>
    <dgm:pt modelId="{59B15D96-552C-489D-90C9-02E463EEC1A9}" type="pres">
      <dgm:prSet presAssocID="{4E7F28E9-D0F6-4C82-B49B-6B8C4323F5B8}" presName="textNode" presStyleLbl="node1" presStyleIdx="1" presStyleCnt="6">
        <dgm:presLayoutVars>
          <dgm:bulletEnabled val="1"/>
        </dgm:presLayoutVars>
      </dgm:prSet>
      <dgm:spPr bwMode="auto"/>
    </dgm:pt>
    <dgm:pt modelId="{1E8BE157-0693-4D41-9633-D86C0A35EEBD}" type="pres">
      <dgm:prSet presAssocID="{3B6521E4-FDB9-4C6D-ABC5-495291C36879}" presName="sibTrans" presStyleCnt="0"/>
      <dgm:spPr bwMode="auto"/>
    </dgm:pt>
    <dgm:pt modelId="{FAA87708-A35D-4F41-9115-B7E3D027EC2E}" type="pres">
      <dgm:prSet presAssocID="{91FBC1F4-7A28-4D64-9C10-DA8E7F615CCC}" presName="textNode" presStyleLbl="node1" presStyleIdx="2" presStyleCnt="6">
        <dgm:presLayoutVars>
          <dgm:bulletEnabled val="1"/>
        </dgm:presLayoutVars>
      </dgm:prSet>
      <dgm:spPr bwMode="auto"/>
    </dgm:pt>
    <dgm:pt modelId="{E332EB5E-A0B2-4698-B00A-FAB4E0EE9891}" type="pres">
      <dgm:prSet presAssocID="{DEE18987-655C-4664-9E0D-4E3EC3EB1B59}" presName="sibTrans" presStyleCnt="0"/>
      <dgm:spPr bwMode="auto"/>
    </dgm:pt>
    <dgm:pt modelId="{7BF3AEA0-F972-4358-A354-0D876F5599F8}" type="pres">
      <dgm:prSet presAssocID="{B3DEB772-FDE0-44A9-AE2D-786B437039C9}" presName="textNode" presStyleLbl="node1" presStyleIdx="3" presStyleCnt="6">
        <dgm:presLayoutVars>
          <dgm:bulletEnabled val="1"/>
        </dgm:presLayoutVars>
      </dgm:prSet>
      <dgm:spPr bwMode="auto"/>
    </dgm:pt>
    <dgm:pt modelId="{339A98A4-9259-40EC-A919-FB08EBEDA677}" type="pres">
      <dgm:prSet presAssocID="{B2AD75D7-4F75-45B3-BB68-3A7CDC0401FC}" presName="sibTrans" presStyleCnt="0"/>
      <dgm:spPr bwMode="auto"/>
    </dgm:pt>
    <dgm:pt modelId="{DF741C5A-11F5-48C6-986E-7F9C69B5E37A}" type="pres">
      <dgm:prSet presAssocID="{AF977717-FDFA-4C01-A34B-A818EE34A9E2}" presName="textNode" presStyleLbl="node1" presStyleIdx="4" presStyleCnt="6">
        <dgm:presLayoutVars>
          <dgm:bulletEnabled val="1"/>
        </dgm:presLayoutVars>
      </dgm:prSet>
      <dgm:spPr bwMode="auto"/>
    </dgm:pt>
    <dgm:pt modelId="{06D61DF3-4E0C-4F2F-868A-FFA413D89D0A}" type="pres">
      <dgm:prSet presAssocID="{38DECAEE-671A-43B7-BA75-BBD128BE9D75}" presName="sibTrans" presStyleCnt="0"/>
      <dgm:spPr bwMode="auto"/>
    </dgm:pt>
    <dgm:pt modelId="{C76EBD84-47AD-45D2-A816-3A9B8A94D3FF}" type="pres">
      <dgm:prSet presAssocID="{200940EE-5F23-4012-80FC-5B61ED01D584}" presName="textNode" presStyleLbl="node1" presStyleIdx="5" presStyleCnt="6">
        <dgm:presLayoutVars>
          <dgm:bulletEnabled val="1"/>
        </dgm:presLayoutVars>
      </dgm:prSet>
      <dgm:spPr bwMode="auto"/>
    </dgm:pt>
  </dgm:ptLst>
  <dgm:cxnLst>
    <dgm:cxn modelId="{5A84FF03-7A59-5843-A405-9C2B3B8251FE}" type="presOf" srcId="{21CAD95C-1D8F-FF42-A094-B4A03DC0E19E}" destId="{C76EBD84-47AD-45D2-A816-3A9B8A94D3FF}" srcOrd="0" destOrd="1" presId="urn:microsoft.com/office/officeart/2005/8/layout/hProcess9"/>
    <dgm:cxn modelId="{3CF61619-027C-4CC0-BB3E-D01F158C2E8C}" srcId="{6E3D019A-A1DA-4A5A-8328-A84F5B27E6CC}" destId="{B3DEB772-FDE0-44A9-AE2D-786B437039C9}" srcOrd="3" destOrd="0" parTransId="{9E96AEF1-C17B-4904-B182-03FCF063C78D}" sibTransId="{B2AD75D7-4F75-45B3-BB68-3A7CDC0401FC}"/>
    <dgm:cxn modelId="{B3B7391F-06BD-4E51-B074-B352296730C0}" srcId="{B3DEB772-FDE0-44A9-AE2D-786B437039C9}" destId="{0876B657-0137-428C-A6CE-4D37E1D1D396}" srcOrd="0" destOrd="0" parTransId="{004C78B2-ED06-4D9B-9A42-2D4556AC2B63}" sibTransId="{6AFD516E-8A2B-4A9A-AF04-067E2DBC43F0}"/>
    <dgm:cxn modelId="{1ADB5225-0560-0A4B-8A6C-A43C34E95C39}" srcId="{77526C9F-E86F-479B-ACB3-16D657105EEC}" destId="{A90D7638-59AD-4F48-A0D0-26964BEDBA5F}" srcOrd="1" destOrd="0" parTransId="{1F1C2A4D-DBA4-424F-AF96-AC16CDD59E9E}" sibTransId="{AA7A5D3C-9477-8141-B1FB-A77825F4887A}"/>
    <dgm:cxn modelId="{49E3453D-E9FD-4C5F-86F6-F5E48A2CB665}" type="presOf" srcId="{B2B44218-3027-4C04-8C97-4250064D8C2E}" destId="{09619CD3-5931-44AF-A1F5-996FA9814940}" srcOrd="0" destOrd="1" presId="urn:microsoft.com/office/officeart/2005/8/layout/hProcess9"/>
    <dgm:cxn modelId="{04C86352-16DE-4E54-8070-07349FA3299F}" type="presOf" srcId="{4ED240B4-A13A-4EA1-A2D0-F8F3E9FA8B48}" destId="{59B15D96-552C-489D-90C9-02E463EEC1A9}" srcOrd="0" destOrd="1" presId="urn:microsoft.com/office/officeart/2005/8/layout/hProcess9"/>
    <dgm:cxn modelId="{F537BE57-A853-4975-AB52-CCD0DCC4509B}" type="presOf" srcId="{77526C9F-E86F-479B-ACB3-16D657105EEC}" destId="{09619CD3-5931-44AF-A1F5-996FA9814940}" srcOrd="0" destOrd="0" presId="urn:microsoft.com/office/officeart/2005/8/layout/hProcess9"/>
    <dgm:cxn modelId="{A6EA1E5D-CBFB-4CD7-BAB9-E6295096B730}" srcId="{4E7F28E9-D0F6-4C82-B49B-6B8C4323F5B8}" destId="{4ED240B4-A13A-4EA1-A2D0-F8F3E9FA8B48}" srcOrd="0" destOrd="0" parTransId="{3EA77D1E-8081-4CA0-BAD6-CEF7B8DB0F9A}" sibTransId="{2440AF6A-4B78-457E-B34D-E01DEAC91131}"/>
    <dgm:cxn modelId="{807C265D-E479-F84B-864E-83BC9C252D77}" srcId="{200940EE-5F23-4012-80FC-5B61ED01D584}" destId="{21CAD95C-1D8F-FF42-A094-B4A03DC0E19E}" srcOrd="0" destOrd="0" parTransId="{FC9BD1E9-EE8B-5440-8727-3A51F54821AC}" sibTransId="{9590D3B4-4FF3-D24A-8E51-3C91C66F5819}"/>
    <dgm:cxn modelId="{D32D0F63-7A72-4C4B-8A41-BBCA7FB49C69}" srcId="{6E3D019A-A1DA-4A5A-8328-A84F5B27E6CC}" destId="{200940EE-5F23-4012-80FC-5B61ED01D584}" srcOrd="5" destOrd="0" parTransId="{1CC8F016-998F-4191-956B-7567E5C9B9A0}" sibTransId="{C2C91F26-F4AC-48AE-81A8-EE3A8B129ED3}"/>
    <dgm:cxn modelId="{43DC6066-1B5B-44AA-B5FD-E65FB5CF3AB6}" srcId="{6E3D019A-A1DA-4A5A-8328-A84F5B27E6CC}" destId="{77526C9F-E86F-479B-ACB3-16D657105EEC}" srcOrd="0" destOrd="0" parTransId="{06C5467D-0471-4D53-B969-090B36521F3D}" sibTransId="{DA14C6B8-B91C-4FFB-9638-85E48B80E7AC}"/>
    <dgm:cxn modelId="{07576569-36B0-4B88-BC12-87168D7246B1}" type="presOf" srcId="{200940EE-5F23-4012-80FC-5B61ED01D584}" destId="{C76EBD84-47AD-45D2-A816-3A9B8A94D3FF}" srcOrd="0" destOrd="0" presId="urn:microsoft.com/office/officeart/2005/8/layout/hProcess9"/>
    <dgm:cxn modelId="{377D4C7A-3ACE-4A84-AE96-0043246793C2}" type="presOf" srcId="{91FBC1F4-7A28-4D64-9C10-DA8E7F615CCC}" destId="{FAA87708-A35D-4F41-9115-B7E3D027EC2E}" srcOrd="0" destOrd="0" presId="urn:microsoft.com/office/officeart/2005/8/layout/hProcess9"/>
    <dgm:cxn modelId="{018BBF84-A110-4C5D-87A2-DB50A1E98A07}" srcId="{AF977717-FDFA-4C01-A34B-A818EE34A9E2}" destId="{76828B02-A6F3-4692-8F5D-58413010D0D7}" srcOrd="0" destOrd="0" parTransId="{D11D05A1-DD21-49B1-A9C5-D951D8672E15}" sibTransId="{17F49FDB-369A-4366-9880-2678FBDD8E37}"/>
    <dgm:cxn modelId="{D21EB38A-5E43-48FF-B246-98B60DB96F48}" type="presOf" srcId="{76828B02-A6F3-4692-8F5D-58413010D0D7}" destId="{DF741C5A-11F5-48C6-986E-7F9C69B5E37A}" srcOrd="0" destOrd="1" presId="urn:microsoft.com/office/officeart/2005/8/layout/hProcess9"/>
    <dgm:cxn modelId="{B2C8668D-8457-44FD-A0B1-9289EEDF32CD}" srcId="{91FBC1F4-7A28-4D64-9C10-DA8E7F615CCC}" destId="{C060A27F-072D-44DF-9B6D-82938E6003EE}" srcOrd="0" destOrd="0" parTransId="{033617FC-310C-4A9C-AC83-0B6163480D93}" sibTransId="{3C639425-2AAC-4E1D-9FC5-503906B2A064}"/>
    <dgm:cxn modelId="{B277EA8E-C033-41AA-B04C-01F8B1875783}" srcId="{6E3D019A-A1DA-4A5A-8328-A84F5B27E6CC}" destId="{4E7F28E9-D0F6-4C82-B49B-6B8C4323F5B8}" srcOrd="1" destOrd="0" parTransId="{AF6942F6-E1FF-44B8-B3CC-5372739F5CA9}" sibTransId="{3B6521E4-FDB9-4C6D-ABC5-495291C36879}"/>
    <dgm:cxn modelId="{FDE61792-4B69-4D4A-BAF9-D618EA82AB32}" type="presOf" srcId="{0876B657-0137-428C-A6CE-4D37E1D1D396}" destId="{7BF3AEA0-F972-4358-A354-0D876F5599F8}" srcOrd="0" destOrd="1" presId="urn:microsoft.com/office/officeart/2005/8/layout/hProcess9"/>
    <dgm:cxn modelId="{7F668D98-E2A7-4E42-85FD-59DE298A1DAF}" srcId="{6E3D019A-A1DA-4A5A-8328-A84F5B27E6CC}" destId="{AF977717-FDFA-4C01-A34B-A818EE34A9E2}" srcOrd="4" destOrd="0" parTransId="{90CB0A5F-E964-4D68-8664-F07701A39F2F}" sibTransId="{38DECAEE-671A-43B7-BA75-BBD128BE9D75}"/>
    <dgm:cxn modelId="{FA18A798-6BD3-4BCD-B533-52C384CDB65D}" type="presOf" srcId="{4E7F28E9-D0F6-4C82-B49B-6B8C4323F5B8}" destId="{59B15D96-552C-489D-90C9-02E463EEC1A9}" srcOrd="0" destOrd="0" presId="urn:microsoft.com/office/officeart/2005/8/layout/hProcess9"/>
    <dgm:cxn modelId="{AF5B239D-B00C-4B26-818E-49D2B8458F32}" srcId="{77526C9F-E86F-479B-ACB3-16D657105EEC}" destId="{B2B44218-3027-4C04-8C97-4250064D8C2E}" srcOrd="0" destOrd="0" parTransId="{BA9AA2C3-9F09-4909-A847-BA12E6B676F1}" sibTransId="{1636C507-7132-470F-980E-E4B1198EC115}"/>
    <dgm:cxn modelId="{B334CA9E-1973-4663-9CDC-1DF12D2A8A55}" type="presOf" srcId="{AF977717-FDFA-4C01-A34B-A818EE34A9E2}" destId="{DF741C5A-11F5-48C6-986E-7F9C69B5E37A}" srcOrd="0" destOrd="0" presId="urn:microsoft.com/office/officeart/2005/8/layout/hProcess9"/>
    <dgm:cxn modelId="{53E4B6A7-0641-4AC9-883B-214630BEDAE7}" type="presOf" srcId="{6E3D019A-A1DA-4A5A-8328-A84F5B27E6CC}" destId="{F6444C18-F4A8-442F-94C0-F587B943CD02}" srcOrd="0" destOrd="0" presId="urn:microsoft.com/office/officeart/2005/8/layout/hProcess9"/>
    <dgm:cxn modelId="{89B2A2B7-5BEB-DC46-8BA4-ED8EAFA18512}" type="presOf" srcId="{A90D7638-59AD-4F48-A0D0-26964BEDBA5F}" destId="{09619CD3-5931-44AF-A1F5-996FA9814940}" srcOrd="0" destOrd="2" presId="urn:microsoft.com/office/officeart/2005/8/layout/hProcess9"/>
    <dgm:cxn modelId="{A2F5E0C5-9B3A-4D62-ADAF-9C77CEDBF530}" type="presOf" srcId="{B3DEB772-FDE0-44A9-AE2D-786B437039C9}" destId="{7BF3AEA0-F972-4358-A354-0D876F5599F8}" srcOrd="0" destOrd="0" presId="urn:microsoft.com/office/officeart/2005/8/layout/hProcess9"/>
    <dgm:cxn modelId="{0499F9CF-F4BC-47DC-8FC4-37A5E2F22210}" srcId="{6E3D019A-A1DA-4A5A-8328-A84F5B27E6CC}" destId="{91FBC1F4-7A28-4D64-9C10-DA8E7F615CCC}" srcOrd="2" destOrd="0" parTransId="{7E0B6270-A06B-4CB5-A4DE-F10EDCD61041}" sibTransId="{DEE18987-655C-4664-9E0D-4E3EC3EB1B59}"/>
    <dgm:cxn modelId="{52A7FAD5-4412-4D5E-B3CC-71E322623310}" type="presOf" srcId="{C060A27F-072D-44DF-9B6D-82938E6003EE}" destId="{FAA87708-A35D-4F41-9115-B7E3D027EC2E}" srcOrd="0" destOrd="1" presId="urn:microsoft.com/office/officeart/2005/8/layout/hProcess9"/>
    <dgm:cxn modelId="{055CC303-71FA-49D1-B976-589F2C587F6F}" type="presParOf" srcId="{F6444C18-F4A8-442F-94C0-F587B943CD02}" destId="{8DDD250E-5D43-48D8-A403-804EE8AB8AC7}" srcOrd="0" destOrd="0" presId="urn:microsoft.com/office/officeart/2005/8/layout/hProcess9"/>
    <dgm:cxn modelId="{B13E815A-3BF0-4B33-8B04-1713F3E854AD}" type="presParOf" srcId="{F6444C18-F4A8-442F-94C0-F587B943CD02}" destId="{DD69FF83-9ABA-4DCB-9411-51779205878B}" srcOrd="1" destOrd="0" presId="urn:microsoft.com/office/officeart/2005/8/layout/hProcess9"/>
    <dgm:cxn modelId="{695E5339-7009-4972-B587-9489E1F7B1D6}" type="presParOf" srcId="{DD69FF83-9ABA-4DCB-9411-51779205878B}" destId="{09619CD3-5931-44AF-A1F5-996FA9814940}" srcOrd="0" destOrd="0" presId="urn:microsoft.com/office/officeart/2005/8/layout/hProcess9"/>
    <dgm:cxn modelId="{D018E66E-015E-4566-BF53-5A374ACAE2EF}" type="presParOf" srcId="{DD69FF83-9ABA-4DCB-9411-51779205878B}" destId="{0EBB5005-1846-4300-93E8-363525C8ABFE}" srcOrd="1" destOrd="0" presId="urn:microsoft.com/office/officeart/2005/8/layout/hProcess9"/>
    <dgm:cxn modelId="{83610B4F-F565-4880-A7FF-9700C72264A6}" type="presParOf" srcId="{DD69FF83-9ABA-4DCB-9411-51779205878B}" destId="{59B15D96-552C-489D-90C9-02E463EEC1A9}" srcOrd="2" destOrd="0" presId="urn:microsoft.com/office/officeart/2005/8/layout/hProcess9"/>
    <dgm:cxn modelId="{AD17B7D8-0F76-44A6-8D68-187BFDD8C385}" type="presParOf" srcId="{DD69FF83-9ABA-4DCB-9411-51779205878B}" destId="{1E8BE157-0693-4D41-9633-D86C0A35EEBD}" srcOrd="3" destOrd="0" presId="urn:microsoft.com/office/officeart/2005/8/layout/hProcess9"/>
    <dgm:cxn modelId="{678AF3B0-8829-409B-B883-44D40D30AE65}" type="presParOf" srcId="{DD69FF83-9ABA-4DCB-9411-51779205878B}" destId="{FAA87708-A35D-4F41-9115-B7E3D027EC2E}" srcOrd="4" destOrd="0" presId="urn:microsoft.com/office/officeart/2005/8/layout/hProcess9"/>
    <dgm:cxn modelId="{274AC30A-42CB-48BA-9142-E5CFE5035902}" type="presParOf" srcId="{DD69FF83-9ABA-4DCB-9411-51779205878B}" destId="{E332EB5E-A0B2-4698-B00A-FAB4E0EE9891}" srcOrd="5" destOrd="0" presId="urn:microsoft.com/office/officeart/2005/8/layout/hProcess9"/>
    <dgm:cxn modelId="{B9FF6023-851F-4E6C-8BD4-1926A5A9BAB8}" type="presParOf" srcId="{DD69FF83-9ABA-4DCB-9411-51779205878B}" destId="{7BF3AEA0-F972-4358-A354-0D876F5599F8}" srcOrd="6" destOrd="0" presId="urn:microsoft.com/office/officeart/2005/8/layout/hProcess9"/>
    <dgm:cxn modelId="{8503924A-50CF-4ADA-ABE5-31273680F842}" type="presParOf" srcId="{DD69FF83-9ABA-4DCB-9411-51779205878B}" destId="{339A98A4-9259-40EC-A919-FB08EBEDA677}" srcOrd="7" destOrd="0" presId="urn:microsoft.com/office/officeart/2005/8/layout/hProcess9"/>
    <dgm:cxn modelId="{B56443D6-07FD-4A84-AF25-27B08A4AAEBB}" type="presParOf" srcId="{DD69FF83-9ABA-4DCB-9411-51779205878B}" destId="{DF741C5A-11F5-48C6-986E-7F9C69B5E37A}" srcOrd="8" destOrd="0" presId="urn:microsoft.com/office/officeart/2005/8/layout/hProcess9"/>
    <dgm:cxn modelId="{5E413D27-A564-4B9E-9238-28EB06C28C13}" type="presParOf" srcId="{DD69FF83-9ABA-4DCB-9411-51779205878B}" destId="{06D61DF3-4E0C-4F2F-868A-FFA413D89D0A}" srcOrd="9" destOrd="0" presId="urn:microsoft.com/office/officeart/2005/8/layout/hProcess9"/>
    <dgm:cxn modelId="{EEB8692D-EB6C-4318-B7FB-039FF9C29A96}" type="presParOf" srcId="{DD69FF83-9ABA-4DCB-9411-51779205878B}" destId="{C76EBD84-47AD-45D2-A816-3A9B8A94D3FF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A21DA-86B4-F244-8F41-86E6500E3A12}">
      <dsp:nvSpPr>
        <dsp:cNvPr id="0" name=""/>
        <dsp:cNvSpPr/>
      </dsp:nvSpPr>
      <dsp:spPr>
        <a:xfrm>
          <a:off x="7142" y="4480769"/>
          <a:ext cx="3122796" cy="1873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900" kern="1200" dirty="0"/>
            <a:t>Információ</a:t>
          </a:r>
        </a:p>
      </dsp:txBody>
      <dsp:txXfrm>
        <a:off x="62020" y="4535647"/>
        <a:ext cx="3013040" cy="1763921"/>
      </dsp:txXfrm>
    </dsp:sp>
    <dsp:sp modelId="{542F66B8-0449-4A4E-B34C-CF1FBEC293B1}">
      <dsp:nvSpPr>
        <dsp:cNvPr id="0" name=""/>
        <dsp:cNvSpPr/>
      </dsp:nvSpPr>
      <dsp:spPr>
        <a:xfrm>
          <a:off x="3442218" y="5030381"/>
          <a:ext cx="662032" cy="7744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600" kern="1200"/>
        </a:p>
      </dsp:txBody>
      <dsp:txXfrm>
        <a:off x="3442218" y="5185272"/>
        <a:ext cx="463422" cy="464671"/>
      </dsp:txXfrm>
    </dsp:sp>
    <dsp:sp modelId="{FED53AA3-D6C7-9C40-B7AE-0A0AAA16301D}">
      <dsp:nvSpPr>
        <dsp:cNvPr id="0" name=""/>
        <dsp:cNvSpPr/>
      </dsp:nvSpPr>
      <dsp:spPr>
        <a:xfrm>
          <a:off x="4379057" y="4480769"/>
          <a:ext cx="3122796" cy="1873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900" kern="1200" dirty="0"/>
            <a:t>Tudás</a:t>
          </a:r>
        </a:p>
      </dsp:txBody>
      <dsp:txXfrm>
        <a:off x="4433935" y="4535647"/>
        <a:ext cx="3013040" cy="1763921"/>
      </dsp:txXfrm>
    </dsp:sp>
    <dsp:sp modelId="{BB3559F3-1BC6-6440-A989-C262C91352F4}">
      <dsp:nvSpPr>
        <dsp:cNvPr id="0" name=""/>
        <dsp:cNvSpPr/>
      </dsp:nvSpPr>
      <dsp:spPr>
        <a:xfrm>
          <a:off x="7814132" y="5030381"/>
          <a:ext cx="662032" cy="7744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600" kern="1200"/>
        </a:p>
      </dsp:txBody>
      <dsp:txXfrm>
        <a:off x="7814132" y="5185272"/>
        <a:ext cx="463422" cy="464671"/>
      </dsp:txXfrm>
    </dsp:sp>
    <dsp:sp modelId="{A13D6F45-4073-8F4B-AE5C-4F6B883C939A}">
      <dsp:nvSpPr>
        <dsp:cNvPr id="0" name=""/>
        <dsp:cNvSpPr/>
      </dsp:nvSpPr>
      <dsp:spPr>
        <a:xfrm>
          <a:off x="8750971" y="4480769"/>
          <a:ext cx="3122796" cy="1873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900" kern="1200" dirty="0"/>
            <a:t>Adat</a:t>
          </a:r>
        </a:p>
      </dsp:txBody>
      <dsp:txXfrm>
        <a:off x="8805849" y="4535647"/>
        <a:ext cx="3013040" cy="1763921"/>
      </dsp:txXfrm>
    </dsp:sp>
    <dsp:sp modelId="{F1E8C980-CBEE-4F4B-8A24-F99218D73BAB}">
      <dsp:nvSpPr>
        <dsp:cNvPr id="0" name=""/>
        <dsp:cNvSpPr/>
      </dsp:nvSpPr>
      <dsp:spPr>
        <a:xfrm>
          <a:off x="12186047" y="5030381"/>
          <a:ext cx="662032" cy="7744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600" kern="1200"/>
        </a:p>
      </dsp:txBody>
      <dsp:txXfrm>
        <a:off x="12186047" y="5185272"/>
        <a:ext cx="463422" cy="464671"/>
      </dsp:txXfrm>
    </dsp:sp>
    <dsp:sp modelId="{B44A70CE-7280-6A49-8531-26E1D5F1B324}">
      <dsp:nvSpPr>
        <dsp:cNvPr id="0" name=""/>
        <dsp:cNvSpPr/>
      </dsp:nvSpPr>
      <dsp:spPr>
        <a:xfrm>
          <a:off x="13122886" y="4480769"/>
          <a:ext cx="3122796" cy="1873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900" kern="1200" dirty="0"/>
            <a:t>Számítási kapacitás</a:t>
          </a:r>
        </a:p>
      </dsp:txBody>
      <dsp:txXfrm>
        <a:off x="13177764" y="4535647"/>
        <a:ext cx="3013040" cy="1763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D250E-5D43-48D8-A403-804EE8AB8AC7}">
      <dsp:nvSpPr>
        <dsp:cNvPr id="0" name=""/>
        <dsp:cNvSpPr/>
      </dsp:nvSpPr>
      <dsp:spPr bwMode="auto">
        <a:xfrm>
          <a:off x="1814631" y="0"/>
          <a:ext cx="20565824" cy="10747375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19CD3-5931-44AF-A1F5-996FA9814940}">
      <dsp:nvSpPr>
        <dsp:cNvPr id="0" name=""/>
        <dsp:cNvSpPr/>
      </dsp:nvSpPr>
      <dsp:spPr bwMode="auto">
        <a:xfrm>
          <a:off x="295" y="3224212"/>
          <a:ext cx="3540658" cy="4298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3600" kern="1200" dirty="0"/>
            <a:t>Most</a:t>
          </a:r>
          <a:endParaRPr sz="36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hu-HU" sz="2400" b="1" kern="1200" dirty="0"/>
            <a:t>Adatközpont tervezés megkezdése</a:t>
          </a:r>
          <a:endParaRPr sz="2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hu-HU" sz="2400" b="1" kern="1200" dirty="0"/>
            <a:t>Hardver beszerzés megkezdése</a:t>
          </a:r>
          <a:endParaRPr lang="hu-HU" sz="2400" kern="1200" dirty="0"/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defRPr/>
          </a:pPr>
          <a:endParaRPr sz="3200" kern="1200" dirty="0"/>
        </a:p>
      </dsp:txBody>
      <dsp:txXfrm>
        <a:off x="173136" y="3397053"/>
        <a:ext cx="3194976" cy="3953268"/>
      </dsp:txXfrm>
    </dsp:sp>
    <dsp:sp modelId="{59B15D96-552C-489D-90C9-02E463EEC1A9}">
      <dsp:nvSpPr>
        <dsp:cNvPr id="0" name=""/>
        <dsp:cNvSpPr/>
      </dsp:nvSpPr>
      <dsp:spPr bwMode="auto">
        <a:xfrm>
          <a:off x="4131063" y="3224212"/>
          <a:ext cx="3540658" cy="4298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4400" kern="1200" dirty="0"/>
            <a:t>2025</a:t>
          </a:r>
          <a:endParaRPr sz="40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hu-HU" sz="2800" b="1" kern="1200" dirty="0"/>
            <a:t>Beszerzés elindul</a:t>
          </a:r>
          <a:endParaRPr sz="3200" kern="1200" dirty="0"/>
        </a:p>
      </dsp:txBody>
      <dsp:txXfrm>
        <a:off x="4303904" y="3397053"/>
        <a:ext cx="3194976" cy="3953268"/>
      </dsp:txXfrm>
    </dsp:sp>
    <dsp:sp modelId="{FAA87708-A35D-4F41-9115-B7E3D027EC2E}">
      <dsp:nvSpPr>
        <dsp:cNvPr id="0" name=""/>
        <dsp:cNvSpPr/>
      </dsp:nvSpPr>
      <dsp:spPr bwMode="auto">
        <a:xfrm>
          <a:off x="8261831" y="3224212"/>
          <a:ext cx="3540658" cy="4298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3700" kern="1200" dirty="0"/>
            <a:t>2026</a:t>
          </a:r>
          <a:endParaRPr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hu-HU" sz="2900" b="1" kern="1200" dirty="0"/>
            <a:t>Adatközpont fejlesztés</a:t>
          </a:r>
          <a:endParaRPr sz="2900" kern="1200" dirty="0"/>
        </a:p>
      </dsp:txBody>
      <dsp:txXfrm>
        <a:off x="8434672" y="3397053"/>
        <a:ext cx="3194976" cy="3953268"/>
      </dsp:txXfrm>
    </dsp:sp>
    <dsp:sp modelId="{7BF3AEA0-F972-4358-A354-0D876F5599F8}">
      <dsp:nvSpPr>
        <dsp:cNvPr id="0" name=""/>
        <dsp:cNvSpPr/>
      </dsp:nvSpPr>
      <dsp:spPr bwMode="auto">
        <a:xfrm>
          <a:off x="12392598" y="3224212"/>
          <a:ext cx="3540658" cy="4298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3700" kern="1200" dirty="0"/>
            <a:t>2026</a:t>
          </a:r>
          <a:endParaRPr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hu-HU" sz="2900" b="1" i="0" kern="1200" dirty="0"/>
            <a:t>Hardver szállítás megkezdődik</a:t>
          </a:r>
          <a:endParaRPr lang="hu-HU" sz="2900" b="1" kern="1200" dirty="0"/>
        </a:p>
      </dsp:txBody>
      <dsp:txXfrm>
        <a:off x="12565439" y="3397053"/>
        <a:ext cx="3194976" cy="3953268"/>
      </dsp:txXfrm>
    </dsp:sp>
    <dsp:sp modelId="{DF741C5A-11F5-48C6-986E-7F9C69B5E37A}">
      <dsp:nvSpPr>
        <dsp:cNvPr id="0" name=""/>
        <dsp:cNvSpPr/>
      </dsp:nvSpPr>
      <dsp:spPr bwMode="auto">
        <a:xfrm>
          <a:off x="16523366" y="3224212"/>
          <a:ext cx="3540658" cy="4298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3700" kern="1200" dirty="0"/>
            <a:t>2027</a:t>
          </a:r>
          <a:endParaRPr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hu-HU" sz="2900" b="1" kern="1200" dirty="0"/>
            <a:t>Top500 mérés</a:t>
          </a:r>
          <a:endParaRPr sz="2900" kern="1200" dirty="0"/>
        </a:p>
      </dsp:txBody>
      <dsp:txXfrm>
        <a:off x="16696207" y="3397053"/>
        <a:ext cx="3194976" cy="3953268"/>
      </dsp:txXfrm>
    </dsp:sp>
    <dsp:sp modelId="{C76EBD84-47AD-45D2-A816-3A9B8A94D3FF}">
      <dsp:nvSpPr>
        <dsp:cNvPr id="0" name=""/>
        <dsp:cNvSpPr/>
      </dsp:nvSpPr>
      <dsp:spPr bwMode="auto">
        <a:xfrm>
          <a:off x="20654134" y="3224212"/>
          <a:ext cx="3540658" cy="4298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hu-HU" sz="3700" kern="1200" dirty="0"/>
            <a:t>2027 - 2032</a:t>
          </a:r>
          <a:endParaRPr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hu-HU" sz="2900" b="1" kern="1200" dirty="0" err="1"/>
            <a:t>Production</a:t>
          </a:r>
          <a:r>
            <a:rPr lang="hu-HU" sz="2900" b="1" kern="1200" dirty="0"/>
            <a:t> fázis 5 évig</a:t>
          </a:r>
          <a:endParaRPr sz="2900" b="1" kern="1200" dirty="0"/>
        </a:p>
      </dsp:txBody>
      <dsp:txXfrm>
        <a:off x="20826975" y="3397053"/>
        <a:ext cx="3194976" cy="3953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A0F9F-3039-6E44-9EC8-53B7D6B1A992}" type="datetimeFigureOut">
              <a:rPr lang="en-HU" smtClean="0"/>
              <a:t>11/27/25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F7A79-70FE-914C-B5B0-2F7783ECF3E1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84726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1pPr>
    <a:lvl2pPr marL="911798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2pPr>
    <a:lvl3pPr marL="1823596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3pPr>
    <a:lvl4pPr marL="2735394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4pPr>
    <a:lvl5pPr marL="3647192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5pPr>
    <a:lvl6pPr marL="4558990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6pPr>
    <a:lvl7pPr marL="5470788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7pPr>
    <a:lvl8pPr marL="6382585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8pPr>
    <a:lvl9pPr marL="7294383" algn="l" defTabSz="1823596" rtl="0" eaLnBrk="1" latinLnBrk="0" hangingPunct="1">
      <a:defRPr sz="23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F7A79-70FE-914C-B5B0-2F7783ECF3E1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09153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A KIFÜ Kompetencia Központja a magyar tevékenysége mellett a HPC EDIH és az EuroCC2 nemzetközi finanszírozású projektekben tölt be országos szinten koordinációs szerepet</a:t>
            </a:r>
            <a:endParaRPr/>
          </a:p>
          <a:p>
            <a:pPr>
              <a:defRPr/>
            </a:pPr>
            <a:r>
              <a:rPr lang="hu-HU"/>
              <a:t>6 HPC Petaflops az 185 MI Petaflopsnak felel meg, mert az MI-hez elég kisebb pontosságú számokon műveleteket végezni</a:t>
            </a:r>
            <a:endParaRPr/>
          </a:p>
          <a:p>
            <a:pPr>
              <a:defRPr/>
            </a:pPr>
            <a:r>
              <a:rPr lang="hu-HU"/>
              <a:t>A LEVENTE előkészítése 2019 év végén kezdődött, és 2022-ben nyert el támogatást.</a:t>
            </a:r>
            <a:endParaRPr/>
          </a:p>
          <a:p>
            <a:pPr>
              <a:defRPr/>
            </a:pPr>
            <a:r>
              <a:rPr lang="hu-HU"/>
              <a:t>Komondor kihasználtsága 60-90% között mozog, fél év éles működés után ez nagyon jónak mondható</a:t>
            </a:r>
            <a:endParaRPr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6BC5E3F-A7E5-45CA-85E9-4AA35645C6E6}" type="slidenum">
              <a:rPr lang="en-GB"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I.	Ansys</a:t>
            </a:r>
          </a:p>
          <a:p>
            <a:pPr>
              <a:defRPr/>
            </a:pPr>
            <a:r>
              <a:rPr lang="hu-HU"/>
              <a:t>Áramlástani, mechanikai és elektromágneses mérnöki szimulációkra alkalmas programcsomag	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II.	Amber</a:t>
            </a:r>
          </a:p>
          <a:p>
            <a:pPr>
              <a:defRPr/>
            </a:pPr>
            <a:r>
              <a:rPr lang="hu-HU"/>
              <a:t>Biomolekuláris molekuladinamikai szoftvercsomag és klasszikus molekuladinamikai integrátor szoftvermotor	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III.	Amsterdam Modeling Suite</a:t>
            </a:r>
          </a:p>
          <a:p>
            <a:pPr>
              <a:defRPr/>
            </a:pPr>
            <a:r>
              <a:rPr lang="hu-HU"/>
              <a:t>Sűrűségfunkcionál elmélet alapú kvantumkémiai szoftvercsomag	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IV.	CHARMM</a:t>
            </a:r>
            <a:endParaRPr/>
          </a:p>
          <a:p>
            <a:pPr>
              <a:defRPr/>
            </a:pPr>
            <a:r>
              <a:rPr lang="hu-HU"/>
              <a:t>Széles körben alkalmazható sok-részecskés molekula szimulációs program	</a:t>
            </a:r>
            <a:endParaRPr/>
          </a:p>
          <a:p>
            <a:pPr>
              <a:defRPr/>
            </a:pPr>
            <a:r>
              <a:rPr lang="hu-HU"/>
              <a:t> 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-HU"/>
              <a:t>V.	Gaussian 16</a:t>
            </a:r>
            <a:endParaRPr/>
          </a:p>
          <a:p>
            <a:pPr>
              <a:defRPr/>
            </a:pPr>
            <a:r>
              <a:rPr lang="hu-HU"/>
              <a:t>Korszerű képességekkel rendelkező elektronszerkezet számítási szoftver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VI.	Terachem</a:t>
            </a:r>
          </a:p>
          <a:p>
            <a:pPr>
              <a:defRPr/>
            </a:pPr>
            <a:r>
              <a:rPr lang="hu-HU"/>
              <a:t>Általános célú kvantumkémiai szoftvercsomag</a:t>
            </a:r>
            <a:endParaRPr/>
          </a:p>
          <a:p>
            <a:pPr>
              <a:defRPr/>
            </a:pPr>
            <a:endParaRPr lang="hu-HU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-HU"/>
              <a:t>VII.	Intel® OneAPI</a:t>
            </a:r>
          </a:p>
          <a:p>
            <a:pPr>
              <a:defRPr/>
            </a:pPr>
            <a:r>
              <a:rPr lang="hu-HU"/>
              <a:t>Szuperszámítógépekre optimált Intel programozási eszközcsomag</a:t>
            </a:r>
            <a:endParaRPr/>
          </a:p>
          <a:p>
            <a:pPr>
              <a:defRPr/>
            </a:pPr>
            <a:r>
              <a:rPr lang="hu-HU"/>
              <a:t>	 </a:t>
            </a:r>
            <a:endParaRPr/>
          </a:p>
          <a:p>
            <a:pPr>
              <a:defRPr/>
            </a:pPr>
            <a:r>
              <a:rPr lang="hu-HU"/>
              <a:t>VIII.	TotalView</a:t>
            </a:r>
          </a:p>
          <a:p>
            <a:pPr>
              <a:defRPr/>
            </a:pPr>
            <a:r>
              <a:rPr lang="hu-HU"/>
              <a:t>Szuperszámítógépes környezetben alkalmazható hibafelderítő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IX. 	Wolfram Mathematica </a:t>
            </a:r>
            <a:endParaRPr/>
          </a:p>
          <a:p>
            <a:pPr>
              <a:defRPr/>
            </a:pPr>
            <a:r>
              <a:rPr lang="hu-HU"/>
              <a:t>Matematikai megoldócsomag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X. 	BrianQC/Q-Chem</a:t>
            </a:r>
          </a:p>
          <a:p>
            <a:pPr>
              <a:defRPr/>
            </a:pPr>
            <a:r>
              <a:rPr lang="hu-HU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Kvantumkémiai szoftvercsomag és GPU modul</a:t>
            </a:r>
            <a:endParaRPr/>
          </a:p>
          <a:p>
            <a:pPr>
              <a:defRPr/>
            </a:pPr>
            <a:endParaRPr lang="hu-HU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hu-HU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Többi telepített szoftver: https://docs.hpc.kifu.hu/software/installed-softwares.html 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6BC5E3F-A7E5-45CA-85E9-4AA35645C6E6}" type="slidenum">
              <a:rPr lang="en-GB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0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A MW betáplálás kialakításához a szomszédos géptermek leállítására is szükség lehet</a:t>
            </a:r>
            <a:endParaRPr/>
          </a:p>
          <a:p>
            <a:pPr>
              <a:defRPr/>
            </a:pPr>
            <a:r>
              <a:rPr lang="hu-HU"/>
              <a:t>Komondor arányait megtartjuk – Komondor négyszerese</a:t>
            </a:r>
            <a:endParaRPr/>
          </a:p>
          <a:p>
            <a:pPr>
              <a:defRPr/>
            </a:pPr>
            <a:r>
              <a:rPr lang="hu-HU"/>
              <a:t>AI és Big Data node-ok, kb. 10 AI és 15 BD node az 500 CPU és a 110 GPU node-ból.</a:t>
            </a:r>
            <a:endParaRPr/>
          </a:p>
          <a:p>
            <a:pPr>
              <a:defRPr/>
            </a:pPr>
            <a:r>
              <a:rPr lang="hu-HU"/>
              <a:t>Infrastruktúra – MidRange feltétele – legalább 15 PF HPC, maximum 40M EUR TCO-ból. Ennek kb fele-fele a fejlesztési és üzemeltetési költség.</a:t>
            </a:r>
            <a:endParaRPr/>
          </a:p>
          <a:p>
            <a:pPr>
              <a:defRPr/>
            </a:pPr>
            <a:r>
              <a:rPr lang="hu-HU"/>
              <a:t>RMAX – mért számítási teljesítmény (ez az amit a rendszer lemérésekor produkál, nem pedig amelyet ‚papíron’ tud (mint a Komondornál a 6 PF csak ‚papíron ennyi’). </a:t>
            </a:r>
            <a:endParaRPr/>
          </a:p>
          <a:p>
            <a:pPr>
              <a:defRPr/>
            </a:pPr>
            <a:r>
              <a:rPr lang="hu-HU"/>
              <a:t>VIZUALIZÁCIÓ – tudományos számítási eremények grafikus megjelenítése (pl. fehérje, ipari modellek 3D)</a:t>
            </a:r>
            <a:endParaRPr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BC5E3F-A7E5-45CA-85E9-4AA35645C6E6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I.	Ansys</a:t>
            </a:r>
          </a:p>
          <a:p>
            <a:pPr>
              <a:defRPr/>
            </a:pPr>
            <a:r>
              <a:rPr lang="hu-HU"/>
              <a:t>Áramlástani, mechanikai és elektromágneses mérnöki szimulációkra alkalmas programcsomag	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II.	Amber</a:t>
            </a:r>
          </a:p>
          <a:p>
            <a:pPr>
              <a:defRPr/>
            </a:pPr>
            <a:r>
              <a:rPr lang="hu-HU"/>
              <a:t>Biomolekuláris molekuladinamikai szoftvercsomag és klasszikus molekuladinamikai integrátor szoftvermotor	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III.	Amsterdam Modeling Suite</a:t>
            </a:r>
          </a:p>
          <a:p>
            <a:pPr>
              <a:defRPr/>
            </a:pPr>
            <a:r>
              <a:rPr lang="hu-HU"/>
              <a:t>Sűrűségfunkcionál elmélet alapú kvantumkémiai szoftvercsomag	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IV.	CHARMM</a:t>
            </a:r>
            <a:endParaRPr/>
          </a:p>
          <a:p>
            <a:pPr>
              <a:defRPr/>
            </a:pPr>
            <a:r>
              <a:rPr lang="hu-HU"/>
              <a:t>Széles körben alkalmazható sok-részecskés molekula szimulációs program	</a:t>
            </a:r>
            <a:endParaRPr/>
          </a:p>
          <a:p>
            <a:pPr>
              <a:defRPr/>
            </a:pPr>
            <a:r>
              <a:rPr lang="hu-HU"/>
              <a:t> 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-HU"/>
              <a:t>V.	Gaussian 16</a:t>
            </a:r>
            <a:endParaRPr/>
          </a:p>
          <a:p>
            <a:pPr>
              <a:defRPr/>
            </a:pPr>
            <a:r>
              <a:rPr lang="hu-HU"/>
              <a:t>Korszerű képességekkel rendelkező elektronszerkezet számítási szoftver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VI.	Terachem</a:t>
            </a:r>
          </a:p>
          <a:p>
            <a:pPr>
              <a:defRPr/>
            </a:pPr>
            <a:r>
              <a:rPr lang="hu-HU"/>
              <a:t>Általános célú kvantumkémiai szoftvercsomag</a:t>
            </a:r>
            <a:endParaRPr/>
          </a:p>
          <a:p>
            <a:pPr>
              <a:defRPr/>
            </a:pPr>
            <a:endParaRPr lang="hu-HU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hu-HU"/>
              <a:t>VII.	Intel® OneAPI</a:t>
            </a:r>
          </a:p>
          <a:p>
            <a:pPr>
              <a:defRPr/>
            </a:pPr>
            <a:r>
              <a:rPr lang="hu-HU"/>
              <a:t>Szuperszámítógépekre optimált Intel programozási eszközcsomag</a:t>
            </a:r>
            <a:endParaRPr/>
          </a:p>
          <a:p>
            <a:pPr>
              <a:defRPr/>
            </a:pPr>
            <a:r>
              <a:rPr lang="hu-HU"/>
              <a:t>	 </a:t>
            </a:r>
            <a:endParaRPr/>
          </a:p>
          <a:p>
            <a:pPr>
              <a:defRPr/>
            </a:pPr>
            <a:r>
              <a:rPr lang="hu-HU"/>
              <a:t>VIII.	TotalView</a:t>
            </a:r>
          </a:p>
          <a:p>
            <a:pPr>
              <a:defRPr/>
            </a:pPr>
            <a:r>
              <a:rPr lang="hu-HU"/>
              <a:t>Szuperszámítógépes környezetben alkalmazható hibafelderítő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IX. 	Wolfram Mathematica </a:t>
            </a:r>
            <a:endParaRPr/>
          </a:p>
          <a:p>
            <a:pPr>
              <a:defRPr/>
            </a:pPr>
            <a:r>
              <a:rPr lang="hu-HU"/>
              <a:t>Matematikai megoldócsomag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r>
              <a:rPr lang="hu-HU"/>
              <a:t>X. 	BrianQC/Q-Chem</a:t>
            </a:r>
          </a:p>
          <a:p>
            <a:pPr>
              <a:defRPr/>
            </a:pPr>
            <a:r>
              <a:rPr lang="hu-HU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Kvantumkémiai szoftvercsomag és GPU modul</a:t>
            </a:r>
            <a:endParaRPr/>
          </a:p>
          <a:p>
            <a:pPr>
              <a:defRPr/>
            </a:pPr>
            <a:endParaRPr lang="hu-HU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hu-HU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Többi telepített szoftver: https://docs.hpc.kifu.hu/software/installed-softwares.html </a:t>
            </a:r>
            <a:endParaRPr/>
          </a:p>
          <a:p>
            <a:pPr>
              <a:defRPr/>
            </a:pPr>
            <a:endParaRPr lang="hu-HU"/>
          </a:p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6BC5E3F-A7E5-45CA-85E9-4AA35645C6E6}" type="slidenum">
              <a:rPr lang="en-GB"/>
              <a:t>26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solidFill>
          <a:srgbClr val="0100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>
            <a:extLst>
              <a:ext uri="{FF2B5EF4-FFF2-40B4-BE49-F238E27FC236}">
                <a16:creationId xmlns:a16="http://schemas.microsoft.com/office/drawing/2014/main" id="{5902E836-03B7-416B-9BC8-BABE8ECE6B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16117" y="6045830"/>
            <a:ext cx="12115800" cy="117215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 ExtraBold" panose="00000900000000000000" pitchFamily="2" charset="-18"/>
              </a:defRPr>
            </a:lvl1pPr>
            <a:lvl2pPr marL="914194" indent="0">
              <a:buFontTx/>
              <a:buNone/>
              <a:defRPr/>
            </a:lvl2pPr>
            <a:lvl3pPr marL="1828388" indent="0">
              <a:buFontTx/>
              <a:buNone/>
              <a:defRPr/>
            </a:lvl3pPr>
            <a:lvl4pPr marL="2742582" indent="0">
              <a:buFontTx/>
              <a:buNone/>
              <a:defRPr/>
            </a:lvl4pPr>
            <a:lvl5pPr marL="3656775" indent="0">
              <a:buFontTx/>
              <a:buNone/>
              <a:defRPr/>
            </a:lvl5pPr>
          </a:lstStyle>
          <a:p>
            <a:pPr lvl="0"/>
            <a:r>
              <a:rPr lang="hu-HU"/>
              <a:t>Cím helye</a:t>
            </a:r>
          </a:p>
        </p:txBody>
      </p:sp>
      <p:sp>
        <p:nvSpPr>
          <p:cNvPr id="10" name="Szöveg helye 8">
            <a:extLst>
              <a:ext uri="{FF2B5EF4-FFF2-40B4-BE49-F238E27FC236}">
                <a16:creationId xmlns:a16="http://schemas.microsoft.com/office/drawing/2014/main" id="{B5F090B6-E119-408C-A697-E3C71F8E41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6117" y="7270235"/>
            <a:ext cx="12115800" cy="14985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 SemiBold" panose="00000700000000000000" pitchFamily="2" charset="-18"/>
              </a:defRPr>
            </a:lvl1pPr>
            <a:lvl2pPr marL="914194" indent="0">
              <a:buFontTx/>
              <a:buNone/>
              <a:defRPr/>
            </a:lvl2pPr>
            <a:lvl3pPr marL="1828388" indent="0">
              <a:buFontTx/>
              <a:buNone/>
              <a:defRPr/>
            </a:lvl3pPr>
            <a:lvl4pPr marL="2742582" indent="0">
              <a:buFontTx/>
              <a:buNone/>
              <a:defRPr/>
            </a:lvl4pPr>
            <a:lvl5pPr marL="3656775" indent="0">
              <a:buFontTx/>
              <a:buNone/>
              <a:defRPr/>
            </a:lvl5pPr>
          </a:lstStyle>
          <a:p>
            <a:pPr lvl="0"/>
            <a:r>
              <a:rPr lang="hu-HU"/>
              <a:t>Alcím helye</a:t>
            </a:r>
          </a:p>
        </p:txBody>
      </p:sp>
      <p:pic>
        <p:nvPicPr>
          <p:cNvPr id="8" name="Kép 7" descr="A képen szimbólum, embléma, Betűtípus, Grafika látható&#10;&#10;Automatikusan generált leírás">
            <a:extLst>
              <a:ext uri="{FF2B5EF4-FFF2-40B4-BE49-F238E27FC236}">
                <a16:creationId xmlns:a16="http://schemas.microsoft.com/office/drawing/2014/main" id="{0AA96017-E812-A09C-BC9C-BAC034759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82870" y="12309475"/>
            <a:ext cx="1756993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Cím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136428" y="3515997"/>
            <a:ext cx="11275398" cy="913762"/>
          </a:xfrm>
        </p:spPr>
        <p:txBody>
          <a:bodyPr/>
          <a:lstStyle>
            <a:lvl1pPr marL="0" marR="0" indent="0" algn="l" defTabSz="1828434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lvl1pPr>
          </a:lstStyle>
          <a:p>
            <a:pPr lvl="0">
              <a:defRPr/>
            </a:pPr>
            <a:r>
              <a:rPr lang="hu-HU"/>
              <a:t>&lt;név&gt;</a:t>
            </a:r>
            <a:endParaRPr/>
          </a:p>
        </p:txBody>
      </p:sp>
      <p:sp>
        <p:nvSpPr>
          <p:cNvPr id="8" name="Szövegdoboz 7"/>
          <p:cNvSpPr txBox="1"/>
          <p:nvPr userDrawn="1"/>
        </p:nvSpPr>
        <p:spPr bwMode="auto">
          <a:xfrm>
            <a:off x="1136429" y="1422401"/>
            <a:ext cx="1217057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6399">
                <a:solidFill>
                  <a:schemeClr val="bg1"/>
                </a:solidFill>
              </a:rPr>
              <a:t>Köszönöm megtisztelő figyelmüket!</a:t>
            </a:r>
            <a:endParaRPr sz="3599"/>
          </a:p>
        </p:txBody>
      </p:sp>
      <p:sp>
        <p:nvSpPr>
          <p:cNvPr id="9" name="Téglalap 8"/>
          <p:cNvSpPr/>
          <p:nvPr userDrawn="1"/>
        </p:nvSpPr>
        <p:spPr bwMode="auto">
          <a:xfrm>
            <a:off x="1148413" y="8224162"/>
            <a:ext cx="11723620" cy="1938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hu-HU" sz="3999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🌐  </a:t>
            </a:r>
            <a: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  <a:t>hpc.kifu.hu</a:t>
            </a:r>
            <a:b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  <a:t>      @HPC.CC.hu</a:t>
            </a:r>
            <a:endParaRPr lang="hu-HU" sz="3999"/>
          </a:p>
          <a:p>
            <a:pPr algn="l">
              <a:lnSpc>
                <a:spcPct val="100000"/>
              </a:lnSpc>
              <a:defRPr/>
            </a:pPr>
            <a: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  <a:t>      @HPC_hu</a:t>
            </a:r>
            <a:endParaRPr lang="hu-HU" sz="3999"/>
          </a:p>
        </p:txBody>
      </p:sp>
      <p:pic>
        <p:nvPicPr>
          <p:cNvPr id="10" name="Kép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52418" y="8981875"/>
            <a:ext cx="515797" cy="515898"/>
          </a:xfrm>
          <a:prstGeom prst="rect">
            <a:avLst/>
          </a:prstGeom>
        </p:spPr>
      </p:pic>
      <p:pic>
        <p:nvPicPr>
          <p:cNvPr id="11" name="Kép 4"/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/>
        </p:blipFill>
        <p:spPr bwMode="auto">
          <a:xfrm>
            <a:off x="1136429" y="9507563"/>
            <a:ext cx="747780" cy="747926"/>
          </a:xfrm>
          <a:prstGeom prst="rect">
            <a:avLst/>
          </a:prstGeom>
        </p:spPr>
      </p:pic>
      <p:sp>
        <p:nvSpPr>
          <p:cNvPr id="13" name="Tartalom helye 12"/>
          <p:cNvSpPr>
            <a:spLocks noGrp="1"/>
          </p:cNvSpPr>
          <p:nvPr>
            <p:ph sz="quarter" idx="11" hasCustomPrompt="1"/>
          </p:nvPr>
        </p:nvSpPr>
        <p:spPr bwMode="auto">
          <a:xfrm>
            <a:off x="1136429" y="4816477"/>
            <a:ext cx="10078657" cy="8921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hu-HU"/>
              <a:t>&lt;titulus&gt;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293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Cím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136428" y="8352157"/>
            <a:ext cx="11275398" cy="913762"/>
          </a:xfrm>
        </p:spPr>
        <p:txBody>
          <a:bodyPr>
            <a:normAutofit/>
          </a:bodyPr>
          <a:lstStyle>
            <a:lvl1pPr marL="0" marR="0" indent="0" algn="l" defTabSz="1828434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defRPr sz="4799"/>
            </a:lvl1pPr>
          </a:lstStyle>
          <a:p>
            <a:pPr lvl="0">
              <a:defRPr/>
            </a:pPr>
            <a:r>
              <a:rPr lang="hu-HU"/>
              <a:t>&lt;név&gt;</a:t>
            </a:r>
            <a:endParaRPr/>
          </a:p>
        </p:txBody>
      </p:sp>
      <p:sp>
        <p:nvSpPr>
          <p:cNvPr id="13" name="Tartalom helye 12"/>
          <p:cNvSpPr>
            <a:spLocks noGrp="1"/>
          </p:cNvSpPr>
          <p:nvPr>
            <p:ph sz="quarter" idx="11" hasCustomPrompt="1"/>
          </p:nvPr>
        </p:nvSpPr>
        <p:spPr bwMode="auto">
          <a:xfrm>
            <a:off x="1155473" y="9490077"/>
            <a:ext cx="10078657" cy="892174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pPr lvl="0">
              <a:defRPr/>
            </a:pPr>
            <a:r>
              <a:rPr lang="hu-HU"/>
              <a:t>&lt;titulus&gt;</a:t>
            </a:r>
            <a:endParaRPr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155474" y="1565277"/>
            <a:ext cx="12945121" cy="1462402"/>
          </a:xfrm>
        </p:spPr>
        <p:txBody>
          <a:bodyPr>
            <a:normAutofit/>
          </a:bodyPr>
          <a:lstStyle>
            <a:lvl1pPr>
              <a:defRPr sz="6399"/>
            </a:lvl1pPr>
          </a:lstStyle>
          <a:p>
            <a:pPr lvl="0">
              <a:defRPr/>
            </a:pPr>
            <a:r>
              <a:rPr lang="hu-HU"/>
              <a:t>&lt;előadás címe&gt;</a:t>
            </a:r>
            <a:endParaRPr/>
          </a:p>
        </p:txBody>
      </p:sp>
      <p:sp>
        <p:nvSpPr>
          <p:cNvPr id="12" name="Szöveg helye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136429" y="3942717"/>
            <a:ext cx="12945121" cy="1462402"/>
          </a:xfrm>
        </p:spPr>
        <p:txBody>
          <a:bodyPr>
            <a:normAutofit/>
          </a:bodyPr>
          <a:lstStyle>
            <a:lvl1pPr>
              <a:defRPr sz="4799"/>
            </a:lvl1pPr>
          </a:lstStyle>
          <a:p>
            <a:pPr lvl="0">
              <a:defRPr/>
            </a:pPr>
            <a:r>
              <a:rPr lang="hu-HU"/>
              <a:t>&lt;előadás alcíme&gt;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35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Elrendezés 13">
    <p:bg>
      <p:bgPr>
        <a:blipFill>
          <a:blip r:embed="rId2">
            <a:alphaModFix amt="73000"/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98440" y="12539163"/>
            <a:ext cx="1685995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ím 1"/>
          <p:cNvSpPr>
            <a:spLocks noGrp="1"/>
          </p:cNvSpPr>
          <p:nvPr>
            <p:ph type="ctrTitle"/>
          </p:nvPr>
        </p:nvSpPr>
        <p:spPr bwMode="auto">
          <a:xfrm>
            <a:off x="398440" y="344751"/>
            <a:ext cx="23562166" cy="1822234"/>
          </a:xfrm>
          <a:prstGeom prst="rect">
            <a:avLst/>
          </a:prstGeom>
          <a:effectLst>
            <a:outerShdw blurRad="304800" dist="88900" dir="2700000" algn="ctr" rotWithShape="0">
              <a:schemeClr val="bg1">
                <a:alpha val="67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9298" b="1">
                <a:solidFill>
                  <a:srgbClr val="4279BC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hu-HU"/>
              <a:t>Mintacím szerkesztése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325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Cím és tartal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  <a:endParaRPr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  <a:endParaRPr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F40906-FB41-497A-A0BD-7415AD6E2104}" type="datetimeFigureOut">
              <a:rPr lang="hu-HU"/>
              <a:t>2025. 11. 27.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BA0610-0F29-463B-BED0-4AD3D9C3FE0E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624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Ü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2025. 11. 27.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6106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661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8">
            <a:extLst>
              <a:ext uri="{FF2B5EF4-FFF2-40B4-BE49-F238E27FC236}">
                <a16:creationId xmlns:a16="http://schemas.microsoft.com/office/drawing/2014/main" id="{5902E836-03B7-416B-9BC8-BABE8ECE6B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916" y="5925774"/>
            <a:ext cx="12115800" cy="23869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 SemiBold" panose="00000700000000000000" pitchFamily="2" charset="-18"/>
              </a:defRPr>
            </a:lvl1pPr>
            <a:lvl2pPr marL="914194" indent="0">
              <a:buFontTx/>
              <a:buNone/>
              <a:defRPr/>
            </a:lvl2pPr>
            <a:lvl3pPr marL="1828388" indent="0">
              <a:buFontTx/>
              <a:buNone/>
              <a:defRPr/>
            </a:lvl3pPr>
            <a:lvl4pPr marL="2742582" indent="0">
              <a:buFontTx/>
              <a:buNone/>
              <a:defRPr/>
            </a:lvl4pPr>
            <a:lvl5pPr marL="3656775" indent="0">
              <a:buFontTx/>
              <a:buNone/>
              <a:defRPr/>
            </a:lvl5pPr>
          </a:lstStyle>
          <a:p>
            <a:pPr lvl="0"/>
            <a:r>
              <a:rPr lang="hu-HU"/>
              <a:t>Fejezetelválasztó</a:t>
            </a:r>
            <a:br>
              <a:rPr lang="hu-HU"/>
            </a:br>
            <a:r>
              <a:rPr lang="hu-HU"/>
              <a:t>oldal</a:t>
            </a:r>
          </a:p>
        </p:txBody>
      </p:sp>
      <p:pic>
        <p:nvPicPr>
          <p:cNvPr id="2" name="Kép 1" descr="A képen szimbólum, embléma, Betűtípus, Grafika látható&#10;&#10;Automatikusan generált leírás">
            <a:extLst>
              <a:ext uri="{FF2B5EF4-FFF2-40B4-BE49-F238E27FC236}">
                <a16:creationId xmlns:a16="http://schemas.microsoft.com/office/drawing/2014/main" id="{86D7801D-9161-6293-DEEF-043E66A67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82870" y="12309475"/>
            <a:ext cx="1756993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zöveg helye 20">
            <a:extLst>
              <a:ext uri="{FF2B5EF4-FFF2-40B4-BE49-F238E27FC236}">
                <a16:creationId xmlns:a16="http://schemas.microsoft.com/office/drawing/2014/main" id="{7DBA2ACE-21DF-47C5-9A24-8E3ECAE38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5171" y="1752600"/>
            <a:ext cx="7188200" cy="180340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6000" b="1" i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defRPr>
            </a:lvl1pPr>
          </a:lstStyle>
          <a:p>
            <a:pPr lvl="0"/>
            <a:r>
              <a:rPr lang="hu-HU"/>
              <a:t>Cím helye</a:t>
            </a:r>
          </a:p>
        </p:txBody>
      </p:sp>
      <p:pic>
        <p:nvPicPr>
          <p:cNvPr id="2" name="Kép 1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E09306E2-4D6C-B7A4-FD32-740868BEF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82871" y="12309475"/>
            <a:ext cx="1756992" cy="635000"/>
          </a:xfrm>
          <a:prstGeom prst="rect">
            <a:avLst/>
          </a:prstGeom>
        </p:spPr>
      </p:pic>
      <p:sp>
        <p:nvSpPr>
          <p:cNvPr id="3" name="Szöveg helye 20">
            <a:extLst>
              <a:ext uri="{FF2B5EF4-FFF2-40B4-BE49-F238E27FC236}">
                <a16:creationId xmlns:a16="http://schemas.microsoft.com/office/drawing/2014/main" id="{A6296A24-C300-F79D-55B5-66CF5C61D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5171" y="3556000"/>
            <a:ext cx="7188200" cy="1043709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3500" b="1" i="0">
                <a:solidFill>
                  <a:schemeClr val="tx1"/>
                </a:solidFill>
                <a:latin typeface="Source Sans Pro SemiBold" panose="020F0502020204030204" pitchFamily="34" charset="0"/>
                <a:ea typeface="Source Sans Pro" panose="020F0502020204030204" pitchFamily="34" charset="0"/>
                <a:cs typeface="Source Sans Pro SemiBold" panose="020F0502020204030204" pitchFamily="34" charset="0"/>
              </a:defRPr>
            </a:lvl1pPr>
          </a:lstStyle>
          <a:p>
            <a:pPr lvl="0"/>
            <a:r>
              <a:rPr lang="hu-HU"/>
              <a:t>Alcím helye</a:t>
            </a:r>
          </a:p>
        </p:txBody>
      </p:sp>
      <p:sp>
        <p:nvSpPr>
          <p:cNvPr id="4" name="Szöveg helye 20">
            <a:extLst>
              <a:ext uri="{FF2B5EF4-FFF2-40B4-BE49-F238E27FC236}">
                <a16:creationId xmlns:a16="http://schemas.microsoft.com/office/drawing/2014/main" id="{E3B4BF7A-C673-5138-305A-94B4EE4FE6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5171" y="4599709"/>
            <a:ext cx="20117700" cy="1803400"/>
          </a:xfrm>
          <a:prstGeom prst="rect">
            <a:avLst/>
          </a:prstGeom>
          <a:noFill/>
        </p:spPr>
        <p:txBody>
          <a:bodyPr/>
          <a:lstStyle>
            <a:lvl1pPr marL="0" indent="0" algn="just">
              <a:lnSpc>
                <a:spcPct val="150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SemiBold" panose="020F0502020204030204" pitchFamily="34" charset="0"/>
              </a:defRPr>
            </a:lvl1pPr>
          </a:lstStyle>
          <a:p>
            <a:pPr lvl="0"/>
            <a:r>
              <a:rPr lang="hu-HU"/>
              <a:t>Folyószöveg...</a:t>
            </a:r>
          </a:p>
        </p:txBody>
      </p:sp>
      <p:sp>
        <p:nvSpPr>
          <p:cNvPr id="5" name="Szöveg helye 20">
            <a:extLst>
              <a:ext uri="{FF2B5EF4-FFF2-40B4-BE49-F238E27FC236}">
                <a16:creationId xmlns:a16="http://schemas.microsoft.com/office/drawing/2014/main" id="{D4E640BC-12B7-97E2-2C30-0CDFB2A689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1317" y="6403109"/>
            <a:ext cx="20117700" cy="1803400"/>
          </a:xfrm>
          <a:prstGeom prst="rect">
            <a:avLst/>
          </a:prstGeom>
          <a:noFill/>
        </p:spPr>
        <p:txBody>
          <a:bodyPr/>
          <a:lstStyle>
            <a:lvl1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4661E4"/>
              </a:buClr>
              <a:buFont typeface="Arial" panose="020B0604020202020204" pitchFamily="34" charset="0"/>
              <a:buChar char="•"/>
              <a:defRPr sz="2500" b="1" i="0">
                <a:solidFill>
                  <a:schemeClr val="tx1"/>
                </a:solidFill>
                <a:latin typeface="Source Sans Pro SemiBold" panose="020F0502020204030204" pitchFamily="34" charset="0"/>
                <a:ea typeface="Source Sans Pro" panose="020B0503030403020204" pitchFamily="34" charset="0"/>
                <a:cs typeface="Source Sans Pro SemiBold" panose="020F0502020204030204" pitchFamily="34" charset="0"/>
              </a:defRPr>
            </a:lvl1pPr>
          </a:lstStyle>
          <a:p>
            <a:pPr lvl="0"/>
            <a:r>
              <a:rPr lang="hu-HU"/>
              <a:t>Lista 01</a:t>
            </a:r>
          </a:p>
          <a:p>
            <a:pPr lvl="0"/>
            <a:r>
              <a:rPr lang="hu-HU"/>
              <a:t>Lista 02</a:t>
            </a:r>
          </a:p>
          <a:p>
            <a:pPr lvl="0"/>
            <a:r>
              <a:rPr lang="hu-HU"/>
              <a:t>Lista 03</a:t>
            </a:r>
          </a:p>
        </p:txBody>
      </p:sp>
    </p:spTree>
    <p:extLst>
      <p:ext uri="{BB962C8B-B14F-4D97-AF65-F5344CB8AC3E}">
        <p14:creationId xmlns:p14="http://schemas.microsoft.com/office/powerpoint/2010/main" val="46891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100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01495778-1953-7311-B214-FDC07C37A924}"/>
              </a:ext>
            </a:extLst>
          </p:cNvPr>
          <p:cNvSpPr>
            <a:spLocks/>
          </p:cNvSpPr>
          <p:nvPr userDrawn="1"/>
        </p:nvSpPr>
        <p:spPr bwMode="auto">
          <a:xfrm>
            <a:off x="8299932" y="6396335"/>
            <a:ext cx="77793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4572000">
              <a:defRPr sz="3600">
                <a:solidFill>
                  <a:schemeClr val="tx1"/>
                </a:solidFill>
                <a:latin typeface="Lato Light"/>
              </a:defRPr>
            </a:lvl1pPr>
            <a:lvl2pPr marL="742950" indent="-285750" defTabSz="4572000">
              <a:defRPr sz="3600">
                <a:solidFill>
                  <a:schemeClr val="tx1"/>
                </a:solidFill>
                <a:latin typeface="Lato Light"/>
              </a:defRPr>
            </a:lvl2pPr>
            <a:lvl3pPr marL="1143000" indent="-228600" defTabSz="4572000">
              <a:defRPr sz="3600">
                <a:solidFill>
                  <a:schemeClr val="tx1"/>
                </a:solidFill>
                <a:latin typeface="Lato Light"/>
              </a:defRPr>
            </a:lvl3pPr>
            <a:lvl4pPr marL="1600200" indent="-228600" defTabSz="4572000">
              <a:defRPr sz="3600">
                <a:solidFill>
                  <a:schemeClr val="tx1"/>
                </a:solidFill>
                <a:latin typeface="Lato Light"/>
              </a:defRPr>
            </a:lvl4pPr>
            <a:lvl5pPr marL="2057400" indent="-228600" defTabSz="4572000">
              <a:defRPr sz="3600">
                <a:solidFill>
                  <a:schemeClr val="tx1"/>
                </a:solidFill>
                <a:latin typeface="Lato Light"/>
              </a:defRPr>
            </a:lvl5pPr>
            <a:lvl6pPr marL="2514600" indent="-228600" defTabSz="45720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6pPr>
            <a:lvl7pPr marL="2971800" indent="-228600" defTabSz="45720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7pPr>
            <a:lvl8pPr marL="3429000" indent="-228600" defTabSz="45720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8pPr>
            <a:lvl9pPr marL="3886200" indent="-228600" defTabSz="45720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/>
              </a:defRPr>
            </a:lvl9pPr>
          </a:lstStyle>
          <a:p>
            <a:pPr eaLnBrk="1" hangingPunct="1"/>
            <a:r>
              <a:rPr lang="en-US" altLang="hu-HU" sz="6000" b="1" i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Bebas Neue" panose="020B0606020202050201" pitchFamily="34" charset="-18"/>
              </a:rPr>
              <a:t>Köszönöm</a:t>
            </a:r>
            <a:r>
              <a:rPr lang="en-US" altLang="hu-HU" sz="6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Bebas Neue" panose="020B0606020202050201" pitchFamily="34" charset="-18"/>
              </a:rPr>
              <a:t> a </a:t>
            </a:r>
            <a:r>
              <a:rPr lang="en-US" altLang="hu-HU" sz="6000" b="1" i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Bebas Neue" panose="020B0606020202050201" pitchFamily="34" charset="-18"/>
              </a:rPr>
              <a:t>figyelmet</a:t>
            </a:r>
            <a:r>
              <a:rPr lang="en-US" altLang="hu-HU" sz="6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"/>
                <a:sym typeface="Bebas Neue" panose="020B0606020202050201" pitchFamily="34" charset="-18"/>
              </a:rPr>
              <a:t>!</a:t>
            </a:r>
          </a:p>
        </p:txBody>
      </p:sp>
      <p:pic>
        <p:nvPicPr>
          <p:cNvPr id="4" name="Kép 3" descr="A képen szimbólum, embléma, Betűtípus, Grafika látható&#10;&#10;Automatikusan generált leírás">
            <a:extLst>
              <a:ext uri="{FF2B5EF4-FFF2-40B4-BE49-F238E27FC236}">
                <a16:creationId xmlns:a16="http://schemas.microsoft.com/office/drawing/2014/main" id="{2CB36812-11E3-E37D-B1BF-6DF0341C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82870" y="12309475"/>
            <a:ext cx="1756993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Ü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2025. 11. 27.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395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Csak cí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  <a:endParaRPr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DC1C80-78BA-4A62-82B6-BF2E5123ABCA}" type="datetimeFigureOut">
              <a:rPr lang="hu-HU"/>
              <a:t>2025. 11. 27.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3BC61B-5888-4B29-8EEF-8DC1C45594BA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831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2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userDrawn="1"/>
        </p:nvSpPr>
        <p:spPr>
          <a:xfrm>
            <a:off x="0" y="0"/>
            <a:ext cx="12288120" cy="13716000"/>
          </a:xfrm>
          <a:prstGeom prst="rect">
            <a:avLst/>
          </a:prstGeom>
          <a:solidFill>
            <a:srgbClr val="4279B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89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40" y="12539161"/>
            <a:ext cx="1685995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ím 1"/>
          <p:cNvSpPr>
            <a:spLocks noGrp="1"/>
          </p:cNvSpPr>
          <p:nvPr>
            <p:ph type="ctrTitle"/>
          </p:nvPr>
        </p:nvSpPr>
        <p:spPr>
          <a:xfrm>
            <a:off x="875298" y="363227"/>
            <a:ext cx="10955314" cy="46294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53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875296" y="5113039"/>
            <a:ext cx="10955314" cy="70516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20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  <a:lvl2pPr marL="886333" indent="0" algn="ctr">
              <a:buNone/>
              <a:defRPr sz="3877"/>
            </a:lvl2pPr>
            <a:lvl3pPr marL="1772667" indent="0" algn="ctr">
              <a:buNone/>
              <a:defRPr sz="3489"/>
            </a:lvl3pPr>
            <a:lvl4pPr marL="2659000" indent="0" algn="ctr">
              <a:buNone/>
              <a:defRPr sz="3101"/>
            </a:lvl4pPr>
            <a:lvl5pPr marL="3545335" indent="0" algn="ctr">
              <a:buNone/>
              <a:defRPr sz="3101"/>
            </a:lvl5pPr>
            <a:lvl6pPr marL="4431667" indent="0" algn="ctr">
              <a:buNone/>
              <a:defRPr sz="3101"/>
            </a:lvl6pPr>
            <a:lvl7pPr marL="5318000" indent="0" algn="ctr">
              <a:buNone/>
              <a:defRPr sz="3101"/>
            </a:lvl7pPr>
            <a:lvl8pPr marL="6204335" indent="0" algn="ctr">
              <a:buNone/>
              <a:defRPr sz="3101"/>
            </a:lvl8pPr>
            <a:lvl9pPr marL="7090668" indent="0" algn="ctr">
              <a:buNone/>
              <a:defRPr sz="3101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3139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1_Cím és tartalo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/>
              <a:t>Mintacím szerkesztése</a:t>
            </a:r>
            <a:endParaRPr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hu-HU"/>
              <a:t>Mintaszöveg szerkesztése</a:t>
            </a:r>
            <a:endParaRPr/>
          </a:p>
          <a:p>
            <a:pPr lvl="1">
              <a:defRPr/>
            </a:pPr>
            <a:r>
              <a:rPr lang="hu-HU"/>
              <a:t>Második szint</a:t>
            </a:r>
            <a:endParaRPr/>
          </a:p>
          <a:p>
            <a:pPr lvl="2">
              <a:defRPr/>
            </a:pPr>
            <a:r>
              <a:rPr lang="hu-HU"/>
              <a:t>Harmadik szint</a:t>
            </a:r>
            <a:endParaRPr/>
          </a:p>
          <a:p>
            <a:pPr lvl="3">
              <a:defRPr/>
            </a:pPr>
            <a:r>
              <a:rPr lang="hu-HU"/>
              <a:t>Negyedik szint</a:t>
            </a:r>
            <a:endParaRPr/>
          </a:p>
          <a:p>
            <a:pPr lvl="4">
              <a:defRPr/>
            </a:pPr>
            <a:r>
              <a:rPr lang="hu-HU"/>
              <a:t>Ötödik szint</a:t>
            </a:r>
            <a:endParaRPr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F40906-FB41-497A-A0BD-7415AD6E2104}" type="datetimeFigureOut">
              <a:rPr lang="hu-HU"/>
              <a:t>2025. 11. 28.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BA0610-0F29-463B-BED0-4AD3D9C3FE0E}" type="slidenum">
              <a:rPr lang="hu-HU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3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ímd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136428" y="3515997"/>
            <a:ext cx="11275398" cy="913762"/>
          </a:xfrm>
        </p:spPr>
        <p:txBody>
          <a:bodyPr/>
          <a:lstStyle>
            <a:lvl1pPr marL="0" marR="0" indent="0" algn="l" defTabSz="1828434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lvl1pPr>
          </a:lstStyle>
          <a:p>
            <a:pPr lvl="0">
              <a:defRPr/>
            </a:pPr>
            <a:r>
              <a:rPr lang="hu-HU"/>
              <a:t>&lt;név&gt;</a:t>
            </a:r>
            <a:endParaRPr/>
          </a:p>
        </p:txBody>
      </p:sp>
      <p:sp>
        <p:nvSpPr>
          <p:cNvPr id="8" name="Szövegdoboz 7"/>
          <p:cNvSpPr txBox="1"/>
          <p:nvPr userDrawn="1"/>
        </p:nvSpPr>
        <p:spPr bwMode="auto">
          <a:xfrm>
            <a:off x="1136429" y="1422401"/>
            <a:ext cx="12170573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6399">
                <a:solidFill>
                  <a:schemeClr val="bg1"/>
                </a:solidFill>
              </a:rPr>
              <a:t>Köszönöm megtisztelő figyelmüket!</a:t>
            </a:r>
            <a:endParaRPr sz="3599"/>
          </a:p>
        </p:txBody>
      </p:sp>
      <p:sp>
        <p:nvSpPr>
          <p:cNvPr id="9" name="Téglalap 8"/>
          <p:cNvSpPr/>
          <p:nvPr userDrawn="1"/>
        </p:nvSpPr>
        <p:spPr bwMode="auto">
          <a:xfrm>
            <a:off x="1148413" y="8224162"/>
            <a:ext cx="11723620" cy="1938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hu-HU" sz="3999" spc="-34">
                <a:solidFill>
                  <a:srgbClr val="FFFFFF"/>
                </a:solidFill>
                <a:latin typeface="Arial"/>
                <a:ea typeface="Arial"/>
                <a:cs typeface="Arial"/>
              </a:rPr>
              <a:t>🌐  </a:t>
            </a:r>
            <a: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  <a:t>hpc.kifu.hu</a:t>
            </a:r>
            <a:b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  <a:t>      @HPC.CC.hu</a:t>
            </a:r>
            <a:endParaRPr lang="hu-HU" sz="3999"/>
          </a:p>
          <a:p>
            <a:pPr algn="l">
              <a:lnSpc>
                <a:spcPct val="100000"/>
              </a:lnSpc>
              <a:defRPr/>
            </a:pPr>
            <a:r>
              <a:rPr lang="hu-HU" sz="3999" b="1" spc="8">
                <a:solidFill>
                  <a:schemeClr val="bg1"/>
                </a:solidFill>
                <a:latin typeface="Calibri"/>
                <a:cs typeface="Calibri"/>
              </a:rPr>
              <a:t>      @HPC_hu</a:t>
            </a:r>
            <a:endParaRPr lang="hu-HU" sz="3999"/>
          </a:p>
        </p:txBody>
      </p:sp>
      <p:pic>
        <p:nvPicPr>
          <p:cNvPr id="10" name="Kép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52418" y="8981875"/>
            <a:ext cx="515797" cy="515898"/>
          </a:xfrm>
          <a:prstGeom prst="rect">
            <a:avLst/>
          </a:prstGeom>
        </p:spPr>
      </p:pic>
      <p:pic>
        <p:nvPicPr>
          <p:cNvPr id="11" name="Kép 4"/>
          <p:cNvPicPr>
            <a:picLocks noChangeAspect="1"/>
          </p:cNvPicPr>
          <p:nvPr userDrawn="1"/>
        </p:nvPicPr>
        <p:blipFill>
          <a:blip r:embed="rId3">
            <a:biLevel thresh="50000"/>
          </a:blip>
          <a:stretch/>
        </p:blipFill>
        <p:spPr bwMode="auto">
          <a:xfrm>
            <a:off x="1136429" y="9507563"/>
            <a:ext cx="747780" cy="747926"/>
          </a:xfrm>
          <a:prstGeom prst="rect">
            <a:avLst/>
          </a:prstGeom>
        </p:spPr>
      </p:pic>
      <p:sp>
        <p:nvSpPr>
          <p:cNvPr id="13" name="Tartalom helye 12"/>
          <p:cNvSpPr>
            <a:spLocks noGrp="1"/>
          </p:cNvSpPr>
          <p:nvPr>
            <p:ph sz="quarter" idx="11" hasCustomPrompt="1"/>
          </p:nvPr>
        </p:nvSpPr>
        <p:spPr bwMode="auto">
          <a:xfrm>
            <a:off x="1136429" y="4816477"/>
            <a:ext cx="10078657" cy="892174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hu-HU"/>
              <a:t>&lt;titulus&gt;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947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00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6" r:id="rId3"/>
    <p:sldLayoutId id="2147483689" r:id="rId4"/>
    <p:sldLayoutId id="2147483690" r:id="rId5"/>
    <p:sldLayoutId id="2147483691" r:id="rId6"/>
    <p:sldLayoutId id="2147483699" r:id="rId7"/>
    <p:sldLayoutId id="2147483700" r:id="rId8"/>
  </p:sldLayoutIdLst>
  <p:txStyles>
    <p:titleStyle>
      <a:lvl1pPr algn="l" defTabSz="1828388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828388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92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86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80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874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8068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261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455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652" indent="-457098" algn="l" defTabSz="1828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94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88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82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775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972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166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360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554" algn="l" defTabSz="1828388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8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/>
          <p:nvPr userDrawn="1"/>
        </p:nvSpPr>
        <p:spPr bwMode="auto">
          <a:xfrm>
            <a:off x="1239278" y="467360"/>
            <a:ext cx="11844246" cy="2630808"/>
          </a:xfrm>
          <a:prstGeom prst="rect">
            <a:avLst/>
          </a:prstGeom>
        </p:spPr>
        <p:txBody>
          <a:bodyPr anchor="b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hu-HU" sz="9598">
              <a:solidFill>
                <a:schemeClr val="bg1"/>
              </a:solidFill>
            </a:endParaRPr>
          </a:p>
        </p:txBody>
      </p:sp>
      <p:sp>
        <p:nvSpPr>
          <p:cNvPr id="8" name="Alcím 2"/>
          <p:cNvSpPr txBox="1"/>
          <p:nvPr userDrawn="1"/>
        </p:nvSpPr>
        <p:spPr bwMode="auto">
          <a:xfrm>
            <a:off x="1239278" y="3454403"/>
            <a:ext cx="11600454" cy="914398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4799">
                <a:solidFill>
                  <a:schemeClr val="bg1"/>
                </a:solidFill>
              </a:rPr>
              <a:t> </a:t>
            </a:r>
            <a:endParaRPr sz="4799"/>
          </a:p>
        </p:txBody>
      </p:sp>
      <p:sp>
        <p:nvSpPr>
          <p:cNvPr id="10" name="Cím 1"/>
          <p:cNvSpPr txBox="1"/>
          <p:nvPr userDrawn="1"/>
        </p:nvSpPr>
        <p:spPr bwMode="auto">
          <a:xfrm>
            <a:off x="1239278" y="751842"/>
            <a:ext cx="13103840" cy="2458720"/>
          </a:xfrm>
          <a:prstGeom prst="rect">
            <a:avLst/>
          </a:prstGeom>
        </p:spPr>
        <p:txBody>
          <a:bodyPr anchor="b"/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hu-HU" sz="9598"/>
          </a:p>
        </p:txBody>
      </p:sp>
      <p:sp>
        <p:nvSpPr>
          <p:cNvPr id="11" name="Alcím 2"/>
          <p:cNvSpPr txBox="1"/>
          <p:nvPr userDrawn="1"/>
        </p:nvSpPr>
        <p:spPr bwMode="auto">
          <a:xfrm>
            <a:off x="1239278" y="3688716"/>
            <a:ext cx="8512417" cy="1452244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hu-HU" sz="4799"/>
          </a:p>
        </p:txBody>
      </p:sp>
      <p:sp>
        <p:nvSpPr>
          <p:cNvPr id="12" name="Alcím 2"/>
          <p:cNvSpPr txBox="1"/>
          <p:nvPr userDrawn="1"/>
        </p:nvSpPr>
        <p:spPr bwMode="auto">
          <a:xfrm>
            <a:off x="1259594" y="6838316"/>
            <a:ext cx="8512417" cy="1452244"/>
          </a:xfrm>
          <a:prstGeom prst="rect">
            <a:avLst/>
          </a:prstGeom>
        </p:spPr>
        <p:txBody>
          <a:bodyPr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hu-HU" sz="4799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 bwMode="auto">
          <a:xfrm>
            <a:off x="1676073" y="730251"/>
            <a:ext cx="2102709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hu-HU"/>
              <a:t>Mintacím szerkesztése</a:t>
            </a:r>
            <a:endParaRPr/>
          </a:p>
        </p:txBody>
      </p:sp>
      <p:sp>
        <p:nvSpPr>
          <p:cNvPr id="14" name="Szöveg helye 13"/>
          <p:cNvSpPr>
            <a:spLocks noGrp="1"/>
          </p:cNvSpPr>
          <p:nvPr>
            <p:ph type="body" idx="1"/>
          </p:nvPr>
        </p:nvSpPr>
        <p:spPr bwMode="auto">
          <a:xfrm>
            <a:off x="1676073" y="7782558"/>
            <a:ext cx="21027093" cy="223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hu-HU"/>
              <a:t>&lt;név&gt; </a:t>
            </a:r>
            <a:endParaRPr/>
          </a:p>
          <a:p>
            <a:pPr lvl="0">
              <a:defRPr/>
            </a:pPr>
            <a:r>
              <a:rPr lang="hu-HU"/>
              <a:t>&lt;titulus&gt;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149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1828434">
        <a:lnSpc>
          <a:spcPct val="90000"/>
        </a:lnSpc>
        <a:spcBef>
          <a:spcPts val="0"/>
        </a:spcBef>
        <a:buNone/>
        <a:defRPr sz="8798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828434">
        <a:lnSpc>
          <a:spcPct val="90000"/>
        </a:lnSpc>
        <a:spcBef>
          <a:spcPts val="2000"/>
        </a:spcBef>
        <a:buFont typeface="Arial"/>
        <a:buNone/>
        <a:defRPr sz="5599">
          <a:solidFill>
            <a:schemeClr val="bg1"/>
          </a:solidFill>
          <a:latin typeface="+mn-lt"/>
          <a:ea typeface="+mn-ea"/>
          <a:cs typeface="+mn-cs"/>
        </a:defRPr>
      </a:lvl1pPr>
      <a:lvl2pPr marL="1371326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4799">
          <a:solidFill>
            <a:schemeClr val="tx1"/>
          </a:solidFill>
          <a:latin typeface="+mn-lt"/>
          <a:ea typeface="+mn-ea"/>
          <a:cs typeface="+mn-cs"/>
        </a:defRPr>
      </a:lvl2pPr>
      <a:lvl3pPr marL="2285543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999">
          <a:solidFill>
            <a:schemeClr val="tx1"/>
          </a:solidFill>
          <a:latin typeface="+mn-lt"/>
          <a:ea typeface="+mn-ea"/>
          <a:cs typeface="+mn-cs"/>
        </a:defRPr>
      </a:lvl3pPr>
      <a:lvl4pPr marL="3199760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599">
          <a:solidFill>
            <a:schemeClr val="tx1"/>
          </a:solidFill>
          <a:latin typeface="+mn-lt"/>
          <a:ea typeface="+mn-ea"/>
          <a:cs typeface="+mn-cs"/>
        </a:defRPr>
      </a:lvl4pPr>
      <a:lvl5pPr marL="4113977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599">
          <a:solidFill>
            <a:schemeClr val="tx1"/>
          </a:solidFill>
          <a:latin typeface="+mn-lt"/>
          <a:ea typeface="+mn-ea"/>
          <a:cs typeface="+mn-cs"/>
        </a:defRPr>
      </a:lvl5pPr>
      <a:lvl6pPr marL="5028194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599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599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599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>
        <a:lnSpc>
          <a:spcPct val="90000"/>
        </a:lnSpc>
        <a:spcBef>
          <a:spcPts val="1000"/>
        </a:spcBef>
        <a:buFont typeface="Arial"/>
        <a:buChar char="•"/>
        <a:defRPr sz="3599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>
        <a:defRPr sz="3599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2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docs.hpc.kifu.hu/software/pytorch.html#ai-env-module-package-lis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hpc.kifu.hu/software/pytorch.html#ai-env-module-package-list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mailto:zoltan.kiss@dkf.h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2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A24801C4-CFDB-61AD-A199-B0BF5F3DA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75004" y="4245426"/>
            <a:ext cx="12609141" cy="1727373"/>
          </a:xfrm>
        </p:spPr>
        <p:txBody>
          <a:bodyPr/>
          <a:lstStyle/>
          <a:p>
            <a:r>
              <a:rPr lang="hu-HU" sz="7200" dirty="0">
                <a:latin typeface="+mn-lt"/>
              </a:rPr>
              <a:t>Hungary </a:t>
            </a:r>
            <a:r>
              <a:rPr lang="hu-HU" sz="7200" dirty="0" err="1">
                <a:latin typeface="+mn-lt"/>
              </a:rPr>
              <a:t>to</a:t>
            </a:r>
            <a:r>
              <a:rPr lang="hu-HU" sz="7200" dirty="0">
                <a:latin typeface="+mn-lt"/>
              </a:rPr>
              <a:t> </a:t>
            </a:r>
            <a:r>
              <a:rPr lang="hu-HU" sz="7200" dirty="0" err="1">
                <a:latin typeface="+mn-lt"/>
              </a:rPr>
              <a:t>reach</a:t>
            </a:r>
            <a:r>
              <a:rPr lang="hu-HU" sz="7200" dirty="0">
                <a:latin typeface="+mn-lt"/>
              </a:rPr>
              <a:t> AI </a:t>
            </a:r>
            <a:r>
              <a:rPr lang="hu-HU" sz="7200" dirty="0" err="1">
                <a:latin typeface="+mn-lt"/>
              </a:rPr>
              <a:t>Exascale</a:t>
            </a:r>
            <a:endParaRPr lang="hu-HU" sz="72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765A81-C6EE-5EC9-7A70-9B8CB5E166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5004" y="7743201"/>
            <a:ext cx="13633395" cy="1498596"/>
          </a:xfrm>
        </p:spPr>
        <p:txBody>
          <a:bodyPr lIns="91440" tIns="45720" rIns="91440" bIns="45720" anchor="t"/>
          <a:lstStyle/>
          <a:p>
            <a:r>
              <a:rPr lang="hu-HU" sz="4400" dirty="0">
                <a:latin typeface="Source Sans Pro"/>
                <a:ea typeface="Source Sans Pro"/>
                <a:cs typeface="Poppins SemiBold"/>
              </a:rPr>
              <a:t>HPC </a:t>
            </a:r>
            <a:r>
              <a:rPr lang="hu-HU" sz="4400" dirty="0" err="1">
                <a:latin typeface="Source Sans Pro"/>
                <a:ea typeface="Source Sans Pro"/>
                <a:cs typeface="Poppins SemiBold"/>
              </a:rPr>
              <a:t>developments</a:t>
            </a:r>
            <a:r>
              <a:rPr lang="hu-HU" sz="4400" dirty="0">
                <a:latin typeface="Source Sans Pro"/>
                <a:ea typeface="Source Sans Pro"/>
                <a:cs typeface="Poppins SemiBold"/>
              </a:rPr>
              <a:t> </a:t>
            </a:r>
            <a:r>
              <a:rPr lang="hu-HU" sz="4400" dirty="0" err="1">
                <a:latin typeface="Source Sans Pro"/>
                <a:ea typeface="Source Sans Pro"/>
                <a:cs typeface="Poppins SemiBold"/>
              </a:rPr>
              <a:t>at</a:t>
            </a:r>
            <a:r>
              <a:rPr lang="hu-HU" sz="4400" dirty="0">
                <a:latin typeface="Source Sans Pro"/>
                <a:ea typeface="Source Sans Pro"/>
                <a:cs typeface="Poppins SemiBold"/>
              </a:rPr>
              <a:t> DKF Kft</a:t>
            </a:r>
          </a:p>
          <a:p>
            <a:r>
              <a:rPr lang="hu-HU" sz="4400" dirty="0">
                <a:latin typeface="Source Sans Pro"/>
                <a:ea typeface="Source Sans Pro"/>
                <a:cs typeface="Poppins SemiBold"/>
              </a:rPr>
              <a:t>AIME 2025</a:t>
            </a:r>
          </a:p>
          <a:p>
            <a:r>
              <a:rPr lang="hu-HU" sz="4400" dirty="0">
                <a:latin typeface="Source Sans Pro"/>
                <a:ea typeface="Source Sans Pro"/>
                <a:cs typeface="Poppins SemiBold"/>
              </a:rPr>
              <a:t>2025. 11. 28.</a:t>
            </a:r>
          </a:p>
          <a:p>
            <a:r>
              <a:rPr lang="hu-HU" sz="4400" dirty="0">
                <a:latin typeface="Source Sans Pro"/>
                <a:ea typeface="Source Sans Pro"/>
                <a:cs typeface="Poppins SemiBold"/>
              </a:rPr>
              <a:t>Zoltán Kiss – Head of HPC Technologies and </a:t>
            </a:r>
            <a:r>
              <a:rPr lang="hu-HU" sz="4400" dirty="0" err="1">
                <a:latin typeface="Source Sans Pro"/>
                <a:ea typeface="Source Sans Pro"/>
                <a:cs typeface="Poppins SemiBold"/>
              </a:rPr>
              <a:t>Services</a:t>
            </a:r>
            <a:endParaRPr lang="hu-HU" sz="4400" dirty="0">
              <a:latin typeface="Source Sans Pro"/>
              <a:ea typeface="Source Sans Pro"/>
              <a:cs typeface="Poppins SemiBold"/>
            </a:endParaRPr>
          </a:p>
          <a:p>
            <a:r>
              <a:rPr lang="hu-HU" sz="4400" dirty="0">
                <a:latin typeface="Source Sans Pro"/>
                <a:ea typeface="Source Sans Pro"/>
                <a:cs typeface="Poppins SemiBold"/>
              </a:rPr>
              <a:t>DKF</a:t>
            </a:r>
          </a:p>
        </p:txBody>
      </p:sp>
      <p:pic>
        <p:nvPicPr>
          <p:cNvPr id="4" name="Kép 3" descr="A képen Gyermekrajz, kézírás, clipart, rajz látható&#10;&#10;Automatikusan generált leírás">
            <a:extLst>
              <a:ext uri="{FF2B5EF4-FFF2-40B4-BE49-F238E27FC236}">
                <a16:creationId xmlns:a16="http://schemas.microsoft.com/office/drawing/2014/main" id="{6609B6A2-BCC6-D18D-2D92-4C67A34F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756" y="810138"/>
            <a:ext cx="7301253" cy="582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21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4A406-6C4C-2BFB-1E57-6D3A3A23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3BF764F-AA28-EAB4-E016-3389FF01F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409" y="485250"/>
            <a:ext cx="10123246" cy="1803400"/>
          </a:xfrm>
        </p:spPr>
        <p:txBody>
          <a:bodyPr/>
          <a:lstStyle/>
          <a:p>
            <a:r>
              <a:rPr lang="hu-HU"/>
              <a:t>Kihasználtsági adatok</a:t>
            </a:r>
          </a:p>
        </p:txBody>
      </p:sp>
      <p:pic>
        <p:nvPicPr>
          <p:cNvPr id="7" name="Kép 6" descr="A képen képernyőkép, szöveg, Betűtípus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1644D43-C4F5-5EBD-A9EB-D98A1909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70" y="1839789"/>
            <a:ext cx="18169829" cy="11586558"/>
          </a:xfrm>
          <a:prstGeom prst="rect">
            <a:avLst/>
          </a:prstGeom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C2E64894-6DF5-33D2-E433-4305BF832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912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3613E-B275-5E1F-3E68-F437AC96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C2DE022C-89D9-42E1-826B-9A41F1AD8A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409" y="485250"/>
            <a:ext cx="10123246" cy="1803400"/>
          </a:xfrm>
        </p:spPr>
        <p:txBody>
          <a:bodyPr/>
          <a:lstStyle/>
          <a:p>
            <a:r>
              <a:rPr lang="hu-HU"/>
              <a:t>Kihasználtsági adatok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394405F7-9903-0A09-7639-487E6F7F75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A képen képernyőkép, szöveg, sor, Diagra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FA4ACA7-2961-A54E-694F-F718781B1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08" y="1674375"/>
            <a:ext cx="18854791" cy="116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Kép 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-53418"/>
            <a:ext cx="24379238" cy="1371158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-57912" y="817023"/>
            <a:ext cx="21027092" cy="26506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6000" b="1" dirty="0" err="1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Jobstats</a:t>
            </a:r>
            <a:endParaRPr sz="6000" b="1" dirty="0">
              <a:solidFill>
                <a:srgbClr val="4764D1"/>
              </a:solidFill>
              <a:latin typeface="Source Sans Pro" panose="020F0502020204030204" pitchFamily="34" charset="0"/>
              <a:ea typeface="Source Sans Pro" panose="020F0502020204030204" pitchFamily="34" charset="0"/>
              <a:cs typeface="Poppins SemiBold" panose="00000700000000000000" pitchFamily="2" charset="-18"/>
            </a:endParaRPr>
          </a:p>
        </p:txBody>
      </p:sp>
      <p:sp>
        <p:nvSpPr>
          <p:cNvPr id="14" name="Téglalap 13"/>
          <p:cNvSpPr/>
          <p:nvPr/>
        </p:nvSpPr>
        <p:spPr bwMode="auto">
          <a:xfrm>
            <a:off x="1822492" y="4266219"/>
            <a:ext cx="7631357" cy="57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1" name="Téglalap 20"/>
          <p:cNvSpPr/>
          <p:nvPr/>
        </p:nvSpPr>
        <p:spPr bwMode="auto">
          <a:xfrm>
            <a:off x="4846237" y="4122231"/>
            <a:ext cx="415199" cy="343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2" name="Téglalap 21"/>
          <p:cNvSpPr/>
          <p:nvPr/>
        </p:nvSpPr>
        <p:spPr bwMode="auto">
          <a:xfrm>
            <a:off x="2398444" y="8946012"/>
            <a:ext cx="2862993" cy="122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7" name="Téglalap 26"/>
          <p:cNvSpPr/>
          <p:nvPr/>
        </p:nvSpPr>
        <p:spPr bwMode="auto">
          <a:xfrm>
            <a:off x="12333607" y="6985223"/>
            <a:ext cx="1007915" cy="44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D1554AE-83FC-4706-A6A5-98E14EFE2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171" y="35409"/>
            <a:ext cx="18759755" cy="1371332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A2C56E5-50DE-2A5C-3E4B-DD7CDE90FB7E}"/>
              </a:ext>
            </a:extLst>
          </p:cNvPr>
          <p:cNvSpPr txBox="1">
            <a:spLocks/>
          </p:cNvSpPr>
          <p:nvPr/>
        </p:nvSpPr>
        <p:spPr bwMode="auto">
          <a:xfrm>
            <a:off x="86261" y="2142327"/>
            <a:ext cx="10350350" cy="8580995"/>
          </a:xfr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Értesítő</a:t>
            </a:r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 e-</a:t>
            </a: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mailek</a:t>
            </a:r>
            <a:endParaRPr lang="en-US" sz="4000" dirty="0">
              <a:solidFill>
                <a:schemeClr val="accent1">
                  <a:lumMod val="76000"/>
                </a:schemeClr>
              </a:solidFill>
              <a:latin typeface="Source Sans Pro SemiBold"/>
              <a:ea typeface="Source Sans Pro"/>
            </a:endParaRPr>
          </a:p>
          <a:p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– %-</a:t>
            </a: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os</a:t>
            </a:r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 </a:t>
            </a: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alulhasználat</a:t>
            </a:r>
            <a:endParaRPr lang="en-US" sz="4000" dirty="0">
              <a:solidFill>
                <a:schemeClr val="accent1">
                  <a:lumMod val="76000"/>
                </a:schemeClr>
              </a:solidFill>
              <a:latin typeface="Source Sans Pro SemiBold"/>
              <a:ea typeface="Source Sans Pro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CPU, GPU, </a:t>
            </a: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stb</a:t>
            </a:r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Walltime</a:t>
            </a:r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 </a:t>
            </a: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becslés</a:t>
            </a:r>
            <a:r>
              <a:rPr lang="en-US" sz="4000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 </a:t>
            </a:r>
            <a:r>
              <a:rPr lang="en-US" sz="4000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hiba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621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D1300-28AB-8985-B07A-1CE3A545C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>
            <a:extLst>
              <a:ext uri="{FF2B5EF4-FFF2-40B4-BE49-F238E27FC236}">
                <a16:creationId xmlns:a16="http://schemas.microsoft.com/office/drawing/2014/main" id="{6F6719BF-BCBB-2A05-D5F1-064F830E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7" y="1340"/>
            <a:ext cx="10284991" cy="13713321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02BC9C7E-CDFE-F94B-8C67-02FEF56C9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62589" y="82670"/>
            <a:ext cx="20117700" cy="4835347"/>
          </a:xfrm>
        </p:spPr>
        <p:txBody>
          <a:bodyPr>
            <a:normAutofit/>
          </a:bodyPr>
          <a:lstStyle/>
          <a:p>
            <a:r>
              <a:rPr lang="hu-HU" sz="3599" dirty="0" err="1"/>
              <a:t>Phase</a:t>
            </a:r>
            <a:r>
              <a:rPr lang="hu-HU" sz="3599" dirty="0"/>
              <a:t> 1 - 500 kW </a:t>
            </a:r>
            <a:r>
              <a:rPr lang="hu-HU" sz="3599" dirty="0" err="1"/>
              <a:t>heat</a:t>
            </a:r>
            <a:r>
              <a:rPr lang="hu-HU" sz="3599" dirty="0"/>
              <a:t> </a:t>
            </a:r>
            <a:r>
              <a:rPr lang="hu-HU" sz="3599" dirty="0" err="1"/>
              <a:t>exchanger</a:t>
            </a:r>
            <a:endParaRPr lang="hu-HU" sz="3599" dirty="0"/>
          </a:p>
          <a:p>
            <a:pPr lvl="1"/>
            <a:r>
              <a:rPr lang="hu-HU" sz="3599" dirty="0"/>
              <a:t>200m </a:t>
            </a:r>
            <a:r>
              <a:rPr lang="hu-HU" sz="3599" dirty="0" err="1"/>
              <a:t>insulated</a:t>
            </a:r>
            <a:r>
              <a:rPr lang="hu-HU" sz="3599" dirty="0"/>
              <a:t> </a:t>
            </a:r>
            <a:r>
              <a:rPr lang="hu-HU" sz="3599" dirty="0" err="1"/>
              <a:t>piping</a:t>
            </a:r>
            <a:r>
              <a:rPr lang="hu-HU" sz="3599" dirty="0"/>
              <a:t> </a:t>
            </a:r>
            <a:r>
              <a:rPr lang="hu-HU" sz="3599" dirty="0" err="1"/>
              <a:t>between</a:t>
            </a:r>
            <a:r>
              <a:rPr lang="hu-HU" sz="3599" dirty="0"/>
              <a:t> HPC centre and </a:t>
            </a:r>
            <a:r>
              <a:rPr lang="hu-HU" sz="3599" dirty="0" err="1"/>
              <a:t>Pool</a:t>
            </a:r>
            <a:endParaRPr lang="hu-HU" sz="3599" dirty="0"/>
          </a:p>
          <a:p>
            <a:pPr lvl="1"/>
            <a:r>
              <a:rPr lang="hu-HU" sz="3599" dirty="0"/>
              <a:t>2x50 kW </a:t>
            </a:r>
            <a:r>
              <a:rPr lang="hu-HU" sz="3599" dirty="0" err="1"/>
              <a:t>water-water</a:t>
            </a:r>
            <a:r>
              <a:rPr lang="hu-HU" sz="3599" dirty="0"/>
              <a:t> </a:t>
            </a:r>
            <a:r>
              <a:rPr lang="hu-HU" sz="3599" dirty="0" err="1"/>
              <a:t>heatpump</a:t>
            </a:r>
            <a:r>
              <a:rPr lang="hu-HU" sz="3599" dirty="0"/>
              <a:t> </a:t>
            </a:r>
            <a:r>
              <a:rPr lang="hu-HU" sz="3599" dirty="0" err="1"/>
              <a:t>at</a:t>
            </a:r>
            <a:r>
              <a:rPr lang="hu-HU" sz="3599" dirty="0"/>
              <a:t> </a:t>
            </a:r>
            <a:r>
              <a:rPr lang="hu-HU" sz="3599" dirty="0" err="1"/>
              <a:t>Pool</a:t>
            </a:r>
            <a:r>
              <a:rPr lang="hu-HU" sz="3599" dirty="0"/>
              <a:t> 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5103A02-9A4B-929D-C94E-F28DD4DB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247" y="3854457"/>
            <a:ext cx="10284991" cy="977887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06AB3CC-E13E-FB5F-BCC7-9ACDADA1E1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09" t="29804" r="11307" b="9542"/>
          <a:stretch>
            <a:fillRect/>
          </a:stretch>
        </p:blipFill>
        <p:spPr>
          <a:xfrm>
            <a:off x="10672242" y="8692418"/>
            <a:ext cx="4849063" cy="5022243"/>
          </a:xfrm>
          <a:prstGeom prst="rect">
            <a:avLst/>
          </a:prstGeom>
        </p:spPr>
      </p:pic>
      <p:pic>
        <p:nvPicPr>
          <p:cNvPr id="3074" name="Picture 2" descr="Energy-Efficient Supercomputing Comes of Age with TOP500-Green500 Merge |  TOP500">
            <a:extLst>
              <a:ext uri="{FF2B5EF4-FFF2-40B4-BE49-F238E27FC236}">
                <a16:creationId xmlns:a16="http://schemas.microsoft.com/office/drawing/2014/main" id="{3CEC1987-2A9B-193B-DC1F-C266EA85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269" y="4097501"/>
            <a:ext cx="255270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zuperszámítógép Központ, Debrecen | Oktatás | Épületek | Kitervezte.hu">
            <a:extLst>
              <a:ext uri="{FF2B5EF4-FFF2-40B4-BE49-F238E27FC236}">
                <a16:creationId xmlns:a16="http://schemas.microsoft.com/office/drawing/2014/main" id="{7DFEF0D8-F828-6C60-12AF-6ACE8977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6" y="0"/>
            <a:ext cx="10352810" cy="1035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45D7BF3-0272-30A4-70F5-80FE1552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1" y="1413163"/>
            <a:ext cx="24095296" cy="1147156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D5E94F0-362A-11FB-A148-D11C8F91DD9B}"/>
              </a:ext>
            </a:extLst>
          </p:cNvPr>
          <p:cNvSpPr txBox="1"/>
          <p:nvPr/>
        </p:nvSpPr>
        <p:spPr bwMode="auto">
          <a:xfrm>
            <a:off x="478051" y="498763"/>
            <a:ext cx="9356366" cy="3285654"/>
          </a:xfrm>
          <a:prstGeom prst="rect">
            <a:avLst/>
          </a:prstGeom>
          <a:noFill/>
          <a:ln w="0">
            <a:noFill/>
          </a:ln>
        </p:spPr>
        <p:txBody>
          <a:bodyPr lIns="217651" tIns="108825" rIns="217651" bIns="108825" anchor="t">
            <a:noAutofit/>
          </a:bodyPr>
          <a:lstStyle/>
          <a:p>
            <a:pPr defTabSz="1828388">
              <a:defRPr/>
            </a:pPr>
            <a:endParaRPr sz="6000" b="1" dirty="0">
              <a:solidFill>
                <a:srgbClr val="4764D1"/>
              </a:solidFill>
              <a:latin typeface="Source Sans Pro" panose="020F0502020204030204" pitchFamily="34" charset="0"/>
              <a:ea typeface="Source Sans Pro" panose="020F0502020204030204" pitchFamily="34" charset="0"/>
              <a:cs typeface="Poppins SemiBold" panose="000007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ABA39B1-6D35-0823-ACAB-1911EC69662E}"/>
              </a:ext>
            </a:extLst>
          </p:cNvPr>
          <p:cNvSpPr txBox="1"/>
          <p:nvPr/>
        </p:nvSpPr>
        <p:spPr>
          <a:xfrm>
            <a:off x="14382224" y="12302837"/>
            <a:ext cx="2852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+ </a:t>
            </a:r>
            <a:r>
              <a:rPr lang="hu-HU" dirty="0" err="1"/>
              <a:t>InvestAI</a:t>
            </a:r>
            <a:r>
              <a:rPr lang="hu-HU" dirty="0"/>
              <a:t> </a:t>
            </a:r>
            <a:r>
              <a:rPr lang="hu-HU" dirty="0" err="1"/>
              <a:t>Gigafactories</a:t>
            </a:r>
            <a:endParaRPr lang="hu-HU" dirty="0"/>
          </a:p>
          <a:p>
            <a:r>
              <a:rPr lang="hu-HU" dirty="0"/>
              <a:t> €200 milliárd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83B1F65-9469-F5A5-D253-E3E7FC25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endParaRPr lang="en-US" dirty="0"/>
          </a:p>
        </p:txBody>
      </p:sp>
      <p:pic>
        <p:nvPicPr>
          <p:cNvPr id="7170" name="Picture 2" descr="Visuals - EuroHPC JU">
            <a:extLst>
              <a:ext uri="{FF2B5EF4-FFF2-40B4-BE49-F238E27FC236}">
                <a16:creationId xmlns:a16="http://schemas.microsoft.com/office/drawing/2014/main" id="{75EDFE32-60A5-85C7-9C23-49FEFCD5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738" y="50223"/>
            <a:ext cx="51943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2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E4946D-1433-150B-A3ED-0DD2A1032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4616" y="1752600"/>
            <a:ext cx="13807182" cy="180340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ource Sans Pro"/>
                <a:ea typeface="Source Sans Pro"/>
                <a:cs typeface="Poppins SemiBold"/>
              </a:rPr>
              <a:t>HPC </a:t>
            </a:r>
            <a:r>
              <a:rPr lang="en-US" dirty="0" err="1">
                <a:latin typeface="Source Sans Pro"/>
                <a:ea typeface="Source Sans Pro"/>
                <a:cs typeface="Poppins SemiBold"/>
              </a:rPr>
              <a:t>fejlesztés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6D9DB-4FF0-B04B-649D-2D78C4C5D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113" y="2966188"/>
            <a:ext cx="16482507" cy="9264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651E0-3ECD-BDDE-8DD9-2D0C35F2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48" y="8585538"/>
            <a:ext cx="3091157" cy="84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F555B6-E6A0-4DF7-B253-FDAAAE429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48" y="6431111"/>
            <a:ext cx="3091157" cy="8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65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type="body" sz="quarter" idx="10"/>
          </p:nvPr>
        </p:nvSpPr>
        <p:spPr bwMode="auto">
          <a:xfrm>
            <a:off x="1565170" y="1752600"/>
            <a:ext cx="14080157" cy="1803400"/>
          </a:xfrm>
        </p:spPr>
        <p:txBody>
          <a:bodyPr>
            <a:noAutofit/>
          </a:bodyPr>
          <a:lstStyle/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endParaRPr lang="hu-HU" sz="3999"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endParaRPr lang="hu-HU" sz="3999"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23 PF összes </a:t>
            </a:r>
            <a:r>
              <a:rPr lang="hu-HU" sz="3999" dirty="0" err="1"/>
              <a:t>R</a:t>
            </a:r>
            <a:r>
              <a:rPr lang="hu-HU" sz="3999" baseline="-25000" dirty="0" err="1"/>
              <a:t>max</a:t>
            </a:r>
            <a:r>
              <a:rPr lang="hu-HU" sz="3999" dirty="0"/>
              <a:t> teljesítmény</a:t>
            </a:r>
            <a:endParaRPr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3 PF CPU (amiből 0.15 PF Big Data) és 20 PF GPU (amiből legalább </a:t>
            </a:r>
            <a:r>
              <a:rPr lang="en-US" sz="3999" dirty="0"/>
              <a:t>8 HPC PF</a:t>
            </a:r>
            <a:r>
              <a:rPr lang="hu-HU" sz="3999" dirty="0"/>
              <a:t> </a:t>
            </a:r>
            <a:r>
              <a:rPr lang="hu-HU" sz="3999" u="sng" dirty="0"/>
              <a:t>MI kapacitás</a:t>
            </a:r>
            <a:r>
              <a:rPr lang="en-US" sz="3999" dirty="0"/>
              <a:t>)</a:t>
            </a:r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en-US" sz="3999" dirty="0"/>
              <a:t>1 EXAFLOPS MI </a:t>
            </a:r>
            <a:r>
              <a:rPr lang="en-US" sz="3999" dirty="0" err="1"/>
              <a:t>teljesítmény</a:t>
            </a:r>
            <a:endParaRPr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Több szintű tárolórendszer (</a:t>
            </a:r>
            <a:r>
              <a:rPr lang="hu-HU" sz="3999" dirty="0" err="1"/>
              <a:t>home</a:t>
            </a:r>
            <a:r>
              <a:rPr lang="hu-HU" sz="3999" dirty="0"/>
              <a:t>, </a:t>
            </a:r>
            <a:r>
              <a:rPr lang="hu-HU" sz="3999" dirty="0" err="1"/>
              <a:t>scratch</a:t>
            </a:r>
            <a:r>
              <a:rPr lang="hu-HU" sz="3999" dirty="0"/>
              <a:t>, </a:t>
            </a:r>
            <a:r>
              <a:rPr lang="hu-HU" sz="3999" dirty="0" err="1"/>
              <a:t>work</a:t>
            </a:r>
            <a:r>
              <a:rPr lang="hu-HU" sz="3999" dirty="0"/>
              <a:t>)</a:t>
            </a:r>
            <a:endParaRPr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Vizualizációs alrendszer</a:t>
            </a:r>
            <a:endParaRPr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Kvantumszámítógép / AI rendszer előkészítés</a:t>
            </a:r>
            <a:endParaRPr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Platform- és portálfejlesztés</a:t>
            </a:r>
            <a:endParaRPr dirty="0"/>
          </a:p>
          <a:p>
            <a:pPr lvl="1" algn="just">
              <a:lnSpc>
                <a:spcPct val="120000"/>
              </a:lnSpc>
              <a:buBlip>
                <a:blip r:embed="rId3"/>
              </a:buBlip>
              <a:defRPr/>
            </a:pPr>
            <a:r>
              <a:rPr lang="hu-HU" sz="3999" dirty="0"/>
              <a:t>2027/Q2</a:t>
            </a:r>
            <a:endParaRPr dirty="0"/>
          </a:p>
        </p:txBody>
      </p:sp>
      <p:pic>
        <p:nvPicPr>
          <p:cNvPr id="68" name="Picture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45328" y="2259134"/>
            <a:ext cx="6657679" cy="899707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CB23CB7-7D5A-3FC3-13AA-76EB4B727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1826136" y="12292538"/>
            <a:ext cx="2514109" cy="1422122"/>
          </a:xfrm>
          <a:prstGeom prst="rect">
            <a:avLst/>
          </a:prstGeom>
        </p:spPr>
      </p:pic>
      <p:sp>
        <p:nvSpPr>
          <p:cNvPr id="8" name="Szöveg helye 3">
            <a:extLst>
              <a:ext uri="{FF2B5EF4-FFF2-40B4-BE49-F238E27FC236}">
                <a16:creationId xmlns:a16="http://schemas.microsoft.com/office/drawing/2014/main" id="{F7CC8E60-219B-156F-5A6B-647B7FF1853D}"/>
              </a:ext>
            </a:extLst>
          </p:cNvPr>
          <p:cNvSpPr txBox="1">
            <a:spLocks/>
          </p:cNvSpPr>
          <p:nvPr/>
        </p:nvSpPr>
        <p:spPr bwMode="auto">
          <a:xfrm>
            <a:off x="1565170" y="1752600"/>
            <a:ext cx="8687193" cy="1803400"/>
          </a:xfrm>
          <a:prstGeom prst="rect">
            <a:avLst/>
          </a:prstGeom>
          <a:noFill/>
        </p:spPr>
        <p:txBody>
          <a:bodyPr/>
          <a:lstStyle>
            <a:lvl1pPr marL="0" indent="0" algn="l" defTabSz="182838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6000" b="1" i="0" kern="120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defRPr>
            </a:lvl1pPr>
            <a:lvl2pPr marL="1371292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86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80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874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068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261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455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652" indent="-457098" algn="l" defTabSz="182838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Levente</a:t>
            </a:r>
          </a:p>
        </p:txBody>
      </p:sp>
      <p:pic>
        <p:nvPicPr>
          <p:cNvPr id="5122" name="Picture 2" descr="Visuals - EuroHPC JU">
            <a:extLst>
              <a:ext uri="{FF2B5EF4-FFF2-40B4-BE49-F238E27FC236}">
                <a16:creationId xmlns:a16="http://schemas.microsoft.com/office/drawing/2014/main" id="{77537F67-C7FF-2336-2647-5177BB58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1" y="11511488"/>
            <a:ext cx="51943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A5DAF-485E-6565-8E8D-63178234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95925649">
            <a:extLst>
              <a:ext uri="{FF2B5EF4-FFF2-40B4-BE49-F238E27FC236}">
                <a16:creationId xmlns:a16="http://schemas.microsoft.com/office/drawing/2014/main" id="{D8EFCD17-A8F1-75A4-41B7-10F3DF7AB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97" y="2548140"/>
            <a:ext cx="17086819" cy="10393305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B88ADB83-FDFC-9148-2E4F-38E943ACB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0519" y="4623772"/>
            <a:ext cx="20117700" cy="1803400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1A68AD3-ABC8-B649-93C2-E9A23802F81E}"/>
              </a:ext>
            </a:extLst>
          </p:cNvPr>
          <p:cNvSpPr txBox="1"/>
          <p:nvPr/>
        </p:nvSpPr>
        <p:spPr>
          <a:xfrm>
            <a:off x="12189619" y="12196436"/>
            <a:ext cx="111280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b="1" dirty="0"/>
              <a:t>1.5 PB</a:t>
            </a:r>
          </a:p>
          <a:p>
            <a:pPr algn="ctr"/>
            <a:r>
              <a:rPr lang="hu-HU" b="1" dirty="0"/>
              <a:t>1 TB/s</a:t>
            </a:r>
          </a:p>
          <a:p>
            <a:pPr algn="ctr"/>
            <a:r>
              <a:rPr lang="hu-HU" b="1" dirty="0"/>
              <a:t>2M IOPS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288019C-385D-BABB-4CB9-823C2B14BE3A}"/>
              </a:ext>
            </a:extLst>
          </p:cNvPr>
          <p:cNvSpPr txBox="1"/>
          <p:nvPr/>
        </p:nvSpPr>
        <p:spPr>
          <a:xfrm>
            <a:off x="9559020" y="12196436"/>
            <a:ext cx="989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14.5 PB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DE875E1-83BD-8B63-638E-6C7B58E84C31}"/>
              </a:ext>
            </a:extLst>
          </p:cNvPr>
          <p:cNvSpPr txBox="1"/>
          <p:nvPr/>
        </p:nvSpPr>
        <p:spPr>
          <a:xfrm>
            <a:off x="6775714" y="12177171"/>
            <a:ext cx="9557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250 TB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DABB5AF-0C8C-7D23-95BD-8959E0F7D699}"/>
              </a:ext>
            </a:extLst>
          </p:cNvPr>
          <p:cNvSpPr txBox="1"/>
          <p:nvPr/>
        </p:nvSpPr>
        <p:spPr>
          <a:xfrm>
            <a:off x="12513206" y="2173796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20 HPC PF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E16A3B1-A7BE-F753-1AA4-54AA78B367B1}"/>
              </a:ext>
            </a:extLst>
          </p:cNvPr>
          <p:cNvSpPr txBox="1"/>
          <p:nvPr/>
        </p:nvSpPr>
        <p:spPr>
          <a:xfrm>
            <a:off x="6775714" y="2447760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3 PF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F2585A1-AFC9-4449-A17F-C1C62BC7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5415" y="4039819"/>
            <a:ext cx="4170810" cy="5636361"/>
          </a:xfrm>
          <a:prstGeom prst="rect">
            <a:avLst/>
          </a:prstGeom>
        </p:spPr>
      </p:pic>
      <p:pic>
        <p:nvPicPr>
          <p:cNvPr id="4098" name="Picture 2" descr="Visuals - EuroHPC JU">
            <a:extLst>
              <a:ext uri="{FF2B5EF4-FFF2-40B4-BE49-F238E27FC236}">
                <a16:creationId xmlns:a16="http://schemas.microsoft.com/office/drawing/2014/main" id="{E31A9750-686B-AB11-7AFC-AD300251C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659" y="1666710"/>
            <a:ext cx="51943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2149C9E-40F0-A4A3-02C9-512083C4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570" y="5035490"/>
            <a:ext cx="2720433" cy="125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684B89C6-9697-66B7-C25E-EEBF83AE1678}"/>
              </a:ext>
            </a:extLst>
          </p:cNvPr>
          <p:cNvSpPr txBox="1"/>
          <p:nvPr/>
        </p:nvSpPr>
        <p:spPr>
          <a:xfrm>
            <a:off x="21757922" y="5480410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100 </a:t>
            </a:r>
            <a:r>
              <a:rPr lang="hu-HU" dirty="0" err="1"/>
              <a:t>Gbps</a:t>
            </a:r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C3546EF-F2C2-25A1-62EE-0C806C7F166E}"/>
              </a:ext>
            </a:extLst>
          </p:cNvPr>
          <p:cNvSpPr txBox="1"/>
          <p:nvPr/>
        </p:nvSpPr>
        <p:spPr>
          <a:xfrm>
            <a:off x="9457633" y="1321635"/>
            <a:ext cx="87631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3600" b="1" spc="300" dirty="0"/>
              <a:t>1 EXAFLOPS MI teljesítmény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75E6EA9-BF32-3FF2-4E9D-7A5CE1E65C8B}"/>
              </a:ext>
            </a:extLst>
          </p:cNvPr>
          <p:cNvSpPr/>
          <p:nvPr/>
        </p:nvSpPr>
        <p:spPr>
          <a:xfrm>
            <a:off x="10833100" y="2541210"/>
            <a:ext cx="4749800" cy="41779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0070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52974835"/>
              </p:ext>
            </p:extLst>
          </p:nvPr>
        </p:nvGraphicFramePr>
        <p:xfrm>
          <a:off x="184150" y="877888"/>
          <a:ext cx="24195088" cy="1074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 helye 3">
            <a:extLst>
              <a:ext uri="{FF2B5EF4-FFF2-40B4-BE49-F238E27FC236}">
                <a16:creationId xmlns:a16="http://schemas.microsoft.com/office/drawing/2014/main" id="{62D71229-E97A-28A8-614D-AD3FD0E0D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Levente ütemterv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 bwMode="auto">
          <a:xfrm>
            <a:off x="0" y="266700"/>
            <a:ext cx="21026438" cy="18462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b="1" dirty="0">
                <a:solidFill>
                  <a:schemeClr val="bg1"/>
                </a:solidFill>
                <a:latin typeface="Calibri"/>
              </a:rPr>
              <a:t>Projekt ütemterv</a:t>
            </a:r>
            <a:endParaRPr lang="en-US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564118F-A659-ABC7-91D2-1D88D3E4F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1826136" y="12292538"/>
            <a:ext cx="2514109" cy="14221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56F9-58B4-C65C-2540-203944C17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06DA4C4D-0CC0-FAEC-B54A-E53106BDCF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5170" y="1752600"/>
            <a:ext cx="10341907" cy="1803400"/>
          </a:xfrm>
        </p:spPr>
        <p:txBody>
          <a:bodyPr/>
          <a:lstStyle/>
          <a:p>
            <a:r>
              <a:rPr lang="hu-HU" dirty="0"/>
              <a:t>AI </a:t>
            </a:r>
            <a:r>
              <a:rPr lang="hu-HU" dirty="0" err="1"/>
              <a:t>node</a:t>
            </a:r>
            <a:r>
              <a:rPr lang="hu-HU" dirty="0"/>
              <a:t> tervek</a:t>
            </a:r>
          </a:p>
        </p:txBody>
      </p:sp>
      <p:pic>
        <p:nvPicPr>
          <p:cNvPr id="6" name="Picture 5" descr="A képen festmény, rajz, művészet, Modern művészet látható&#10;&#10;Automatikusan generált leírás">
            <a:extLst>
              <a:ext uri="{FF2B5EF4-FFF2-40B4-BE49-F238E27FC236}">
                <a16:creationId xmlns:a16="http://schemas.microsoft.com/office/drawing/2014/main" id="{323DC9CF-4F30-2027-FA3C-7AD3F4EA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535" y="1744006"/>
            <a:ext cx="4645175" cy="10064460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342C0605-9893-EA04-6DBC-0645DC4D2C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4000" dirty="0" err="1"/>
              <a:t>Single</a:t>
            </a:r>
            <a:r>
              <a:rPr lang="hu-HU" sz="4000" dirty="0"/>
              <a:t>/</a:t>
            </a:r>
            <a:r>
              <a:rPr lang="hu-HU" sz="4000" dirty="0" err="1"/>
              <a:t>Dual</a:t>
            </a:r>
            <a:r>
              <a:rPr lang="hu-HU" sz="4000" dirty="0"/>
              <a:t> CPU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4000" dirty="0"/>
              <a:t>≥ 4GB DDR5/</a:t>
            </a:r>
            <a:r>
              <a:rPr lang="hu-HU" sz="4000" dirty="0" err="1"/>
              <a:t>core</a:t>
            </a:r>
            <a:r>
              <a:rPr lang="hu-HU" sz="40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4000" dirty="0"/>
              <a:t> 4 </a:t>
            </a:r>
            <a:r>
              <a:rPr lang="hu-HU" sz="4000" dirty="0" err="1"/>
              <a:t>pcs</a:t>
            </a:r>
            <a:r>
              <a:rPr lang="hu-HU" sz="4000" dirty="0"/>
              <a:t>. of GPU </a:t>
            </a:r>
            <a:r>
              <a:rPr lang="hu-HU" sz="4000" dirty="0" err="1"/>
              <a:t>with</a:t>
            </a:r>
            <a:r>
              <a:rPr lang="hu-HU" sz="4000" dirty="0"/>
              <a:t> ≥180GB HBM3 per </a:t>
            </a:r>
            <a:r>
              <a:rPr lang="hu-HU" sz="4000" dirty="0" err="1"/>
              <a:t>die</a:t>
            </a:r>
            <a:r>
              <a:rPr lang="hu-HU" sz="4000" dirty="0"/>
              <a:t> (≥270GB </a:t>
            </a:r>
            <a:r>
              <a:rPr lang="hu-HU" sz="4000" dirty="0" err="1"/>
              <a:t>preferred</a:t>
            </a:r>
            <a:r>
              <a:rPr lang="hu-HU" sz="4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4000" dirty="0"/>
              <a:t>and ≥1.92 TB local </a:t>
            </a:r>
            <a:r>
              <a:rPr lang="hu-HU" sz="4000" dirty="0" err="1"/>
              <a:t>flash</a:t>
            </a:r>
            <a:r>
              <a:rPr lang="hu-HU" sz="4000" dirty="0"/>
              <a:t> </a:t>
            </a:r>
            <a:r>
              <a:rPr lang="hu-HU" sz="4000" dirty="0" err="1"/>
              <a:t>memory</a:t>
            </a:r>
            <a:r>
              <a:rPr lang="hu-HU" sz="4000" dirty="0"/>
              <a:t> per </a:t>
            </a:r>
            <a:r>
              <a:rPr lang="hu-HU" sz="4000" dirty="0" err="1"/>
              <a:t>node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92130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CA5FC-3C38-709C-62A0-E78E841E0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3223737-DDAD-82EC-66DE-CAA4A3D20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21"/>
            <a:ext cx="24379238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18DBA76-A803-08FC-D18F-0CA202B5A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263394"/>
              </p:ext>
            </p:extLst>
          </p:nvPr>
        </p:nvGraphicFramePr>
        <p:xfrm>
          <a:off x="3840786" y="5002230"/>
          <a:ext cx="16252825" cy="1083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0AA886F9-7356-C3A2-DD50-1E9FA77D5300}"/>
              </a:ext>
            </a:extLst>
          </p:cNvPr>
          <p:cNvSpPr txBox="1"/>
          <p:nvPr/>
        </p:nvSpPr>
        <p:spPr>
          <a:xfrm>
            <a:off x="6159223" y="11811338"/>
            <a:ext cx="10929595" cy="1446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798" dirty="0"/>
              <a:t>Társadalom alapja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9D6AC9E-E2C9-3B86-6ACE-7BE6A9B99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5C7421-403C-DAAA-4EA1-C17F7FA75D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1320160E-923D-B28A-92B2-DB1AE99247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E712C94-38B1-1D29-5EF7-8F631378BC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5171" y="9558867"/>
            <a:ext cx="20117700" cy="18034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CCF82ED-91FD-9B2B-91D5-55FE70F05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381" y="11652622"/>
            <a:ext cx="3731856" cy="15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90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4C67B-846A-30CD-6490-A68748933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C6736D9E-1536-2ADC-7380-A41EE9501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5170" y="1752600"/>
            <a:ext cx="10341907" cy="1803400"/>
          </a:xfrm>
        </p:spPr>
        <p:txBody>
          <a:bodyPr/>
          <a:lstStyle/>
          <a:p>
            <a:r>
              <a:rPr lang="hu-HU" dirty="0" err="1"/>
              <a:t>EuroHPC</a:t>
            </a:r>
            <a:r>
              <a:rPr lang="hu-HU" dirty="0"/>
              <a:t> </a:t>
            </a:r>
            <a:r>
              <a:rPr lang="hu-HU" dirty="0" err="1"/>
              <a:t>Federation</a:t>
            </a:r>
            <a:r>
              <a:rPr lang="hu-HU" dirty="0"/>
              <a:t> Platform</a:t>
            </a:r>
          </a:p>
        </p:txBody>
      </p:sp>
      <p:pic>
        <p:nvPicPr>
          <p:cNvPr id="6" name="Picture 5" descr="A képen festmény, rajz, művészet, Modern művészet látható&#10;&#10;Automatikusan generált leírás">
            <a:extLst>
              <a:ext uri="{FF2B5EF4-FFF2-40B4-BE49-F238E27FC236}">
                <a16:creationId xmlns:a16="http://schemas.microsoft.com/office/drawing/2014/main" id="{4D2D3209-F3DC-60F8-4330-69E3852F7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535" y="1744006"/>
            <a:ext cx="4645175" cy="10064460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6D3D64C5-C675-AE94-16ED-E4C83F7F21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636CF27-2B63-B13D-98ED-58250C9D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8" y="5501409"/>
            <a:ext cx="18925893" cy="3907158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8032456-6F68-A6E8-B7B2-2B6351F744B2}"/>
              </a:ext>
            </a:extLst>
          </p:cNvPr>
          <p:cNvSpPr txBox="1"/>
          <p:nvPr/>
        </p:nvSpPr>
        <p:spPr>
          <a:xfrm>
            <a:off x="4066673" y="8612481"/>
            <a:ext cx="8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✅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1B306C3-0331-CC17-685D-E73790D954C7}"/>
              </a:ext>
            </a:extLst>
          </p:cNvPr>
          <p:cNvSpPr txBox="1"/>
          <p:nvPr/>
        </p:nvSpPr>
        <p:spPr>
          <a:xfrm>
            <a:off x="11016740" y="8901111"/>
            <a:ext cx="8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✅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A446A3D-CDE1-17D5-D77D-544D7A9569C4}"/>
              </a:ext>
            </a:extLst>
          </p:cNvPr>
          <p:cNvSpPr txBox="1"/>
          <p:nvPr/>
        </p:nvSpPr>
        <p:spPr>
          <a:xfrm>
            <a:off x="18127450" y="8871544"/>
            <a:ext cx="8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✅</a:t>
            </a:r>
          </a:p>
        </p:txBody>
      </p:sp>
      <p:pic>
        <p:nvPicPr>
          <p:cNvPr id="8194" name="Picture 2" descr="Round progress icon. Loading symbol. Upload sign">
            <a:extLst>
              <a:ext uri="{FF2B5EF4-FFF2-40B4-BE49-F238E27FC236}">
                <a16:creationId xmlns:a16="http://schemas.microsoft.com/office/drawing/2014/main" id="{EAF918CA-B148-48D0-9162-62651FE34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78" y="6776236"/>
            <a:ext cx="848589" cy="4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ound progress icon. Loading symbol. Upload sign">
            <a:extLst>
              <a:ext uri="{FF2B5EF4-FFF2-40B4-BE49-F238E27FC236}">
                <a16:creationId xmlns:a16="http://schemas.microsoft.com/office/drawing/2014/main" id="{D1459D84-0842-C738-BDE4-9F9D2EC2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771" y="6776236"/>
            <a:ext cx="848589" cy="48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0AC094F-B21D-24C7-6A71-B3F5DE4AD9EA}"/>
              </a:ext>
            </a:extLst>
          </p:cNvPr>
          <p:cNvSpPr txBox="1"/>
          <p:nvPr/>
        </p:nvSpPr>
        <p:spPr>
          <a:xfrm>
            <a:off x="18031198" y="6857872"/>
            <a:ext cx="8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✅</a:t>
            </a:r>
          </a:p>
        </p:txBody>
      </p:sp>
    </p:spTree>
    <p:extLst>
      <p:ext uri="{BB962C8B-B14F-4D97-AF65-F5344CB8AC3E}">
        <p14:creationId xmlns:p14="http://schemas.microsoft.com/office/powerpoint/2010/main" val="18398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20ED1-41A9-23C5-2DC4-CC1E6F9EB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83ED957-58E7-69D5-4F40-2CA67ADB6C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3408" y="485250"/>
            <a:ext cx="21574343" cy="1803400"/>
          </a:xfrm>
        </p:spPr>
        <p:txBody>
          <a:bodyPr/>
          <a:lstStyle/>
          <a:p>
            <a:r>
              <a:rPr lang="hu-HU" dirty="0"/>
              <a:t>Dokumentáció, modulok, konténerek, </a:t>
            </a:r>
            <a:r>
              <a:rPr lang="hu-HU" dirty="0" err="1"/>
              <a:t>Easybuild</a:t>
            </a:r>
            <a:r>
              <a:rPr lang="hu-HU" dirty="0"/>
              <a:t>, </a:t>
            </a:r>
            <a:r>
              <a:rPr lang="hu-HU" dirty="0" err="1"/>
              <a:t>multinode</a:t>
            </a:r>
            <a:endParaRPr lang="hu-HU" dirty="0"/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75D2D52E-7D61-C4FC-BB95-3E6F31EA77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0A437AD-A293-E4BE-F90D-CA361ADB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872200"/>
            <a:ext cx="11877448" cy="118438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77E805A-F9E1-7E6F-AE69-E7EB4893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991998" y="1839161"/>
            <a:ext cx="6584156" cy="1187683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ACE8140-EC39-976C-C3D1-D80A065EC0D1}"/>
              </a:ext>
            </a:extLst>
          </p:cNvPr>
          <p:cNvSpPr txBox="1"/>
          <p:nvPr/>
        </p:nvSpPr>
        <p:spPr>
          <a:xfrm>
            <a:off x="7725126" y="1545592"/>
            <a:ext cx="3587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/>
              <a:t>docs.hpc.dkf.hu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6542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88253F-068A-E4D7-4EBB-B6A565BFD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2E63687-A62B-43A1-7E5A-DC36D9166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633368"/>
            <a:ext cx="22674903" cy="1257463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6BAA7D6-F977-50EB-985A-3692E1818F9E}"/>
              </a:ext>
            </a:extLst>
          </p:cNvPr>
          <p:cNvSpPr txBox="1"/>
          <p:nvPr/>
        </p:nvSpPr>
        <p:spPr>
          <a:xfrm>
            <a:off x="12748980" y="321276"/>
            <a:ext cx="108911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/>
              <a:t>582 szoftver 10+ architektúrára</a:t>
            </a:r>
          </a:p>
          <a:p>
            <a:r>
              <a:rPr lang="hu-HU" sz="2800" b="1" dirty="0"/>
              <a:t>https://</a:t>
            </a:r>
            <a:r>
              <a:rPr lang="hu-HU" sz="2800" b="1" dirty="0" err="1"/>
              <a:t>www.eessi.io</a:t>
            </a:r>
            <a:r>
              <a:rPr lang="hu-HU" sz="2800" b="1" dirty="0"/>
              <a:t>/</a:t>
            </a:r>
            <a:r>
              <a:rPr lang="hu-HU" sz="2800" b="1" dirty="0" err="1"/>
              <a:t>docs</a:t>
            </a:r>
            <a:r>
              <a:rPr lang="hu-HU" sz="2800" b="1" dirty="0"/>
              <a:t>/</a:t>
            </a:r>
            <a:r>
              <a:rPr lang="hu-HU" sz="2800" b="1" dirty="0" err="1"/>
              <a:t>available_software</a:t>
            </a:r>
            <a:r>
              <a:rPr lang="hu-HU" sz="2800" b="1" dirty="0"/>
              <a:t>/</a:t>
            </a:r>
            <a:r>
              <a:rPr lang="hu-HU" sz="2800" b="1" dirty="0" err="1"/>
              <a:t>overview</a:t>
            </a:r>
            <a:r>
              <a:rPr lang="hu-HU" sz="2800" b="1" dirty="0"/>
              <a:t>/</a:t>
            </a:r>
          </a:p>
        </p:txBody>
      </p:sp>
      <p:pic>
        <p:nvPicPr>
          <p:cNvPr id="5" name="Kép 4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742B8FCF-5DD3-CB40-D4AF-B3855967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684898" y="12484162"/>
            <a:ext cx="1756993" cy="6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39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Szövegdoboz 121"/>
          <p:cNvSpPr txBox="1"/>
          <p:nvPr/>
        </p:nvSpPr>
        <p:spPr bwMode="auto">
          <a:xfrm>
            <a:off x="595051" y="585513"/>
            <a:ext cx="9356366" cy="3285654"/>
          </a:xfrm>
          <a:prstGeom prst="rect">
            <a:avLst/>
          </a:prstGeom>
          <a:noFill/>
          <a:ln w="0">
            <a:noFill/>
          </a:ln>
        </p:spPr>
        <p:txBody>
          <a:bodyPr lIns="217651" tIns="108825" rIns="217651" bIns="108825" anchor="t">
            <a:noAutofit/>
          </a:bodyPr>
          <a:lstStyle/>
          <a:p>
            <a:pPr defTabSz="1828388">
              <a:defRPr/>
            </a:pPr>
            <a:r>
              <a:rPr lang="en-US" sz="6000" b="1" dirty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AI </a:t>
            </a:r>
            <a:r>
              <a:rPr lang="en-US" sz="6000" b="1" dirty="0" err="1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konténer</a:t>
            </a:r>
            <a:br>
              <a:rPr sz="6000" b="1" dirty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</a:br>
            <a:r>
              <a:rPr lang="en-US" sz="6000" b="1" dirty="0" err="1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környezet</a:t>
            </a:r>
            <a:endParaRPr sz="6000" b="1" dirty="0">
              <a:solidFill>
                <a:srgbClr val="4764D1"/>
              </a:solidFill>
              <a:latin typeface="Source Sans Pro" panose="020F0502020204030204" pitchFamily="34" charset="0"/>
              <a:ea typeface="Source Sans Pro" panose="020F0502020204030204" pitchFamily="34" charset="0"/>
              <a:cs typeface="Poppins SemiBold" panose="00000700000000000000" pitchFamily="2" charset="-18"/>
            </a:endParaRPr>
          </a:p>
        </p:txBody>
      </p:sp>
      <p:grpSp>
        <p:nvGrpSpPr>
          <p:cNvPr id="123" name="Csoportba foglalás 122"/>
          <p:cNvGrpSpPr/>
          <p:nvPr/>
        </p:nvGrpSpPr>
        <p:grpSpPr bwMode="auto">
          <a:xfrm>
            <a:off x="1184447" y="9734677"/>
            <a:ext cx="6957857" cy="3040144"/>
            <a:chOff x="489600" y="4024800"/>
            <a:chExt cx="2877120" cy="1257120"/>
          </a:xfrm>
        </p:grpSpPr>
        <p:sp>
          <p:nvSpPr>
            <p:cNvPr id="124" name="Szabadkézi sokszög: alakzat 123"/>
            <p:cNvSpPr/>
            <p:nvPr/>
          </p:nvSpPr>
          <p:spPr bwMode="auto">
            <a:xfrm>
              <a:off x="489960" y="4024800"/>
              <a:ext cx="2876760" cy="847800"/>
            </a:xfrm>
            <a:custGeom>
              <a:avLst/>
              <a:gdLst>
                <a:gd name="textAreaLeft" fmla="*/ 0 w 2876760"/>
                <a:gd name="textAreaRight" fmla="*/ 2879640 w 2876760"/>
                <a:gd name="textAreaTop" fmla="*/ 0 h 847800"/>
                <a:gd name="textAreaBottom" fmla="*/ 850680 h 847800"/>
              </a:gdLst>
              <a:ahLst/>
              <a:cxnLst/>
              <a:rect l="textAreaLeft" t="textAreaTop" r="textAreaRight" b="textAreaBottom"/>
              <a:pathLst>
                <a:path w="7999" h="2363" extrusionOk="0">
                  <a:moveTo>
                    <a:pt x="3570" y="569"/>
                  </a:moveTo>
                  <a:cubicBezTo>
                    <a:pt x="3809" y="658"/>
                    <a:pt x="4190" y="658"/>
                    <a:pt x="4429" y="569"/>
                  </a:cubicBezTo>
                  <a:cubicBezTo>
                    <a:pt x="4938" y="380"/>
                    <a:pt x="5448" y="190"/>
                    <a:pt x="5958" y="0"/>
                  </a:cubicBezTo>
                  <a:cubicBezTo>
                    <a:pt x="6565" y="226"/>
                    <a:pt x="7172" y="453"/>
                    <a:pt x="7779" y="678"/>
                  </a:cubicBezTo>
                  <a:cubicBezTo>
                    <a:pt x="8072" y="786"/>
                    <a:pt x="8072" y="961"/>
                    <a:pt x="7779" y="1070"/>
                  </a:cubicBezTo>
                  <a:cubicBezTo>
                    <a:pt x="6694" y="1474"/>
                    <a:pt x="5610" y="1877"/>
                    <a:pt x="4526" y="2282"/>
                  </a:cubicBezTo>
                  <a:cubicBezTo>
                    <a:pt x="4234" y="2390"/>
                    <a:pt x="3764" y="2390"/>
                    <a:pt x="3473" y="2282"/>
                  </a:cubicBezTo>
                  <a:cubicBezTo>
                    <a:pt x="2388" y="1877"/>
                    <a:pt x="1303" y="1474"/>
                    <a:pt x="220" y="1070"/>
                  </a:cubicBezTo>
                  <a:cubicBezTo>
                    <a:pt x="-73" y="961"/>
                    <a:pt x="-73" y="786"/>
                    <a:pt x="220" y="678"/>
                  </a:cubicBezTo>
                  <a:cubicBezTo>
                    <a:pt x="826" y="453"/>
                    <a:pt x="1433" y="226"/>
                    <a:pt x="2041" y="0"/>
                  </a:cubicBezTo>
                  <a:cubicBezTo>
                    <a:pt x="2550" y="190"/>
                    <a:pt x="3060" y="380"/>
                    <a:pt x="3570" y="569"/>
                  </a:cubicBezTo>
                  <a:close/>
                </a:path>
              </a:pathLst>
            </a:custGeom>
            <a:solidFill>
              <a:srgbClr val="999999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5" name="Szabadkézi sokszög: alakzat 124"/>
            <p:cNvSpPr/>
            <p:nvPr/>
          </p:nvSpPr>
          <p:spPr bwMode="auto">
            <a:xfrm>
              <a:off x="489600" y="4338720"/>
              <a:ext cx="2876760" cy="943200"/>
            </a:xfrm>
            <a:custGeom>
              <a:avLst/>
              <a:gdLst>
                <a:gd name="textAreaLeft" fmla="*/ 0 w 2876760"/>
                <a:gd name="textAreaRight" fmla="*/ 2879640 w 2876760"/>
                <a:gd name="textAreaTop" fmla="*/ 0 h 943200"/>
                <a:gd name="textAreaBottom" fmla="*/ 946080 h 943200"/>
              </a:gdLst>
              <a:ahLst/>
              <a:cxnLst/>
              <a:rect l="textAreaLeft" t="textAreaTop" r="textAreaRight" b="textAreaBottom"/>
              <a:pathLst>
                <a:path w="7999" h="2628" extrusionOk="0">
                  <a:moveTo>
                    <a:pt x="7999" y="15"/>
                  </a:moveTo>
                  <a:lnTo>
                    <a:pt x="7999" y="1140"/>
                  </a:lnTo>
                  <a:cubicBezTo>
                    <a:pt x="7999" y="1211"/>
                    <a:pt x="7927" y="1281"/>
                    <a:pt x="7780" y="1335"/>
                  </a:cubicBezTo>
                  <a:cubicBezTo>
                    <a:pt x="6695" y="1739"/>
                    <a:pt x="5610" y="2143"/>
                    <a:pt x="4526" y="2548"/>
                  </a:cubicBezTo>
                  <a:cubicBezTo>
                    <a:pt x="4235" y="2655"/>
                    <a:pt x="3765" y="2655"/>
                    <a:pt x="3473" y="2548"/>
                  </a:cubicBezTo>
                  <a:cubicBezTo>
                    <a:pt x="2388" y="2143"/>
                    <a:pt x="1305" y="1739"/>
                    <a:pt x="220" y="1335"/>
                  </a:cubicBezTo>
                  <a:cubicBezTo>
                    <a:pt x="73" y="1281"/>
                    <a:pt x="0" y="1211"/>
                    <a:pt x="0" y="1140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1" y="71"/>
                    <a:pt x="74" y="142"/>
                    <a:pt x="221" y="196"/>
                  </a:cubicBezTo>
                  <a:cubicBezTo>
                    <a:pt x="1305" y="600"/>
                    <a:pt x="2390" y="1004"/>
                    <a:pt x="3474" y="1408"/>
                  </a:cubicBezTo>
                  <a:cubicBezTo>
                    <a:pt x="3765" y="1516"/>
                    <a:pt x="4235" y="1516"/>
                    <a:pt x="4527" y="1408"/>
                  </a:cubicBezTo>
                  <a:cubicBezTo>
                    <a:pt x="5612" y="1004"/>
                    <a:pt x="6695" y="600"/>
                    <a:pt x="7780" y="196"/>
                  </a:cubicBezTo>
                  <a:cubicBezTo>
                    <a:pt x="7917" y="146"/>
                    <a:pt x="7989" y="81"/>
                    <a:pt x="7999" y="15"/>
                  </a:cubicBezTo>
                  <a:close/>
                </a:path>
              </a:pathLst>
            </a:custGeom>
            <a:solidFill>
              <a:srgbClr val="999999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6" name="Csoportba foglalás 125"/>
          <p:cNvGrpSpPr/>
          <p:nvPr/>
        </p:nvGrpSpPr>
        <p:grpSpPr bwMode="auto">
          <a:xfrm>
            <a:off x="1837399" y="7994342"/>
            <a:ext cx="5651952" cy="2604843"/>
            <a:chOff x="759600" y="3305160"/>
            <a:chExt cx="2337120" cy="1077120"/>
          </a:xfrm>
        </p:grpSpPr>
        <p:sp>
          <p:nvSpPr>
            <p:cNvPr id="127" name="Szabadkézi sokszög: alakzat 126"/>
            <p:cNvSpPr/>
            <p:nvPr/>
          </p:nvSpPr>
          <p:spPr bwMode="auto">
            <a:xfrm>
              <a:off x="759960" y="3602160"/>
              <a:ext cx="2336760" cy="780120"/>
            </a:xfrm>
            <a:custGeom>
              <a:avLst/>
              <a:gdLst>
                <a:gd name="textAreaLeft" fmla="*/ 0 w 2336760"/>
                <a:gd name="textAreaRight" fmla="*/ 2339640 w 2336760"/>
                <a:gd name="textAreaTop" fmla="*/ 0 h 780120"/>
                <a:gd name="textAreaBottom" fmla="*/ 783000 h 780120"/>
              </a:gdLst>
              <a:ahLst/>
              <a:cxnLst/>
              <a:rect l="textAreaLeft" t="textAreaTop" r="textAreaRight" b="textAreaBottom"/>
              <a:pathLst>
                <a:path w="6499" h="2175" extrusionOk="0">
                  <a:moveTo>
                    <a:pt x="6499" y="0"/>
                  </a:moveTo>
                  <a:lnTo>
                    <a:pt x="6499" y="8"/>
                  </a:lnTo>
                  <a:lnTo>
                    <a:pt x="6499" y="994"/>
                  </a:lnTo>
                  <a:cubicBezTo>
                    <a:pt x="6499" y="1050"/>
                    <a:pt x="6440" y="1106"/>
                    <a:pt x="6321" y="1149"/>
                  </a:cubicBezTo>
                  <a:cubicBezTo>
                    <a:pt x="5440" y="1469"/>
                    <a:pt x="4559" y="1790"/>
                    <a:pt x="3677" y="2110"/>
                  </a:cubicBezTo>
                  <a:cubicBezTo>
                    <a:pt x="3440" y="2196"/>
                    <a:pt x="3059" y="2196"/>
                    <a:pt x="2822" y="2110"/>
                  </a:cubicBezTo>
                  <a:cubicBezTo>
                    <a:pt x="1940" y="1790"/>
                    <a:pt x="1059" y="1469"/>
                    <a:pt x="178" y="1149"/>
                  </a:cubicBezTo>
                  <a:cubicBezTo>
                    <a:pt x="58" y="1106"/>
                    <a:pt x="0" y="1050"/>
                    <a:pt x="0" y="994"/>
                  </a:cubicBezTo>
                  <a:lnTo>
                    <a:pt x="0" y="0"/>
                  </a:lnTo>
                  <a:cubicBezTo>
                    <a:pt x="0" y="56"/>
                    <a:pt x="59" y="111"/>
                    <a:pt x="178" y="155"/>
                  </a:cubicBezTo>
                  <a:cubicBezTo>
                    <a:pt x="1060" y="476"/>
                    <a:pt x="1940" y="796"/>
                    <a:pt x="2822" y="1116"/>
                  </a:cubicBezTo>
                  <a:cubicBezTo>
                    <a:pt x="3059" y="1201"/>
                    <a:pt x="3440" y="1201"/>
                    <a:pt x="3677" y="1116"/>
                  </a:cubicBezTo>
                  <a:cubicBezTo>
                    <a:pt x="4559" y="796"/>
                    <a:pt x="5440" y="476"/>
                    <a:pt x="6322" y="155"/>
                  </a:cubicBezTo>
                  <a:cubicBezTo>
                    <a:pt x="6434" y="113"/>
                    <a:pt x="6493" y="61"/>
                    <a:pt x="6499" y="8"/>
                  </a:cubicBezTo>
                  <a:cubicBezTo>
                    <a:pt x="6499" y="5"/>
                    <a:pt x="6483" y="3"/>
                    <a:pt x="6449" y="0"/>
                  </a:cubicBezTo>
                  <a:lnTo>
                    <a:pt x="6499" y="0"/>
                  </a:lnTo>
                  <a:close/>
                </a:path>
              </a:pathLst>
            </a:custGeom>
            <a:solidFill>
              <a:srgbClr val="DDDDD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8" name="Szabadkézi sokszög: alakzat 127"/>
            <p:cNvSpPr/>
            <p:nvPr/>
          </p:nvSpPr>
          <p:spPr bwMode="auto">
            <a:xfrm>
              <a:off x="759600" y="3305160"/>
              <a:ext cx="2336760" cy="718560"/>
            </a:xfrm>
            <a:custGeom>
              <a:avLst/>
              <a:gdLst>
                <a:gd name="textAreaLeft" fmla="*/ 0 w 2336760"/>
                <a:gd name="textAreaRight" fmla="*/ 2339640 w 2336760"/>
                <a:gd name="textAreaTop" fmla="*/ 0 h 718560"/>
                <a:gd name="textAreaBottom" fmla="*/ 721440 h 718560"/>
              </a:gdLst>
              <a:ahLst/>
              <a:cxnLst/>
              <a:rect l="textAreaLeft" t="textAreaTop" r="textAreaRight" b="textAreaBottom"/>
              <a:pathLst>
                <a:path w="6499" h="2004" extrusionOk="0">
                  <a:moveTo>
                    <a:pt x="2933" y="333"/>
                  </a:moveTo>
                  <a:cubicBezTo>
                    <a:pt x="3109" y="396"/>
                    <a:pt x="3393" y="396"/>
                    <a:pt x="3569" y="333"/>
                  </a:cubicBezTo>
                  <a:cubicBezTo>
                    <a:pt x="3873" y="222"/>
                    <a:pt x="4178" y="111"/>
                    <a:pt x="4482" y="1"/>
                  </a:cubicBezTo>
                  <a:cubicBezTo>
                    <a:pt x="5096" y="224"/>
                    <a:pt x="5708" y="446"/>
                    <a:pt x="6321" y="670"/>
                  </a:cubicBezTo>
                  <a:cubicBezTo>
                    <a:pt x="6559" y="755"/>
                    <a:pt x="6559" y="893"/>
                    <a:pt x="6321" y="979"/>
                  </a:cubicBezTo>
                  <a:cubicBezTo>
                    <a:pt x="5440" y="1300"/>
                    <a:pt x="4558" y="1620"/>
                    <a:pt x="3677" y="1940"/>
                  </a:cubicBezTo>
                  <a:cubicBezTo>
                    <a:pt x="3439" y="2025"/>
                    <a:pt x="3059" y="2025"/>
                    <a:pt x="2822" y="1940"/>
                  </a:cubicBezTo>
                  <a:cubicBezTo>
                    <a:pt x="1940" y="1620"/>
                    <a:pt x="1060" y="1300"/>
                    <a:pt x="178" y="979"/>
                  </a:cubicBezTo>
                  <a:cubicBezTo>
                    <a:pt x="-59" y="893"/>
                    <a:pt x="-59" y="755"/>
                    <a:pt x="178" y="670"/>
                  </a:cubicBezTo>
                  <a:cubicBezTo>
                    <a:pt x="792" y="446"/>
                    <a:pt x="1405" y="224"/>
                    <a:pt x="2017" y="0"/>
                  </a:cubicBezTo>
                  <a:cubicBezTo>
                    <a:pt x="2322" y="111"/>
                    <a:pt x="2627" y="221"/>
                    <a:pt x="2933" y="333"/>
                  </a:cubicBezTo>
                  <a:close/>
                </a:path>
              </a:pathLst>
            </a:custGeom>
            <a:solidFill>
              <a:srgbClr val="DDDDDD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9" name="Csoportba foglalás 128"/>
          <p:cNvGrpSpPr/>
          <p:nvPr/>
        </p:nvGrpSpPr>
        <p:grpSpPr bwMode="auto">
          <a:xfrm>
            <a:off x="2490353" y="6470789"/>
            <a:ext cx="4346049" cy="2169542"/>
            <a:chOff x="1029600" y="2675160"/>
            <a:chExt cx="1797120" cy="897120"/>
          </a:xfrm>
        </p:grpSpPr>
        <p:sp>
          <p:nvSpPr>
            <p:cNvPr id="130" name="Szabadkézi sokszög: alakzat 129"/>
            <p:cNvSpPr/>
            <p:nvPr/>
          </p:nvSpPr>
          <p:spPr bwMode="auto">
            <a:xfrm>
              <a:off x="1029600" y="2675160"/>
              <a:ext cx="1797120" cy="599040"/>
            </a:xfrm>
            <a:custGeom>
              <a:avLst/>
              <a:gdLst>
                <a:gd name="textAreaLeft" fmla="*/ 0 w 1797120"/>
                <a:gd name="textAreaRight" fmla="*/ 1800000 w 1797120"/>
                <a:gd name="textAreaTop" fmla="*/ 0 h 599040"/>
                <a:gd name="textAreaBottom" fmla="*/ 601920 h 599040"/>
              </a:gdLst>
              <a:ahLst/>
              <a:cxnLst/>
              <a:rect l="textAreaLeft" t="textAreaTop" r="textAreaRight" b="textAreaBottom"/>
              <a:pathLst>
                <a:path w="5000" h="1672" extrusionOk="0">
                  <a:moveTo>
                    <a:pt x="2829" y="45"/>
                  </a:moveTo>
                  <a:cubicBezTo>
                    <a:pt x="3508" y="272"/>
                    <a:pt x="4185" y="500"/>
                    <a:pt x="4863" y="727"/>
                  </a:cubicBezTo>
                  <a:cubicBezTo>
                    <a:pt x="5046" y="787"/>
                    <a:pt x="5046" y="885"/>
                    <a:pt x="4863" y="946"/>
                  </a:cubicBezTo>
                  <a:cubicBezTo>
                    <a:pt x="4185" y="1173"/>
                    <a:pt x="3508" y="1400"/>
                    <a:pt x="2829" y="1627"/>
                  </a:cubicBezTo>
                  <a:cubicBezTo>
                    <a:pt x="2647" y="1687"/>
                    <a:pt x="2353" y="1687"/>
                    <a:pt x="2171" y="1627"/>
                  </a:cubicBezTo>
                  <a:cubicBezTo>
                    <a:pt x="1493" y="1400"/>
                    <a:pt x="816" y="1173"/>
                    <a:pt x="138" y="946"/>
                  </a:cubicBezTo>
                  <a:cubicBezTo>
                    <a:pt x="-46" y="885"/>
                    <a:pt x="-46" y="787"/>
                    <a:pt x="138" y="727"/>
                  </a:cubicBezTo>
                  <a:cubicBezTo>
                    <a:pt x="816" y="500"/>
                    <a:pt x="1493" y="272"/>
                    <a:pt x="2171" y="45"/>
                  </a:cubicBezTo>
                  <a:cubicBezTo>
                    <a:pt x="2353" y="-15"/>
                    <a:pt x="2647" y="-15"/>
                    <a:pt x="2829" y="45"/>
                  </a:cubicBezTo>
                  <a:close/>
                </a:path>
              </a:pathLst>
            </a:custGeom>
            <a:solidFill>
              <a:srgbClr val="FF8000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" name="Szabadkézi sokszög: alakzat 130"/>
            <p:cNvSpPr/>
            <p:nvPr/>
          </p:nvSpPr>
          <p:spPr bwMode="auto">
            <a:xfrm>
              <a:off x="1029960" y="2976840"/>
              <a:ext cx="1796759" cy="595440"/>
            </a:xfrm>
            <a:custGeom>
              <a:avLst/>
              <a:gdLst>
                <a:gd name="textAreaLeft" fmla="*/ 0 w 1796760"/>
                <a:gd name="textAreaRight" fmla="*/ 1799640 w 1796760"/>
                <a:gd name="textAreaTop" fmla="*/ 0 h 595440"/>
                <a:gd name="textAreaBottom" fmla="*/ 598320 h 595440"/>
              </a:gdLst>
              <a:ahLst/>
              <a:cxnLst/>
              <a:rect l="textAreaLeft" t="textAreaTop" r="textAreaRight" b="textAreaBottom"/>
              <a:pathLst>
                <a:path w="4999" h="1662" extrusionOk="0">
                  <a:moveTo>
                    <a:pt x="4999" y="826"/>
                  </a:moveTo>
                  <a:cubicBezTo>
                    <a:pt x="4999" y="865"/>
                    <a:pt x="4955" y="905"/>
                    <a:pt x="4863" y="936"/>
                  </a:cubicBezTo>
                  <a:lnTo>
                    <a:pt x="2828" y="1617"/>
                  </a:lnTo>
                  <a:cubicBezTo>
                    <a:pt x="2647" y="1677"/>
                    <a:pt x="2352" y="1677"/>
                    <a:pt x="2171" y="1617"/>
                  </a:cubicBezTo>
                  <a:lnTo>
                    <a:pt x="137" y="936"/>
                  </a:lnTo>
                  <a:cubicBezTo>
                    <a:pt x="45" y="905"/>
                    <a:pt x="0" y="865"/>
                    <a:pt x="0" y="826"/>
                  </a:cubicBezTo>
                  <a:lnTo>
                    <a:pt x="0" y="0"/>
                  </a:lnTo>
                  <a:cubicBezTo>
                    <a:pt x="0" y="39"/>
                    <a:pt x="46" y="79"/>
                    <a:pt x="138" y="109"/>
                  </a:cubicBezTo>
                  <a:cubicBezTo>
                    <a:pt x="816" y="336"/>
                    <a:pt x="1493" y="563"/>
                    <a:pt x="2171" y="790"/>
                  </a:cubicBezTo>
                  <a:cubicBezTo>
                    <a:pt x="2353" y="851"/>
                    <a:pt x="2647" y="851"/>
                    <a:pt x="2829" y="790"/>
                  </a:cubicBezTo>
                  <a:cubicBezTo>
                    <a:pt x="3508" y="563"/>
                    <a:pt x="4185" y="336"/>
                    <a:pt x="4863" y="109"/>
                  </a:cubicBezTo>
                  <a:cubicBezTo>
                    <a:pt x="4947" y="82"/>
                    <a:pt x="4992" y="46"/>
                    <a:pt x="4999" y="10"/>
                  </a:cubicBezTo>
                  <a:lnTo>
                    <a:pt x="4999" y="826"/>
                  </a:lnTo>
                  <a:close/>
                </a:path>
              </a:pathLst>
            </a:custGeom>
            <a:solidFill>
              <a:srgbClr val="FF8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32" name="Csoportba foglalás 131"/>
          <p:cNvGrpSpPr/>
          <p:nvPr/>
        </p:nvGrpSpPr>
        <p:grpSpPr bwMode="auto">
          <a:xfrm>
            <a:off x="3143305" y="4947233"/>
            <a:ext cx="3040144" cy="1734241"/>
            <a:chOff x="1299600" y="2045160"/>
            <a:chExt cx="1257120" cy="717120"/>
          </a:xfrm>
        </p:grpSpPr>
        <p:sp>
          <p:nvSpPr>
            <p:cNvPr id="133" name="Szabadkézi sokszög: alakzat 132"/>
            <p:cNvSpPr/>
            <p:nvPr/>
          </p:nvSpPr>
          <p:spPr bwMode="auto">
            <a:xfrm>
              <a:off x="1299600" y="2045160"/>
              <a:ext cx="1257120" cy="436680"/>
            </a:xfrm>
            <a:custGeom>
              <a:avLst/>
              <a:gdLst>
                <a:gd name="textAreaLeft" fmla="*/ 0 w 1257120"/>
                <a:gd name="textAreaRight" fmla="*/ 1260000 w 1257120"/>
                <a:gd name="textAreaTop" fmla="*/ 0 h 436680"/>
                <a:gd name="textAreaBottom" fmla="*/ 439560 h 436680"/>
              </a:gdLst>
              <a:ahLst/>
              <a:cxnLst/>
              <a:rect l="textAreaLeft" t="textAreaTop" r="textAreaRight" b="textAreaBottom"/>
              <a:pathLst>
                <a:path w="3500" h="1221" extrusionOk="0">
                  <a:moveTo>
                    <a:pt x="3405" y="531"/>
                  </a:moveTo>
                  <a:cubicBezTo>
                    <a:pt x="3532" y="574"/>
                    <a:pt x="3532" y="646"/>
                    <a:pt x="3405" y="691"/>
                  </a:cubicBezTo>
                  <a:cubicBezTo>
                    <a:pt x="2930" y="856"/>
                    <a:pt x="2455" y="1022"/>
                    <a:pt x="1980" y="1187"/>
                  </a:cubicBezTo>
                  <a:cubicBezTo>
                    <a:pt x="1853" y="1232"/>
                    <a:pt x="1647" y="1232"/>
                    <a:pt x="1520" y="1187"/>
                  </a:cubicBezTo>
                  <a:cubicBezTo>
                    <a:pt x="1045" y="1022"/>
                    <a:pt x="570" y="856"/>
                    <a:pt x="96" y="691"/>
                  </a:cubicBezTo>
                  <a:cubicBezTo>
                    <a:pt x="-32" y="646"/>
                    <a:pt x="-32" y="574"/>
                    <a:pt x="96" y="531"/>
                  </a:cubicBezTo>
                  <a:cubicBezTo>
                    <a:pt x="570" y="365"/>
                    <a:pt x="1045" y="199"/>
                    <a:pt x="1520" y="33"/>
                  </a:cubicBezTo>
                  <a:cubicBezTo>
                    <a:pt x="1647" y="-11"/>
                    <a:pt x="1853" y="-11"/>
                    <a:pt x="1980" y="33"/>
                  </a:cubicBezTo>
                  <a:cubicBezTo>
                    <a:pt x="2455" y="199"/>
                    <a:pt x="2930" y="365"/>
                    <a:pt x="3405" y="531"/>
                  </a:cubicBezTo>
                  <a:close/>
                </a:path>
              </a:pathLst>
            </a:custGeom>
            <a:solidFill>
              <a:srgbClr val="5983B0">
                <a:alpha val="5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4" name="Szabadkézi sokszög: alakzat 133"/>
            <p:cNvSpPr/>
            <p:nvPr/>
          </p:nvSpPr>
          <p:spPr bwMode="auto">
            <a:xfrm>
              <a:off x="1299600" y="2265120"/>
              <a:ext cx="1257120" cy="497160"/>
            </a:xfrm>
            <a:custGeom>
              <a:avLst/>
              <a:gdLst>
                <a:gd name="textAreaLeft" fmla="*/ 0 w 1257120"/>
                <a:gd name="textAreaRight" fmla="*/ 1260000 w 1257120"/>
                <a:gd name="textAreaTop" fmla="*/ 0 h 497160"/>
                <a:gd name="textAreaBottom" fmla="*/ 500040 h 497160"/>
              </a:gdLst>
              <a:ahLst/>
              <a:cxnLst/>
              <a:rect l="textAreaLeft" t="textAreaTop" r="textAreaRight" b="textAreaBottom"/>
              <a:pathLst>
                <a:path w="3500" h="1389" extrusionOk="0">
                  <a:moveTo>
                    <a:pt x="96" y="81"/>
                  </a:moveTo>
                  <a:cubicBezTo>
                    <a:pt x="570" y="247"/>
                    <a:pt x="1045" y="413"/>
                    <a:pt x="1519" y="578"/>
                  </a:cubicBezTo>
                  <a:cubicBezTo>
                    <a:pt x="1647" y="623"/>
                    <a:pt x="1852" y="623"/>
                    <a:pt x="1980" y="578"/>
                  </a:cubicBezTo>
                  <a:cubicBezTo>
                    <a:pt x="2455" y="413"/>
                    <a:pt x="2930" y="247"/>
                    <a:pt x="3404" y="81"/>
                  </a:cubicBezTo>
                  <a:cubicBezTo>
                    <a:pt x="3469" y="59"/>
                    <a:pt x="3500" y="29"/>
                    <a:pt x="3500" y="0"/>
                  </a:cubicBezTo>
                  <a:lnTo>
                    <a:pt x="3500" y="779"/>
                  </a:lnTo>
                  <a:cubicBezTo>
                    <a:pt x="3500" y="807"/>
                    <a:pt x="3468" y="837"/>
                    <a:pt x="3404" y="859"/>
                  </a:cubicBezTo>
                  <a:lnTo>
                    <a:pt x="1980" y="1356"/>
                  </a:lnTo>
                  <a:cubicBezTo>
                    <a:pt x="1852" y="1400"/>
                    <a:pt x="1648" y="1400"/>
                    <a:pt x="1519" y="1356"/>
                  </a:cubicBezTo>
                  <a:cubicBezTo>
                    <a:pt x="1046" y="1190"/>
                    <a:pt x="571" y="1025"/>
                    <a:pt x="96" y="859"/>
                  </a:cubicBezTo>
                  <a:cubicBezTo>
                    <a:pt x="32" y="837"/>
                    <a:pt x="0" y="807"/>
                    <a:pt x="0" y="779"/>
                  </a:cubicBezTo>
                  <a:lnTo>
                    <a:pt x="0" y="0"/>
                  </a:lnTo>
                  <a:cubicBezTo>
                    <a:pt x="0" y="29"/>
                    <a:pt x="31" y="59"/>
                    <a:pt x="96" y="81"/>
                  </a:cubicBezTo>
                  <a:close/>
                </a:path>
              </a:pathLst>
            </a:custGeom>
            <a:solidFill>
              <a:srgbClr val="5983B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53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35" name="Téglalap 134"/>
          <p:cNvSpPr/>
          <p:nvPr/>
        </p:nvSpPr>
        <p:spPr bwMode="auto">
          <a:xfrm>
            <a:off x="8352988" y="10569588"/>
            <a:ext cx="13557024" cy="8305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353" spc="-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Compute Node - Nvidia Driver</a:t>
            </a:r>
            <a:endParaRPr sz="4353" spc="-2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6" name="Téglalap 135"/>
          <p:cNvSpPr/>
          <p:nvPr/>
        </p:nvSpPr>
        <p:spPr bwMode="auto">
          <a:xfrm>
            <a:off x="8353861" y="8741321"/>
            <a:ext cx="14108986" cy="8305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353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Singularity Container</a:t>
            </a:r>
            <a:endParaRPr sz="4353" spc="-2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7" name="Téglalap 136"/>
          <p:cNvSpPr/>
          <p:nvPr/>
        </p:nvSpPr>
        <p:spPr bwMode="auto">
          <a:xfrm>
            <a:off x="8292918" y="6997504"/>
            <a:ext cx="12447004" cy="8305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353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Jupyterlab</a:t>
            </a:r>
            <a:endParaRPr sz="4353" spc="-2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8" name="Téglalap 137"/>
          <p:cNvSpPr/>
          <p:nvPr/>
        </p:nvSpPr>
        <p:spPr bwMode="auto">
          <a:xfrm>
            <a:off x="8292918" y="5258911"/>
            <a:ext cx="16085254" cy="8305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353" spc="-2">
                <a:solidFill>
                  <a:srgbClr val="000000"/>
                </a:solidFill>
                <a:latin typeface="Arial"/>
                <a:ea typeface="Arial"/>
                <a:cs typeface="Arial"/>
              </a:rPr>
              <a:t>Development Libraries (Python, Nvidia, HPE CPE) </a:t>
            </a:r>
            <a:endParaRPr sz="4353" spc="-2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9" name="Kép 138"/>
          <p:cNvPicPr/>
          <p:nvPr/>
        </p:nvPicPr>
        <p:blipFill>
          <a:blip r:embed="rId2"/>
          <a:stretch/>
        </p:blipFill>
        <p:spPr bwMode="auto">
          <a:xfrm>
            <a:off x="10034123" y="2910021"/>
            <a:ext cx="9569665" cy="1957114"/>
          </a:xfrm>
          <a:prstGeom prst="rect">
            <a:avLst/>
          </a:prstGeom>
          <a:ln w="0">
            <a:noFill/>
          </a:ln>
        </p:spPr>
      </p:pic>
      <p:pic>
        <p:nvPicPr>
          <p:cNvPr id="140" name="Kép 139"/>
          <p:cNvPicPr/>
          <p:nvPr/>
        </p:nvPicPr>
        <p:blipFill>
          <a:blip r:embed="rId3"/>
          <a:stretch/>
        </p:blipFill>
        <p:spPr bwMode="auto">
          <a:xfrm>
            <a:off x="19718708" y="3171202"/>
            <a:ext cx="1661108" cy="1661108"/>
          </a:xfrm>
          <a:prstGeom prst="rect">
            <a:avLst/>
          </a:prstGeom>
          <a:ln w="0">
            <a:noFill/>
          </a:ln>
        </p:spPr>
      </p:pic>
      <p:pic>
        <p:nvPicPr>
          <p:cNvPr id="141" name="Kép 140"/>
          <p:cNvPicPr/>
          <p:nvPr/>
        </p:nvPicPr>
        <p:blipFill>
          <a:blip r:embed="rId4"/>
          <a:stretch/>
        </p:blipFill>
        <p:spPr bwMode="auto">
          <a:xfrm>
            <a:off x="16119635" y="8381762"/>
            <a:ext cx="4045690" cy="1944052"/>
          </a:xfrm>
          <a:prstGeom prst="rect">
            <a:avLst/>
          </a:prstGeom>
          <a:ln w="0">
            <a:noFill/>
          </a:ln>
        </p:spPr>
      </p:pic>
      <p:pic>
        <p:nvPicPr>
          <p:cNvPr id="142" name="Kép 141"/>
          <p:cNvPicPr/>
          <p:nvPr/>
        </p:nvPicPr>
        <p:blipFill>
          <a:blip r:embed="rId5"/>
          <a:stretch/>
        </p:blipFill>
        <p:spPr bwMode="auto">
          <a:xfrm>
            <a:off x="11076846" y="6633189"/>
            <a:ext cx="2210460" cy="1751652"/>
          </a:xfrm>
          <a:prstGeom prst="rect">
            <a:avLst/>
          </a:prstGeom>
          <a:ln w="0">
            <a:noFill/>
          </a:ln>
        </p:spPr>
      </p:pic>
      <p:pic>
        <p:nvPicPr>
          <p:cNvPr id="143" name="Kép 142"/>
          <p:cNvPicPr/>
          <p:nvPr/>
        </p:nvPicPr>
        <p:blipFill>
          <a:blip r:embed="rId6"/>
          <a:stretch/>
        </p:blipFill>
        <p:spPr bwMode="auto">
          <a:xfrm>
            <a:off x="18624361" y="10657517"/>
            <a:ext cx="3022732" cy="2611808"/>
          </a:xfrm>
          <a:prstGeom prst="rect">
            <a:avLst/>
          </a:prstGeom>
          <a:ln w="0">
            <a:noFill/>
          </a:ln>
        </p:spPr>
      </p:pic>
      <p:pic>
        <p:nvPicPr>
          <p:cNvPr id="144" name="Kép 143"/>
          <p:cNvPicPr/>
          <p:nvPr/>
        </p:nvPicPr>
        <p:blipFill>
          <a:blip r:embed="rId7"/>
          <a:stretch/>
        </p:blipFill>
        <p:spPr bwMode="auto">
          <a:xfrm>
            <a:off x="15848759" y="6844278"/>
            <a:ext cx="2801599" cy="1265855"/>
          </a:xfrm>
          <a:prstGeom prst="rect">
            <a:avLst/>
          </a:prstGeom>
          <a:ln w="0">
            <a:noFill/>
          </a:ln>
        </p:spPr>
      </p:pic>
      <p:pic>
        <p:nvPicPr>
          <p:cNvPr id="145" name="Kép 144"/>
          <p:cNvPicPr/>
          <p:nvPr/>
        </p:nvPicPr>
        <p:blipFill>
          <a:blip r:embed="rId8"/>
          <a:stretch/>
        </p:blipFill>
        <p:spPr bwMode="auto">
          <a:xfrm>
            <a:off x="19262511" y="6910443"/>
            <a:ext cx="1080417" cy="1104794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Use Julia in Jupyter Notebook">
            <a:extLst>
              <a:ext uri="{FF2B5EF4-FFF2-40B4-BE49-F238E27FC236}">
                <a16:creationId xmlns:a16="http://schemas.microsoft.com/office/drawing/2014/main" id="{748C8C52-4915-4DCE-81F1-F5CB1EC4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9924" y="6449034"/>
            <a:ext cx="2800943" cy="180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iPy and NumPy - Full Stack Python">
            <a:extLst>
              <a:ext uri="{FF2B5EF4-FFF2-40B4-BE49-F238E27FC236}">
                <a16:creationId xmlns:a16="http://schemas.microsoft.com/office/drawing/2014/main" id="{D490765E-BD74-4818-B9AF-B28796477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899" y="6981592"/>
            <a:ext cx="2546810" cy="101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EC166AB-69C1-51CC-7404-2C2ED342B666}"/>
              </a:ext>
            </a:extLst>
          </p:cNvPr>
          <p:cNvSpPr/>
          <p:nvPr/>
        </p:nvSpPr>
        <p:spPr bwMode="auto">
          <a:xfrm>
            <a:off x="8352988" y="12064059"/>
            <a:ext cx="13557024" cy="8305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353" b="1" spc="-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LMOD modules + </a:t>
            </a:r>
            <a:r>
              <a:rPr lang="en-US" sz="4353" b="1" spc="-2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Easybuild</a:t>
            </a:r>
            <a:r>
              <a:rPr lang="en-US" sz="4353" spc="-2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  <a:endParaRPr sz="4353" spc="-2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Kép 2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E34D1D7C-B2F6-F5BB-0B2B-678617659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1684898" y="12484162"/>
            <a:ext cx="1756993" cy="6348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Szövegdoboz 121"/>
          <p:cNvSpPr txBox="1"/>
          <p:nvPr/>
        </p:nvSpPr>
        <p:spPr bwMode="auto">
          <a:xfrm>
            <a:off x="595051" y="585511"/>
            <a:ext cx="9356366" cy="3285654"/>
          </a:xfrm>
          <a:prstGeom prst="rect">
            <a:avLst/>
          </a:prstGeom>
          <a:noFill/>
          <a:ln w="0">
            <a:noFill/>
          </a:ln>
        </p:spPr>
        <p:txBody>
          <a:bodyPr lIns="217651" tIns="108825" rIns="217651" bIns="108825" anchor="t">
            <a:noAutofit/>
          </a:bodyPr>
          <a:lstStyle/>
          <a:p>
            <a:pPr defTabSz="1828388">
              <a:defRPr/>
            </a:pPr>
            <a:r>
              <a:rPr lang="en-US" sz="6000" b="1" dirty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AI </a:t>
            </a:r>
            <a:r>
              <a:rPr lang="hu-HU" sz="6000" b="1" dirty="0" err="1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stack</a:t>
            </a:r>
            <a:endParaRPr sz="6000" b="1" dirty="0">
              <a:solidFill>
                <a:srgbClr val="4764D1"/>
              </a:solidFill>
              <a:latin typeface="Source Sans Pro" panose="020F0502020204030204" pitchFamily="34" charset="0"/>
              <a:ea typeface="Source Sans Pro" panose="020F0502020204030204" pitchFamily="34" charset="0"/>
              <a:cs typeface="Poppins SemiBold" panose="00000700000000000000" pitchFamily="2" charset="-18"/>
            </a:endParaRPr>
          </a:p>
        </p:txBody>
      </p:sp>
      <p:grpSp>
        <p:nvGrpSpPr>
          <p:cNvPr id="123" name="Csoportba foglalás 122"/>
          <p:cNvGrpSpPr/>
          <p:nvPr/>
        </p:nvGrpSpPr>
        <p:grpSpPr bwMode="auto">
          <a:xfrm>
            <a:off x="1184447" y="9734677"/>
            <a:ext cx="6957857" cy="3040144"/>
            <a:chOff x="489600" y="4024800"/>
            <a:chExt cx="2877120" cy="1257120"/>
          </a:xfrm>
        </p:grpSpPr>
        <p:sp>
          <p:nvSpPr>
            <p:cNvPr id="124" name="Szabadkézi sokszög: alakzat 123"/>
            <p:cNvSpPr/>
            <p:nvPr/>
          </p:nvSpPr>
          <p:spPr bwMode="auto">
            <a:xfrm>
              <a:off x="489960" y="4024800"/>
              <a:ext cx="2876760" cy="847800"/>
            </a:xfrm>
            <a:custGeom>
              <a:avLst/>
              <a:gdLst>
                <a:gd name="textAreaLeft" fmla="*/ 0 w 2876760"/>
                <a:gd name="textAreaRight" fmla="*/ 2879640 w 2876760"/>
                <a:gd name="textAreaTop" fmla="*/ 0 h 847800"/>
                <a:gd name="textAreaBottom" fmla="*/ 850680 h 847800"/>
              </a:gdLst>
              <a:ahLst/>
              <a:cxnLst/>
              <a:rect l="textAreaLeft" t="textAreaTop" r="textAreaRight" b="textAreaBottom"/>
              <a:pathLst>
                <a:path w="7999" h="2363" extrusionOk="0">
                  <a:moveTo>
                    <a:pt x="3570" y="569"/>
                  </a:moveTo>
                  <a:cubicBezTo>
                    <a:pt x="3809" y="658"/>
                    <a:pt x="4190" y="658"/>
                    <a:pt x="4429" y="569"/>
                  </a:cubicBezTo>
                  <a:cubicBezTo>
                    <a:pt x="4938" y="380"/>
                    <a:pt x="5448" y="190"/>
                    <a:pt x="5958" y="0"/>
                  </a:cubicBezTo>
                  <a:cubicBezTo>
                    <a:pt x="6565" y="226"/>
                    <a:pt x="7172" y="453"/>
                    <a:pt x="7779" y="678"/>
                  </a:cubicBezTo>
                  <a:cubicBezTo>
                    <a:pt x="8072" y="786"/>
                    <a:pt x="8072" y="961"/>
                    <a:pt x="7779" y="1070"/>
                  </a:cubicBezTo>
                  <a:cubicBezTo>
                    <a:pt x="6694" y="1474"/>
                    <a:pt x="5610" y="1877"/>
                    <a:pt x="4526" y="2282"/>
                  </a:cubicBezTo>
                  <a:cubicBezTo>
                    <a:pt x="4234" y="2390"/>
                    <a:pt x="3764" y="2390"/>
                    <a:pt x="3473" y="2282"/>
                  </a:cubicBezTo>
                  <a:cubicBezTo>
                    <a:pt x="2388" y="1877"/>
                    <a:pt x="1303" y="1474"/>
                    <a:pt x="220" y="1070"/>
                  </a:cubicBezTo>
                  <a:cubicBezTo>
                    <a:pt x="-73" y="961"/>
                    <a:pt x="-73" y="786"/>
                    <a:pt x="220" y="678"/>
                  </a:cubicBezTo>
                  <a:cubicBezTo>
                    <a:pt x="826" y="453"/>
                    <a:pt x="1433" y="226"/>
                    <a:pt x="2041" y="0"/>
                  </a:cubicBezTo>
                  <a:cubicBezTo>
                    <a:pt x="2550" y="190"/>
                    <a:pt x="3060" y="380"/>
                    <a:pt x="3570" y="569"/>
                  </a:cubicBezTo>
                  <a:close/>
                </a:path>
              </a:pathLst>
            </a:custGeom>
            <a:solidFill>
              <a:srgbClr val="999999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5" name="Szabadkézi sokszög: alakzat 124"/>
            <p:cNvSpPr/>
            <p:nvPr/>
          </p:nvSpPr>
          <p:spPr bwMode="auto">
            <a:xfrm>
              <a:off x="489600" y="4338720"/>
              <a:ext cx="2876760" cy="943200"/>
            </a:xfrm>
            <a:custGeom>
              <a:avLst/>
              <a:gdLst>
                <a:gd name="textAreaLeft" fmla="*/ 0 w 2876760"/>
                <a:gd name="textAreaRight" fmla="*/ 2879640 w 2876760"/>
                <a:gd name="textAreaTop" fmla="*/ 0 h 943200"/>
                <a:gd name="textAreaBottom" fmla="*/ 946080 h 943200"/>
              </a:gdLst>
              <a:ahLst/>
              <a:cxnLst/>
              <a:rect l="textAreaLeft" t="textAreaTop" r="textAreaRight" b="textAreaBottom"/>
              <a:pathLst>
                <a:path w="7999" h="2628" extrusionOk="0">
                  <a:moveTo>
                    <a:pt x="7999" y="15"/>
                  </a:moveTo>
                  <a:lnTo>
                    <a:pt x="7999" y="1140"/>
                  </a:lnTo>
                  <a:cubicBezTo>
                    <a:pt x="7999" y="1211"/>
                    <a:pt x="7927" y="1281"/>
                    <a:pt x="7780" y="1335"/>
                  </a:cubicBezTo>
                  <a:cubicBezTo>
                    <a:pt x="6695" y="1739"/>
                    <a:pt x="5610" y="2143"/>
                    <a:pt x="4526" y="2548"/>
                  </a:cubicBezTo>
                  <a:cubicBezTo>
                    <a:pt x="4235" y="2655"/>
                    <a:pt x="3765" y="2655"/>
                    <a:pt x="3473" y="2548"/>
                  </a:cubicBezTo>
                  <a:cubicBezTo>
                    <a:pt x="2388" y="2143"/>
                    <a:pt x="1305" y="1739"/>
                    <a:pt x="220" y="1335"/>
                  </a:cubicBezTo>
                  <a:cubicBezTo>
                    <a:pt x="73" y="1281"/>
                    <a:pt x="0" y="1211"/>
                    <a:pt x="0" y="1140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1" y="71"/>
                    <a:pt x="74" y="142"/>
                    <a:pt x="221" y="196"/>
                  </a:cubicBezTo>
                  <a:cubicBezTo>
                    <a:pt x="1305" y="600"/>
                    <a:pt x="2390" y="1004"/>
                    <a:pt x="3474" y="1408"/>
                  </a:cubicBezTo>
                  <a:cubicBezTo>
                    <a:pt x="3765" y="1516"/>
                    <a:pt x="4235" y="1516"/>
                    <a:pt x="4527" y="1408"/>
                  </a:cubicBezTo>
                  <a:cubicBezTo>
                    <a:pt x="5612" y="1004"/>
                    <a:pt x="6695" y="600"/>
                    <a:pt x="7780" y="196"/>
                  </a:cubicBezTo>
                  <a:cubicBezTo>
                    <a:pt x="7917" y="146"/>
                    <a:pt x="7989" y="81"/>
                    <a:pt x="7999" y="15"/>
                  </a:cubicBezTo>
                  <a:close/>
                </a:path>
              </a:pathLst>
            </a:custGeom>
            <a:solidFill>
              <a:srgbClr val="999999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6" name="Csoportba foglalás 125"/>
          <p:cNvGrpSpPr/>
          <p:nvPr/>
        </p:nvGrpSpPr>
        <p:grpSpPr bwMode="auto">
          <a:xfrm>
            <a:off x="1837399" y="7994342"/>
            <a:ext cx="5651952" cy="2604843"/>
            <a:chOff x="759600" y="3305160"/>
            <a:chExt cx="2337120" cy="1077120"/>
          </a:xfrm>
        </p:grpSpPr>
        <p:sp>
          <p:nvSpPr>
            <p:cNvPr id="127" name="Szabadkézi sokszög: alakzat 126"/>
            <p:cNvSpPr/>
            <p:nvPr/>
          </p:nvSpPr>
          <p:spPr bwMode="auto">
            <a:xfrm>
              <a:off x="759960" y="3602160"/>
              <a:ext cx="2336760" cy="780120"/>
            </a:xfrm>
            <a:custGeom>
              <a:avLst/>
              <a:gdLst>
                <a:gd name="textAreaLeft" fmla="*/ 0 w 2336760"/>
                <a:gd name="textAreaRight" fmla="*/ 2339640 w 2336760"/>
                <a:gd name="textAreaTop" fmla="*/ 0 h 780120"/>
                <a:gd name="textAreaBottom" fmla="*/ 783000 h 780120"/>
              </a:gdLst>
              <a:ahLst/>
              <a:cxnLst/>
              <a:rect l="textAreaLeft" t="textAreaTop" r="textAreaRight" b="textAreaBottom"/>
              <a:pathLst>
                <a:path w="6499" h="2175" extrusionOk="0">
                  <a:moveTo>
                    <a:pt x="6499" y="0"/>
                  </a:moveTo>
                  <a:lnTo>
                    <a:pt x="6499" y="8"/>
                  </a:lnTo>
                  <a:lnTo>
                    <a:pt x="6499" y="994"/>
                  </a:lnTo>
                  <a:cubicBezTo>
                    <a:pt x="6499" y="1050"/>
                    <a:pt x="6440" y="1106"/>
                    <a:pt x="6321" y="1149"/>
                  </a:cubicBezTo>
                  <a:cubicBezTo>
                    <a:pt x="5440" y="1469"/>
                    <a:pt x="4559" y="1790"/>
                    <a:pt x="3677" y="2110"/>
                  </a:cubicBezTo>
                  <a:cubicBezTo>
                    <a:pt x="3440" y="2196"/>
                    <a:pt x="3059" y="2196"/>
                    <a:pt x="2822" y="2110"/>
                  </a:cubicBezTo>
                  <a:cubicBezTo>
                    <a:pt x="1940" y="1790"/>
                    <a:pt x="1059" y="1469"/>
                    <a:pt x="178" y="1149"/>
                  </a:cubicBezTo>
                  <a:cubicBezTo>
                    <a:pt x="58" y="1106"/>
                    <a:pt x="0" y="1050"/>
                    <a:pt x="0" y="994"/>
                  </a:cubicBezTo>
                  <a:lnTo>
                    <a:pt x="0" y="0"/>
                  </a:lnTo>
                  <a:cubicBezTo>
                    <a:pt x="0" y="56"/>
                    <a:pt x="59" y="111"/>
                    <a:pt x="178" y="155"/>
                  </a:cubicBezTo>
                  <a:cubicBezTo>
                    <a:pt x="1060" y="476"/>
                    <a:pt x="1940" y="796"/>
                    <a:pt x="2822" y="1116"/>
                  </a:cubicBezTo>
                  <a:cubicBezTo>
                    <a:pt x="3059" y="1201"/>
                    <a:pt x="3440" y="1201"/>
                    <a:pt x="3677" y="1116"/>
                  </a:cubicBezTo>
                  <a:cubicBezTo>
                    <a:pt x="4559" y="796"/>
                    <a:pt x="5440" y="476"/>
                    <a:pt x="6322" y="155"/>
                  </a:cubicBezTo>
                  <a:cubicBezTo>
                    <a:pt x="6434" y="113"/>
                    <a:pt x="6493" y="61"/>
                    <a:pt x="6499" y="8"/>
                  </a:cubicBezTo>
                  <a:cubicBezTo>
                    <a:pt x="6499" y="5"/>
                    <a:pt x="6483" y="3"/>
                    <a:pt x="6449" y="0"/>
                  </a:cubicBezTo>
                  <a:lnTo>
                    <a:pt x="6499" y="0"/>
                  </a:lnTo>
                  <a:close/>
                </a:path>
              </a:pathLst>
            </a:custGeom>
            <a:solidFill>
              <a:srgbClr val="DDDDDD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8" name="Szabadkézi sokszög: alakzat 127"/>
            <p:cNvSpPr/>
            <p:nvPr/>
          </p:nvSpPr>
          <p:spPr bwMode="auto">
            <a:xfrm>
              <a:off x="759600" y="3305160"/>
              <a:ext cx="2336760" cy="718560"/>
            </a:xfrm>
            <a:custGeom>
              <a:avLst/>
              <a:gdLst>
                <a:gd name="textAreaLeft" fmla="*/ 0 w 2336760"/>
                <a:gd name="textAreaRight" fmla="*/ 2339640 w 2336760"/>
                <a:gd name="textAreaTop" fmla="*/ 0 h 718560"/>
                <a:gd name="textAreaBottom" fmla="*/ 721440 h 718560"/>
              </a:gdLst>
              <a:ahLst/>
              <a:cxnLst/>
              <a:rect l="textAreaLeft" t="textAreaTop" r="textAreaRight" b="textAreaBottom"/>
              <a:pathLst>
                <a:path w="6499" h="2004" extrusionOk="0">
                  <a:moveTo>
                    <a:pt x="2933" y="333"/>
                  </a:moveTo>
                  <a:cubicBezTo>
                    <a:pt x="3109" y="396"/>
                    <a:pt x="3393" y="396"/>
                    <a:pt x="3569" y="333"/>
                  </a:cubicBezTo>
                  <a:cubicBezTo>
                    <a:pt x="3873" y="222"/>
                    <a:pt x="4178" y="111"/>
                    <a:pt x="4482" y="1"/>
                  </a:cubicBezTo>
                  <a:cubicBezTo>
                    <a:pt x="5096" y="224"/>
                    <a:pt x="5708" y="446"/>
                    <a:pt x="6321" y="670"/>
                  </a:cubicBezTo>
                  <a:cubicBezTo>
                    <a:pt x="6559" y="755"/>
                    <a:pt x="6559" y="893"/>
                    <a:pt x="6321" y="979"/>
                  </a:cubicBezTo>
                  <a:cubicBezTo>
                    <a:pt x="5440" y="1300"/>
                    <a:pt x="4558" y="1620"/>
                    <a:pt x="3677" y="1940"/>
                  </a:cubicBezTo>
                  <a:cubicBezTo>
                    <a:pt x="3439" y="2025"/>
                    <a:pt x="3059" y="2025"/>
                    <a:pt x="2822" y="1940"/>
                  </a:cubicBezTo>
                  <a:cubicBezTo>
                    <a:pt x="1940" y="1620"/>
                    <a:pt x="1060" y="1300"/>
                    <a:pt x="178" y="979"/>
                  </a:cubicBezTo>
                  <a:cubicBezTo>
                    <a:pt x="-59" y="893"/>
                    <a:pt x="-59" y="755"/>
                    <a:pt x="178" y="670"/>
                  </a:cubicBezTo>
                  <a:cubicBezTo>
                    <a:pt x="792" y="446"/>
                    <a:pt x="1405" y="224"/>
                    <a:pt x="2017" y="0"/>
                  </a:cubicBezTo>
                  <a:cubicBezTo>
                    <a:pt x="2322" y="111"/>
                    <a:pt x="2627" y="221"/>
                    <a:pt x="2933" y="333"/>
                  </a:cubicBezTo>
                  <a:close/>
                </a:path>
              </a:pathLst>
            </a:custGeom>
            <a:solidFill>
              <a:srgbClr val="DDDDDD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9" name="Csoportba foglalás 128"/>
          <p:cNvGrpSpPr/>
          <p:nvPr/>
        </p:nvGrpSpPr>
        <p:grpSpPr bwMode="auto">
          <a:xfrm>
            <a:off x="2490353" y="6470789"/>
            <a:ext cx="4346049" cy="2169542"/>
            <a:chOff x="1029600" y="2675160"/>
            <a:chExt cx="1797120" cy="897120"/>
          </a:xfrm>
        </p:grpSpPr>
        <p:sp>
          <p:nvSpPr>
            <p:cNvPr id="130" name="Szabadkézi sokszög: alakzat 129"/>
            <p:cNvSpPr/>
            <p:nvPr/>
          </p:nvSpPr>
          <p:spPr bwMode="auto">
            <a:xfrm>
              <a:off x="1029600" y="2675160"/>
              <a:ext cx="1797120" cy="599040"/>
            </a:xfrm>
            <a:custGeom>
              <a:avLst/>
              <a:gdLst>
                <a:gd name="textAreaLeft" fmla="*/ 0 w 1797120"/>
                <a:gd name="textAreaRight" fmla="*/ 1800000 w 1797120"/>
                <a:gd name="textAreaTop" fmla="*/ 0 h 599040"/>
                <a:gd name="textAreaBottom" fmla="*/ 601920 h 599040"/>
              </a:gdLst>
              <a:ahLst/>
              <a:cxnLst/>
              <a:rect l="textAreaLeft" t="textAreaTop" r="textAreaRight" b="textAreaBottom"/>
              <a:pathLst>
                <a:path w="5000" h="1672" extrusionOk="0">
                  <a:moveTo>
                    <a:pt x="2829" y="45"/>
                  </a:moveTo>
                  <a:cubicBezTo>
                    <a:pt x="3508" y="272"/>
                    <a:pt x="4185" y="500"/>
                    <a:pt x="4863" y="727"/>
                  </a:cubicBezTo>
                  <a:cubicBezTo>
                    <a:pt x="5046" y="787"/>
                    <a:pt x="5046" y="885"/>
                    <a:pt x="4863" y="946"/>
                  </a:cubicBezTo>
                  <a:cubicBezTo>
                    <a:pt x="4185" y="1173"/>
                    <a:pt x="3508" y="1400"/>
                    <a:pt x="2829" y="1627"/>
                  </a:cubicBezTo>
                  <a:cubicBezTo>
                    <a:pt x="2647" y="1687"/>
                    <a:pt x="2353" y="1687"/>
                    <a:pt x="2171" y="1627"/>
                  </a:cubicBezTo>
                  <a:cubicBezTo>
                    <a:pt x="1493" y="1400"/>
                    <a:pt x="816" y="1173"/>
                    <a:pt x="138" y="946"/>
                  </a:cubicBezTo>
                  <a:cubicBezTo>
                    <a:pt x="-46" y="885"/>
                    <a:pt x="-46" y="787"/>
                    <a:pt x="138" y="727"/>
                  </a:cubicBezTo>
                  <a:cubicBezTo>
                    <a:pt x="816" y="500"/>
                    <a:pt x="1493" y="272"/>
                    <a:pt x="2171" y="45"/>
                  </a:cubicBezTo>
                  <a:cubicBezTo>
                    <a:pt x="2353" y="-15"/>
                    <a:pt x="2647" y="-15"/>
                    <a:pt x="2829" y="45"/>
                  </a:cubicBezTo>
                  <a:close/>
                </a:path>
              </a:pathLst>
            </a:custGeom>
            <a:solidFill>
              <a:srgbClr val="FF8000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" name="Szabadkézi sokszög: alakzat 130"/>
            <p:cNvSpPr/>
            <p:nvPr/>
          </p:nvSpPr>
          <p:spPr bwMode="auto">
            <a:xfrm>
              <a:off x="1029960" y="2976840"/>
              <a:ext cx="1796759" cy="595440"/>
            </a:xfrm>
            <a:custGeom>
              <a:avLst/>
              <a:gdLst>
                <a:gd name="textAreaLeft" fmla="*/ 0 w 1796760"/>
                <a:gd name="textAreaRight" fmla="*/ 1799640 w 1796760"/>
                <a:gd name="textAreaTop" fmla="*/ 0 h 595440"/>
                <a:gd name="textAreaBottom" fmla="*/ 598320 h 595440"/>
              </a:gdLst>
              <a:ahLst/>
              <a:cxnLst/>
              <a:rect l="textAreaLeft" t="textAreaTop" r="textAreaRight" b="textAreaBottom"/>
              <a:pathLst>
                <a:path w="4999" h="1662" extrusionOk="0">
                  <a:moveTo>
                    <a:pt x="4999" y="826"/>
                  </a:moveTo>
                  <a:cubicBezTo>
                    <a:pt x="4999" y="865"/>
                    <a:pt x="4955" y="905"/>
                    <a:pt x="4863" y="936"/>
                  </a:cubicBezTo>
                  <a:lnTo>
                    <a:pt x="2828" y="1617"/>
                  </a:lnTo>
                  <a:cubicBezTo>
                    <a:pt x="2647" y="1677"/>
                    <a:pt x="2352" y="1677"/>
                    <a:pt x="2171" y="1617"/>
                  </a:cubicBezTo>
                  <a:lnTo>
                    <a:pt x="137" y="936"/>
                  </a:lnTo>
                  <a:cubicBezTo>
                    <a:pt x="45" y="905"/>
                    <a:pt x="0" y="865"/>
                    <a:pt x="0" y="826"/>
                  </a:cubicBezTo>
                  <a:lnTo>
                    <a:pt x="0" y="0"/>
                  </a:lnTo>
                  <a:cubicBezTo>
                    <a:pt x="0" y="39"/>
                    <a:pt x="46" y="79"/>
                    <a:pt x="138" y="109"/>
                  </a:cubicBezTo>
                  <a:cubicBezTo>
                    <a:pt x="816" y="336"/>
                    <a:pt x="1493" y="563"/>
                    <a:pt x="2171" y="790"/>
                  </a:cubicBezTo>
                  <a:cubicBezTo>
                    <a:pt x="2353" y="851"/>
                    <a:pt x="2647" y="851"/>
                    <a:pt x="2829" y="790"/>
                  </a:cubicBezTo>
                  <a:cubicBezTo>
                    <a:pt x="3508" y="563"/>
                    <a:pt x="4185" y="336"/>
                    <a:pt x="4863" y="109"/>
                  </a:cubicBezTo>
                  <a:cubicBezTo>
                    <a:pt x="4947" y="82"/>
                    <a:pt x="4992" y="46"/>
                    <a:pt x="4999" y="10"/>
                  </a:cubicBezTo>
                  <a:lnTo>
                    <a:pt x="4999" y="826"/>
                  </a:lnTo>
                  <a:close/>
                </a:path>
              </a:pathLst>
            </a:custGeom>
            <a:solidFill>
              <a:srgbClr val="FF8000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32" name="Csoportba foglalás 131"/>
          <p:cNvGrpSpPr/>
          <p:nvPr/>
        </p:nvGrpSpPr>
        <p:grpSpPr bwMode="auto">
          <a:xfrm>
            <a:off x="3143305" y="4947233"/>
            <a:ext cx="3040144" cy="1734241"/>
            <a:chOff x="1299600" y="2045160"/>
            <a:chExt cx="1257120" cy="717120"/>
          </a:xfrm>
        </p:grpSpPr>
        <p:sp>
          <p:nvSpPr>
            <p:cNvPr id="133" name="Szabadkézi sokszög: alakzat 132"/>
            <p:cNvSpPr/>
            <p:nvPr/>
          </p:nvSpPr>
          <p:spPr bwMode="auto">
            <a:xfrm>
              <a:off x="1299600" y="2045160"/>
              <a:ext cx="1257120" cy="436680"/>
            </a:xfrm>
            <a:custGeom>
              <a:avLst/>
              <a:gdLst>
                <a:gd name="textAreaLeft" fmla="*/ 0 w 1257120"/>
                <a:gd name="textAreaRight" fmla="*/ 1260000 w 1257120"/>
                <a:gd name="textAreaTop" fmla="*/ 0 h 436680"/>
                <a:gd name="textAreaBottom" fmla="*/ 439560 h 436680"/>
              </a:gdLst>
              <a:ahLst/>
              <a:cxnLst/>
              <a:rect l="textAreaLeft" t="textAreaTop" r="textAreaRight" b="textAreaBottom"/>
              <a:pathLst>
                <a:path w="3500" h="1221" extrusionOk="0">
                  <a:moveTo>
                    <a:pt x="3405" y="531"/>
                  </a:moveTo>
                  <a:cubicBezTo>
                    <a:pt x="3532" y="574"/>
                    <a:pt x="3532" y="646"/>
                    <a:pt x="3405" y="691"/>
                  </a:cubicBezTo>
                  <a:cubicBezTo>
                    <a:pt x="2930" y="856"/>
                    <a:pt x="2455" y="1022"/>
                    <a:pt x="1980" y="1187"/>
                  </a:cubicBezTo>
                  <a:cubicBezTo>
                    <a:pt x="1853" y="1232"/>
                    <a:pt x="1647" y="1232"/>
                    <a:pt x="1520" y="1187"/>
                  </a:cubicBezTo>
                  <a:cubicBezTo>
                    <a:pt x="1045" y="1022"/>
                    <a:pt x="570" y="856"/>
                    <a:pt x="96" y="691"/>
                  </a:cubicBezTo>
                  <a:cubicBezTo>
                    <a:pt x="-32" y="646"/>
                    <a:pt x="-32" y="574"/>
                    <a:pt x="96" y="531"/>
                  </a:cubicBezTo>
                  <a:cubicBezTo>
                    <a:pt x="570" y="365"/>
                    <a:pt x="1045" y="199"/>
                    <a:pt x="1520" y="33"/>
                  </a:cubicBezTo>
                  <a:cubicBezTo>
                    <a:pt x="1647" y="-11"/>
                    <a:pt x="1853" y="-11"/>
                    <a:pt x="1980" y="33"/>
                  </a:cubicBezTo>
                  <a:cubicBezTo>
                    <a:pt x="2455" y="199"/>
                    <a:pt x="2930" y="365"/>
                    <a:pt x="3405" y="531"/>
                  </a:cubicBezTo>
                  <a:close/>
                </a:path>
              </a:pathLst>
            </a:custGeom>
            <a:solidFill>
              <a:srgbClr val="5983B0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4" name="Szabadkézi sokszög: alakzat 133"/>
            <p:cNvSpPr/>
            <p:nvPr/>
          </p:nvSpPr>
          <p:spPr bwMode="auto">
            <a:xfrm>
              <a:off x="1299600" y="2265120"/>
              <a:ext cx="1257120" cy="497160"/>
            </a:xfrm>
            <a:custGeom>
              <a:avLst/>
              <a:gdLst>
                <a:gd name="textAreaLeft" fmla="*/ 0 w 1257120"/>
                <a:gd name="textAreaRight" fmla="*/ 1260000 w 1257120"/>
                <a:gd name="textAreaTop" fmla="*/ 0 h 497160"/>
                <a:gd name="textAreaBottom" fmla="*/ 500040 h 497160"/>
              </a:gdLst>
              <a:ahLst/>
              <a:cxnLst/>
              <a:rect l="textAreaLeft" t="textAreaTop" r="textAreaRight" b="textAreaBottom"/>
              <a:pathLst>
                <a:path w="3500" h="1389" extrusionOk="0">
                  <a:moveTo>
                    <a:pt x="96" y="81"/>
                  </a:moveTo>
                  <a:cubicBezTo>
                    <a:pt x="570" y="247"/>
                    <a:pt x="1045" y="413"/>
                    <a:pt x="1519" y="578"/>
                  </a:cubicBezTo>
                  <a:cubicBezTo>
                    <a:pt x="1647" y="623"/>
                    <a:pt x="1852" y="623"/>
                    <a:pt x="1980" y="578"/>
                  </a:cubicBezTo>
                  <a:cubicBezTo>
                    <a:pt x="2455" y="413"/>
                    <a:pt x="2930" y="247"/>
                    <a:pt x="3404" y="81"/>
                  </a:cubicBezTo>
                  <a:cubicBezTo>
                    <a:pt x="3469" y="59"/>
                    <a:pt x="3500" y="29"/>
                    <a:pt x="3500" y="0"/>
                  </a:cubicBezTo>
                  <a:lnTo>
                    <a:pt x="3500" y="779"/>
                  </a:lnTo>
                  <a:cubicBezTo>
                    <a:pt x="3500" y="807"/>
                    <a:pt x="3468" y="837"/>
                    <a:pt x="3404" y="859"/>
                  </a:cubicBezTo>
                  <a:lnTo>
                    <a:pt x="1980" y="1356"/>
                  </a:lnTo>
                  <a:cubicBezTo>
                    <a:pt x="1852" y="1400"/>
                    <a:pt x="1648" y="1400"/>
                    <a:pt x="1519" y="1356"/>
                  </a:cubicBezTo>
                  <a:cubicBezTo>
                    <a:pt x="1046" y="1190"/>
                    <a:pt x="571" y="1025"/>
                    <a:pt x="96" y="859"/>
                  </a:cubicBezTo>
                  <a:cubicBezTo>
                    <a:pt x="32" y="837"/>
                    <a:pt x="0" y="807"/>
                    <a:pt x="0" y="779"/>
                  </a:cubicBezTo>
                  <a:lnTo>
                    <a:pt x="0" y="0"/>
                  </a:lnTo>
                  <a:cubicBezTo>
                    <a:pt x="0" y="29"/>
                    <a:pt x="31" y="59"/>
                    <a:pt x="96" y="81"/>
                  </a:cubicBezTo>
                  <a:close/>
                </a:path>
              </a:pathLst>
            </a:custGeom>
            <a:solidFill>
              <a:srgbClr val="5983B0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38" name="Téglalap 137"/>
          <p:cNvSpPr/>
          <p:nvPr/>
        </p:nvSpPr>
        <p:spPr bwMode="auto">
          <a:xfrm>
            <a:off x="9500211" y="585511"/>
            <a:ext cx="16085254" cy="698878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r>
              <a:rPr lang="hu-HU" sz="6000" b="1" dirty="0"/>
              <a:t>Egységes </a:t>
            </a:r>
            <a:r>
              <a:rPr lang="hu-HU" sz="6000" b="1" dirty="0" err="1"/>
              <a:t>AI_env</a:t>
            </a:r>
            <a:r>
              <a:rPr lang="hu-HU" sz="6000" b="1" dirty="0"/>
              <a:t> modul</a:t>
            </a:r>
          </a:p>
          <a:p>
            <a:r>
              <a:rPr lang="hu-HU" sz="4400" dirty="0">
                <a:hlinkClick r:id="rId2"/>
              </a:rPr>
              <a:t>https://docs.hpc.kifu.hu/software/pytorch.html#ai-env-module-package-list</a:t>
            </a:r>
            <a:endParaRPr lang="hu-HU" sz="4400" dirty="0"/>
          </a:p>
          <a:p>
            <a:r>
              <a:rPr lang="hu-HU" sz="5599" b="1" dirty="0"/>
              <a:t>Konténerek</a:t>
            </a:r>
            <a:endParaRPr lang="hu-HU" sz="5599" dirty="0"/>
          </a:p>
          <a:p>
            <a:r>
              <a:rPr lang="hu-HU" sz="4800" dirty="0"/>
              <a:t>/</a:t>
            </a:r>
            <a:r>
              <a:rPr lang="hu-HU" sz="4800" dirty="0" err="1"/>
              <a:t>opt</a:t>
            </a:r>
            <a:r>
              <a:rPr lang="hu-HU" sz="4800" dirty="0"/>
              <a:t>/software/</a:t>
            </a:r>
            <a:r>
              <a:rPr lang="hu-HU" sz="4800" dirty="0" err="1"/>
              <a:t>packages</a:t>
            </a:r>
            <a:r>
              <a:rPr lang="hu-HU" sz="4800" dirty="0"/>
              <a:t>/</a:t>
            </a:r>
            <a:r>
              <a:rPr lang="hu-HU" sz="4800" dirty="0" err="1"/>
              <a:t>containers</a:t>
            </a:r>
            <a:r>
              <a:rPr lang="hu-HU" sz="4800" dirty="0"/>
              <a:t> </a:t>
            </a:r>
          </a:p>
          <a:p>
            <a:r>
              <a:rPr lang="hu-HU" sz="5599" dirty="0"/>
              <a:t>Új Dokumentáció:</a:t>
            </a:r>
          </a:p>
          <a:p>
            <a:r>
              <a:rPr lang="hu-HU" sz="5599" dirty="0" err="1"/>
              <a:t>pytorch</a:t>
            </a:r>
            <a:r>
              <a:rPr lang="hu-HU" sz="5599" dirty="0"/>
              <a:t>, </a:t>
            </a:r>
            <a:r>
              <a:rPr lang="hu-HU" sz="5599" dirty="0" err="1"/>
              <a:t>multinode</a:t>
            </a:r>
            <a:r>
              <a:rPr lang="hu-HU" sz="5599" dirty="0"/>
              <a:t>, HDF5, multi-</a:t>
            </a:r>
            <a:r>
              <a:rPr lang="hu-HU" sz="5599" dirty="0" err="1"/>
              <a:t>gpu</a:t>
            </a:r>
            <a:endParaRPr lang="hu-HU" sz="5599" dirty="0"/>
          </a:p>
          <a:p>
            <a:endParaRPr lang="hu-HU" sz="5599" dirty="0"/>
          </a:p>
          <a:p>
            <a:r>
              <a:rPr lang="hu-HU" sz="5599" b="1" dirty="0"/>
              <a:t>Új csomagok</a:t>
            </a:r>
          </a:p>
          <a:p>
            <a:endParaRPr lang="hu-HU" sz="6000" dirty="0"/>
          </a:p>
          <a:p>
            <a:endParaRPr lang="hu-HU" sz="6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FED660-86C8-F416-B22D-4A0CBC08F2B0}"/>
              </a:ext>
            </a:extLst>
          </p:cNvPr>
          <p:cNvSpPr txBox="1">
            <a:spLocks/>
          </p:cNvSpPr>
          <p:nvPr/>
        </p:nvSpPr>
        <p:spPr bwMode="auto">
          <a:xfrm>
            <a:off x="1544616" y="1752600"/>
            <a:ext cx="13807182" cy="1803400"/>
          </a:xfr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ource Sans Pro"/>
                <a:ea typeface="Source Sans Pro"/>
                <a:cs typeface="Poppins SemiBold"/>
              </a:rPr>
              <a:t>EuroHPC gépek</a:t>
            </a:r>
            <a:endParaRPr lang="en-US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0859847-505E-3E25-72EB-1719C8CDD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07" y="1575581"/>
            <a:ext cx="16085253" cy="6625964"/>
          </a:xfrm>
          <a:prstGeom prst="rect">
            <a:avLst/>
          </a:prstGeom>
        </p:spPr>
      </p:pic>
      <p:pic>
        <p:nvPicPr>
          <p:cNvPr id="4" name="Kép 3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3C62BBC8-1909-0622-3452-E389035F0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684898" y="12484162"/>
            <a:ext cx="1756993" cy="6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18B7FAD-50CD-C934-3766-26BE503B4EF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Szövegdoboz 121">
            <a:extLst>
              <a:ext uri="{FF2B5EF4-FFF2-40B4-BE49-F238E27FC236}">
                <a16:creationId xmlns:a16="http://schemas.microsoft.com/office/drawing/2014/main" id="{1C08495A-A0E4-799E-4F59-87F78BCB9932}"/>
              </a:ext>
            </a:extLst>
          </p:cNvPr>
          <p:cNvSpPr txBox="1"/>
          <p:nvPr/>
        </p:nvSpPr>
        <p:spPr bwMode="auto">
          <a:xfrm>
            <a:off x="595051" y="585511"/>
            <a:ext cx="9356366" cy="3285654"/>
          </a:xfrm>
          <a:prstGeom prst="rect">
            <a:avLst/>
          </a:prstGeom>
          <a:noFill/>
          <a:ln w="0">
            <a:noFill/>
          </a:ln>
        </p:spPr>
        <p:txBody>
          <a:bodyPr lIns="217651" tIns="108825" rIns="217651" bIns="108825" anchor="t">
            <a:noAutofit/>
          </a:bodyPr>
          <a:lstStyle/>
          <a:p>
            <a:pPr defTabSz="1828388">
              <a:defRPr/>
            </a:pPr>
            <a:r>
              <a:rPr lang="en-US" sz="6000" b="1" dirty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AI </a:t>
            </a:r>
            <a:r>
              <a:rPr lang="hu-HU" sz="6000" b="1" dirty="0" err="1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multigpu</a:t>
            </a:r>
            <a:r>
              <a:rPr lang="hu-HU" sz="6000" b="1" dirty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/</a:t>
            </a:r>
            <a:r>
              <a:rPr lang="hu-HU" sz="6000" b="1" dirty="0" err="1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multinode</a:t>
            </a:r>
            <a:endParaRPr sz="6000" b="1" dirty="0">
              <a:solidFill>
                <a:srgbClr val="4764D1"/>
              </a:solidFill>
              <a:latin typeface="Source Sans Pro" panose="020F0502020204030204" pitchFamily="34" charset="0"/>
              <a:ea typeface="Source Sans Pro" panose="020F0502020204030204" pitchFamily="34" charset="0"/>
              <a:cs typeface="Poppins SemiBold" panose="00000700000000000000" pitchFamily="2" charset="-18"/>
            </a:endParaRPr>
          </a:p>
        </p:txBody>
      </p:sp>
      <p:grpSp>
        <p:nvGrpSpPr>
          <p:cNvPr id="123" name="Csoportba foglalás 122">
            <a:extLst>
              <a:ext uri="{FF2B5EF4-FFF2-40B4-BE49-F238E27FC236}">
                <a16:creationId xmlns:a16="http://schemas.microsoft.com/office/drawing/2014/main" id="{C01B6C96-6D8F-814C-F73E-BB8B6F82B04B}"/>
              </a:ext>
            </a:extLst>
          </p:cNvPr>
          <p:cNvGrpSpPr/>
          <p:nvPr/>
        </p:nvGrpSpPr>
        <p:grpSpPr bwMode="auto">
          <a:xfrm>
            <a:off x="1184447" y="9734677"/>
            <a:ext cx="6957857" cy="3040144"/>
            <a:chOff x="489600" y="4024800"/>
            <a:chExt cx="2877120" cy="1257120"/>
          </a:xfrm>
        </p:grpSpPr>
        <p:sp>
          <p:nvSpPr>
            <p:cNvPr id="124" name="Szabadkézi sokszög: alakzat 123">
              <a:extLst>
                <a:ext uri="{FF2B5EF4-FFF2-40B4-BE49-F238E27FC236}">
                  <a16:creationId xmlns:a16="http://schemas.microsoft.com/office/drawing/2014/main" id="{AFF846E6-2BB7-98C7-BC9D-DF3004E3B8B8}"/>
                </a:ext>
              </a:extLst>
            </p:cNvPr>
            <p:cNvSpPr/>
            <p:nvPr/>
          </p:nvSpPr>
          <p:spPr bwMode="auto">
            <a:xfrm>
              <a:off x="489960" y="4024800"/>
              <a:ext cx="2876760" cy="847800"/>
            </a:xfrm>
            <a:custGeom>
              <a:avLst/>
              <a:gdLst>
                <a:gd name="textAreaLeft" fmla="*/ 0 w 2876760"/>
                <a:gd name="textAreaRight" fmla="*/ 2879640 w 2876760"/>
                <a:gd name="textAreaTop" fmla="*/ 0 h 847800"/>
                <a:gd name="textAreaBottom" fmla="*/ 850680 h 847800"/>
              </a:gdLst>
              <a:ahLst/>
              <a:cxnLst/>
              <a:rect l="textAreaLeft" t="textAreaTop" r="textAreaRight" b="textAreaBottom"/>
              <a:pathLst>
                <a:path w="7999" h="2363" extrusionOk="0">
                  <a:moveTo>
                    <a:pt x="3570" y="569"/>
                  </a:moveTo>
                  <a:cubicBezTo>
                    <a:pt x="3809" y="658"/>
                    <a:pt x="4190" y="658"/>
                    <a:pt x="4429" y="569"/>
                  </a:cubicBezTo>
                  <a:cubicBezTo>
                    <a:pt x="4938" y="380"/>
                    <a:pt x="5448" y="190"/>
                    <a:pt x="5958" y="0"/>
                  </a:cubicBezTo>
                  <a:cubicBezTo>
                    <a:pt x="6565" y="226"/>
                    <a:pt x="7172" y="453"/>
                    <a:pt x="7779" y="678"/>
                  </a:cubicBezTo>
                  <a:cubicBezTo>
                    <a:pt x="8072" y="786"/>
                    <a:pt x="8072" y="961"/>
                    <a:pt x="7779" y="1070"/>
                  </a:cubicBezTo>
                  <a:cubicBezTo>
                    <a:pt x="6694" y="1474"/>
                    <a:pt x="5610" y="1877"/>
                    <a:pt x="4526" y="2282"/>
                  </a:cubicBezTo>
                  <a:cubicBezTo>
                    <a:pt x="4234" y="2390"/>
                    <a:pt x="3764" y="2390"/>
                    <a:pt x="3473" y="2282"/>
                  </a:cubicBezTo>
                  <a:cubicBezTo>
                    <a:pt x="2388" y="1877"/>
                    <a:pt x="1303" y="1474"/>
                    <a:pt x="220" y="1070"/>
                  </a:cubicBezTo>
                  <a:cubicBezTo>
                    <a:pt x="-73" y="961"/>
                    <a:pt x="-73" y="786"/>
                    <a:pt x="220" y="678"/>
                  </a:cubicBezTo>
                  <a:cubicBezTo>
                    <a:pt x="826" y="453"/>
                    <a:pt x="1433" y="226"/>
                    <a:pt x="2041" y="0"/>
                  </a:cubicBezTo>
                  <a:cubicBezTo>
                    <a:pt x="2550" y="190"/>
                    <a:pt x="3060" y="380"/>
                    <a:pt x="3570" y="569"/>
                  </a:cubicBezTo>
                  <a:close/>
                </a:path>
              </a:pathLst>
            </a:custGeom>
            <a:solidFill>
              <a:srgbClr val="999999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5" name="Szabadkézi sokszög: alakzat 124">
              <a:extLst>
                <a:ext uri="{FF2B5EF4-FFF2-40B4-BE49-F238E27FC236}">
                  <a16:creationId xmlns:a16="http://schemas.microsoft.com/office/drawing/2014/main" id="{2293E0D7-6348-4BEA-6726-273D99684D97}"/>
                </a:ext>
              </a:extLst>
            </p:cNvPr>
            <p:cNvSpPr/>
            <p:nvPr/>
          </p:nvSpPr>
          <p:spPr bwMode="auto">
            <a:xfrm>
              <a:off x="489600" y="4338720"/>
              <a:ext cx="2876760" cy="943200"/>
            </a:xfrm>
            <a:custGeom>
              <a:avLst/>
              <a:gdLst>
                <a:gd name="textAreaLeft" fmla="*/ 0 w 2876760"/>
                <a:gd name="textAreaRight" fmla="*/ 2879640 w 2876760"/>
                <a:gd name="textAreaTop" fmla="*/ 0 h 943200"/>
                <a:gd name="textAreaBottom" fmla="*/ 946080 h 943200"/>
              </a:gdLst>
              <a:ahLst/>
              <a:cxnLst/>
              <a:rect l="textAreaLeft" t="textAreaTop" r="textAreaRight" b="textAreaBottom"/>
              <a:pathLst>
                <a:path w="7999" h="2628" extrusionOk="0">
                  <a:moveTo>
                    <a:pt x="7999" y="15"/>
                  </a:moveTo>
                  <a:lnTo>
                    <a:pt x="7999" y="1140"/>
                  </a:lnTo>
                  <a:cubicBezTo>
                    <a:pt x="7999" y="1211"/>
                    <a:pt x="7927" y="1281"/>
                    <a:pt x="7780" y="1335"/>
                  </a:cubicBezTo>
                  <a:cubicBezTo>
                    <a:pt x="6695" y="1739"/>
                    <a:pt x="5610" y="2143"/>
                    <a:pt x="4526" y="2548"/>
                  </a:cubicBezTo>
                  <a:cubicBezTo>
                    <a:pt x="4235" y="2655"/>
                    <a:pt x="3765" y="2655"/>
                    <a:pt x="3473" y="2548"/>
                  </a:cubicBezTo>
                  <a:cubicBezTo>
                    <a:pt x="2388" y="2143"/>
                    <a:pt x="1305" y="1739"/>
                    <a:pt x="220" y="1335"/>
                  </a:cubicBezTo>
                  <a:cubicBezTo>
                    <a:pt x="73" y="1281"/>
                    <a:pt x="0" y="1211"/>
                    <a:pt x="0" y="1140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1" y="71"/>
                    <a:pt x="74" y="142"/>
                    <a:pt x="221" y="196"/>
                  </a:cubicBezTo>
                  <a:cubicBezTo>
                    <a:pt x="1305" y="600"/>
                    <a:pt x="2390" y="1004"/>
                    <a:pt x="3474" y="1408"/>
                  </a:cubicBezTo>
                  <a:cubicBezTo>
                    <a:pt x="3765" y="1516"/>
                    <a:pt x="4235" y="1516"/>
                    <a:pt x="4527" y="1408"/>
                  </a:cubicBezTo>
                  <a:cubicBezTo>
                    <a:pt x="5612" y="1004"/>
                    <a:pt x="6695" y="600"/>
                    <a:pt x="7780" y="196"/>
                  </a:cubicBezTo>
                  <a:cubicBezTo>
                    <a:pt x="7917" y="146"/>
                    <a:pt x="7989" y="81"/>
                    <a:pt x="7999" y="15"/>
                  </a:cubicBezTo>
                  <a:close/>
                </a:path>
              </a:pathLst>
            </a:custGeom>
            <a:solidFill>
              <a:srgbClr val="999999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6" name="Csoportba foglalás 125">
            <a:extLst>
              <a:ext uri="{FF2B5EF4-FFF2-40B4-BE49-F238E27FC236}">
                <a16:creationId xmlns:a16="http://schemas.microsoft.com/office/drawing/2014/main" id="{89C02CF4-F5EA-BF09-5CCA-F58698460E43}"/>
              </a:ext>
            </a:extLst>
          </p:cNvPr>
          <p:cNvGrpSpPr/>
          <p:nvPr/>
        </p:nvGrpSpPr>
        <p:grpSpPr bwMode="auto">
          <a:xfrm>
            <a:off x="1837399" y="7994342"/>
            <a:ext cx="5651952" cy="2604843"/>
            <a:chOff x="759600" y="3305160"/>
            <a:chExt cx="2337120" cy="1077120"/>
          </a:xfrm>
        </p:grpSpPr>
        <p:sp>
          <p:nvSpPr>
            <p:cNvPr id="127" name="Szabadkézi sokszög: alakzat 126">
              <a:extLst>
                <a:ext uri="{FF2B5EF4-FFF2-40B4-BE49-F238E27FC236}">
                  <a16:creationId xmlns:a16="http://schemas.microsoft.com/office/drawing/2014/main" id="{2FCF60A2-4A7E-450A-517D-7F4422378D97}"/>
                </a:ext>
              </a:extLst>
            </p:cNvPr>
            <p:cNvSpPr/>
            <p:nvPr/>
          </p:nvSpPr>
          <p:spPr bwMode="auto">
            <a:xfrm>
              <a:off x="759960" y="3602160"/>
              <a:ext cx="2336760" cy="780120"/>
            </a:xfrm>
            <a:custGeom>
              <a:avLst/>
              <a:gdLst>
                <a:gd name="textAreaLeft" fmla="*/ 0 w 2336760"/>
                <a:gd name="textAreaRight" fmla="*/ 2339640 w 2336760"/>
                <a:gd name="textAreaTop" fmla="*/ 0 h 780120"/>
                <a:gd name="textAreaBottom" fmla="*/ 783000 h 780120"/>
              </a:gdLst>
              <a:ahLst/>
              <a:cxnLst/>
              <a:rect l="textAreaLeft" t="textAreaTop" r="textAreaRight" b="textAreaBottom"/>
              <a:pathLst>
                <a:path w="6499" h="2175" extrusionOk="0">
                  <a:moveTo>
                    <a:pt x="6499" y="0"/>
                  </a:moveTo>
                  <a:lnTo>
                    <a:pt x="6499" y="8"/>
                  </a:lnTo>
                  <a:lnTo>
                    <a:pt x="6499" y="994"/>
                  </a:lnTo>
                  <a:cubicBezTo>
                    <a:pt x="6499" y="1050"/>
                    <a:pt x="6440" y="1106"/>
                    <a:pt x="6321" y="1149"/>
                  </a:cubicBezTo>
                  <a:cubicBezTo>
                    <a:pt x="5440" y="1469"/>
                    <a:pt x="4559" y="1790"/>
                    <a:pt x="3677" y="2110"/>
                  </a:cubicBezTo>
                  <a:cubicBezTo>
                    <a:pt x="3440" y="2196"/>
                    <a:pt x="3059" y="2196"/>
                    <a:pt x="2822" y="2110"/>
                  </a:cubicBezTo>
                  <a:cubicBezTo>
                    <a:pt x="1940" y="1790"/>
                    <a:pt x="1059" y="1469"/>
                    <a:pt x="178" y="1149"/>
                  </a:cubicBezTo>
                  <a:cubicBezTo>
                    <a:pt x="58" y="1106"/>
                    <a:pt x="0" y="1050"/>
                    <a:pt x="0" y="994"/>
                  </a:cubicBezTo>
                  <a:lnTo>
                    <a:pt x="0" y="0"/>
                  </a:lnTo>
                  <a:cubicBezTo>
                    <a:pt x="0" y="56"/>
                    <a:pt x="59" y="111"/>
                    <a:pt x="178" y="155"/>
                  </a:cubicBezTo>
                  <a:cubicBezTo>
                    <a:pt x="1060" y="476"/>
                    <a:pt x="1940" y="796"/>
                    <a:pt x="2822" y="1116"/>
                  </a:cubicBezTo>
                  <a:cubicBezTo>
                    <a:pt x="3059" y="1201"/>
                    <a:pt x="3440" y="1201"/>
                    <a:pt x="3677" y="1116"/>
                  </a:cubicBezTo>
                  <a:cubicBezTo>
                    <a:pt x="4559" y="796"/>
                    <a:pt x="5440" y="476"/>
                    <a:pt x="6322" y="155"/>
                  </a:cubicBezTo>
                  <a:cubicBezTo>
                    <a:pt x="6434" y="113"/>
                    <a:pt x="6493" y="61"/>
                    <a:pt x="6499" y="8"/>
                  </a:cubicBezTo>
                  <a:cubicBezTo>
                    <a:pt x="6499" y="5"/>
                    <a:pt x="6483" y="3"/>
                    <a:pt x="6449" y="0"/>
                  </a:cubicBezTo>
                  <a:lnTo>
                    <a:pt x="6499" y="0"/>
                  </a:lnTo>
                  <a:close/>
                </a:path>
              </a:pathLst>
            </a:custGeom>
            <a:solidFill>
              <a:srgbClr val="DDDDDD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28" name="Szabadkézi sokszög: alakzat 127">
              <a:extLst>
                <a:ext uri="{FF2B5EF4-FFF2-40B4-BE49-F238E27FC236}">
                  <a16:creationId xmlns:a16="http://schemas.microsoft.com/office/drawing/2014/main" id="{B172F337-E255-173E-EB8B-303B866DD0A5}"/>
                </a:ext>
              </a:extLst>
            </p:cNvPr>
            <p:cNvSpPr/>
            <p:nvPr/>
          </p:nvSpPr>
          <p:spPr bwMode="auto">
            <a:xfrm>
              <a:off x="759600" y="3305160"/>
              <a:ext cx="2336760" cy="718560"/>
            </a:xfrm>
            <a:custGeom>
              <a:avLst/>
              <a:gdLst>
                <a:gd name="textAreaLeft" fmla="*/ 0 w 2336760"/>
                <a:gd name="textAreaRight" fmla="*/ 2339640 w 2336760"/>
                <a:gd name="textAreaTop" fmla="*/ 0 h 718560"/>
                <a:gd name="textAreaBottom" fmla="*/ 721440 h 718560"/>
              </a:gdLst>
              <a:ahLst/>
              <a:cxnLst/>
              <a:rect l="textAreaLeft" t="textAreaTop" r="textAreaRight" b="textAreaBottom"/>
              <a:pathLst>
                <a:path w="6499" h="2004" extrusionOk="0">
                  <a:moveTo>
                    <a:pt x="2933" y="333"/>
                  </a:moveTo>
                  <a:cubicBezTo>
                    <a:pt x="3109" y="396"/>
                    <a:pt x="3393" y="396"/>
                    <a:pt x="3569" y="333"/>
                  </a:cubicBezTo>
                  <a:cubicBezTo>
                    <a:pt x="3873" y="222"/>
                    <a:pt x="4178" y="111"/>
                    <a:pt x="4482" y="1"/>
                  </a:cubicBezTo>
                  <a:cubicBezTo>
                    <a:pt x="5096" y="224"/>
                    <a:pt x="5708" y="446"/>
                    <a:pt x="6321" y="670"/>
                  </a:cubicBezTo>
                  <a:cubicBezTo>
                    <a:pt x="6559" y="755"/>
                    <a:pt x="6559" y="893"/>
                    <a:pt x="6321" y="979"/>
                  </a:cubicBezTo>
                  <a:cubicBezTo>
                    <a:pt x="5440" y="1300"/>
                    <a:pt x="4558" y="1620"/>
                    <a:pt x="3677" y="1940"/>
                  </a:cubicBezTo>
                  <a:cubicBezTo>
                    <a:pt x="3439" y="2025"/>
                    <a:pt x="3059" y="2025"/>
                    <a:pt x="2822" y="1940"/>
                  </a:cubicBezTo>
                  <a:cubicBezTo>
                    <a:pt x="1940" y="1620"/>
                    <a:pt x="1060" y="1300"/>
                    <a:pt x="178" y="979"/>
                  </a:cubicBezTo>
                  <a:cubicBezTo>
                    <a:pt x="-59" y="893"/>
                    <a:pt x="-59" y="755"/>
                    <a:pt x="178" y="670"/>
                  </a:cubicBezTo>
                  <a:cubicBezTo>
                    <a:pt x="792" y="446"/>
                    <a:pt x="1405" y="224"/>
                    <a:pt x="2017" y="0"/>
                  </a:cubicBezTo>
                  <a:cubicBezTo>
                    <a:pt x="2322" y="111"/>
                    <a:pt x="2627" y="221"/>
                    <a:pt x="2933" y="333"/>
                  </a:cubicBezTo>
                  <a:close/>
                </a:path>
              </a:pathLst>
            </a:custGeom>
            <a:solidFill>
              <a:srgbClr val="DDDDDD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29" name="Csoportba foglalás 128">
            <a:extLst>
              <a:ext uri="{FF2B5EF4-FFF2-40B4-BE49-F238E27FC236}">
                <a16:creationId xmlns:a16="http://schemas.microsoft.com/office/drawing/2014/main" id="{83224467-461C-CC03-0103-334149EF2DFA}"/>
              </a:ext>
            </a:extLst>
          </p:cNvPr>
          <p:cNvGrpSpPr/>
          <p:nvPr/>
        </p:nvGrpSpPr>
        <p:grpSpPr bwMode="auto">
          <a:xfrm>
            <a:off x="2490353" y="6470789"/>
            <a:ext cx="4346049" cy="2169542"/>
            <a:chOff x="1029600" y="2675160"/>
            <a:chExt cx="1797120" cy="897120"/>
          </a:xfrm>
        </p:grpSpPr>
        <p:sp>
          <p:nvSpPr>
            <p:cNvPr id="130" name="Szabadkézi sokszög: alakzat 129">
              <a:extLst>
                <a:ext uri="{FF2B5EF4-FFF2-40B4-BE49-F238E27FC236}">
                  <a16:creationId xmlns:a16="http://schemas.microsoft.com/office/drawing/2014/main" id="{93FAABED-7E9A-1B1C-DF73-C9596F2527E1}"/>
                </a:ext>
              </a:extLst>
            </p:cNvPr>
            <p:cNvSpPr/>
            <p:nvPr/>
          </p:nvSpPr>
          <p:spPr bwMode="auto">
            <a:xfrm>
              <a:off x="1029600" y="2675160"/>
              <a:ext cx="1797120" cy="599040"/>
            </a:xfrm>
            <a:custGeom>
              <a:avLst/>
              <a:gdLst>
                <a:gd name="textAreaLeft" fmla="*/ 0 w 1797120"/>
                <a:gd name="textAreaRight" fmla="*/ 1800000 w 1797120"/>
                <a:gd name="textAreaTop" fmla="*/ 0 h 599040"/>
                <a:gd name="textAreaBottom" fmla="*/ 601920 h 599040"/>
              </a:gdLst>
              <a:ahLst/>
              <a:cxnLst/>
              <a:rect l="textAreaLeft" t="textAreaTop" r="textAreaRight" b="textAreaBottom"/>
              <a:pathLst>
                <a:path w="5000" h="1672" extrusionOk="0">
                  <a:moveTo>
                    <a:pt x="2829" y="45"/>
                  </a:moveTo>
                  <a:cubicBezTo>
                    <a:pt x="3508" y="272"/>
                    <a:pt x="4185" y="500"/>
                    <a:pt x="4863" y="727"/>
                  </a:cubicBezTo>
                  <a:cubicBezTo>
                    <a:pt x="5046" y="787"/>
                    <a:pt x="5046" y="885"/>
                    <a:pt x="4863" y="946"/>
                  </a:cubicBezTo>
                  <a:cubicBezTo>
                    <a:pt x="4185" y="1173"/>
                    <a:pt x="3508" y="1400"/>
                    <a:pt x="2829" y="1627"/>
                  </a:cubicBezTo>
                  <a:cubicBezTo>
                    <a:pt x="2647" y="1687"/>
                    <a:pt x="2353" y="1687"/>
                    <a:pt x="2171" y="1627"/>
                  </a:cubicBezTo>
                  <a:cubicBezTo>
                    <a:pt x="1493" y="1400"/>
                    <a:pt x="816" y="1173"/>
                    <a:pt x="138" y="946"/>
                  </a:cubicBezTo>
                  <a:cubicBezTo>
                    <a:pt x="-46" y="885"/>
                    <a:pt x="-46" y="787"/>
                    <a:pt x="138" y="727"/>
                  </a:cubicBezTo>
                  <a:cubicBezTo>
                    <a:pt x="816" y="500"/>
                    <a:pt x="1493" y="272"/>
                    <a:pt x="2171" y="45"/>
                  </a:cubicBezTo>
                  <a:cubicBezTo>
                    <a:pt x="2353" y="-15"/>
                    <a:pt x="2647" y="-15"/>
                    <a:pt x="2829" y="45"/>
                  </a:cubicBezTo>
                  <a:close/>
                </a:path>
              </a:pathLst>
            </a:custGeom>
            <a:solidFill>
              <a:srgbClr val="FF8000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1" name="Szabadkézi sokszög: alakzat 130">
              <a:extLst>
                <a:ext uri="{FF2B5EF4-FFF2-40B4-BE49-F238E27FC236}">
                  <a16:creationId xmlns:a16="http://schemas.microsoft.com/office/drawing/2014/main" id="{339E6A01-1804-F6CD-D93E-EB7CF2C68EB3}"/>
                </a:ext>
              </a:extLst>
            </p:cNvPr>
            <p:cNvSpPr/>
            <p:nvPr/>
          </p:nvSpPr>
          <p:spPr bwMode="auto">
            <a:xfrm>
              <a:off x="1029960" y="2976840"/>
              <a:ext cx="1796759" cy="595440"/>
            </a:xfrm>
            <a:custGeom>
              <a:avLst/>
              <a:gdLst>
                <a:gd name="textAreaLeft" fmla="*/ 0 w 1796760"/>
                <a:gd name="textAreaRight" fmla="*/ 1799640 w 1796760"/>
                <a:gd name="textAreaTop" fmla="*/ 0 h 595440"/>
                <a:gd name="textAreaBottom" fmla="*/ 598320 h 595440"/>
              </a:gdLst>
              <a:ahLst/>
              <a:cxnLst/>
              <a:rect l="textAreaLeft" t="textAreaTop" r="textAreaRight" b="textAreaBottom"/>
              <a:pathLst>
                <a:path w="4999" h="1662" extrusionOk="0">
                  <a:moveTo>
                    <a:pt x="4999" y="826"/>
                  </a:moveTo>
                  <a:cubicBezTo>
                    <a:pt x="4999" y="865"/>
                    <a:pt x="4955" y="905"/>
                    <a:pt x="4863" y="936"/>
                  </a:cubicBezTo>
                  <a:lnTo>
                    <a:pt x="2828" y="1617"/>
                  </a:lnTo>
                  <a:cubicBezTo>
                    <a:pt x="2647" y="1677"/>
                    <a:pt x="2352" y="1677"/>
                    <a:pt x="2171" y="1617"/>
                  </a:cubicBezTo>
                  <a:lnTo>
                    <a:pt x="137" y="936"/>
                  </a:lnTo>
                  <a:cubicBezTo>
                    <a:pt x="45" y="905"/>
                    <a:pt x="0" y="865"/>
                    <a:pt x="0" y="826"/>
                  </a:cubicBezTo>
                  <a:lnTo>
                    <a:pt x="0" y="0"/>
                  </a:lnTo>
                  <a:cubicBezTo>
                    <a:pt x="0" y="39"/>
                    <a:pt x="46" y="79"/>
                    <a:pt x="138" y="109"/>
                  </a:cubicBezTo>
                  <a:cubicBezTo>
                    <a:pt x="816" y="336"/>
                    <a:pt x="1493" y="563"/>
                    <a:pt x="2171" y="790"/>
                  </a:cubicBezTo>
                  <a:cubicBezTo>
                    <a:pt x="2353" y="851"/>
                    <a:pt x="2647" y="851"/>
                    <a:pt x="2829" y="790"/>
                  </a:cubicBezTo>
                  <a:cubicBezTo>
                    <a:pt x="3508" y="563"/>
                    <a:pt x="4185" y="336"/>
                    <a:pt x="4863" y="109"/>
                  </a:cubicBezTo>
                  <a:cubicBezTo>
                    <a:pt x="4947" y="82"/>
                    <a:pt x="4992" y="46"/>
                    <a:pt x="4999" y="10"/>
                  </a:cubicBezTo>
                  <a:lnTo>
                    <a:pt x="4999" y="826"/>
                  </a:lnTo>
                  <a:close/>
                </a:path>
              </a:pathLst>
            </a:custGeom>
            <a:solidFill>
              <a:srgbClr val="FF8000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32" name="Csoportba foglalás 131">
            <a:extLst>
              <a:ext uri="{FF2B5EF4-FFF2-40B4-BE49-F238E27FC236}">
                <a16:creationId xmlns:a16="http://schemas.microsoft.com/office/drawing/2014/main" id="{B2006EDF-3A5C-D770-3DE2-2A14F65C3460}"/>
              </a:ext>
            </a:extLst>
          </p:cNvPr>
          <p:cNvGrpSpPr/>
          <p:nvPr/>
        </p:nvGrpSpPr>
        <p:grpSpPr bwMode="auto">
          <a:xfrm>
            <a:off x="3143305" y="4947233"/>
            <a:ext cx="3040144" cy="1734241"/>
            <a:chOff x="1299600" y="2045160"/>
            <a:chExt cx="1257120" cy="717120"/>
          </a:xfrm>
        </p:grpSpPr>
        <p:sp>
          <p:nvSpPr>
            <p:cNvPr id="133" name="Szabadkézi sokszög: alakzat 132">
              <a:extLst>
                <a:ext uri="{FF2B5EF4-FFF2-40B4-BE49-F238E27FC236}">
                  <a16:creationId xmlns:a16="http://schemas.microsoft.com/office/drawing/2014/main" id="{1CE5FFF5-2D15-C957-C147-DF8999A96F79}"/>
                </a:ext>
              </a:extLst>
            </p:cNvPr>
            <p:cNvSpPr/>
            <p:nvPr/>
          </p:nvSpPr>
          <p:spPr bwMode="auto">
            <a:xfrm>
              <a:off x="1299600" y="2045160"/>
              <a:ext cx="1257120" cy="436680"/>
            </a:xfrm>
            <a:custGeom>
              <a:avLst/>
              <a:gdLst>
                <a:gd name="textAreaLeft" fmla="*/ 0 w 1257120"/>
                <a:gd name="textAreaRight" fmla="*/ 1260000 w 1257120"/>
                <a:gd name="textAreaTop" fmla="*/ 0 h 436680"/>
                <a:gd name="textAreaBottom" fmla="*/ 439560 h 436680"/>
              </a:gdLst>
              <a:ahLst/>
              <a:cxnLst/>
              <a:rect l="textAreaLeft" t="textAreaTop" r="textAreaRight" b="textAreaBottom"/>
              <a:pathLst>
                <a:path w="3500" h="1221" extrusionOk="0">
                  <a:moveTo>
                    <a:pt x="3405" y="531"/>
                  </a:moveTo>
                  <a:cubicBezTo>
                    <a:pt x="3532" y="574"/>
                    <a:pt x="3532" y="646"/>
                    <a:pt x="3405" y="691"/>
                  </a:cubicBezTo>
                  <a:cubicBezTo>
                    <a:pt x="2930" y="856"/>
                    <a:pt x="2455" y="1022"/>
                    <a:pt x="1980" y="1187"/>
                  </a:cubicBezTo>
                  <a:cubicBezTo>
                    <a:pt x="1853" y="1232"/>
                    <a:pt x="1647" y="1232"/>
                    <a:pt x="1520" y="1187"/>
                  </a:cubicBezTo>
                  <a:cubicBezTo>
                    <a:pt x="1045" y="1022"/>
                    <a:pt x="570" y="856"/>
                    <a:pt x="96" y="691"/>
                  </a:cubicBezTo>
                  <a:cubicBezTo>
                    <a:pt x="-32" y="646"/>
                    <a:pt x="-32" y="574"/>
                    <a:pt x="96" y="531"/>
                  </a:cubicBezTo>
                  <a:cubicBezTo>
                    <a:pt x="570" y="365"/>
                    <a:pt x="1045" y="199"/>
                    <a:pt x="1520" y="33"/>
                  </a:cubicBezTo>
                  <a:cubicBezTo>
                    <a:pt x="1647" y="-11"/>
                    <a:pt x="1853" y="-11"/>
                    <a:pt x="1980" y="33"/>
                  </a:cubicBezTo>
                  <a:cubicBezTo>
                    <a:pt x="2455" y="199"/>
                    <a:pt x="2930" y="365"/>
                    <a:pt x="3405" y="531"/>
                  </a:cubicBezTo>
                  <a:close/>
                </a:path>
              </a:pathLst>
            </a:custGeom>
            <a:solidFill>
              <a:srgbClr val="5983B0">
                <a:alpha val="50000"/>
              </a:srgb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134" name="Szabadkézi sokszög: alakzat 133">
              <a:extLst>
                <a:ext uri="{FF2B5EF4-FFF2-40B4-BE49-F238E27FC236}">
                  <a16:creationId xmlns:a16="http://schemas.microsoft.com/office/drawing/2014/main" id="{15981EA5-5264-EEC4-1639-D3EDEE60EAAB}"/>
                </a:ext>
              </a:extLst>
            </p:cNvPr>
            <p:cNvSpPr/>
            <p:nvPr/>
          </p:nvSpPr>
          <p:spPr bwMode="auto">
            <a:xfrm>
              <a:off x="1299600" y="2265120"/>
              <a:ext cx="1257120" cy="497160"/>
            </a:xfrm>
            <a:custGeom>
              <a:avLst/>
              <a:gdLst>
                <a:gd name="textAreaLeft" fmla="*/ 0 w 1257120"/>
                <a:gd name="textAreaRight" fmla="*/ 1260000 w 1257120"/>
                <a:gd name="textAreaTop" fmla="*/ 0 h 497160"/>
                <a:gd name="textAreaBottom" fmla="*/ 500040 h 497160"/>
              </a:gdLst>
              <a:ahLst/>
              <a:cxnLst/>
              <a:rect l="textAreaLeft" t="textAreaTop" r="textAreaRight" b="textAreaBottom"/>
              <a:pathLst>
                <a:path w="3500" h="1389" extrusionOk="0">
                  <a:moveTo>
                    <a:pt x="96" y="81"/>
                  </a:moveTo>
                  <a:cubicBezTo>
                    <a:pt x="570" y="247"/>
                    <a:pt x="1045" y="413"/>
                    <a:pt x="1519" y="578"/>
                  </a:cubicBezTo>
                  <a:cubicBezTo>
                    <a:pt x="1647" y="623"/>
                    <a:pt x="1852" y="623"/>
                    <a:pt x="1980" y="578"/>
                  </a:cubicBezTo>
                  <a:cubicBezTo>
                    <a:pt x="2455" y="413"/>
                    <a:pt x="2930" y="247"/>
                    <a:pt x="3404" y="81"/>
                  </a:cubicBezTo>
                  <a:cubicBezTo>
                    <a:pt x="3469" y="59"/>
                    <a:pt x="3500" y="29"/>
                    <a:pt x="3500" y="0"/>
                  </a:cubicBezTo>
                  <a:lnTo>
                    <a:pt x="3500" y="779"/>
                  </a:lnTo>
                  <a:cubicBezTo>
                    <a:pt x="3500" y="807"/>
                    <a:pt x="3468" y="837"/>
                    <a:pt x="3404" y="859"/>
                  </a:cubicBezTo>
                  <a:lnTo>
                    <a:pt x="1980" y="1356"/>
                  </a:lnTo>
                  <a:cubicBezTo>
                    <a:pt x="1852" y="1400"/>
                    <a:pt x="1648" y="1400"/>
                    <a:pt x="1519" y="1356"/>
                  </a:cubicBezTo>
                  <a:cubicBezTo>
                    <a:pt x="1046" y="1190"/>
                    <a:pt x="571" y="1025"/>
                    <a:pt x="96" y="859"/>
                  </a:cubicBezTo>
                  <a:cubicBezTo>
                    <a:pt x="32" y="837"/>
                    <a:pt x="0" y="807"/>
                    <a:pt x="0" y="779"/>
                  </a:cubicBezTo>
                  <a:lnTo>
                    <a:pt x="0" y="0"/>
                  </a:lnTo>
                  <a:cubicBezTo>
                    <a:pt x="0" y="29"/>
                    <a:pt x="31" y="59"/>
                    <a:pt x="96" y="81"/>
                  </a:cubicBezTo>
                  <a:close/>
                </a:path>
              </a:pathLst>
            </a:custGeom>
            <a:solidFill>
              <a:srgbClr val="5983B0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217651" tIns="108825" rIns="217651" bIns="108825" anchor="ctr" anchorCtr="1">
              <a:noAutofit/>
            </a:bodyPr>
            <a:lstStyle/>
            <a:p>
              <a:pPr>
                <a:defRPr/>
              </a:pPr>
              <a:endParaRPr sz="4399" spc="-2">
                <a:solidFill>
                  <a:srgbClr val="000000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38" name="Téglalap 137">
            <a:extLst>
              <a:ext uri="{FF2B5EF4-FFF2-40B4-BE49-F238E27FC236}">
                <a16:creationId xmlns:a16="http://schemas.microsoft.com/office/drawing/2014/main" id="{7B031722-088B-785F-B399-126394625D3E}"/>
              </a:ext>
            </a:extLst>
          </p:cNvPr>
          <p:cNvSpPr/>
          <p:nvPr/>
        </p:nvSpPr>
        <p:spPr bwMode="auto">
          <a:xfrm>
            <a:off x="9500211" y="585511"/>
            <a:ext cx="16085254" cy="698878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217651" tIns="108825" rIns="217651" bIns="108825" anchor="t">
            <a:noAutofit/>
          </a:bodyPr>
          <a:lstStyle/>
          <a:p>
            <a:r>
              <a:rPr lang="hu-HU" sz="6000" b="1" dirty="0"/>
              <a:t>Egységes </a:t>
            </a:r>
            <a:r>
              <a:rPr lang="hu-HU" sz="6000" b="1" dirty="0" err="1"/>
              <a:t>AI_env</a:t>
            </a:r>
            <a:r>
              <a:rPr lang="hu-HU" sz="6000" b="1" dirty="0"/>
              <a:t> modul</a:t>
            </a:r>
          </a:p>
          <a:p>
            <a:r>
              <a:rPr lang="hu-HU" sz="4400" dirty="0">
                <a:hlinkClick r:id="rId2"/>
              </a:rPr>
              <a:t>https://docs.hpc.kifu.hu/software/pytorch.html#ai-env-module-package-list</a:t>
            </a:r>
            <a:endParaRPr lang="hu-HU" sz="4400" dirty="0"/>
          </a:p>
          <a:p>
            <a:endParaRPr lang="hu-HU" sz="4400" dirty="0"/>
          </a:p>
          <a:p>
            <a:r>
              <a:rPr lang="hu-HU" sz="5599" b="1" dirty="0"/>
              <a:t>ÚJ AI szoftverek</a:t>
            </a:r>
          </a:p>
          <a:p>
            <a:endParaRPr lang="hu-HU" sz="5599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/>
              <a:t>JAX-AI </a:t>
            </a:r>
            <a:r>
              <a:rPr lang="hu-HU" sz="5599" dirty="0" err="1"/>
              <a:t>stack</a:t>
            </a:r>
            <a:r>
              <a:rPr lang="hu-HU" sz="5599" dirty="0"/>
              <a:t> +</a:t>
            </a:r>
          </a:p>
          <a:p>
            <a:r>
              <a:rPr lang="hu-HU" sz="5599" dirty="0" err="1"/>
              <a:t>Pytorch</a:t>
            </a:r>
            <a:r>
              <a:rPr lang="hu-HU" sz="5599" dirty="0"/>
              <a:t>, </a:t>
            </a:r>
            <a:r>
              <a:rPr lang="hu-HU" sz="5599" dirty="0" err="1"/>
              <a:t>Torchinfo</a:t>
            </a:r>
            <a:r>
              <a:rPr lang="hu-HU" sz="5599" dirty="0"/>
              <a:t>, </a:t>
            </a:r>
            <a:r>
              <a:rPr lang="hu-HU" sz="5599" dirty="0" err="1"/>
              <a:t>Torchcluster</a:t>
            </a:r>
            <a:r>
              <a:rPr lang="hu-HU" sz="5599" dirty="0"/>
              <a:t>, </a:t>
            </a:r>
            <a:r>
              <a:rPr lang="hu-HU" sz="5599" dirty="0" err="1"/>
              <a:t>Torchgeometry</a:t>
            </a:r>
            <a:endParaRPr lang="hu-HU" sz="5599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 err="1"/>
              <a:t>Accelerate</a:t>
            </a:r>
            <a:r>
              <a:rPr lang="hu-HU" sz="5599" dirty="0"/>
              <a:t>, </a:t>
            </a:r>
            <a:r>
              <a:rPr lang="hu-HU" sz="5599" dirty="0" err="1"/>
              <a:t>DeepSpeed</a:t>
            </a:r>
            <a:r>
              <a:rPr lang="hu-HU" sz="5599" dirty="0"/>
              <a:t>, JAX, </a:t>
            </a:r>
            <a:r>
              <a:rPr lang="hu-HU" sz="5599" dirty="0" err="1"/>
              <a:t>Lightning</a:t>
            </a:r>
            <a:endParaRPr lang="hu-HU" sz="5599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 err="1"/>
              <a:t>Conda</a:t>
            </a:r>
            <a:r>
              <a:rPr lang="hu-HU" sz="5599" dirty="0"/>
              <a:t> integráció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 err="1"/>
              <a:t>Accelerate</a:t>
            </a:r>
            <a:r>
              <a:rPr lang="hu-HU" sz="5599" dirty="0"/>
              <a:t> – </a:t>
            </a:r>
            <a:r>
              <a:rPr lang="hu-HU" sz="5599" dirty="0" err="1"/>
              <a:t>Datasets</a:t>
            </a:r>
            <a:r>
              <a:rPr lang="hu-HU" sz="5599" dirty="0"/>
              <a:t> - </a:t>
            </a:r>
            <a:r>
              <a:rPr lang="hu-HU" sz="5599" dirty="0" err="1"/>
              <a:t>Diffusers</a:t>
            </a:r>
            <a:endParaRPr lang="hu-HU" sz="5599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/>
              <a:t>JAX </a:t>
            </a:r>
            <a:r>
              <a:rPr lang="hu-HU" sz="5599" dirty="0" err="1"/>
              <a:t>Flax</a:t>
            </a:r>
            <a:r>
              <a:rPr lang="hu-HU" sz="5599" dirty="0"/>
              <a:t>, </a:t>
            </a:r>
            <a:r>
              <a:rPr lang="hu-HU" sz="5599" dirty="0" err="1"/>
              <a:t>Optax</a:t>
            </a:r>
            <a:endParaRPr lang="hu-HU" sz="5599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 err="1"/>
              <a:t>Spacy</a:t>
            </a:r>
            <a:r>
              <a:rPr lang="hu-HU" sz="5599" dirty="0"/>
              <a:t>, LLM, </a:t>
            </a:r>
            <a:r>
              <a:rPr lang="hu-HU" sz="5599" dirty="0" err="1"/>
              <a:t>Confection</a:t>
            </a:r>
            <a:endParaRPr lang="hu-HU" sz="5599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u-HU" sz="5599" dirty="0"/>
              <a:t>Vizualizáció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402509-87BF-F412-DB81-34C7776E3119}"/>
              </a:ext>
            </a:extLst>
          </p:cNvPr>
          <p:cNvSpPr txBox="1">
            <a:spLocks/>
          </p:cNvSpPr>
          <p:nvPr/>
        </p:nvSpPr>
        <p:spPr bwMode="auto">
          <a:xfrm>
            <a:off x="1544616" y="1752600"/>
            <a:ext cx="13807182" cy="1803400"/>
          </a:xfr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Kép 3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6A7B56A0-0959-271B-FB24-8207399CB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684898" y="12484162"/>
            <a:ext cx="1756993" cy="6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61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736" y="1674437"/>
            <a:ext cx="18778842" cy="872317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 bwMode="auto">
          <a:xfrm>
            <a:off x="3337410" y="35410"/>
            <a:ext cx="21027092" cy="26506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6000" b="1" dirty="0">
                <a:solidFill>
                  <a:srgbClr val="4764D1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Poppins SemiBold" panose="00000700000000000000" pitchFamily="2" charset="-18"/>
              </a:rPr>
              <a:t>Automatikus archiválási rendszer</a:t>
            </a:r>
            <a:endParaRPr sz="6000" b="1" dirty="0">
              <a:solidFill>
                <a:srgbClr val="4764D1"/>
              </a:solidFill>
              <a:latin typeface="Source Sans Pro" panose="020F0502020204030204" pitchFamily="34" charset="0"/>
              <a:ea typeface="Source Sans Pro" panose="020F0502020204030204" pitchFamily="34" charset="0"/>
              <a:cs typeface="Poppins SemiBold" panose="00000700000000000000" pitchFamily="2" charset="-18"/>
            </a:endParaRPr>
          </a:p>
        </p:txBody>
      </p:sp>
      <p:sp>
        <p:nvSpPr>
          <p:cNvPr id="14" name="Téglalap 13"/>
          <p:cNvSpPr/>
          <p:nvPr/>
        </p:nvSpPr>
        <p:spPr bwMode="auto">
          <a:xfrm>
            <a:off x="1822492" y="4266219"/>
            <a:ext cx="7631357" cy="575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1" name="Téglalap 20"/>
          <p:cNvSpPr/>
          <p:nvPr/>
        </p:nvSpPr>
        <p:spPr bwMode="auto">
          <a:xfrm>
            <a:off x="4846237" y="4122231"/>
            <a:ext cx="415199" cy="3438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2" name="Téglalap 21"/>
          <p:cNvSpPr/>
          <p:nvPr/>
        </p:nvSpPr>
        <p:spPr bwMode="auto">
          <a:xfrm>
            <a:off x="2398444" y="8946012"/>
            <a:ext cx="2862993" cy="1223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3" name="Téglalap 22"/>
          <p:cNvSpPr/>
          <p:nvPr/>
        </p:nvSpPr>
        <p:spPr bwMode="auto">
          <a:xfrm>
            <a:off x="6430104" y="8585857"/>
            <a:ext cx="3023745" cy="719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3599" dirty="0">
                <a:solidFill>
                  <a:schemeClr val="accent5"/>
                </a:solidFill>
              </a:rPr>
              <a:t>/project</a:t>
            </a:r>
            <a:endParaRPr sz="3599" dirty="0"/>
          </a:p>
        </p:txBody>
      </p:sp>
      <p:sp>
        <p:nvSpPr>
          <p:cNvPr id="24" name="Téglalap 23"/>
          <p:cNvSpPr/>
          <p:nvPr/>
        </p:nvSpPr>
        <p:spPr bwMode="auto">
          <a:xfrm>
            <a:off x="8157957" y="5274132"/>
            <a:ext cx="2384663" cy="1148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3599" dirty="0">
                <a:solidFill>
                  <a:schemeClr val="accent5"/>
                </a:solidFill>
              </a:rPr>
              <a:t>/</a:t>
            </a:r>
            <a:r>
              <a:rPr lang="hu-HU" sz="3599" dirty="0" err="1">
                <a:solidFill>
                  <a:schemeClr val="accent5"/>
                </a:solidFill>
              </a:rPr>
              <a:t>scratch</a:t>
            </a:r>
            <a:endParaRPr lang="hu-HU" sz="3599" dirty="0">
              <a:solidFill>
                <a:schemeClr val="accent5"/>
              </a:solidFill>
            </a:endParaRPr>
          </a:p>
        </p:txBody>
      </p:sp>
      <p:cxnSp>
        <p:nvCxnSpPr>
          <p:cNvPr id="20" name="Egyenes összekötő 19"/>
          <p:cNvCxnSpPr>
            <a:cxnSpLocks/>
            <a:endCxn id="14" idx="3"/>
          </p:cNvCxnSpPr>
          <p:nvPr/>
        </p:nvCxnSpPr>
        <p:spPr bwMode="auto">
          <a:xfrm flipV="1">
            <a:off x="5710165" y="4554194"/>
            <a:ext cx="3743685" cy="7199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 bwMode="auto">
          <a:xfrm>
            <a:off x="12333607" y="6985223"/>
            <a:ext cx="1007915" cy="44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hu-HU" sz="3599"/>
          </a:p>
        </p:txBody>
      </p:sp>
      <p:sp>
        <p:nvSpPr>
          <p:cNvPr id="28" name="Téglalap 27"/>
          <p:cNvSpPr/>
          <p:nvPr/>
        </p:nvSpPr>
        <p:spPr bwMode="auto">
          <a:xfrm>
            <a:off x="10766505" y="5364455"/>
            <a:ext cx="4262446" cy="1148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3599" dirty="0">
                <a:solidFill>
                  <a:schemeClr val="accent5"/>
                </a:solidFill>
              </a:rPr>
              <a:t>/project/</a:t>
            </a:r>
            <a:r>
              <a:rPr lang="hu-HU" sz="3599" dirty="0" err="1">
                <a:solidFill>
                  <a:schemeClr val="accent5"/>
                </a:solidFill>
              </a:rPr>
              <a:t>archive</a:t>
            </a:r>
            <a:endParaRPr lang="hu-HU" sz="3599" dirty="0">
              <a:solidFill>
                <a:schemeClr val="accent5"/>
              </a:solidFill>
            </a:endParaRPr>
          </a:p>
        </p:txBody>
      </p:sp>
      <p:cxnSp>
        <p:nvCxnSpPr>
          <p:cNvPr id="26" name="Egyenes összekötő nyíllal 25"/>
          <p:cNvCxnSpPr>
            <a:cxnSpLocks/>
            <a:stCxn id="24" idx="2"/>
          </p:cNvCxnSpPr>
          <p:nvPr/>
        </p:nvCxnSpPr>
        <p:spPr bwMode="auto">
          <a:xfrm flipH="1">
            <a:off x="8445935" y="6422370"/>
            <a:ext cx="904354" cy="1443545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>
            <a:cxnSpLocks/>
            <a:stCxn id="28" idx="2"/>
          </p:cNvCxnSpPr>
          <p:nvPr/>
        </p:nvCxnSpPr>
        <p:spPr bwMode="auto">
          <a:xfrm flipH="1">
            <a:off x="8693486" y="6512693"/>
            <a:ext cx="4204242" cy="2507301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Szövegdoboz 3">
            <a:extLst>
              <a:ext uri="{FF2B5EF4-FFF2-40B4-BE49-F238E27FC236}">
                <a16:creationId xmlns:a16="http://schemas.microsoft.com/office/drawing/2014/main" id="{7840B027-6C87-5C63-0E68-9DFAE188F27C}"/>
              </a:ext>
            </a:extLst>
          </p:cNvPr>
          <p:cNvSpPr txBox="1"/>
          <p:nvPr/>
        </p:nvSpPr>
        <p:spPr>
          <a:xfrm>
            <a:off x="18793578" y="914400"/>
            <a:ext cx="46483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/>
              <a:t>Tervek:</a:t>
            </a:r>
          </a:p>
          <a:p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err="1"/>
              <a:t>Repozitórium</a:t>
            </a:r>
            <a:r>
              <a:rPr lang="hu-HU" sz="3200" dirty="0"/>
              <a:t> rendszer bevezetése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3200" dirty="0" err="1"/>
              <a:t>iRODS</a:t>
            </a:r>
            <a:r>
              <a:rPr lang="hu-HU" sz="3200" dirty="0"/>
              <a:t> pilot rendszer  </a:t>
            </a:r>
          </a:p>
        </p:txBody>
      </p:sp>
      <p:pic>
        <p:nvPicPr>
          <p:cNvPr id="5" name="Kép 4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D4CB89C5-9696-8519-B688-0FF8B2B1F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684898" y="12484162"/>
            <a:ext cx="1756993" cy="6348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6B41A1-EAEC-F52C-ACC3-8728B09E9239}"/>
              </a:ext>
            </a:extLst>
          </p:cNvPr>
          <p:cNvSpPr txBox="1"/>
          <p:nvPr/>
        </p:nvSpPr>
        <p:spPr>
          <a:xfrm>
            <a:off x="1589137" y="473499"/>
            <a:ext cx="1751701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6000" b="1" dirty="0">
                <a:solidFill>
                  <a:srgbClr val="4764D1"/>
                </a:solidFill>
                <a:latin typeface="Source Sans Pro"/>
              </a:rPr>
              <a:t>Kompetencia Központ</a:t>
            </a:r>
          </a:p>
          <a:p>
            <a:r>
              <a:rPr lang="hu-HU" sz="6000" b="1" dirty="0">
                <a:solidFill>
                  <a:srgbClr val="4764D1"/>
                </a:solidFill>
                <a:latin typeface="Source Sans Pro"/>
              </a:rPr>
              <a:t>Képzés tevékenységeink </a:t>
            </a:r>
            <a:r>
              <a:rPr lang="en-US" sz="6000" dirty="0">
                <a:latin typeface="Source Sans Pro"/>
                <a:ea typeface="Source Sans Pro"/>
              </a:rPr>
              <a:t>​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CE5B2-F10E-D4E0-61E7-52A8F2E26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9894" y="1341144"/>
            <a:ext cx="5509371" cy="5529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44887-DA06-A6E1-E1B5-A4F1502EA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3226" y="6867173"/>
            <a:ext cx="5531394" cy="5683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39C5E4-8B40-B8E7-7D84-404D9BB8EB3B}"/>
              </a:ext>
            </a:extLst>
          </p:cNvPr>
          <p:cNvSpPr txBox="1"/>
          <p:nvPr/>
        </p:nvSpPr>
        <p:spPr>
          <a:xfrm>
            <a:off x="1155736" y="3756143"/>
            <a:ext cx="13339123" cy="84031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51D8DC-E461-434F-C200-6551B9000066}"/>
              </a:ext>
            </a:extLst>
          </p:cNvPr>
          <p:cNvSpPr txBox="1"/>
          <p:nvPr/>
        </p:nvSpPr>
        <p:spPr>
          <a:xfrm>
            <a:off x="1589137" y="3769000"/>
            <a:ext cx="13600540" cy="8309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2024-es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évben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összesen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14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db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Workshopot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tartottunk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,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továbbá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1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db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felnőttképzést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, 248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fő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-s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részvétel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.</a:t>
            </a:r>
          </a:p>
          <a:p>
            <a:endParaRPr lang="en-US" sz="3200" dirty="0">
              <a:latin typeface="Source Sans Pro SemiBold"/>
              <a:ea typeface="Source Sans Pro SemiBold"/>
              <a:cs typeface="Poppins"/>
            </a:endParaRPr>
          </a:p>
          <a:p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2025.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Évi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tervek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:</a:t>
            </a:r>
          </a:p>
          <a:p>
            <a:pPr marL="971550" lvl="1" indent="-514350">
              <a:buFont typeface="Courier New"/>
              <a:buChar char="o"/>
            </a:pP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20db </a:t>
            </a:r>
            <a:r>
              <a:rPr lang="en-US" sz="3200" dirty="0">
                <a:latin typeface="Source Sans Pro Light"/>
                <a:ea typeface="Source Sans Pro SemiBold"/>
                <a:cs typeface="Poppins"/>
              </a:rPr>
              <a:t>workshop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megszervezése</a:t>
            </a:r>
            <a:endParaRPr lang="en-US" sz="3200" dirty="0">
              <a:latin typeface="Source Sans Pro Light"/>
              <a:ea typeface="Source Sans Pro SemiBold"/>
              <a:cs typeface="Poppins"/>
            </a:endParaRPr>
          </a:p>
          <a:p>
            <a:pPr marL="971550" lvl="1" indent="-514350">
              <a:buFont typeface="Courier New"/>
              <a:buChar char="o"/>
            </a:pP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1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db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felnőttképzés</a:t>
            </a:r>
            <a:r>
              <a:rPr lang="en-US" sz="3200" dirty="0">
                <a:latin typeface="Source Sans Pro Light"/>
                <a:ea typeface="Source Sans Pro SemiBold"/>
                <a:cs typeface="Poppins"/>
              </a:rPr>
              <a:t> (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többnapos</a:t>
            </a:r>
            <a:r>
              <a:rPr lang="en-US" sz="3200" dirty="0">
                <a:latin typeface="Source Sans Pro Light"/>
                <a:ea typeface="Source Sans Pro SemiBold"/>
                <a:cs typeface="Poppins"/>
              </a:rPr>
              <a:t>)</a:t>
            </a:r>
          </a:p>
          <a:p>
            <a:pPr marL="971550" lvl="1" indent="-514350">
              <a:buFont typeface="Courier New"/>
              <a:buChar char="o"/>
            </a:pP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Min.2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db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Webinár</a:t>
            </a:r>
            <a:r>
              <a:rPr lang="en-US" sz="3200" dirty="0">
                <a:latin typeface="Source Sans Pro Light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megtartása</a:t>
            </a:r>
            <a:endParaRPr lang="en-US" sz="3200" dirty="0">
              <a:latin typeface="Source Sans Pro Light"/>
              <a:ea typeface="Source Sans Pro SemiBold"/>
              <a:cs typeface="Poppins"/>
            </a:endParaRPr>
          </a:p>
          <a:p>
            <a:pPr marL="971550" lvl="1" indent="-514350">
              <a:buFont typeface="Courier New"/>
              <a:buChar char="o"/>
            </a:pP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Min.1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db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Dán</a:t>
            </a:r>
            <a:r>
              <a:rPr lang="en-US" sz="3200" dirty="0">
                <a:latin typeface="Source Sans Pro Light"/>
                <a:ea typeface="Source Sans Pro SemiBold"/>
                <a:cs typeface="Poppins"/>
              </a:rPr>
              <a:t>-Magyar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Collaborációs</a:t>
            </a:r>
            <a:r>
              <a:rPr lang="en-US" sz="3200" dirty="0">
                <a:latin typeface="Source Sans Pro Light"/>
                <a:ea typeface="Source Sans Pro SemiBold"/>
                <a:cs typeface="Poppins"/>
              </a:rPr>
              <a:t> Workshop KKV-k </a:t>
            </a:r>
            <a:r>
              <a:rPr lang="en-US" sz="3200" dirty="0" err="1">
                <a:latin typeface="Source Sans Pro Light"/>
                <a:ea typeface="Source Sans Pro SemiBold"/>
                <a:cs typeface="Poppins"/>
              </a:rPr>
              <a:t>részére</a:t>
            </a:r>
            <a:endParaRPr lang="en-US" sz="3200" dirty="0">
              <a:latin typeface="Source Sans Pro Light"/>
              <a:ea typeface="Source Sans Pro SemiBold"/>
              <a:cs typeface="Poppins"/>
            </a:endParaRPr>
          </a:p>
          <a:p>
            <a:pPr marL="971550" lvl="1" indent="-514350">
              <a:buFont typeface="Courier New"/>
              <a:buChar char="o"/>
            </a:pPr>
            <a:endParaRPr lang="en-US" sz="3200" dirty="0">
              <a:latin typeface="Source Sans Pro Light"/>
              <a:ea typeface="Source Sans Pro SemiBold"/>
              <a:cs typeface="Poppins"/>
            </a:endParaRPr>
          </a:p>
          <a:p>
            <a:pPr lvl="1"/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Workshop </a:t>
            </a:r>
            <a:r>
              <a:rPr lang="en-US" sz="3200" dirty="0" err="1">
                <a:latin typeface="Source Sans Pro SemiBold"/>
                <a:ea typeface="Source Sans Pro SemiBold"/>
                <a:cs typeface="Poppins"/>
              </a:rPr>
              <a:t>témák</a:t>
            </a:r>
            <a:r>
              <a:rPr lang="en-US" sz="3200" dirty="0">
                <a:latin typeface="Source Sans Pro SemiBold"/>
                <a:ea typeface="Source Sans Pro SemiBold"/>
                <a:cs typeface="Poppins"/>
              </a:rPr>
              <a:t>: </a:t>
            </a:r>
          </a:p>
          <a:p>
            <a:pPr marL="914400" lvl="1" indent="-457200">
              <a:buFont typeface="Courier New"/>
              <a:buChar char="o"/>
            </a:pP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Bevezetés a Komondor szuperszámítógép használatába</a:t>
            </a:r>
            <a:endParaRPr lang="hu-HU" dirty="0">
              <a:cs typeface="Poppins"/>
            </a:endParaRPr>
          </a:p>
          <a:p>
            <a:pPr marL="914400" lvl="1" indent="-457200">
              <a:buFont typeface="Courier New"/>
              <a:buChar char="o"/>
            </a:pPr>
            <a:r>
              <a:rPr lang="hu-HU" sz="2800" dirty="0" err="1">
                <a:latin typeface="Source Sans Pro Light"/>
                <a:ea typeface="Source Sans Pro SemiBold"/>
                <a:cs typeface="Poppins"/>
              </a:rPr>
              <a:t>Konténerizáció</a:t>
            </a:r>
            <a:endParaRPr lang="hu-HU" sz="2800" dirty="0">
              <a:latin typeface="Source Sans Pro Light"/>
              <a:ea typeface="Source Sans Pro SemiBold"/>
              <a:cs typeface="Poppins"/>
            </a:endParaRPr>
          </a:p>
          <a:p>
            <a:pPr marL="914400" lvl="1" indent="-457200">
              <a:buFont typeface="Courier New"/>
              <a:buChar char="o"/>
            </a:pP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Gyakorlati bevezetés az </a:t>
            </a:r>
            <a:r>
              <a:rPr lang="hu-HU" sz="2800" dirty="0" err="1">
                <a:latin typeface="Source Sans Pro Light"/>
                <a:ea typeface="Source Sans Pro SemiBold"/>
                <a:cs typeface="Poppins"/>
              </a:rPr>
              <a:t>OpenFoam</a:t>
            </a: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 használatába</a:t>
            </a:r>
          </a:p>
          <a:p>
            <a:pPr marL="914400" lvl="1" indent="-457200">
              <a:buFont typeface="Courier New"/>
              <a:buChar char="o"/>
            </a:pP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CFD szimulációs teljesítményének optimalizálása a Komondoron</a:t>
            </a:r>
          </a:p>
          <a:p>
            <a:pPr marL="914400" lvl="1" indent="-457200">
              <a:buFont typeface="Courier New"/>
              <a:buChar char="o"/>
            </a:pP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Bevezetés a </a:t>
            </a:r>
            <a:r>
              <a:rPr lang="hu-HU" sz="2800" dirty="0" err="1">
                <a:latin typeface="Source Sans Pro Light"/>
                <a:ea typeface="Source Sans Pro SemiBold"/>
                <a:cs typeface="Poppins"/>
              </a:rPr>
              <a:t>Paraview</a:t>
            </a: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 használatába (CFD)</a:t>
            </a:r>
          </a:p>
          <a:p>
            <a:pPr marL="914400" lvl="1" indent="-457200">
              <a:buFont typeface="Courier New"/>
              <a:buChar char="o"/>
            </a:pP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Orca</a:t>
            </a:r>
          </a:p>
          <a:p>
            <a:pPr marL="914400" lvl="1" indent="-457200">
              <a:buFont typeface="Courier New"/>
              <a:buChar char="o"/>
            </a:pP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Bevezető </a:t>
            </a:r>
            <a:r>
              <a:rPr lang="hu-HU" sz="2800" dirty="0" err="1">
                <a:latin typeface="Source Sans Pro Light"/>
                <a:ea typeface="Source Sans Pro SemiBold"/>
                <a:cs typeface="Poppins"/>
              </a:rPr>
              <a:t>Cuda</a:t>
            </a:r>
            <a:r>
              <a:rPr lang="hu-HU" sz="2800" dirty="0">
                <a:latin typeface="Source Sans Pro Light"/>
                <a:ea typeface="Source Sans Pro SemiBold"/>
                <a:cs typeface="Poppins"/>
              </a:rPr>
              <a:t> programozás...stb.</a:t>
            </a:r>
          </a:p>
          <a:p>
            <a:pPr marL="285750" indent="-285750">
              <a:buFont typeface="Courier New"/>
              <a:buChar char="o"/>
            </a:pPr>
            <a:endParaRPr lang="en-US" dirty="0">
              <a:latin typeface="Poppins"/>
              <a:ea typeface="Source Sans Pro SemiBold"/>
              <a:cs typeface="Poppins"/>
            </a:endParaRPr>
          </a:p>
        </p:txBody>
      </p:sp>
      <p:pic>
        <p:nvPicPr>
          <p:cNvPr id="4098" name="Picture 2" descr="Central European Chapter of Women in HPC | LinkedIn">
            <a:extLst>
              <a:ext uri="{FF2B5EF4-FFF2-40B4-BE49-F238E27FC236}">
                <a16:creationId xmlns:a16="http://schemas.microsoft.com/office/drawing/2014/main" id="{C04E99BD-AAB2-9E3C-F0C5-EF70DE5D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23" y="367033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968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1C6A27FD-BAA6-C75D-CFA1-55D56AF8F3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9B0CDA84-CE66-8965-D18C-926EDEAAE5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AutoShape 2" descr="Pod Flowchart">
            <a:extLst>
              <a:ext uri="{FF2B5EF4-FFF2-40B4-BE49-F238E27FC236}">
                <a16:creationId xmlns:a16="http://schemas.microsoft.com/office/drawing/2014/main" id="{1F502E95-DBA8-469C-1BA1-124E760F65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53195" y="1044733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AutoShape 6" descr="Pod Flowchart">
            <a:extLst>
              <a:ext uri="{FF2B5EF4-FFF2-40B4-BE49-F238E27FC236}">
                <a16:creationId xmlns:a16="http://schemas.microsoft.com/office/drawing/2014/main" id="{9E7F4D8E-5202-14D3-3A73-29B320B2E2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6425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C6CE6ED9-D5A5-BBDB-DD5E-8F0B836D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025" y="-761791"/>
            <a:ext cx="21091730" cy="14252027"/>
          </a:xfrm>
          <a:prstGeom prst="rect">
            <a:avLst/>
          </a:prstGeom>
        </p:spPr>
      </p:pic>
      <p:pic>
        <p:nvPicPr>
          <p:cNvPr id="1036" name="Picture 12" descr="Why Choose Slinky - SchedMD">
            <a:extLst>
              <a:ext uri="{FF2B5EF4-FFF2-40B4-BE49-F238E27FC236}">
                <a16:creationId xmlns:a16="http://schemas.microsoft.com/office/drawing/2014/main" id="{AC62CAFA-6F5C-F3D8-0AC4-F386D1C6E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38713" r="864" b="37376"/>
          <a:stretch>
            <a:fillRect/>
          </a:stretch>
        </p:blipFill>
        <p:spPr bwMode="auto">
          <a:xfrm>
            <a:off x="336483" y="670286"/>
            <a:ext cx="9239474" cy="190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BEDB98D-E076-8096-66E3-DE32654E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8720" y="8505013"/>
            <a:ext cx="6788817" cy="51698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36501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 1. A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pod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 is </a:t>
            </a:r>
            <a:r>
              <a:rPr kumimoji="0" lang="hu-HU" altLang="hu-HU" sz="2400" b="0" i="0" u="none" strike="noStrike" cap="none" normalizeH="0" baseline="0" dirty="0" err="1">
                <a:ln>
                  <a:noFill/>
                </a:ln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applied</a:t>
            </a:r>
            <a:r>
              <a:rPr kumimoji="0" lang="hu-HU" altLang="hu-HU" sz="24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solidFill>
                  <a:srgbClr val="404040"/>
                </a:solidFill>
                <a:latin typeface="Lato" panose="020F0502020204030203" pitchFamily="34" charset="0"/>
              </a:rPr>
              <a:t>to</a:t>
            </a:r>
            <a:r>
              <a:rPr lang="hu-HU" altLang="hu-HU" sz="2400" dirty="0">
                <a:solidFill>
                  <a:srgbClr val="404040"/>
                </a:solidFill>
                <a:latin typeface="Lato" panose="020F0502020204030203" pitchFamily="34" charset="0"/>
              </a:rPr>
              <a:t> a </a:t>
            </a:r>
            <a:r>
              <a:rPr lang="hu-HU" altLang="hu-HU" sz="2400" dirty="0" err="1">
                <a:solidFill>
                  <a:srgbClr val="404040"/>
                </a:solidFill>
                <a:latin typeface="Lato" panose="020F0502020204030203" pitchFamily="34" charset="0"/>
              </a:rPr>
              <a:t>configured</a:t>
            </a:r>
            <a:r>
              <a:rPr lang="hu-HU" altLang="hu-HU" sz="2400" dirty="0">
                <a:solidFill>
                  <a:srgbClr val="404040"/>
                </a:solidFill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solidFill>
                  <a:srgbClr val="404040"/>
                </a:solidFill>
                <a:latin typeface="Lato" panose="020F0502020204030203" pitchFamily="34" charset="0"/>
              </a:rPr>
              <a:t>slurm-bridge</a:t>
            </a:r>
            <a:r>
              <a:rPr lang="hu-HU" altLang="hu-HU" sz="2400" dirty="0">
                <a:solidFill>
                  <a:srgbClr val="404040"/>
                </a:solidFill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solidFill>
                  <a:srgbClr val="404040"/>
                </a:solidFill>
                <a:latin typeface="Lato" panose="020F0502020204030203" pitchFamily="34" charset="0"/>
              </a:rPr>
              <a:t>namespace</a:t>
            </a:r>
            <a:r>
              <a:rPr lang="hu-HU" altLang="hu-HU" sz="2400" dirty="0">
                <a:solidFill>
                  <a:srgbClr val="404040"/>
                </a:solidFill>
                <a:latin typeface="Lato" panose="020F0502020204030203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lang="hu-HU" altLang="hu-HU" sz="2400" dirty="0">
                <a:latin typeface="Lato" panose="020F0502020204030203" pitchFamily="34" charset="0"/>
              </a:rPr>
              <a:t>The </a:t>
            </a:r>
            <a:r>
              <a:rPr lang="hu-HU" altLang="hu-HU" sz="2400" dirty="0" err="1">
                <a:latin typeface="Lato" panose="020F0502020204030203" pitchFamily="34" charset="0"/>
              </a:rPr>
              <a:t>pod</a:t>
            </a:r>
            <a:r>
              <a:rPr lang="hu-HU" altLang="hu-HU" sz="2400" dirty="0">
                <a:latin typeface="Lato" panose="020F0502020204030203" pitchFamily="34" charset="0"/>
              </a:rPr>
              <a:t> is </a:t>
            </a:r>
            <a:r>
              <a:rPr lang="hu-HU" altLang="hu-HU" sz="2400" dirty="0" err="1">
                <a:latin typeface="Lato" panose="020F0502020204030203" pitchFamily="34" charset="0"/>
              </a:rPr>
              <a:t>sent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to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the</a:t>
            </a:r>
            <a:r>
              <a:rPr lang="hu-HU" altLang="hu-HU" sz="2400" dirty="0"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latin typeface="Lato" panose="020F0502020204030203" pitchFamily="34" charset="0"/>
              </a:rPr>
              <a:t>slurm-bridge</a:t>
            </a:r>
            <a:r>
              <a:rPr lang="hu-HU" altLang="hu-HU" sz="2400" dirty="0"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latin typeface="Lato" panose="020F0502020204030203" pitchFamily="34" charset="0"/>
              </a:rPr>
              <a:t>admission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webhook</a:t>
            </a:r>
            <a:r>
              <a:rPr lang="hu-HU" altLang="hu-HU" sz="2400" dirty="0">
                <a:latin typeface="Lato" panose="020F0502020204030203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lang="hu-HU" altLang="hu-HU" sz="2400" dirty="0">
                <a:latin typeface="Lato" panose="020F0502020204030203" pitchFamily="34" charset="0"/>
              </a:rPr>
              <a:t>The </a:t>
            </a:r>
            <a:r>
              <a:rPr lang="hu-HU" altLang="hu-HU" sz="2400" dirty="0" err="1">
                <a:latin typeface="Lato" panose="020F0502020204030203" pitchFamily="34" charset="0"/>
              </a:rPr>
              <a:t>slurm-bridge</a:t>
            </a:r>
            <a:r>
              <a:rPr lang="hu-HU" altLang="hu-HU" sz="2400" dirty="0"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latin typeface="Lato" panose="020F0502020204030203" pitchFamily="34" charset="0"/>
              </a:rPr>
              <a:t>scheduler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begins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placement</a:t>
            </a:r>
            <a:r>
              <a:rPr lang="hu-HU" altLang="hu-HU" sz="2400" dirty="0">
                <a:latin typeface="Lato" panose="020F0502020204030203" pitchFamily="34" charset="0"/>
              </a:rPr>
              <a:t> of </a:t>
            </a:r>
            <a:r>
              <a:rPr lang="hu-HU" altLang="hu-HU" sz="2400" dirty="0" err="1">
                <a:latin typeface="Lato" panose="020F0502020204030203" pitchFamily="34" charset="0"/>
              </a:rPr>
              <a:t>pod</a:t>
            </a:r>
            <a:r>
              <a:rPr lang="hu-HU" altLang="hu-HU" sz="2400" dirty="0">
                <a:latin typeface="Lato" panose="020F0502020204030203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lang="hu-HU" altLang="hu-HU" sz="2400" dirty="0" err="1">
                <a:latin typeface="Lato" panose="020F0502020204030203" pitchFamily="34" charset="0"/>
              </a:rPr>
              <a:t>slurm-bridge</a:t>
            </a:r>
            <a:r>
              <a:rPr lang="hu-HU" altLang="hu-HU" sz="2400" dirty="0"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latin typeface="Lato" panose="020F0502020204030203" pitchFamily="34" charset="0"/>
              </a:rPr>
              <a:t>coordinates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with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Slurm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to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create</a:t>
            </a:r>
            <a:r>
              <a:rPr lang="hu-HU" altLang="hu-HU" sz="2400" dirty="0">
                <a:latin typeface="Lato" panose="020F0502020204030203" pitchFamily="34" charset="0"/>
              </a:rPr>
              <a:t> a “</a:t>
            </a:r>
            <a:r>
              <a:rPr lang="hu-HU" altLang="hu-HU" sz="2400" dirty="0" err="1">
                <a:latin typeface="Lato" panose="020F0502020204030203" pitchFamily="34" charset="0"/>
              </a:rPr>
              <a:t>placeholder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job</a:t>
            </a:r>
            <a:r>
              <a:rPr lang="hu-HU" altLang="hu-HU" sz="2400" dirty="0">
                <a:latin typeface="Lato" panose="020F0502020204030203" pitchFamily="34" charset="0"/>
              </a:rPr>
              <a:t>”.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lang="hu-HU" altLang="hu-HU" sz="2400" dirty="0">
                <a:latin typeface="Lato" panose="020F0502020204030203" pitchFamily="34" charset="0"/>
              </a:rPr>
              <a:t>The </a:t>
            </a:r>
            <a:r>
              <a:rPr lang="hu-HU" altLang="hu-HU" sz="2400" dirty="0" err="1">
                <a:latin typeface="Lato" panose="020F0502020204030203" pitchFamily="34" charset="0"/>
              </a:rPr>
              <a:t>placeholder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job</a:t>
            </a:r>
            <a:r>
              <a:rPr lang="hu-HU" altLang="hu-HU" sz="2400" dirty="0">
                <a:latin typeface="Lato" panose="020F0502020204030203" pitchFamily="34" charset="0"/>
              </a:rPr>
              <a:t> is </a:t>
            </a:r>
            <a:r>
              <a:rPr lang="hu-HU" altLang="hu-HU" sz="2400" dirty="0" err="1">
                <a:latin typeface="Lato" panose="020F0502020204030203" pitchFamily="34" charset="0"/>
              </a:rPr>
              <a:t>scheduled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to</a:t>
            </a:r>
            <a:r>
              <a:rPr lang="hu-HU" altLang="hu-HU" sz="2400" dirty="0">
                <a:latin typeface="Lato" panose="020F0502020204030203" pitchFamily="34" charset="0"/>
              </a:rPr>
              <a:t> node1.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lang="hu-HU" altLang="hu-HU" sz="2400" dirty="0" err="1">
                <a:latin typeface="Lato" panose="020F0502020204030203" pitchFamily="34" charset="0"/>
              </a:rPr>
              <a:t>slurm-bridge</a:t>
            </a:r>
            <a:r>
              <a:rPr lang="hu-HU" altLang="hu-HU" sz="2400" dirty="0">
                <a:latin typeface="Lato" panose="020F0502020204030203" pitchFamily="34" charset="0"/>
              </a:rPr>
              <a:t> </a:t>
            </a:r>
            <a:r>
              <a:rPr lang="hu-HU" altLang="hu-HU" sz="2400" dirty="0" err="1">
                <a:latin typeface="Lato" panose="020F0502020204030203" pitchFamily="34" charset="0"/>
              </a:rPr>
              <a:t>determines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the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placeholder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job</a:t>
            </a:r>
            <a:r>
              <a:rPr lang="hu-HU" altLang="hu-HU" sz="2400" dirty="0">
                <a:latin typeface="Lato" panose="020F0502020204030203" pitchFamily="34" charset="0"/>
              </a:rPr>
              <a:t> has </a:t>
            </a:r>
            <a:r>
              <a:rPr lang="hu-HU" altLang="hu-HU" sz="2400" dirty="0" err="1">
                <a:latin typeface="Lato" panose="020F0502020204030203" pitchFamily="34" charset="0"/>
              </a:rPr>
              <a:t>started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on</a:t>
            </a:r>
            <a:r>
              <a:rPr lang="hu-HU" altLang="hu-HU" sz="2400" dirty="0">
                <a:latin typeface="Lato" panose="020F0502020204030203" pitchFamily="34" charset="0"/>
              </a:rPr>
              <a:t> node1.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lang="hu-HU" altLang="hu-HU" sz="2400" dirty="0">
                <a:latin typeface="Lato" panose="020F0502020204030203" pitchFamily="34" charset="0"/>
              </a:rPr>
              <a:t>The </a:t>
            </a:r>
            <a:r>
              <a:rPr lang="hu-HU" altLang="hu-HU" sz="2400" dirty="0" err="1">
                <a:latin typeface="Lato" panose="020F0502020204030203" pitchFamily="34" charset="0"/>
              </a:rPr>
              <a:t>scheduler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binds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the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pod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to</a:t>
            </a:r>
            <a:r>
              <a:rPr lang="hu-HU" altLang="hu-HU" sz="2400" dirty="0">
                <a:latin typeface="Lato" panose="020F0502020204030203" pitchFamily="34" charset="0"/>
              </a:rPr>
              <a:t> node1.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8"/>
              <a:tabLst/>
            </a:pPr>
            <a:r>
              <a:rPr lang="hu-HU" altLang="hu-HU" sz="2400" dirty="0" err="1">
                <a:latin typeface="Lato" panose="020F0502020204030203" pitchFamily="34" charset="0"/>
              </a:rPr>
              <a:t>kubelet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starts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the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pod</a:t>
            </a:r>
            <a:r>
              <a:rPr lang="hu-HU" altLang="hu-HU" sz="2400" dirty="0">
                <a:latin typeface="Lato" panose="020F0502020204030203" pitchFamily="34" charset="0"/>
              </a:rPr>
              <a:t> </a:t>
            </a:r>
            <a:r>
              <a:rPr lang="hu-HU" altLang="hu-HU" sz="2400" dirty="0" err="1">
                <a:latin typeface="Lato" panose="020F0502020204030203" pitchFamily="34" charset="0"/>
              </a:rPr>
              <a:t>on</a:t>
            </a:r>
            <a:r>
              <a:rPr lang="hu-HU" altLang="hu-HU" sz="2400" dirty="0">
                <a:latin typeface="Lato" panose="020F0502020204030203" pitchFamily="34" charset="0"/>
              </a:rPr>
              <a:t> node1.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682302" y="10965055"/>
            <a:ext cx="7188200" cy="1803400"/>
          </a:xfrm>
        </p:spPr>
        <p:txBody>
          <a:bodyPr>
            <a:normAutofit/>
          </a:bodyPr>
          <a:lstStyle/>
          <a:p>
            <a:r>
              <a:rPr lang="en-GB" dirty="0"/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28802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5"/>
    </mc:Choice>
    <mc:Fallback xmlns="">
      <p:transition spd="slow" advTm="1293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9203-52D8-21C2-F694-8BC16FACC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1887E-2987-430F-4F0E-4D2952856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Coming soon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4211DCD-8B15-EABF-B37B-182055A25B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EAE2494B-482E-B1F5-DEC2-5016910C4F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1318" y="6403198"/>
            <a:ext cx="20117700" cy="5560202"/>
          </a:xfrm>
        </p:spPr>
        <p:txBody>
          <a:bodyPr>
            <a:normAutofit/>
          </a:bodyPr>
          <a:lstStyle/>
          <a:p>
            <a:pPr marL="857250" indent="-857250"/>
            <a:r>
              <a:rPr lang="hu-HU" sz="3200" dirty="0" err="1"/>
              <a:t>iRODS</a:t>
            </a:r>
            <a:r>
              <a:rPr lang="hu-HU" sz="3200" dirty="0"/>
              <a:t> – Adat </a:t>
            </a:r>
            <a:r>
              <a:rPr lang="hu-HU" sz="3200" dirty="0" err="1"/>
              <a:t>repozitórium</a:t>
            </a:r>
            <a:r>
              <a:rPr lang="hu-HU" sz="3200" dirty="0"/>
              <a:t> támogatás, összekötés külső </a:t>
            </a:r>
            <a:r>
              <a:rPr lang="hu-HU" sz="3200" dirty="0" err="1"/>
              <a:t>repozitóriumokkal</a:t>
            </a:r>
            <a:endParaRPr lang="hu-HU" sz="3200" dirty="0"/>
          </a:p>
          <a:p>
            <a:pPr marL="857250" indent="-857250"/>
            <a:r>
              <a:rPr lang="hu-HU" sz="3200" dirty="0"/>
              <a:t>NGC API elérhetővé tétele</a:t>
            </a:r>
          </a:p>
          <a:p>
            <a:pPr marL="857250" indent="-857250"/>
            <a:r>
              <a:rPr lang="hu-HU" sz="3200" dirty="0" err="1"/>
              <a:t>ShellGPT</a:t>
            </a:r>
            <a:r>
              <a:rPr lang="hu-HU" sz="3200" dirty="0"/>
              <a:t> – programozás és SLURM használat támogatás – Komondor dokumentáció kérdezéssel</a:t>
            </a:r>
          </a:p>
          <a:p>
            <a:pPr marL="857250" indent="-857250"/>
            <a:r>
              <a:rPr lang="hu-HU" sz="3200" dirty="0" err="1"/>
              <a:t>Huggingface</a:t>
            </a:r>
            <a:r>
              <a:rPr lang="hu-HU" sz="3200" dirty="0"/>
              <a:t>, stb. </a:t>
            </a:r>
            <a:r>
              <a:rPr lang="hu-HU" sz="3200" dirty="0" err="1"/>
              <a:t>repo</a:t>
            </a:r>
            <a:r>
              <a:rPr lang="hu-HU" sz="3200" dirty="0"/>
              <a:t> </a:t>
            </a:r>
            <a:r>
              <a:rPr lang="hu-HU" sz="3200" dirty="0" err="1"/>
              <a:t>preloading</a:t>
            </a:r>
            <a:endParaRPr lang="hu-HU" sz="3200" dirty="0"/>
          </a:p>
          <a:p>
            <a:pPr marL="857250" indent="-857250"/>
            <a:r>
              <a:rPr lang="hu-HU" sz="3200" dirty="0" err="1"/>
              <a:t>Inferencia</a:t>
            </a:r>
            <a:r>
              <a:rPr lang="hu-HU" sz="3200" dirty="0"/>
              <a:t> </a:t>
            </a:r>
            <a:r>
              <a:rPr lang="hu-HU" sz="3200" dirty="0" err="1"/>
              <a:t>as</a:t>
            </a:r>
            <a:r>
              <a:rPr lang="hu-HU" sz="3200" dirty="0"/>
              <a:t> a Service</a:t>
            </a:r>
          </a:p>
          <a:p>
            <a:pPr marL="0" indent="0">
              <a:buNone/>
            </a:pPr>
            <a:r>
              <a:rPr lang="hu-HU" sz="3200" dirty="0"/>
              <a:t>           - </a:t>
            </a:r>
            <a:r>
              <a:rPr lang="hu-HU" sz="3200" dirty="0" err="1"/>
              <a:t>secure</a:t>
            </a:r>
            <a:r>
              <a:rPr lang="hu-HU" sz="3200" dirty="0"/>
              <a:t> multi-</a:t>
            </a:r>
            <a:r>
              <a:rPr lang="hu-HU" sz="3200" dirty="0" err="1"/>
              <a:t>tenant</a:t>
            </a:r>
            <a:r>
              <a:rPr lang="hu-HU" sz="3200" dirty="0"/>
              <a:t> </a:t>
            </a:r>
            <a:r>
              <a:rPr lang="hu-HU" sz="3200" dirty="0" err="1"/>
              <a:t>support</a:t>
            </a:r>
            <a:r>
              <a:rPr lang="hu-HU" sz="3200" dirty="0"/>
              <a:t>, </a:t>
            </a:r>
            <a:r>
              <a:rPr lang="hu-HU" sz="3200" dirty="0" err="1"/>
              <a:t>kubernetes</a:t>
            </a:r>
            <a:r>
              <a:rPr lang="hu-HU" sz="3200" dirty="0"/>
              <a:t> + </a:t>
            </a:r>
            <a:r>
              <a:rPr lang="hu-HU" sz="3200" dirty="0" err="1"/>
              <a:t>slurm</a:t>
            </a:r>
            <a:r>
              <a:rPr lang="hu-HU" sz="3200" dirty="0"/>
              <a:t> </a:t>
            </a:r>
            <a:r>
              <a:rPr lang="hu-HU" sz="3200" dirty="0" err="1"/>
              <a:t>integration</a:t>
            </a:r>
            <a:r>
              <a:rPr lang="hu-HU" sz="3200" dirty="0"/>
              <a:t> (</a:t>
            </a:r>
            <a:r>
              <a:rPr lang="hu-HU" sz="3200" dirty="0" err="1"/>
              <a:t>Slinky</a:t>
            </a:r>
            <a:r>
              <a:rPr lang="hu-HU" sz="32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CCD8B-1326-6397-9E53-5783FE3084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6EF3A-204C-4159-AA68-F81422EF7E60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B7EFBA97-ED2D-1BB1-37D1-D77B286F51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484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5"/>
    </mc:Choice>
    <mc:Fallback>
      <p:transition spd="slow" advTm="1293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ADD5B-2E2B-D345-BA86-BFCA62C4DF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" y="-6097"/>
            <a:ext cx="24363355" cy="13720760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221250" y="741809"/>
            <a:ext cx="21935343" cy="45325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hu-HU" sz="31212" dirty="0">
                <a:solidFill>
                  <a:srgbClr val="FDB834"/>
                </a:solidFill>
              </a:rPr>
              <a:t>HPC</a:t>
            </a:r>
          </a:p>
        </p:txBody>
      </p:sp>
      <p:sp>
        <p:nvSpPr>
          <p:cNvPr id="5" name="Up Arrow 3">
            <a:extLst>
              <a:ext uri="{FF2B5EF4-FFF2-40B4-BE49-F238E27FC236}">
                <a16:creationId xmlns:a16="http://schemas.microsoft.com/office/drawing/2014/main" id="{2E27C15E-73F5-DD44-A8A1-52C9656EEB04}"/>
              </a:ext>
            </a:extLst>
          </p:cNvPr>
          <p:cNvSpPr/>
          <p:nvPr/>
        </p:nvSpPr>
        <p:spPr>
          <a:xfrm rot="21128761">
            <a:off x="13150337" y="3508028"/>
            <a:ext cx="10784141" cy="7209784"/>
          </a:xfrm>
          <a:prstGeom prst="upArrow">
            <a:avLst/>
          </a:prstGeom>
          <a:solidFill>
            <a:schemeClr val="tx1"/>
          </a:solidFill>
          <a:ln>
            <a:noFill/>
          </a:ln>
          <a:scene3d>
            <a:camera prst="perspectiveRelaxedModerately" fov="5100000">
              <a:rot lat="19572452" lon="20511263" rev="61982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RDI</a:t>
            </a:r>
          </a:p>
          <a:p>
            <a:pPr algn="ctr"/>
            <a:r>
              <a:rPr lang="hu-H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hu-H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</a:t>
            </a:r>
            <a:endParaRPr lang="hu-H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Competetitiveness</a:t>
            </a:r>
            <a:endParaRPr lang="hu-H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4">
            <a:extLst>
              <a:ext uri="{FF2B5EF4-FFF2-40B4-BE49-F238E27FC236}">
                <a16:creationId xmlns:a16="http://schemas.microsoft.com/office/drawing/2014/main" id="{9BBAFD13-9B3E-5345-AB17-33B1FDDC2319}"/>
              </a:ext>
            </a:extLst>
          </p:cNvPr>
          <p:cNvSpPr/>
          <p:nvPr/>
        </p:nvSpPr>
        <p:spPr>
          <a:xfrm rot="1194050">
            <a:off x="582451" y="4368909"/>
            <a:ext cx="10155910" cy="7053900"/>
          </a:xfrm>
          <a:prstGeom prst="downArrow">
            <a:avLst>
              <a:gd name="adj1" fmla="val 50000"/>
              <a:gd name="adj2" fmla="val 50369"/>
            </a:avLst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perspectiveRelaxedModerately" fov="4800000">
              <a:rot lat="20173080" lon="1309264" rev="21209023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29" b="1" dirty="0" err="1">
                <a:solidFill>
                  <a:schemeClr val="tx1"/>
                </a:solidFill>
              </a:rPr>
              <a:t>Costs</a:t>
            </a:r>
            <a:endParaRPr lang="hu-HU" sz="5429" b="1" dirty="0">
              <a:solidFill>
                <a:schemeClr val="tx1"/>
              </a:solidFill>
            </a:endParaRPr>
          </a:p>
          <a:p>
            <a:pPr algn="ctr"/>
            <a:r>
              <a:rPr lang="hu-HU" sz="5429" b="1" dirty="0">
                <a:solidFill>
                  <a:schemeClr val="tx1"/>
                </a:solidFill>
              </a:rPr>
              <a:t>Research Time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823F1B2-02D1-D1D1-9757-42CCE6C537A7}"/>
              </a:ext>
            </a:extLst>
          </p:cNvPr>
          <p:cNvSpPr/>
          <p:nvPr/>
        </p:nvSpPr>
        <p:spPr>
          <a:xfrm>
            <a:off x="142884" y="12536127"/>
            <a:ext cx="2156731" cy="876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599"/>
          </a:p>
        </p:txBody>
      </p:sp>
      <p:pic>
        <p:nvPicPr>
          <p:cNvPr id="3" name="Kép 2" descr="A képen Grafika, Grafikus tervezés, Betűtípus, Acélkék látható&#10;&#10;Automatikusan generált leírás">
            <a:extLst>
              <a:ext uri="{FF2B5EF4-FFF2-40B4-BE49-F238E27FC236}">
                <a16:creationId xmlns:a16="http://schemas.microsoft.com/office/drawing/2014/main" id="{1B4CAADD-4984-1609-8AFD-D2519D4F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2753" y="12656753"/>
            <a:ext cx="1756993" cy="6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2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11E3F-6885-D606-D096-468FA582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C7C6-CF87-B92B-A8C9-FD842C569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Összefoglaló</a:t>
            </a:r>
            <a:endParaRPr lang="en-GB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0F7B107-0997-8584-09BB-54667FE651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3C4A595B-E431-A17C-A7FF-86011F9B2D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1318" y="6403198"/>
            <a:ext cx="20117700" cy="5560202"/>
          </a:xfrm>
        </p:spPr>
        <p:txBody>
          <a:bodyPr>
            <a:normAutofit lnSpcReduction="10000"/>
          </a:bodyPr>
          <a:lstStyle/>
          <a:p>
            <a:r>
              <a:rPr lang="hu-HU" sz="3199" dirty="0"/>
              <a:t>Magyarország kutatóinak és a vállalkozásainak versenyképessége a HPC kapacitáson múlik</a:t>
            </a:r>
          </a:p>
          <a:p>
            <a:r>
              <a:rPr lang="hu-HU" sz="3199" dirty="0"/>
              <a:t>Levente 1 </a:t>
            </a:r>
            <a:r>
              <a:rPr lang="hu-HU" sz="3199" dirty="0" err="1"/>
              <a:t>Exaflops</a:t>
            </a:r>
            <a:r>
              <a:rPr lang="hu-HU" sz="3199" dirty="0"/>
              <a:t> MI teljesítményt fog elérni</a:t>
            </a:r>
          </a:p>
          <a:p>
            <a:r>
              <a:rPr lang="hu-HU" sz="3199" dirty="0"/>
              <a:t>Teljesen egyedi hardver és szoftverinfrastruktúra</a:t>
            </a:r>
          </a:p>
          <a:p>
            <a:r>
              <a:rPr lang="hu-HU" sz="3199" dirty="0"/>
              <a:t>A Komondor és a Levente teljes körű HPC infrastruktúra</a:t>
            </a:r>
          </a:p>
          <a:p>
            <a:r>
              <a:rPr lang="hu-HU" sz="3199" dirty="0"/>
              <a:t>A HPC infrastruktúra a kvantum és az AI </a:t>
            </a:r>
            <a:r>
              <a:rPr lang="hu-HU" sz="3199" dirty="0" err="1"/>
              <a:t>Factory</a:t>
            </a:r>
            <a:r>
              <a:rPr lang="hu-HU" sz="3199" dirty="0"/>
              <a:t> alapja</a:t>
            </a:r>
          </a:p>
          <a:p>
            <a:r>
              <a:rPr lang="hu-HU" sz="3199" dirty="0"/>
              <a:t>A DKF HPC csapat felkészült a jelen és a jövő kihívásaira IT és szakértői feladatok tekintetében</a:t>
            </a:r>
          </a:p>
          <a:p>
            <a:r>
              <a:rPr lang="hu-HU" sz="3199" dirty="0"/>
              <a:t>Az MI fejlesztések elengedhetetlen eszköze a nagy mennyiségű GPU, amihez a HPC a legalkalmasabb</a:t>
            </a:r>
          </a:p>
          <a:p>
            <a:r>
              <a:rPr lang="hu-HU" sz="3199" dirty="0"/>
              <a:t>Nemzet Stratégiai eszköze, szuverenitásának </a:t>
            </a:r>
            <a:r>
              <a:rPr lang="hu-HU" sz="3199" dirty="0" err="1"/>
              <a:t>záloga</a:t>
            </a:r>
            <a:endParaRPr lang="hu-HU" sz="3199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54E7D-D170-E483-831B-344F27B340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36EF3A-204C-4159-AA68-F81422EF7E60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F86EB483-29A3-521B-0242-BEF9307D0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3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5"/>
    </mc:Choice>
    <mc:Fallback xmlns="">
      <p:transition spd="slow" advTm="1293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ED1307E6-E3E2-29A4-99F9-6CD49252A3A6}"/>
              </a:ext>
            </a:extLst>
          </p:cNvPr>
          <p:cNvSpPr txBox="1"/>
          <p:nvPr/>
        </p:nvSpPr>
        <p:spPr>
          <a:xfrm>
            <a:off x="8211552" y="7707679"/>
            <a:ext cx="12187988" cy="1844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Poppins SemiBold"/>
              </a:rPr>
              <a:t>Kiss Zoltán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Poppins SemiBold"/>
              </a:rPr>
              <a:t>DKF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Source Sans Pro"/>
                <a:cs typeface="Poppins SemiBold"/>
                <a:hlinkClick r:id="rId2"/>
              </a:rPr>
              <a:t>zoltan.kiss@dkf.hu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Source Sans Pro"/>
              <a:cs typeface="Poppins SemiBold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78CDEF6-9AD2-ACE0-E03D-2E411304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09" y="9146021"/>
            <a:ext cx="3403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2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D2F77F8B-D0D5-0B85-355A-54092B1FA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5171" y="1752600"/>
            <a:ext cx="11156916" cy="1043709"/>
          </a:xfrm>
        </p:spPr>
        <p:txBody>
          <a:bodyPr lIns="91440" tIns="45720" rIns="91440" bIns="45720" anchor="t"/>
          <a:lstStyle/>
          <a:p>
            <a:r>
              <a:rPr lang="hu-HU" dirty="0">
                <a:latin typeface="Source Sans Pro"/>
                <a:ea typeface="Source Sans Pro"/>
                <a:cs typeface="Poppins SemiBold"/>
              </a:rPr>
              <a:t>DKF HPC-AI Ökoszisztéma	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0757AC-AAC3-BC35-8BEE-59E9C1EE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69" y="1310950"/>
            <a:ext cx="18424547" cy="116224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0F4E37-1A3F-2747-6207-B8979B64A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30" y="4982248"/>
            <a:ext cx="4226418" cy="1858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AFC8D0-C937-DB7C-153D-9B61EF455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848" y="7603009"/>
            <a:ext cx="1452755" cy="14207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7BC001-8450-D2C0-A629-4526F0E9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363" y="8823494"/>
            <a:ext cx="1431359" cy="1421396"/>
          </a:xfrm>
          <a:prstGeom prst="rect">
            <a:avLst/>
          </a:prstGeom>
        </p:spPr>
      </p:pic>
      <p:pic>
        <p:nvPicPr>
          <p:cNvPr id="27" name="Picture 26" descr="Digitális Magyarország Ügynökség">
            <a:extLst>
              <a:ext uri="{FF2B5EF4-FFF2-40B4-BE49-F238E27FC236}">
                <a16:creationId xmlns:a16="http://schemas.microsoft.com/office/drawing/2014/main" id="{E0867E61-6AE7-D3F1-A8FD-E52D12867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7794" y="8614353"/>
            <a:ext cx="3823449" cy="1088648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477F7B-D4C6-9413-21B4-F4D43FF78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42740" y="5231068"/>
            <a:ext cx="2940655" cy="8981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70B97-870F-27E1-E65B-7597E8807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900000">
            <a:off x="14718927" y="9582505"/>
            <a:ext cx="2331036" cy="8392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77C042-0DBE-4235-F463-1EBA89547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7425" y="6692267"/>
            <a:ext cx="2688235" cy="1057995"/>
          </a:xfrm>
          <a:prstGeom prst="rect">
            <a:avLst/>
          </a:prstGeom>
        </p:spPr>
      </p:pic>
      <p:sp>
        <p:nvSpPr>
          <p:cNvPr id="31" name="Szövegdoboz 6">
            <a:extLst>
              <a:ext uri="{FF2B5EF4-FFF2-40B4-BE49-F238E27FC236}">
                <a16:creationId xmlns:a16="http://schemas.microsoft.com/office/drawing/2014/main" id="{EAEEABB5-3464-24AF-0022-A8B8002E631F}"/>
              </a:ext>
            </a:extLst>
          </p:cNvPr>
          <p:cNvSpPr txBox="1"/>
          <p:nvPr/>
        </p:nvSpPr>
        <p:spPr bwMode="auto">
          <a:xfrm rot="16199998">
            <a:off x="1285369" y="6880239"/>
            <a:ext cx="674279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u-HU" sz="3600" spc="-7" dirty="0">
                <a:solidFill>
                  <a:srgbClr val="1C5B9E"/>
                </a:solidFill>
                <a:latin typeface="Source Sans Pro SemiBold"/>
                <a:ea typeface="Source Sans Pro SemiBold"/>
              </a:rPr>
              <a:t>Kompetencia Központ, nemzetközi és KKV kapcsolódások</a:t>
            </a:r>
            <a:endParaRPr lang="hu-HU" sz="3600" dirty="0">
              <a:latin typeface="Source Sans Pro SemiBold"/>
              <a:ea typeface="Source Sans Pro SemiBold"/>
              <a:cs typeface="Poppins"/>
            </a:endParaRPr>
          </a:p>
        </p:txBody>
      </p:sp>
      <p:sp>
        <p:nvSpPr>
          <p:cNvPr id="32" name="Szövegdoboz 6">
            <a:extLst>
              <a:ext uri="{FF2B5EF4-FFF2-40B4-BE49-F238E27FC236}">
                <a16:creationId xmlns:a16="http://schemas.microsoft.com/office/drawing/2014/main" id="{C7382CBA-FF93-2097-E913-057D56409515}"/>
              </a:ext>
            </a:extLst>
          </p:cNvPr>
          <p:cNvSpPr txBox="1"/>
          <p:nvPr/>
        </p:nvSpPr>
        <p:spPr bwMode="auto">
          <a:xfrm rot="5400000">
            <a:off x="18000831" y="6529284"/>
            <a:ext cx="561963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u-HU" sz="3600" spc="-7" dirty="0">
                <a:solidFill>
                  <a:srgbClr val="1C5B9E"/>
                </a:solidFill>
                <a:latin typeface="Source Sans Pro SemiBold"/>
                <a:ea typeface="Source Sans Pro SemiBold"/>
              </a:rPr>
              <a:t>Infrastruktúra fejlesztés és üzemeltetés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0C799-12AB-88F3-50FB-5AC80D13C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93140" y="6482615"/>
            <a:ext cx="1886988" cy="1895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6D5A3-EB2E-7364-7CF7-1620D8909E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87786" y="8368500"/>
            <a:ext cx="2020411" cy="781050"/>
          </a:xfrm>
          <a:prstGeom prst="rect">
            <a:avLst/>
          </a:prstGeom>
        </p:spPr>
      </p:pic>
      <p:pic>
        <p:nvPicPr>
          <p:cNvPr id="5" name="Picture 2" descr="HPC SPECTRA">
            <a:extLst>
              <a:ext uri="{FF2B5EF4-FFF2-40B4-BE49-F238E27FC236}">
                <a16:creationId xmlns:a16="http://schemas.microsoft.com/office/drawing/2014/main" id="{BFC5839A-DD95-0964-4610-00EB2546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584" y="10830735"/>
            <a:ext cx="1610556" cy="7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RACE hosts Petascale Summer School in Sweden - PRACE">
            <a:extLst>
              <a:ext uri="{FF2B5EF4-FFF2-40B4-BE49-F238E27FC236}">
                <a16:creationId xmlns:a16="http://schemas.microsoft.com/office/drawing/2014/main" id="{80BE4D5A-7601-1C52-F9BA-C822090F9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48" y="6508237"/>
            <a:ext cx="1666786" cy="10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68DC86-17F1-A622-1139-AD1A1E48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430" y="10281667"/>
            <a:ext cx="3241258" cy="12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FB43F2D-69C8-8FF5-BE59-5FF5CC8DDB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68282" y="4749165"/>
            <a:ext cx="3647668" cy="15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artalom helye 6"/>
          <p:cNvSpPr>
            <a:spLocks noGrp="1"/>
          </p:cNvSpPr>
          <p:nvPr>
            <p:ph idx="1"/>
          </p:nvPr>
        </p:nvSpPr>
        <p:spPr bwMode="auto">
          <a:xfrm>
            <a:off x="1452277" y="6360891"/>
            <a:ext cx="21027092" cy="8700976"/>
          </a:xfrm>
        </p:spPr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8" name="Picture 8" descr="Timeline&#10;&#10;Description automatically generated"/>
          <p:cNvPicPr>
            <a:picLocks noChangeAspect="1"/>
          </p:cNvPicPr>
          <p:nvPr/>
        </p:nvPicPr>
        <p:blipFill>
          <a:blip r:embed="rId3"/>
          <a:srcRect l="1" t="30483" r="209"/>
          <a:stretch/>
        </p:blipFill>
        <p:spPr bwMode="auto">
          <a:xfrm>
            <a:off x="1598696" y="4587467"/>
            <a:ext cx="22412066" cy="8966290"/>
          </a:xfrm>
          <a:prstGeom prst="rect">
            <a:avLst/>
          </a:prstGeom>
        </p:spPr>
      </p:pic>
      <p:sp>
        <p:nvSpPr>
          <p:cNvPr id="9" name="Cím 1"/>
          <p:cNvSpPr txBox="1"/>
          <p:nvPr/>
        </p:nvSpPr>
        <p:spPr bwMode="auto">
          <a:xfrm>
            <a:off x="901028" y="162244"/>
            <a:ext cx="21027092" cy="1495996"/>
          </a:xfrm>
          <a:prstGeom prst="rect">
            <a:avLst/>
          </a:prstGeom>
        </p:spPr>
        <p:txBody>
          <a:bodyPr vert="horz" lIns="182844" tIns="91422" rIns="182844" bIns="91422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hu-HU" sz="8798" b="1" spc="-14">
                <a:solidFill>
                  <a:schemeClr val="bg1"/>
                </a:solidFill>
                <a:latin typeface="+mn-lt"/>
              </a:rPr>
              <a:t>23 éve a tudomány szolgálatában</a:t>
            </a:r>
            <a:endParaRPr lang="hu-HU" sz="8798">
              <a:solidFill>
                <a:schemeClr val="bg1"/>
              </a:solidFill>
            </a:endParaRPr>
          </a:p>
        </p:txBody>
      </p:sp>
      <p:sp>
        <p:nvSpPr>
          <p:cNvPr id="10" name="TextBox 4"/>
          <p:cNvSpPr txBox="1"/>
          <p:nvPr/>
        </p:nvSpPr>
        <p:spPr bwMode="auto">
          <a:xfrm>
            <a:off x="2318635" y="5413222"/>
            <a:ext cx="791933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434">
              <a:defRPr/>
            </a:pPr>
            <a:r>
              <a:rPr lang="en-GB" sz="3599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6 HPC Pflop/s</a:t>
            </a:r>
            <a:r>
              <a:rPr lang="en-GB" sz="3599" baseline="3000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64</a:t>
            </a:r>
            <a:r>
              <a:rPr lang="en-GB" sz="3599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 ~ 1</a:t>
            </a:r>
            <a:r>
              <a:rPr lang="hu-HU" sz="3599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8</a:t>
            </a:r>
            <a:r>
              <a:rPr lang="en-GB" sz="3599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5 MI Pflop/s</a:t>
            </a:r>
            <a:r>
              <a:rPr lang="en-GB" sz="3599" baseline="3000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16 *</a:t>
            </a:r>
            <a:endParaRPr lang="en-GB" sz="3599">
              <a:solidFill>
                <a:schemeClr val="accent6">
                  <a:lumMod val="75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11" name="Rectangle 5"/>
          <p:cNvSpPr/>
          <p:nvPr/>
        </p:nvSpPr>
        <p:spPr bwMode="auto">
          <a:xfrm>
            <a:off x="18301289" y="7263209"/>
            <a:ext cx="719939" cy="63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599"/>
              <a:t>4</a:t>
            </a:r>
            <a:endParaRPr sz="3599"/>
          </a:p>
        </p:txBody>
      </p:sp>
      <p:sp>
        <p:nvSpPr>
          <p:cNvPr id="12" name="TextBox 7"/>
          <p:cNvSpPr txBox="1"/>
          <p:nvPr/>
        </p:nvSpPr>
        <p:spPr bwMode="auto">
          <a:xfrm>
            <a:off x="18094267" y="7112427"/>
            <a:ext cx="1081321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799" b="1" spc="600">
                <a:latin typeface="Arial"/>
                <a:cs typeface="Arial"/>
              </a:rPr>
              <a:t>3</a:t>
            </a:r>
            <a:endParaRPr sz="3599"/>
          </a:p>
        </p:txBody>
      </p:sp>
      <p:sp>
        <p:nvSpPr>
          <p:cNvPr id="13" name="TextBox 9"/>
          <p:cNvSpPr txBox="1"/>
          <p:nvPr/>
        </p:nvSpPr>
        <p:spPr bwMode="auto">
          <a:xfrm>
            <a:off x="1598694" y="12911558"/>
            <a:ext cx="66234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434">
              <a:defRPr/>
            </a:pPr>
            <a:r>
              <a:rPr lang="en-GB" sz="3599" baseline="3000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* A100 </a:t>
            </a:r>
            <a:r>
              <a:rPr lang="hu-HU" sz="3599" baseline="30000">
                <a:solidFill>
                  <a:schemeClr val="accent6">
                    <a:lumMod val="75000"/>
                  </a:schemeClr>
                </a:solidFill>
                <a:latin typeface="Calibri"/>
                <a:cs typeface="Arial"/>
              </a:rPr>
              <a:t>értékek</a:t>
            </a:r>
            <a:endParaRPr lang="en-GB" sz="3599">
              <a:solidFill>
                <a:schemeClr val="accent6">
                  <a:lumMod val="75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14" name="Rectangle 2"/>
          <p:cNvSpPr/>
          <p:nvPr/>
        </p:nvSpPr>
        <p:spPr bwMode="auto">
          <a:xfrm>
            <a:off x="19389493" y="4439780"/>
            <a:ext cx="3110132" cy="477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>
              <a:solidFill>
                <a:schemeClr val="bg1"/>
              </a:solidFill>
            </a:endParaRPr>
          </a:p>
        </p:txBody>
      </p:sp>
      <p:sp>
        <p:nvSpPr>
          <p:cNvPr id="15" name="Rectangle 3"/>
          <p:cNvSpPr/>
          <p:nvPr/>
        </p:nvSpPr>
        <p:spPr bwMode="auto">
          <a:xfrm>
            <a:off x="19683929" y="9081545"/>
            <a:ext cx="3110132" cy="394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>
              <a:solidFill>
                <a:schemeClr val="bg1"/>
              </a:solidFill>
            </a:endParaRPr>
          </a:p>
        </p:txBody>
      </p:sp>
      <p:sp>
        <p:nvSpPr>
          <p:cNvPr id="16" name="Rectangle 10"/>
          <p:cNvSpPr/>
          <p:nvPr/>
        </p:nvSpPr>
        <p:spPr bwMode="auto">
          <a:xfrm>
            <a:off x="19389493" y="10142967"/>
            <a:ext cx="3110132" cy="304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>
              <a:solidFill>
                <a:schemeClr val="bg1"/>
              </a:solidFill>
            </a:endParaRPr>
          </a:p>
        </p:txBody>
      </p:sp>
      <p:sp>
        <p:nvSpPr>
          <p:cNvPr id="17" name="Rectangle 11"/>
          <p:cNvSpPr/>
          <p:nvPr/>
        </p:nvSpPr>
        <p:spPr bwMode="auto">
          <a:xfrm>
            <a:off x="17437362" y="8703089"/>
            <a:ext cx="863927" cy="1151309"/>
          </a:xfrm>
          <a:prstGeom prst="rect">
            <a:avLst/>
          </a:prstGeom>
          <a:solidFill>
            <a:srgbClr val="2F9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/>
          </a:p>
        </p:txBody>
      </p:sp>
      <p:sp>
        <p:nvSpPr>
          <p:cNvPr id="18" name="TextBox 12"/>
          <p:cNvSpPr txBox="1"/>
          <p:nvPr/>
        </p:nvSpPr>
        <p:spPr bwMode="auto">
          <a:xfrm>
            <a:off x="17045787" y="8570994"/>
            <a:ext cx="2121040" cy="132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7998" b="1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lang="hu-HU" sz="7998" b="1">
                <a:solidFill>
                  <a:schemeClr val="bg1"/>
                </a:solidFill>
                <a:latin typeface="Arial"/>
                <a:cs typeface="Arial"/>
              </a:rPr>
              <a:t>.2</a:t>
            </a:r>
            <a:endParaRPr sz="3599">
              <a:latin typeface="Arial"/>
              <a:cs typeface="Arial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269936" y="4095477"/>
            <a:ext cx="3984478" cy="9305288"/>
          </a:xfrm>
          <a:prstGeom prst="rect">
            <a:avLst/>
          </a:prstGeom>
        </p:spPr>
      </p:pic>
      <p:sp>
        <p:nvSpPr>
          <p:cNvPr id="20" name="Rectangle 5"/>
          <p:cNvSpPr/>
          <p:nvPr/>
        </p:nvSpPr>
        <p:spPr bwMode="auto">
          <a:xfrm>
            <a:off x="21682797" y="6827764"/>
            <a:ext cx="719939" cy="63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599"/>
              <a:t>4</a:t>
            </a:r>
            <a:endParaRPr sz="3599"/>
          </a:p>
        </p:txBody>
      </p:sp>
      <p:sp>
        <p:nvSpPr>
          <p:cNvPr id="21" name="TextBox 7"/>
          <p:cNvSpPr txBox="1"/>
          <p:nvPr/>
        </p:nvSpPr>
        <p:spPr bwMode="auto">
          <a:xfrm>
            <a:off x="21469022" y="6730932"/>
            <a:ext cx="122530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5399" b="1" spc="600">
                <a:latin typeface="Arial"/>
                <a:cs typeface="Arial"/>
              </a:rPr>
              <a:t>5</a:t>
            </a:r>
            <a:endParaRPr sz="5399"/>
          </a:p>
        </p:txBody>
      </p:sp>
      <p:pic>
        <p:nvPicPr>
          <p:cNvPr id="24" name="Picture 4" descr="https://hpc.kifu.hu/sites/default/files/2023-06/hpc_edih_logo_feher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0025170" y="2230753"/>
            <a:ext cx="1940653" cy="1940653"/>
          </a:xfrm>
          <a:prstGeom prst="rect">
            <a:avLst/>
          </a:prstGeom>
          <a:noFill/>
        </p:spPr>
      </p:pic>
      <p:pic>
        <p:nvPicPr>
          <p:cNvPr id="25" name="Picture 6" descr="https://hpc.kifu.hu/sites/default/files/2023-07/eurocc2_logo_feher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4249928" y="2154772"/>
            <a:ext cx="1855979" cy="2092617"/>
          </a:xfrm>
          <a:prstGeom prst="rect">
            <a:avLst/>
          </a:prstGeom>
          <a:noFill/>
        </p:spPr>
      </p:pic>
      <p:sp>
        <p:nvSpPr>
          <p:cNvPr id="27" name="Tartalom helye 6"/>
          <p:cNvSpPr txBox="1"/>
          <p:nvPr/>
        </p:nvSpPr>
        <p:spPr bwMode="auto">
          <a:xfrm>
            <a:off x="538307" y="6360891"/>
            <a:ext cx="21027092" cy="8700976"/>
          </a:xfrm>
          <a:prstGeom prst="rect">
            <a:avLst/>
          </a:prstGeom>
        </p:spPr>
        <p:txBody>
          <a:bodyPr vert="horz" lIns="182844" tIns="91422" rIns="182844" bIns="91422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u-HU" sz="5599"/>
          </a:p>
        </p:txBody>
      </p:sp>
      <p:pic>
        <p:nvPicPr>
          <p:cNvPr id="28" name="Picture 8" descr="Timeline&#10;&#10;Description automatically generated"/>
          <p:cNvPicPr>
            <a:picLocks noChangeAspect="1"/>
          </p:cNvPicPr>
          <p:nvPr/>
        </p:nvPicPr>
        <p:blipFill>
          <a:blip r:embed="rId3"/>
          <a:srcRect l="1" t="30483" r="209"/>
          <a:stretch/>
        </p:blipFill>
        <p:spPr bwMode="auto">
          <a:xfrm>
            <a:off x="684725" y="4587467"/>
            <a:ext cx="22944116" cy="8966290"/>
          </a:xfrm>
          <a:prstGeom prst="rect">
            <a:avLst/>
          </a:prstGeom>
        </p:spPr>
      </p:pic>
      <p:sp>
        <p:nvSpPr>
          <p:cNvPr id="30" name="TextBox 4"/>
          <p:cNvSpPr txBox="1"/>
          <p:nvPr/>
        </p:nvSpPr>
        <p:spPr bwMode="auto">
          <a:xfrm>
            <a:off x="1404666" y="5413222"/>
            <a:ext cx="7919333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434">
              <a:defRPr/>
            </a:pPr>
            <a:r>
              <a:rPr lang="en-GB" sz="3599">
                <a:solidFill>
                  <a:schemeClr val="accent5"/>
                </a:solidFill>
                <a:latin typeface="Calibri"/>
                <a:cs typeface="Arial"/>
              </a:rPr>
              <a:t>6 HPC Pflop/s</a:t>
            </a:r>
            <a:r>
              <a:rPr lang="en-GB" sz="3599" baseline="30000">
                <a:solidFill>
                  <a:schemeClr val="accent5"/>
                </a:solidFill>
                <a:latin typeface="Calibri"/>
                <a:cs typeface="Arial"/>
              </a:rPr>
              <a:t>64</a:t>
            </a:r>
            <a:r>
              <a:rPr lang="en-GB" sz="3599">
                <a:solidFill>
                  <a:schemeClr val="accent5"/>
                </a:solidFill>
                <a:latin typeface="Calibri"/>
                <a:cs typeface="Arial"/>
              </a:rPr>
              <a:t> ~ 1</a:t>
            </a:r>
            <a:r>
              <a:rPr lang="hu-HU" sz="3599">
                <a:solidFill>
                  <a:schemeClr val="accent5"/>
                </a:solidFill>
                <a:latin typeface="Calibri"/>
                <a:cs typeface="Arial"/>
              </a:rPr>
              <a:t>8</a:t>
            </a:r>
            <a:r>
              <a:rPr lang="en-GB" sz="3599">
                <a:solidFill>
                  <a:schemeClr val="accent5"/>
                </a:solidFill>
                <a:latin typeface="Calibri"/>
                <a:cs typeface="Arial"/>
              </a:rPr>
              <a:t>5 MI Pflop/s</a:t>
            </a:r>
            <a:r>
              <a:rPr lang="en-GB" sz="3599" baseline="30000">
                <a:solidFill>
                  <a:schemeClr val="accent5"/>
                </a:solidFill>
                <a:latin typeface="Calibri"/>
                <a:cs typeface="Arial"/>
              </a:rPr>
              <a:t>16 *</a:t>
            </a:r>
            <a:endParaRPr lang="en-GB" sz="3599">
              <a:solidFill>
                <a:schemeClr val="accent5"/>
              </a:solidFill>
              <a:latin typeface="Calibri"/>
              <a:cs typeface="Arial"/>
            </a:endParaRPr>
          </a:p>
        </p:txBody>
      </p:sp>
      <p:sp>
        <p:nvSpPr>
          <p:cNvPr id="31" name="Rectangle 5"/>
          <p:cNvSpPr/>
          <p:nvPr/>
        </p:nvSpPr>
        <p:spPr bwMode="auto">
          <a:xfrm>
            <a:off x="17387320" y="7263209"/>
            <a:ext cx="719939" cy="63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599"/>
              <a:t>4</a:t>
            </a:r>
            <a:endParaRPr sz="3599"/>
          </a:p>
        </p:txBody>
      </p:sp>
      <p:sp>
        <p:nvSpPr>
          <p:cNvPr id="32" name="TextBox 7"/>
          <p:cNvSpPr txBox="1"/>
          <p:nvPr/>
        </p:nvSpPr>
        <p:spPr bwMode="auto">
          <a:xfrm>
            <a:off x="17207281" y="7143009"/>
            <a:ext cx="1081321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799" b="1" spc="600" dirty="0">
                <a:latin typeface="Arial"/>
                <a:cs typeface="Arial"/>
              </a:rPr>
              <a:t>3</a:t>
            </a:r>
            <a:endParaRPr sz="3599" dirty="0"/>
          </a:p>
        </p:txBody>
      </p:sp>
      <p:sp>
        <p:nvSpPr>
          <p:cNvPr id="33" name="TextBox 9"/>
          <p:cNvSpPr txBox="1"/>
          <p:nvPr/>
        </p:nvSpPr>
        <p:spPr bwMode="auto">
          <a:xfrm>
            <a:off x="4371784" y="5887058"/>
            <a:ext cx="6623442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434">
              <a:defRPr/>
            </a:pPr>
            <a:r>
              <a:rPr lang="en-GB" sz="3599" baseline="30000">
                <a:solidFill>
                  <a:schemeClr val="accent5"/>
                </a:solidFill>
                <a:latin typeface="Calibri"/>
                <a:cs typeface="Arial"/>
              </a:rPr>
              <a:t>* A100 </a:t>
            </a:r>
            <a:r>
              <a:rPr lang="hu-HU" sz="3599" baseline="30000">
                <a:solidFill>
                  <a:schemeClr val="accent5"/>
                </a:solidFill>
                <a:latin typeface="Calibri"/>
                <a:cs typeface="Arial"/>
              </a:rPr>
              <a:t>érték</a:t>
            </a:r>
            <a:endParaRPr lang="en-GB" sz="3599">
              <a:solidFill>
                <a:schemeClr val="accent5"/>
              </a:solidFill>
              <a:latin typeface="Calibri"/>
              <a:cs typeface="Arial"/>
            </a:endParaRPr>
          </a:p>
        </p:txBody>
      </p:sp>
      <p:sp>
        <p:nvSpPr>
          <p:cNvPr id="34" name="Rectangle 2"/>
          <p:cNvSpPr/>
          <p:nvPr/>
        </p:nvSpPr>
        <p:spPr bwMode="auto">
          <a:xfrm>
            <a:off x="18475523" y="4439780"/>
            <a:ext cx="3110132" cy="4775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>
              <a:solidFill>
                <a:schemeClr val="bg1"/>
              </a:solidFill>
            </a:endParaRPr>
          </a:p>
        </p:txBody>
      </p:sp>
      <p:sp>
        <p:nvSpPr>
          <p:cNvPr id="35" name="Rectangle 3"/>
          <p:cNvSpPr/>
          <p:nvPr/>
        </p:nvSpPr>
        <p:spPr bwMode="auto">
          <a:xfrm>
            <a:off x="18769960" y="9081545"/>
            <a:ext cx="3110132" cy="394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>
              <a:solidFill>
                <a:schemeClr val="bg1"/>
              </a:solidFill>
            </a:endParaRPr>
          </a:p>
        </p:txBody>
      </p:sp>
      <p:sp>
        <p:nvSpPr>
          <p:cNvPr id="36" name="Rectangle 10"/>
          <p:cNvSpPr/>
          <p:nvPr/>
        </p:nvSpPr>
        <p:spPr bwMode="auto">
          <a:xfrm>
            <a:off x="18475523" y="10142967"/>
            <a:ext cx="3110132" cy="304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>
              <a:solidFill>
                <a:schemeClr val="bg1"/>
              </a:solidFill>
            </a:endParaRPr>
          </a:p>
        </p:txBody>
      </p:sp>
      <p:sp>
        <p:nvSpPr>
          <p:cNvPr id="37" name="Rectangle 11"/>
          <p:cNvSpPr/>
          <p:nvPr/>
        </p:nvSpPr>
        <p:spPr bwMode="auto">
          <a:xfrm>
            <a:off x="16523393" y="8703089"/>
            <a:ext cx="863927" cy="1151309"/>
          </a:xfrm>
          <a:prstGeom prst="rect">
            <a:avLst/>
          </a:prstGeom>
          <a:solidFill>
            <a:srgbClr val="2F9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599"/>
          </a:p>
        </p:txBody>
      </p:sp>
      <p:sp>
        <p:nvSpPr>
          <p:cNvPr id="38" name="TextBox 12"/>
          <p:cNvSpPr txBox="1"/>
          <p:nvPr/>
        </p:nvSpPr>
        <p:spPr bwMode="auto">
          <a:xfrm>
            <a:off x="16131818" y="8570994"/>
            <a:ext cx="2121040" cy="132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7998" b="1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lang="hu-HU" sz="7998" b="1">
                <a:solidFill>
                  <a:schemeClr val="bg1"/>
                </a:solidFill>
                <a:latin typeface="Arial"/>
                <a:cs typeface="Arial"/>
              </a:rPr>
              <a:t>.2</a:t>
            </a:r>
            <a:endParaRPr sz="3599">
              <a:latin typeface="Arial"/>
              <a:cs typeface="Arial"/>
            </a:endParaRPr>
          </a:p>
        </p:txBody>
      </p:sp>
      <p:pic>
        <p:nvPicPr>
          <p:cNvPr id="39" name="Kép 3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8355965" y="3832204"/>
            <a:ext cx="4097210" cy="9568561"/>
          </a:xfrm>
          <a:prstGeom prst="rect">
            <a:avLst/>
          </a:prstGeom>
        </p:spPr>
      </p:pic>
      <p:sp>
        <p:nvSpPr>
          <p:cNvPr id="40" name="Rectangle 5"/>
          <p:cNvSpPr/>
          <p:nvPr/>
        </p:nvSpPr>
        <p:spPr bwMode="auto">
          <a:xfrm>
            <a:off x="20768827" y="6827764"/>
            <a:ext cx="719939" cy="63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599"/>
              <a:t>4</a:t>
            </a:r>
            <a:endParaRPr sz="3599"/>
          </a:p>
        </p:txBody>
      </p:sp>
      <p:sp>
        <p:nvSpPr>
          <p:cNvPr id="41" name="TextBox 7"/>
          <p:cNvSpPr txBox="1"/>
          <p:nvPr/>
        </p:nvSpPr>
        <p:spPr bwMode="auto">
          <a:xfrm>
            <a:off x="20712674" y="6798017"/>
            <a:ext cx="1225309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5399" b="1" spc="600" dirty="0">
                <a:latin typeface="Arial"/>
                <a:cs typeface="Arial"/>
              </a:rPr>
              <a:t>7</a:t>
            </a:r>
            <a:endParaRPr sz="5399" dirty="0"/>
          </a:p>
        </p:txBody>
      </p:sp>
      <p:pic>
        <p:nvPicPr>
          <p:cNvPr id="2" name="Picture 29">
            <a:extLst>
              <a:ext uri="{FF2B5EF4-FFF2-40B4-BE49-F238E27FC236}">
                <a16:creationId xmlns:a16="http://schemas.microsoft.com/office/drawing/2014/main" id="{A7D73F35-F57C-CABB-22C1-F44A21540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901" y="1621232"/>
            <a:ext cx="2688235" cy="105799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8E8ABDA-D1B8-03C0-A1CA-6F650DFE7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5484" y="1396124"/>
            <a:ext cx="3647668" cy="1545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6555E-C750-A749-9E0D-A97CA296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5945AC-6722-68E9-47DB-00DE3790B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1957" y="1078043"/>
            <a:ext cx="17162880" cy="1803400"/>
          </a:xfrm>
        </p:spPr>
        <p:txBody>
          <a:bodyPr lIns="91440" tIns="45720" rIns="91440" bIns="45720" anchor="t"/>
          <a:lstStyle/>
          <a:p>
            <a:pPr algn="ctr"/>
            <a:r>
              <a:rPr lang="hu-HU" dirty="0">
                <a:latin typeface="Source Sans Pro SemiBold"/>
                <a:ea typeface="Source Sans Pro"/>
                <a:cs typeface="Poppins SemiBold"/>
              </a:rPr>
              <a:t>Komondor – egyedülálló projekt</a:t>
            </a:r>
            <a:endParaRPr lang="hu-HU" dirty="0">
              <a:latin typeface="Source Sans Pro"/>
              <a:ea typeface="Source Sans Pro"/>
              <a:cs typeface="Poppins Semi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3D05B-9142-733D-B35D-8CD431AD7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5219" y="3437617"/>
            <a:ext cx="10350350" cy="8580995"/>
          </a:xfrm>
        </p:spPr>
        <p:txBody>
          <a:bodyPr lIns="91440" tIns="45720" rIns="91440" bIns="45720" anchor="t"/>
          <a:lstStyle/>
          <a:p>
            <a:pPr algn="l"/>
            <a:r>
              <a:rPr lang="en-US" sz="4000" u="sng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Országos</a:t>
            </a:r>
            <a:r>
              <a:rPr lang="en-US" sz="4000" u="sng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 </a:t>
            </a:r>
            <a:r>
              <a:rPr lang="en-US" sz="4000" u="sng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szinten</a:t>
            </a:r>
            <a:r>
              <a:rPr lang="en-US" sz="4000" u="sng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:</a:t>
            </a:r>
          </a:p>
          <a:p>
            <a:pPr marL="571500" indent="-571500" algn="l">
              <a:buFont typeface="Wingdings"/>
              <a:buChar char="v"/>
            </a:pPr>
            <a:r>
              <a:rPr lang="en-US" sz="3600" dirty="0" err="1">
                <a:latin typeface="Source Sans Pro SemiBold"/>
                <a:ea typeface="Source Sans Pro"/>
              </a:rPr>
              <a:t>legnagyobb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számítási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kapacitás</a:t>
            </a:r>
            <a:endParaRPr lang="en-US" sz="3600" dirty="0">
              <a:latin typeface="Source Sans Pro SemiBold"/>
              <a:ea typeface="Source Sans Pro"/>
            </a:endParaRPr>
          </a:p>
          <a:p>
            <a:pPr marL="571500" indent="-571500" algn="l">
              <a:buFont typeface="Wingdings"/>
              <a:buChar char="v"/>
            </a:pPr>
            <a:r>
              <a:rPr lang="en-US" sz="3600" dirty="0" err="1">
                <a:latin typeface="Source Sans Pro SemiBold"/>
                <a:ea typeface="Source Sans Pro"/>
              </a:rPr>
              <a:t>legnagyobb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teljesítmény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sűrűség</a:t>
            </a:r>
            <a:endParaRPr lang="en-US" sz="3600" dirty="0">
              <a:latin typeface="Source Sans Pro SemiBold"/>
              <a:ea typeface="Source Sans Pro"/>
            </a:endParaRPr>
          </a:p>
          <a:p>
            <a:pPr marL="571500" indent="-571500" algn="l">
              <a:buFont typeface="Wingdings"/>
              <a:buChar char="v"/>
            </a:pPr>
            <a:r>
              <a:rPr lang="en-US" sz="3600" dirty="0">
                <a:latin typeface="Source Sans Pro SemiBold"/>
                <a:ea typeface="Source Sans Pro"/>
              </a:rPr>
              <a:t>Ybl </a:t>
            </a:r>
            <a:r>
              <a:rPr lang="en-US" sz="3600" dirty="0" err="1">
                <a:latin typeface="Source Sans Pro SemiBold"/>
                <a:ea typeface="Source Sans Pro"/>
              </a:rPr>
              <a:t>díjas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gépterem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átalakítása</a:t>
            </a:r>
            <a:endParaRPr lang="en-US" sz="3600" dirty="0">
              <a:latin typeface="Source Sans Pro SemiBold"/>
              <a:ea typeface="Source Sans Pro"/>
            </a:endParaRPr>
          </a:p>
          <a:p>
            <a:pPr marL="571500" indent="-571500" algn="l">
              <a:buFont typeface="Wingdings"/>
              <a:buChar char="v"/>
            </a:pPr>
            <a:r>
              <a:rPr lang="en-US" sz="3600" dirty="0" err="1">
                <a:latin typeface="Source Sans Pro SemiBold"/>
                <a:ea typeface="Source Sans Pro"/>
              </a:rPr>
              <a:t>egyedi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melegvizes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hűtőrendszer</a:t>
            </a:r>
            <a:endParaRPr lang="en-US" sz="3600" dirty="0">
              <a:latin typeface="Source Sans Pro SemiBold"/>
              <a:ea typeface="Source Sans Pro"/>
            </a:endParaRPr>
          </a:p>
          <a:p>
            <a:pPr algn="l"/>
            <a:endParaRPr lang="en-US" sz="3600" dirty="0">
              <a:latin typeface="Source Sans Pro SemiBold"/>
              <a:ea typeface="Source Sans Pro"/>
            </a:endParaRPr>
          </a:p>
          <a:p>
            <a:pPr algn="l"/>
            <a:r>
              <a:rPr lang="en-US" sz="4000" u="sng" dirty="0" err="1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Világszinten</a:t>
            </a:r>
            <a:r>
              <a:rPr lang="en-US" sz="4000" u="sng" dirty="0">
                <a:solidFill>
                  <a:schemeClr val="accent1">
                    <a:lumMod val="76000"/>
                  </a:schemeClr>
                </a:solidFill>
                <a:latin typeface="Source Sans Pro SemiBold"/>
                <a:ea typeface="Source Sans Pro"/>
              </a:rPr>
              <a:t>:</a:t>
            </a:r>
          </a:p>
          <a:p>
            <a:pPr marL="571500" indent="-571500" algn="l">
              <a:buFont typeface="Wingdings"/>
              <a:buChar char="v"/>
            </a:pPr>
            <a:r>
              <a:rPr lang="en-US" sz="3600" dirty="0" err="1">
                <a:latin typeface="Source Sans Pro SemiBold"/>
                <a:ea typeface="Source Sans Pro"/>
              </a:rPr>
              <a:t>leghatékonyabb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hűtésű</a:t>
            </a:r>
            <a:r>
              <a:rPr lang="en-US" sz="3600" dirty="0">
                <a:latin typeface="Source Sans Pro SemiBold"/>
                <a:ea typeface="Source Sans Pro"/>
              </a:rPr>
              <a:t> HPC </a:t>
            </a:r>
            <a:r>
              <a:rPr lang="en-US" sz="3600" dirty="0" err="1">
                <a:latin typeface="Source Sans Pro SemiBold"/>
                <a:ea typeface="Source Sans Pro"/>
              </a:rPr>
              <a:t>rendszere</a:t>
            </a:r>
            <a:endParaRPr lang="en-US" sz="3600" dirty="0">
              <a:latin typeface="Source Sans Pro SemiBold"/>
              <a:ea typeface="Source Sans Pro"/>
            </a:endParaRPr>
          </a:p>
          <a:p>
            <a:pPr marL="571500" indent="-571500" algn="l">
              <a:buFont typeface="Wingdings"/>
              <a:buChar char="v"/>
            </a:pPr>
            <a:r>
              <a:rPr lang="en-US" sz="3600" dirty="0" err="1">
                <a:latin typeface="Source Sans Pro SemiBold"/>
                <a:ea typeface="Source Sans Pro"/>
              </a:rPr>
              <a:t>egyedülálló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hulladékhő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hasznosítás</a:t>
            </a:r>
            <a:endParaRPr lang="en-US" sz="3600" dirty="0">
              <a:latin typeface="Source Sans Pro SemiBold"/>
              <a:ea typeface="Source Sans Pro"/>
            </a:endParaRPr>
          </a:p>
          <a:p>
            <a:pPr marL="571500" indent="-571500" algn="l">
              <a:buFont typeface="Wingdings"/>
              <a:buChar char="v"/>
            </a:pPr>
            <a:r>
              <a:rPr lang="en-US" sz="3600" dirty="0" err="1">
                <a:latin typeface="Source Sans Pro SemiBold"/>
                <a:ea typeface="Source Sans Pro"/>
              </a:rPr>
              <a:t>legnagyobb</a:t>
            </a:r>
            <a:r>
              <a:rPr lang="en-US" sz="3600" dirty="0">
                <a:latin typeface="Source Sans Pro SemiBold"/>
                <a:ea typeface="Source Sans Pro"/>
              </a:rPr>
              <a:t> HPC-</a:t>
            </a:r>
            <a:r>
              <a:rPr lang="en-US" sz="3600" dirty="0" err="1">
                <a:latin typeface="Source Sans Pro SemiBold"/>
                <a:ea typeface="Source Sans Pro"/>
              </a:rPr>
              <a:t>ivel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megegyező</a:t>
            </a:r>
            <a:r>
              <a:rPr lang="en-US" sz="3600" dirty="0">
                <a:latin typeface="Source Sans Pro SemiBold"/>
                <a:ea typeface="Source Sans Pro"/>
              </a:rPr>
              <a:t> </a:t>
            </a:r>
            <a:r>
              <a:rPr lang="en-US" sz="3600" dirty="0" err="1">
                <a:latin typeface="Source Sans Pro SemiBold"/>
                <a:ea typeface="Source Sans Pro"/>
              </a:rPr>
              <a:t>technológia</a:t>
            </a:r>
            <a:endParaRPr lang="en-US" sz="3600" dirty="0">
              <a:latin typeface="Source Sans Pro SemiBold"/>
              <a:ea typeface="Source Sans Pro"/>
            </a:endParaRPr>
          </a:p>
          <a:p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A3FA1-3732-FEE1-FEDF-53584356B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525" y="5359399"/>
            <a:ext cx="9685829" cy="6402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195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05F0E-A266-1750-D9C0-4C2A78E1E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75" y="-5504"/>
            <a:ext cx="24405893" cy="12119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7F083-837C-5F58-FB97-20516E27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031" y="299932"/>
            <a:ext cx="3201961" cy="1909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4DEEB-9850-E5AB-08B8-DE7E22D39991}"/>
              </a:ext>
            </a:extLst>
          </p:cNvPr>
          <p:cNvSpPr txBox="1"/>
          <p:nvPr/>
        </p:nvSpPr>
        <p:spPr>
          <a:xfrm>
            <a:off x="11897137" y="993290"/>
            <a:ext cx="908576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>
                <a:solidFill>
                  <a:srgbClr val="FFFFFF"/>
                </a:solidFill>
                <a:latin typeface="Source Sans Pro SemiBold"/>
                <a:ea typeface="Source Sans Pro SemiBold"/>
              </a:rPr>
              <a:t>TOP</a:t>
            </a:r>
            <a:r>
              <a:rPr lang="en-GB" sz="4400" b="1">
                <a:solidFill>
                  <a:srgbClr val="FFFFFF"/>
                </a:solidFill>
                <a:latin typeface="Source Sans Pro SemiBold"/>
                <a:ea typeface="Source Sans Pro SemiBold"/>
              </a:rPr>
              <a:t> </a:t>
            </a:r>
            <a:r>
              <a:rPr lang="en-GB" sz="4800" b="1">
                <a:solidFill>
                  <a:srgbClr val="FFFFFF"/>
                </a:solidFill>
                <a:latin typeface="Source Sans Pro SemiBold"/>
                <a:ea typeface="Source Sans Pro SemiBold"/>
              </a:rPr>
              <a:t>340</a:t>
            </a:r>
            <a:r>
              <a:rPr lang="en-GB" sz="4400" b="1">
                <a:solidFill>
                  <a:srgbClr val="FFFFFF"/>
                </a:solidFill>
                <a:latin typeface="Source Sans Pro SemiBold"/>
                <a:ea typeface="Source Sans Pro SemiBold"/>
              </a:rPr>
              <a:t> HPC in the World </a:t>
            </a:r>
            <a:endParaRPr lang="en-US">
              <a:latin typeface="Source Sans Pro SemiBold"/>
              <a:ea typeface="Source Sans Pro SemiBold"/>
            </a:endParaRPr>
          </a:p>
        </p:txBody>
      </p:sp>
      <p:sp>
        <p:nvSpPr>
          <p:cNvPr id="10" name="Lekerekített téglalap 11">
            <a:extLst>
              <a:ext uri="{FF2B5EF4-FFF2-40B4-BE49-F238E27FC236}">
                <a16:creationId xmlns:a16="http://schemas.microsoft.com/office/drawing/2014/main" id="{9AA0A0F5-C3FF-4E12-A022-6855F4E55359}"/>
              </a:ext>
            </a:extLst>
          </p:cNvPr>
          <p:cNvSpPr/>
          <p:nvPr/>
        </p:nvSpPr>
        <p:spPr bwMode="auto">
          <a:xfrm>
            <a:off x="13938780" y="2684377"/>
            <a:ext cx="3407054" cy="65309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/>
          </a:p>
        </p:txBody>
      </p:sp>
      <p:sp>
        <p:nvSpPr>
          <p:cNvPr id="11" name="Lekerekített téglalap 11">
            <a:extLst>
              <a:ext uri="{FF2B5EF4-FFF2-40B4-BE49-F238E27FC236}">
                <a16:creationId xmlns:a16="http://schemas.microsoft.com/office/drawing/2014/main" id="{FD1CCACB-5029-2803-FDC8-C98558781702}"/>
              </a:ext>
            </a:extLst>
          </p:cNvPr>
          <p:cNvSpPr/>
          <p:nvPr/>
        </p:nvSpPr>
        <p:spPr bwMode="auto">
          <a:xfrm>
            <a:off x="10327040" y="2662362"/>
            <a:ext cx="3583237" cy="655293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/>
          </a:p>
        </p:txBody>
      </p:sp>
      <p:sp>
        <p:nvSpPr>
          <p:cNvPr id="12" name="Lekerekített téglalap 11">
            <a:extLst>
              <a:ext uri="{FF2B5EF4-FFF2-40B4-BE49-F238E27FC236}">
                <a16:creationId xmlns:a16="http://schemas.microsoft.com/office/drawing/2014/main" id="{AC9326E2-7FB7-23E9-E938-ECA1DDEE1D27}"/>
              </a:ext>
            </a:extLst>
          </p:cNvPr>
          <p:cNvSpPr/>
          <p:nvPr/>
        </p:nvSpPr>
        <p:spPr bwMode="auto">
          <a:xfrm>
            <a:off x="7089688" y="2684378"/>
            <a:ext cx="3230871" cy="653091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2000" b="1">
              <a:solidFill>
                <a:srgbClr val="5B9BD5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Lekerekített téglalap 11">
            <a:extLst>
              <a:ext uri="{FF2B5EF4-FFF2-40B4-BE49-F238E27FC236}">
                <a16:creationId xmlns:a16="http://schemas.microsoft.com/office/drawing/2014/main" id="{2B53D736-DA14-6CD2-982A-7578E23BAE70}"/>
              </a:ext>
            </a:extLst>
          </p:cNvPr>
          <p:cNvSpPr/>
          <p:nvPr/>
        </p:nvSpPr>
        <p:spPr bwMode="auto">
          <a:xfrm>
            <a:off x="3566041" y="2662362"/>
            <a:ext cx="3517169" cy="653091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hu-HU"/>
          </a:p>
        </p:txBody>
      </p:sp>
      <p:sp>
        <p:nvSpPr>
          <p:cNvPr id="14" name="Lekerekített téglalap 15">
            <a:extLst>
              <a:ext uri="{FF2B5EF4-FFF2-40B4-BE49-F238E27FC236}">
                <a16:creationId xmlns:a16="http://schemas.microsoft.com/office/drawing/2014/main" id="{CDFA6969-32A9-4123-9A2D-2E89E2238565}"/>
              </a:ext>
            </a:extLst>
          </p:cNvPr>
          <p:cNvSpPr/>
          <p:nvPr/>
        </p:nvSpPr>
        <p:spPr bwMode="auto">
          <a:xfrm>
            <a:off x="19784783" y="2684375"/>
            <a:ext cx="3561216" cy="7015272"/>
          </a:xfrm>
          <a:prstGeom prst="roundRect">
            <a:avLst>
              <a:gd name="adj" fmla="val 16667"/>
            </a:avLst>
          </a:prstGeom>
          <a:pattFill prst="ltHorz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en-GB" sz="2800" b="1">
              <a:solidFill>
                <a:schemeClr val="tx1"/>
              </a:solidFill>
              <a:latin typeface="Segoe UI"/>
              <a:ea typeface="Source Sans Pro SemiBold"/>
              <a:cs typeface="Segoe U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5C83CE-67CA-81FC-C186-B47E77749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0513" y="2456249"/>
            <a:ext cx="2539228" cy="26610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AAE81-2721-3657-A723-B2DF771D1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784" y="2968552"/>
            <a:ext cx="1730149" cy="26931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EC105C-34AB-478B-D761-E82C54D48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881" y="5687220"/>
            <a:ext cx="2011934" cy="21434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276F-01F0-E2FF-AB79-AF4ACE038844}"/>
              </a:ext>
            </a:extLst>
          </p:cNvPr>
          <p:cNvSpPr txBox="1"/>
          <p:nvPr/>
        </p:nvSpPr>
        <p:spPr>
          <a:xfrm>
            <a:off x="4779603" y="8204633"/>
            <a:ext cx="100230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32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CPU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450E27-A058-022D-62E3-114088A05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570" y="2977534"/>
            <a:ext cx="1087100" cy="265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1E377B-9520-4F04-F9F3-2D85CA7A1B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6884" y="5693152"/>
            <a:ext cx="1946494" cy="19774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1D9F6F-A48F-E6E1-D559-A2807783D3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9853" y="4094336"/>
            <a:ext cx="2688081" cy="27753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395951-261A-6062-4106-0A4659AC14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00645" y="4067557"/>
            <a:ext cx="2895814" cy="28288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588DDA-6824-8C9C-2E62-066D9A67DA5F}"/>
              </a:ext>
            </a:extLst>
          </p:cNvPr>
          <p:cNvSpPr txBox="1"/>
          <p:nvPr/>
        </p:nvSpPr>
        <p:spPr>
          <a:xfrm>
            <a:off x="11211250" y="8193749"/>
            <a:ext cx="181824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BIG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746783-5C44-6928-760D-70F3D6D8215B}"/>
              </a:ext>
            </a:extLst>
          </p:cNvPr>
          <p:cNvSpPr txBox="1"/>
          <p:nvPr/>
        </p:nvSpPr>
        <p:spPr>
          <a:xfrm>
            <a:off x="8166052" y="8193649"/>
            <a:ext cx="1095933" cy="58477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GPU 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97B915-B8F4-59F5-2873-2008E188A091}"/>
              </a:ext>
            </a:extLst>
          </p:cNvPr>
          <p:cNvSpPr txBox="1"/>
          <p:nvPr/>
        </p:nvSpPr>
        <p:spPr>
          <a:xfrm>
            <a:off x="15307970" y="8188183"/>
            <a:ext cx="666402" cy="6067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MI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496C6C-867D-8643-58E4-0AA42F05B162}"/>
              </a:ext>
            </a:extLst>
          </p:cNvPr>
          <p:cNvSpPr txBox="1"/>
          <p:nvPr/>
        </p:nvSpPr>
        <p:spPr>
          <a:xfrm>
            <a:off x="15219894" y="3458160"/>
            <a:ext cx="8315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>
                <a:cs typeface="Poppins"/>
              </a:rPr>
              <a:t>4x</a:t>
            </a:r>
            <a:endParaRPr lang="en-US" sz="2800" b="1">
              <a:cs typeface="Poppins"/>
            </a:endParaRPr>
          </a:p>
        </p:txBody>
      </p:sp>
      <p:sp>
        <p:nvSpPr>
          <p:cNvPr id="30" name="Lekerekített téglalap 11">
            <a:extLst>
              <a:ext uri="{FF2B5EF4-FFF2-40B4-BE49-F238E27FC236}">
                <a16:creationId xmlns:a16="http://schemas.microsoft.com/office/drawing/2014/main" id="{3E0EE627-4757-5ABA-FD79-0DE5A0BEC646}"/>
              </a:ext>
            </a:extLst>
          </p:cNvPr>
          <p:cNvSpPr/>
          <p:nvPr/>
        </p:nvSpPr>
        <p:spPr bwMode="auto">
          <a:xfrm>
            <a:off x="3563907" y="9186469"/>
            <a:ext cx="3521502" cy="15143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b="1">
                <a:solidFill>
                  <a:schemeClr val="tx1"/>
                </a:solidFill>
                <a:latin typeface="Source Sans Pro SemiBold"/>
                <a:ea typeface="Source Sans Pro SemiBold"/>
              </a:rPr>
              <a:t>23 552 core</a:t>
            </a:r>
            <a:endParaRPr lang="hu-HU" sz="2400" b="1">
              <a:solidFill>
                <a:schemeClr val="tx1"/>
              </a:solidFill>
              <a:latin typeface="Source Sans Pro SemiBold"/>
              <a:ea typeface="Source Sans Pro SemiBold"/>
            </a:endParaRPr>
          </a:p>
        </p:txBody>
      </p:sp>
      <p:sp>
        <p:nvSpPr>
          <p:cNvPr id="31" name="Lekerekített téglalap 11">
            <a:extLst>
              <a:ext uri="{FF2B5EF4-FFF2-40B4-BE49-F238E27FC236}">
                <a16:creationId xmlns:a16="http://schemas.microsoft.com/office/drawing/2014/main" id="{27843859-2D2F-DC42-5960-0F123AEAB7C0}"/>
              </a:ext>
            </a:extLst>
          </p:cNvPr>
          <p:cNvSpPr/>
          <p:nvPr/>
        </p:nvSpPr>
        <p:spPr bwMode="auto">
          <a:xfrm>
            <a:off x="7091220" y="9204141"/>
            <a:ext cx="3233132" cy="15143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b="1" i="0">
                <a:solidFill>
                  <a:schemeClr val="tx1"/>
                </a:solidFill>
                <a:effectLst/>
                <a:latin typeface="Source Sans Pro SemiBold"/>
                <a:ea typeface="Source Sans Pro SemiBold"/>
              </a:rPr>
              <a:t>232 GPU</a:t>
            </a:r>
          </a:p>
          <a:p>
            <a:pPr algn="ctr">
              <a:defRPr/>
            </a:pPr>
            <a:r>
              <a:rPr lang="en-GB" sz="3200" b="1">
                <a:solidFill>
                  <a:schemeClr val="tx1"/>
                </a:solidFill>
                <a:latin typeface="Source Sans Pro SemiBold"/>
                <a:ea typeface="Source Sans Pro SemiBold"/>
              </a:rPr>
              <a:t>165 AI PF</a:t>
            </a:r>
            <a:endParaRPr lang="hu-HU" sz="2400" b="1">
              <a:solidFill>
                <a:schemeClr val="tx1"/>
              </a:solidFill>
              <a:latin typeface="Source Sans Pro SemiBold"/>
              <a:ea typeface="Source Sans Pro SemiBold"/>
            </a:endParaRPr>
          </a:p>
        </p:txBody>
      </p:sp>
      <p:sp>
        <p:nvSpPr>
          <p:cNvPr id="32" name="Lekerekített téglalap 11">
            <a:extLst>
              <a:ext uri="{FF2B5EF4-FFF2-40B4-BE49-F238E27FC236}">
                <a16:creationId xmlns:a16="http://schemas.microsoft.com/office/drawing/2014/main" id="{3346DE6C-B8C1-96DB-49E9-9317BF8F4DA7}"/>
              </a:ext>
            </a:extLst>
          </p:cNvPr>
          <p:cNvSpPr/>
          <p:nvPr/>
        </p:nvSpPr>
        <p:spPr bwMode="auto">
          <a:xfrm>
            <a:off x="10301943" y="9200559"/>
            <a:ext cx="3651566" cy="15143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b="1" i="0">
                <a:solidFill>
                  <a:schemeClr val="tx1"/>
                </a:solidFill>
                <a:effectLst/>
                <a:latin typeface="Source Sans Pro SemiBold"/>
                <a:ea typeface="Source Sans Pro SemiBold"/>
              </a:rPr>
              <a:t>12 TB</a:t>
            </a:r>
            <a:endParaRPr lang="hu-HU" sz="3200" b="1">
              <a:solidFill>
                <a:schemeClr val="tx1"/>
              </a:solidFill>
              <a:latin typeface="Poppins"/>
              <a:ea typeface="Source Sans Pro SemiBold"/>
              <a:cs typeface="Poppins"/>
            </a:endParaRPr>
          </a:p>
        </p:txBody>
      </p:sp>
      <p:sp>
        <p:nvSpPr>
          <p:cNvPr id="34" name="Lekerekített téglalap 11">
            <a:extLst>
              <a:ext uri="{FF2B5EF4-FFF2-40B4-BE49-F238E27FC236}">
                <a16:creationId xmlns:a16="http://schemas.microsoft.com/office/drawing/2014/main" id="{C209F9AF-F5A8-CE9C-C637-DAA5CE56C671}"/>
              </a:ext>
            </a:extLst>
          </p:cNvPr>
          <p:cNvSpPr/>
          <p:nvPr/>
        </p:nvSpPr>
        <p:spPr bwMode="auto">
          <a:xfrm>
            <a:off x="13963838" y="9200559"/>
            <a:ext cx="3387293" cy="14703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3200" b="1">
                <a:solidFill>
                  <a:schemeClr val="tx1"/>
                </a:solidFill>
                <a:latin typeface="Source Sans Pro SemiBold"/>
                <a:ea typeface="Source Sans Pro SemiBold"/>
              </a:rPr>
              <a:t>20 AI PF</a:t>
            </a:r>
            <a:endParaRPr lang="hu-HU" sz="3200" b="1">
              <a:solidFill>
                <a:schemeClr val="tx1"/>
              </a:solidFill>
              <a:latin typeface="Source Sans Pro SemiBold"/>
              <a:ea typeface="Source Sans Pro SemiBold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1A7D9EF-72DE-F0B1-3E6B-901E7DCD65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24196" y="6150184"/>
            <a:ext cx="2274953" cy="236232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CB3BC9-2F18-DA82-0337-497D4242EA4B}"/>
              </a:ext>
            </a:extLst>
          </p:cNvPr>
          <p:cNvSpPr txBox="1"/>
          <p:nvPr/>
        </p:nvSpPr>
        <p:spPr>
          <a:xfrm>
            <a:off x="21128345" y="5143358"/>
            <a:ext cx="129402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3200">
                <a:latin typeface="Source Sans Pro SemiBold"/>
                <a:ea typeface="Source Sans Pro SemiBold"/>
                <a:cs typeface="Poppins"/>
              </a:rPr>
              <a:t>Tape</a:t>
            </a:r>
            <a:endParaRPr lang="en-US">
              <a:cs typeface="Poppins"/>
            </a:endParaRPr>
          </a:p>
          <a:p>
            <a:pPr algn="just"/>
            <a:r>
              <a:rPr lang="en-US" sz="3200">
                <a:latin typeface="Source Sans Pro SemiBold"/>
                <a:ea typeface="Source Sans Pro SemiBold"/>
                <a:cs typeface="Poppins"/>
              </a:rPr>
              <a:t>3PB 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8E634C-5316-985A-EE23-4614546787AD}"/>
              </a:ext>
            </a:extLst>
          </p:cNvPr>
          <p:cNvSpPr txBox="1"/>
          <p:nvPr/>
        </p:nvSpPr>
        <p:spPr>
          <a:xfrm>
            <a:off x="20285890" y="8535073"/>
            <a:ext cx="27642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err="1">
                <a:latin typeface="Source Sans Pro SemiBold"/>
                <a:ea typeface="Source Sans Pro SemiBold"/>
                <a:cs typeface="Poppins"/>
              </a:rPr>
              <a:t>Projekt+scratch</a:t>
            </a:r>
            <a:endParaRPr lang="en-US" sz="2800" b="1" err="1">
              <a:latin typeface="Poppins"/>
              <a:ea typeface="Source Sans Pro SemiBold"/>
              <a:cs typeface="Poppin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E6931-B138-4431-1EC5-44573A5146E1}"/>
              </a:ext>
            </a:extLst>
          </p:cNvPr>
          <p:cNvSpPr txBox="1"/>
          <p:nvPr/>
        </p:nvSpPr>
        <p:spPr>
          <a:xfrm>
            <a:off x="20621787" y="9030757"/>
            <a:ext cx="2780717" cy="6683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Source Sans Pro SemiBold"/>
                <a:ea typeface="Source Sans Pro SemiBold"/>
                <a:cs typeface="Poppins"/>
              </a:rPr>
              <a:t>STORAGE </a:t>
            </a:r>
            <a:endParaRPr lang="en-US" sz="3600">
              <a:latin typeface="Poppins"/>
              <a:ea typeface="Source Sans Pro SemiBold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73519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D9DAA-7813-5EDF-AB03-4365A3790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5D31D821-6902-A79A-0623-A797AE8CB5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Szöveg helye 7">
            <a:extLst>
              <a:ext uri="{FF2B5EF4-FFF2-40B4-BE49-F238E27FC236}">
                <a16:creationId xmlns:a16="http://schemas.microsoft.com/office/drawing/2014/main" id="{D1502785-013D-2A15-DDE7-167C0F7A5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komondor_felepites">
            <a:extLst>
              <a:ext uri="{FF2B5EF4-FFF2-40B4-BE49-F238E27FC236}">
                <a16:creationId xmlns:a16="http://schemas.microsoft.com/office/drawing/2014/main" id="{3C88A17B-D61B-6CDB-3B41-3A799C2C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24379238" cy="137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6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24830764-C7E9-3D25-0943-AA35F1AF8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hu-HU" dirty="0">
                <a:latin typeface="Source Sans Pro"/>
                <a:ea typeface="Source Sans Pro"/>
                <a:cs typeface="Poppins SemiBold"/>
              </a:rPr>
              <a:t>Felhasználói kör</a:t>
            </a:r>
            <a:endParaRPr lang="hu-HU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A83F791-77AD-0C14-C089-0E34A5AD19C9}"/>
              </a:ext>
            </a:extLst>
          </p:cNvPr>
          <p:cNvSpPr txBox="1"/>
          <p:nvPr/>
        </p:nvSpPr>
        <p:spPr>
          <a:xfrm>
            <a:off x="1555234" y="3243003"/>
            <a:ext cx="7184810" cy="2148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6565" indent="-456565">
              <a:lnSpc>
                <a:spcPct val="150000"/>
              </a:lnSpc>
              <a:buClr>
                <a:srgbClr val="005EFC"/>
              </a:buClr>
              <a:buFont typeface="Euclid Circular A SemiBold" panose="020B0704000000000000" pitchFamily="34" charset="-18"/>
              <a:buChar char="•"/>
            </a:pPr>
            <a:r>
              <a:rPr lang="hu-HU" altLang="hu-HU" sz="36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Akadémia</a:t>
            </a:r>
          </a:p>
          <a:p>
            <a:pPr marL="913765" lvl="1" indent="-456565">
              <a:lnSpc>
                <a:spcPct val="150000"/>
              </a:lnSpc>
              <a:buClr>
                <a:srgbClr val="005EFC"/>
              </a:buClr>
              <a:buFont typeface="Courier New" panose="020B0704000000000000" pitchFamily="34" charset="-18"/>
              <a:buChar char="o"/>
            </a:pPr>
            <a:r>
              <a:rPr lang="hu-HU" altLang="hu-HU" sz="28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Felsőoktatási intézmények</a:t>
            </a:r>
          </a:p>
          <a:p>
            <a:pPr marL="913765" lvl="1" indent="-456565">
              <a:lnSpc>
                <a:spcPct val="150000"/>
              </a:lnSpc>
              <a:buClr>
                <a:srgbClr val="005EFC"/>
              </a:buClr>
              <a:buFont typeface="Courier New" panose="020B0704000000000000" pitchFamily="34" charset="-18"/>
              <a:buChar char="o"/>
            </a:pPr>
            <a:r>
              <a:rPr lang="hu-HU" altLang="hu-HU" sz="28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Kutatóintézetek</a:t>
            </a:r>
            <a:endParaRPr lang="hu-HU" altLang="hu-HU" sz="3600" b="1" dirty="0">
              <a:latin typeface="Source Sans Pro SemiBold"/>
              <a:ea typeface="Euclid Circular A SemiBold"/>
              <a:cs typeface="Source Sans Pro SemiBold" panose="020F0502020204030204" pitchFamily="34" charset="0"/>
            </a:endParaRP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96490EA0-D3D6-F062-080D-6879F03E763A}"/>
              </a:ext>
            </a:extLst>
          </p:cNvPr>
          <p:cNvGrpSpPr/>
          <p:nvPr/>
        </p:nvGrpSpPr>
        <p:grpSpPr>
          <a:xfrm>
            <a:off x="2390582" y="5656988"/>
            <a:ext cx="8201893" cy="430887"/>
            <a:chOff x="15507724" y="8017997"/>
            <a:chExt cx="6834116" cy="430887"/>
          </a:xfrm>
        </p:grpSpPr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1F346FE2-4840-2C93-0172-03464EB495AB}"/>
                </a:ext>
              </a:extLst>
            </p:cNvPr>
            <p:cNvCxnSpPr>
              <a:cxnSpLocks/>
            </p:cNvCxnSpPr>
            <p:nvPr/>
          </p:nvCxnSpPr>
          <p:spPr>
            <a:xfrm>
              <a:off x="15507724" y="8212531"/>
              <a:ext cx="6834116" cy="0"/>
            </a:xfrm>
            <a:prstGeom prst="line">
              <a:avLst/>
            </a:prstGeom>
            <a:ln w="584200" cap="rnd">
              <a:solidFill>
                <a:srgbClr val="66D9A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70">
              <a:extLst>
                <a:ext uri="{FF2B5EF4-FFF2-40B4-BE49-F238E27FC236}">
                  <a16:creationId xmlns:a16="http://schemas.microsoft.com/office/drawing/2014/main" id="{624E57EE-AA18-5CE6-5A9E-47BD4E88C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8274" y="8017997"/>
              <a:ext cx="301329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 anchor="ctr">
              <a:spAutoFit/>
            </a:bodyPr>
            <a:lstStyle/>
            <a:p>
              <a:pPr algn="r" defTabSz="4572000">
                <a:defRPr/>
              </a:pPr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/>
                  <a:ea typeface="Source Sans Pro"/>
                  <a:cs typeface="Montserrat Semi Bold" charset="0"/>
                </a:rPr>
                <a:t>336 </a:t>
              </a:r>
              <a:r>
                <a:rPr lang="en-US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/>
                  <a:ea typeface="Source Sans Pro"/>
                  <a:cs typeface="Montserrat Semi Bold" charset="0"/>
                </a:rPr>
                <a:t>futó</a:t>
              </a:r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/>
                  <a:ea typeface="Source Sans Pro"/>
                  <a:cs typeface="Montserrat Semi Bold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/>
                  <a:ea typeface="Source Sans Pro"/>
                  <a:cs typeface="Montserrat Semi Bold" charset="0"/>
                </a:rPr>
                <a:t>projekt</a:t>
              </a:r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/>
                  <a:ea typeface="Source Sans Pro"/>
                  <a:cs typeface="Montserrat Semi Bold" charset="0"/>
                </a:rPr>
                <a:t> (2024)</a:t>
              </a:r>
              <a:endPara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Montserrat Semi Bold" charset="0"/>
              </a:endParaRPr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C4E7E229-33C2-551B-57CD-EE32648F97BF}"/>
              </a:ext>
            </a:extLst>
          </p:cNvPr>
          <p:cNvSpPr txBox="1"/>
          <p:nvPr/>
        </p:nvSpPr>
        <p:spPr>
          <a:xfrm>
            <a:off x="1555242" y="6264400"/>
            <a:ext cx="7184810" cy="2148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6565" indent="-456565">
              <a:lnSpc>
                <a:spcPct val="150000"/>
              </a:lnSpc>
              <a:buClr>
                <a:srgbClr val="005EFC"/>
              </a:buClr>
              <a:buFont typeface="Euclid Circular A SemiBold" panose="020B0704000000000000" pitchFamily="34" charset="-18"/>
              <a:buChar char="•"/>
            </a:pPr>
            <a:r>
              <a:rPr lang="hu-HU" altLang="hu-HU" sz="36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Vállalatok</a:t>
            </a:r>
          </a:p>
          <a:p>
            <a:pPr marL="913765" lvl="1" indent="-456565">
              <a:lnSpc>
                <a:spcPct val="150000"/>
              </a:lnSpc>
              <a:buClr>
                <a:srgbClr val="005EFC"/>
              </a:buClr>
              <a:buFont typeface="Courier New" panose="020B0704000000000000" pitchFamily="34" charset="-18"/>
              <a:buChar char="o"/>
            </a:pPr>
            <a:r>
              <a:rPr lang="hu-HU" altLang="hu-HU" sz="28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Kis- és középvállalkozások</a:t>
            </a:r>
          </a:p>
          <a:p>
            <a:pPr marL="913765" lvl="1" indent="-456565">
              <a:lnSpc>
                <a:spcPct val="150000"/>
              </a:lnSpc>
              <a:buClr>
                <a:srgbClr val="005EFC"/>
              </a:buClr>
              <a:buFont typeface="Courier New" panose="020B0704000000000000" pitchFamily="34" charset="-18"/>
              <a:buChar char="o"/>
            </a:pPr>
            <a:r>
              <a:rPr lang="hu-HU" altLang="hu-HU" sz="28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Nagyvállalatok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4ED84FA1-B119-6265-EBAD-C78A3911FD31}"/>
              </a:ext>
            </a:extLst>
          </p:cNvPr>
          <p:cNvSpPr txBox="1"/>
          <p:nvPr/>
        </p:nvSpPr>
        <p:spPr>
          <a:xfrm>
            <a:off x="1554584" y="9369106"/>
            <a:ext cx="7184810" cy="8427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6565" indent="-456565">
              <a:lnSpc>
                <a:spcPct val="150000"/>
              </a:lnSpc>
              <a:buClr>
                <a:srgbClr val="005EFC"/>
              </a:buClr>
              <a:buFont typeface="Euclid Circular A SemiBold" panose="020B0704000000000000" pitchFamily="34" charset="-18"/>
              <a:buChar char="•"/>
            </a:pPr>
            <a:r>
              <a:rPr lang="hu-HU" altLang="hu-HU" sz="3600" b="1" dirty="0">
                <a:latin typeface="Source Sans Pro SemiBold"/>
                <a:ea typeface="Euclid Circular A SemiBold"/>
                <a:cs typeface="Source Sans Pro SemiBold" panose="020F0502020204030204" pitchFamily="34" charset="0"/>
              </a:rPr>
              <a:t>Kormányzat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29DA67-6CD8-2628-9FF7-E4794080BA45}"/>
              </a:ext>
            </a:extLst>
          </p:cNvPr>
          <p:cNvSpPr>
            <a:spLocks/>
          </p:cNvSpPr>
          <p:nvPr/>
        </p:nvSpPr>
        <p:spPr bwMode="auto">
          <a:xfrm>
            <a:off x="2845155" y="8591822"/>
            <a:ext cx="34272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0">
              <a:defRPr/>
            </a:pPr>
            <a:r>
              <a:rPr lang="hu-HU" sz="2800" b="1" dirty="0">
                <a:latin typeface="Source Sans Pro"/>
                <a:ea typeface="Source Sans Pro"/>
                <a:sym typeface="Bebas Neue" charset="0"/>
              </a:rPr>
              <a:t>43 </a:t>
            </a:r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/>
                <a:ea typeface="Source Sans Pro"/>
                <a:sym typeface="Bebas Neue" charset="0"/>
              </a:rPr>
              <a:t>futó projekt (2024)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/>
              <a:ea typeface="Source Sans Pro"/>
            </a:endParaRPr>
          </a:p>
        </p:txBody>
      </p:sp>
      <p:cxnSp>
        <p:nvCxnSpPr>
          <p:cNvPr id="25" name="Egyenes összekötő 14">
            <a:extLst>
              <a:ext uri="{FF2B5EF4-FFF2-40B4-BE49-F238E27FC236}">
                <a16:creationId xmlns:a16="http://schemas.microsoft.com/office/drawing/2014/main" id="{3AE2BE94-35A4-2CE8-5E84-51D0C513A760}"/>
              </a:ext>
            </a:extLst>
          </p:cNvPr>
          <p:cNvCxnSpPr>
            <a:cxnSpLocks/>
          </p:cNvCxnSpPr>
          <p:nvPr/>
        </p:nvCxnSpPr>
        <p:spPr>
          <a:xfrm>
            <a:off x="2390493" y="8785998"/>
            <a:ext cx="686124" cy="0"/>
          </a:xfrm>
          <a:prstGeom prst="line">
            <a:avLst/>
          </a:prstGeom>
          <a:ln w="584200" cap="rnd">
            <a:solidFill>
              <a:schemeClr val="bg1">
                <a:lumMod val="75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6">
            <a:extLst>
              <a:ext uri="{FF2B5EF4-FFF2-40B4-BE49-F238E27FC236}">
                <a16:creationId xmlns:a16="http://schemas.microsoft.com/office/drawing/2014/main" id="{346300C9-D479-B0D0-D0E9-5FB06E479C02}"/>
              </a:ext>
            </a:extLst>
          </p:cNvPr>
          <p:cNvCxnSpPr>
            <a:cxnSpLocks/>
          </p:cNvCxnSpPr>
          <p:nvPr/>
        </p:nvCxnSpPr>
        <p:spPr>
          <a:xfrm flipH="1">
            <a:off x="2395869" y="10645072"/>
            <a:ext cx="58441" cy="0"/>
          </a:xfrm>
          <a:prstGeom prst="line">
            <a:avLst/>
          </a:prstGeom>
          <a:ln w="584200" cap="rnd">
            <a:solidFill>
              <a:srgbClr val="4764D1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E5C07C1-2FBE-66C0-F9A6-A621DFBF841C}"/>
              </a:ext>
            </a:extLst>
          </p:cNvPr>
          <p:cNvSpPr>
            <a:spLocks/>
          </p:cNvSpPr>
          <p:nvPr/>
        </p:nvSpPr>
        <p:spPr bwMode="auto">
          <a:xfrm>
            <a:off x="2396673" y="10464850"/>
            <a:ext cx="32380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0">
              <a:defRPr/>
            </a:pPr>
            <a:r>
              <a:rPr lang="hu-HU" sz="2800" b="1" dirty="0">
                <a:latin typeface="Source Sans Pro"/>
                <a:ea typeface="Source Sans Pro"/>
                <a:sym typeface="Bebas Neue" charset="0"/>
              </a:rPr>
              <a:t>5</a:t>
            </a:r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/>
                <a:ea typeface="Source Sans Pro"/>
                <a:sym typeface="Bebas Neue" charset="0"/>
              </a:rPr>
              <a:t> futó projekt (2024)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Source Sans Pro"/>
              <a:ea typeface="Source Sans Pr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6A5B2-410B-36B1-220D-3230A459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6665" y="2349863"/>
            <a:ext cx="11429806" cy="952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A132F2-0455-529A-5AE5-3B634C66188A}"/>
              </a:ext>
            </a:extLst>
          </p:cNvPr>
          <p:cNvSpPr txBox="1"/>
          <p:nvPr/>
        </p:nvSpPr>
        <p:spPr>
          <a:xfrm>
            <a:off x="12524848" y="10470953"/>
            <a:ext cx="2441332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HU" sz="3800" b="1" dirty="0">
                <a:solidFill>
                  <a:srgbClr val="66D9AF"/>
                </a:solidFill>
                <a:latin typeface="Source Sans Pro"/>
                <a:ea typeface="Source Sans Pro"/>
              </a:rPr>
              <a:t>TOP 15</a:t>
            </a:r>
          </a:p>
          <a:p>
            <a:r>
              <a:rPr lang="en-US" sz="3800" b="1" dirty="0" err="1">
                <a:solidFill>
                  <a:srgbClr val="66D9AF"/>
                </a:solidFill>
                <a:latin typeface="Source Sans Pro"/>
                <a:ea typeface="Source Sans Pro"/>
              </a:rPr>
              <a:t>intézmény</a:t>
            </a:r>
            <a:endParaRPr lang="en-US" sz="3800" b="1" dirty="0" err="1">
              <a:solidFill>
                <a:srgbClr val="66D9A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uten_tag_poppins" id="{0278806F-1266-48FC-956A-2C18109F9846}" vid="{8950A168-03A4-4DFE-AE4A-D5EE5120EAAC}"/>
    </a:ext>
  </a:extLst>
</a:theme>
</file>

<file path=ppt/theme/theme2.xml><?xml version="1.0" encoding="utf-8"?>
<a:theme xmlns:a="http://schemas.openxmlformats.org/drawingml/2006/main" name="1_HP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581B571734A01C4DB977B2E773334A67" ma:contentTypeVersion="13" ma:contentTypeDescription="Új dokumentum létrehozása." ma:contentTypeScope="" ma:versionID="0766b7c630cf80537deae7def6a5cf7d">
  <xsd:schema xmlns:xsd="http://www.w3.org/2001/XMLSchema" xmlns:xs="http://www.w3.org/2001/XMLSchema" xmlns:p="http://schemas.microsoft.com/office/2006/metadata/properties" xmlns:ns2="489a6064-6e14-44e5-86d0-f8124f2cbdd4" xmlns:ns3="7e43cfad-2e20-4696-a3b6-d19c2e7db76d" targetNamespace="http://schemas.microsoft.com/office/2006/metadata/properties" ma:root="true" ma:fieldsID="08140f5b6a21bada43ad2296068c6ad2" ns2:_="" ns3:_="">
    <xsd:import namespace="489a6064-6e14-44e5-86d0-f8124f2cbdd4"/>
    <xsd:import namespace="7e43cfad-2e20-4696-a3b6-d19c2e7db7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a6064-6e14-44e5-86d0-f8124f2cbd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14c06994-b506-49d0-ab90-f601fa541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43cfad-2e20-4696-a3b6-d19c2e7db76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903b43b-5c1c-4398-949f-c43a540e0f0a}" ma:internalName="TaxCatchAll" ma:showField="CatchAllData" ma:web="7e43cfad-2e20-4696-a3b6-d19c2e7db7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43cfad-2e20-4696-a3b6-d19c2e7db76d" xsi:nil="true"/>
    <lcf76f155ced4ddcb4097134ff3c332f xmlns="489a6064-6e14-44e5-86d0-f8124f2cbd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24BB4B-254A-450B-B1DF-50DE05B95A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7BA9D8-C85E-437E-A4AC-569510F235EB}">
  <ds:schemaRefs>
    <ds:schemaRef ds:uri="489a6064-6e14-44e5-86d0-f8124f2cbdd4"/>
    <ds:schemaRef ds:uri="7e43cfad-2e20-4696-a3b6-d19c2e7db7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0D4107F-68B2-47CE-BD09-5A71A1CFC91A}">
  <ds:schemaRefs>
    <ds:schemaRef ds:uri="http://purl.org/dc/terms/"/>
    <ds:schemaRef ds:uri="489a6064-6e14-44e5-86d0-f8124f2cbdd4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7e43cfad-2e20-4696-a3b6-d19c2e7db76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Office-téma</Template>
  <TotalTime>42172</TotalTime>
  <Words>1353</Words>
  <Application>Microsoft Macintosh PowerPoint</Application>
  <PresentationFormat>Egyéni</PresentationFormat>
  <Paragraphs>301</Paragraphs>
  <Slides>31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2</vt:i4>
      </vt:variant>
      <vt:variant>
        <vt:lpstr>Diacímek</vt:lpstr>
      </vt:variant>
      <vt:variant>
        <vt:i4>31</vt:i4>
      </vt:variant>
    </vt:vector>
  </HeadingPairs>
  <TitlesOfParts>
    <vt:vector size="45" baseType="lpstr">
      <vt:lpstr>Source Sans Pro Light</vt:lpstr>
      <vt:lpstr>Calibri Light</vt:lpstr>
      <vt:lpstr>Euclid Circular A SemiBold</vt:lpstr>
      <vt:lpstr>Poppins</vt:lpstr>
      <vt:lpstr>Segoe UI</vt:lpstr>
      <vt:lpstr>Calibri</vt:lpstr>
      <vt:lpstr>Wingdings</vt:lpstr>
      <vt:lpstr>Courier New</vt:lpstr>
      <vt:lpstr>Lato</vt:lpstr>
      <vt:lpstr>Arial</vt:lpstr>
      <vt:lpstr>Source Sans Pro SemiBold</vt:lpstr>
      <vt:lpstr>Source Sans Pro</vt:lpstr>
      <vt:lpstr>Office-téma</vt:lpstr>
      <vt:lpstr>1_HPC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Jobstats</vt:lpstr>
      <vt:lpstr>PowerPoint-bemutató</vt:lpstr>
      <vt:lpstr>PowerPoint-bemutató</vt:lpstr>
      <vt:lpstr>PowerPoint-bemutató</vt:lpstr>
      <vt:lpstr>PowerPoint-bemutató</vt:lpstr>
      <vt:lpstr>PowerPoint-bemutató</vt:lpstr>
      <vt:lpstr>Projekt ütemterv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Automatikus archiválási rendszer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Eszter Albert</dc:creator>
  <cp:lastModifiedBy>Zoltán Kiss</cp:lastModifiedBy>
  <cp:revision>5</cp:revision>
  <dcterms:created xsi:type="dcterms:W3CDTF">2024-01-22T09:03:04Z</dcterms:created>
  <dcterms:modified xsi:type="dcterms:W3CDTF">2025-11-28T07:50:14Z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fcab78c-e344-4e77-83e9-eaeb726877df_Enabled">
    <vt:lpwstr>true</vt:lpwstr>
  </property>
  <property fmtid="{D5CDD505-2E9C-101B-9397-08002B2CF9AE}" pid="3" name="MSIP_Label_efcab78c-e344-4e77-83e9-eaeb726877df_SetDate">
    <vt:lpwstr>2021-04-15T10:29:03Z</vt:lpwstr>
  </property>
  <property fmtid="{D5CDD505-2E9C-101B-9397-08002B2CF9AE}" pid="4" name="MSIP_Label_efcab78c-e344-4e77-83e9-eaeb726877df_Method">
    <vt:lpwstr>Standard</vt:lpwstr>
  </property>
  <property fmtid="{D5CDD505-2E9C-101B-9397-08002B2CF9AE}" pid="5" name="MSIP_Label_efcab78c-e344-4e77-83e9-eaeb726877df_Name">
    <vt:lpwstr>TESZT</vt:lpwstr>
  </property>
  <property fmtid="{D5CDD505-2E9C-101B-9397-08002B2CF9AE}" pid="6" name="MSIP_Label_efcab78c-e344-4e77-83e9-eaeb726877df_SiteId">
    <vt:lpwstr>993ec143-6f05-4696-93d7-dd0f1eb0326f</vt:lpwstr>
  </property>
  <property fmtid="{D5CDD505-2E9C-101B-9397-08002B2CF9AE}" pid="7" name="MSIP_Label_efcab78c-e344-4e77-83e9-eaeb726877df_ActionId">
    <vt:lpwstr>1e31c6dd-9a6d-4ec8-af56-3c3466f94fd7</vt:lpwstr>
  </property>
  <property fmtid="{D5CDD505-2E9C-101B-9397-08002B2CF9AE}" pid="8" name="MSIP_Label_efcab78c-e344-4e77-83e9-eaeb726877df_ContentBits">
    <vt:lpwstr>0</vt:lpwstr>
  </property>
  <property fmtid="{D5CDD505-2E9C-101B-9397-08002B2CF9AE}" pid="9" name="ContentTypeId">
    <vt:lpwstr>0x010100581B571734A01C4DB977B2E773334A67</vt:lpwstr>
  </property>
  <property fmtid="{D5CDD505-2E9C-101B-9397-08002B2CF9AE}" pid="10" name="MediaServiceImageTags">
    <vt:lpwstr/>
  </property>
</Properties>
</file>