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0" r:id="rId1"/>
  </p:sldMasterIdLst>
  <p:notesMasterIdLst>
    <p:notesMasterId r:id="rId39"/>
  </p:notesMasterIdLst>
  <p:sldIdLst>
    <p:sldId id="256" r:id="rId2"/>
    <p:sldId id="260" r:id="rId3"/>
    <p:sldId id="261" r:id="rId4"/>
    <p:sldId id="285" r:id="rId5"/>
    <p:sldId id="286" r:id="rId6"/>
    <p:sldId id="302" r:id="rId7"/>
    <p:sldId id="301" r:id="rId8"/>
    <p:sldId id="290" r:id="rId9"/>
    <p:sldId id="291" r:id="rId10"/>
    <p:sldId id="292" r:id="rId11"/>
    <p:sldId id="293" r:id="rId12"/>
    <p:sldId id="294" r:id="rId13"/>
    <p:sldId id="296" r:id="rId14"/>
    <p:sldId id="297" r:id="rId15"/>
    <p:sldId id="298" r:id="rId16"/>
    <p:sldId id="299" r:id="rId17"/>
    <p:sldId id="258" r:id="rId18"/>
    <p:sldId id="257" r:id="rId19"/>
    <p:sldId id="262" r:id="rId20"/>
    <p:sldId id="263" r:id="rId21"/>
    <p:sldId id="264" r:id="rId22"/>
    <p:sldId id="265" r:id="rId23"/>
    <p:sldId id="266" r:id="rId24"/>
    <p:sldId id="267" r:id="rId25"/>
    <p:sldId id="268" r:id="rId26"/>
    <p:sldId id="275" r:id="rId27"/>
    <p:sldId id="270" r:id="rId28"/>
    <p:sldId id="271" r:id="rId29"/>
    <p:sldId id="272" r:id="rId30"/>
    <p:sldId id="273" r:id="rId31"/>
    <p:sldId id="276" r:id="rId32"/>
    <p:sldId id="277" r:id="rId33"/>
    <p:sldId id="278" r:id="rId34"/>
    <p:sldId id="279" r:id="rId35"/>
    <p:sldId id="280" r:id="rId36"/>
    <p:sldId id="281" r:id="rId37"/>
    <p:sldId id="282" r:id="rId38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6" d="100"/>
          <a:sy n="96" d="100"/>
        </p:scale>
        <p:origin x="420" y="5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37eefe5a9e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37eefe5a9e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36876914f42_0_1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36876914f42_0_1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487412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3691f0abf5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3691f0abf5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325241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3691f0abf50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3691f0abf50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076423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3691f0abf50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3691f0abf50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Ez még egy korai kép.</a:t>
            </a:r>
            <a:br>
              <a:rPr lang="en"/>
            </a:br>
            <a:r>
              <a:rPr lang="en"/>
              <a:t>M.T.I. azért nem lett jól megtisztítva, mert a betűtípusa és mérete kívül esik a tanítóadat eloszlásán (azóta javítottuk).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Jól demonstrálja, hogy szintetikus adat esetén figyelni kell arra, hogy lefedjük a valós eloszlást!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49048242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3694dea3aa9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Google Shape;173;g3694dea3aa9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7584856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37f23d27098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37f23d27098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37eefe5a9e5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37eefe5a9e5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37eefe5a9e5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37eefe5a9e5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37eefe5a9e5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37eefe5a9e5_0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37eefe5a9e5_0_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37eefe5a9e5_0_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37f23d27098_2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37f23d27098_2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37eefe5a9e5_0_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37eefe5a9e5_0_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37eefe5a9e5_0_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Google Shape;175;g37eefe5a9e5_0_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37eefe5a9e5_0_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Google Shape;191;g37eefe5a9e5_0_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37eefe5a9e5_0_1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Google Shape;201;g37eefe5a9e5_0_1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3881a23f47b_0_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" name="Google Shape;272;g3881a23f47b_0_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0238448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g37eefe5a9e5_0_1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8" name="Google Shape;278;g37eefe5a9e5_0_1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g37eefe5a9e5_0_1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9" name="Google Shape;289;g37eefe5a9e5_0_1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hu"/>
              <a:t>Our analysis: 2010 (January) - 2019 (December); according to the guideline of this period: screening was considered the combination of PSA lab test + manual examination. 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hu"/>
              <a:t>Manual examination is very rarely registered due to technical reasons (a more universal examination is registered instead that pays more). 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hu"/>
              <a:t>Therefore, in our analysis PSA lab test (alone) was considered as screening.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AutoNum type="arabicPeriod"/>
            </a:pPr>
            <a:r>
              <a:rPr lang="hu"/>
              <a:t>Current guideline (2025): screening = PSA lab test + MRI for the (positively) screened cases [so our approach for the analysed (previous) period is in concordance with the current guideline].</a:t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g37eefe5a9e5_0_2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6" name="Google Shape;306;g37eefe5a9e5_0_2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37eefe5a9e5_0_2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7" name="Google Shape;317;g37eefe5a9e5_0_2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/>
              <a:t>Our analysis: 2010 (January) - 2019 (December); according to the guideline of this period: screening was considered fecal blood test.</a:t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g3881a23f47b_0_1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7" name="Google Shape;337;g3881a23f47b_0_1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035862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37f23d27098_2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37f23d27098_2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g3881a23f47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3" name="Google Shape;343;g3881a23f47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2733479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g3881a23f47b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0" name="Google Shape;350;g3881a23f47b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3096553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g3881a23f47b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5" name="Google Shape;365;g3881a23f47b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9390285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g3881a23f47b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3" name="Google Shape;373;g3881a23f47b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1783668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g3881a23f47b_0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4" name="Google Shape;394;g3881a23f47b_0_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4446570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g37eefe5a9e5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2" name="Google Shape;402;g37eefe5a9e5_0_20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3" name="Google Shape;403;g37eefe5a9e5_0_20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hu"/>
              <a:t>37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055899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367162c6b83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367162c6b83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895790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367162c6b83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367162c6b83_0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760096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36876914f42_0_1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36876914f42_0_1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698461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3697bb5a70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3697bb5a70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302297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36876914f42_0_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36876914f42_0_1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917653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36876914f42_0_1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g36876914f42_0_1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368531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tartalom" type="obj">
  <p:cSld name="OBJEC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1pPr>
            <a:lvl2pPr marL="914400" lvl="1" indent="-3175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marL="1371600" lvl="2" indent="-3175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marL="1828800" lvl="3" indent="-3175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marL="2286000" lvl="4" indent="-3175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marL="2743200" lvl="5" indent="-3175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marL="3200400" lvl="6" indent="-3175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marL="3657600" lvl="7" indent="-3175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marL="4114800" lvl="8" indent="-31750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hyperlink" Target="https://indico.wigner.hu/event/1717/" TargetMode="External"/><Relationship Id="rId4" Type="http://schemas.openxmlformats.org/officeDocument/2006/relationships/image" Target="../media/image2.png"/><Relationship Id="rId9" Type="http://schemas.openxmlformats.org/officeDocument/2006/relationships/image" Target="../media/image6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5" Type="http://schemas.openxmlformats.org/officeDocument/2006/relationships/image" Target="../media/image20.jp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g"/><Relationship Id="rId13" Type="http://schemas.openxmlformats.org/officeDocument/2006/relationships/image" Target="../media/image40.png"/><Relationship Id="rId3" Type="http://schemas.openxmlformats.org/officeDocument/2006/relationships/image" Target="../media/image30.jpg"/><Relationship Id="rId7" Type="http://schemas.openxmlformats.org/officeDocument/2006/relationships/image" Target="../media/image34.jpg"/><Relationship Id="rId12" Type="http://schemas.openxmlformats.org/officeDocument/2006/relationships/image" Target="../media/image3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jpg"/><Relationship Id="rId11" Type="http://schemas.openxmlformats.org/officeDocument/2006/relationships/image" Target="../media/image38.jpg"/><Relationship Id="rId5" Type="http://schemas.openxmlformats.org/officeDocument/2006/relationships/image" Target="../media/image32.png"/><Relationship Id="rId15" Type="http://schemas.openxmlformats.org/officeDocument/2006/relationships/image" Target="../media/image42.png"/><Relationship Id="rId10" Type="http://schemas.openxmlformats.org/officeDocument/2006/relationships/image" Target="../media/image37.png"/><Relationship Id="rId4" Type="http://schemas.openxmlformats.org/officeDocument/2006/relationships/image" Target="../media/image31.jpg"/><Relationship Id="rId9" Type="http://schemas.openxmlformats.org/officeDocument/2006/relationships/image" Target="../media/image36.png"/><Relationship Id="rId1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6.png"/><Relationship Id="rId7" Type="http://schemas.openxmlformats.org/officeDocument/2006/relationships/image" Target="../media/image53.png"/><Relationship Id="rId12" Type="http://schemas.openxmlformats.org/officeDocument/2006/relationships/image" Target="../media/image5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2.png"/><Relationship Id="rId11" Type="http://schemas.openxmlformats.org/officeDocument/2006/relationships/image" Target="../media/image56.png"/><Relationship Id="rId5" Type="http://schemas.openxmlformats.org/officeDocument/2006/relationships/image" Target="../media/image51.png"/><Relationship Id="rId10" Type="http://schemas.openxmlformats.org/officeDocument/2006/relationships/image" Target="../media/image55.png"/><Relationship Id="rId4" Type="http://schemas.openxmlformats.org/officeDocument/2006/relationships/image" Target="../media/image50.png"/><Relationship Id="rId9" Type="http://schemas.openxmlformats.org/officeDocument/2006/relationships/image" Target="../media/image54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5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0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5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1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3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>
            <a:spLocks noGrp="1"/>
          </p:cNvSpPr>
          <p:nvPr>
            <p:ph type="ctrTitle"/>
          </p:nvPr>
        </p:nvSpPr>
        <p:spPr>
          <a:xfrm>
            <a:off x="311708" y="211175"/>
            <a:ext cx="8520600" cy="1897404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>
              <a:buSzPts val="990"/>
            </a:pPr>
            <a:r>
              <a:rPr lang="en-US" sz="3000" b="1" dirty="0" err="1">
                <a:solidFill>
                  <a:srgbClr val="3C78D8"/>
                </a:solidFill>
              </a:rPr>
              <a:t>RenyiAI</a:t>
            </a:r>
            <a:r>
              <a:rPr lang="en-US" sz="3000" b="1" dirty="0">
                <a:solidFill>
                  <a:srgbClr val="3C78D8"/>
                </a:solidFill>
              </a:rPr>
              <a:t> </a:t>
            </a:r>
            <a:br>
              <a:rPr lang="hu-HU" sz="3000" b="1" dirty="0">
                <a:solidFill>
                  <a:srgbClr val="3C78D8"/>
                </a:solidFill>
              </a:rPr>
            </a:br>
            <a:r>
              <a:rPr lang="en-US" sz="3000" b="1" dirty="0">
                <a:solidFill>
                  <a:srgbClr val="3C78D8"/>
                </a:solidFill>
              </a:rPr>
              <a:t>focusing on patient journey analysis</a:t>
            </a:r>
            <a:endParaRPr sz="3000" b="1" dirty="0">
              <a:solidFill>
                <a:srgbClr val="3C78D8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endParaRPr sz="3000" b="1" dirty="0">
              <a:solidFill>
                <a:srgbClr val="3C78D8"/>
              </a:solidFill>
            </a:endParaRPr>
          </a:p>
        </p:txBody>
      </p:sp>
      <p:pic>
        <p:nvPicPr>
          <p:cNvPr id="61" name="Google Shape;61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89650" y="4452825"/>
            <a:ext cx="643796" cy="524700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Google Shape;62;p14"/>
          <p:cNvSpPr txBox="1">
            <a:spLocks noGrp="1"/>
          </p:cNvSpPr>
          <p:nvPr>
            <p:ph type="subTitle" idx="1"/>
          </p:nvPr>
        </p:nvSpPr>
        <p:spPr>
          <a:xfrm>
            <a:off x="311700" y="2206425"/>
            <a:ext cx="8520600" cy="75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 lnSpcReduction="20000"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" sz="2000" dirty="0">
                <a:solidFill>
                  <a:srgbClr val="434343"/>
                </a:solidFill>
              </a:rPr>
              <a:t>Adrián Csiszárik, Péter Kőrösi-Szabó, Judit Laki, </a:t>
            </a:r>
            <a:r>
              <a:rPr lang="en-US" sz="2000" dirty="0">
                <a:solidFill>
                  <a:srgbClr val="434343"/>
                </a:solidFill>
              </a:rPr>
              <a:t>D</a:t>
            </a:r>
            <a:r>
              <a:rPr lang="hu-HU" sz="2000" dirty="0">
                <a:solidFill>
                  <a:srgbClr val="434343"/>
                </a:solidFill>
              </a:rPr>
              <a:t>ániel Varga, </a:t>
            </a: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000" dirty="0">
                <a:solidFill>
                  <a:srgbClr val="434343"/>
                </a:solidFill>
              </a:rPr>
              <a:t>Balázs Szegedy, </a:t>
            </a:r>
            <a:r>
              <a:rPr lang="hu" sz="2000" u="sng" dirty="0">
                <a:solidFill>
                  <a:srgbClr val="434343"/>
                </a:solidFill>
              </a:rPr>
              <a:t>Dezső Miklós</a:t>
            </a:r>
            <a:endParaRPr sz="2000" u="sng" dirty="0">
              <a:solidFill>
                <a:srgbClr val="434343"/>
              </a:solidFill>
            </a:endParaRPr>
          </a:p>
        </p:txBody>
      </p:sp>
      <p:pic>
        <p:nvPicPr>
          <p:cNvPr id="63" name="Google Shape;63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0401" y="4408175"/>
            <a:ext cx="1425423" cy="617350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14"/>
          <p:cNvSpPr txBox="1"/>
          <p:nvPr/>
        </p:nvSpPr>
        <p:spPr>
          <a:xfrm>
            <a:off x="1782749" y="3812725"/>
            <a:ext cx="6055911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en-US" dirty="0">
                <a:hlinkClick r:id="rId5"/>
              </a:rPr>
              <a:t>Academia-Industry Matching Event (AIME25)</a:t>
            </a:r>
            <a:r>
              <a:rPr lang="hu" sz="1200" dirty="0">
                <a:solidFill>
                  <a:schemeClr val="dk2"/>
                </a:solidFill>
              </a:rPr>
              <a:t>, Budapest, 27</a:t>
            </a:r>
            <a:r>
              <a:rPr lang="hu" sz="1200" baseline="30000" dirty="0">
                <a:solidFill>
                  <a:schemeClr val="dk2"/>
                </a:solidFill>
              </a:rPr>
              <a:t>th</a:t>
            </a:r>
            <a:r>
              <a:rPr lang="hu" sz="1200" dirty="0">
                <a:solidFill>
                  <a:schemeClr val="dk2"/>
                </a:solidFill>
              </a:rPr>
              <a:t> November 2025</a:t>
            </a:r>
            <a:endParaRPr sz="1200" dirty="0">
              <a:solidFill>
                <a:schemeClr val="dk2"/>
              </a:solidFill>
            </a:endParaRPr>
          </a:p>
        </p:txBody>
      </p:sp>
      <p:sp>
        <p:nvSpPr>
          <p:cNvPr id="65" name="Google Shape;65;p14"/>
          <p:cNvSpPr txBox="1">
            <a:spLocks noGrp="1"/>
          </p:cNvSpPr>
          <p:nvPr>
            <p:ph type="subTitle" idx="1"/>
          </p:nvPr>
        </p:nvSpPr>
        <p:spPr>
          <a:xfrm>
            <a:off x="311700" y="3164448"/>
            <a:ext cx="8520600" cy="42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" sz="1500" b="1">
                <a:solidFill>
                  <a:srgbClr val="2A4B9E"/>
                </a:solidFill>
              </a:rPr>
              <a:t>HUN-REN Alfréd Rényi Institute of Mathematics</a:t>
            </a:r>
            <a:endParaRPr sz="1500" b="1">
              <a:solidFill>
                <a:srgbClr val="2A4B9E"/>
              </a:solidFill>
            </a:endParaRPr>
          </a:p>
        </p:txBody>
      </p:sp>
      <p:pic>
        <p:nvPicPr>
          <p:cNvPr id="66" name="Google Shape;66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486000" y="4487225"/>
            <a:ext cx="2629999" cy="458828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1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073000" y="4426550"/>
            <a:ext cx="1110077" cy="617349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14"/>
          <p:cNvSpPr txBox="1">
            <a:spLocks noGrp="1"/>
          </p:cNvSpPr>
          <p:nvPr>
            <p:ph type="subTitle" idx="1"/>
          </p:nvPr>
        </p:nvSpPr>
        <p:spPr>
          <a:xfrm>
            <a:off x="2038200" y="2893513"/>
            <a:ext cx="5067600" cy="42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" sz="1500" b="1" dirty="0">
                <a:solidFill>
                  <a:srgbClr val="2A4B9E"/>
                </a:solidFill>
              </a:rPr>
              <a:t>Rényi AI </a:t>
            </a:r>
            <a:r>
              <a:rPr lang="hu" sz="1500" b="1" dirty="0">
                <a:solidFill>
                  <a:srgbClr val="3C78D8"/>
                </a:solidFill>
              </a:rPr>
              <a:t>/ Predictive Healthcare AI</a:t>
            </a:r>
            <a:endParaRPr sz="1500" b="1" dirty="0">
              <a:solidFill>
                <a:srgbClr val="3C78D8"/>
              </a:solidFill>
            </a:endParaRPr>
          </a:p>
        </p:txBody>
      </p:sp>
      <p:pic>
        <p:nvPicPr>
          <p:cNvPr id="69" name="Google Shape;69;p1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223900" y="4452826"/>
            <a:ext cx="524700" cy="524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830251" y="4426550"/>
            <a:ext cx="2047049" cy="617350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8A76A6E-74E0-4FA8-8630-4233E6310752}"/>
              </a:ext>
            </a:extLst>
          </p:cNvPr>
          <p:cNvSpPr txBox="1"/>
          <p:nvPr/>
        </p:nvSpPr>
        <p:spPr>
          <a:xfrm>
            <a:off x="2286000" y="2417033"/>
            <a:ext cx="457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dirty="0">
                <a:effectLst/>
              </a:rPr>
              <a:t> </a:t>
            </a:r>
            <a:endParaRPr 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3"/>
          <p:cNvSpPr txBox="1"/>
          <p:nvPr/>
        </p:nvSpPr>
        <p:spPr>
          <a:xfrm>
            <a:off x="403250" y="1925250"/>
            <a:ext cx="3604500" cy="10156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/>
            <a:r>
              <a:rPr lang="en-US" sz="1800" dirty="0"/>
              <a:t>Relying solely on human ingenuity, we were unable to find sufficiently good probes.</a:t>
            </a:r>
            <a:endParaRPr sz="1800" dirty="0">
              <a:solidFill>
                <a:schemeClr val="dk1"/>
              </a:solidFill>
            </a:endParaRPr>
          </a:p>
        </p:txBody>
      </p:sp>
      <p:pic>
        <p:nvPicPr>
          <p:cNvPr id="117" name="Google Shape;117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07725" y="646200"/>
            <a:ext cx="4870280" cy="38511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872307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Google Shape;122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65100" y="152400"/>
            <a:ext cx="4364018" cy="4838701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24"/>
          <p:cNvSpPr txBox="1"/>
          <p:nvPr/>
        </p:nvSpPr>
        <p:spPr>
          <a:xfrm>
            <a:off x="403275" y="1914500"/>
            <a:ext cx="4079400" cy="1292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/>
            <a:r>
              <a:rPr lang="en-US" sz="1800" dirty="0"/>
              <a:t>The probe shown in the image is the result of a large-scale computer search, and it answers Paul </a:t>
            </a:r>
            <a:r>
              <a:rPr lang="en-US" sz="1800" dirty="0" err="1"/>
              <a:t>Erdős’s</a:t>
            </a:r>
            <a:r>
              <a:rPr lang="en-US" sz="1800" dirty="0"/>
              <a:t> question.</a:t>
            </a:r>
            <a:endParaRPr sz="1800" dirty="0">
              <a:solidFill>
                <a:schemeClr val="dk1"/>
              </a:solidFill>
            </a:endParaRPr>
          </a:p>
        </p:txBody>
      </p:sp>
      <p:sp>
        <p:nvSpPr>
          <p:cNvPr id="124" name="Google Shape;124;p24"/>
          <p:cNvSpPr txBox="1"/>
          <p:nvPr/>
        </p:nvSpPr>
        <p:spPr>
          <a:xfrm>
            <a:off x="403275" y="4475125"/>
            <a:ext cx="4079400" cy="62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</a:rPr>
              <a:t>Ambrus et al., The density of planar sets avoiding unit distances, Mathematical Programming (2023)</a:t>
            </a:r>
            <a:endParaRPr sz="1800">
              <a:solidFill>
                <a:schemeClr val="dk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88590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5"/>
          <p:cNvSpPr txBox="1"/>
          <p:nvPr/>
        </p:nvSpPr>
        <p:spPr>
          <a:xfrm>
            <a:off x="337925" y="540000"/>
            <a:ext cx="3649800" cy="3816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42900">
              <a:buClr>
                <a:schemeClr val="dk1"/>
              </a:buClr>
              <a:buSzPts val="1800"/>
              <a:buChar char="●"/>
            </a:pPr>
            <a:r>
              <a:rPr lang="en-US" sz="1800" dirty="0"/>
              <a:t>We used the probe shown in the image to answer a number-theoretic question:</a:t>
            </a:r>
          </a:p>
          <a:p>
            <a:pPr marL="457200" lvl="0" indent="-342900">
              <a:buClr>
                <a:schemeClr val="dk1"/>
              </a:buClr>
              <a:buSzPts val="1800"/>
              <a:buChar char="●"/>
            </a:pPr>
            <a:endParaRPr sz="1800" dirty="0">
              <a:solidFill>
                <a:schemeClr val="dk1"/>
              </a:solidFill>
            </a:endParaRPr>
          </a:p>
          <a:p>
            <a:pPr marL="457200" lvl="0" indent="-342900">
              <a:buClr>
                <a:schemeClr val="dk1"/>
              </a:buClr>
              <a:buSzPts val="1800"/>
              <a:buChar char="●"/>
            </a:pPr>
            <a:r>
              <a:rPr lang="en-US" sz="1800" dirty="0"/>
              <a:t>How large a subset A of </a:t>
            </a:r>
            <a:r>
              <a:rPr lang="en" sz="1800" b="1" dirty="0">
                <a:solidFill>
                  <a:schemeClr val="dk1"/>
                </a:solidFill>
              </a:rPr>
              <a:t>𝔽ₚ</a:t>
            </a:r>
            <a:r>
              <a:rPr lang="en" sz="2000" dirty="0">
                <a:solidFill>
                  <a:schemeClr val="dk1"/>
                </a:solidFill>
              </a:rPr>
              <a:t> </a:t>
            </a:r>
            <a:r>
              <a:rPr lang="en-US" sz="1800" dirty="0"/>
              <a:t>​ can be chosen so that 1∉A+A</a:t>
            </a:r>
            <a:r>
              <a:rPr lang="en-US" sz="1800"/>
              <a:t>−2A?</a:t>
            </a:r>
            <a:endParaRPr sz="1800" baseline="-25000" dirty="0">
              <a:solidFill>
                <a:schemeClr val="dk1"/>
              </a:solidFill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</a:endParaRPr>
          </a:p>
          <a:p>
            <a:pPr marL="457200" lvl="0" indent="-342900">
              <a:buClr>
                <a:schemeClr val="dk1"/>
              </a:buClr>
              <a:buSzPts val="1800"/>
              <a:buChar char="●"/>
            </a:pPr>
            <a:r>
              <a:rPr lang="en-US" sz="1800" dirty="0"/>
              <a:t>This was found by a search algorithm that applies state-of-the-art AI techniques inspired by the </a:t>
            </a:r>
            <a:r>
              <a:rPr lang="en-US" sz="1800" dirty="0" err="1"/>
              <a:t>AlphaGo</a:t>
            </a:r>
            <a:r>
              <a:rPr lang="en-US" sz="1800" dirty="0"/>
              <a:t> system</a:t>
            </a:r>
            <a:r>
              <a:rPr lang="en" sz="1800" dirty="0">
                <a:solidFill>
                  <a:schemeClr val="dk1"/>
                </a:solidFill>
              </a:rPr>
              <a:t>.</a:t>
            </a:r>
            <a:endParaRPr sz="1800" dirty="0">
              <a:solidFill>
                <a:schemeClr val="dk1"/>
              </a:solidFill>
            </a:endParaRPr>
          </a:p>
        </p:txBody>
      </p:sp>
      <p:pic>
        <p:nvPicPr>
          <p:cNvPr id="130" name="Google Shape;130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42775" y="281000"/>
            <a:ext cx="5196599" cy="4581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262393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lvl="0"/>
            <a:r>
              <a:rPr lang="en-US" dirty="0"/>
              <a:t>Our main applied AI projects</a:t>
            </a:r>
            <a:endParaRPr dirty="0"/>
          </a:p>
        </p:txBody>
      </p:sp>
      <p:sp>
        <p:nvSpPr>
          <p:cNvPr id="142" name="Google Shape;142;p2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 lnSpcReduction="20000"/>
          </a:bodyPr>
          <a:lstStyle/>
          <a:p>
            <a:pPr lvl="0" indent="-334327">
              <a:buSzPct val="100000"/>
            </a:pPr>
            <a:r>
              <a:rPr lang="en-US" dirty="0"/>
              <a:t>Energy – ALTEO</a:t>
            </a:r>
            <a:endParaRPr dirty="0"/>
          </a:p>
          <a:p>
            <a:pPr lvl="1" indent="-310832">
              <a:buSzPct val="100000"/>
            </a:pPr>
            <a:r>
              <a:rPr lang="en-US" dirty="0"/>
              <a:t>Balancing power forecasting</a:t>
            </a:r>
            <a:endParaRPr dirty="0"/>
          </a:p>
          <a:p>
            <a:pPr lvl="1" indent="-310832">
              <a:buSzPct val="100000"/>
            </a:pPr>
            <a:r>
              <a:rPr lang="en-US" dirty="0"/>
              <a:t>Renewable energy forecasting </a:t>
            </a:r>
            <a:endParaRPr dirty="0"/>
          </a:p>
          <a:p>
            <a:pPr lvl="1" indent="-310832">
              <a:buSzPct val="100000"/>
            </a:pPr>
            <a:r>
              <a:rPr lang="en-US" dirty="0"/>
              <a:t>Energy price prediction </a:t>
            </a:r>
            <a:endParaRPr dirty="0"/>
          </a:p>
          <a:p>
            <a:pPr lvl="0" indent="-334327">
              <a:buSzPct val="100000"/>
            </a:pPr>
            <a:r>
              <a:rPr lang="en-US" dirty="0"/>
              <a:t>Document processing</a:t>
            </a:r>
            <a:endParaRPr dirty="0"/>
          </a:p>
          <a:p>
            <a:pPr lvl="1" indent="-310832">
              <a:buSzPct val="100000"/>
            </a:pPr>
            <a:r>
              <a:rPr lang="en-US" dirty="0"/>
              <a:t>Document workflow separation and classification (MÁK)</a:t>
            </a:r>
            <a:endParaRPr dirty="0"/>
          </a:p>
          <a:p>
            <a:pPr lvl="1" indent="-310832">
              <a:buSzPct val="100000"/>
            </a:pPr>
            <a:r>
              <a:rPr lang="en-US" dirty="0"/>
              <a:t>Restoration of degraded documents</a:t>
            </a:r>
            <a:r>
              <a:rPr lang="en" dirty="0"/>
              <a:t> (ÁBTL, MNL - archives)</a:t>
            </a:r>
            <a:endParaRPr dirty="0"/>
          </a:p>
          <a:p>
            <a:pPr lvl="1" indent="-310832">
              <a:buSzPct val="100000"/>
            </a:pPr>
            <a:r>
              <a:rPr lang="en" b="1" dirty="0">
                <a:solidFill>
                  <a:srgbClr val="3D85C6"/>
                </a:solidFill>
              </a:rPr>
              <a:t>O</a:t>
            </a:r>
            <a:r>
              <a:rPr lang="en" dirty="0"/>
              <a:t>ptical </a:t>
            </a:r>
            <a:r>
              <a:rPr lang="en" b="1" dirty="0">
                <a:solidFill>
                  <a:srgbClr val="3D85C6"/>
                </a:solidFill>
              </a:rPr>
              <a:t>C</a:t>
            </a:r>
            <a:r>
              <a:rPr lang="en" dirty="0"/>
              <a:t>haracter </a:t>
            </a:r>
            <a:r>
              <a:rPr lang="en" b="1" dirty="0">
                <a:solidFill>
                  <a:srgbClr val="3D85C6"/>
                </a:solidFill>
              </a:rPr>
              <a:t>R</a:t>
            </a:r>
            <a:r>
              <a:rPr lang="en" dirty="0"/>
              <a:t>ecognition (ÁBTL, MNL - archives)</a:t>
            </a:r>
            <a:endParaRPr dirty="0"/>
          </a:p>
          <a:p>
            <a:pPr lvl="1" indent="-310832">
              <a:buSzPct val="100000"/>
            </a:pPr>
            <a:r>
              <a:rPr lang="en-US" dirty="0"/>
              <a:t>Sensitive information filtering </a:t>
            </a:r>
            <a:r>
              <a:rPr lang="en" dirty="0"/>
              <a:t>(ÁBTL - archives)</a:t>
            </a:r>
            <a:endParaRPr dirty="0"/>
          </a:p>
          <a:p>
            <a:pPr lvl="1" indent="-310832">
              <a:buSzPct val="100000"/>
            </a:pPr>
            <a:r>
              <a:rPr lang="en-US" dirty="0"/>
              <a:t>Summarization of document collections </a:t>
            </a:r>
            <a:r>
              <a:rPr lang="en" dirty="0"/>
              <a:t> (ÁBTL - archives)</a:t>
            </a:r>
            <a:endParaRPr dirty="0"/>
          </a:p>
          <a:p>
            <a:pPr lvl="1" indent="-310832">
              <a:buSzPct val="100000"/>
            </a:pPr>
            <a:r>
              <a:rPr lang="en" b="1" dirty="0">
                <a:solidFill>
                  <a:srgbClr val="3D85C6"/>
                </a:solidFill>
              </a:rPr>
              <a:t>R</a:t>
            </a:r>
            <a:r>
              <a:rPr lang="en" dirty="0"/>
              <a:t>etrieval </a:t>
            </a:r>
            <a:r>
              <a:rPr lang="en" b="1" dirty="0">
                <a:solidFill>
                  <a:srgbClr val="3D85C6"/>
                </a:solidFill>
              </a:rPr>
              <a:t>A</a:t>
            </a:r>
            <a:r>
              <a:rPr lang="en" dirty="0"/>
              <a:t>ugmented </a:t>
            </a:r>
            <a:r>
              <a:rPr lang="en" b="1" dirty="0">
                <a:solidFill>
                  <a:srgbClr val="3D85C6"/>
                </a:solidFill>
              </a:rPr>
              <a:t>G</a:t>
            </a:r>
            <a:r>
              <a:rPr lang="en" dirty="0"/>
              <a:t>eneration (ÁBTL, MNL - archives)</a:t>
            </a:r>
            <a:endParaRPr dirty="0"/>
          </a:p>
          <a:p>
            <a:pPr lvl="0" indent="-334327">
              <a:buSzPct val="100000"/>
            </a:pPr>
            <a:r>
              <a:rPr lang="en-US" dirty="0"/>
              <a:t>Healthcare </a:t>
            </a:r>
            <a:endParaRPr dirty="0"/>
          </a:p>
          <a:p>
            <a:pPr lvl="1" indent="-310832">
              <a:buSzPct val="100000"/>
            </a:pPr>
            <a:r>
              <a:rPr lang="en-US" dirty="0"/>
              <a:t>Processing unstructured medical PDFs with LLMs (Own dataset) </a:t>
            </a:r>
            <a:endParaRPr lang="en" dirty="0"/>
          </a:p>
          <a:p>
            <a:pPr lvl="1" indent="-310832">
              <a:buSzPct val="100000"/>
            </a:pPr>
            <a:r>
              <a:rPr lang="en-US" dirty="0"/>
              <a:t>Laboratory reports, outpatient reports, discharge summaries, etc. </a:t>
            </a:r>
            <a:endParaRPr dirty="0"/>
          </a:p>
          <a:p>
            <a:pPr lvl="1" indent="-310832">
              <a:buSzPct val="100000"/>
            </a:pPr>
            <a:r>
              <a:rPr lang="en-US" dirty="0"/>
              <a:t>Patient journey analysis</a:t>
            </a:r>
            <a:r>
              <a:rPr lang="en" dirty="0"/>
              <a:t> (EMK)</a:t>
            </a:r>
            <a:endParaRPr dirty="0"/>
          </a:p>
          <a:p>
            <a:pPr lvl="1" indent="-310832">
              <a:buSzPct val="100000"/>
            </a:pPr>
            <a:r>
              <a:rPr lang="en-US" dirty="0"/>
              <a:t>Healthcare event prediction </a:t>
            </a:r>
            <a:r>
              <a:rPr lang="en" dirty="0"/>
              <a:t>(EMK)</a:t>
            </a:r>
            <a:endParaRPr dirty="0"/>
          </a:p>
        </p:txBody>
      </p:sp>
      <p:pic>
        <p:nvPicPr>
          <p:cNvPr id="143" name="Google Shape;143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19563" y="1542447"/>
            <a:ext cx="1793250" cy="798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16449" y="935772"/>
            <a:ext cx="2311101" cy="1213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27" title="logo.jp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00117" y="2275557"/>
            <a:ext cx="2185149" cy="497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2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506813" y="2924836"/>
            <a:ext cx="1771756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2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419563" y="3633975"/>
            <a:ext cx="1413574" cy="9349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536189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lvl="0">
              <a:buSzPct val="39285"/>
            </a:pPr>
            <a:r>
              <a:rPr lang="en-US" dirty="0"/>
              <a:t>Restoration of degraded documents</a:t>
            </a:r>
            <a:endParaRPr dirty="0"/>
          </a:p>
        </p:txBody>
      </p:sp>
      <p:sp>
        <p:nvSpPr>
          <p:cNvPr id="153" name="Google Shape;153;p2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>
              <a:buNone/>
            </a:pPr>
            <a:r>
              <a:rPr lang="en-US" dirty="0"/>
              <a:t>Task</a:t>
            </a:r>
            <a:endParaRPr dirty="0"/>
          </a:p>
          <a:p>
            <a:pPr lvl="0">
              <a:spcBef>
                <a:spcPts val="1200"/>
              </a:spcBef>
            </a:pPr>
            <a:r>
              <a:rPr lang="en-US" dirty="0"/>
              <a:t>Old degraded documents</a:t>
            </a:r>
            <a:endParaRPr dirty="0"/>
          </a:p>
          <a:p>
            <a:pPr lvl="0"/>
            <a:r>
              <a:rPr lang="en-US" dirty="0"/>
              <a:t>Different types of typewriters</a:t>
            </a:r>
            <a:endParaRPr dirty="0"/>
          </a:p>
          <a:p>
            <a:pPr lvl="0"/>
            <a:r>
              <a:rPr lang="en-US" dirty="0"/>
              <a:t>Many millions of documents</a:t>
            </a:r>
            <a:endParaRPr dirty="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159" dirty="0"/>
          </a:p>
          <a:p>
            <a:pPr marL="0" lvl="0" indent="0">
              <a:spcBef>
                <a:spcPts val="1200"/>
              </a:spcBef>
              <a:buNone/>
            </a:pPr>
            <a:r>
              <a:rPr lang="en-US" dirty="0"/>
              <a:t>Our solution</a:t>
            </a:r>
            <a:endParaRPr dirty="0"/>
          </a:p>
          <a:p>
            <a:pPr lvl="0">
              <a:spcBef>
                <a:spcPts val="1200"/>
              </a:spcBef>
            </a:pPr>
            <a:r>
              <a:rPr lang="en-US" dirty="0"/>
              <a:t>Synthetic data, artificial degradation</a:t>
            </a:r>
            <a:endParaRPr dirty="0"/>
          </a:p>
          <a:p>
            <a:pPr lvl="0"/>
            <a:r>
              <a:rPr lang="en-US" dirty="0"/>
              <a:t>Clean–noisy document pairs</a:t>
            </a:r>
            <a:endParaRPr dirty="0"/>
          </a:p>
          <a:p>
            <a:pPr lvl="0"/>
            <a:r>
              <a:rPr lang="en-US" dirty="0"/>
              <a:t>Training an AI model to remove noise</a:t>
            </a:r>
            <a:endParaRPr dirty="0"/>
          </a:p>
        </p:txBody>
      </p:sp>
      <p:grpSp>
        <p:nvGrpSpPr>
          <p:cNvPr id="154" name="Google Shape;154;p28"/>
          <p:cNvGrpSpPr/>
          <p:nvPr/>
        </p:nvGrpSpPr>
        <p:grpSpPr>
          <a:xfrm>
            <a:off x="5190942" y="3145933"/>
            <a:ext cx="3612330" cy="1786617"/>
            <a:chOff x="5343342" y="3145933"/>
            <a:chExt cx="3612330" cy="1786617"/>
          </a:xfrm>
        </p:grpSpPr>
        <p:grpSp>
          <p:nvGrpSpPr>
            <p:cNvPr id="155" name="Google Shape;155;p28"/>
            <p:cNvGrpSpPr/>
            <p:nvPr/>
          </p:nvGrpSpPr>
          <p:grpSpPr>
            <a:xfrm>
              <a:off x="5343342" y="3145933"/>
              <a:ext cx="3612330" cy="1553011"/>
              <a:chOff x="4784701" y="3146000"/>
              <a:chExt cx="4170800" cy="1816600"/>
            </a:xfrm>
          </p:grpSpPr>
          <p:pic>
            <p:nvPicPr>
              <p:cNvPr id="156" name="Google Shape;156;p28"/>
              <p:cNvPicPr preferRelativeResize="0"/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>
                <a:off x="4784701" y="3146000"/>
                <a:ext cx="1257750" cy="18079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57" name="Google Shape;157;p28"/>
              <p:cNvPicPr preferRelativeResize="0"/>
              <p:nvPr/>
            </p:nvPicPr>
            <p:blipFill>
              <a:blip r:embed="rId4">
                <a:alphaModFix/>
              </a:blip>
              <a:stretch>
                <a:fillRect/>
              </a:stretch>
            </p:blipFill>
            <p:spPr>
              <a:xfrm>
                <a:off x="6166558" y="3146000"/>
                <a:ext cx="1287218" cy="18079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58" name="Google Shape;158;p28"/>
              <p:cNvPicPr preferRelativeResize="0"/>
              <p:nvPr/>
            </p:nvPicPr>
            <p:blipFill>
              <a:blip r:embed="rId5">
                <a:alphaModFix/>
              </a:blip>
              <a:stretch>
                <a:fillRect/>
              </a:stretch>
            </p:blipFill>
            <p:spPr>
              <a:xfrm>
                <a:off x="7639342" y="3154700"/>
                <a:ext cx="1316158" cy="18079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159" name="Google Shape;159;p28"/>
            <p:cNvSpPr txBox="1"/>
            <p:nvPr/>
          </p:nvSpPr>
          <p:spPr>
            <a:xfrm>
              <a:off x="5343360" y="4702750"/>
              <a:ext cx="3612300" cy="229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>
                  <a:solidFill>
                    <a:schemeClr val="dk2"/>
                  </a:solidFill>
                </a:rPr>
                <a:t>Szintetikusan generált zajos dokumentumok</a:t>
              </a:r>
              <a:endParaRPr sz="1100">
                <a:solidFill>
                  <a:schemeClr val="dk2"/>
                </a:solidFill>
              </a:endParaRPr>
            </a:p>
          </p:txBody>
        </p:sp>
      </p:grpSp>
      <p:pic>
        <p:nvPicPr>
          <p:cNvPr id="160" name="Google Shape;160;p2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700826" y="1042750"/>
            <a:ext cx="5443174" cy="18179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786912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p2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grpSp>
        <p:nvGrpSpPr>
          <p:cNvPr id="167" name="Google Shape;167;p29"/>
          <p:cNvGrpSpPr/>
          <p:nvPr/>
        </p:nvGrpSpPr>
        <p:grpSpPr>
          <a:xfrm>
            <a:off x="329032" y="131956"/>
            <a:ext cx="8476012" cy="4872172"/>
            <a:chOff x="855075" y="1000075"/>
            <a:chExt cx="7348081" cy="4024926"/>
          </a:xfrm>
        </p:grpSpPr>
        <p:pic>
          <p:nvPicPr>
            <p:cNvPr id="168" name="Google Shape;168;p29" title="Screenshot from 2025-06-18 16-10-56.png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855075" y="1000075"/>
              <a:ext cx="2865321" cy="4024926"/>
            </a:xfrm>
            <a:prstGeom prst="rect">
              <a:avLst/>
            </a:prstGeom>
            <a:noFill/>
            <a:ln>
              <a:noFill/>
            </a:ln>
            <a:effectLst>
              <a:outerShdw blurRad="285750" dist="19050" dir="5400000" algn="bl" rotWithShape="0">
                <a:srgbClr val="000000">
                  <a:alpha val="50000"/>
                </a:srgbClr>
              </a:outerShdw>
            </a:effectLst>
          </p:spPr>
        </p:pic>
        <p:pic>
          <p:nvPicPr>
            <p:cNvPr id="169" name="Google Shape;169;p29" title="Screenshot from 2025-06-18 16-11-18.png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5337830" y="1000096"/>
              <a:ext cx="2865326" cy="4024904"/>
            </a:xfrm>
            <a:prstGeom prst="rect">
              <a:avLst/>
            </a:prstGeom>
            <a:noFill/>
            <a:ln>
              <a:noFill/>
            </a:ln>
            <a:effectLst>
              <a:outerShdw blurRad="285750" dist="19050" dir="5400000" algn="bl" rotWithShape="0">
                <a:srgbClr val="000000">
                  <a:alpha val="50000"/>
                </a:srgbClr>
              </a:outerShdw>
            </a:effectLst>
          </p:spPr>
        </p:pic>
        <p:sp>
          <p:nvSpPr>
            <p:cNvPr id="170" name="Google Shape;170;p29"/>
            <p:cNvSpPr/>
            <p:nvPr/>
          </p:nvSpPr>
          <p:spPr>
            <a:xfrm>
              <a:off x="4019526" y="2867172"/>
              <a:ext cx="1065900" cy="368400"/>
            </a:xfrm>
            <a:prstGeom prst="stripedRightArrow">
              <a:avLst>
                <a:gd name="adj1" fmla="val 60361"/>
                <a:gd name="adj2" fmla="val 97284"/>
              </a:avLst>
            </a:prstGeom>
            <a:solidFill>
              <a:srgbClr val="9FC5E8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6956370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3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3D85C6"/>
                </a:solidFill>
              </a:rPr>
              <a:t>R</a:t>
            </a:r>
            <a:r>
              <a:rPr lang="en"/>
              <a:t>etrieval </a:t>
            </a:r>
            <a:r>
              <a:rPr lang="en" b="1">
                <a:solidFill>
                  <a:srgbClr val="3D85C6"/>
                </a:solidFill>
              </a:rPr>
              <a:t>A</a:t>
            </a:r>
            <a:r>
              <a:rPr lang="en"/>
              <a:t>ugmented </a:t>
            </a:r>
            <a:r>
              <a:rPr lang="en" b="1">
                <a:solidFill>
                  <a:srgbClr val="3D85C6"/>
                </a:solidFill>
              </a:rPr>
              <a:t>G</a:t>
            </a:r>
            <a:r>
              <a:rPr lang="en"/>
              <a:t>eneration</a:t>
            </a:r>
            <a:endParaRPr/>
          </a:p>
        </p:txBody>
      </p:sp>
      <p:sp>
        <p:nvSpPr>
          <p:cNvPr id="176" name="Google Shape;176;p3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>
              <a:buNone/>
            </a:pPr>
            <a:r>
              <a:rPr lang="en-US" dirty="0"/>
              <a:t>Motivation</a:t>
            </a:r>
            <a:endParaRPr dirty="0"/>
          </a:p>
          <a:p>
            <a:pPr lvl="0">
              <a:lnSpc>
                <a:spcPct val="100000"/>
              </a:lnSpc>
            </a:pPr>
            <a:r>
              <a:rPr lang="en-US" dirty="0"/>
              <a:t>Searching large document </a:t>
            </a:r>
          </a:p>
          <a:p>
            <a:pPr marL="114300" lvl="0" indent="0">
              <a:lnSpc>
                <a:spcPct val="100000"/>
              </a:lnSpc>
              <a:buNone/>
            </a:pPr>
            <a:r>
              <a:rPr lang="en-US" dirty="0"/>
              <a:t>     collections with free text</a:t>
            </a:r>
          </a:p>
          <a:p>
            <a:pPr>
              <a:lnSpc>
                <a:spcPct val="100000"/>
              </a:lnSpc>
            </a:pPr>
            <a:r>
              <a:rPr lang="en-US" dirty="0"/>
              <a:t> Displaying the source</a:t>
            </a:r>
          </a:p>
          <a:p>
            <a:pPr>
              <a:lnSpc>
                <a:spcPct val="100000"/>
              </a:lnSpc>
            </a:pPr>
            <a:endParaRPr lang="en-US" dirty="0"/>
          </a:p>
          <a:p>
            <a:pPr marL="0" lvl="0" indent="0" algn="l" rtl="0">
              <a:lnSpc>
                <a:spcPct val="100000"/>
              </a:lnSpc>
              <a:spcAft>
                <a:spcPts val="0"/>
              </a:spcAft>
              <a:buNone/>
            </a:pPr>
            <a:r>
              <a:rPr lang="en-US" dirty="0"/>
              <a:t>Solution</a:t>
            </a:r>
            <a:endParaRPr dirty="0"/>
          </a:p>
          <a:p>
            <a:pPr lvl="0">
              <a:lnSpc>
                <a:spcPct val="100000"/>
              </a:lnSpc>
            </a:pPr>
            <a:r>
              <a:rPr lang="en-US" dirty="0"/>
              <a:t>Augmenting LLM</a:t>
            </a:r>
            <a:br>
              <a:rPr lang="en" dirty="0"/>
            </a:br>
            <a:r>
              <a:rPr lang="en-US" dirty="0"/>
              <a:t>with private data</a:t>
            </a:r>
            <a:endParaRPr dirty="0"/>
          </a:p>
          <a:p>
            <a:pPr lvl="0">
              <a:lnSpc>
                <a:spcPct val="100000"/>
              </a:lnSpc>
            </a:pPr>
            <a:r>
              <a:rPr lang="en-US" dirty="0"/>
              <a:t>Constraining the LLM’s </a:t>
            </a:r>
          </a:p>
          <a:p>
            <a:pPr marL="114300" lvl="0" indent="0">
              <a:lnSpc>
                <a:spcPct val="100000"/>
              </a:lnSpc>
              <a:buNone/>
            </a:pPr>
            <a:r>
              <a:rPr lang="en-US" dirty="0"/>
              <a:t>      knowledge</a:t>
            </a:r>
            <a:endParaRPr dirty="0"/>
          </a:p>
        </p:txBody>
      </p:sp>
      <p:pic>
        <p:nvPicPr>
          <p:cNvPr id="177" name="Google Shape;177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53404" y="1137425"/>
            <a:ext cx="5389476" cy="32204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753671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6"/>
          <p:cNvSpPr txBox="1"/>
          <p:nvPr/>
        </p:nvSpPr>
        <p:spPr>
          <a:xfrm>
            <a:off x="158496" y="1197420"/>
            <a:ext cx="9144000" cy="20312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 algn="ctr"/>
            <a:r>
              <a:rPr lang="en-US" sz="2400" b="1" dirty="0">
                <a:solidFill>
                  <a:srgbClr val="3C78D8"/>
                </a:solidFill>
              </a:rPr>
              <a:t>Toward High-Fidelity Patient Journeys for Predictive Healthcare Modeling in Hungary</a:t>
            </a:r>
          </a:p>
          <a:p>
            <a:pPr lvl="0" algn="ctr"/>
            <a:endParaRPr lang="en-US" sz="2400" b="1" dirty="0">
              <a:solidFill>
                <a:srgbClr val="3C78D8"/>
              </a:solidFill>
            </a:endParaRPr>
          </a:p>
          <a:p>
            <a:pPr lvl="0" algn="ctr"/>
            <a:r>
              <a:rPr lang="en-US" sz="2400" b="1" dirty="0">
                <a:solidFill>
                  <a:srgbClr val="2A4B9E"/>
                </a:solidFill>
              </a:rPr>
              <a:t>Our mission:</a:t>
            </a:r>
          </a:p>
          <a:p>
            <a:pPr lvl="0" algn="ctr"/>
            <a:r>
              <a:rPr lang="en-US" sz="2400" b="1" dirty="0">
                <a:solidFill>
                  <a:schemeClr val="accent1"/>
                </a:solidFill>
              </a:rPr>
              <a:t>Harness the Hungarian</a:t>
            </a:r>
            <a:r>
              <a:rPr lang="en-US" sz="2400" b="1" dirty="0">
                <a:solidFill>
                  <a:srgbClr val="3C78D8"/>
                </a:solidFill>
              </a:rPr>
              <a:t> </a:t>
            </a:r>
            <a:r>
              <a:rPr lang="en-US" sz="2400" b="1" dirty="0">
                <a:solidFill>
                  <a:srgbClr val="1D4CA4"/>
                </a:solidFill>
              </a:rPr>
              <a:t>patient journey data</a:t>
            </a:r>
            <a:r>
              <a:rPr lang="en-US" sz="2400" b="1" dirty="0">
                <a:solidFill>
                  <a:srgbClr val="3C78D8"/>
                </a:solidFill>
              </a:rPr>
              <a:t> </a:t>
            </a:r>
            <a:r>
              <a:rPr lang="en-US" sz="2400" b="1" dirty="0">
                <a:solidFill>
                  <a:schemeClr val="accent1"/>
                </a:solidFill>
              </a:rPr>
              <a:t>treasure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5"/>
          <p:cNvSpPr txBox="1"/>
          <p:nvPr/>
        </p:nvSpPr>
        <p:spPr>
          <a:xfrm>
            <a:off x="455675" y="280475"/>
            <a:ext cx="82314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 sz="3400" b="1">
                <a:solidFill>
                  <a:srgbClr val="1C4587"/>
                </a:solidFill>
              </a:rPr>
              <a:t>Rényi AI </a:t>
            </a:r>
            <a:r>
              <a:rPr lang="hu" sz="3400" b="1">
                <a:solidFill>
                  <a:srgbClr val="3C78D8"/>
                </a:solidFill>
              </a:rPr>
              <a:t>/ Predictive Healthcare</a:t>
            </a:r>
            <a:endParaRPr sz="3400" b="1">
              <a:solidFill>
                <a:srgbClr val="3C78D8"/>
              </a:solidFill>
            </a:endParaRPr>
          </a:p>
        </p:txBody>
      </p:sp>
      <p:pic>
        <p:nvPicPr>
          <p:cNvPr id="76" name="Google Shape;76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74882" y="1528000"/>
            <a:ext cx="874889" cy="874878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47254" y="1528000"/>
            <a:ext cx="874889" cy="874878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662251" y="1529183"/>
            <a:ext cx="872525" cy="872514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19626" y="1529183"/>
            <a:ext cx="872525" cy="872514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1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604629" y="1529183"/>
            <a:ext cx="872525" cy="872514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1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634623" y="1529183"/>
            <a:ext cx="872525" cy="872514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15"/>
          <p:cNvSpPr txBox="1"/>
          <p:nvPr/>
        </p:nvSpPr>
        <p:spPr>
          <a:xfrm>
            <a:off x="1668850" y="2326671"/>
            <a:ext cx="8871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 sz="1200">
                <a:solidFill>
                  <a:srgbClr val="595959"/>
                </a:solidFill>
              </a:rPr>
              <a:t>Botond</a:t>
            </a:r>
            <a:endParaRPr sz="1200">
              <a:solidFill>
                <a:srgbClr val="595959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 sz="1200">
                <a:solidFill>
                  <a:srgbClr val="595959"/>
                </a:solidFill>
              </a:rPr>
              <a:t>Forrai</a:t>
            </a:r>
            <a:endParaRPr sz="1200">
              <a:solidFill>
                <a:srgbClr val="595959"/>
              </a:solidFill>
            </a:endParaRPr>
          </a:p>
        </p:txBody>
      </p:sp>
      <p:sp>
        <p:nvSpPr>
          <p:cNvPr id="83" name="Google Shape;83;p15"/>
          <p:cNvSpPr txBox="1"/>
          <p:nvPr/>
        </p:nvSpPr>
        <p:spPr>
          <a:xfrm>
            <a:off x="2465800" y="2338275"/>
            <a:ext cx="12654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 sz="1200">
                <a:solidFill>
                  <a:srgbClr val="595959"/>
                </a:solidFill>
              </a:rPr>
              <a:t>Péter </a:t>
            </a:r>
            <a:endParaRPr sz="1200">
              <a:solidFill>
                <a:srgbClr val="595959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 sz="1200">
                <a:solidFill>
                  <a:srgbClr val="595959"/>
                </a:solidFill>
              </a:rPr>
              <a:t>Kőrösi-Szabó </a:t>
            </a:r>
            <a:endParaRPr sz="1200">
              <a:solidFill>
                <a:srgbClr val="595959"/>
              </a:solidFill>
            </a:endParaRPr>
          </a:p>
        </p:txBody>
      </p:sp>
      <p:sp>
        <p:nvSpPr>
          <p:cNvPr id="84" name="Google Shape;84;p15"/>
          <p:cNvSpPr txBox="1"/>
          <p:nvPr/>
        </p:nvSpPr>
        <p:spPr>
          <a:xfrm>
            <a:off x="3641222" y="2326671"/>
            <a:ext cx="8871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 sz="1200">
                <a:solidFill>
                  <a:srgbClr val="595959"/>
                </a:solidFill>
              </a:rPr>
              <a:t>Adrián Csiszárik </a:t>
            </a:r>
            <a:endParaRPr sz="1200">
              <a:solidFill>
                <a:srgbClr val="595959"/>
              </a:solidFill>
            </a:endParaRPr>
          </a:p>
        </p:txBody>
      </p:sp>
      <p:sp>
        <p:nvSpPr>
          <p:cNvPr id="85" name="Google Shape;85;p15"/>
          <p:cNvSpPr txBox="1"/>
          <p:nvPr/>
        </p:nvSpPr>
        <p:spPr>
          <a:xfrm>
            <a:off x="4627409" y="2326671"/>
            <a:ext cx="8871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 sz="1200">
                <a:solidFill>
                  <a:schemeClr val="dk2"/>
                </a:solidFill>
              </a:rPr>
              <a:t>István </a:t>
            </a:r>
            <a:r>
              <a:rPr lang="hu" sz="1200">
                <a:solidFill>
                  <a:srgbClr val="595959"/>
                </a:solidFill>
              </a:rPr>
              <a:t>Miklós </a:t>
            </a:r>
            <a:endParaRPr sz="1200">
              <a:solidFill>
                <a:srgbClr val="595959"/>
              </a:solidFill>
            </a:endParaRPr>
          </a:p>
        </p:txBody>
      </p:sp>
      <p:sp>
        <p:nvSpPr>
          <p:cNvPr id="86" name="Google Shape;86;p15"/>
          <p:cNvSpPr txBox="1"/>
          <p:nvPr/>
        </p:nvSpPr>
        <p:spPr>
          <a:xfrm>
            <a:off x="5613595" y="2326671"/>
            <a:ext cx="8871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 sz="1200">
                <a:solidFill>
                  <a:schemeClr val="dk2"/>
                </a:solidFill>
              </a:rPr>
              <a:t>András </a:t>
            </a:r>
            <a:r>
              <a:rPr lang="hu" sz="1200">
                <a:solidFill>
                  <a:srgbClr val="595959"/>
                </a:solidFill>
              </a:rPr>
              <a:t>Hubai </a:t>
            </a:r>
            <a:endParaRPr sz="1200">
              <a:solidFill>
                <a:srgbClr val="595959"/>
              </a:solidFill>
            </a:endParaRPr>
          </a:p>
        </p:txBody>
      </p:sp>
      <p:sp>
        <p:nvSpPr>
          <p:cNvPr id="87" name="Google Shape;87;p15"/>
          <p:cNvSpPr txBox="1"/>
          <p:nvPr/>
        </p:nvSpPr>
        <p:spPr>
          <a:xfrm>
            <a:off x="6599781" y="2326671"/>
            <a:ext cx="8871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 sz="1200">
                <a:solidFill>
                  <a:schemeClr val="dk2"/>
                </a:solidFill>
              </a:rPr>
              <a:t>Dezső </a:t>
            </a:r>
            <a:r>
              <a:rPr lang="hu" sz="1200">
                <a:solidFill>
                  <a:srgbClr val="595959"/>
                </a:solidFill>
              </a:rPr>
              <a:t>Miklós</a:t>
            </a:r>
            <a:endParaRPr sz="1200">
              <a:solidFill>
                <a:srgbClr val="595959"/>
              </a:solidFill>
            </a:endParaRPr>
          </a:p>
        </p:txBody>
      </p:sp>
      <p:sp>
        <p:nvSpPr>
          <p:cNvPr id="88" name="Google Shape;88;p15"/>
          <p:cNvSpPr txBox="1"/>
          <p:nvPr/>
        </p:nvSpPr>
        <p:spPr>
          <a:xfrm>
            <a:off x="1674875" y="3840480"/>
            <a:ext cx="887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 sz="1200">
                <a:solidFill>
                  <a:srgbClr val="595959"/>
                </a:solidFill>
              </a:rPr>
              <a:t>Judit Laki</a:t>
            </a:r>
            <a:endParaRPr sz="1200">
              <a:solidFill>
                <a:srgbClr val="595959"/>
              </a:solidFill>
            </a:endParaRPr>
          </a:p>
        </p:txBody>
      </p:sp>
      <p:sp>
        <p:nvSpPr>
          <p:cNvPr id="89" name="Google Shape;89;p15"/>
          <p:cNvSpPr txBox="1"/>
          <p:nvPr/>
        </p:nvSpPr>
        <p:spPr>
          <a:xfrm>
            <a:off x="3635175" y="3840480"/>
            <a:ext cx="8871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 sz="1200">
                <a:solidFill>
                  <a:srgbClr val="595959"/>
                </a:solidFill>
              </a:rPr>
              <a:t>Zsolt Parisek</a:t>
            </a:r>
            <a:endParaRPr sz="1200">
              <a:solidFill>
                <a:srgbClr val="595959"/>
              </a:solidFill>
            </a:endParaRPr>
          </a:p>
        </p:txBody>
      </p:sp>
      <p:sp>
        <p:nvSpPr>
          <p:cNvPr id="90" name="Google Shape;90;p15"/>
          <p:cNvSpPr txBox="1"/>
          <p:nvPr/>
        </p:nvSpPr>
        <p:spPr>
          <a:xfrm>
            <a:off x="2655025" y="3836226"/>
            <a:ext cx="8871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 sz="1200">
                <a:solidFill>
                  <a:srgbClr val="595959"/>
                </a:solidFill>
              </a:rPr>
              <a:t>Zoltán Ruzsa</a:t>
            </a:r>
            <a:endParaRPr sz="1200">
              <a:solidFill>
                <a:srgbClr val="595959"/>
              </a:solidFill>
            </a:endParaRPr>
          </a:p>
        </p:txBody>
      </p:sp>
      <p:sp>
        <p:nvSpPr>
          <p:cNvPr id="91" name="Google Shape;91;p15"/>
          <p:cNvSpPr txBox="1"/>
          <p:nvPr/>
        </p:nvSpPr>
        <p:spPr>
          <a:xfrm>
            <a:off x="4641663" y="3825330"/>
            <a:ext cx="8871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 sz="1200">
                <a:solidFill>
                  <a:srgbClr val="595959"/>
                </a:solidFill>
              </a:rPr>
              <a:t>Attila Börcs</a:t>
            </a:r>
            <a:endParaRPr sz="1200">
              <a:solidFill>
                <a:srgbClr val="595959"/>
              </a:solidFill>
            </a:endParaRPr>
          </a:p>
        </p:txBody>
      </p:sp>
      <p:sp>
        <p:nvSpPr>
          <p:cNvPr id="92" name="Google Shape;92;p15"/>
          <p:cNvSpPr txBox="1"/>
          <p:nvPr/>
        </p:nvSpPr>
        <p:spPr>
          <a:xfrm>
            <a:off x="6643425" y="3840480"/>
            <a:ext cx="8871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 sz="1200">
                <a:solidFill>
                  <a:srgbClr val="595959"/>
                </a:solidFill>
              </a:rPr>
              <a:t>Gábor Kovács</a:t>
            </a:r>
            <a:endParaRPr sz="1200">
              <a:solidFill>
                <a:srgbClr val="595959"/>
              </a:solidFill>
            </a:endParaRPr>
          </a:p>
        </p:txBody>
      </p:sp>
      <p:sp>
        <p:nvSpPr>
          <p:cNvPr id="93" name="Google Shape;93;p15"/>
          <p:cNvSpPr txBox="1"/>
          <p:nvPr/>
        </p:nvSpPr>
        <p:spPr>
          <a:xfrm>
            <a:off x="445950" y="836075"/>
            <a:ext cx="82521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 sz="2400" b="1">
                <a:solidFill>
                  <a:srgbClr val="3C78D8"/>
                </a:solidFill>
              </a:rPr>
              <a:t>the team</a:t>
            </a:r>
            <a:endParaRPr sz="2400" b="1">
              <a:solidFill>
                <a:srgbClr val="3C78D8"/>
              </a:solidFill>
            </a:endParaRPr>
          </a:p>
        </p:txBody>
      </p:sp>
      <p:sp>
        <p:nvSpPr>
          <p:cNvPr id="94" name="Google Shape;94;p15"/>
          <p:cNvSpPr txBox="1"/>
          <p:nvPr/>
        </p:nvSpPr>
        <p:spPr>
          <a:xfrm>
            <a:off x="3345425" y="4403725"/>
            <a:ext cx="2451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 sz="1200">
                <a:solidFill>
                  <a:srgbClr val="434343"/>
                </a:solidFill>
                <a:highlight>
                  <a:srgbClr val="FFFFFF"/>
                </a:highlight>
              </a:rPr>
              <a:t>in close collaboration with</a:t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95" name="Google Shape;95;p1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733689" y="4658700"/>
            <a:ext cx="3675375" cy="409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5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642400" y="3050400"/>
            <a:ext cx="836376" cy="81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15" title="zr.jpeg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2658638" y="3050400"/>
            <a:ext cx="836375" cy="836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15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6619275" y="3065575"/>
            <a:ext cx="813600" cy="812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15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4632638" y="3050400"/>
            <a:ext cx="813600" cy="81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5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1741026" y="2953512"/>
            <a:ext cx="813601" cy="932160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15"/>
          <p:cNvSpPr txBox="1"/>
          <p:nvPr/>
        </p:nvSpPr>
        <p:spPr>
          <a:xfrm>
            <a:off x="5597850" y="3840475"/>
            <a:ext cx="9765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 sz="1200">
                <a:solidFill>
                  <a:srgbClr val="595959"/>
                </a:solidFill>
              </a:rPr>
              <a:t>Miklós Szócska Jr.</a:t>
            </a:r>
            <a:endParaRPr sz="1200">
              <a:solidFill>
                <a:srgbClr val="595959"/>
              </a:solidFill>
            </a:endParaRPr>
          </a:p>
        </p:txBody>
      </p:sp>
      <p:pic>
        <p:nvPicPr>
          <p:cNvPr id="102" name="Google Shape;102;p15"/>
          <p:cNvPicPr preferRelativeResize="0"/>
          <p:nvPr/>
        </p:nvPicPr>
        <p:blipFill rotWithShape="1">
          <a:blip r:embed="rId15">
            <a:alphaModFix/>
          </a:blip>
          <a:srcRect l="11156" t="17097" r="8753" b="9802"/>
          <a:stretch/>
        </p:blipFill>
        <p:spPr>
          <a:xfrm>
            <a:off x="5625963" y="3052799"/>
            <a:ext cx="813601" cy="8315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0"/>
          <p:cNvSpPr/>
          <p:nvPr/>
        </p:nvSpPr>
        <p:spPr>
          <a:xfrm>
            <a:off x="572825" y="4625050"/>
            <a:ext cx="7255800" cy="4617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35;p20"/>
          <p:cNvSpPr txBox="1"/>
          <p:nvPr/>
        </p:nvSpPr>
        <p:spPr>
          <a:xfrm>
            <a:off x="0" y="2294700"/>
            <a:ext cx="91440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 sz="2400" b="1">
                <a:solidFill>
                  <a:srgbClr val="2A4B9E"/>
                </a:solidFill>
              </a:rPr>
              <a:t>Modeling</a:t>
            </a:r>
            <a:r>
              <a:rPr lang="hu" sz="2400" b="1">
                <a:solidFill>
                  <a:srgbClr val="3C78D8"/>
                </a:solidFill>
              </a:rPr>
              <a:t> the Hungarian healthcare system</a:t>
            </a:r>
            <a:endParaRPr sz="2400" b="1">
              <a:solidFill>
                <a:srgbClr val="1C4587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Google Shape;118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5425" y="4371500"/>
            <a:ext cx="1651482" cy="7152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347900" y="4442288"/>
            <a:ext cx="703875" cy="573675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18"/>
          <p:cNvSpPr txBox="1"/>
          <p:nvPr/>
        </p:nvSpPr>
        <p:spPr>
          <a:xfrm>
            <a:off x="358350" y="4511051"/>
            <a:ext cx="8427300" cy="68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" sz="1900" b="1">
                <a:solidFill>
                  <a:srgbClr val="2A4B9E"/>
                </a:solidFill>
              </a:rPr>
              <a:t>Rényi AI </a:t>
            </a:r>
            <a:r>
              <a:rPr lang="hu" sz="1900" b="1">
                <a:solidFill>
                  <a:srgbClr val="3C78D8"/>
                </a:solidFill>
              </a:rPr>
              <a:t>/ Predictive Healthcare</a:t>
            </a:r>
            <a:endParaRPr sz="900">
              <a:solidFill>
                <a:srgbClr val="2A4B9E"/>
              </a:solidFill>
            </a:endParaRPr>
          </a:p>
        </p:txBody>
      </p:sp>
      <p:sp>
        <p:nvSpPr>
          <p:cNvPr id="122" name="Google Shape;122;p18"/>
          <p:cNvSpPr txBox="1"/>
          <p:nvPr/>
        </p:nvSpPr>
        <p:spPr>
          <a:xfrm>
            <a:off x="311700" y="128398"/>
            <a:ext cx="85206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 sz="2400" b="1">
                <a:solidFill>
                  <a:srgbClr val="2A4B9E"/>
                </a:solidFill>
              </a:rPr>
              <a:t>Competences in the team</a:t>
            </a:r>
            <a:endParaRPr sz="2400" b="1">
              <a:solidFill>
                <a:srgbClr val="3C78D8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0" name="Google Shape;140;p21"/>
          <p:cNvGrpSpPr/>
          <p:nvPr/>
        </p:nvGrpSpPr>
        <p:grpSpPr>
          <a:xfrm>
            <a:off x="1595700" y="2982850"/>
            <a:ext cx="6283683" cy="1082800"/>
            <a:chOff x="1595700" y="4049650"/>
            <a:chExt cx="6283683" cy="1082800"/>
          </a:xfrm>
        </p:grpSpPr>
        <p:sp>
          <p:nvSpPr>
            <p:cNvPr id="141" name="Google Shape;141;p21"/>
            <p:cNvSpPr txBox="1"/>
            <p:nvPr/>
          </p:nvSpPr>
          <p:spPr>
            <a:xfrm>
              <a:off x="1595700" y="4049650"/>
              <a:ext cx="26793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hu" sz="1800">
                  <a:solidFill>
                    <a:srgbClr val="2A4B9E"/>
                  </a:solidFill>
                </a:rPr>
                <a:t>Large language models</a:t>
              </a:r>
              <a:endParaRPr sz="1800">
                <a:solidFill>
                  <a:srgbClr val="2A4B9E"/>
                </a:solidFill>
              </a:endParaRPr>
            </a:p>
          </p:txBody>
        </p:sp>
        <p:sp>
          <p:nvSpPr>
            <p:cNvPr id="142" name="Google Shape;142;p21"/>
            <p:cNvSpPr txBox="1"/>
            <p:nvPr/>
          </p:nvSpPr>
          <p:spPr>
            <a:xfrm>
              <a:off x="1779475" y="4666500"/>
              <a:ext cx="22941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hu" sz="1800">
                  <a:solidFill>
                    <a:srgbClr val="2A4B9E"/>
                  </a:solidFill>
                </a:rPr>
                <a:t>Modeling the world</a:t>
              </a:r>
              <a:endParaRPr sz="1800">
                <a:solidFill>
                  <a:srgbClr val="2A4B9E"/>
                </a:solidFill>
              </a:endParaRPr>
            </a:p>
          </p:txBody>
        </p:sp>
        <p:sp>
          <p:nvSpPr>
            <p:cNvPr id="143" name="Google Shape;143;p21"/>
            <p:cNvSpPr/>
            <p:nvPr/>
          </p:nvSpPr>
          <p:spPr>
            <a:xfrm>
              <a:off x="2696700" y="4435150"/>
              <a:ext cx="207300" cy="355500"/>
            </a:xfrm>
            <a:prstGeom prst="downArrow">
              <a:avLst>
                <a:gd name="adj1" fmla="val 50000"/>
                <a:gd name="adj2" fmla="val 50000"/>
              </a:avLst>
            </a:prstGeom>
            <a:solidFill>
              <a:srgbClr val="2A4B9E"/>
            </a:solidFill>
            <a:ln w="9525" cap="flat" cmpd="sng">
              <a:solidFill>
                <a:srgbClr val="2A4B9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21"/>
            <p:cNvSpPr txBox="1"/>
            <p:nvPr/>
          </p:nvSpPr>
          <p:spPr>
            <a:xfrm>
              <a:off x="4531983" y="4053840"/>
              <a:ext cx="33474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hu" sz="1800">
                  <a:solidFill>
                    <a:srgbClr val="2A4B9E"/>
                  </a:solidFill>
                </a:rPr>
                <a:t>Patient journey models</a:t>
              </a:r>
              <a:endParaRPr sz="1800">
                <a:solidFill>
                  <a:srgbClr val="2A4B9E"/>
                </a:solidFill>
              </a:endParaRPr>
            </a:p>
          </p:txBody>
        </p:sp>
        <p:sp>
          <p:nvSpPr>
            <p:cNvPr id="145" name="Google Shape;145;p21"/>
            <p:cNvSpPr txBox="1"/>
            <p:nvPr/>
          </p:nvSpPr>
          <p:spPr>
            <a:xfrm>
              <a:off x="4809458" y="4670750"/>
              <a:ext cx="28461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hu" sz="1800">
                  <a:solidFill>
                    <a:srgbClr val="2A4B9E"/>
                  </a:solidFill>
                </a:rPr>
                <a:t>Modeling healthcare</a:t>
              </a:r>
              <a:endParaRPr sz="1800">
                <a:solidFill>
                  <a:srgbClr val="2A4B9E"/>
                </a:solidFill>
              </a:endParaRPr>
            </a:p>
          </p:txBody>
        </p:sp>
        <p:sp>
          <p:nvSpPr>
            <p:cNvPr id="146" name="Google Shape;146;p21"/>
            <p:cNvSpPr/>
            <p:nvPr/>
          </p:nvSpPr>
          <p:spPr>
            <a:xfrm>
              <a:off x="6129858" y="4437888"/>
              <a:ext cx="207300" cy="355500"/>
            </a:xfrm>
            <a:prstGeom prst="downArrow">
              <a:avLst>
                <a:gd name="adj1" fmla="val 50000"/>
                <a:gd name="adj2" fmla="val 50000"/>
              </a:avLst>
            </a:prstGeom>
            <a:solidFill>
              <a:srgbClr val="2A4B9E"/>
            </a:solidFill>
            <a:ln w="9525" cap="flat" cmpd="sng">
              <a:solidFill>
                <a:srgbClr val="2A4B9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7" name="Google Shape;147;p21"/>
          <p:cNvGrpSpPr/>
          <p:nvPr/>
        </p:nvGrpSpPr>
        <p:grpSpPr>
          <a:xfrm>
            <a:off x="525150" y="4163050"/>
            <a:ext cx="8093700" cy="866400"/>
            <a:chOff x="525150" y="3020050"/>
            <a:chExt cx="8093700" cy="866400"/>
          </a:xfrm>
        </p:grpSpPr>
        <p:sp>
          <p:nvSpPr>
            <p:cNvPr id="148" name="Google Shape;148;p21"/>
            <p:cNvSpPr/>
            <p:nvPr/>
          </p:nvSpPr>
          <p:spPr>
            <a:xfrm>
              <a:off x="525150" y="3020050"/>
              <a:ext cx="8093700" cy="866400"/>
            </a:xfrm>
            <a:prstGeom prst="roundRect">
              <a:avLst>
                <a:gd name="adj" fmla="val 16667"/>
              </a:avLst>
            </a:prstGeom>
            <a:noFill/>
            <a:ln w="28575" cap="flat" cmpd="sng">
              <a:solidFill>
                <a:srgbClr val="3C78D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3C78D8"/>
                </a:solidFill>
              </a:endParaRPr>
            </a:p>
          </p:txBody>
        </p:sp>
        <p:sp>
          <p:nvSpPr>
            <p:cNvPr id="149" name="Google Shape;149;p21"/>
            <p:cNvSpPr txBox="1"/>
            <p:nvPr/>
          </p:nvSpPr>
          <p:spPr>
            <a:xfrm>
              <a:off x="1234350" y="3084576"/>
              <a:ext cx="69786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hu" sz="1800" b="1">
                  <a:solidFill>
                    <a:srgbClr val="3C78D8"/>
                  </a:solidFill>
                </a:rPr>
                <a:t>Data of an entire country!</a:t>
              </a:r>
              <a:endParaRPr sz="1800" b="1">
                <a:solidFill>
                  <a:srgbClr val="3C78D8"/>
                </a:solidFill>
              </a:endParaRPr>
            </a:p>
          </p:txBody>
        </p:sp>
        <p:sp>
          <p:nvSpPr>
            <p:cNvPr id="150" name="Google Shape;150;p21"/>
            <p:cNvSpPr txBox="1"/>
            <p:nvPr/>
          </p:nvSpPr>
          <p:spPr>
            <a:xfrm>
              <a:off x="1234350" y="3389376"/>
              <a:ext cx="69786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hu" sz="1800" b="1">
                  <a:solidFill>
                    <a:srgbClr val="3C78D8"/>
                  </a:solidFill>
                </a:rPr>
                <a:t>Hundreds of millions of patient journey events…</a:t>
              </a:r>
              <a:endParaRPr sz="1800" b="1">
                <a:solidFill>
                  <a:srgbClr val="3C78D8"/>
                </a:solidFill>
              </a:endParaRPr>
            </a:p>
          </p:txBody>
        </p:sp>
      </p:grpSp>
      <p:sp>
        <p:nvSpPr>
          <p:cNvPr id="151" name="Google Shape;151;p21"/>
          <p:cNvSpPr txBox="1"/>
          <p:nvPr/>
        </p:nvSpPr>
        <p:spPr>
          <a:xfrm>
            <a:off x="445950" y="281250"/>
            <a:ext cx="82521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 sz="2400" b="1">
                <a:solidFill>
                  <a:srgbClr val="1C4587"/>
                </a:solidFill>
              </a:rPr>
              <a:t>Modeling healthcare </a:t>
            </a:r>
            <a:r>
              <a:rPr lang="hu" sz="2400" b="1">
                <a:solidFill>
                  <a:srgbClr val="3C78D8"/>
                </a:solidFill>
              </a:rPr>
              <a:t>by predicting the next token</a:t>
            </a:r>
            <a:endParaRPr sz="2400" b="1">
              <a:solidFill>
                <a:srgbClr val="3C78D8"/>
              </a:solidFill>
            </a:endParaRPr>
          </a:p>
        </p:txBody>
      </p:sp>
      <p:sp>
        <p:nvSpPr>
          <p:cNvPr id="152" name="Google Shape;152;p21"/>
          <p:cNvSpPr/>
          <p:nvPr/>
        </p:nvSpPr>
        <p:spPr>
          <a:xfrm>
            <a:off x="7287768" y="1011050"/>
            <a:ext cx="185100" cy="2319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999999"/>
          </a:solidFill>
          <a:ln w="9525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21"/>
          <p:cNvSpPr/>
          <p:nvPr/>
        </p:nvSpPr>
        <p:spPr>
          <a:xfrm rot="-5400000">
            <a:off x="7231850" y="-8800"/>
            <a:ext cx="300000" cy="1658100"/>
          </a:xfrm>
          <a:prstGeom prst="leftBrace">
            <a:avLst>
              <a:gd name="adj1" fmla="val 50000"/>
              <a:gd name="adj2" fmla="val 50000"/>
            </a:avLst>
          </a:prstGeom>
          <a:noFill/>
          <a:ln w="38100" cap="flat" cmpd="sng">
            <a:solidFill>
              <a:srgbClr val="9999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6D9EEB"/>
              </a:solidFill>
            </a:endParaRPr>
          </a:p>
        </p:txBody>
      </p:sp>
      <p:pic>
        <p:nvPicPr>
          <p:cNvPr id="154" name="Google Shape;154;p21" title="l2v-Page-1.drawio (6)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3608" y="1319150"/>
            <a:ext cx="7577518" cy="1516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22"/>
          <p:cNvSpPr txBox="1"/>
          <p:nvPr/>
        </p:nvSpPr>
        <p:spPr>
          <a:xfrm>
            <a:off x="533225" y="1091225"/>
            <a:ext cx="7830600" cy="738900"/>
          </a:xfrm>
          <a:prstGeom prst="rect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" sz="1800">
                <a:solidFill>
                  <a:schemeClr val="dk2"/>
                </a:solidFill>
              </a:rPr>
              <a:t>“What is the </a:t>
            </a:r>
            <a:r>
              <a:rPr lang="hu" sz="1800" b="1">
                <a:solidFill>
                  <a:srgbClr val="3C78D8"/>
                </a:solidFill>
              </a:rPr>
              <a:t>probability of the progression of diabetes</a:t>
            </a:r>
            <a:r>
              <a:rPr lang="hu" sz="1800">
                <a:solidFill>
                  <a:schemeClr val="dk2"/>
                </a:solidFill>
              </a:rPr>
              <a:t> of this patient?”</a:t>
            </a:r>
            <a:endParaRPr sz="1800">
              <a:solidFill>
                <a:schemeClr val="dk2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" sz="1800">
                <a:solidFill>
                  <a:schemeClr val="dk2"/>
                </a:solidFill>
              </a:rPr>
              <a:t>“What is the </a:t>
            </a:r>
            <a:r>
              <a:rPr lang="hu" sz="1800" b="1">
                <a:solidFill>
                  <a:srgbClr val="3C78D8"/>
                </a:solidFill>
              </a:rPr>
              <a:t>probability of death</a:t>
            </a:r>
            <a:r>
              <a:rPr lang="hu" sz="1800">
                <a:solidFill>
                  <a:schemeClr val="dk2"/>
                </a:solidFill>
              </a:rPr>
              <a:t> in 1 year?”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160" name="Google Shape;160;p22"/>
          <p:cNvSpPr txBox="1"/>
          <p:nvPr/>
        </p:nvSpPr>
        <p:spPr>
          <a:xfrm>
            <a:off x="780000" y="214876"/>
            <a:ext cx="69786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 sz="2400" b="1">
                <a:solidFill>
                  <a:srgbClr val="2A4B9E"/>
                </a:solidFill>
              </a:rPr>
              <a:t>Predictive modeling</a:t>
            </a:r>
            <a:endParaRPr sz="2400" b="1">
              <a:solidFill>
                <a:srgbClr val="2A4B9E"/>
              </a:solidFill>
            </a:endParaRPr>
          </a:p>
        </p:txBody>
      </p:sp>
      <p:sp>
        <p:nvSpPr>
          <p:cNvPr id="161" name="Google Shape;161;p22"/>
          <p:cNvSpPr txBox="1"/>
          <p:nvPr/>
        </p:nvSpPr>
        <p:spPr>
          <a:xfrm>
            <a:off x="780000" y="2506276"/>
            <a:ext cx="69786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 sz="2400" b="1">
                <a:solidFill>
                  <a:srgbClr val="2A4B9E"/>
                </a:solidFill>
              </a:rPr>
              <a:t>Model interpretability and explainability</a:t>
            </a:r>
            <a:endParaRPr sz="2400" b="1">
              <a:solidFill>
                <a:srgbClr val="2A4B9E"/>
              </a:solidFill>
            </a:endParaRPr>
          </a:p>
        </p:txBody>
      </p:sp>
      <p:sp>
        <p:nvSpPr>
          <p:cNvPr id="162" name="Google Shape;162;p22"/>
          <p:cNvSpPr txBox="1"/>
          <p:nvPr/>
        </p:nvSpPr>
        <p:spPr>
          <a:xfrm>
            <a:off x="656700" y="3335650"/>
            <a:ext cx="7830600" cy="1015800"/>
          </a:xfrm>
          <a:prstGeom prst="rect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" sz="1800">
                <a:solidFill>
                  <a:schemeClr val="dk2"/>
                </a:solidFill>
              </a:rPr>
              <a:t>Answers to the question of “</a:t>
            </a:r>
            <a:r>
              <a:rPr lang="hu" sz="1800" b="1">
                <a:solidFill>
                  <a:srgbClr val="3C78D8"/>
                </a:solidFill>
              </a:rPr>
              <a:t>why</a:t>
            </a:r>
            <a:r>
              <a:rPr lang="hu" sz="1800">
                <a:solidFill>
                  <a:schemeClr val="dk2"/>
                </a:solidFill>
              </a:rPr>
              <a:t>”?</a:t>
            </a:r>
            <a:endParaRPr sz="1800">
              <a:solidFill>
                <a:schemeClr val="dk2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" sz="1800">
                <a:solidFill>
                  <a:schemeClr val="dk2"/>
                </a:solidFill>
              </a:rPr>
              <a:t>“</a:t>
            </a:r>
            <a:r>
              <a:rPr lang="hu" sz="1800" b="1">
                <a:solidFill>
                  <a:srgbClr val="3C78D8"/>
                </a:solidFill>
              </a:rPr>
              <a:t>Why</a:t>
            </a:r>
            <a:r>
              <a:rPr lang="hu" sz="1800">
                <a:solidFill>
                  <a:schemeClr val="dk2"/>
                </a:solidFill>
              </a:rPr>
              <a:t> does the model predict high </a:t>
            </a:r>
            <a:r>
              <a:rPr lang="hu" sz="1800" b="1">
                <a:solidFill>
                  <a:srgbClr val="3C78D8"/>
                </a:solidFill>
              </a:rPr>
              <a:t>probability of death in one year</a:t>
            </a:r>
            <a:r>
              <a:rPr lang="hu" sz="1800">
                <a:solidFill>
                  <a:schemeClr val="dk2"/>
                </a:solidFill>
              </a:rPr>
              <a:t>?”</a:t>
            </a:r>
            <a:endParaRPr sz="18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 sz="1800">
                <a:solidFill>
                  <a:schemeClr val="dk2"/>
                </a:solidFill>
              </a:rPr>
              <a:t>“</a:t>
            </a:r>
            <a:r>
              <a:rPr lang="hu" sz="1800">
                <a:solidFill>
                  <a:srgbClr val="434343"/>
                </a:solidFill>
              </a:rPr>
              <a:t>What are the </a:t>
            </a:r>
            <a:r>
              <a:rPr lang="hu" sz="1800" b="1">
                <a:solidFill>
                  <a:srgbClr val="3C78D8"/>
                </a:solidFill>
              </a:rPr>
              <a:t>most important variables</a:t>
            </a:r>
            <a:r>
              <a:rPr lang="hu" sz="1800">
                <a:solidFill>
                  <a:srgbClr val="674EA7"/>
                </a:solidFill>
              </a:rPr>
              <a:t> </a:t>
            </a:r>
            <a:r>
              <a:rPr lang="hu" sz="1800">
                <a:solidFill>
                  <a:srgbClr val="595959"/>
                </a:solidFill>
              </a:rPr>
              <a:t>for a specific prediction</a:t>
            </a:r>
            <a:r>
              <a:rPr lang="hu" sz="1800">
                <a:solidFill>
                  <a:srgbClr val="674EA7"/>
                </a:solidFill>
              </a:rPr>
              <a:t>?</a:t>
            </a:r>
            <a:r>
              <a:rPr lang="hu" sz="1800">
                <a:solidFill>
                  <a:schemeClr val="dk2"/>
                </a:solidFill>
              </a:rPr>
              <a:t>”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163" name="Google Shape;163;p22"/>
          <p:cNvSpPr txBox="1"/>
          <p:nvPr/>
        </p:nvSpPr>
        <p:spPr>
          <a:xfrm>
            <a:off x="780000" y="596576"/>
            <a:ext cx="69786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 sz="1200">
                <a:solidFill>
                  <a:srgbClr val="434343"/>
                </a:solidFill>
              </a:rPr>
              <a:t>Examples</a:t>
            </a:r>
            <a:endParaRPr sz="1200">
              <a:solidFill>
                <a:srgbClr val="434343"/>
              </a:solidFill>
            </a:endParaRPr>
          </a:p>
        </p:txBody>
      </p:sp>
      <p:sp>
        <p:nvSpPr>
          <p:cNvPr id="164" name="Google Shape;164;p22"/>
          <p:cNvSpPr txBox="1"/>
          <p:nvPr/>
        </p:nvSpPr>
        <p:spPr>
          <a:xfrm>
            <a:off x="780000" y="2874451"/>
            <a:ext cx="69786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 sz="1200">
                <a:solidFill>
                  <a:srgbClr val="434343"/>
                </a:solidFill>
              </a:rPr>
              <a:t>Examples</a:t>
            </a:r>
            <a:endParaRPr sz="1200">
              <a:solidFill>
                <a:srgbClr val="434343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Google Shape;169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79600" y="665150"/>
            <a:ext cx="2560976" cy="2025926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p23"/>
          <p:cNvSpPr txBox="1"/>
          <p:nvPr/>
        </p:nvSpPr>
        <p:spPr>
          <a:xfrm>
            <a:off x="0" y="214875"/>
            <a:ext cx="91440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 sz="2400" b="1">
                <a:solidFill>
                  <a:srgbClr val="2A4B9E"/>
                </a:solidFill>
              </a:rPr>
              <a:t>Predictive modeling</a:t>
            </a:r>
            <a:endParaRPr sz="2400" b="1">
              <a:solidFill>
                <a:srgbClr val="2A4B9E"/>
              </a:solidFill>
            </a:endParaRPr>
          </a:p>
        </p:txBody>
      </p:sp>
      <p:sp>
        <p:nvSpPr>
          <p:cNvPr id="171" name="Google Shape;171;p23"/>
          <p:cNvSpPr txBox="1"/>
          <p:nvPr/>
        </p:nvSpPr>
        <p:spPr>
          <a:xfrm>
            <a:off x="780000" y="2506275"/>
            <a:ext cx="77484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 sz="2400" b="1">
                <a:solidFill>
                  <a:srgbClr val="2A4B9E"/>
                </a:solidFill>
              </a:rPr>
              <a:t>Tools for interpreting and explaining the model</a:t>
            </a:r>
            <a:endParaRPr sz="2400" b="1">
              <a:solidFill>
                <a:srgbClr val="2A4B9E"/>
              </a:solidFill>
            </a:endParaRPr>
          </a:p>
        </p:txBody>
      </p:sp>
      <p:pic>
        <p:nvPicPr>
          <p:cNvPr id="172" name="Google Shape;172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73001" y="3044175"/>
            <a:ext cx="2974175" cy="1969371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Google Shape;177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40763" y="2031364"/>
            <a:ext cx="420900" cy="4314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74019" y="1560914"/>
            <a:ext cx="3922126" cy="1604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87975" y="1422625"/>
            <a:ext cx="1924429" cy="1895224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p24"/>
          <p:cNvSpPr/>
          <p:nvPr/>
        </p:nvSpPr>
        <p:spPr>
          <a:xfrm>
            <a:off x="5045950" y="2026432"/>
            <a:ext cx="420900" cy="4413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EEEEEE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181;p24"/>
          <p:cNvSpPr txBox="1"/>
          <p:nvPr/>
        </p:nvSpPr>
        <p:spPr>
          <a:xfrm>
            <a:off x="1795038" y="3420625"/>
            <a:ext cx="25416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 sz="1200" b="1">
                <a:solidFill>
                  <a:srgbClr val="595959"/>
                </a:solidFill>
              </a:rPr>
              <a:t>Lab result document</a:t>
            </a:r>
            <a:endParaRPr sz="1200" b="1">
              <a:solidFill>
                <a:srgbClr val="595959"/>
              </a:solidFill>
            </a:endParaRPr>
          </a:p>
        </p:txBody>
      </p:sp>
      <p:sp>
        <p:nvSpPr>
          <p:cNvPr id="182" name="Google Shape;182;p24"/>
          <p:cNvSpPr txBox="1"/>
          <p:nvPr/>
        </p:nvSpPr>
        <p:spPr>
          <a:xfrm>
            <a:off x="6176475" y="3420625"/>
            <a:ext cx="16464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 sz="1200" b="1">
                <a:solidFill>
                  <a:srgbClr val="595959"/>
                </a:solidFill>
              </a:rPr>
              <a:t>Structured format</a:t>
            </a:r>
            <a:endParaRPr sz="1200" b="1">
              <a:solidFill>
                <a:srgbClr val="595959"/>
              </a:solidFill>
            </a:endParaRPr>
          </a:p>
        </p:txBody>
      </p:sp>
      <p:pic>
        <p:nvPicPr>
          <p:cNvPr id="183" name="Google Shape;183;p2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063348" y="2564212"/>
            <a:ext cx="362424" cy="372798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p24"/>
          <p:cNvSpPr/>
          <p:nvPr/>
        </p:nvSpPr>
        <p:spPr>
          <a:xfrm>
            <a:off x="525150" y="4010650"/>
            <a:ext cx="8093700" cy="866400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rgbClr val="3C78D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185;p24"/>
          <p:cNvSpPr txBox="1"/>
          <p:nvPr/>
        </p:nvSpPr>
        <p:spPr>
          <a:xfrm>
            <a:off x="1276800" y="4077501"/>
            <a:ext cx="69786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 sz="1800" b="1">
                <a:solidFill>
                  <a:srgbClr val="3C78D8"/>
                </a:solidFill>
              </a:rPr>
              <a:t>More than 60.000.000 lab result documents</a:t>
            </a:r>
            <a:endParaRPr sz="1800" b="1">
              <a:solidFill>
                <a:srgbClr val="3C78D8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 sz="1800" b="1">
                <a:solidFill>
                  <a:srgbClr val="2A4B9E"/>
                </a:solidFill>
              </a:rPr>
              <a:t>are ready to be transformed with our toolset.</a:t>
            </a:r>
            <a:endParaRPr sz="1800" b="1">
              <a:solidFill>
                <a:srgbClr val="2A4B9E"/>
              </a:solidFill>
            </a:endParaRPr>
          </a:p>
        </p:txBody>
      </p:sp>
      <p:pic>
        <p:nvPicPr>
          <p:cNvPr id="186" name="Google Shape;186;p2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23098" y="2105662"/>
            <a:ext cx="286025" cy="282825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24"/>
          <p:cNvSpPr txBox="1"/>
          <p:nvPr/>
        </p:nvSpPr>
        <p:spPr>
          <a:xfrm>
            <a:off x="445950" y="281250"/>
            <a:ext cx="82521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 sz="2400" b="1">
                <a:solidFill>
                  <a:srgbClr val="1C4587"/>
                </a:solidFill>
              </a:rPr>
              <a:t>Transform medical documents </a:t>
            </a:r>
            <a:r>
              <a:rPr lang="hu" sz="2400" b="1">
                <a:solidFill>
                  <a:srgbClr val="3C78D8"/>
                </a:solidFill>
              </a:rPr>
              <a:t>into structured format</a:t>
            </a:r>
            <a:endParaRPr sz="2400" b="1">
              <a:solidFill>
                <a:srgbClr val="3C78D8"/>
              </a:solidFill>
            </a:endParaRPr>
          </a:p>
        </p:txBody>
      </p:sp>
      <p:sp>
        <p:nvSpPr>
          <p:cNvPr id="188" name="Google Shape;188;p24"/>
          <p:cNvSpPr txBox="1"/>
          <p:nvPr/>
        </p:nvSpPr>
        <p:spPr>
          <a:xfrm>
            <a:off x="445950" y="775738"/>
            <a:ext cx="82521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 sz="1800" b="1">
                <a:solidFill>
                  <a:srgbClr val="666666"/>
                </a:solidFill>
              </a:rPr>
              <a:t>First target: lab results</a:t>
            </a:r>
            <a:endParaRPr sz="1800" b="1">
              <a:solidFill>
                <a:srgbClr val="666666"/>
              </a:solidFill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25"/>
          <p:cNvSpPr txBox="1"/>
          <p:nvPr/>
        </p:nvSpPr>
        <p:spPr>
          <a:xfrm>
            <a:off x="710750" y="923425"/>
            <a:ext cx="61101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 sz="1800" b="1">
                <a:solidFill>
                  <a:schemeClr val="dk1"/>
                </a:solidFill>
              </a:rPr>
              <a:t>Done</a:t>
            </a:r>
            <a:endParaRPr sz="1800" b="1">
              <a:solidFill>
                <a:schemeClr val="dk1"/>
              </a:solidFill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 sz="1800">
                <a:solidFill>
                  <a:schemeClr val="dk2"/>
                </a:solidFill>
              </a:rPr>
              <a:t>✓ Administrative data</a:t>
            </a:r>
            <a:endParaRPr sz="1800">
              <a:solidFill>
                <a:schemeClr val="dk2"/>
              </a:solidFill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 sz="1800">
                <a:solidFill>
                  <a:schemeClr val="dk2"/>
                </a:solidFill>
              </a:rPr>
              <a:t>✓ Lab test results (blood tests and urine tests)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194" name="Google Shape;194;p25"/>
          <p:cNvSpPr txBox="1"/>
          <p:nvPr/>
        </p:nvSpPr>
        <p:spPr>
          <a:xfrm>
            <a:off x="710750" y="1951025"/>
            <a:ext cx="61101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 sz="1800" b="1">
                <a:solidFill>
                  <a:schemeClr val="dk1"/>
                </a:solidFill>
              </a:rPr>
              <a:t>Coming up</a:t>
            </a:r>
            <a:endParaRPr sz="1800" b="1">
              <a:solidFill>
                <a:schemeClr val="dk1"/>
              </a:solidFill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 sz="1800">
                <a:solidFill>
                  <a:schemeClr val="dk2"/>
                </a:solidFill>
              </a:rPr>
              <a:t>   Outpatient report</a:t>
            </a:r>
            <a:endParaRPr sz="1800">
              <a:solidFill>
                <a:schemeClr val="dk2"/>
              </a:solidFill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 sz="1800">
                <a:solidFill>
                  <a:schemeClr val="dk2"/>
                </a:solidFill>
              </a:rPr>
              <a:t>   Inpatient report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195" name="Google Shape;195;p25"/>
          <p:cNvSpPr/>
          <p:nvPr/>
        </p:nvSpPr>
        <p:spPr>
          <a:xfrm>
            <a:off x="572825" y="4625050"/>
            <a:ext cx="7255800" cy="4617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" name="Google Shape;196;p25"/>
          <p:cNvSpPr txBox="1"/>
          <p:nvPr/>
        </p:nvSpPr>
        <p:spPr>
          <a:xfrm>
            <a:off x="449800" y="3071675"/>
            <a:ext cx="84579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 sz="2400" b="1">
                <a:solidFill>
                  <a:srgbClr val="2A4B9E"/>
                </a:solidFill>
              </a:rPr>
              <a:t>…with the goal of </a:t>
            </a:r>
            <a:r>
              <a:rPr lang="hu" sz="2400" b="1">
                <a:solidFill>
                  <a:srgbClr val="3C78D8"/>
                </a:solidFill>
              </a:rPr>
              <a:t>high fidelity, rich patient journey data</a:t>
            </a:r>
            <a:endParaRPr sz="2400" b="1">
              <a:solidFill>
                <a:srgbClr val="3C78D8"/>
              </a:solidFill>
            </a:endParaRPr>
          </a:p>
        </p:txBody>
      </p:sp>
      <p:sp>
        <p:nvSpPr>
          <p:cNvPr id="197" name="Google Shape;197;p25"/>
          <p:cNvSpPr txBox="1"/>
          <p:nvPr/>
        </p:nvSpPr>
        <p:spPr>
          <a:xfrm>
            <a:off x="598350" y="357450"/>
            <a:ext cx="82521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 sz="2400" b="1">
                <a:solidFill>
                  <a:srgbClr val="2A4B9E"/>
                </a:solidFill>
              </a:rPr>
              <a:t>Even more</a:t>
            </a:r>
            <a:r>
              <a:rPr lang="hu" sz="2400" b="1">
                <a:solidFill>
                  <a:srgbClr val="3C78D8"/>
                </a:solidFill>
              </a:rPr>
              <a:t> data…</a:t>
            </a:r>
            <a:endParaRPr sz="2400" b="1">
              <a:solidFill>
                <a:srgbClr val="3C78D8"/>
              </a:solidFill>
            </a:endParaRPr>
          </a:p>
        </p:txBody>
      </p:sp>
      <p:pic>
        <p:nvPicPr>
          <p:cNvPr id="198" name="Google Shape;198;p25" title="l2v-Page-1.drawio (6)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20575" y="3730625"/>
            <a:ext cx="6516352" cy="1304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3" name="Google Shape;203;p26"/>
          <p:cNvGrpSpPr/>
          <p:nvPr/>
        </p:nvGrpSpPr>
        <p:grpSpPr>
          <a:xfrm>
            <a:off x="39750" y="4925"/>
            <a:ext cx="10181634" cy="5129648"/>
            <a:chOff x="39750" y="4925"/>
            <a:chExt cx="10181634" cy="5129648"/>
          </a:xfrm>
        </p:grpSpPr>
        <p:pic>
          <p:nvPicPr>
            <p:cNvPr id="204" name="Google Shape;204;p2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039500" y="4703151"/>
              <a:ext cx="420900" cy="43142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5" name="Google Shape;205;p26"/>
            <p:cNvSpPr/>
            <p:nvPr/>
          </p:nvSpPr>
          <p:spPr>
            <a:xfrm>
              <a:off x="462175" y="1716350"/>
              <a:ext cx="651900" cy="420900"/>
            </a:xfrm>
            <a:prstGeom prst="roundRect">
              <a:avLst>
                <a:gd name="adj" fmla="val 16667"/>
              </a:avLst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hu"/>
                <a:t>ICD</a:t>
              </a:r>
              <a:endParaRPr/>
            </a:p>
          </p:txBody>
        </p:sp>
        <p:sp>
          <p:nvSpPr>
            <p:cNvPr id="206" name="Google Shape;206;p26"/>
            <p:cNvSpPr txBox="1"/>
            <p:nvPr/>
          </p:nvSpPr>
          <p:spPr>
            <a:xfrm>
              <a:off x="423550" y="81125"/>
              <a:ext cx="48744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hu" sz="1800" b="1">
                  <a:solidFill>
                    <a:srgbClr val="6D9EEB"/>
                  </a:solidFill>
                </a:rPr>
                <a:t>Healthcare Journey</a:t>
              </a:r>
              <a:r>
                <a:rPr lang="hu" sz="1800" b="1">
                  <a:solidFill>
                    <a:srgbClr val="1D4CA4"/>
                  </a:solidFill>
                </a:rPr>
                <a:t> </a:t>
              </a:r>
              <a:r>
                <a:rPr lang="hu" sz="1800" b="1">
                  <a:solidFill>
                    <a:srgbClr val="1C4587"/>
                  </a:solidFill>
                </a:rPr>
                <a:t>Data Platform</a:t>
              </a:r>
              <a:endParaRPr sz="1800" b="1">
                <a:solidFill>
                  <a:srgbClr val="1C4587"/>
                </a:solidFill>
              </a:endParaRPr>
            </a:p>
          </p:txBody>
        </p:sp>
        <p:sp>
          <p:nvSpPr>
            <p:cNvPr id="207" name="Google Shape;207;p26"/>
            <p:cNvSpPr txBox="1"/>
            <p:nvPr/>
          </p:nvSpPr>
          <p:spPr>
            <a:xfrm>
              <a:off x="4401025" y="4925"/>
              <a:ext cx="4777200" cy="738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hu" sz="1800" b="1">
                  <a:solidFill>
                    <a:srgbClr val="6AA84F"/>
                  </a:solidFill>
                </a:rPr>
                <a:t>Predictive and Information</a:t>
              </a:r>
              <a:endParaRPr sz="1800" b="1">
                <a:solidFill>
                  <a:srgbClr val="6AA84F"/>
                </a:solidFill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hu" sz="1800" b="1">
                  <a:solidFill>
                    <a:srgbClr val="6AA84F"/>
                  </a:solidFill>
                </a:rPr>
                <a:t>Services</a:t>
              </a:r>
              <a:endParaRPr sz="1800" b="1">
                <a:solidFill>
                  <a:srgbClr val="6AA84F"/>
                </a:solidFill>
              </a:endParaRPr>
            </a:p>
          </p:txBody>
        </p:sp>
        <p:pic>
          <p:nvPicPr>
            <p:cNvPr id="208" name="Google Shape;208;p26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9750" y="1524250"/>
              <a:ext cx="510100" cy="5043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9" name="Google Shape;209;p26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42562" y="2208621"/>
              <a:ext cx="799357" cy="8126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0" name="Google Shape;210;p26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42543" y="2028598"/>
              <a:ext cx="1186353" cy="695325"/>
            </a:xfrm>
            <a:prstGeom prst="rect">
              <a:avLst/>
            </a:prstGeom>
            <a:noFill/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</p:pic>
        <p:sp>
          <p:nvSpPr>
            <p:cNvPr id="211" name="Google Shape;211;p26"/>
            <p:cNvSpPr/>
            <p:nvPr/>
          </p:nvSpPr>
          <p:spPr>
            <a:xfrm>
              <a:off x="551450" y="2708338"/>
              <a:ext cx="792000" cy="420900"/>
            </a:xfrm>
            <a:prstGeom prst="roundRect">
              <a:avLst>
                <a:gd name="adj" fmla="val 16667"/>
              </a:avLst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hu"/>
                <a:t>CODE</a:t>
              </a:r>
              <a:endParaRPr/>
            </a:p>
          </p:txBody>
        </p:sp>
        <p:sp>
          <p:nvSpPr>
            <p:cNvPr id="212" name="Google Shape;212;p26"/>
            <p:cNvSpPr/>
            <p:nvPr/>
          </p:nvSpPr>
          <p:spPr>
            <a:xfrm>
              <a:off x="81175" y="2859350"/>
              <a:ext cx="651900" cy="420900"/>
            </a:xfrm>
            <a:prstGeom prst="roundRect">
              <a:avLst>
                <a:gd name="adj" fmla="val 16667"/>
              </a:avLst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hu"/>
                <a:t>ATC</a:t>
              </a:r>
              <a:endParaRPr/>
            </a:p>
          </p:txBody>
        </p:sp>
        <p:pic>
          <p:nvPicPr>
            <p:cNvPr id="213" name="Google Shape;213;p26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2833825" y="1767840"/>
              <a:ext cx="1073843" cy="6953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4" name="Google Shape;214;p26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633360" y="4455037"/>
              <a:ext cx="286025" cy="2828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5" name="Google Shape;215;p26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633349" y="4777462"/>
              <a:ext cx="286025" cy="2828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6" name="Google Shape;216;p26"/>
            <p:cNvSpPr txBox="1"/>
            <p:nvPr/>
          </p:nvSpPr>
          <p:spPr>
            <a:xfrm>
              <a:off x="1344300" y="4734375"/>
              <a:ext cx="11862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hu" sz="1200">
                  <a:solidFill>
                    <a:schemeClr val="dk1"/>
                  </a:solidFill>
                </a:rPr>
                <a:t>Discharge rep.</a:t>
              </a:r>
              <a:endParaRPr sz="1200">
                <a:solidFill>
                  <a:schemeClr val="dk1"/>
                </a:solidFill>
              </a:endParaRPr>
            </a:p>
          </p:txBody>
        </p:sp>
        <p:cxnSp>
          <p:nvCxnSpPr>
            <p:cNvPr id="217" name="Google Shape;217;p26"/>
            <p:cNvCxnSpPr/>
            <p:nvPr/>
          </p:nvCxnSpPr>
          <p:spPr>
            <a:xfrm>
              <a:off x="971950" y="4918863"/>
              <a:ext cx="744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pic>
          <p:nvPicPr>
            <p:cNvPr id="218" name="Google Shape;218;p26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2681436" y="3952850"/>
              <a:ext cx="362424" cy="372798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219" name="Google Shape;219;p26"/>
            <p:cNvCxnSpPr/>
            <p:nvPr/>
          </p:nvCxnSpPr>
          <p:spPr>
            <a:xfrm>
              <a:off x="4249225" y="1339063"/>
              <a:ext cx="341100" cy="9000"/>
            </a:xfrm>
            <a:prstGeom prst="straightConnector1">
              <a:avLst/>
            </a:prstGeom>
            <a:noFill/>
            <a:ln w="38100" cap="flat" cmpd="sng">
              <a:solidFill>
                <a:srgbClr val="CCCCCC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pic>
          <p:nvPicPr>
            <p:cNvPr id="220" name="Google Shape;220;p26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6039548" y="3950208"/>
              <a:ext cx="362424" cy="3727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1" name="Google Shape;221;p26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7553211" y="3950208"/>
              <a:ext cx="362424" cy="37279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2" name="Google Shape;222;p26"/>
            <p:cNvSpPr txBox="1"/>
            <p:nvPr/>
          </p:nvSpPr>
          <p:spPr>
            <a:xfrm>
              <a:off x="7872984" y="3840480"/>
              <a:ext cx="2348400" cy="738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hu" sz="1200">
                  <a:solidFill>
                    <a:schemeClr val="dk1"/>
                  </a:solidFill>
                </a:rPr>
                <a:t>Natural</a:t>
              </a:r>
              <a:endParaRPr sz="1200">
                <a:solidFill>
                  <a:schemeClr val="dk1"/>
                </a:solidFill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hu" sz="1200">
                  <a:solidFill>
                    <a:schemeClr val="dk1"/>
                  </a:solidFill>
                </a:rPr>
                <a:t>language</a:t>
              </a:r>
              <a:endParaRPr sz="1200">
                <a:solidFill>
                  <a:schemeClr val="dk1"/>
                </a:solidFill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hu" sz="1200">
                  <a:solidFill>
                    <a:schemeClr val="dk1"/>
                  </a:solidFill>
                </a:rPr>
                <a:t>interfaces</a:t>
              </a:r>
              <a:endParaRPr sz="1200">
                <a:solidFill>
                  <a:schemeClr val="dk1"/>
                </a:solidFill>
              </a:endParaRPr>
            </a:p>
          </p:txBody>
        </p:sp>
        <p:sp>
          <p:nvSpPr>
            <p:cNvPr id="223" name="Google Shape;223;p26"/>
            <p:cNvSpPr txBox="1"/>
            <p:nvPr/>
          </p:nvSpPr>
          <p:spPr>
            <a:xfrm>
              <a:off x="3014472" y="3840475"/>
              <a:ext cx="1438200" cy="554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hu" sz="1200">
                  <a:solidFill>
                    <a:schemeClr val="dk1"/>
                  </a:solidFill>
                </a:rPr>
                <a:t>Discovering correlations</a:t>
              </a:r>
              <a:endParaRPr sz="1200">
                <a:solidFill>
                  <a:schemeClr val="dk1"/>
                </a:solidFill>
              </a:endParaRPr>
            </a:p>
          </p:txBody>
        </p:sp>
        <p:pic>
          <p:nvPicPr>
            <p:cNvPr id="224" name="Google Shape;224;p26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2681436" y="4534675"/>
              <a:ext cx="362424" cy="37279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5" name="Google Shape;225;p26"/>
            <p:cNvSpPr txBox="1"/>
            <p:nvPr/>
          </p:nvSpPr>
          <p:spPr>
            <a:xfrm>
              <a:off x="3014475" y="4416550"/>
              <a:ext cx="1567500" cy="554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hu" sz="1200">
                  <a:solidFill>
                    <a:schemeClr val="dk1"/>
                  </a:solidFill>
                </a:rPr>
                <a:t>AI-powered analytical assistant</a:t>
              </a:r>
              <a:endParaRPr sz="1200">
                <a:solidFill>
                  <a:schemeClr val="dk1"/>
                </a:solidFill>
              </a:endParaRPr>
            </a:p>
          </p:txBody>
        </p:sp>
        <p:sp>
          <p:nvSpPr>
            <p:cNvPr id="226" name="Google Shape;226;p26"/>
            <p:cNvSpPr txBox="1"/>
            <p:nvPr/>
          </p:nvSpPr>
          <p:spPr>
            <a:xfrm>
              <a:off x="6382512" y="3840480"/>
              <a:ext cx="1186200" cy="738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hu" sz="1200">
                  <a:solidFill>
                    <a:schemeClr val="dk1"/>
                  </a:solidFill>
                </a:rPr>
                <a:t>Patient journey summary</a:t>
              </a:r>
              <a:endParaRPr sz="1200">
                <a:solidFill>
                  <a:schemeClr val="dk1"/>
                </a:solidFill>
              </a:endParaRPr>
            </a:p>
          </p:txBody>
        </p:sp>
        <p:pic>
          <p:nvPicPr>
            <p:cNvPr id="227" name="Google Shape;227;p26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613336" y="3950208"/>
              <a:ext cx="362424" cy="3727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8" name="Google Shape;228;p2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039500" y="4380726"/>
              <a:ext cx="420900" cy="43142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9" name="Google Shape;229;p26"/>
            <p:cNvSpPr txBox="1"/>
            <p:nvPr/>
          </p:nvSpPr>
          <p:spPr>
            <a:xfrm>
              <a:off x="944880" y="3840475"/>
              <a:ext cx="1567500" cy="554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hu" sz="1200">
                  <a:solidFill>
                    <a:schemeClr val="dk1"/>
                  </a:solidFill>
                </a:rPr>
                <a:t>Data</a:t>
              </a:r>
              <a:endParaRPr sz="1200">
                <a:solidFill>
                  <a:schemeClr val="dk1"/>
                </a:solidFill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hu" sz="1200">
                  <a:solidFill>
                    <a:schemeClr val="dk1"/>
                  </a:solidFill>
                </a:rPr>
                <a:t>ingestion</a:t>
              </a:r>
              <a:endParaRPr sz="1200">
                <a:solidFill>
                  <a:schemeClr val="dk1"/>
                </a:solidFill>
              </a:endParaRPr>
            </a:p>
          </p:txBody>
        </p:sp>
        <p:sp>
          <p:nvSpPr>
            <p:cNvPr id="230" name="Google Shape;230;p26"/>
            <p:cNvSpPr txBox="1"/>
            <p:nvPr/>
          </p:nvSpPr>
          <p:spPr>
            <a:xfrm>
              <a:off x="1335026" y="4411950"/>
              <a:ext cx="11640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hu" sz="1200">
                  <a:solidFill>
                    <a:schemeClr val="dk1"/>
                  </a:solidFill>
                </a:rPr>
                <a:t>Lab result</a:t>
              </a:r>
              <a:endParaRPr sz="1200">
                <a:solidFill>
                  <a:schemeClr val="dk1"/>
                </a:solidFill>
              </a:endParaRPr>
            </a:p>
          </p:txBody>
        </p:sp>
        <p:cxnSp>
          <p:nvCxnSpPr>
            <p:cNvPr id="231" name="Google Shape;231;p26"/>
            <p:cNvCxnSpPr/>
            <p:nvPr/>
          </p:nvCxnSpPr>
          <p:spPr>
            <a:xfrm>
              <a:off x="973750" y="4612050"/>
              <a:ext cx="744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232" name="Google Shape;232;p26"/>
            <p:cNvCxnSpPr/>
            <p:nvPr/>
          </p:nvCxnSpPr>
          <p:spPr>
            <a:xfrm>
              <a:off x="2542225" y="1335200"/>
              <a:ext cx="332400" cy="10800"/>
            </a:xfrm>
            <a:prstGeom prst="straightConnector1">
              <a:avLst/>
            </a:prstGeom>
            <a:noFill/>
            <a:ln w="38100" cap="flat" cmpd="sng">
              <a:solidFill>
                <a:srgbClr val="CCCCCC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233" name="Google Shape;233;p26"/>
            <p:cNvCxnSpPr/>
            <p:nvPr/>
          </p:nvCxnSpPr>
          <p:spPr>
            <a:xfrm rot="10800000" flipH="1">
              <a:off x="1048150" y="1336100"/>
              <a:ext cx="339300" cy="9000"/>
            </a:xfrm>
            <a:prstGeom prst="straightConnector1">
              <a:avLst/>
            </a:prstGeom>
            <a:noFill/>
            <a:ln w="38100" cap="flat" cmpd="sng">
              <a:solidFill>
                <a:srgbClr val="CCCCCC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sp>
          <p:nvSpPr>
            <p:cNvPr id="234" name="Google Shape;234;p26"/>
            <p:cNvSpPr txBox="1"/>
            <p:nvPr/>
          </p:nvSpPr>
          <p:spPr>
            <a:xfrm>
              <a:off x="194950" y="1148150"/>
              <a:ext cx="9954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hu" sz="1200">
                  <a:solidFill>
                    <a:schemeClr val="dk1"/>
                  </a:solidFill>
                </a:rPr>
                <a:t>Raw data</a:t>
              </a:r>
              <a:endParaRPr sz="1200">
                <a:solidFill>
                  <a:schemeClr val="dk1"/>
                </a:solidFill>
              </a:endParaRPr>
            </a:p>
          </p:txBody>
        </p:sp>
        <p:sp>
          <p:nvSpPr>
            <p:cNvPr id="235" name="Google Shape;235;p26"/>
            <p:cNvSpPr/>
            <p:nvPr/>
          </p:nvSpPr>
          <p:spPr>
            <a:xfrm rot="5397729">
              <a:off x="2641950" y="-1880650"/>
              <a:ext cx="454200" cy="5553000"/>
            </a:xfrm>
            <a:prstGeom prst="leftBrace">
              <a:avLst>
                <a:gd name="adj1" fmla="val 50000"/>
                <a:gd name="adj2" fmla="val 50000"/>
              </a:avLst>
            </a:prstGeom>
            <a:noFill/>
            <a:ln w="76200" cap="flat" cmpd="sng">
              <a:solidFill>
                <a:srgbClr val="1D4CA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1D4CA4"/>
                </a:solidFill>
              </a:endParaRPr>
            </a:p>
          </p:txBody>
        </p:sp>
        <p:sp>
          <p:nvSpPr>
            <p:cNvPr id="236" name="Google Shape;236;p26"/>
            <p:cNvSpPr txBox="1"/>
            <p:nvPr/>
          </p:nvSpPr>
          <p:spPr>
            <a:xfrm>
              <a:off x="1335025" y="1066800"/>
              <a:ext cx="1567500" cy="738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hu" sz="1200">
                  <a:solidFill>
                    <a:schemeClr val="dk1"/>
                  </a:solidFill>
                </a:rPr>
                <a:t>Structured or</a:t>
              </a:r>
              <a:endParaRPr sz="1200">
                <a:solidFill>
                  <a:schemeClr val="dk1"/>
                </a:solidFill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hu" sz="1200">
                  <a:solidFill>
                    <a:schemeClr val="dk1"/>
                  </a:solidFill>
                </a:rPr>
                <a:t>half-structured</a:t>
              </a:r>
              <a:endParaRPr sz="1200">
                <a:solidFill>
                  <a:schemeClr val="dk1"/>
                </a:solidFill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hu" sz="1200">
                  <a:solidFill>
                    <a:schemeClr val="dk1"/>
                  </a:solidFill>
                </a:rPr>
                <a:t>data </a:t>
              </a:r>
              <a:endParaRPr sz="1200">
                <a:solidFill>
                  <a:schemeClr val="dk1"/>
                </a:solidFill>
              </a:endParaRPr>
            </a:p>
          </p:txBody>
        </p:sp>
        <p:sp>
          <p:nvSpPr>
            <p:cNvPr id="237" name="Google Shape;237;p26"/>
            <p:cNvSpPr txBox="1"/>
            <p:nvPr/>
          </p:nvSpPr>
          <p:spPr>
            <a:xfrm>
              <a:off x="2874625" y="1083750"/>
              <a:ext cx="1438200" cy="554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hu" sz="1200">
                  <a:solidFill>
                    <a:schemeClr val="dk1"/>
                  </a:solidFill>
                </a:rPr>
                <a:t>Machine learning,</a:t>
              </a:r>
              <a:endParaRPr sz="1200">
                <a:solidFill>
                  <a:schemeClr val="dk1"/>
                </a:solidFill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hu" sz="1200">
                  <a:solidFill>
                    <a:schemeClr val="dk1"/>
                  </a:solidFill>
                </a:rPr>
                <a:t>analytics</a:t>
              </a:r>
              <a:endParaRPr sz="1200">
                <a:solidFill>
                  <a:schemeClr val="dk1"/>
                </a:solidFill>
              </a:endParaRPr>
            </a:p>
          </p:txBody>
        </p:sp>
        <p:sp>
          <p:nvSpPr>
            <p:cNvPr id="238" name="Google Shape;238;p26"/>
            <p:cNvSpPr txBox="1"/>
            <p:nvPr/>
          </p:nvSpPr>
          <p:spPr>
            <a:xfrm>
              <a:off x="4620325" y="1054700"/>
              <a:ext cx="1164000" cy="554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hu" sz="1200">
                  <a:solidFill>
                    <a:schemeClr val="dk1"/>
                  </a:solidFill>
                </a:rPr>
                <a:t>Predictive</a:t>
              </a:r>
              <a:endParaRPr sz="1200">
                <a:solidFill>
                  <a:schemeClr val="dk1"/>
                </a:solidFill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hu" sz="1200">
                  <a:solidFill>
                    <a:schemeClr val="dk1"/>
                  </a:solidFill>
                </a:rPr>
                <a:t>modelling</a:t>
              </a:r>
              <a:endParaRPr sz="1200">
                <a:solidFill>
                  <a:schemeClr val="dk1"/>
                </a:solidFill>
              </a:endParaRPr>
            </a:p>
          </p:txBody>
        </p:sp>
        <p:sp>
          <p:nvSpPr>
            <p:cNvPr id="239" name="Google Shape;239;p26"/>
            <p:cNvSpPr/>
            <p:nvPr/>
          </p:nvSpPr>
          <p:spPr>
            <a:xfrm rot="5397729">
              <a:off x="6547850" y="-1359025"/>
              <a:ext cx="454200" cy="4501200"/>
            </a:xfrm>
            <a:prstGeom prst="leftBrace">
              <a:avLst>
                <a:gd name="adj1" fmla="val 50000"/>
                <a:gd name="adj2" fmla="val 50000"/>
              </a:avLst>
            </a:prstGeom>
            <a:noFill/>
            <a:ln w="76200" cap="flat" cmpd="sng">
              <a:solidFill>
                <a:srgbClr val="6AA84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26"/>
            <p:cNvSpPr txBox="1"/>
            <p:nvPr/>
          </p:nvSpPr>
          <p:spPr>
            <a:xfrm>
              <a:off x="6023600" y="1071950"/>
              <a:ext cx="1529700" cy="554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hu" sz="1200">
                  <a:solidFill>
                    <a:schemeClr val="dk1"/>
                  </a:solidFill>
                </a:rPr>
                <a:t>Interface</a:t>
              </a:r>
              <a:endParaRPr sz="1200">
                <a:solidFill>
                  <a:schemeClr val="dk1"/>
                </a:solidFill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hu" sz="1200">
                  <a:solidFill>
                    <a:schemeClr val="dk1"/>
                  </a:solidFill>
                </a:rPr>
                <a:t>to results and infos </a:t>
              </a:r>
              <a:endParaRPr sz="1200">
                <a:solidFill>
                  <a:schemeClr val="dk1"/>
                </a:solidFill>
              </a:endParaRPr>
            </a:p>
          </p:txBody>
        </p:sp>
        <p:pic>
          <p:nvPicPr>
            <p:cNvPr id="241" name="Google Shape;241;p26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4524723" y="3950208"/>
              <a:ext cx="362424" cy="37279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42" name="Google Shape;242;p26"/>
            <p:cNvSpPr txBox="1"/>
            <p:nvPr/>
          </p:nvSpPr>
          <p:spPr>
            <a:xfrm>
              <a:off x="4870704" y="3840480"/>
              <a:ext cx="1186200" cy="554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hu" sz="1200">
                  <a:solidFill>
                    <a:schemeClr val="dk1"/>
                  </a:solidFill>
                </a:rPr>
                <a:t>Predictive</a:t>
              </a:r>
              <a:endParaRPr sz="1200">
                <a:solidFill>
                  <a:schemeClr val="dk1"/>
                </a:solidFill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hu" sz="1200">
                  <a:solidFill>
                    <a:schemeClr val="dk1"/>
                  </a:solidFill>
                </a:rPr>
                <a:t>modelling</a:t>
              </a:r>
              <a:endParaRPr sz="1200">
                <a:solidFill>
                  <a:schemeClr val="dk1"/>
                </a:solidFill>
              </a:endParaRPr>
            </a:p>
          </p:txBody>
        </p:sp>
        <p:pic>
          <p:nvPicPr>
            <p:cNvPr id="243" name="Google Shape;243;p26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4726701" y="1721675"/>
              <a:ext cx="510000" cy="574879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244" name="Google Shape;244;p26"/>
            <p:cNvCxnSpPr/>
            <p:nvPr/>
          </p:nvCxnSpPr>
          <p:spPr>
            <a:xfrm>
              <a:off x="5638400" y="1336088"/>
              <a:ext cx="341100" cy="9000"/>
            </a:xfrm>
            <a:prstGeom prst="straightConnector1">
              <a:avLst/>
            </a:prstGeom>
            <a:noFill/>
            <a:ln w="38100" cap="flat" cmpd="sng">
              <a:solidFill>
                <a:srgbClr val="CCCCCC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245" name="Google Shape;245;p26"/>
            <p:cNvCxnSpPr/>
            <p:nvPr/>
          </p:nvCxnSpPr>
          <p:spPr>
            <a:xfrm rot="10800000" flipH="1">
              <a:off x="1363010" y="2614032"/>
              <a:ext cx="3900" cy="993600"/>
            </a:xfrm>
            <a:prstGeom prst="straightConnector1">
              <a:avLst/>
            </a:prstGeom>
            <a:noFill/>
            <a:ln w="28575" cap="flat" cmpd="sng">
              <a:solidFill>
                <a:srgbClr val="B7B7B7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sp>
          <p:nvSpPr>
            <p:cNvPr id="246" name="Google Shape;246;p26"/>
            <p:cNvSpPr/>
            <p:nvPr/>
          </p:nvSpPr>
          <p:spPr>
            <a:xfrm>
              <a:off x="1150819" y="3331732"/>
              <a:ext cx="420900" cy="420900"/>
            </a:xfrm>
            <a:prstGeom prst="ellipse">
              <a:avLst/>
            </a:prstGeom>
            <a:solidFill>
              <a:srgbClr val="666666"/>
            </a:solidFill>
            <a:ln w="9525" cap="flat" cmpd="sng">
              <a:solidFill>
                <a:srgbClr val="66666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26"/>
            <p:cNvSpPr txBox="1"/>
            <p:nvPr/>
          </p:nvSpPr>
          <p:spPr>
            <a:xfrm>
              <a:off x="1098289" y="3302787"/>
              <a:ext cx="5100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hu" sz="1800" b="1">
                  <a:solidFill>
                    <a:schemeClr val="lt1"/>
                  </a:solidFill>
                </a:rPr>
                <a:t>AI</a:t>
              </a:r>
              <a:endParaRPr sz="1800" b="1">
                <a:solidFill>
                  <a:schemeClr val="lt1"/>
                </a:solidFill>
              </a:endParaRPr>
            </a:p>
          </p:txBody>
        </p:sp>
        <p:sp>
          <p:nvSpPr>
            <p:cNvPr id="248" name="Google Shape;248;p26"/>
            <p:cNvSpPr/>
            <p:nvPr/>
          </p:nvSpPr>
          <p:spPr>
            <a:xfrm>
              <a:off x="1292810" y="2542032"/>
              <a:ext cx="148200" cy="148200"/>
            </a:xfrm>
            <a:prstGeom prst="ellipse">
              <a:avLst/>
            </a:prstGeom>
            <a:solidFill>
              <a:srgbClr val="B7B7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49" name="Google Shape;249;p26"/>
            <p:cNvCxnSpPr/>
            <p:nvPr/>
          </p:nvCxnSpPr>
          <p:spPr>
            <a:xfrm rot="10800000" flipH="1">
              <a:off x="3367160" y="2614507"/>
              <a:ext cx="3900" cy="993600"/>
            </a:xfrm>
            <a:prstGeom prst="straightConnector1">
              <a:avLst/>
            </a:prstGeom>
            <a:noFill/>
            <a:ln w="28575" cap="flat" cmpd="sng">
              <a:solidFill>
                <a:srgbClr val="B7B7B7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sp>
          <p:nvSpPr>
            <p:cNvPr id="250" name="Google Shape;250;p26"/>
            <p:cNvSpPr/>
            <p:nvPr/>
          </p:nvSpPr>
          <p:spPr>
            <a:xfrm>
              <a:off x="3154969" y="3332207"/>
              <a:ext cx="420900" cy="420900"/>
            </a:xfrm>
            <a:prstGeom prst="ellipse">
              <a:avLst/>
            </a:prstGeom>
            <a:solidFill>
              <a:srgbClr val="666666"/>
            </a:solidFill>
            <a:ln w="9525" cap="flat" cmpd="sng">
              <a:solidFill>
                <a:srgbClr val="66666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26"/>
            <p:cNvSpPr txBox="1"/>
            <p:nvPr/>
          </p:nvSpPr>
          <p:spPr>
            <a:xfrm>
              <a:off x="3102439" y="3303262"/>
              <a:ext cx="5100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hu" sz="1800" b="1">
                  <a:solidFill>
                    <a:schemeClr val="lt1"/>
                  </a:solidFill>
                </a:rPr>
                <a:t>AI</a:t>
              </a:r>
              <a:endParaRPr sz="1800" b="1">
                <a:solidFill>
                  <a:schemeClr val="lt1"/>
                </a:solidFill>
              </a:endParaRPr>
            </a:p>
          </p:txBody>
        </p:sp>
        <p:sp>
          <p:nvSpPr>
            <p:cNvPr id="252" name="Google Shape;252;p26"/>
            <p:cNvSpPr/>
            <p:nvPr/>
          </p:nvSpPr>
          <p:spPr>
            <a:xfrm>
              <a:off x="3296960" y="2542507"/>
              <a:ext cx="148200" cy="148200"/>
            </a:xfrm>
            <a:prstGeom prst="ellipse">
              <a:avLst/>
            </a:prstGeom>
            <a:solidFill>
              <a:srgbClr val="B7B7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53" name="Google Shape;253;p26"/>
            <p:cNvCxnSpPr/>
            <p:nvPr/>
          </p:nvCxnSpPr>
          <p:spPr>
            <a:xfrm rot="10800000" flipH="1">
              <a:off x="6666710" y="2614507"/>
              <a:ext cx="3900" cy="993600"/>
            </a:xfrm>
            <a:prstGeom prst="straightConnector1">
              <a:avLst/>
            </a:prstGeom>
            <a:noFill/>
            <a:ln w="28575" cap="flat" cmpd="sng">
              <a:solidFill>
                <a:srgbClr val="B7B7B7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sp>
          <p:nvSpPr>
            <p:cNvPr id="254" name="Google Shape;254;p26"/>
            <p:cNvSpPr/>
            <p:nvPr/>
          </p:nvSpPr>
          <p:spPr>
            <a:xfrm>
              <a:off x="6454519" y="3332207"/>
              <a:ext cx="420900" cy="420900"/>
            </a:xfrm>
            <a:prstGeom prst="ellipse">
              <a:avLst/>
            </a:prstGeom>
            <a:solidFill>
              <a:srgbClr val="666666"/>
            </a:solidFill>
            <a:ln w="9525" cap="flat" cmpd="sng">
              <a:solidFill>
                <a:srgbClr val="66666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26"/>
            <p:cNvSpPr txBox="1"/>
            <p:nvPr/>
          </p:nvSpPr>
          <p:spPr>
            <a:xfrm>
              <a:off x="6401989" y="3303262"/>
              <a:ext cx="5100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hu" sz="1800" b="1">
                  <a:solidFill>
                    <a:schemeClr val="lt1"/>
                  </a:solidFill>
                </a:rPr>
                <a:t>AI</a:t>
              </a:r>
              <a:endParaRPr sz="1800" b="1">
                <a:solidFill>
                  <a:schemeClr val="lt1"/>
                </a:solidFill>
              </a:endParaRPr>
            </a:p>
          </p:txBody>
        </p:sp>
        <p:sp>
          <p:nvSpPr>
            <p:cNvPr id="256" name="Google Shape;256;p26"/>
            <p:cNvSpPr/>
            <p:nvPr/>
          </p:nvSpPr>
          <p:spPr>
            <a:xfrm>
              <a:off x="6596510" y="2542507"/>
              <a:ext cx="148200" cy="148200"/>
            </a:xfrm>
            <a:prstGeom prst="ellipse">
              <a:avLst/>
            </a:prstGeom>
            <a:solidFill>
              <a:srgbClr val="B7B7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57" name="Google Shape;257;p26"/>
            <p:cNvCxnSpPr/>
            <p:nvPr/>
          </p:nvCxnSpPr>
          <p:spPr>
            <a:xfrm rot="10800000" flipH="1">
              <a:off x="8250481" y="2614507"/>
              <a:ext cx="3900" cy="993600"/>
            </a:xfrm>
            <a:prstGeom prst="straightConnector1">
              <a:avLst/>
            </a:prstGeom>
            <a:noFill/>
            <a:ln w="28575" cap="flat" cmpd="sng">
              <a:solidFill>
                <a:srgbClr val="B7B7B7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sp>
          <p:nvSpPr>
            <p:cNvPr id="258" name="Google Shape;258;p26"/>
            <p:cNvSpPr/>
            <p:nvPr/>
          </p:nvSpPr>
          <p:spPr>
            <a:xfrm>
              <a:off x="8038290" y="3332207"/>
              <a:ext cx="420900" cy="420900"/>
            </a:xfrm>
            <a:prstGeom prst="ellipse">
              <a:avLst/>
            </a:prstGeom>
            <a:solidFill>
              <a:srgbClr val="666666"/>
            </a:solidFill>
            <a:ln w="9525" cap="flat" cmpd="sng">
              <a:solidFill>
                <a:srgbClr val="66666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26"/>
            <p:cNvSpPr txBox="1"/>
            <p:nvPr/>
          </p:nvSpPr>
          <p:spPr>
            <a:xfrm>
              <a:off x="7985760" y="3303262"/>
              <a:ext cx="5100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hu" sz="1800" b="1">
                  <a:solidFill>
                    <a:schemeClr val="lt1"/>
                  </a:solidFill>
                </a:rPr>
                <a:t>AI</a:t>
              </a:r>
              <a:endParaRPr sz="1800" b="1">
                <a:solidFill>
                  <a:schemeClr val="lt1"/>
                </a:solidFill>
              </a:endParaRPr>
            </a:p>
          </p:txBody>
        </p:sp>
        <p:sp>
          <p:nvSpPr>
            <p:cNvPr id="260" name="Google Shape;260;p26"/>
            <p:cNvSpPr/>
            <p:nvPr/>
          </p:nvSpPr>
          <p:spPr>
            <a:xfrm>
              <a:off x="8180281" y="2542507"/>
              <a:ext cx="148200" cy="148200"/>
            </a:xfrm>
            <a:prstGeom prst="ellipse">
              <a:avLst/>
            </a:prstGeom>
            <a:solidFill>
              <a:srgbClr val="B7B7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61" name="Google Shape;261;p26"/>
            <p:cNvCxnSpPr/>
            <p:nvPr/>
          </p:nvCxnSpPr>
          <p:spPr>
            <a:xfrm rot="10800000" flipH="1">
              <a:off x="4991410" y="2602932"/>
              <a:ext cx="3900" cy="993600"/>
            </a:xfrm>
            <a:prstGeom prst="straightConnector1">
              <a:avLst/>
            </a:prstGeom>
            <a:noFill/>
            <a:ln w="28575" cap="flat" cmpd="sng">
              <a:solidFill>
                <a:srgbClr val="B7B7B7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sp>
          <p:nvSpPr>
            <p:cNvPr id="262" name="Google Shape;262;p26"/>
            <p:cNvSpPr/>
            <p:nvPr/>
          </p:nvSpPr>
          <p:spPr>
            <a:xfrm>
              <a:off x="4779219" y="3320632"/>
              <a:ext cx="420900" cy="420900"/>
            </a:xfrm>
            <a:prstGeom prst="ellipse">
              <a:avLst/>
            </a:prstGeom>
            <a:solidFill>
              <a:srgbClr val="666666"/>
            </a:solidFill>
            <a:ln w="9525" cap="flat" cmpd="sng">
              <a:solidFill>
                <a:srgbClr val="66666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26"/>
            <p:cNvSpPr txBox="1"/>
            <p:nvPr/>
          </p:nvSpPr>
          <p:spPr>
            <a:xfrm>
              <a:off x="4726689" y="3291687"/>
              <a:ext cx="5100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hu" sz="1800" b="1">
                  <a:solidFill>
                    <a:schemeClr val="lt1"/>
                  </a:solidFill>
                </a:rPr>
                <a:t>AI</a:t>
              </a:r>
              <a:endParaRPr sz="1800" b="1">
                <a:solidFill>
                  <a:schemeClr val="lt1"/>
                </a:solidFill>
              </a:endParaRPr>
            </a:p>
          </p:txBody>
        </p:sp>
        <p:sp>
          <p:nvSpPr>
            <p:cNvPr id="264" name="Google Shape;264;p26"/>
            <p:cNvSpPr/>
            <p:nvPr/>
          </p:nvSpPr>
          <p:spPr>
            <a:xfrm>
              <a:off x="4921210" y="2530932"/>
              <a:ext cx="148200" cy="148200"/>
            </a:xfrm>
            <a:prstGeom prst="ellipse">
              <a:avLst/>
            </a:prstGeom>
            <a:solidFill>
              <a:srgbClr val="B7B7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265" name="Google Shape;265;p26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6344651" y="1746173"/>
              <a:ext cx="651900" cy="6309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6" name="Google Shape;266;p26"/>
            <p:cNvPicPr preferRelativeResize="0"/>
            <p:nvPr/>
          </p:nvPicPr>
          <p:blipFill>
            <a:blip r:embed="rId11">
              <a:alphaModFix/>
            </a:blip>
            <a:stretch>
              <a:fillRect/>
            </a:stretch>
          </p:blipFill>
          <p:spPr>
            <a:xfrm>
              <a:off x="7952108" y="1809454"/>
              <a:ext cx="594818" cy="5043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7" name="Google Shape;267;p26"/>
            <p:cNvPicPr preferRelativeResize="0"/>
            <p:nvPr/>
          </p:nvPicPr>
          <p:blipFill>
            <a:blip r:embed="rId12">
              <a:alphaModFix/>
            </a:blip>
            <a:stretch>
              <a:fillRect/>
            </a:stretch>
          </p:blipFill>
          <p:spPr>
            <a:xfrm>
              <a:off x="1790165" y="1752840"/>
              <a:ext cx="675600" cy="103002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8" name="Google Shape;268;p26"/>
            <p:cNvSpPr txBox="1"/>
            <p:nvPr/>
          </p:nvSpPr>
          <p:spPr>
            <a:xfrm>
              <a:off x="7801600" y="1083750"/>
              <a:ext cx="1529700" cy="554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hu" sz="1200">
                  <a:solidFill>
                    <a:schemeClr val="dk1"/>
                  </a:solidFill>
                </a:rPr>
                <a:t>Human-AI interfaces</a:t>
              </a:r>
              <a:endParaRPr sz="1200">
                <a:solidFill>
                  <a:schemeClr val="dk1"/>
                </a:solidFill>
              </a:endParaRPr>
            </a:p>
          </p:txBody>
        </p:sp>
        <p:cxnSp>
          <p:nvCxnSpPr>
            <p:cNvPr id="269" name="Google Shape;269;p26"/>
            <p:cNvCxnSpPr/>
            <p:nvPr/>
          </p:nvCxnSpPr>
          <p:spPr>
            <a:xfrm>
              <a:off x="7467200" y="1336088"/>
              <a:ext cx="341100" cy="9000"/>
            </a:xfrm>
            <a:prstGeom prst="straightConnector1">
              <a:avLst/>
            </a:prstGeom>
            <a:noFill/>
            <a:ln w="38100" cap="flat" cmpd="sng">
              <a:solidFill>
                <a:srgbClr val="CCCCCC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</p:grp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27"/>
          <p:cNvSpPr/>
          <p:nvPr/>
        </p:nvSpPr>
        <p:spPr>
          <a:xfrm>
            <a:off x="572825" y="4625050"/>
            <a:ext cx="7255800" cy="4617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275;p27"/>
          <p:cNvSpPr txBox="1"/>
          <p:nvPr/>
        </p:nvSpPr>
        <p:spPr>
          <a:xfrm>
            <a:off x="0" y="1786800"/>
            <a:ext cx="9144000" cy="15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 sz="4500" b="1" dirty="0">
                <a:solidFill>
                  <a:srgbClr val="2A4B9E"/>
                </a:solidFill>
              </a:rPr>
              <a:t>Clinical applications:</a:t>
            </a:r>
            <a:r>
              <a:rPr lang="hu" sz="4500" b="1" dirty="0">
                <a:solidFill>
                  <a:srgbClr val="3C78D8"/>
                </a:solidFill>
              </a:rPr>
              <a:t> </a:t>
            </a:r>
            <a:endParaRPr sz="4500" b="1" dirty="0">
              <a:solidFill>
                <a:srgbClr val="3C78D8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 sz="4500" b="1" dirty="0">
                <a:solidFill>
                  <a:srgbClr val="3C78D8"/>
                </a:solidFill>
              </a:rPr>
              <a:t>precision (cancer) screening</a:t>
            </a:r>
            <a:endParaRPr sz="4500" b="1" dirty="0">
              <a:solidFill>
                <a:srgbClr val="1C45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346915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28"/>
          <p:cNvSpPr txBox="1"/>
          <p:nvPr/>
        </p:nvSpPr>
        <p:spPr>
          <a:xfrm>
            <a:off x="311700" y="321400"/>
            <a:ext cx="85206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 sz="2400" b="1">
                <a:solidFill>
                  <a:srgbClr val="2A4B9E"/>
                </a:solidFill>
              </a:rPr>
              <a:t>Screening:</a:t>
            </a:r>
            <a:r>
              <a:rPr lang="hu" sz="2400" b="1">
                <a:solidFill>
                  <a:srgbClr val="3C78D8"/>
                </a:solidFill>
              </a:rPr>
              <a:t> prostate cancer</a:t>
            </a:r>
            <a:endParaRPr sz="2400" b="1">
              <a:solidFill>
                <a:srgbClr val="3C78D8"/>
              </a:solidFill>
            </a:endParaRPr>
          </a:p>
        </p:txBody>
      </p:sp>
      <p:pic>
        <p:nvPicPr>
          <p:cNvPr id="281" name="Google Shape;281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74975" y="4182921"/>
            <a:ext cx="914725" cy="91880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" name="Google Shape;282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03748" y="1613448"/>
            <a:ext cx="3536500" cy="1612725"/>
          </a:xfrm>
          <a:prstGeom prst="rect">
            <a:avLst/>
          </a:prstGeom>
          <a:noFill/>
          <a:ln w="1270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</p:pic>
      <p:sp>
        <p:nvSpPr>
          <p:cNvPr id="283" name="Google Shape;283;p28"/>
          <p:cNvSpPr txBox="1"/>
          <p:nvPr/>
        </p:nvSpPr>
        <p:spPr>
          <a:xfrm>
            <a:off x="1129950" y="1075551"/>
            <a:ext cx="69786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 sz="1800" b="1">
                <a:solidFill>
                  <a:srgbClr val="2A4B9E"/>
                </a:solidFill>
              </a:rPr>
              <a:t>Screening strategy</a:t>
            </a:r>
            <a:r>
              <a:rPr lang="hu" sz="1800" b="1">
                <a:solidFill>
                  <a:srgbClr val="3C78D8"/>
                </a:solidFill>
              </a:rPr>
              <a:t> = ranking the population for screening</a:t>
            </a:r>
            <a:endParaRPr sz="1800" b="1">
              <a:solidFill>
                <a:srgbClr val="3C78D8"/>
              </a:solidFill>
            </a:endParaRPr>
          </a:p>
        </p:txBody>
      </p:sp>
      <p:pic>
        <p:nvPicPr>
          <p:cNvPr id="284" name="Google Shape;284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37250" y="4529025"/>
            <a:ext cx="643796" cy="524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Google Shape;285;p2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8001" y="4484375"/>
            <a:ext cx="1425423" cy="617350"/>
          </a:xfrm>
          <a:prstGeom prst="rect">
            <a:avLst/>
          </a:prstGeom>
          <a:noFill/>
          <a:ln>
            <a:noFill/>
          </a:ln>
        </p:spPr>
      </p:pic>
      <p:sp>
        <p:nvSpPr>
          <p:cNvPr id="286" name="Google Shape;286;p28"/>
          <p:cNvSpPr txBox="1"/>
          <p:nvPr/>
        </p:nvSpPr>
        <p:spPr>
          <a:xfrm>
            <a:off x="1082700" y="3333426"/>
            <a:ext cx="6978600" cy="12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 sz="1800" b="1">
                <a:solidFill>
                  <a:srgbClr val="3C78D8"/>
                </a:solidFill>
              </a:rPr>
              <a:t>Current Hungarian guideline:</a:t>
            </a:r>
            <a:endParaRPr sz="1800" b="1">
              <a:solidFill>
                <a:srgbClr val="3C78D8"/>
              </a:solidFill>
            </a:endParaRPr>
          </a:p>
          <a:p>
            <a:pPr marL="457200" lvl="0" indent="-342900" algn="ctr" rtl="0"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1800"/>
              <a:buChar char="●"/>
            </a:pPr>
            <a:r>
              <a:rPr lang="hu" sz="1800" b="1">
                <a:solidFill>
                  <a:srgbClr val="3C78D8"/>
                </a:solidFill>
              </a:rPr>
              <a:t>screening recommended, not (yet) centrally organized</a:t>
            </a:r>
            <a:endParaRPr sz="1800" b="1">
              <a:solidFill>
                <a:srgbClr val="3C78D8"/>
              </a:solidFill>
            </a:endParaRPr>
          </a:p>
          <a:p>
            <a:pPr marL="457200" lvl="0" indent="-342900" algn="ctr" rtl="0"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1800"/>
              <a:buChar char="●"/>
            </a:pPr>
            <a:r>
              <a:rPr lang="hu" sz="1800" b="1">
                <a:solidFill>
                  <a:srgbClr val="3C78D8"/>
                </a:solidFill>
              </a:rPr>
              <a:t>annual screening between ages 50 and 70</a:t>
            </a:r>
            <a:endParaRPr sz="1800" b="1">
              <a:solidFill>
                <a:srgbClr val="3C78D8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 sz="1800" b="1">
                <a:solidFill>
                  <a:srgbClr val="2A4B9E"/>
                </a:solidFill>
              </a:rPr>
              <a:t>Can we perform better with data?</a:t>
            </a:r>
            <a:endParaRPr sz="1800" b="1">
              <a:solidFill>
                <a:srgbClr val="2A4B9E"/>
              </a:solidFill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29"/>
          <p:cNvSpPr txBox="1"/>
          <p:nvPr/>
        </p:nvSpPr>
        <p:spPr>
          <a:xfrm>
            <a:off x="311700" y="321400"/>
            <a:ext cx="85206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 sz="2400" b="1">
                <a:solidFill>
                  <a:srgbClr val="2A4B9E"/>
                </a:solidFill>
              </a:rPr>
              <a:t>Screening:</a:t>
            </a:r>
            <a:r>
              <a:rPr lang="hu" sz="2400" b="1">
                <a:solidFill>
                  <a:srgbClr val="3C78D8"/>
                </a:solidFill>
              </a:rPr>
              <a:t> prostate cancer</a:t>
            </a:r>
            <a:endParaRPr sz="2400" b="1">
              <a:solidFill>
                <a:srgbClr val="3C78D8"/>
              </a:solidFill>
            </a:endParaRPr>
          </a:p>
        </p:txBody>
      </p:sp>
      <p:pic>
        <p:nvPicPr>
          <p:cNvPr id="292" name="Google Shape;292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74975" y="4182921"/>
            <a:ext cx="914725" cy="918804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37250" y="4529025"/>
            <a:ext cx="643796" cy="524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8001" y="4484375"/>
            <a:ext cx="1425423" cy="617350"/>
          </a:xfrm>
          <a:prstGeom prst="rect">
            <a:avLst/>
          </a:prstGeom>
          <a:noFill/>
          <a:ln>
            <a:noFill/>
          </a:ln>
        </p:spPr>
      </p:pic>
      <p:sp>
        <p:nvSpPr>
          <p:cNvPr id="295" name="Google Shape;295;p29"/>
          <p:cNvSpPr txBox="1"/>
          <p:nvPr/>
        </p:nvSpPr>
        <p:spPr>
          <a:xfrm rot="-5400000">
            <a:off x="79225" y="2387100"/>
            <a:ext cx="18696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 sz="1200"/>
              <a:t>Achieved Health Benefit</a:t>
            </a:r>
            <a:endParaRPr sz="1200"/>
          </a:p>
        </p:txBody>
      </p:sp>
      <p:sp>
        <p:nvSpPr>
          <p:cNvPr id="296" name="Google Shape;296;p29"/>
          <p:cNvSpPr txBox="1"/>
          <p:nvPr/>
        </p:nvSpPr>
        <p:spPr>
          <a:xfrm>
            <a:off x="3092400" y="4606725"/>
            <a:ext cx="29592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 sz="1200"/>
              <a:t>Percentage (%) of Screened Population</a:t>
            </a:r>
            <a:endParaRPr sz="1200"/>
          </a:p>
        </p:txBody>
      </p:sp>
      <p:pic>
        <p:nvPicPr>
          <p:cNvPr id="297" name="Google Shape;297;p29"/>
          <p:cNvPicPr preferRelativeResize="0"/>
          <p:nvPr/>
        </p:nvPicPr>
        <p:blipFill rotWithShape="1">
          <a:blip r:embed="rId6">
            <a:alphaModFix/>
          </a:blip>
          <a:srcRect l="8708" t="10927" r="6075" b="6414"/>
          <a:stretch/>
        </p:blipFill>
        <p:spPr>
          <a:xfrm>
            <a:off x="1285500" y="811550"/>
            <a:ext cx="6311125" cy="36728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98" name="Google Shape;298;p29"/>
          <p:cNvGrpSpPr/>
          <p:nvPr/>
        </p:nvGrpSpPr>
        <p:grpSpPr>
          <a:xfrm>
            <a:off x="7355325" y="2112288"/>
            <a:ext cx="1788675" cy="918900"/>
            <a:chOff x="5272825" y="2490450"/>
            <a:chExt cx="1788675" cy="918900"/>
          </a:xfrm>
        </p:grpSpPr>
        <p:sp>
          <p:nvSpPr>
            <p:cNvPr id="299" name="Google Shape;299;p29"/>
            <p:cNvSpPr/>
            <p:nvPr/>
          </p:nvSpPr>
          <p:spPr>
            <a:xfrm>
              <a:off x="5272825" y="2490450"/>
              <a:ext cx="1788600" cy="91890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29"/>
            <p:cNvSpPr txBox="1"/>
            <p:nvPr/>
          </p:nvSpPr>
          <p:spPr>
            <a:xfrm>
              <a:off x="5713900" y="2636363"/>
              <a:ext cx="13476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hu" sz="1200"/>
                <a:t>Men Aged 50–70</a:t>
              </a:r>
              <a:endParaRPr sz="1200"/>
            </a:p>
          </p:txBody>
        </p:sp>
        <p:sp>
          <p:nvSpPr>
            <p:cNvPr id="301" name="Google Shape;301;p29"/>
            <p:cNvSpPr txBox="1"/>
            <p:nvPr/>
          </p:nvSpPr>
          <p:spPr>
            <a:xfrm>
              <a:off x="5713900" y="2899063"/>
              <a:ext cx="12933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hu" sz="1200"/>
                <a:t>Rényi AI Model</a:t>
              </a:r>
              <a:endParaRPr sz="1200"/>
            </a:p>
          </p:txBody>
        </p:sp>
        <p:cxnSp>
          <p:nvCxnSpPr>
            <p:cNvPr id="302" name="Google Shape;302;p29"/>
            <p:cNvCxnSpPr/>
            <p:nvPr/>
          </p:nvCxnSpPr>
          <p:spPr>
            <a:xfrm>
              <a:off x="5391150" y="2821000"/>
              <a:ext cx="312900" cy="0"/>
            </a:xfrm>
            <a:prstGeom prst="straightConnector1">
              <a:avLst/>
            </a:prstGeom>
            <a:noFill/>
            <a:ln w="38100" cap="flat" cmpd="sng">
              <a:solidFill>
                <a:srgbClr val="FF99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3" name="Google Shape;303;p29"/>
            <p:cNvCxnSpPr/>
            <p:nvPr/>
          </p:nvCxnSpPr>
          <p:spPr>
            <a:xfrm>
              <a:off x="5391150" y="3082200"/>
              <a:ext cx="312900" cy="0"/>
            </a:xfrm>
            <a:prstGeom prst="straightConnector1">
              <a:avLst/>
            </a:prstGeom>
            <a:noFill/>
            <a:ln w="38100" cap="flat" cmpd="sng">
              <a:solidFill>
                <a:srgbClr val="5982B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30"/>
          <p:cNvSpPr txBox="1"/>
          <p:nvPr/>
        </p:nvSpPr>
        <p:spPr>
          <a:xfrm>
            <a:off x="311700" y="321400"/>
            <a:ext cx="85206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 sz="2400" b="1">
                <a:solidFill>
                  <a:srgbClr val="2A4B9E"/>
                </a:solidFill>
              </a:rPr>
              <a:t>Screening:</a:t>
            </a:r>
            <a:r>
              <a:rPr lang="hu" sz="2400" b="1">
                <a:solidFill>
                  <a:srgbClr val="3C78D8"/>
                </a:solidFill>
              </a:rPr>
              <a:t> colorectal cancer</a:t>
            </a:r>
            <a:endParaRPr sz="2400" b="1">
              <a:solidFill>
                <a:srgbClr val="3C78D8"/>
              </a:solidFill>
            </a:endParaRPr>
          </a:p>
        </p:txBody>
      </p:sp>
      <p:pic>
        <p:nvPicPr>
          <p:cNvPr id="309" name="Google Shape;309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74975" y="4182921"/>
            <a:ext cx="914725" cy="918804"/>
          </a:xfrm>
          <a:prstGeom prst="rect">
            <a:avLst/>
          </a:prstGeom>
          <a:noFill/>
          <a:ln>
            <a:noFill/>
          </a:ln>
        </p:spPr>
      </p:pic>
      <p:pic>
        <p:nvPicPr>
          <p:cNvPr id="310" name="Google Shape;310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03748" y="1613448"/>
            <a:ext cx="3536500" cy="1612725"/>
          </a:xfrm>
          <a:prstGeom prst="rect">
            <a:avLst/>
          </a:prstGeom>
          <a:noFill/>
          <a:ln w="12700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</p:pic>
      <p:sp>
        <p:nvSpPr>
          <p:cNvPr id="311" name="Google Shape;311;p30"/>
          <p:cNvSpPr txBox="1"/>
          <p:nvPr/>
        </p:nvSpPr>
        <p:spPr>
          <a:xfrm>
            <a:off x="1129950" y="1075551"/>
            <a:ext cx="69786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 sz="1800" b="1">
                <a:solidFill>
                  <a:srgbClr val="2A4B9E"/>
                </a:solidFill>
              </a:rPr>
              <a:t>Screening strategy</a:t>
            </a:r>
            <a:r>
              <a:rPr lang="hu" sz="1800" b="1">
                <a:solidFill>
                  <a:srgbClr val="3C78D8"/>
                </a:solidFill>
              </a:rPr>
              <a:t> = ranking the population for screening</a:t>
            </a:r>
            <a:endParaRPr sz="1800" b="1">
              <a:solidFill>
                <a:srgbClr val="3C78D8"/>
              </a:solidFill>
            </a:endParaRPr>
          </a:p>
        </p:txBody>
      </p:sp>
      <p:pic>
        <p:nvPicPr>
          <p:cNvPr id="312" name="Google Shape;312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37250" y="4529025"/>
            <a:ext cx="643796" cy="524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" name="Google Shape;313;p3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8001" y="4484375"/>
            <a:ext cx="1425423" cy="617350"/>
          </a:xfrm>
          <a:prstGeom prst="rect">
            <a:avLst/>
          </a:prstGeom>
          <a:noFill/>
          <a:ln>
            <a:noFill/>
          </a:ln>
        </p:spPr>
      </p:pic>
      <p:sp>
        <p:nvSpPr>
          <p:cNvPr id="314" name="Google Shape;314;p30"/>
          <p:cNvSpPr txBox="1"/>
          <p:nvPr/>
        </p:nvSpPr>
        <p:spPr>
          <a:xfrm>
            <a:off x="1082700" y="3333426"/>
            <a:ext cx="6978600" cy="12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 sz="1800" b="1">
                <a:solidFill>
                  <a:srgbClr val="3C78D8"/>
                </a:solidFill>
              </a:rPr>
              <a:t>Current Hungarian guideline:</a:t>
            </a:r>
            <a:endParaRPr sz="1800" b="1">
              <a:solidFill>
                <a:srgbClr val="3C78D8"/>
              </a:solidFill>
            </a:endParaRPr>
          </a:p>
          <a:p>
            <a:pPr marL="457200" lvl="0" indent="-342900" algn="ctr" rtl="0"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1800"/>
              <a:buChar char="●"/>
            </a:pPr>
            <a:r>
              <a:rPr lang="hu" sz="1800" b="1">
                <a:solidFill>
                  <a:srgbClr val="3C78D8"/>
                </a:solidFill>
              </a:rPr>
              <a:t>screening recommended and </a:t>
            </a:r>
            <a:r>
              <a:rPr lang="hu" sz="1800" b="1" i="1">
                <a:solidFill>
                  <a:srgbClr val="2A4B9E"/>
                </a:solidFill>
              </a:rPr>
              <a:t>centrally organized</a:t>
            </a:r>
            <a:endParaRPr sz="1800" b="1" i="1">
              <a:solidFill>
                <a:srgbClr val="2A4B9E"/>
              </a:solidFill>
            </a:endParaRPr>
          </a:p>
          <a:p>
            <a:pPr marL="457200" lvl="0" indent="-342900" algn="ctr" rtl="0">
              <a:spcBef>
                <a:spcPts val="0"/>
              </a:spcBef>
              <a:spcAft>
                <a:spcPts val="0"/>
              </a:spcAft>
              <a:buClr>
                <a:srgbClr val="3C78D8"/>
              </a:buClr>
              <a:buSzPts val="1800"/>
              <a:buChar char="●"/>
            </a:pPr>
            <a:r>
              <a:rPr lang="hu" sz="1800" b="1">
                <a:solidFill>
                  <a:srgbClr val="3C78D8"/>
                </a:solidFill>
              </a:rPr>
              <a:t>annual screening between ages 50 and 70</a:t>
            </a:r>
            <a:endParaRPr sz="1800" b="1">
              <a:solidFill>
                <a:srgbClr val="3C78D8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 sz="1800" b="1">
                <a:solidFill>
                  <a:srgbClr val="2A4B9E"/>
                </a:solidFill>
              </a:rPr>
              <a:t>Can we perform better with data?</a:t>
            </a:r>
            <a:endParaRPr sz="1800" b="1">
              <a:solidFill>
                <a:srgbClr val="2A4B9E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Google Shape;127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924" y="4371500"/>
            <a:ext cx="1651482" cy="7152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347900" y="4442288"/>
            <a:ext cx="703875" cy="573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31"/>
          <p:cNvSpPr txBox="1"/>
          <p:nvPr/>
        </p:nvSpPr>
        <p:spPr>
          <a:xfrm>
            <a:off x="311700" y="321400"/>
            <a:ext cx="85206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 sz="2400" b="1">
                <a:solidFill>
                  <a:srgbClr val="2A4B9E"/>
                </a:solidFill>
              </a:rPr>
              <a:t>Screening:</a:t>
            </a:r>
            <a:r>
              <a:rPr lang="hu" sz="2400" b="1">
                <a:solidFill>
                  <a:srgbClr val="3C78D8"/>
                </a:solidFill>
              </a:rPr>
              <a:t> colorectal cancer</a:t>
            </a:r>
            <a:endParaRPr sz="2400" b="1">
              <a:solidFill>
                <a:srgbClr val="3C78D8"/>
              </a:solidFill>
            </a:endParaRPr>
          </a:p>
        </p:txBody>
      </p:sp>
      <p:pic>
        <p:nvPicPr>
          <p:cNvPr id="320" name="Google Shape;320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74975" y="4182921"/>
            <a:ext cx="914725" cy="918804"/>
          </a:xfrm>
          <a:prstGeom prst="rect">
            <a:avLst/>
          </a:prstGeom>
          <a:noFill/>
          <a:ln>
            <a:noFill/>
          </a:ln>
        </p:spPr>
      </p:pic>
      <p:pic>
        <p:nvPicPr>
          <p:cNvPr id="321" name="Google Shape;321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37250" y="4529025"/>
            <a:ext cx="643796" cy="524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2" name="Google Shape;322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8001" y="4484375"/>
            <a:ext cx="1425423" cy="617350"/>
          </a:xfrm>
          <a:prstGeom prst="rect">
            <a:avLst/>
          </a:prstGeom>
          <a:noFill/>
          <a:ln>
            <a:noFill/>
          </a:ln>
        </p:spPr>
      </p:pic>
      <p:sp>
        <p:nvSpPr>
          <p:cNvPr id="323" name="Google Shape;323;p31"/>
          <p:cNvSpPr txBox="1"/>
          <p:nvPr/>
        </p:nvSpPr>
        <p:spPr>
          <a:xfrm rot="-5400000">
            <a:off x="110975" y="2388800"/>
            <a:ext cx="18696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 sz="1200"/>
              <a:t>Achieved Health Benefit</a:t>
            </a:r>
            <a:endParaRPr sz="1200"/>
          </a:p>
        </p:txBody>
      </p:sp>
      <p:sp>
        <p:nvSpPr>
          <p:cNvPr id="324" name="Google Shape;324;p31"/>
          <p:cNvSpPr txBox="1"/>
          <p:nvPr/>
        </p:nvSpPr>
        <p:spPr>
          <a:xfrm>
            <a:off x="3092400" y="4606725"/>
            <a:ext cx="29592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 sz="1200"/>
              <a:t>Percentage (%) of Screened Population</a:t>
            </a:r>
            <a:endParaRPr sz="1200"/>
          </a:p>
        </p:txBody>
      </p:sp>
      <p:grpSp>
        <p:nvGrpSpPr>
          <p:cNvPr id="325" name="Google Shape;325;p31"/>
          <p:cNvGrpSpPr/>
          <p:nvPr/>
        </p:nvGrpSpPr>
        <p:grpSpPr>
          <a:xfrm>
            <a:off x="7473650" y="2442838"/>
            <a:ext cx="312900" cy="261200"/>
            <a:chOff x="5391150" y="2821000"/>
            <a:chExt cx="312900" cy="261200"/>
          </a:xfrm>
        </p:grpSpPr>
        <p:cxnSp>
          <p:nvCxnSpPr>
            <p:cNvPr id="326" name="Google Shape;326;p31"/>
            <p:cNvCxnSpPr/>
            <p:nvPr/>
          </p:nvCxnSpPr>
          <p:spPr>
            <a:xfrm>
              <a:off x="5391150" y="3082200"/>
              <a:ext cx="312900" cy="0"/>
            </a:xfrm>
            <a:prstGeom prst="straightConnector1">
              <a:avLst/>
            </a:prstGeom>
            <a:noFill/>
            <a:ln w="38100" cap="flat" cmpd="sng">
              <a:solidFill>
                <a:srgbClr val="5982B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7" name="Google Shape;327;p31"/>
            <p:cNvCxnSpPr/>
            <p:nvPr/>
          </p:nvCxnSpPr>
          <p:spPr>
            <a:xfrm>
              <a:off x="5391150" y="2821000"/>
              <a:ext cx="312900" cy="0"/>
            </a:xfrm>
            <a:prstGeom prst="straightConnector1">
              <a:avLst/>
            </a:prstGeom>
            <a:noFill/>
            <a:ln w="38100" cap="flat" cmpd="sng">
              <a:solidFill>
                <a:srgbClr val="FF990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pic>
        <p:nvPicPr>
          <p:cNvPr id="328" name="Google Shape;328;p31"/>
          <p:cNvPicPr preferRelativeResize="0"/>
          <p:nvPr/>
        </p:nvPicPr>
        <p:blipFill rotWithShape="1">
          <a:blip r:embed="rId6">
            <a:alphaModFix/>
          </a:blip>
          <a:srcRect l="8350" t="10907" r="5472" b="6706"/>
          <a:stretch/>
        </p:blipFill>
        <p:spPr>
          <a:xfrm>
            <a:off x="1333212" y="813738"/>
            <a:ext cx="6477588" cy="371526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29" name="Google Shape;329;p31"/>
          <p:cNvGrpSpPr/>
          <p:nvPr/>
        </p:nvGrpSpPr>
        <p:grpSpPr>
          <a:xfrm>
            <a:off x="7632487" y="2258059"/>
            <a:ext cx="1366954" cy="826642"/>
            <a:chOff x="5327650" y="2447913"/>
            <a:chExt cx="1788738" cy="918900"/>
          </a:xfrm>
        </p:grpSpPr>
        <p:sp>
          <p:nvSpPr>
            <p:cNvPr id="330" name="Google Shape;330;p31"/>
            <p:cNvSpPr/>
            <p:nvPr/>
          </p:nvSpPr>
          <p:spPr>
            <a:xfrm>
              <a:off x="5327650" y="2447913"/>
              <a:ext cx="1788600" cy="91890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31"/>
            <p:cNvSpPr txBox="1"/>
            <p:nvPr/>
          </p:nvSpPr>
          <p:spPr>
            <a:xfrm>
              <a:off x="5611288" y="2551602"/>
              <a:ext cx="1505100" cy="58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hu" sz="1100"/>
                <a:t>Everyone </a:t>
              </a:r>
              <a:endParaRPr sz="1100"/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hu" sz="1100"/>
                <a:t>Aged 50–70</a:t>
              </a:r>
              <a:endParaRPr sz="1100"/>
            </a:p>
          </p:txBody>
        </p:sp>
        <p:sp>
          <p:nvSpPr>
            <p:cNvPr id="332" name="Google Shape;332;p31"/>
            <p:cNvSpPr txBox="1"/>
            <p:nvPr/>
          </p:nvSpPr>
          <p:spPr>
            <a:xfrm>
              <a:off x="5611288" y="2929958"/>
              <a:ext cx="1505100" cy="393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hu" sz="1100"/>
                <a:t>Rényi AI Model</a:t>
              </a:r>
              <a:endParaRPr sz="1100"/>
            </a:p>
          </p:txBody>
        </p:sp>
        <p:cxnSp>
          <p:nvCxnSpPr>
            <p:cNvPr id="333" name="Google Shape;333;p31"/>
            <p:cNvCxnSpPr/>
            <p:nvPr/>
          </p:nvCxnSpPr>
          <p:spPr>
            <a:xfrm>
              <a:off x="5327650" y="2813350"/>
              <a:ext cx="312900" cy="0"/>
            </a:xfrm>
            <a:prstGeom prst="straightConnector1">
              <a:avLst/>
            </a:prstGeom>
            <a:noFill/>
            <a:ln w="38100" cap="flat" cmpd="sng">
              <a:solidFill>
                <a:srgbClr val="FF99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4" name="Google Shape;334;p31"/>
            <p:cNvCxnSpPr/>
            <p:nvPr/>
          </p:nvCxnSpPr>
          <p:spPr>
            <a:xfrm>
              <a:off x="5327650" y="3076050"/>
              <a:ext cx="312900" cy="0"/>
            </a:xfrm>
            <a:prstGeom prst="straightConnector1">
              <a:avLst/>
            </a:prstGeom>
            <a:noFill/>
            <a:ln w="38100" cap="flat" cmpd="sng">
              <a:solidFill>
                <a:srgbClr val="5982B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32"/>
          <p:cNvSpPr/>
          <p:nvPr/>
        </p:nvSpPr>
        <p:spPr>
          <a:xfrm>
            <a:off x="572825" y="4625050"/>
            <a:ext cx="7255800" cy="4617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0" name="Google Shape;340;p32"/>
          <p:cNvSpPr txBox="1"/>
          <p:nvPr/>
        </p:nvSpPr>
        <p:spPr>
          <a:xfrm>
            <a:off x="0" y="2133150"/>
            <a:ext cx="9144000" cy="8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 sz="4500" b="1">
                <a:solidFill>
                  <a:srgbClr val="2A4B9E"/>
                </a:solidFill>
              </a:rPr>
              <a:t>Comorbidity</a:t>
            </a:r>
            <a:endParaRPr sz="4500" b="1">
              <a:solidFill>
                <a:srgbClr val="1C45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864287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5" name="Google Shape;345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26475" y="636825"/>
            <a:ext cx="4626425" cy="4702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6" name="Google Shape;346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57900" y="161752"/>
            <a:ext cx="1073843" cy="695325"/>
          </a:xfrm>
          <a:prstGeom prst="rect">
            <a:avLst/>
          </a:prstGeom>
          <a:noFill/>
          <a:ln>
            <a:noFill/>
          </a:ln>
        </p:spPr>
      </p:pic>
      <p:sp>
        <p:nvSpPr>
          <p:cNvPr id="347" name="Google Shape;347;p33"/>
          <p:cNvSpPr txBox="1"/>
          <p:nvPr/>
        </p:nvSpPr>
        <p:spPr>
          <a:xfrm>
            <a:off x="3085700" y="91450"/>
            <a:ext cx="52485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 sz="1800" b="1">
                <a:solidFill>
                  <a:srgbClr val="1C4587"/>
                </a:solidFill>
              </a:rPr>
              <a:t>Data Platform / Analytics &amp; Visualization</a:t>
            </a:r>
            <a:endParaRPr sz="1800" b="1">
              <a:solidFill>
                <a:srgbClr val="1C4587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 sz="1800" b="1">
                <a:solidFill>
                  <a:srgbClr val="6D9EEB"/>
                </a:solidFill>
              </a:rPr>
              <a:t>Pairwise Comorbidity Graph</a:t>
            </a:r>
            <a:endParaRPr sz="1800" b="1">
              <a:solidFill>
                <a:srgbClr val="6D9EE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207480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2" name="Google Shape;352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57900" y="161752"/>
            <a:ext cx="1073843" cy="695325"/>
          </a:xfrm>
          <a:prstGeom prst="rect">
            <a:avLst/>
          </a:prstGeom>
          <a:noFill/>
          <a:ln>
            <a:noFill/>
          </a:ln>
        </p:spPr>
      </p:pic>
      <p:sp>
        <p:nvSpPr>
          <p:cNvPr id="353" name="Google Shape;353;p34"/>
          <p:cNvSpPr txBox="1"/>
          <p:nvPr/>
        </p:nvSpPr>
        <p:spPr>
          <a:xfrm>
            <a:off x="3085700" y="91450"/>
            <a:ext cx="52485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 sz="1800" b="1">
                <a:solidFill>
                  <a:srgbClr val="1C4587"/>
                </a:solidFill>
              </a:rPr>
              <a:t>Data Platform / Analytics &amp; Visualization</a:t>
            </a:r>
            <a:endParaRPr sz="1800" b="1">
              <a:solidFill>
                <a:srgbClr val="1C4587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 sz="1800" b="1">
                <a:solidFill>
                  <a:srgbClr val="6D9EEB"/>
                </a:solidFill>
              </a:rPr>
              <a:t>Pairwise Comorbidity Graph</a:t>
            </a:r>
            <a:endParaRPr sz="1800" b="1">
              <a:solidFill>
                <a:srgbClr val="6D9EEB"/>
              </a:solidFill>
            </a:endParaRPr>
          </a:p>
        </p:txBody>
      </p:sp>
      <p:pic>
        <p:nvPicPr>
          <p:cNvPr id="354" name="Google Shape;354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52406" y="956600"/>
            <a:ext cx="4039183" cy="4008350"/>
          </a:xfrm>
          <a:prstGeom prst="rect">
            <a:avLst/>
          </a:prstGeom>
          <a:noFill/>
          <a:ln>
            <a:noFill/>
          </a:ln>
        </p:spPr>
      </p:pic>
      <p:sp>
        <p:nvSpPr>
          <p:cNvPr id="355" name="Google Shape;355;p34"/>
          <p:cNvSpPr txBox="1"/>
          <p:nvPr/>
        </p:nvSpPr>
        <p:spPr>
          <a:xfrm>
            <a:off x="6015050" y="1638300"/>
            <a:ext cx="25041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 sz="1300">
                <a:solidFill>
                  <a:schemeClr val="dk2"/>
                </a:solidFill>
              </a:rPr>
              <a:t>chronic pulmonary disease</a:t>
            </a:r>
            <a:endParaRPr sz="1300">
              <a:solidFill>
                <a:schemeClr val="dk2"/>
              </a:solidFill>
            </a:endParaRPr>
          </a:p>
        </p:txBody>
      </p:sp>
      <p:sp>
        <p:nvSpPr>
          <p:cNvPr id="356" name="Google Shape;356;p34"/>
          <p:cNvSpPr txBox="1"/>
          <p:nvPr/>
        </p:nvSpPr>
        <p:spPr>
          <a:xfrm>
            <a:off x="6314900" y="2124050"/>
            <a:ext cx="20193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 sz="1300">
                <a:solidFill>
                  <a:schemeClr val="dk2"/>
                </a:solidFill>
              </a:rPr>
              <a:t>cerebrovascular disease</a:t>
            </a:r>
            <a:endParaRPr sz="1300">
              <a:solidFill>
                <a:schemeClr val="dk2"/>
              </a:solidFill>
            </a:endParaRPr>
          </a:p>
        </p:txBody>
      </p:sp>
      <p:sp>
        <p:nvSpPr>
          <p:cNvPr id="357" name="Google Shape;357;p34"/>
          <p:cNvSpPr txBox="1"/>
          <p:nvPr/>
        </p:nvSpPr>
        <p:spPr>
          <a:xfrm>
            <a:off x="5267225" y="4405325"/>
            <a:ext cx="27195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 sz="1300">
                <a:solidFill>
                  <a:schemeClr val="dk2"/>
                </a:solidFill>
              </a:rPr>
              <a:t>peripheral vascular disease</a:t>
            </a:r>
            <a:endParaRPr sz="1300">
              <a:solidFill>
                <a:schemeClr val="dk2"/>
              </a:solidFill>
            </a:endParaRPr>
          </a:p>
        </p:txBody>
      </p:sp>
      <p:sp>
        <p:nvSpPr>
          <p:cNvPr id="358" name="Google Shape;358;p34"/>
          <p:cNvSpPr txBox="1"/>
          <p:nvPr/>
        </p:nvSpPr>
        <p:spPr>
          <a:xfrm>
            <a:off x="5500700" y="1220075"/>
            <a:ext cx="20430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 sz="1300">
                <a:solidFill>
                  <a:schemeClr val="dk2"/>
                </a:solidFill>
              </a:rPr>
              <a:t>congestive heart failure</a:t>
            </a:r>
            <a:endParaRPr sz="1300">
              <a:solidFill>
                <a:schemeClr val="dk2"/>
              </a:solidFill>
            </a:endParaRPr>
          </a:p>
        </p:txBody>
      </p:sp>
      <p:sp>
        <p:nvSpPr>
          <p:cNvPr id="359" name="Google Shape;359;p34"/>
          <p:cNvSpPr txBox="1"/>
          <p:nvPr/>
        </p:nvSpPr>
        <p:spPr>
          <a:xfrm>
            <a:off x="1057275" y="1092900"/>
            <a:ext cx="28338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 sz="1300">
                <a:solidFill>
                  <a:schemeClr val="dk2"/>
                </a:solidFill>
              </a:rPr>
              <a:t>diabetes with chronic complications</a:t>
            </a:r>
            <a:endParaRPr sz="1300">
              <a:solidFill>
                <a:schemeClr val="dk2"/>
              </a:solidFill>
            </a:endParaRPr>
          </a:p>
        </p:txBody>
      </p:sp>
      <p:sp>
        <p:nvSpPr>
          <p:cNvPr id="360" name="Google Shape;360;p34"/>
          <p:cNvSpPr txBox="1"/>
          <p:nvPr/>
        </p:nvSpPr>
        <p:spPr>
          <a:xfrm>
            <a:off x="561950" y="1320625"/>
            <a:ext cx="30720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 sz="1300">
                <a:solidFill>
                  <a:schemeClr val="dk2"/>
                </a:solidFill>
              </a:rPr>
              <a:t>diabetes without chronic complications</a:t>
            </a:r>
            <a:endParaRPr sz="1300">
              <a:solidFill>
                <a:schemeClr val="dk2"/>
              </a:solidFill>
            </a:endParaRPr>
          </a:p>
        </p:txBody>
      </p:sp>
      <p:sp>
        <p:nvSpPr>
          <p:cNvPr id="361" name="Google Shape;361;p34"/>
          <p:cNvSpPr txBox="1"/>
          <p:nvPr/>
        </p:nvSpPr>
        <p:spPr>
          <a:xfrm>
            <a:off x="1178625" y="3040825"/>
            <a:ext cx="15885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 sz="1300">
                <a:solidFill>
                  <a:schemeClr val="dk2"/>
                </a:solidFill>
              </a:rPr>
              <a:t>malignancy (other)</a:t>
            </a:r>
            <a:endParaRPr sz="1300">
              <a:solidFill>
                <a:schemeClr val="dk2"/>
              </a:solidFill>
            </a:endParaRPr>
          </a:p>
        </p:txBody>
      </p:sp>
      <p:sp>
        <p:nvSpPr>
          <p:cNvPr id="362" name="Google Shape;362;p34"/>
          <p:cNvSpPr txBox="1"/>
          <p:nvPr/>
        </p:nvSpPr>
        <p:spPr>
          <a:xfrm>
            <a:off x="1020375" y="3617075"/>
            <a:ext cx="19050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 sz="1300">
                <a:solidFill>
                  <a:schemeClr val="dk2"/>
                </a:solidFill>
              </a:rPr>
              <a:t>metastatic solid tumor</a:t>
            </a:r>
            <a:endParaRPr sz="1300">
              <a:solidFill>
                <a:schemeClr val="dk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952851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7" name="Google Shape;367;p35"/>
          <p:cNvPicPr preferRelativeResize="0"/>
          <p:nvPr/>
        </p:nvPicPr>
        <p:blipFill rotWithShape="1">
          <a:blip r:embed="rId3">
            <a:alphaModFix/>
          </a:blip>
          <a:srcRect t="12064"/>
          <a:stretch/>
        </p:blipFill>
        <p:spPr>
          <a:xfrm>
            <a:off x="2005700" y="915950"/>
            <a:ext cx="4666498" cy="3984123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57900" y="161752"/>
            <a:ext cx="1073843" cy="695325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35"/>
          <p:cNvSpPr txBox="1"/>
          <p:nvPr/>
        </p:nvSpPr>
        <p:spPr>
          <a:xfrm>
            <a:off x="3085700" y="91450"/>
            <a:ext cx="52485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 sz="1800" b="1">
                <a:solidFill>
                  <a:srgbClr val="1C4587"/>
                </a:solidFill>
              </a:rPr>
              <a:t>Data Platform / Analytics &amp; Visualization</a:t>
            </a:r>
            <a:endParaRPr sz="1800" b="1">
              <a:solidFill>
                <a:srgbClr val="1C4587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 sz="1800" b="1">
                <a:solidFill>
                  <a:srgbClr val="6D9EEB"/>
                </a:solidFill>
              </a:rPr>
              <a:t>Pairwise Comorbidity Matrix</a:t>
            </a:r>
            <a:endParaRPr sz="1800" b="1">
              <a:solidFill>
                <a:srgbClr val="6D9EEB"/>
              </a:solidFill>
            </a:endParaRPr>
          </a:p>
        </p:txBody>
      </p:sp>
      <p:sp>
        <p:nvSpPr>
          <p:cNvPr id="370" name="Google Shape;370;p35"/>
          <p:cNvSpPr txBox="1"/>
          <p:nvPr/>
        </p:nvSpPr>
        <p:spPr>
          <a:xfrm>
            <a:off x="1278949" y="4722775"/>
            <a:ext cx="61923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 sz="1800">
                <a:solidFill>
                  <a:schemeClr val="dk2"/>
                </a:solidFill>
              </a:rPr>
              <a:t>2010, full adult population, all ICD-10, CCI index</a:t>
            </a:r>
            <a:endParaRPr sz="1800">
              <a:solidFill>
                <a:schemeClr val="dk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204455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5" name="Google Shape;375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57900" y="161752"/>
            <a:ext cx="1073843" cy="695325"/>
          </a:xfrm>
          <a:prstGeom prst="rect">
            <a:avLst/>
          </a:prstGeom>
          <a:noFill/>
          <a:ln>
            <a:noFill/>
          </a:ln>
        </p:spPr>
      </p:pic>
      <p:sp>
        <p:nvSpPr>
          <p:cNvPr id="376" name="Google Shape;376;p36"/>
          <p:cNvSpPr txBox="1"/>
          <p:nvPr/>
        </p:nvSpPr>
        <p:spPr>
          <a:xfrm>
            <a:off x="3085700" y="91450"/>
            <a:ext cx="52485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 sz="1800" b="1">
                <a:solidFill>
                  <a:srgbClr val="1C4587"/>
                </a:solidFill>
              </a:rPr>
              <a:t>Data Platform / Analytics &amp; Visualization</a:t>
            </a:r>
            <a:endParaRPr sz="1800" b="1">
              <a:solidFill>
                <a:srgbClr val="1C4587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 sz="1800" b="1">
                <a:solidFill>
                  <a:srgbClr val="6D9EEB"/>
                </a:solidFill>
              </a:rPr>
              <a:t>Pairwise Comorbidity Graph</a:t>
            </a:r>
            <a:endParaRPr sz="1800" b="1">
              <a:solidFill>
                <a:srgbClr val="6D9EEB"/>
              </a:solidFill>
            </a:endParaRPr>
          </a:p>
        </p:txBody>
      </p:sp>
      <p:pic>
        <p:nvPicPr>
          <p:cNvPr id="377" name="Google Shape;377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52406" y="956600"/>
            <a:ext cx="4039183" cy="4008350"/>
          </a:xfrm>
          <a:prstGeom prst="rect">
            <a:avLst/>
          </a:prstGeom>
          <a:noFill/>
          <a:ln>
            <a:noFill/>
          </a:ln>
        </p:spPr>
      </p:pic>
      <p:sp>
        <p:nvSpPr>
          <p:cNvPr id="378" name="Google Shape;378;p36"/>
          <p:cNvSpPr txBox="1"/>
          <p:nvPr/>
        </p:nvSpPr>
        <p:spPr>
          <a:xfrm>
            <a:off x="6015050" y="1638300"/>
            <a:ext cx="24003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 sz="1300">
                <a:solidFill>
                  <a:schemeClr val="dk2"/>
                </a:solidFill>
              </a:rPr>
              <a:t>chronic pulmonary disease</a:t>
            </a:r>
            <a:endParaRPr sz="1300">
              <a:solidFill>
                <a:schemeClr val="dk2"/>
              </a:solidFill>
            </a:endParaRPr>
          </a:p>
        </p:txBody>
      </p:sp>
      <p:sp>
        <p:nvSpPr>
          <p:cNvPr id="379" name="Google Shape;379;p36"/>
          <p:cNvSpPr txBox="1"/>
          <p:nvPr/>
        </p:nvSpPr>
        <p:spPr>
          <a:xfrm>
            <a:off x="6314900" y="2124050"/>
            <a:ext cx="20193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 sz="1300">
                <a:solidFill>
                  <a:schemeClr val="dk2"/>
                </a:solidFill>
              </a:rPr>
              <a:t>cerebrovascular disease</a:t>
            </a:r>
            <a:endParaRPr sz="1300">
              <a:solidFill>
                <a:schemeClr val="dk2"/>
              </a:solidFill>
            </a:endParaRPr>
          </a:p>
        </p:txBody>
      </p:sp>
      <p:sp>
        <p:nvSpPr>
          <p:cNvPr id="380" name="Google Shape;380;p36"/>
          <p:cNvSpPr txBox="1"/>
          <p:nvPr/>
        </p:nvSpPr>
        <p:spPr>
          <a:xfrm>
            <a:off x="5267225" y="4405325"/>
            <a:ext cx="27195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 sz="1300">
                <a:solidFill>
                  <a:schemeClr val="dk2"/>
                </a:solidFill>
              </a:rPr>
              <a:t>peripheral vascular disease</a:t>
            </a:r>
            <a:endParaRPr sz="1300">
              <a:solidFill>
                <a:schemeClr val="dk2"/>
              </a:solidFill>
            </a:endParaRPr>
          </a:p>
        </p:txBody>
      </p:sp>
      <p:sp>
        <p:nvSpPr>
          <p:cNvPr id="381" name="Google Shape;381;p36"/>
          <p:cNvSpPr txBox="1"/>
          <p:nvPr/>
        </p:nvSpPr>
        <p:spPr>
          <a:xfrm>
            <a:off x="5500700" y="1220075"/>
            <a:ext cx="20430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 sz="1300">
                <a:solidFill>
                  <a:schemeClr val="dk2"/>
                </a:solidFill>
              </a:rPr>
              <a:t>congestive heart failure</a:t>
            </a:r>
            <a:endParaRPr sz="1300">
              <a:solidFill>
                <a:schemeClr val="dk2"/>
              </a:solidFill>
            </a:endParaRPr>
          </a:p>
        </p:txBody>
      </p:sp>
      <p:sp>
        <p:nvSpPr>
          <p:cNvPr id="382" name="Google Shape;382;p36"/>
          <p:cNvSpPr txBox="1"/>
          <p:nvPr/>
        </p:nvSpPr>
        <p:spPr>
          <a:xfrm>
            <a:off x="1057275" y="1092900"/>
            <a:ext cx="28338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 sz="1300">
                <a:solidFill>
                  <a:schemeClr val="dk2"/>
                </a:solidFill>
              </a:rPr>
              <a:t>diabetes with chronic complications</a:t>
            </a:r>
            <a:endParaRPr sz="1300">
              <a:solidFill>
                <a:schemeClr val="dk2"/>
              </a:solidFill>
            </a:endParaRPr>
          </a:p>
        </p:txBody>
      </p:sp>
      <p:sp>
        <p:nvSpPr>
          <p:cNvPr id="383" name="Google Shape;383;p36"/>
          <p:cNvSpPr txBox="1"/>
          <p:nvPr/>
        </p:nvSpPr>
        <p:spPr>
          <a:xfrm>
            <a:off x="561950" y="1320625"/>
            <a:ext cx="30720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 sz="1300">
                <a:solidFill>
                  <a:schemeClr val="dk2"/>
                </a:solidFill>
              </a:rPr>
              <a:t>diabetes without chronic complications</a:t>
            </a:r>
            <a:endParaRPr sz="1300">
              <a:solidFill>
                <a:schemeClr val="dk2"/>
              </a:solidFill>
            </a:endParaRPr>
          </a:p>
        </p:txBody>
      </p:sp>
      <p:sp>
        <p:nvSpPr>
          <p:cNvPr id="384" name="Google Shape;384;p36"/>
          <p:cNvSpPr txBox="1"/>
          <p:nvPr/>
        </p:nvSpPr>
        <p:spPr>
          <a:xfrm>
            <a:off x="1178625" y="3040825"/>
            <a:ext cx="15885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 sz="1300">
                <a:solidFill>
                  <a:schemeClr val="dk2"/>
                </a:solidFill>
              </a:rPr>
              <a:t>malignancy (other)</a:t>
            </a:r>
            <a:endParaRPr sz="1300">
              <a:solidFill>
                <a:schemeClr val="dk2"/>
              </a:solidFill>
            </a:endParaRPr>
          </a:p>
        </p:txBody>
      </p:sp>
      <p:sp>
        <p:nvSpPr>
          <p:cNvPr id="385" name="Google Shape;385;p36"/>
          <p:cNvSpPr txBox="1"/>
          <p:nvPr/>
        </p:nvSpPr>
        <p:spPr>
          <a:xfrm>
            <a:off x="1020375" y="3617075"/>
            <a:ext cx="19050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 sz="1300">
                <a:solidFill>
                  <a:schemeClr val="dk2"/>
                </a:solidFill>
              </a:rPr>
              <a:t>metastatic solid tumor</a:t>
            </a:r>
            <a:endParaRPr sz="1300">
              <a:solidFill>
                <a:schemeClr val="dk2"/>
              </a:solidFill>
            </a:endParaRPr>
          </a:p>
        </p:txBody>
      </p:sp>
      <p:sp>
        <p:nvSpPr>
          <p:cNvPr id="386" name="Google Shape;386;p36"/>
          <p:cNvSpPr/>
          <p:nvPr/>
        </p:nvSpPr>
        <p:spPr>
          <a:xfrm rot="-3224770">
            <a:off x="515615" y="1674981"/>
            <a:ext cx="290177" cy="229874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7" name="Google Shape;387;p36"/>
          <p:cNvSpPr/>
          <p:nvPr/>
        </p:nvSpPr>
        <p:spPr>
          <a:xfrm rot="-8711546">
            <a:off x="8026312" y="2456863"/>
            <a:ext cx="290108" cy="229771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8" name="Google Shape;388;p36"/>
          <p:cNvSpPr/>
          <p:nvPr/>
        </p:nvSpPr>
        <p:spPr>
          <a:xfrm rot="-8711546">
            <a:off x="7179487" y="4752388"/>
            <a:ext cx="290108" cy="229771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9" name="Google Shape;389;p36"/>
          <p:cNvSpPr/>
          <p:nvPr/>
        </p:nvSpPr>
        <p:spPr>
          <a:xfrm>
            <a:off x="1257100" y="1367575"/>
            <a:ext cx="700800" cy="291000"/>
          </a:xfrm>
          <a:prstGeom prst="ellipse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0" name="Google Shape;390;p36"/>
          <p:cNvSpPr txBox="1"/>
          <p:nvPr/>
        </p:nvSpPr>
        <p:spPr>
          <a:xfrm>
            <a:off x="8415350" y="3786200"/>
            <a:ext cx="14400" cy="5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 sz="5700" b="1">
                <a:solidFill>
                  <a:srgbClr val="FF0000"/>
                </a:solidFill>
              </a:rPr>
              <a:t>?</a:t>
            </a:r>
            <a:endParaRPr sz="5700" b="1">
              <a:solidFill>
                <a:srgbClr val="FF0000"/>
              </a:solidFill>
            </a:endParaRPr>
          </a:p>
        </p:txBody>
      </p:sp>
      <p:sp>
        <p:nvSpPr>
          <p:cNvPr id="391" name="Google Shape;391;p36"/>
          <p:cNvSpPr/>
          <p:nvPr/>
        </p:nvSpPr>
        <p:spPr>
          <a:xfrm rot="-8711546">
            <a:off x="7321462" y="1429838"/>
            <a:ext cx="290108" cy="229771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186382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37"/>
          <p:cNvSpPr txBox="1">
            <a:spLocks noGrp="1"/>
          </p:cNvSpPr>
          <p:nvPr>
            <p:ph type="body" idx="1"/>
          </p:nvPr>
        </p:nvSpPr>
        <p:spPr>
          <a:xfrm>
            <a:off x="311700" y="3100400"/>
            <a:ext cx="8560800" cy="170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 b="1">
                <a:solidFill>
                  <a:srgbClr val="6D9EEB"/>
                </a:solidFill>
              </a:rPr>
              <a:t>Next steps:</a:t>
            </a:r>
            <a:endParaRPr b="1">
              <a:solidFill>
                <a:srgbClr val="6D9EEB"/>
              </a:solidFill>
            </a:endParaRPr>
          </a:p>
          <a:p>
            <a:pPr marL="457200" lvl="0" indent="-342900" algn="just" rtl="0">
              <a:spcBef>
                <a:spcPts val="1200"/>
              </a:spcBef>
              <a:spcAft>
                <a:spcPts val="0"/>
              </a:spcAft>
              <a:buSzPts val="1800"/>
              <a:buChar char="-"/>
            </a:pPr>
            <a:r>
              <a:rPr lang="hu" b="1">
                <a:solidFill>
                  <a:srgbClr val="1C4587"/>
                </a:solidFill>
              </a:rPr>
              <a:t>Revise </a:t>
            </a:r>
            <a:r>
              <a:rPr lang="hu"/>
              <a:t>the content (ICD-10 codes) in the diabetes </a:t>
            </a:r>
            <a:r>
              <a:rPr lang="hu" b="1">
                <a:solidFill>
                  <a:srgbClr val="1C4587"/>
                </a:solidFill>
              </a:rPr>
              <a:t>comorbidity categories</a:t>
            </a:r>
            <a:endParaRPr b="1">
              <a:solidFill>
                <a:srgbClr val="1C4587"/>
              </a:solidFill>
            </a:endParaRPr>
          </a:p>
          <a:p>
            <a:pPr marL="457200" lvl="0" indent="-342900" algn="just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hu"/>
              <a:t>Perform </a:t>
            </a:r>
            <a:r>
              <a:rPr lang="hu" b="1">
                <a:solidFill>
                  <a:srgbClr val="1C4587"/>
                </a:solidFill>
              </a:rPr>
              <a:t>mortality prediction</a:t>
            </a:r>
            <a:r>
              <a:rPr lang="hu"/>
              <a:t> with </a:t>
            </a:r>
            <a:r>
              <a:rPr lang="hu" i="1"/>
              <a:t>revised</a:t>
            </a:r>
            <a:r>
              <a:rPr lang="hu"/>
              <a:t> categories</a:t>
            </a:r>
            <a:endParaRPr/>
          </a:p>
          <a:p>
            <a:pPr marL="457200" lvl="0" indent="-342900" algn="just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hu" b="1">
                <a:solidFill>
                  <a:srgbClr val="1C4587"/>
                </a:solidFill>
              </a:rPr>
              <a:t>Apply</a:t>
            </a:r>
            <a:r>
              <a:rPr lang="hu"/>
              <a:t> mortality prediction model </a:t>
            </a:r>
            <a:r>
              <a:rPr lang="hu" b="1">
                <a:solidFill>
                  <a:srgbClr val="1C4587"/>
                </a:solidFill>
              </a:rPr>
              <a:t>in patient care</a:t>
            </a:r>
            <a:endParaRPr b="1">
              <a:solidFill>
                <a:srgbClr val="1C4587"/>
              </a:solidFill>
            </a:endParaRPr>
          </a:p>
        </p:txBody>
      </p:sp>
      <p:graphicFrame>
        <p:nvGraphicFramePr>
          <p:cNvPr id="397" name="Google Shape;397;p37"/>
          <p:cNvGraphicFramePr/>
          <p:nvPr/>
        </p:nvGraphicFramePr>
        <p:xfrm>
          <a:off x="367800" y="666775"/>
          <a:ext cx="8408400" cy="201159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938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424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3271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131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" sz="1600" b="1"/>
                        <a:t>ICD-10 code</a:t>
                      </a:r>
                      <a:endParaRPr sz="1600" b="1"/>
                    </a:p>
                  </a:txBody>
                  <a:tcPr marL="91425" marR="91425" marT="91425" marB="91425"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" sz="1600" b="1"/>
                        <a:t>ICD-10 subdivision designation</a:t>
                      </a:r>
                      <a:endParaRPr sz="1600" b="1"/>
                    </a:p>
                  </a:txBody>
                  <a:tcPr marL="91425" marR="91425" marT="91425" marB="91425"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" sz="1600" b="1"/>
                        <a:t>comorbidity category designation</a:t>
                      </a:r>
                      <a:endParaRPr sz="1600" b="1"/>
                    </a:p>
                  </a:txBody>
                  <a:tcPr marL="91425" marR="91425" marT="91425" marB="91425">
                    <a:solidFill>
                      <a:srgbClr val="EF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11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" sz="1600"/>
                        <a:t>E10-14</a:t>
                      </a:r>
                      <a:endParaRPr sz="1600"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" sz="1600"/>
                        <a:t>x.60</a:t>
                      </a:r>
                      <a:endParaRPr sz="16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" sz="1600"/>
                        <a:t>Diabetes </a:t>
                      </a:r>
                      <a:r>
                        <a:rPr lang="hu" sz="1600" b="1">
                          <a:solidFill>
                            <a:srgbClr val="1F1F1F"/>
                          </a:solidFill>
                          <a:highlight>
                            <a:srgbClr val="FFFFFF"/>
                          </a:highlight>
                        </a:rPr>
                        <a:t>with other specified complications</a:t>
                      </a:r>
                      <a:endParaRPr sz="1600" b="1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" sz="1600" b="1">
                          <a:solidFill>
                            <a:srgbClr val="0000FF"/>
                          </a:solidFill>
                        </a:rPr>
                        <a:t>Diabetes without complications</a:t>
                      </a:r>
                      <a:endParaRPr sz="1600" b="1">
                        <a:solidFill>
                          <a:srgbClr val="0000FF"/>
                        </a:solidFill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11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" sz="1600">
                          <a:solidFill>
                            <a:schemeClr val="dk1"/>
                          </a:solidFill>
                        </a:rPr>
                        <a:t>E10-14</a:t>
                      </a:r>
                      <a:endParaRPr sz="1600">
                        <a:solidFill>
                          <a:schemeClr val="dk1"/>
                        </a:solidFill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" sz="1600">
                          <a:solidFill>
                            <a:schemeClr val="dk1"/>
                          </a:solidFill>
                        </a:rPr>
                        <a:t>x.80</a:t>
                      </a:r>
                      <a:endParaRPr sz="16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" sz="1600" b="1"/>
                        <a:t>Diabetes </a:t>
                      </a:r>
                      <a:r>
                        <a:rPr lang="hu" sz="1600" b="1">
                          <a:solidFill>
                            <a:srgbClr val="1F1F1F"/>
                          </a:solidFill>
                          <a:highlight>
                            <a:srgbClr val="FFFFFF"/>
                          </a:highlight>
                        </a:rPr>
                        <a:t>with unspecified complications</a:t>
                      </a:r>
                      <a:endParaRPr sz="1600" b="1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hu" sz="1600" b="1">
                          <a:solidFill>
                            <a:srgbClr val="0000FF"/>
                          </a:solidFill>
                        </a:rPr>
                        <a:t>Diabetes without complications</a:t>
                      </a:r>
                      <a:endParaRPr sz="1600" b="1">
                        <a:solidFill>
                          <a:srgbClr val="0000FF"/>
                        </a:solidFill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98" name="Google Shape;398;p37"/>
          <p:cNvSpPr txBox="1"/>
          <p:nvPr/>
        </p:nvSpPr>
        <p:spPr>
          <a:xfrm>
            <a:off x="8776200" y="1337288"/>
            <a:ext cx="3714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 sz="1800" b="1">
                <a:solidFill>
                  <a:srgbClr val="FF0000"/>
                </a:solidFill>
              </a:rPr>
              <a:t>?</a:t>
            </a:r>
            <a:endParaRPr sz="1800" b="1">
              <a:solidFill>
                <a:srgbClr val="FF0000"/>
              </a:solidFill>
            </a:endParaRPr>
          </a:p>
        </p:txBody>
      </p:sp>
      <p:sp>
        <p:nvSpPr>
          <p:cNvPr id="399" name="Google Shape;399;p37"/>
          <p:cNvSpPr txBox="1"/>
          <p:nvPr/>
        </p:nvSpPr>
        <p:spPr>
          <a:xfrm>
            <a:off x="8776200" y="2007813"/>
            <a:ext cx="3714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 sz="1800" b="1">
                <a:solidFill>
                  <a:srgbClr val="FF0000"/>
                </a:solidFill>
              </a:rPr>
              <a:t>?</a:t>
            </a:r>
            <a:endParaRPr sz="18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011308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5" name="Google Shape;405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138" y="1174781"/>
            <a:ext cx="2909756" cy="2909756"/>
          </a:xfrm>
          <a:prstGeom prst="rect">
            <a:avLst/>
          </a:prstGeom>
          <a:noFill/>
          <a:ln>
            <a:noFill/>
          </a:ln>
        </p:spPr>
      </p:pic>
      <p:sp>
        <p:nvSpPr>
          <p:cNvPr id="406" name="Google Shape;406;p38"/>
          <p:cNvSpPr txBox="1"/>
          <p:nvPr/>
        </p:nvSpPr>
        <p:spPr>
          <a:xfrm>
            <a:off x="3245191" y="4084538"/>
            <a:ext cx="26538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 sz="1100" b="1">
                <a:solidFill>
                  <a:schemeClr val="dk1"/>
                </a:solidFill>
              </a:rPr>
              <a:t>https://ai.renyi.hu/healthcare</a:t>
            </a:r>
            <a:endParaRPr sz="1100" b="1">
              <a:solidFill>
                <a:schemeClr val="dk1"/>
              </a:solidFill>
            </a:endParaRPr>
          </a:p>
        </p:txBody>
      </p:sp>
      <p:sp>
        <p:nvSpPr>
          <p:cNvPr id="407" name="Google Shape;407;p38"/>
          <p:cNvSpPr txBox="1"/>
          <p:nvPr/>
        </p:nvSpPr>
        <p:spPr>
          <a:xfrm>
            <a:off x="2203081" y="286919"/>
            <a:ext cx="47379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 sz="2600" b="1">
                <a:solidFill>
                  <a:srgbClr val="1C4587"/>
                </a:solidFill>
              </a:rPr>
              <a:t>Get </a:t>
            </a:r>
            <a:r>
              <a:rPr lang="hu" sz="2600" b="1">
                <a:solidFill>
                  <a:srgbClr val="3C78D8"/>
                </a:solidFill>
              </a:rPr>
              <a:t>in contact</a:t>
            </a:r>
            <a:r>
              <a:rPr lang="hu" sz="2600" b="1">
                <a:solidFill>
                  <a:srgbClr val="1C4587"/>
                </a:solidFill>
              </a:rPr>
              <a:t> with us!</a:t>
            </a:r>
            <a:endParaRPr sz="2600" b="1">
              <a:solidFill>
                <a:srgbClr val="1C4587"/>
              </a:solidFill>
            </a:endParaRPr>
          </a:p>
        </p:txBody>
      </p:sp>
      <p:sp>
        <p:nvSpPr>
          <p:cNvPr id="408" name="Google Shape;408;p38"/>
          <p:cNvSpPr txBox="1"/>
          <p:nvPr/>
        </p:nvSpPr>
        <p:spPr>
          <a:xfrm>
            <a:off x="3245191" y="871913"/>
            <a:ext cx="26538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" sz="1100" b="1">
                <a:solidFill>
                  <a:schemeClr val="dk1"/>
                </a:solidFill>
              </a:rPr>
              <a:t>healthcare@renyi.hu</a:t>
            </a:r>
            <a:endParaRPr sz="1100" b="1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07241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Most Important AI conferences and journals</a:t>
            </a:r>
            <a:endParaRPr dirty="0"/>
          </a:p>
        </p:txBody>
      </p:sp>
      <p:sp>
        <p:nvSpPr>
          <p:cNvPr id="73" name="Google Shape;73;p1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74" name="Google Shape;74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4" y="1152475"/>
            <a:ext cx="5701296" cy="34164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6764697-8B7E-42F0-A49A-2B0A64E8A8E2}"/>
              </a:ext>
            </a:extLst>
          </p:cNvPr>
          <p:cNvSpPr txBox="1"/>
          <p:nvPr/>
        </p:nvSpPr>
        <p:spPr>
          <a:xfrm>
            <a:off x="2286000" y="2416468"/>
            <a:ext cx="457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80506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en-US" dirty="0"/>
              <a:t>R</a:t>
            </a:r>
            <a:r>
              <a:rPr lang="hu-HU" dirty="0"/>
              <a:t>ényi AI team</a:t>
            </a:r>
            <a:r>
              <a:rPr lang="en-US" dirty="0"/>
              <a:t>’s</a:t>
            </a:r>
            <a:r>
              <a:rPr lang="hu-HU" dirty="0"/>
              <a:t> results, contributions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80;p1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81" name="Google Shape;81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11" y="1152475"/>
            <a:ext cx="8456839" cy="34164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0097CEC-36AA-4DC7-9687-1C528062C0D2}"/>
              </a:ext>
            </a:extLst>
          </p:cNvPr>
          <p:cNvSpPr txBox="1"/>
          <p:nvPr/>
        </p:nvSpPr>
        <p:spPr>
          <a:xfrm>
            <a:off x="2286000" y="2416468"/>
            <a:ext cx="457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dirty="0">
                <a:effectLst/>
              </a:rPr>
              <a:t> 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C76FE63-6AC4-4171-90B2-062D6571229D}"/>
              </a:ext>
            </a:extLst>
          </p:cNvPr>
          <p:cNvSpPr txBox="1"/>
          <p:nvPr/>
        </p:nvSpPr>
        <p:spPr>
          <a:xfrm>
            <a:off x="2286000" y="2416468"/>
            <a:ext cx="457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dirty="0">
                <a:effectLst/>
              </a:rPr>
              <a:t> 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B9C5DF8-1332-41A9-83B1-417DC3E86CB9}"/>
              </a:ext>
            </a:extLst>
          </p:cNvPr>
          <p:cNvSpPr txBox="1"/>
          <p:nvPr/>
        </p:nvSpPr>
        <p:spPr>
          <a:xfrm>
            <a:off x="2286000" y="2416468"/>
            <a:ext cx="457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dirty="0">
                <a:effectLst/>
              </a:rPr>
              <a:t> 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193092E-FACD-4D65-AFBE-27B784C515B3}"/>
              </a:ext>
            </a:extLst>
          </p:cNvPr>
          <p:cNvSpPr txBox="1"/>
          <p:nvPr/>
        </p:nvSpPr>
        <p:spPr>
          <a:xfrm>
            <a:off x="2286000" y="2416468"/>
            <a:ext cx="457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dirty="0">
                <a:effectLst/>
              </a:rPr>
              <a:t> 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AC87CEA-A2D2-4331-9FAC-F8AA2E29741B}"/>
              </a:ext>
            </a:extLst>
          </p:cNvPr>
          <p:cNvSpPr txBox="1"/>
          <p:nvPr/>
        </p:nvSpPr>
        <p:spPr>
          <a:xfrm>
            <a:off x="2286000" y="2416468"/>
            <a:ext cx="457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dirty="0">
                <a:effectLst/>
              </a:rPr>
              <a:t> </a:t>
            </a:r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726861A-918F-4FAD-8162-2AC252C3F546}"/>
              </a:ext>
            </a:extLst>
          </p:cNvPr>
          <p:cNvSpPr txBox="1"/>
          <p:nvPr/>
        </p:nvSpPr>
        <p:spPr>
          <a:xfrm>
            <a:off x="2286000" y="2417033"/>
            <a:ext cx="457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dirty="0">
                <a:effectLst/>
              </a:rPr>
              <a:t>   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22233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70D690-63FC-409E-B385-8C406139C5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Representation learning in deep neural networks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8D04AB-2835-497B-90BD-AC25033D37A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3CDB0119-A816-46A0-9FCD-8C249D76BB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226" y="1294529"/>
            <a:ext cx="7547113" cy="3274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18382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3E019A-207D-407D-8832-0ED55EB996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157719"/>
            <a:ext cx="8520600" cy="572700"/>
          </a:xfrm>
        </p:spPr>
        <p:txBody>
          <a:bodyPr>
            <a:normAutofit fontScale="90000"/>
          </a:bodyPr>
          <a:lstStyle/>
          <a:p>
            <a:r>
              <a:rPr lang="en-US" dirty="0"/>
              <a:t>Representation learning in deep neural networks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E3F241-2B55-44C2-B196-A82ABD6EA93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C4C2132-90DC-48B5-9111-2A2B81ECBC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696" y="1285460"/>
            <a:ext cx="8130209" cy="3015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9669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1"/>
          <p:cNvSpPr txBox="1"/>
          <p:nvPr/>
        </p:nvSpPr>
        <p:spPr>
          <a:xfrm>
            <a:off x="393925" y="817050"/>
            <a:ext cx="3649800" cy="350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42900">
              <a:buClr>
                <a:schemeClr val="dk1"/>
              </a:buClr>
              <a:buSzPts val="1800"/>
              <a:buChar char="●"/>
            </a:pPr>
            <a:r>
              <a:rPr lang="en-US" sz="1800" dirty="0"/>
              <a:t>A classic question of Paul </a:t>
            </a:r>
            <a:r>
              <a:rPr lang="en-US" sz="1800" dirty="0" err="1"/>
              <a:t>Erdős</a:t>
            </a:r>
            <a:r>
              <a:rPr lang="en-US" sz="1800" dirty="0"/>
              <a:t> asks whether at least one quarter of the plane can be colored in such a way that no two colored points are ever at unit distance from each other.</a:t>
            </a:r>
            <a:endParaRPr sz="1800" dirty="0">
              <a:solidFill>
                <a:schemeClr val="dk1"/>
              </a:solidFill>
            </a:endParaRPr>
          </a:p>
          <a:p>
            <a:pPr marL="457200" lvl="0" indent="-342900">
              <a:buClr>
                <a:schemeClr val="dk1"/>
              </a:buClr>
              <a:buSzPts val="1800"/>
              <a:buChar char="●"/>
            </a:pPr>
            <a:r>
              <a:rPr lang="en-US" sz="1800" dirty="0"/>
              <a:t>Our researchers have developed a method that answers this and similar questions using so-called probe point sets</a:t>
            </a:r>
            <a:r>
              <a:rPr lang="en" sz="1800" dirty="0">
                <a:solidFill>
                  <a:schemeClr val="dk1"/>
                </a:solidFill>
              </a:rPr>
              <a:t>.</a:t>
            </a:r>
            <a:endParaRPr sz="1800" dirty="0">
              <a:solidFill>
                <a:schemeClr val="dk1"/>
              </a:solidFill>
            </a:endParaRPr>
          </a:p>
        </p:txBody>
      </p:sp>
      <p:pic>
        <p:nvPicPr>
          <p:cNvPr id="105" name="Google Shape;105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42800" y="361950"/>
            <a:ext cx="4410075" cy="4419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318635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2"/>
          <p:cNvSpPr txBox="1"/>
          <p:nvPr/>
        </p:nvSpPr>
        <p:spPr>
          <a:xfrm>
            <a:off x="0" y="1294200"/>
            <a:ext cx="2914500" cy="23390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17500">
              <a:buClr>
                <a:schemeClr val="dk1"/>
              </a:buClr>
              <a:buSzPts val="1400"/>
              <a:buChar char="●"/>
            </a:pPr>
            <a:r>
              <a:rPr lang="en-US" dirty="0"/>
              <a:t>We randomly drop the probe X onto the plane.</a:t>
            </a:r>
          </a:p>
          <a:p>
            <a:pPr marL="457200" lvl="0" indent="-317500">
              <a:buClr>
                <a:schemeClr val="dk1"/>
              </a:buClr>
              <a:buSzPts val="1400"/>
              <a:buChar char="●"/>
            </a:pPr>
            <a:endParaRPr dirty="0">
              <a:solidFill>
                <a:schemeClr val="dk1"/>
              </a:solidFill>
            </a:endParaRPr>
          </a:p>
          <a:p>
            <a:pPr marL="457200" lvl="0" indent="-317500">
              <a:buClr>
                <a:schemeClr val="dk1"/>
              </a:buClr>
              <a:buSzPts val="1400"/>
              <a:buChar char="●"/>
            </a:pPr>
            <a:r>
              <a:rPr lang="en-US" dirty="0"/>
              <a:t>Which points of X fall into the unit-distance–free set AAA?</a:t>
            </a:r>
          </a:p>
          <a:p>
            <a:pPr marL="457200" lvl="0" indent="-317500">
              <a:buClr>
                <a:schemeClr val="dk1"/>
              </a:buClr>
              <a:buSzPts val="1400"/>
              <a:buChar char="●"/>
            </a:pPr>
            <a:endParaRPr dirty="0">
              <a:solidFill>
                <a:schemeClr val="dk1"/>
              </a:solidFill>
            </a:endParaRPr>
          </a:p>
          <a:p>
            <a:pPr marL="457200" lvl="0" indent="-317500">
              <a:buClr>
                <a:schemeClr val="dk1"/>
              </a:buClr>
              <a:buSzPts val="1400"/>
              <a:buChar char="●"/>
            </a:pPr>
            <a:r>
              <a:rPr lang="en-US" dirty="0"/>
              <a:t>We can derive inequalities for the probabilities of the occurring patterns.</a:t>
            </a:r>
            <a:endParaRPr dirty="0">
              <a:solidFill>
                <a:schemeClr val="dk1"/>
              </a:solidFill>
            </a:endParaRPr>
          </a:p>
        </p:txBody>
      </p:sp>
      <p:pic>
        <p:nvPicPr>
          <p:cNvPr id="111" name="Google Shape;111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5310" y="941873"/>
            <a:ext cx="5913616" cy="32597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96678974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146</TotalTime>
  <Words>1250</Words>
  <Application>Microsoft Office PowerPoint</Application>
  <PresentationFormat>On-screen Show (16:9)</PresentationFormat>
  <Paragraphs>241</Paragraphs>
  <Slides>37</Slides>
  <Notes>35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39" baseType="lpstr">
      <vt:lpstr>Arial</vt:lpstr>
      <vt:lpstr>Simple Light</vt:lpstr>
      <vt:lpstr>RenyiAI  focusing on patient journey analysis </vt:lpstr>
      <vt:lpstr>PowerPoint Presentation</vt:lpstr>
      <vt:lpstr>PowerPoint Presentation</vt:lpstr>
      <vt:lpstr>Most Important AI conferences and journals</vt:lpstr>
      <vt:lpstr>Rényi AI team’s results, contributions </vt:lpstr>
      <vt:lpstr>Representation learning in deep neural networks</vt:lpstr>
      <vt:lpstr>Representation learning in deep neural networks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Our main applied AI projects</vt:lpstr>
      <vt:lpstr>Restoration of degraded documents</vt:lpstr>
      <vt:lpstr>PowerPoint Presentation</vt:lpstr>
      <vt:lpstr>Retrieval Augmented Generation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RenyiAI  focusing on patient journey analysis</dc:title>
  <dc:creator>dezso</dc:creator>
  <cp:lastModifiedBy>Dezső</cp:lastModifiedBy>
  <cp:revision>13</cp:revision>
  <dcterms:modified xsi:type="dcterms:W3CDTF">2025-11-27T08:52:27Z</dcterms:modified>
</cp:coreProperties>
</file>