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  <p:sldMasterId id="2147483699" r:id="rId2"/>
  </p:sldMasterIdLst>
  <p:notesMasterIdLst>
    <p:notesMasterId r:id="rId15"/>
  </p:notesMasterIdLst>
  <p:sldIdLst>
    <p:sldId id="258" r:id="rId3"/>
    <p:sldId id="259" r:id="rId4"/>
    <p:sldId id="274" r:id="rId5"/>
    <p:sldId id="277" r:id="rId6"/>
    <p:sldId id="283" r:id="rId7"/>
    <p:sldId id="275" r:id="rId8"/>
    <p:sldId id="285" r:id="rId9"/>
    <p:sldId id="287" r:id="rId10"/>
    <p:sldId id="278" r:id="rId11"/>
    <p:sldId id="286" r:id="rId12"/>
    <p:sldId id="284" r:id="rId13"/>
    <p:sldId id="280" r:id="rId14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6"/>
    </p:embeddedFont>
    <p:embeddedFont>
      <p:font typeface="Manrope"/>
      <p:regular r:id="rId17"/>
      <p:bold r:id="rId18"/>
    </p:embeddedFont>
    <p:embeddedFont>
      <p:font typeface="Manrope Light"/>
      <p:regular r:id="rId19"/>
      <p:bold r:id="rId20"/>
    </p:embeddedFont>
    <p:embeddedFont>
      <p:font typeface="Manrope Medium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86"/>
    <p:restoredTop sz="88026"/>
  </p:normalViewPr>
  <p:slideViewPr>
    <p:cSldViewPr snapToGrid="0">
      <p:cViewPr varScale="1">
        <p:scale>
          <a:sx n="130" d="100"/>
          <a:sy n="130" d="100"/>
        </p:scale>
        <p:origin x="184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60a8deabce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  <a:r>
              <a:rPr lang="el-GR" dirty="0"/>
              <a:t>π </a:t>
            </a:r>
            <a:r>
              <a:rPr lang="en-US" dirty="0"/>
              <a:t>or 2</a:t>
            </a:r>
            <a:r>
              <a:rPr lang="el-GR" dirty="0"/>
              <a:t>π?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DSTAR is a modular detector designed for measuring the angular distribution of cosmic-ray muons in various environments.</a:t>
            </a:r>
            <a:endParaRPr dirty="0"/>
          </a:p>
        </p:txBody>
      </p:sp>
      <p:sp>
        <p:nvSpPr>
          <p:cNvPr id="245" name="Google Shape;245;g260a8deabce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>
          <a:extLst>
            <a:ext uri="{FF2B5EF4-FFF2-40B4-BE49-F238E27FC236}">
              <a16:creationId xmlns:a16="http://schemas.microsoft.com/office/drawing/2014/main" id="{8ADCC5C0-50D9-2091-43E1-C9E23006C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60a8deabce_0_51:notes">
            <a:extLst>
              <a:ext uri="{FF2B5EF4-FFF2-40B4-BE49-F238E27FC236}">
                <a16:creationId xmlns:a16="http://schemas.microsoft.com/office/drawing/2014/main" id="{B26F5002-63E5-AED0-D43E-6A2E7DEF80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right panel demonstrates that the same behavior is observed independently in all 32 coincidence channels, indicating that the effect is physical rather than detector-specific.</a:t>
            </a:r>
            <a:endParaRPr dirty="0"/>
          </a:p>
        </p:txBody>
      </p:sp>
      <p:sp>
        <p:nvSpPr>
          <p:cNvPr id="328" name="Google Shape;328;g260a8deabce_0_51:notes">
            <a:extLst>
              <a:ext uri="{FF2B5EF4-FFF2-40B4-BE49-F238E27FC236}">
                <a16:creationId xmlns:a16="http://schemas.microsoft.com/office/drawing/2014/main" id="{57469099-F305-EB36-E1A2-5610C5BD4D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4290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>
          <a:extLst>
            <a:ext uri="{FF2B5EF4-FFF2-40B4-BE49-F238E27FC236}">
              <a16:creationId xmlns:a16="http://schemas.microsoft.com/office/drawing/2014/main" id="{E32FD5E0-0CF7-7A3F-60BC-A21085E81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60a8deabce_0_295:notes">
            <a:extLst>
              <a:ext uri="{FF2B5EF4-FFF2-40B4-BE49-F238E27FC236}">
                <a16:creationId xmlns:a16="http://schemas.microsoft.com/office/drawing/2014/main" id="{F844D847-BC46-9709-F0F1-C3AF85F0D0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60a8deabce_0_295:notes">
            <a:extLst>
              <a:ext uri="{FF2B5EF4-FFF2-40B4-BE49-F238E27FC236}">
                <a16:creationId xmlns:a16="http://schemas.microsoft.com/office/drawing/2014/main" id="{DF703A67-CCC1-3F98-82E8-916ACF16AD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245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60a8deabce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We're relatively new to this field.</a:t>
            </a:r>
            <a:endParaRPr dirty="0"/>
          </a:p>
        </p:txBody>
      </p:sp>
      <p:sp>
        <p:nvSpPr>
          <p:cNvPr id="260" name="Google Shape;260;g260a8deabce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78AB6505-07E7-3F08-B803-FA794E545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60a8deabce_2_135:notes">
            <a:extLst>
              <a:ext uri="{FF2B5EF4-FFF2-40B4-BE49-F238E27FC236}">
                <a16:creationId xmlns:a16="http://schemas.microsoft.com/office/drawing/2014/main" id="{29CD7CC1-1F6E-CFF0-E9F1-9486033F29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60a8deabce_2_135:notes">
            <a:extLst>
              <a:ext uri="{FF2B5EF4-FFF2-40B4-BE49-F238E27FC236}">
                <a16:creationId xmlns:a16="http://schemas.microsoft.com/office/drawing/2014/main" id="{396E12D5-745E-4691-C547-CAA377E198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416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>
          <a:extLst>
            <a:ext uri="{FF2B5EF4-FFF2-40B4-BE49-F238E27FC236}">
              <a16:creationId xmlns:a16="http://schemas.microsoft.com/office/drawing/2014/main" id="{83DD3F3A-7499-DE54-08A4-560901255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60a8deabce_0_65:notes">
            <a:extLst>
              <a:ext uri="{FF2B5EF4-FFF2-40B4-BE49-F238E27FC236}">
                <a16:creationId xmlns:a16="http://schemas.microsoft.com/office/drawing/2014/main" id="{8541244F-64D0-542C-7A6E-DBCAFA6924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60a8deabce_0_65:notes">
            <a:extLst>
              <a:ext uri="{FF2B5EF4-FFF2-40B4-BE49-F238E27FC236}">
                <a16:creationId xmlns:a16="http://schemas.microsoft.com/office/drawing/2014/main" id="{1579A03A-F188-6DA0-93BD-97DE0FE16A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89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>
          <a:extLst>
            <a:ext uri="{FF2B5EF4-FFF2-40B4-BE49-F238E27FC236}">
              <a16:creationId xmlns:a16="http://schemas.microsoft.com/office/drawing/2014/main" id="{B3BB7921-ABC3-D55B-CAEE-DF8D5D361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60a8deabce_0_51:notes">
            <a:extLst>
              <a:ext uri="{FF2B5EF4-FFF2-40B4-BE49-F238E27FC236}">
                <a16:creationId xmlns:a16="http://schemas.microsoft.com/office/drawing/2014/main" id="{EAFFFD60-5478-F057-7384-7D1A02CC48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Unfortunatelly</a:t>
            </a:r>
            <a:r>
              <a:rPr lang="en-US" dirty="0"/>
              <a:t> I’m not allowed yet to show the results</a:t>
            </a:r>
            <a:endParaRPr dirty="0"/>
          </a:p>
        </p:txBody>
      </p:sp>
      <p:sp>
        <p:nvSpPr>
          <p:cNvPr id="328" name="Google Shape;328;g260a8deabce_0_51:notes">
            <a:extLst>
              <a:ext uri="{FF2B5EF4-FFF2-40B4-BE49-F238E27FC236}">
                <a16:creationId xmlns:a16="http://schemas.microsoft.com/office/drawing/2014/main" id="{D87CB2EA-9F0C-B788-B49D-9DFE4E1A93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83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FFB6AB90-FB91-9CA2-A513-17BFFF4FB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60a8deabce_0_317:notes">
            <a:extLst>
              <a:ext uri="{FF2B5EF4-FFF2-40B4-BE49-F238E27FC236}">
                <a16:creationId xmlns:a16="http://schemas.microsoft.com/office/drawing/2014/main" id="{06D50E18-8A9F-19F7-2443-F7107791EE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AFI price 3 times cheaper than CAEN</a:t>
            </a:r>
            <a:endParaRPr dirty="0"/>
          </a:p>
        </p:txBody>
      </p:sp>
      <p:sp>
        <p:nvSpPr>
          <p:cNvPr id="458" name="Google Shape;458;g260a8deabce_0_317:notes">
            <a:extLst>
              <a:ext uri="{FF2B5EF4-FFF2-40B4-BE49-F238E27FC236}">
                <a16:creationId xmlns:a16="http://schemas.microsoft.com/office/drawing/2014/main" id="{78321C24-40B5-D6E2-2A93-732E7B6FB6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9523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6682A072-665D-2665-5274-E96AB489C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60a8deabce_0_317:notes">
            <a:extLst>
              <a:ext uri="{FF2B5EF4-FFF2-40B4-BE49-F238E27FC236}">
                <a16:creationId xmlns:a16="http://schemas.microsoft.com/office/drawing/2014/main" id="{00C32C2E-1766-AF09-B24D-C6DF2124DC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60a8deabce_0_317:notes">
            <a:extLst>
              <a:ext uri="{FF2B5EF4-FFF2-40B4-BE49-F238E27FC236}">
                <a16:creationId xmlns:a16="http://schemas.microsoft.com/office/drawing/2014/main" id="{128BF16D-F8AD-65EE-8AD4-9992756604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250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D8223835-DF52-0E33-619B-49D2A5DA1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60a8deabce_2_144:notes">
            <a:extLst>
              <a:ext uri="{FF2B5EF4-FFF2-40B4-BE49-F238E27FC236}">
                <a16:creationId xmlns:a16="http://schemas.microsoft.com/office/drawing/2014/main" id="{E7DC34B4-F062-8286-6398-27BFB418B8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Initial idea was Bakal lake</a:t>
            </a:r>
            <a:endParaRPr dirty="0"/>
          </a:p>
        </p:txBody>
      </p:sp>
      <p:sp>
        <p:nvSpPr>
          <p:cNvPr id="310" name="Google Shape;310;g260a8deabce_2_144:notes">
            <a:extLst>
              <a:ext uri="{FF2B5EF4-FFF2-40B4-BE49-F238E27FC236}">
                <a16:creationId xmlns:a16="http://schemas.microsoft.com/office/drawing/2014/main" id="{772FA188-654F-0721-8EF3-9B5FD62734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8012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86240B5D-A441-010E-3DEB-C885DF0B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60a8deabce_2_121:notes">
            <a:extLst>
              <a:ext uri="{FF2B5EF4-FFF2-40B4-BE49-F238E27FC236}">
                <a16:creationId xmlns:a16="http://schemas.microsoft.com/office/drawing/2014/main" id="{1ED0EB02-BED4-30EF-1A90-F8A579D617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260a8deabce_2_121:notes">
            <a:extLst>
              <a:ext uri="{FF2B5EF4-FFF2-40B4-BE49-F238E27FC236}">
                <a16:creationId xmlns:a16="http://schemas.microsoft.com/office/drawing/2014/main" id="{56DC1A81-7630-7A2E-3A71-F462D5DBC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36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455150" y="1643225"/>
            <a:ext cx="3960300" cy="2142600"/>
          </a:xfrm>
          <a:prstGeom prst="rect">
            <a:avLst/>
          </a:prstGeom>
        </p:spPr>
        <p:txBody>
          <a:bodyPr spcFirstLastPara="1" wrap="square" lIns="45725" tIns="22850" rIns="45725" bIns="2285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00" b="1">
                <a:solidFill>
                  <a:srgbClr val="33333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472875" y="3777000"/>
            <a:ext cx="3309900" cy="225300"/>
          </a:xfrm>
          <a:prstGeom prst="rect">
            <a:avLst/>
          </a:prstGeom>
        </p:spPr>
        <p:txBody>
          <a:bodyPr spcFirstLastPara="1" wrap="square" lIns="45725" tIns="22850" rIns="45725" bIns="22850" anchor="t" anchorCtr="0">
            <a:normAutofit/>
          </a:bodyPr>
          <a:lstStyle>
            <a:lvl1pPr lvl="0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-21625" y="4918325"/>
            <a:ext cx="9165616" cy="225171"/>
          </a:xfrm>
          <a:custGeom>
            <a:avLst/>
            <a:gdLst/>
            <a:ahLst/>
            <a:cxnLst/>
            <a:rect l="l" t="t" r="r" b="b"/>
            <a:pathLst>
              <a:path w="5701783" h="152400" extrusionOk="0">
                <a:moveTo>
                  <a:pt x="0" y="0"/>
                </a:moveTo>
                <a:lnTo>
                  <a:pt x="5701783" y="0"/>
                </a:lnTo>
                <a:lnTo>
                  <a:pt x="5701783" y="152400"/>
                </a:lnTo>
                <a:lnTo>
                  <a:pt x="0" y="152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/>
          <p:nvPr/>
        </p:nvSpPr>
        <p:spPr>
          <a:xfrm>
            <a:off x="1862" y="0"/>
            <a:ext cx="9140275" cy="225171"/>
          </a:xfrm>
          <a:custGeom>
            <a:avLst/>
            <a:gdLst/>
            <a:ahLst/>
            <a:cxnLst/>
            <a:rect l="l" t="t" r="r" b="b"/>
            <a:pathLst>
              <a:path w="6186311" h="152400" extrusionOk="0">
                <a:moveTo>
                  <a:pt x="0" y="0"/>
                </a:moveTo>
                <a:lnTo>
                  <a:pt x="6186311" y="0"/>
                </a:lnTo>
                <a:lnTo>
                  <a:pt x="6186311" y="152400"/>
                </a:lnTo>
                <a:lnTo>
                  <a:pt x="0" y="152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452625" y="575025"/>
            <a:ext cx="5280900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00000" y="344200"/>
            <a:ext cx="7656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anrope"/>
              <a:buNone/>
              <a:defRPr sz="22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anrope"/>
              <a:buNone/>
              <a:defRPr sz="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anrope"/>
              <a:buNone/>
              <a:defRPr sz="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anrope"/>
              <a:buNone/>
              <a:defRPr sz="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anrope"/>
              <a:buNone/>
              <a:defRPr sz="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anrope"/>
              <a:buNone/>
              <a:defRPr sz="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anrope"/>
              <a:buNone/>
              <a:defRPr sz="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anrope"/>
              <a:buNone/>
              <a:defRPr sz="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anrope"/>
              <a:buNone/>
              <a:defRPr sz="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00000" y="1148850"/>
            <a:ext cx="53808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•"/>
              <a:defRPr sz="16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–"/>
              <a:defRPr sz="14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•"/>
              <a:defRPr sz="12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"/>
              <a:buChar char="–"/>
              <a:defRPr sz="10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"/>
              <a:buChar char="»"/>
              <a:defRPr sz="10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"/>
              <a:buChar char="•"/>
              <a:defRPr sz="10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"/>
              <a:buChar char="•"/>
              <a:defRPr sz="10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"/>
              <a:buChar char="•"/>
              <a:defRPr sz="10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"/>
              <a:buChar char="•"/>
              <a:defRPr sz="100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gif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57"/>
          <p:cNvGrpSpPr/>
          <p:nvPr/>
        </p:nvGrpSpPr>
        <p:grpSpPr>
          <a:xfrm>
            <a:off x="-35475" y="-4683"/>
            <a:ext cx="9191400" cy="1092809"/>
            <a:chOff x="-35475" y="-4683"/>
            <a:chExt cx="9191400" cy="1092809"/>
          </a:xfrm>
        </p:grpSpPr>
        <p:cxnSp>
          <p:nvCxnSpPr>
            <p:cNvPr id="248" name="Google Shape;248;p57"/>
            <p:cNvCxnSpPr/>
            <p:nvPr/>
          </p:nvCxnSpPr>
          <p:spPr>
            <a:xfrm rot="-5400000">
              <a:off x="2495003" y="535767"/>
              <a:ext cx="1080900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" name="Google Shape;249;p57"/>
            <p:cNvCxnSpPr/>
            <p:nvPr/>
          </p:nvCxnSpPr>
          <p:spPr>
            <a:xfrm rot="-5400000">
              <a:off x="6405577" y="535767"/>
              <a:ext cx="1080900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57"/>
            <p:cNvCxnSpPr/>
            <p:nvPr/>
          </p:nvCxnSpPr>
          <p:spPr>
            <a:xfrm>
              <a:off x="-35475" y="1088125"/>
              <a:ext cx="9191400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2" name="Google Shape;252;p57"/>
          <p:cNvSpPr txBox="1"/>
          <p:nvPr/>
        </p:nvSpPr>
        <p:spPr>
          <a:xfrm>
            <a:off x="5212981" y="577934"/>
            <a:ext cx="14517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  <a:latin typeface="Manrope Light"/>
                <a:ea typeface="Manrope"/>
                <a:cs typeface="Manrope"/>
                <a:sym typeface="Manrope Light"/>
              </a:rPr>
              <a:t>M</a:t>
            </a:r>
            <a:r>
              <a:rPr lang="en-GB" sz="1200" dirty="0">
                <a:solidFill>
                  <a:srgbClr val="333333"/>
                </a:solidFill>
                <a:latin typeface="Manrope Light"/>
                <a:ea typeface="Manrope"/>
                <a:cs typeface="Manrope"/>
                <a:sym typeface="Manrope Light"/>
              </a:rPr>
              <a:t>a</a:t>
            </a:r>
            <a:r>
              <a:rPr lang="en" sz="1200" dirty="0" err="1">
                <a:solidFill>
                  <a:srgbClr val="333333"/>
                </a:solidFill>
                <a:latin typeface="Manrope Light"/>
                <a:ea typeface="Manrope"/>
                <a:cs typeface="Manrope"/>
                <a:sym typeface="Manrope Light"/>
              </a:rPr>
              <a:t>rk</a:t>
            </a:r>
            <a:r>
              <a:rPr lang="en" sz="1200" dirty="0">
                <a:solidFill>
                  <a:srgbClr val="333333"/>
                </a:solidFill>
                <a:latin typeface="Manrope Light"/>
                <a:ea typeface="Manrope"/>
                <a:cs typeface="Manrope"/>
                <a:sym typeface="Manrope Light"/>
              </a:rPr>
              <a:t> Shirchenko</a:t>
            </a:r>
            <a:endParaRPr sz="700" dirty="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3" name="Google Shape;253;p57"/>
          <p:cNvSpPr txBox="1"/>
          <p:nvPr/>
        </p:nvSpPr>
        <p:spPr>
          <a:xfrm>
            <a:off x="541325" y="314609"/>
            <a:ext cx="19980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rgbClr val="333333"/>
                </a:solidFill>
                <a:latin typeface="Manrope Light"/>
                <a:ea typeface="Manrope"/>
                <a:cs typeface="Manrope"/>
                <a:sym typeface="Manrope Light"/>
              </a:rPr>
              <a:t>Muographers</a:t>
            </a:r>
            <a:r>
              <a:rPr lang="en-US" sz="1200" dirty="0">
                <a:solidFill>
                  <a:srgbClr val="333333"/>
                </a:solidFill>
                <a:latin typeface="Manrope Light"/>
                <a:ea typeface="Manrope"/>
                <a:cs typeface="Manrope"/>
                <a:sym typeface="Manrope Light"/>
              </a:rPr>
              <a:t> 2026,</a:t>
            </a: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33333"/>
                </a:solidFill>
                <a:latin typeface="Manrope Light"/>
                <a:ea typeface="Manrope"/>
                <a:cs typeface="Manrope"/>
                <a:sym typeface="Manrope Light"/>
              </a:rPr>
              <a:t>Budapest</a:t>
            </a:r>
            <a:endParaRPr sz="700" dirty="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4" name="Google Shape;254;p57"/>
          <p:cNvSpPr txBox="1"/>
          <p:nvPr/>
        </p:nvSpPr>
        <p:spPr>
          <a:xfrm>
            <a:off x="7388071" y="321033"/>
            <a:ext cx="14517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Joint Institute for Nuclear Research</a:t>
            </a:r>
            <a:endParaRPr sz="700" dirty="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5" name="Google Shape;255;p57"/>
          <p:cNvSpPr txBox="1">
            <a:spLocks noGrp="1"/>
          </p:cNvSpPr>
          <p:nvPr>
            <p:ph type="title"/>
          </p:nvPr>
        </p:nvSpPr>
        <p:spPr>
          <a:xfrm>
            <a:off x="455149" y="1643225"/>
            <a:ext cx="8384622" cy="2142600"/>
          </a:xfrm>
          <a:prstGeom prst="rect">
            <a:avLst/>
          </a:prstGeom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RU" sz="2800" b="0" dirty="0"/>
              <a:t>DSTAR </a:t>
            </a:r>
            <a:br>
              <a:rPr lang="en-RU" sz="2800" b="0" dirty="0"/>
            </a:br>
            <a:r>
              <a:rPr lang="en-RU" sz="2800" b="0" dirty="0"/>
              <a:t>(Detector System for Tracking Angular Radiation)</a:t>
            </a:r>
            <a:br>
              <a:rPr lang="en-RU" sz="3200" b="0" dirty="0"/>
            </a:br>
            <a:br>
              <a:rPr lang="en-RU" sz="3200" b="0" dirty="0"/>
            </a:br>
            <a:r>
              <a:rPr lang="en-RU" sz="1800" b="0" dirty="0"/>
              <a:t>Modular 4π Muon Detector for Field Measurements and Evaluation of Ambient Conditions in Low-Background Experiments</a:t>
            </a:r>
          </a:p>
        </p:txBody>
      </p:sp>
      <p:sp>
        <p:nvSpPr>
          <p:cNvPr id="257" name="Google Shape;257;p57"/>
          <p:cNvSpPr txBox="1">
            <a:spLocks noGrp="1"/>
          </p:cNvSpPr>
          <p:nvPr>
            <p:ph type="subTitle" idx="1"/>
          </p:nvPr>
        </p:nvSpPr>
        <p:spPr>
          <a:xfrm>
            <a:off x="472875" y="3777000"/>
            <a:ext cx="3309900" cy="225300"/>
          </a:xfrm>
          <a:prstGeom prst="rect">
            <a:avLst/>
          </a:prstGeom>
        </p:spPr>
        <p:txBody>
          <a:bodyPr spcFirstLastPara="1" wrap="square" lIns="45725" tIns="22850" rIns="45725" bIns="2285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dirty="0"/>
              <a:t>01.06.2026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F827F692-09EF-7A07-CFE9-08FA63FD0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0">
            <a:extLst>
              <a:ext uri="{FF2B5EF4-FFF2-40B4-BE49-F238E27FC236}">
                <a16:creationId xmlns:a16="http://schemas.microsoft.com/office/drawing/2014/main" id="{C7312CA6-9117-EAD1-C8ED-475274A133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6680"/>
            <a:ext cx="7745077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90000"/>
          </a:bodyPr>
          <a:lstStyle/>
          <a:p>
            <a:r>
              <a:rPr lang="en-RU" dirty="0"/>
              <a:t> Great help from ”Northern Water Problems Institute”, KarRC RAS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C9C8537-6CED-3279-586A-4BC01CAC8F55}"/>
              </a:ext>
            </a:extLst>
          </p:cNvPr>
          <p:cNvSpPr/>
          <p:nvPr/>
        </p:nvSpPr>
        <p:spPr>
          <a:xfrm>
            <a:off x="158688" y="1101428"/>
            <a:ext cx="2678430" cy="3646805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973F73-F53A-5C92-941C-7962B047F1AF}"/>
              </a:ext>
            </a:extLst>
          </p:cNvPr>
          <p:cNvSpPr/>
          <p:nvPr/>
        </p:nvSpPr>
        <p:spPr>
          <a:xfrm>
            <a:off x="3016189" y="1101428"/>
            <a:ext cx="3765195" cy="2420283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74737E0-1B51-050E-A724-30B49D18CC72}"/>
              </a:ext>
            </a:extLst>
          </p:cNvPr>
          <p:cNvSpPr/>
          <p:nvPr/>
        </p:nvSpPr>
        <p:spPr>
          <a:xfrm>
            <a:off x="6960455" y="1101428"/>
            <a:ext cx="2024857" cy="364680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A1619-1EED-026C-7526-86759B7DC164}"/>
              </a:ext>
            </a:extLst>
          </p:cNvPr>
          <p:cNvSpPr txBox="1"/>
          <p:nvPr/>
        </p:nvSpPr>
        <p:spPr>
          <a:xfrm flipH="1">
            <a:off x="3471862" y="3694082"/>
            <a:ext cx="283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RU" dirty="0"/>
              <a:t>1 month on the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U" dirty="0"/>
              <a:t>0 – 25 meters measurements</a:t>
            </a:r>
          </a:p>
        </p:txBody>
      </p:sp>
    </p:spTree>
    <p:extLst>
      <p:ext uri="{BB962C8B-B14F-4D97-AF65-F5344CB8AC3E}">
        <p14:creationId xmlns:p14="http://schemas.microsoft.com/office/powerpoint/2010/main" val="96690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>
          <a:extLst>
            <a:ext uri="{FF2B5EF4-FFF2-40B4-BE49-F238E27FC236}">
              <a16:creationId xmlns:a16="http://schemas.microsoft.com/office/drawing/2014/main" id="{C9411B2C-339A-AA56-A45D-03DD150C4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4">
            <a:extLst>
              <a:ext uri="{FF2B5EF4-FFF2-40B4-BE49-F238E27FC236}">
                <a16:creationId xmlns:a16="http://schemas.microsoft.com/office/drawing/2014/main" id="{AA9284DE-2413-CFC4-96E4-48C159A313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14202"/>
            <a:ext cx="5280900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Preliminary results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F5365-427E-1291-BAB3-F279ABC51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82" y="799324"/>
            <a:ext cx="4424815" cy="2502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497E0-A347-A0E1-7273-819C367ED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452" y="303896"/>
            <a:ext cx="3855866" cy="3860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5C541-AF70-3FBF-F950-43262815D02D}"/>
              </a:ext>
            </a:extLst>
          </p:cNvPr>
          <p:cNvSpPr txBox="1"/>
          <p:nvPr/>
        </p:nvSpPr>
        <p:spPr>
          <a:xfrm>
            <a:off x="762201" y="1452323"/>
            <a:ext cx="4055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RU" sz="1200" dirty="0"/>
              <a:t>Overall muon rate vs water depth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92B22-9866-2B29-C2AD-2AF3FF0A6FF1}"/>
              </a:ext>
            </a:extLst>
          </p:cNvPr>
          <p:cNvSpPr txBox="1"/>
          <p:nvPr/>
        </p:nvSpPr>
        <p:spPr>
          <a:xfrm>
            <a:off x="5105060" y="4253684"/>
            <a:ext cx="3855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RU" sz="1200" dirty="0"/>
              <a:t>Channel-by-channel attenuation vs water depth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567AD-C7C7-8E0E-6EBD-1286A42112FB}"/>
              </a:ext>
            </a:extLst>
          </p:cNvPr>
          <p:cNvSpPr txBox="1"/>
          <p:nvPr/>
        </p:nvSpPr>
        <p:spPr>
          <a:xfrm>
            <a:off x="1584251" y="113768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</a:t>
            </a:r>
            <a:endParaRPr lang="en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EBDAE-BD17-2C5D-C15B-69152CCCC4B7}"/>
              </a:ext>
            </a:extLst>
          </p:cNvPr>
          <p:cNvSpPr txBox="1"/>
          <p:nvPr/>
        </p:nvSpPr>
        <p:spPr>
          <a:xfrm>
            <a:off x="235682" y="3471493"/>
            <a:ext cx="4657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RU" altLang="en-RU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RU" altLang="en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Muon rate decreases monotonically with depth.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RU" altLang="en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Consistent behaviour is observed across all coincidence channels.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RU" altLang="en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Detector response can be used to estimate effective water-equivalent overburden.</a:t>
            </a:r>
            <a:endParaRPr kumimoji="0" lang="en-RU" altLang="en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8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>
          <a:extLst>
            <a:ext uri="{FF2B5EF4-FFF2-40B4-BE49-F238E27FC236}">
              <a16:creationId xmlns:a16="http://schemas.microsoft.com/office/drawing/2014/main" id="{5EA59594-CDD8-5212-9AF1-DF74E63F1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9">
            <a:extLst>
              <a:ext uri="{FF2B5EF4-FFF2-40B4-BE49-F238E27FC236}">
                <a16:creationId xmlns:a16="http://schemas.microsoft.com/office/drawing/2014/main" id="{EB744CAC-8976-F3CB-D064-3D4A52BF7A3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346850"/>
            <a:ext cx="3776100" cy="455100"/>
          </a:xfrm>
          <a:prstGeom prst="rect">
            <a:avLst/>
          </a:prstGeom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800" dirty="0"/>
              <a:t>  Conclusions</a:t>
            </a:r>
            <a:endParaRPr sz="1400" dirty="0"/>
          </a:p>
        </p:txBody>
      </p:sp>
      <p:sp>
        <p:nvSpPr>
          <p:cNvPr id="455" name="Google Shape;455;p69">
            <a:extLst>
              <a:ext uri="{FF2B5EF4-FFF2-40B4-BE49-F238E27FC236}">
                <a16:creationId xmlns:a16="http://schemas.microsoft.com/office/drawing/2014/main" id="{9F9369A5-383E-B39D-0CC7-0C23B7CC6E0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144211" y="1423358"/>
            <a:ext cx="3776100" cy="455100"/>
          </a:xfrm>
          <a:prstGeom prst="rect">
            <a:avLst/>
          </a:prstGeom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dirty="0"/>
              <a:t>Possible applications</a:t>
            </a:r>
            <a:endParaRPr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6CDEABB-9CEC-5B2B-502C-4D4471FB6F3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3689" y="1232331"/>
            <a:ext cx="444400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RU" altLang="en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DSTAR demonstrates stable autonomous long-term operation;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RU" altLang="en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the modular architecture enables flexible field deployment;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RU" altLang="en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first measurements of </a:t>
            </a:r>
            <a:r>
              <a:rPr lang="en-US" altLang="en-RU" sz="1400" dirty="0">
                <a:solidFill>
                  <a:srgbClr val="000000"/>
                </a:solidFill>
                <a:latin typeface="+mn-lt"/>
              </a:rPr>
              <a:t>direct </a:t>
            </a:r>
            <a:r>
              <a:rPr kumimoji="0" lang="en-RU" altLang="en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water-equivalent depth have been successfully performed;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RU" altLang="en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future scaling opens the path toward underwater measurements and muography applications.</a:t>
            </a:r>
            <a:endParaRPr kumimoji="0" lang="en-RU" altLang="en-RU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4C33E9-47FC-B027-42DE-2245322DF31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144211" y="1950792"/>
            <a:ext cx="2502608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RU" altLang="en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Overburden estimation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RU" altLang="en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Environmental monitoring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RU" altLang="en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Underground surveys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RU" altLang="en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Muography R&amp;D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RU" altLang="en-RU" sz="1400" dirty="0">
                <a:solidFill>
                  <a:srgbClr val="000000"/>
                </a:solidFill>
                <a:latin typeface="Arial" panose="020B0604020202020204" pitchFamily="34" charset="0"/>
              </a:rPr>
              <a:t>Education and outreach</a:t>
            </a:r>
            <a:endParaRPr kumimoji="0" lang="en-RU" altLang="en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4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" grpId="0" build="p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8"/>
          <p:cNvSpPr/>
          <p:nvPr/>
        </p:nvSpPr>
        <p:spPr>
          <a:xfrm>
            <a:off x="0" y="1325"/>
            <a:ext cx="1815389" cy="5146170"/>
          </a:xfrm>
          <a:custGeom>
            <a:avLst/>
            <a:gdLst/>
            <a:ahLst/>
            <a:cxnLst/>
            <a:rect l="l" t="t" r="r" b="b"/>
            <a:pathLst>
              <a:path w="1370105" h="3935885" extrusionOk="0">
                <a:moveTo>
                  <a:pt x="0" y="0"/>
                </a:moveTo>
                <a:lnTo>
                  <a:pt x="1370105" y="0"/>
                </a:lnTo>
                <a:lnTo>
                  <a:pt x="1370105" y="3935885"/>
                </a:lnTo>
                <a:lnTo>
                  <a:pt x="0" y="39358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58"/>
          <p:cNvSpPr txBox="1"/>
          <p:nvPr/>
        </p:nvSpPr>
        <p:spPr>
          <a:xfrm>
            <a:off x="269594" y="450948"/>
            <a:ext cx="1276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333333"/>
                </a:solidFill>
                <a:latin typeface="+mj-lt"/>
                <a:ea typeface="Manrope Medium"/>
                <a:cs typeface="Manrope Medium"/>
                <a:sym typeface="Manrope Medium"/>
              </a:rPr>
              <a:t>Motivation</a:t>
            </a:r>
            <a:endParaRPr sz="1050" dirty="0">
              <a:latin typeface="+mj-lt"/>
              <a:ea typeface="Manrope"/>
              <a:cs typeface="Manrope"/>
              <a:sym typeface="Manrop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76B3C-54E7-F16D-7B58-D17463A40DEC}"/>
              </a:ext>
            </a:extLst>
          </p:cNvPr>
          <p:cNvSpPr txBox="1"/>
          <p:nvPr/>
        </p:nvSpPr>
        <p:spPr>
          <a:xfrm>
            <a:off x="2166730" y="324981"/>
            <a:ext cx="6390861" cy="2313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RU" b="1" dirty="0">
                <a:effectLst/>
                <a:latin typeface="+mn-lt"/>
              </a:rPr>
              <a:t>Low-background and muography-related measurements often require:</a:t>
            </a:r>
          </a:p>
          <a:p>
            <a:pPr>
              <a:buNone/>
            </a:pPr>
            <a:br>
              <a:rPr lang="en-RU" dirty="0">
                <a:effectLst/>
                <a:latin typeface="+mn-lt"/>
              </a:rPr>
            </a:br>
            <a:endParaRPr lang="en-RU" dirty="0">
              <a:effectLst/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fast site characterization;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evaluation of effective overburden;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environmental muon monitoring;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measurements outside dedicated underground laboratories;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flexible deployment geometry.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30C63-7E04-ABAA-B665-7DC6CE222FC4}"/>
              </a:ext>
            </a:extLst>
          </p:cNvPr>
          <p:cNvSpPr txBox="1"/>
          <p:nvPr/>
        </p:nvSpPr>
        <p:spPr>
          <a:xfrm>
            <a:off x="2285999" y="2887198"/>
            <a:ext cx="4830417" cy="1989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RU" b="1" dirty="0">
                <a:effectLst/>
                <a:latin typeface="+mn-lt"/>
              </a:rPr>
              <a:t>Existing systems are often:</a:t>
            </a:r>
          </a:p>
          <a:p>
            <a:pPr>
              <a:buNone/>
            </a:pPr>
            <a:br>
              <a:rPr lang="en-RU" dirty="0">
                <a:effectLst/>
                <a:latin typeface="+mn-lt"/>
              </a:rPr>
            </a:br>
            <a:endParaRPr lang="en-RU" dirty="0">
              <a:effectLst/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large;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infrastructure-heavy;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optimized for fixed installations;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not intended for field deployment.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>
          <a:extLst>
            <a:ext uri="{FF2B5EF4-FFF2-40B4-BE49-F238E27FC236}">
              <a16:creationId xmlns:a16="http://schemas.microsoft.com/office/drawing/2014/main" id="{2EEECD4B-0908-8947-CD96-4C3B752FB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>
            <a:extLst>
              <a:ext uri="{FF2B5EF4-FFF2-40B4-BE49-F238E27FC236}">
                <a16:creationId xmlns:a16="http://schemas.microsoft.com/office/drawing/2014/main" id="{3FEBBE7B-A30B-8AF2-BEED-A0E91EF46C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47034"/>
            <a:ext cx="5280900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Concept of DSTAR</a:t>
            </a:r>
            <a:endParaRPr dirty="0"/>
          </a:p>
        </p:txBody>
      </p:sp>
      <p:pic>
        <p:nvPicPr>
          <p:cNvPr id="2" name="Google Shape;142;p18">
            <a:extLst>
              <a:ext uri="{FF2B5EF4-FFF2-40B4-BE49-F238E27FC236}">
                <a16:creationId xmlns:a16="http://schemas.microsoft.com/office/drawing/2014/main" id="{F2A569C5-7E12-00BF-F7F1-1C405AE37759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78496" y="601635"/>
            <a:ext cx="7265504" cy="4541866"/>
          </a:xfrm>
          <a:prstGeom prst="rect">
            <a:avLst/>
          </a:prstGeom>
          <a:noFill/>
          <a:ln>
            <a:noFill/>
          </a:ln>
          <a:effectLst>
            <a:softEdge rad="78284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475736-7756-14B0-7684-A0861D4613FE}"/>
              </a:ext>
            </a:extLst>
          </p:cNvPr>
          <p:cNvSpPr txBox="1"/>
          <p:nvPr/>
        </p:nvSpPr>
        <p:spPr>
          <a:xfrm>
            <a:off x="337057" y="1398082"/>
            <a:ext cx="4606786" cy="231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modular;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scalable;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autonomous;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4π coverage;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c</a:t>
            </a:r>
            <a:r>
              <a:rPr lang="en-RU" dirty="0">
                <a:effectLst/>
                <a:latin typeface="+mn-lt"/>
              </a:rPr>
              <a:t>oincedence</a:t>
            </a:r>
            <a:br>
              <a:rPr lang="en-RU" dirty="0">
                <a:effectLst/>
                <a:latin typeface="+mn-lt"/>
              </a:rPr>
            </a:br>
            <a:r>
              <a:rPr lang="en-RU" dirty="0">
                <a:effectLst/>
                <a:latin typeface="+mn-lt"/>
              </a:rPr>
              <a:t>measurements;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RU" dirty="0">
                <a:effectLst/>
                <a:latin typeface="+mn-lt"/>
              </a:rPr>
              <a:t>portable.</a:t>
            </a:r>
          </a:p>
        </p:txBody>
      </p:sp>
      <p:pic>
        <p:nvPicPr>
          <p:cNvPr id="5" name="Google Shape;127;p22">
            <a:extLst>
              <a:ext uri="{FF2B5EF4-FFF2-40B4-BE49-F238E27FC236}">
                <a16:creationId xmlns:a16="http://schemas.microsoft.com/office/drawing/2014/main" id="{6F0897E6-8AE1-F660-E572-5A272EEE87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9775" y="247034"/>
            <a:ext cx="2424225" cy="115104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8918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>
          <a:extLst>
            <a:ext uri="{FF2B5EF4-FFF2-40B4-BE49-F238E27FC236}">
              <a16:creationId xmlns:a16="http://schemas.microsoft.com/office/drawing/2014/main" id="{EE9E3BF0-06E9-67CF-BBDB-C25DEF09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5">
            <a:extLst>
              <a:ext uri="{FF2B5EF4-FFF2-40B4-BE49-F238E27FC236}">
                <a16:creationId xmlns:a16="http://schemas.microsoft.com/office/drawing/2014/main" id="{1470D090-75F4-9E37-12DD-BB2B06FA0E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06669"/>
            <a:ext cx="5280900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Prototype</a:t>
            </a:r>
            <a:endParaRPr dirty="0"/>
          </a:p>
        </p:txBody>
      </p:sp>
      <p:pic>
        <p:nvPicPr>
          <p:cNvPr id="2" name="Google Shape;170;p21">
            <a:extLst>
              <a:ext uri="{FF2B5EF4-FFF2-40B4-BE49-F238E27FC236}">
                <a16:creationId xmlns:a16="http://schemas.microsoft.com/office/drawing/2014/main" id="{3C2BFAD1-DFC8-11C1-E819-75D86255F75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" y="1550504"/>
            <a:ext cx="9144000" cy="35929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B5B442C-81A9-3194-349E-E98E8E3C4A78}"/>
              </a:ext>
            </a:extLst>
          </p:cNvPr>
          <p:cNvSpPr/>
          <p:nvPr/>
        </p:nvSpPr>
        <p:spPr>
          <a:xfrm>
            <a:off x="1661651" y="284012"/>
            <a:ext cx="4070555" cy="255135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58330-DD95-B75C-7116-73F3DAD06AB0}"/>
              </a:ext>
            </a:extLst>
          </p:cNvPr>
          <p:cNvSpPr txBox="1"/>
          <p:nvPr/>
        </p:nvSpPr>
        <p:spPr>
          <a:xfrm>
            <a:off x="6278183" y="798109"/>
            <a:ext cx="2574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Big Challenges (Sirius school)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U" dirty="0"/>
              <a:t>14 channels</a:t>
            </a:r>
          </a:p>
        </p:txBody>
      </p:sp>
    </p:spTree>
    <p:extLst>
      <p:ext uri="{BB962C8B-B14F-4D97-AF65-F5344CB8AC3E}">
        <p14:creationId xmlns:p14="http://schemas.microsoft.com/office/powerpoint/2010/main" val="39765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>
          <a:extLst>
            <a:ext uri="{FF2B5EF4-FFF2-40B4-BE49-F238E27FC236}">
              <a16:creationId xmlns:a16="http://schemas.microsoft.com/office/drawing/2014/main" id="{622E3888-4EEE-9CA6-5E20-A0D80C4A4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4">
            <a:extLst>
              <a:ext uri="{FF2B5EF4-FFF2-40B4-BE49-F238E27FC236}">
                <a16:creationId xmlns:a16="http://schemas.microsoft.com/office/drawing/2014/main" id="{E127A5D9-AE63-4782-D883-3D8963F369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96729"/>
            <a:ext cx="5280900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KNPP</a:t>
            </a:r>
            <a:endParaRPr dirty="0"/>
          </a:p>
        </p:txBody>
      </p:sp>
      <p:sp>
        <p:nvSpPr>
          <p:cNvPr id="331" name="Google Shape;331;p64">
            <a:extLst>
              <a:ext uri="{FF2B5EF4-FFF2-40B4-BE49-F238E27FC236}">
                <a16:creationId xmlns:a16="http://schemas.microsoft.com/office/drawing/2014/main" id="{3F4F6283-F097-E759-BFC2-31791BE6E668}"/>
              </a:ext>
            </a:extLst>
          </p:cNvPr>
          <p:cNvSpPr txBox="1"/>
          <p:nvPr/>
        </p:nvSpPr>
        <p:spPr>
          <a:xfrm>
            <a:off x="4396875" y="1207200"/>
            <a:ext cx="38784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Lorem ipsum dolor sit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amet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,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consectetur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adipiscing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elit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, sed do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eiusmod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tempor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incididunt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ut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labore et dolore magna </a:t>
            </a:r>
            <a:r>
              <a:rPr lang="en" sz="12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aliqua</a:t>
            </a:r>
            <a:r>
              <a:rPr lang="en" sz="12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.</a:t>
            </a:r>
            <a:endParaRPr sz="1200" dirty="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2" name="Google Shape;332;p64">
            <a:extLst>
              <a:ext uri="{FF2B5EF4-FFF2-40B4-BE49-F238E27FC236}">
                <a16:creationId xmlns:a16="http://schemas.microsoft.com/office/drawing/2014/main" id="{276E313C-7B7B-AE60-3358-34B4A309D294}"/>
              </a:ext>
            </a:extLst>
          </p:cNvPr>
          <p:cNvSpPr txBox="1"/>
          <p:nvPr/>
        </p:nvSpPr>
        <p:spPr>
          <a:xfrm>
            <a:off x="4396878" y="2319858"/>
            <a:ext cx="38784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4000" marR="0" lvl="1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Manrope"/>
              <a:buChar char="•"/>
            </a:pPr>
            <a:r>
              <a:rPr lang="en" sz="1000" i="0" u="none" strike="noStrike" cap="none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Lorem ipsum dolor sit amet, consectetur adipiscing elit, sed do eiusmod tempor incididunt ut labore et dolore magna aliqua.</a:t>
            </a:r>
            <a:endParaRPr sz="1000">
              <a:latin typeface="Manrope"/>
              <a:ea typeface="Manrope"/>
              <a:cs typeface="Manrope"/>
              <a:sym typeface="Manrope"/>
            </a:endParaRPr>
          </a:p>
          <a:p>
            <a:pPr marL="254000" marR="0" lvl="1" indent="-114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Manrope"/>
              <a:buChar char="•"/>
            </a:pPr>
            <a:r>
              <a:rPr lang="en" sz="1000" i="0" u="none" strike="noStrike" cap="none">
                <a:solidFill>
                  <a:srgbClr val="333333"/>
                </a:solidFill>
                <a:latin typeface="Manrope"/>
                <a:ea typeface="Manrope"/>
                <a:cs typeface="Manrope"/>
                <a:sym typeface="Manrope"/>
              </a:rPr>
              <a:t>Ut enim ad minim veniam, quis nostrud exercitation ullamco laboris nisi ut aliquip ex ea commodo consequat. </a:t>
            </a:r>
            <a:endParaRPr sz="100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254000" marR="0" lvl="1" indent="-1143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333333"/>
              </a:buClr>
              <a:buSzPts val="1000"/>
              <a:buFont typeface="Manrope"/>
              <a:buChar char="•"/>
            </a:pPr>
            <a:r>
              <a:rPr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Ut enim ad minim veniam, quis nostrud exercitation ullamco laboris nisi ut aliquip ex ea commodo consequat. </a:t>
            </a:r>
            <a:endParaRPr sz="1000">
              <a:solidFill>
                <a:srgbClr val="3333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43DDA548-1772-5B63-B565-60B0152BAC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95" y="232292"/>
            <a:ext cx="6590340" cy="4901566"/>
          </a:xfrm>
          <a:prstGeom prst="rect">
            <a:avLst/>
          </a:prstGeom>
        </p:spPr>
      </p:pic>
      <p:sp>
        <p:nvSpPr>
          <p:cNvPr id="4" name="Прямоугольная выноска 3">
            <a:extLst>
              <a:ext uri="{FF2B5EF4-FFF2-40B4-BE49-F238E27FC236}">
                <a16:creationId xmlns:a16="http://schemas.microsoft.com/office/drawing/2014/main" id="{C74DC9AE-5D68-2B17-43A4-3F75340E0463}"/>
              </a:ext>
            </a:extLst>
          </p:cNvPr>
          <p:cNvSpPr/>
          <p:nvPr/>
        </p:nvSpPr>
        <p:spPr>
          <a:xfrm>
            <a:off x="7103251" y="357749"/>
            <a:ext cx="2028584" cy="617459"/>
          </a:xfrm>
          <a:prstGeom prst="wedgeRectCallout">
            <a:avLst>
              <a:gd name="adj1" fmla="val -93611"/>
              <a:gd name="adj2" fmla="val 219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+mj-lt"/>
              </a:rPr>
              <a:t>GEMMA 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  <a:latin typeface="+mj-lt"/>
              </a:rPr>
              <a:t>(Neutrino Magnetic Moment)</a:t>
            </a:r>
            <a:endParaRPr lang="ru-RU" sz="105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Прямоугольная выноска 4">
            <a:extLst>
              <a:ext uri="{FF2B5EF4-FFF2-40B4-BE49-F238E27FC236}">
                <a16:creationId xmlns:a16="http://schemas.microsoft.com/office/drawing/2014/main" id="{BD471141-3B96-A339-2A4D-DF45FF6898E4}"/>
              </a:ext>
            </a:extLst>
          </p:cNvPr>
          <p:cNvSpPr/>
          <p:nvPr/>
        </p:nvSpPr>
        <p:spPr>
          <a:xfrm>
            <a:off x="6801422" y="2979614"/>
            <a:ext cx="2336495" cy="740549"/>
          </a:xfrm>
          <a:prstGeom prst="wedgeRectCallout">
            <a:avLst>
              <a:gd name="adj1" fmla="val -163866"/>
              <a:gd name="adj2" fmla="val 58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+mj-lt"/>
              </a:rPr>
              <a:t>DANSS 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  <a:latin typeface="+mj-lt"/>
              </a:rPr>
              <a:t>(reactor monitoring and search for sterile neutrino oscillations)</a:t>
            </a:r>
            <a:endParaRPr lang="ru-RU" sz="105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Прямоугольная выноска 5">
            <a:extLst>
              <a:ext uri="{FF2B5EF4-FFF2-40B4-BE49-F238E27FC236}">
                <a16:creationId xmlns:a16="http://schemas.microsoft.com/office/drawing/2014/main" id="{D79B17B3-BFD5-33EA-0E48-C3B4D3EE6CE2}"/>
              </a:ext>
            </a:extLst>
          </p:cNvPr>
          <p:cNvSpPr/>
          <p:nvPr/>
        </p:nvSpPr>
        <p:spPr>
          <a:xfrm>
            <a:off x="7531528" y="1716300"/>
            <a:ext cx="1600307" cy="775800"/>
          </a:xfrm>
          <a:prstGeom prst="wedgeRectCallout">
            <a:avLst>
              <a:gd name="adj1" fmla="val -173027"/>
              <a:gd name="adj2" fmla="val 74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</a:t>
            </a:r>
            <a:r>
              <a:rPr lang="en-US" sz="1350" b="1" dirty="0" err="1">
                <a:solidFill>
                  <a:schemeClr val="tx1"/>
                </a:solidFill>
                <a:latin typeface="+mj-lt"/>
              </a:rPr>
              <a:t>GeN</a:t>
            </a:r>
            <a:r>
              <a:rPr lang="en-US" sz="135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lvl="0" algn="ctr"/>
            <a:r>
              <a:rPr lang="en-US" sz="1050" b="1" dirty="0">
                <a:solidFill>
                  <a:schemeClr val="tx1"/>
                </a:solidFill>
                <a:latin typeface="+mj-lt"/>
              </a:rPr>
              <a:t>(Coherent </a:t>
            </a:r>
            <a:r>
              <a:rPr lang="en-US" sz="1050" b="1" dirty="0">
                <a:solidFill>
                  <a:srgbClr val="000000"/>
                </a:solidFill>
                <a:latin typeface="+mj-lt"/>
                <a:sym typeface="Symbol" panose="05050102010706020507" pitchFamily="18" charset="2"/>
              </a:rPr>
              <a:t>-</a:t>
            </a:r>
            <a:r>
              <a:rPr lang="en-US" sz="1050" b="1" dirty="0">
                <a:solidFill>
                  <a:srgbClr val="000000"/>
                </a:solidFill>
                <a:latin typeface="+mj-lt"/>
              </a:rPr>
              <a:t>Ge scattering</a:t>
            </a:r>
            <a:r>
              <a:rPr lang="en-US" sz="1050" b="1" dirty="0">
                <a:solidFill>
                  <a:schemeClr val="tx1"/>
                </a:solidFill>
                <a:latin typeface="+mj-lt"/>
              </a:rPr>
              <a:t>)</a:t>
            </a:r>
            <a:endParaRPr lang="ru-RU" sz="105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>
                <a:extLst>
                  <a:ext uri="{FF2B5EF4-FFF2-40B4-BE49-F238E27FC236}">
                    <a16:creationId xmlns:a16="http://schemas.microsoft.com/office/drawing/2014/main" id="{DC44A664-5F8F-3F53-9D90-D5A1D862B64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521027" y="247730"/>
                <a:ext cx="3123560" cy="80719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aseline="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0" hangingPunct="0">
                  <a:defRPr/>
                </a:pPr>
                <a:r>
                  <a:rPr lang="fr-FR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Pressurised Water Reactor (</a:t>
                </a:r>
                <a:r>
                  <a:rPr lang="ru-RU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ВВЭР-1000)</a:t>
                </a:r>
                <a:endParaRPr lang="en-US" sz="105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0" hangingPunct="0">
                  <a:defRPr/>
                </a:pPr>
                <a:r>
                  <a:rPr lang="en-US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Thermal Power: 3 100 MW</a:t>
                </a:r>
                <a:r>
                  <a:rPr lang="ru-RU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05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0" hangingPunct="0">
                  <a:defRPr/>
                </a:pPr>
                <a:r>
                  <a:rPr lang="en-US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Flux: </a:t>
                </a:r>
                <a:r>
                  <a:rPr lang="fr-FR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050" i="1" ker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fr-FR" sz="10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ru-RU" sz="10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6</m:t>
                        </m:r>
                        <m:r>
                          <a:rPr lang="ru-RU" sz="10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sym typeface="Symbol" panose="05050102010706020507" pitchFamily="18" charset="2"/>
                          </a:rPr>
                          <m:t></m:t>
                        </m:r>
                        <m:r>
                          <a:rPr lang="fr-FR" sz="1050" i="1" ker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ru-RU" sz="10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20</m:t>
                        </m:r>
                      </m:sup>
                    </m:sSup>
                    <m:r>
                      <a:rPr lang="fr-FR" sz="1050" i="1" ker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̅"/>
                        <m:ctrlPr>
                          <a:rPr lang="fr-FR" sz="105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05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05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fr-FR" sz="105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/ </a:t>
                </a:r>
                <a:r>
                  <a:rPr lang="ru-RU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ru-RU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</a:t>
                </a:r>
                <a:r>
                  <a:rPr lang="en-US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/ </a:t>
                </a:r>
                <a:r>
                  <a:rPr lang="fr-FR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day</a:t>
                </a:r>
              </a:p>
              <a:p>
                <a:pPr eaLnBrk="0" hangingPunct="0">
                  <a:defRPr/>
                </a:pPr>
                <a:r>
                  <a:rPr lang="fr-FR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Campaign: </a:t>
                </a:r>
                <a:r>
                  <a:rPr lang="ru-RU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 </a:t>
                </a:r>
                <a:r>
                  <a:rPr lang="en-US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months</a:t>
                </a:r>
                <a:endParaRPr lang="ru-RU" sz="105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Espace réservé du contenu 2">
                <a:extLst>
                  <a:ext uri="{FF2B5EF4-FFF2-40B4-BE49-F238E27FC236}">
                    <a16:creationId xmlns:a16="http://schemas.microsoft.com/office/drawing/2014/main" id="{DC44A664-5F8F-3F53-9D90-D5A1D862B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1027" y="247730"/>
                <a:ext cx="3123560" cy="807197"/>
              </a:xfrm>
              <a:prstGeom prst="rect">
                <a:avLst/>
              </a:prstGeom>
              <a:blipFill>
                <a:blip r:embed="rId4"/>
                <a:stretch>
                  <a:fillRect l="-405" t="-1538" b="-461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D80DD0F1-72F5-0636-BFDD-15C67A69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014" y="789155"/>
            <a:ext cx="2544275" cy="219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441DA8-FAA0-5AD7-5452-E1393B869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54" y="3150279"/>
            <a:ext cx="1618263" cy="9923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1885C1-81A6-F870-EFF9-2AF5D4DEB16A}"/>
              </a:ext>
            </a:extLst>
          </p:cNvPr>
          <p:cNvCxnSpPr>
            <a:cxnSpLocks/>
          </p:cNvCxnSpPr>
          <p:nvPr/>
        </p:nvCxnSpPr>
        <p:spPr>
          <a:xfrm flipH="1" flipV="1">
            <a:off x="1148316" y="2492100"/>
            <a:ext cx="125166" cy="9385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24EB40-9085-3A55-518B-AEDCC1FAA49C}"/>
              </a:ext>
            </a:extLst>
          </p:cNvPr>
          <p:cNvSpPr txBox="1"/>
          <p:nvPr/>
        </p:nvSpPr>
        <p:spPr>
          <a:xfrm>
            <a:off x="815271" y="4271777"/>
            <a:ext cx="3262432" cy="861774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RU" sz="1200" dirty="0"/>
              <a:t>stability over months;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RU" sz="1200" dirty="0"/>
              <a:t>count rate</a:t>
            </a:r>
            <a:r>
              <a:rPr lang="ru-RU" sz="1200" dirty="0"/>
              <a:t> </a:t>
            </a:r>
            <a:r>
              <a:rPr lang="en-US" sz="1200" dirty="0"/>
              <a:t>consistent with MC and DANSS</a:t>
            </a:r>
            <a:r>
              <a:rPr lang="en-RU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&gt; 95</a:t>
            </a:r>
            <a:r>
              <a:rPr lang="ru-RU" sz="1200" dirty="0"/>
              <a:t>% </a:t>
            </a:r>
            <a:r>
              <a:rPr lang="en-RU" sz="1200" dirty="0"/>
              <a:t>uptime;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n</a:t>
            </a:r>
            <a:r>
              <a:rPr lang="en-RU" sz="1200" dirty="0"/>
              <a:t>o significant environmental dependence</a:t>
            </a:r>
          </a:p>
        </p:txBody>
      </p:sp>
    </p:spTree>
    <p:extLst>
      <p:ext uri="{BB962C8B-B14F-4D97-AF65-F5344CB8AC3E}">
        <p14:creationId xmlns:p14="http://schemas.microsoft.com/office/powerpoint/2010/main" val="56895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D94CBE6C-9B9F-8CE8-A236-EEC80E98B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0">
            <a:extLst>
              <a:ext uri="{FF2B5EF4-FFF2-40B4-BE49-F238E27FC236}">
                <a16:creationId xmlns:a16="http://schemas.microsoft.com/office/drawing/2014/main" id="{C4213FA7-802F-8EF9-E4FD-B9315FF4AB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55140"/>
            <a:ext cx="5280900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Detector architecture</a:t>
            </a:r>
            <a:endParaRPr dirty="0"/>
          </a:p>
        </p:txBody>
      </p:sp>
      <p:sp>
        <p:nvSpPr>
          <p:cNvPr id="461" name="Google Shape;461;p70">
            <a:extLst>
              <a:ext uri="{FF2B5EF4-FFF2-40B4-BE49-F238E27FC236}">
                <a16:creationId xmlns:a16="http://schemas.microsoft.com/office/drawing/2014/main" id="{164F329A-694C-6AFE-3AE0-CDDE3C7B97BA}"/>
              </a:ext>
            </a:extLst>
          </p:cNvPr>
          <p:cNvSpPr txBox="1"/>
          <p:nvPr/>
        </p:nvSpPr>
        <p:spPr>
          <a:xfrm>
            <a:off x="3372559" y="3702130"/>
            <a:ext cx="2433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Tx/>
              <a:buFont typeface="Wingdings" pitchFamily="2" charset="2"/>
              <a:buChar char="Ø"/>
              <a:defRPr/>
            </a:pPr>
            <a:r>
              <a:rPr lang="en-US" sz="1000" dirty="0">
                <a:solidFill>
                  <a:schemeClr val="tx1"/>
                </a:solidFill>
                <a:latin typeface="+mn-lt"/>
                <a:cs typeface="Times New Roman" panose="02020603050405020304" charset="0"/>
              </a:rPr>
              <a:t>64-channel  FADC;</a:t>
            </a:r>
          </a:p>
          <a:p>
            <a:pPr marL="285750" lvl="0" indent="-285750">
              <a:lnSpc>
                <a:spcPct val="150000"/>
              </a:lnSpc>
              <a:buClrTx/>
              <a:buFont typeface="Wingdings" pitchFamily="2" charset="2"/>
              <a:buChar char="Ø"/>
              <a:defRPr/>
            </a:pPr>
            <a:r>
              <a:rPr lang="ru-RU" sz="1000" dirty="0">
                <a:solidFill>
                  <a:schemeClr val="tx1"/>
                </a:solidFill>
                <a:latin typeface="+mn-lt"/>
                <a:cs typeface="Times New Roman" panose="02020603050405020304" charset="0"/>
              </a:rPr>
              <a:t>CAEN → AFI-ADC64;</a:t>
            </a:r>
            <a:endParaRPr lang="en-US" sz="1000" dirty="0">
              <a:solidFill>
                <a:schemeClr val="tx1"/>
              </a:solidFill>
              <a:latin typeface="+mn-lt"/>
              <a:cs typeface="Times New Roman" panose="02020603050405020304" charset="0"/>
            </a:endParaRPr>
          </a:p>
          <a:p>
            <a:pPr marL="171450" lvl="6" indent="-171450">
              <a:buClrTx/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Times New Roman"/>
                <a:ea typeface="Times New Roman"/>
                <a:cs typeface="Times New Roman"/>
                <a:sym typeface="Times New Roman"/>
              </a:rPr>
              <a:t>12 </a:t>
            </a:r>
            <a:r>
              <a:rPr 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bit</a:t>
            </a:r>
            <a:r>
              <a:rPr lang="ru-RU" sz="1000" dirty="0">
                <a:latin typeface="Times New Roman"/>
                <a:ea typeface="Times New Roman"/>
                <a:cs typeface="Times New Roman"/>
                <a:sym typeface="Times New Roman"/>
              </a:rPr>
              <a:t>, 62.5 </a:t>
            </a:r>
            <a:r>
              <a:rPr 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MS/s</a:t>
            </a:r>
          </a:p>
          <a:p>
            <a:pPr marL="171450" lvl="3" indent="-171450">
              <a:buClrTx/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latin typeface="Times New Roman"/>
                <a:ea typeface="Times New Roman"/>
                <a:cs typeface="Times New Roman"/>
                <a:sym typeface="Times New Roman"/>
              </a:rPr>
              <a:t>sampling interval: 16 ns</a:t>
            </a:r>
            <a:endParaRPr lang="ru-RU"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lvl="3" indent="-171450">
              <a:buClrTx/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up to</a:t>
            </a:r>
            <a:r>
              <a:rPr lang="ru-RU" sz="1000" dirty="0">
                <a:latin typeface="Times New Roman"/>
                <a:ea typeface="Times New Roman"/>
                <a:cs typeface="Times New Roman"/>
                <a:sym typeface="Times New Roman"/>
              </a:rPr>
              <a:t> 2048 </a:t>
            </a:r>
            <a:r>
              <a:rPr lang="en-US" sz="1000" dirty="0">
                <a:latin typeface="Times New Roman"/>
                <a:ea typeface="Times New Roman"/>
                <a:cs typeface="Times New Roman"/>
                <a:sym typeface="Times New Roman"/>
              </a:rPr>
              <a:t>events/s</a:t>
            </a:r>
            <a:endParaRPr lang="ru-RU" sz="1000" dirty="0">
              <a:solidFill>
                <a:schemeClr val="tx1"/>
              </a:solidFill>
              <a:latin typeface="+mn-lt"/>
              <a:cs typeface="Times New Roman" panose="0202060305040502030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000" dirty="0">
                <a:solidFill>
                  <a:schemeClr val="tx1"/>
                </a:solidFill>
                <a:latin typeface="+mn-lt"/>
                <a:ea typeface="Manrope"/>
                <a:cs typeface="Manrope"/>
                <a:sym typeface="Manrope"/>
              </a:rPr>
            </a:br>
            <a:endParaRPr sz="1000" dirty="0">
              <a:solidFill>
                <a:schemeClr val="tx1"/>
              </a:solidFill>
              <a:latin typeface="+mn-lt"/>
              <a:ea typeface="Manrope"/>
              <a:cs typeface="Manrope"/>
              <a:sym typeface="Manrope"/>
            </a:endParaRPr>
          </a:p>
        </p:txBody>
      </p:sp>
      <p:sp>
        <p:nvSpPr>
          <p:cNvPr id="463" name="Google Shape;463;p70">
            <a:extLst>
              <a:ext uri="{FF2B5EF4-FFF2-40B4-BE49-F238E27FC236}">
                <a16:creationId xmlns:a16="http://schemas.microsoft.com/office/drawing/2014/main" id="{BBAA3292-80F6-49E7-3955-62EB85C276B7}"/>
              </a:ext>
            </a:extLst>
          </p:cNvPr>
          <p:cNvSpPr txBox="1"/>
          <p:nvPr/>
        </p:nvSpPr>
        <p:spPr>
          <a:xfrm>
            <a:off x="158002" y="3173424"/>
            <a:ext cx="2433000" cy="32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Scintillator + </a:t>
            </a:r>
            <a:r>
              <a:rPr lang="en" sz="13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SiPM</a:t>
            </a:r>
            <a:endParaRPr sz="500" dirty="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64" name="Google Shape;464;p70">
            <a:extLst>
              <a:ext uri="{FF2B5EF4-FFF2-40B4-BE49-F238E27FC236}">
                <a16:creationId xmlns:a16="http://schemas.microsoft.com/office/drawing/2014/main" id="{BAE7AD07-F00B-2BB9-C66C-C8E16216927B}"/>
              </a:ext>
            </a:extLst>
          </p:cNvPr>
          <p:cNvSpPr txBox="1"/>
          <p:nvPr/>
        </p:nvSpPr>
        <p:spPr>
          <a:xfrm>
            <a:off x="3154986" y="3173424"/>
            <a:ext cx="2433000" cy="32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DAQ</a:t>
            </a:r>
            <a:endParaRPr sz="500" dirty="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65" name="Google Shape;465;p70">
            <a:extLst>
              <a:ext uri="{FF2B5EF4-FFF2-40B4-BE49-F238E27FC236}">
                <a16:creationId xmlns:a16="http://schemas.microsoft.com/office/drawing/2014/main" id="{B532A9FC-CB18-6854-B89E-6D4A9A630886}"/>
              </a:ext>
            </a:extLst>
          </p:cNvPr>
          <p:cNvSpPr txBox="1"/>
          <p:nvPr/>
        </p:nvSpPr>
        <p:spPr>
          <a:xfrm>
            <a:off x="6371334" y="3702130"/>
            <a:ext cx="2433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" sz="1000" i="0" u="none" strike="noStrike" cap="none" dirty="0">
                <a:solidFill>
                  <a:srgbClr val="333333"/>
                </a:solidFill>
                <a:latin typeface="+mn-lt"/>
                <a:ea typeface="Manrope"/>
                <a:cs typeface="Manrope"/>
                <a:sym typeface="Manrope"/>
              </a:rPr>
              <a:t>Printed plastic matrix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" sz="1000" dirty="0">
                <a:solidFill>
                  <a:srgbClr val="333333"/>
                </a:solidFill>
                <a:latin typeface="+mn-lt"/>
                <a:ea typeface="Manrope"/>
                <a:cs typeface="Manrope"/>
                <a:sym typeface="Manrope"/>
              </a:rPr>
              <a:t>Baikal telescope sphere</a:t>
            </a:r>
            <a:endParaRPr sz="1000" dirty="0">
              <a:latin typeface="+mn-lt"/>
              <a:ea typeface="Manrope"/>
              <a:cs typeface="Manrope"/>
              <a:sym typeface="Manrope"/>
            </a:endParaRPr>
          </a:p>
        </p:txBody>
      </p:sp>
      <p:sp>
        <p:nvSpPr>
          <p:cNvPr id="466" name="Google Shape;466;p70">
            <a:extLst>
              <a:ext uri="{FF2B5EF4-FFF2-40B4-BE49-F238E27FC236}">
                <a16:creationId xmlns:a16="http://schemas.microsoft.com/office/drawing/2014/main" id="{C11066B1-9CBE-ED55-B870-DA438223A24A}"/>
              </a:ext>
            </a:extLst>
          </p:cNvPr>
          <p:cNvSpPr txBox="1"/>
          <p:nvPr/>
        </p:nvSpPr>
        <p:spPr>
          <a:xfrm>
            <a:off x="6151970" y="3190259"/>
            <a:ext cx="2433000" cy="32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Geometry</a:t>
            </a:r>
            <a:endParaRPr sz="500" dirty="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D1443-468D-D99E-DB66-04C1336A2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9824"/>
            <a:ext cx="3221258" cy="196043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F1D35-01BC-30BE-B2E6-4401FFAC2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788" y="1229823"/>
            <a:ext cx="3221257" cy="196043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CCA47-1B46-16DE-130E-1D7720E3BF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3674" r="2203"/>
          <a:stretch>
            <a:fillRect/>
          </a:stretch>
        </p:blipFill>
        <p:spPr>
          <a:xfrm>
            <a:off x="6038385" y="1229822"/>
            <a:ext cx="3105615" cy="196043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Google Shape;461;p70">
            <a:extLst>
              <a:ext uri="{FF2B5EF4-FFF2-40B4-BE49-F238E27FC236}">
                <a16:creationId xmlns:a16="http://schemas.microsoft.com/office/drawing/2014/main" id="{73093C4E-EE71-C235-62EF-408135443EC5}"/>
              </a:ext>
            </a:extLst>
          </p:cNvPr>
          <p:cNvSpPr txBox="1"/>
          <p:nvPr/>
        </p:nvSpPr>
        <p:spPr>
          <a:xfrm>
            <a:off x="358513" y="3702130"/>
            <a:ext cx="2433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lvl="0" indent="-171450">
              <a:lnSpc>
                <a:spcPct val="150000"/>
              </a:lnSpc>
              <a:buClrTx/>
              <a:buFont typeface="Wingdings" pitchFamily="2" charset="2"/>
              <a:buChar char="Ø"/>
              <a:defRPr/>
            </a:pPr>
            <a:r>
              <a:rPr lang="en-US" sz="1000" dirty="0">
                <a:solidFill>
                  <a:schemeClr val="tx1"/>
                </a:solidFill>
                <a:latin typeface="+mn-lt"/>
                <a:cs typeface="Times New Roman" panose="02020603050405020304" charset="0"/>
              </a:rPr>
              <a:t>64-channel (32 pairs);</a:t>
            </a:r>
          </a:p>
          <a:p>
            <a:pPr marL="171450" lvl="0" indent="-171450">
              <a:lnSpc>
                <a:spcPct val="150000"/>
              </a:lnSpc>
              <a:buClrTx/>
              <a:buFont typeface="Wingdings" pitchFamily="2" charset="2"/>
              <a:buChar char="Ø"/>
              <a:defRPr/>
            </a:pPr>
            <a:r>
              <a:rPr lang="en-RU" sz="1000" dirty="0">
                <a:latin typeface="+mn-lt"/>
              </a:rPr>
              <a:t>diffuse reflective coating</a:t>
            </a:r>
            <a:r>
              <a:rPr lang="ru-RU" sz="1000" dirty="0">
                <a:solidFill>
                  <a:schemeClr val="tx1"/>
                </a:solidFill>
                <a:latin typeface="+mn-lt"/>
                <a:cs typeface="Times New Roman" panose="02020603050405020304" charset="0"/>
              </a:rPr>
              <a:t>;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latin typeface="+mn-lt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243117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AD9C21F5-6AA2-942B-89BB-1E315B441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0">
            <a:extLst>
              <a:ext uri="{FF2B5EF4-FFF2-40B4-BE49-F238E27FC236}">
                <a16:creationId xmlns:a16="http://schemas.microsoft.com/office/drawing/2014/main" id="{585A3A05-71A5-ED21-5E08-9F21DFE399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55140"/>
            <a:ext cx="5280900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Detector architecture</a:t>
            </a:r>
            <a:endParaRPr dirty="0"/>
          </a:p>
        </p:txBody>
      </p:sp>
      <p:sp>
        <p:nvSpPr>
          <p:cNvPr id="463" name="Google Shape;463;p70">
            <a:extLst>
              <a:ext uri="{FF2B5EF4-FFF2-40B4-BE49-F238E27FC236}">
                <a16:creationId xmlns:a16="http://schemas.microsoft.com/office/drawing/2014/main" id="{95536608-1A14-93C2-91B8-2DAB90D86C71}"/>
              </a:ext>
            </a:extLst>
          </p:cNvPr>
          <p:cNvSpPr txBox="1"/>
          <p:nvPr/>
        </p:nvSpPr>
        <p:spPr>
          <a:xfrm>
            <a:off x="381830" y="2542502"/>
            <a:ext cx="2433000" cy="32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Scintillator + </a:t>
            </a:r>
            <a:r>
              <a:rPr lang="en" sz="13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SiPM</a:t>
            </a:r>
            <a:endParaRPr sz="500" dirty="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64" name="Google Shape;464;p70">
            <a:extLst>
              <a:ext uri="{FF2B5EF4-FFF2-40B4-BE49-F238E27FC236}">
                <a16:creationId xmlns:a16="http://schemas.microsoft.com/office/drawing/2014/main" id="{51A08372-24C7-956B-4F73-E59FE43BBFB2}"/>
              </a:ext>
            </a:extLst>
          </p:cNvPr>
          <p:cNvSpPr txBox="1"/>
          <p:nvPr/>
        </p:nvSpPr>
        <p:spPr>
          <a:xfrm>
            <a:off x="311918" y="4838272"/>
            <a:ext cx="2433000" cy="32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0" u="none" strike="noStrike" cap="none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DAQ</a:t>
            </a:r>
            <a:endParaRPr sz="500" dirty="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66" name="Google Shape;466;p70">
            <a:extLst>
              <a:ext uri="{FF2B5EF4-FFF2-40B4-BE49-F238E27FC236}">
                <a16:creationId xmlns:a16="http://schemas.microsoft.com/office/drawing/2014/main" id="{323C191D-2077-43C9-C41D-931E7909DC08}"/>
              </a:ext>
            </a:extLst>
          </p:cNvPr>
          <p:cNvSpPr txBox="1"/>
          <p:nvPr/>
        </p:nvSpPr>
        <p:spPr>
          <a:xfrm>
            <a:off x="6004885" y="4309502"/>
            <a:ext cx="2843067" cy="32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Prep</a:t>
            </a:r>
            <a:r>
              <a:rPr lang="en" sz="1300" i="0" u="none" strike="noStrike" cap="none" dirty="0" err="1">
                <a:solidFill>
                  <a:srgbClr val="3333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acking</a:t>
            </a:r>
            <a:endParaRPr sz="500" dirty="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A20E5A-B8E6-D1A0-9BD9-7DFAC5AE3F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250" b="8742"/>
          <a:stretch>
            <a:fillRect/>
          </a:stretch>
        </p:blipFill>
        <p:spPr>
          <a:xfrm>
            <a:off x="83129" y="615135"/>
            <a:ext cx="2890579" cy="1927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9E870A-8146-BD44-466B-F59F43CFC3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43" t="22369" r="19626" b="9612"/>
          <a:stretch>
            <a:fillRect/>
          </a:stretch>
        </p:blipFill>
        <p:spPr>
          <a:xfrm>
            <a:off x="5895818" y="630942"/>
            <a:ext cx="3061203" cy="37050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F7B22-1BDF-ADF3-C95C-72E891306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364" b="32364"/>
          <a:stretch>
            <a:fillRect/>
          </a:stretch>
        </p:blipFill>
        <p:spPr>
          <a:xfrm>
            <a:off x="61503" y="2891838"/>
            <a:ext cx="3073655" cy="1927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E72D3-42BB-BBEF-B89E-4B97D1D08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632" y="571308"/>
            <a:ext cx="2102735" cy="37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6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79172-C980-54C8-42FC-791DB62E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05" r="28591"/>
          <a:stretch>
            <a:fillRect/>
          </a:stretch>
        </p:blipFill>
        <p:spPr>
          <a:xfrm>
            <a:off x="106325" y="399716"/>
            <a:ext cx="2977117" cy="437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EF14BF-DA7D-38D7-CF5F-DF8DBBAEE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74" y="423035"/>
            <a:ext cx="3268516" cy="4358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249B9-2D2B-3D76-3586-9589A913D3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68" t="7500" b="15000"/>
          <a:stretch>
            <a:fillRect/>
          </a:stretch>
        </p:blipFill>
        <p:spPr>
          <a:xfrm>
            <a:off x="6479423" y="404303"/>
            <a:ext cx="2558252" cy="43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9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318655BF-7DBA-221E-F42D-AE5A4BF74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2">
            <a:extLst>
              <a:ext uri="{FF2B5EF4-FFF2-40B4-BE49-F238E27FC236}">
                <a16:creationId xmlns:a16="http://schemas.microsoft.com/office/drawing/2014/main" id="{0BF35E67-FB82-0764-AB63-614B92A45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85524"/>
            <a:ext cx="5280900" cy="354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 </a:t>
            </a:r>
            <a:r>
              <a:rPr lang="en" dirty="0"/>
              <a:t>Field application (Onega lake)</a:t>
            </a:r>
            <a:endParaRPr dirty="0"/>
          </a:p>
        </p:txBody>
      </p:sp>
      <p:pic>
        <p:nvPicPr>
          <p:cNvPr id="2" name="Google Shape;124;p16">
            <a:extLst>
              <a:ext uri="{FF2B5EF4-FFF2-40B4-BE49-F238E27FC236}">
                <a16:creationId xmlns:a16="http://schemas.microsoft.com/office/drawing/2014/main" id="{6935CE87-CEA9-9B24-70AC-756F8AF93FE0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93137" y="2571750"/>
            <a:ext cx="3657600" cy="22301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F1E0BB-7B48-2FBA-EFEE-4EFF2717A7F0}"/>
              </a:ext>
            </a:extLst>
          </p:cNvPr>
          <p:cNvSpPr txBox="1"/>
          <p:nvPr/>
        </p:nvSpPr>
        <p:spPr>
          <a:xfrm>
            <a:off x="293137" y="1116449"/>
            <a:ext cx="45826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Lack of data down to 1 km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RU" dirty="0"/>
              <a:t>Direct water-equivalent depth measurements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Sea level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Flat surface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/>
              <a:t>0</a:t>
            </a:r>
            <a:r>
              <a:rPr lang="en-US" dirty="0"/>
              <a:t> – </a:t>
            </a:r>
            <a:r>
              <a:rPr lang="ru-RU" dirty="0"/>
              <a:t>130 </a:t>
            </a:r>
            <a:r>
              <a:rPr lang="en-US" dirty="0"/>
              <a:t>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7CA37-7C9D-F820-B8C0-A204C9043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074" y="244549"/>
            <a:ext cx="3763926" cy="4897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4920FB-A0CA-1F0A-975E-DE95DC4B9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345" y="244549"/>
            <a:ext cx="3763926" cy="4897708"/>
          </a:xfrm>
          <a:prstGeom prst="rect">
            <a:avLst/>
          </a:prstGeom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E0CF9BEC-B184-81A9-489D-F175489E1E3F}"/>
              </a:ext>
            </a:extLst>
          </p:cNvPr>
          <p:cNvSpPr/>
          <p:nvPr/>
        </p:nvSpPr>
        <p:spPr>
          <a:xfrm>
            <a:off x="7581014" y="2286000"/>
            <a:ext cx="297712" cy="2857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910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ert">
  <a:themeElements>
    <a:clrScheme name="Office">
      <a:dk1>
        <a:srgbClr val="333333"/>
      </a:dk1>
      <a:lt1>
        <a:srgbClr val="F8F8F8"/>
      </a:lt1>
      <a:dk2>
        <a:srgbClr val="1F497D"/>
      </a:dk2>
      <a:lt2>
        <a:srgbClr val="EEECE1"/>
      </a:lt2>
      <a:accent1>
        <a:srgbClr val="6ABFE2"/>
      </a:accent1>
      <a:accent2>
        <a:srgbClr val="E0B8AE"/>
      </a:accent2>
      <a:accent3>
        <a:srgbClr val="BEBEBE"/>
      </a:accent3>
      <a:accent4>
        <a:srgbClr val="A3929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565</Words>
  <Application>Microsoft Macintosh PowerPoint</Application>
  <PresentationFormat>On-screen Show (16:9)</PresentationFormat>
  <Paragraphs>102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Manrope</vt:lpstr>
      <vt:lpstr>Manrope Medium</vt:lpstr>
      <vt:lpstr>Arial</vt:lpstr>
      <vt:lpstr>Cambria Math</vt:lpstr>
      <vt:lpstr>Wingdings</vt:lpstr>
      <vt:lpstr>Manrope Light</vt:lpstr>
      <vt:lpstr>Times New Roman</vt:lpstr>
      <vt:lpstr>Simple Light</vt:lpstr>
      <vt:lpstr>Desert</vt:lpstr>
      <vt:lpstr>DSTAR  (Detector System for Tracking Angular Radiation)  Modular 4π Muon Detector for Field Measurements and Evaluation of Ambient Conditions in Low-Background Experiments</vt:lpstr>
      <vt:lpstr>PowerPoint Presentation</vt:lpstr>
      <vt:lpstr>  Concept of DSTAR</vt:lpstr>
      <vt:lpstr>  Prototype</vt:lpstr>
      <vt:lpstr>  KNPP</vt:lpstr>
      <vt:lpstr>  Detector architecture</vt:lpstr>
      <vt:lpstr>  Detector architecture</vt:lpstr>
      <vt:lpstr>PowerPoint Presentation</vt:lpstr>
      <vt:lpstr>  Field application (Onega lake)</vt:lpstr>
      <vt:lpstr> Great help from ”Northern Water Problems Institute”, KarRC RAS</vt:lpstr>
      <vt:lpstr>  Preliminary 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Марк Ширченко</dc:creator>
  <cp:lastModifiedBy>Mark Shirchenko</cp:lastModifiedBy>
  <cp:revision>32</cp:revision>
  <dcterms:modified xsi:type="dcterms:W3CDTF">2026-06-01T11:05:26Z</dcterms:modified>
</cp:coreProperties>
</file>