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47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40.png" ContentType="image/png"/>
  <Override PartName="/ppt/media/image51.png" ContentType="image/png"/>
  <Override PartName="/ppt/media/image4.jpeg" ContentType="image/jpeg"/>
  <Override PartName="/ppt/media/image19.png" ContentType="image/png"/>
  <Override PartName="/ppt/media/image61.png" ContentType="image/png"/>
  <Override PartName="/ppt/media/image21.png" ContentType="image/png"/>
  <Override PartName="/ppt/media/image58.png" ContentType="image/png"/>
  <Override PartName="/ppt/media/image29.png" ContentType="image/png"/>
  <Override PartName="/ppt/media/image65.png" ContentType="image/png"/>
  <Override PartName="/ppt/media/image28.png" ContentType="image/png"/>
  <Override PartName="/ppt/media/image25.png" ContentType="image/png"/>
  <Override PartName="/ppt/media/image62.png" ContentType="image/png"/>
  <Override PartName="/ppt/media/image64.png" ContentType="image/png"/>
  <Override PartName="/ppt/media/image27.png" ContentType="image/png"/>
  <Override PartName="/ppt/media/image63.png" ContentType="image/png"/>
  <Override PartName="/ppt/media/image26.png" ContentType="image/png"/>
  <Override PartName="/ppt/media/image59.png" ContentType="image/png"/>
  <Override PartName="/ppt/media/image22.png" ContentType="image/png"/>
  <Override PartName="/ppt/media/image24.png" ContentType="image/png"/>
  <Override PartName="/ppt/media/image60.png" ContentType="image/png"/>
  <Override PartName="/ppt/media/image23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34.png" ContentType="image/png"/>
  <Override PartName="/ppt/media/image2.png" ContentType="image/png"/>
  <Override PartName="/ppt/media/image11.png" ContentType="image/png"/>
  <Override PartName="/ppt/media/image48.png" ContentType="image/png"/>
  <Override PartName="/ppt/media/image17.png" ContentType="image/png"/>
  <Override PartName="/ppt/media/image8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9.png" ContentType="image/png"/>
  <Override PartName="/ppt/media/image13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6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7B0F3B-D14D-4744-BDAB-894C3DFD81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DAFD619-3CE2-4A66-A4AC-8ADDA557B4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3374EE1-899F-4BDE-AC80-535BF1D892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07F049-5C6C-4188-8D3B-D1091CD813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C7CF22E-5B14-4B72-85D3-403CD584E3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FE3820F-87D1-4C91-BB58-E825069775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DAF3A4-D4AE-4B23-B0D9-9CE201BA39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47C97EC-F15F-4F2C-81C9-4222CE0677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C669148-18F2-4DF1-B135-86FC5AE7ED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4CECC6F-2BD3-4051-8625-E0A03FF52E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99BD1E7-BB7D-43E7-9FB3-76EF498F6E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Min</a:t>
            </a: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tací</a:t>
            </a: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m </a:t>
            </a: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szer</a:t>
            </a: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kesz</a:t>
            </a: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tése</a:t>
            </a:r>
            <a:endParaRPr b="0" lang="hu-H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CBAEB3-257E-49C9-86F5-4DFB8F9E413A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4A05B6-0311-4106-B150-6E5E7CFC7EF2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C8A0C5-DD38-498F-9282-B2FB871430D2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35BCDD-A086-46CB-A63E-70D962DCD236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i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n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t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a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c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í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 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z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e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r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k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e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z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t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é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E87643-929F-4D03-8B03-A42566161114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nt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ac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í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 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sz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er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ke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sz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té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6383B6-0179-4286-850B-619CD3A766EC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E94E73D-5DDF-46D3-AE94-31754B116E8A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0D1541-F3E3-4268-BA84-ABD75E72DE5D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DB73BD-AA6E-4A5B-940A-1DF5D3C5A648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43CD18-CDD6-45B2-A62F-3E10C0B47ECD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43643D-6098-4AC1-A6E7-95FB3185671C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2.png"/><Relationship Id="rId4" Type="http://schemas.openxmlformats.org/officeDocument/2006/relationships/image" Target="../media/image35.png"/><Relationship Id="rId5" Type="http://schemas.openxmlformats.org/officeDocument/2006/relationships/image" Target="../media/image53.png"/><Relationship Id="rId6" Type="http://schemas.openxmlformats.org/officeDocument/2006/relationships/image" Target="../media/image28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4.jpeg"/><Relationship Id="rId10" Type="http://schemas.openxmlformats.org/officeDocument/2006/relationships/image" Target="../media/image56.png"/><Relationship Id="rId11" Type="http://schemas.openxmlformats.org/officeDocument/2006/relationships/image" Target="../media/image3.png"/><Relationship Id="rId12" Type="http://schemas.openxmlformats.org/officeDocument/2006/relationships/image" Target="../media/image57.png"/><Relationship Id="rId1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16.png"/><Relationship Id="rId9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1.png"/><Relationship Id="rId10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églalap 3"/>
          <p:cNvSpPr/>
          <p:nvPr/>
        </p:nvSpPr>
        <p:spPr>
          <a:xfrm>
            <a:off x="0" y="0"/>
            <a:ext cx="2865960" cy="685764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Szövegdoboz 10"/>
          <p:cNvSpPr/>
          <p:nvPr/>
        </p:nvSpPr>
        <p:spPr>
          <a:xfrm>
            <a:off x="91440" y="1104480"/>
            <a:ext cx="2640240" cy="29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rial"/>
              </a:rPr>
              <a:t>László</a:t>
            </a: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hu-HU" sz="1800" spc="-1" strike="noStrike">
                <a:solidFill>
                  <a:schemeClr val="dk1"/>
                </a:solidFill>
                <a:latin typeface="Arial"/>
              </a:rPr>
              <a:t>Balázs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rial"/>
              </a:rPr>
              <a:t>Gergely</a:t>
            </a: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hu-HU" sz="1800" spc="-1" strike="noStrike">
                <a:solidFill>
                  <a:schemeClr val="dk1"/>
                </a:solidFill>
                <a:latin typeface="Arial"/>
              </a:rPr>
              <a:t>Surányi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Gergő </a:t>
            </a:r>
            <a:r>
              <a:rPr b="1" lang="en-GB" sz="1800" spc="-1" strike="noStrike">
                <a:solidFill>
                  <a:schemeClr val="dk1"/>
                </a:solidFill>
                <a:latin typeface="Arial"/>
              </a:rPr>
              <a:t>Hamar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Dezső </a:t>
            </a:r>
            <a:r>
              <a:rPr b="1" lang="en-GB" sz="1800" spc="-1" strike="noStrike">
                <a:solidFill>
                  <a:schemeClr val="dk1"/>
                </a:solidFill>
                <a:latin typeface="Arial"/>
              </a:rPr>
              <a:t>Varga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Arial"/>
              </a:rPr>
              <a:t>Wigner </a:t>
            </a: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RCP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Arial"/>
              </a:rPr>
              <a:t>MUOGRAPHERS</a:t>
            </a:r>
            <a:r>
              <a:rPr b="1" lang="en-GB" sz="2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Arial"/>
              </a:rPr>
              <a:t>2026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Arial"/>
              </a:rPr>
              <a:t>Budapest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Szövegdoboz 11"/>
          <p:cNvSpPr/>
          <p:nvPr/>
        </p:nvSpPr>
        <p:spPr>
          <a:xfrm>
            <a:off x="2866320" y="921240"/>
            <a:ext cx="932508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3200" spc="-1" strike="noStrike">
                <a:solidFill>
                  <a:schemeClr val="dk1"/>
                </a:solidFill>
                <a:latin typeface="Calibri"/>
              </a:rPr>
              <a:t>Experiences with tomographic inversion of subsurface muographic measurements </a:t>
            </a:r>
            <a:r>
              <a:rPr b="1" lang="hu-HU" sz="3200" spc="-1" strike="noStrike">
                <a:solidFill>
                  <a:schemeClr val="dk1"/>
                </a:solidFill>
                <a:latin typeface="Calibri"/>
              </a:rPr>
              <a:t>  </a:t>
            </a: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(bias and artifacts)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Kép 8" descr=""/>
          <p:cNvPicPr/>
          <p:nvPr/>
        </p:nvPicPr>
        <p:blipFill>
          <a:blip r:embed="rId1"/>
          <a:stretch/>
        </p:blipFill>
        <p:spPr>
          <a:xfrm>
            <a:off x="8228160" y="19152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72" name="Téglalap 4"/>
          <p:cNvSpPr/>
          <p:nvPr/>
        </p:nvSpPr>
        <p:spPr>
          <a:xfrm>
            <a:off x="4715640" y="5841360"/>
            <a:ext cx="495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https://wigner.hu/s/high-energy-geophysics/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églalap 13"/>
          <p:cNvSpPr/>
          <p:nvPr/>
        </p:nvSpPr>
        <p:spPr>
          <a:xfrm>
            <a:off x="5137200" y="5599800"/>
            <a:ext cx="5336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pc="-1" strike="noStrike" cap="all">
                <a:solidFill>
                  <a:srgbClr val="333333"/>
                </a:solidFill>
                <a:latin typeface="Open Sans"/>
              </a:rPr>
              <a:t>High-Energy Geophysics Research Group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églalap 1"/>
          <p:cNvSpPr/>
          <p:nvPr/>
        </p:nvSpPr>
        <p:spPr>
          <a:xfrm>
            <a:off x="5111640" y="6154920"/>
            <a:ext cx="6559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pc="-1" strike="noStrike" cap="all">
                <a:solidFill>
                  <a:srgbClr val="333333"/>
                </a:solidFill>
                <a:latin typeface="Open Sans"/>
              </a:rPr>
              <a:t>Innovative gaseous detector development GROUP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Kép 7" descr=""/>
          <p:cNvPicPr/>
          <p:nvPr/>
        </p:nvPicPr>
        <p:blipFill>
          <a:blip r:embed="rId2"/>
          <a:stretch/>
        </p:blipFill>
        <p:spPr>
          <a:xfrm>
            <a:off x="9347040" y="20376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76" name="Kép 9" descr=""/>
          <p:cNvPicPr/>
          <p:nvPr/>
        </p:nvPicPr>
        <p:blipFill>
          <a:blip r:embed="rId3"/>
          <a:stretch/>
        </p:blipFill>
        <p:spPr>
          <a:xfrm>
            <a:off x="7608240" y="2437560"/>
            <a:ext cx="4376160" cy="3047040"/>
          </a:xfrm>
          <a:prstGeom prst="rect">
            <a:avLst/>
          </a:prstGeom>
          <a:ln w="0">
            <a:noFill/>
          </a:ln>
        </p:spPr>
      </p:pic>
      <p:sp>
        <p:nvSpPr>
          <p:cNvPr id="77" name="Szövegdoboz 5"/>
          <p:cNvSpPr/>
          <p:nvPr/>
        </p:nvSpPr>
        <p:spPr>
          <a:xfrm>
            <a:off x="91440" y="4907520"/>
            <a:ext cx="26402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Key words: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Regularization, Bias, Covariance, Artifacts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2" descr="Megmenekül a Hármashatár-hegy - Economx.hu"/>
          <p:cNvPicPr/>
          <p:nvPr/>
        </p:nvPicPr>
        <p:blipFill>
          <a:blip r:embed="rId4"/>
          <a:stretch/>
        </p:blipFill>
        <p:spPr>
          <a:xfrm>
            <a:off x="2957760" y="2437560"/>
            <a:ext cx="4570920" cy="304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Simulation and tests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44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245" name="Kép 4" descr=""/>
          <p:cNvPicPr/>
          <p:nvPr/>
        </p:nvPicPr>
        <p:blipFill>
          <a:blip r:embed="rId2"/>
          <a:stretch/>
        </p:blipFill>
        <p:spPr>
          <a:xfrm>
            <a:off x="8608320" y="1764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246" name="Kép 5" descr=""/>
          <p:cNvPicPr/>
          <p:nvPr/>
        </p:nvPicPr>
        <p:blipFill>
          <a:blip r:embed="rId3"/>
          <a:stretch/>
        </p:blipFill>
        <p:spPr>
          <a:xfrm>
            <a:off x="7425000" y="792000"/>
            <a:ext cx="4766760" cy="3574440"/>
          </a:xfrm>
          <a:prstGeom prst="rect">
            <a:avLst/>
          </a:prstGeom>
          <a:ln w="0">
            <a:noFill/>
          </a:ln>
        </p:spPr>
      </p:pic>
      <p:pic>
        <p:nvPicPr>
          <p:cNvPr id="247" name="Kép 8" descr=""/>
          <p:cNvPicPr/>
          <p:nvPr/>
        </p:nvPicPr>
        <p:blipFill>
          <a:blip r:embed="rId4"/>
          <a:stretch/>
        </p:blipFill>
        <p:spPr>
          <a:xfrm>
            <a:off x="194040" y="730800"/>
            <a:ext cx="5072040" cy="3551760"/>
          </a:xfrm>
          <a:prstGeom prst="rect">
            <a:avLst/>
          </a:prstGeom>
          <a:ln w="0">
            <a:noFill/>
          </a:ln>
        </p:spPr>
      </p:pic>
      <p:pic>
        <p:nvPicPr>
          <p:cNvPr id="248" name="Kép 10" descr=""/>
          <p:cNvPicPr/>
          <p:nvPr/>
        </p:nvPicPr>
        <p:blipFill>
          <a:blip r:embed="rId5"/>
          <a:stretch/>
        </p:blipFill>
        <p:spPr>
          <a:xfrm>
            <a:off x="4245480" y="4002840"/>
            <a:ext cx="4039920" cy="2645280"/>
          </a:xfrm>
          <a:prstGeom prst="rect">
            <a:avLst/>
          </a:prstGeom>
          <a:ln w="0">
            <a:noFill/>
          </a:ln>
        </p:spPr>
      </p:pic>
      <p:sp>
        <p:nvSpPr>
          <p:cNvPr id="249" name="Szövegdoboz 11"/>
          <p:cNvSpPr/>
          <p:nvPr/>
        </p:nvSpPr>
        <p:spPr>
          <a:xfrm>
            <a:off x="858240" y="4618800"/>
            <a:ext cx="2640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Chessboard-test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For focus range definition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(Bias mapping)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Szövegdoboz 12"/>
          <p:cNvSpPr/>
          <p:nvPr/>
        </p:nvSpPr>
        <p:spPr>
          <a:xfrm>
            <a:off x="8388360" y="4572360"/>
            <a:ext cx="31719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Fault-test  for detectability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(Hármashatár hill)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The de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tec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tion limit changes with the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regularization parameters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Horizontal and vertical object distortion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53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254" name="Kép 4" descr=""/>
          <p:cNvPicPr/>
          <p:nvPr/>
        </p:nvPicPr>
        <p:blipFill>
          <a:blip r:embed="rId2"/>
          <a:stretch/>
        </p:blipFill>
        <p:spPr>
          <a:xfrm>
            <a:off x="8608320" y="1764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255" name="Kép 5" descr=""/>
          <p:cNvPicPr/>
          <p:nvPr/>
        </p:nvPicPr>
        <p:blipFill>
          <a:blip r:embed="rId3"/>
          <a:stretch/>
        </p:blipFill>
        <p:spPr>
          <a:xfrm>
            <a:off x="739800" y="792000"/>
            <a:ext cx="4522320" cy="2708280"/>
          </a:xfrm>
          <a:prstGeom prst="rect">
            <a:avLst/>
          </a:prstGeom>
          <a:ln w="0">
            <a:noFill/>
          </a:ln>
        </p:spPr>
      </p:pic>
      <p:pic>
        <p:nvPicPr>
          <p:cNvPr id="256" name="Kép 7" descr=""/>
          <p:cNvPicPr/>
          <p:nvPr/>
        </p:nvPicPr>
        <p:blipFill>
          <a:blip r:embed="rId4"/>
          <a:stretch/>
        </p:blipFill>
        <p:spPr>
          <a:xfrm>
            <a:off x="6144120" y="761760"/>
            <a:ext cx="4676400" cy="2738520"/>
          </a:xfrm>
          <a:prstGeom prst="rect">
            <a:avLst/>
          </a:prstGeom>
          <a:ln w="0">
            <a:noFill/>
          </a:ln>
        </p:spPr>
      </p:pic>
      <p:pic>
        <p:nvPicPr>
          <p:cNvPr id="257" name="Kép 9" descr=""/>
          <p:cNvPicPr/>
          <p:nvPr/>
        </p:nvPicPr>
        <p:blipFill>
          <a:blip r:embed="rId5"/>
          <a:stretch/>
        </p:blipFill>
        <p:spPr>
          <a:xfrm>
            <a:off x="6181560" y="3842640"/>
            <a:ext cx="4852800" cy="2616840"/>
          </a:xfrm>
          <a:prstGeom prst="rect">
            <a:avLst/>
          </a:prstGeom>
          <a:ln w="0">
            <a:noFill/>
          </a:ln>
        </p:spPr>
      </p:pic>
      <p:pic>
        <p:nvPicPr>
          <p:cNvPr id="258" name="Kép 10" descr=""/>
          <p:cNvPicPr/>
          <p:nvPr/>
        </p:nvPicPr>
        <p:blipFill>
          <a:blip r:embed="rId6"/>
          <a:stretch/>
        </p:blipFill>
        <p:spPr>
          <a:xfrm>
            <a:off x="821160" y="3697200"/>
            <a:ext cx="4319640" cy="2762280"/>
          </a:xfrm>
          <a:prstGeom prst="rect">
            <a:avLst/>
          </a:prstGeom>
          <a:ln w="0">
            <a:noFill/>
          </a:ln>
        </p:spPr>
      </p:pic>
      <p:sp>
        <p:nvSpPr>
          <p:cNvPr id="259" name="Szövegdoboz 12"/>
          <p:cNvSpPr/>
          <p:nvPr/>
        </p:nvSpPr>
        <p:spPr>
          <a:xfrm>
            <a:off x="1324800" y="1100880"/>
            <a:ext cx="174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unvisible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Szövegdoboz 13"/>
          <p:cNvSpPr/>
          <p:nvPr/>
        </p:nvSpPr>
        <p:spPr>
          <a:xfrm>
            <a:off x="6820560" y="1140480"/>
            <a:ext cx="123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Szövegdoboz 14"/>
          <p:cNvSpPr/>
          <p:nvPr/>
        </p:nvSpPr>
        <p:spPr>
          <a:xfrm>
            <a:off x="1586160" y="4152240"/>
            <a:ext cx="2318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Trajectory lengths [m]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In pixels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Szövegdoboz 15"/>
          <p:cNvSpPr/>
          <p:nvPr/>
        </p:nvSpPr>
        <p:spPr>
          <a:xfrm>
            <a:off x="6820560" y="4236120"/>
            <a:ext cx="132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Inversion results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Szövegdoboz 16"/>
          <p:cNvSpPr/>
          <p:nvPr/>
        </p:nvSpPr>
        <p:spPr>
          <a:xfrm>
            <a:off x="3661560" y="6375240"/>
            <a:ext cx="7709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2D simulation in Janossy geometry  (2D is the worst case in term of artifact)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Szövegdoboz 3"/>
          <p:cNvSpPr/>
          <p:nvPr/>
        </p:nvSpPr>
        <p:spPr>
          <a:xfrm>
            <a:off x="4187520" y="3311640"/>
            <a:ext cx="3645360" cy="43056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Kép 21" descr=""/>
          <p:cNvPicPr/>
          <p:nvPr/>
        </p:nvPicPr>
        <p:blipFill>
          <a:blip r:embed="rId1"/>
          <a:stretch/>
        </p:blipFill>
        <p:spPr>
          <a:xfrm>
            <a:off x="6335280" y="3835440"/>
            <a:ext cx="4531320" cy="2849040"/>
          </a:xfrm>
          <a:prstGeom prst="rect">
            <a:avLst/>
          </a:prstGeom>
          <a:ln w="0">
            <a:noFill/>
          </a:ln>
        </p:spPr>
      </p:pic>
      <p:pic>
        <p:nvPicPr>
          <p:cNvPr id="266" name="Kép 19" descr=""/>
          <p:cNvPicPr/>
          <p:nvPr/>
        </p:nvPicPr>
        <p:blipFill>
          <a:blip r:embed="rId2"/>
          <a:stretch/>
        </p:blipFill>
        <p:spPr>
          <a:xfrm>
            <a:off x="744840" y="3721320"/>
            <a:ext cx="4213080" cy="2738160"/>
          </a:xfrm>
          <a:prstGeom prst="rect">
            <a:avLst/>
          </a:prstGeom>
          <a:ln w="0">
            <a:noFill/>
          </a:ln>
        </p:spPr>
      </p:pic>
      <p:pic>
        <p:nvPicPr>
          <p:cNvPr id="267" name="Kép 17" descr=""/>
          <p:cNvPicPr/>
          <p:nvPr/>
        </p:nvPicPr>
        <p:blipFill>
          <a:blip r:embed="rId3"/>
          <a:stretch/>
        </p:blipFill>
        <p:spPr>
          <a:xfrm>
            <a:off x="6344640" y="832680"/>
            <a:ext cx="4521960" cy="2762280"/>
          </a:xfrm>
          <a:prstGeom prst="rect">
            <a:avLst/>
          </a:prstGeom>
          <a:ln w="0">
            <a:noFill/>
          </a:ln>
        </p:spPr>
      </p:pic>
      <p:pic>
        <p:nvPicPr>
          <p:cNvPr id="268" name="Kép 8" descr=""/>
          <p:cNvPicPr/>
          <p:nvPr/>
        </p:nvPicPr>
        <p:blipFill>
          <a:blip r:embed="rId4"/>
          <a:stretch/>
        </p:blipFill>
        <p:spPr>
          <a:xfrm>
            <a:off x="869760" y="832680"/>
            <a:ext cx="4213080" cy="2636640"/>
          </a:xfrm>
          <a:prstGeom prst="rect">
            <a:avLst/>
          </a:prstGeom>
          <a:ln w="0">
            <a:noFill/>
          </a:ln>
        </p:spPr>
      </p:pic>
      <p:sp>
        <p:nvSpPr>
          <p:cNvPr id="269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Horizontal and vertical object distortion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71" name="Kép 2" descr=""/>
          <p:cNvPicPr/>
          <p:nvPr/>
        </p:nvPicPr>
        <p:blipFill>
          <a:blip r:embed="rId5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272" name="Kép 4" descr=""/>
          <p:cNvPicPr/>
          <p:nvPr/>
        </p:nvPicPr>
        <p:blipFill>
          <a:blip r:embed="rId6"/>
          <a:stretch/>
        </p:blipFill>
        <p:spPr>
          <a:xfrm>
            <a:off x="8608320" y="1764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273" name="Szövegdoboz 12"/>
          <p:cNvSpPr/>
          <p:nvPr/>
        </p:nvSpPr>
        <p:spPr>
          <a:xfrm>
            <a:off x="1324800" y="1100880"/>
            <a:ext cx="174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unvisible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Szövegdoboz 13"/>
          <p:cNvSpPr/>
          <p:nvPr/>
        </p:nvSpPr>
        <p:spPr>
          <a:xfrm>
            <a:off x="6820560" y="1140480"/>
            <a:ext cx="123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Visible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Szövegdoboz 14"/>
          <p:cNvSpPr/>
          <p:nvPr/>
        </p:nvSpPr>
        <p:spPr>
          <a:xfrm>
            <a:off x="1586160" y="4021560"/>
            <a:ext cx="2318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Trajectory lengths [m]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Szövegdoboz 15"/>
          <p:cNvSpPr/>
          <p:nvPr/>
        </p:nvSpPr>
        <p:spPr>
          <a:xfrm>
            <a:off x="6778440" y="4077360"/>
            <a:ext cx="132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Inversion results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Szövegdoboz 16"/>
          <p:cNvSpPr/>
          <p:nvPr/>
        </p:nvSpPr>
        <p:spPr>
          <a:xfrm>
            <a:off x="3904560" y="3400560"/>
            <a:ext cx="455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2D simulation in Janossy geometry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Nyíl: balra mutató 3"/>
          <p:cNvSpPr/>
          <p:nvPr/>
        </p:nvSpPr>
        <p:spPr>
          <a:xfrm>
            <a:off x="9727200" y="2214000"/>
            <a:ext cx="447480" cy="2887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9" name="Szövegdoboz 7"/>
          <p:cNvSpPr/>
          <p:nvPr/>
        </p:nvSpPr>
        <p:spPr>
          <a:xfrm>
            <a:off x="8763840" y="3351960"/>
            <a:ext cx="1744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Not localizable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One-sided measurements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82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283" name="Kép 4" descr=""/>
          <p:cNvPicPr/>
          <p:nvPr/>
        </p:nvPicPr>
        <p:blipFill>
          <a:blip r:embed="rId2"/>
          <a:stretch/>
        </p:blipFill>
        <p:spPr>
          <a:xfrm>
            <a:off x="8608320" y="1764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284" name="Kép 5" descr=""/>
          <p:cNvPicPr/>
          <p:nvPr/>
        </p:nvPicPr>
        <p:blipFill>
          <a:blip r:embed="rId3"/>
          <a:stretch/>
        </p:blipFill>
        <p:spPr>
          <a:xfrm>
            <a:off x="286920" y="923040"/>
            <a:ext cx="3659400" cy="2292120"/>
          </a:xfrm>
          <a:prstGeom prst="rect">
            <a:avLst/>
          </a:prstGeom>
          <a:ln w="0">
            <a:noFill/>
          </a:ln>
        </p:spPr>
      </p:pic>
      <p:pic>
        <p:nvPicPr>
          <p:cNvPr id="285" name="Kép 8" descr=""/>
          <p:cNvPicPr/>
          <p:nvPr/>
        </p:nvPicPr>
        <p:blipFill>
          <a:blip r:embed="rId4"/>
          <a:stretch/>
        </p:blipFill>
        <p:spPr>
          <a:xfrm>
            <a:off x="4084560" y="923040"/>
            <a:ext cx="3659400" cy="2292120"/>
          </a:xfrm>
          <a:prstGeom prst="rect">
            <a:avLst/>
          </a:prstGeom>
          <a:ln w="0">
            <a:noFill/>
          </a:ln>
        </p:spPr>
      </p:pic>
      <p:pic>
        <p:nvPicPr>
          <p:cNvPr id="286" name="Kép 10" descr=""/>
          <p:cNvPicPr/>
          <p:nvPr/>
        </p:nvPicPr>
        <p:blipFill>
          <a:blip r:embed="rId5"/>
          <a:stretch/>
        </p:blipFill>
        <p:spPr>
          <a:xfrm>
            <a:off x="7898760" y="923040"/>
            <a:ext cx="3680280" cy="2295000"/>
          </a:xfrm>
          <a:prstGeom prst="rect">
            <a:avLst/>
          </a:prstGeom>
          <a:ln w="0">
            <a:noFill/>
          </a:ln>
        </p:spPr>
      </p:pic>
      <p:pic>
        <p:nvPicPr>
          <p:cNvPr id="287" name="Kép 12" descr=""/>
          <p:cNvPicPr/>
          <p:nvPr/>
        </p:nvPicPr>
        <p:blipFill>
          <a:blip r:embed="rId6"/>
          <a:stretch/>
        </p:blipFill>
        <p:spPr>
          <a:xfrm>
            <a:off x="7929720" y="3304080"/>
            <a:ext cx="3683520" cy="2295000"/>
          </a:xfrm>
          <a:prstGeom prst="rect">
            <a:avLst/>
          </a:prstGeom>
          <a:ln w="0">
            <a:noFill/>
          </a:ln>
        </p:spPr>
      </p:pic>
      <p:pic>
        <p:nvPicPr>
          <p:cNvPr id="288" name="Kép 14" descr=""/>
          <p:cNvPicPr/>
          <p:nvPr/>
        </p:nvPicPr>
        <p:blipFill>
          <a:blip r:embed="rId7"/>
          <a:stretch/>
        </p:blipFill>
        <p:spPr>
          <a:xfrm>
            <a:off x="286920" y="3248280"/>
            <a:ext cx="3683520" cy="2350800"/>
          </a:xfrm>
          <a:prstGeom prst="rect">
            <a:avLst/>
          </a:prstGeom>
          <a:ln w="0">
            <a:noFill/>
          </a:ln>
        </p:spPr>
      </p:pic>
      <p:pic>
        <p:nvPicPr>
          <p:cNvPr id="289" name="Kép 16" descr=""/>
          <p:cNvPicPr/>
          <p:nvPr/>
        </p:nvPicPr>
        <p:blipFill>
          <a:blip r:embed="rId8"/>
          <a:stretch/>
        </p:blipFill>
        <p:spPr>
          <a:xfrm>
            <a:off x="3970800" y="3304080"/>
            <a:ext cx="3773160" cy="2363400"/>
          </a:xfrm>
          <a:prstGeom prst="rect">
            <a:avLst/>
          </a:prstGeom>
          <a:ln w="0">
            <a:noFill/>
          </a:ln>
        </p:spPr>
      </p:pic>
      <p:sp>
        <p:nvSpPr>
          <p:cNvPr id="290" name="Szövegdoboz 18"/>
          <p:cNvSpPr/>
          <p:nvPr/>
        </p:nvSpPr>
        <p:spPr>
          <a:xfrm>
            <a:off x="1035720" y="6071400"/>
            <a:ext cx="609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One-sided mapping – apparently tilted object + shadow zone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Szövegdoboz 3"/>
          <p:cNvSpPr/>
          <p:nvPr/>
        </p:nvSpPr>
        <p:spPr>
          <a:xfrm>
            <a:off x="914400" y="1100880"/>
            <a:ext cx="174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unvisible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Szövegdoboz 7"/>
          <p:cNvSpPr/>
          <p:nvPr/>
        </p:nvSpPr>
        <p:spPr>
          <a:xfrm>
            <a:off x="914400" y="3592440"/>
            <a:ext cx="174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unvisible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Szövegdoboz 9"/>
          <p:cNvSpPr/>
          <p:nvPr/>
        </p:nvSpPr>
        <p:spPr>
          <a:xfrm>
            <a:off x="4889160" y="1140480"/>
            <a:ext cx="123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Szövegdoboz 11"/>
          <p:cNvSpPr/>
          <p:nvPr/>
        </p:nvSpPr>
        <p:spPr>
          <a:xfrm>
            <a:off x="4917240" y="3463560"/>
            <a:ext cx="123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visible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Szövegdoboz 15"/>
          <p:cNvSpPr/>
          <p:nvPr/>
        </p:nvSpPr>
        <p:spPr>
          <a:xfrm>
            <a:off x="9998640" y="1928160"/>
            <a:ext cx="1112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Shadow zone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98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299" name="Kép 4" descr=""/>
          <p:cNvPicPr/>
          <p:nvPr/>
        </p:nvPicPr>
        <p:blipFill>
          <a:blip r:embed="rId2"/>
          <a:stretch/>
        </p:blipFill>
        <p:spPr>
          <a:xfrm>
            <a:off x="8608320" y="1764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300" name="Kép 3" descr=""/>
          <p:cNvPicPr/>
          <p:nvPr/>
        </p:nvPicPr>
        <p:blipFill>
          <a:blip r:embed="rId3"/>
          <a:stretch/>
        </p:blipFill>
        <p:spPr>
          <a:xfrm>
            <a:off x="129600" y="3332520"/>
            <a:ext cx="2840400" cy="1785960"/>
          </a:xfrm>
          <a:prstGeom prst="rect">
            <a:avLst/>
          </a:prstGeom>
          <a:ln w="0">
            <a:noFill/>
          </a:ln>
        </p:spPr>
      </p:pic>
      <p:pic>
        <p:nvPicPr>
          <p:cNvPr id="301" name="Kép 5" descr=""/>
          <p:cNvPicPr/>
          <p:nvPr/>
        </p:nvPicPr>
        <p:blipFill>
          <a:blip r:embed="rId4"/>
          <a:stretch/>
        </p:blipFill>
        <p:spPr>
          <a:xfrm>
            <a:off x="3289320" y="3260520"/>
            <a:ext cx="2811240" cy="1968480"/>
          </a:xfrm>
          <a:prstGeom prst="rect">
            <a:avLst/>
          </a:prstGeom>
          <a:ln w="0">
            <a:noFill/>
          </a:ln>
        </p:spPr>
      </p:pic>
      <p:pic>
        <p:nvPicPr>
          <p:cNvPr id="302" name="Kép 7" descr=""/>
          <p:cNvPicPr/>
          <p:nvPr/>
        </p:nvPicPr>
        <p:blipFill>
          <a:blip r:embed="rId5"/>
          <a:stretch/>
        </p:blipFill>
        <p:spPr>
          <a:xfrm>
            <a:off x="6314760" y="3407400"/>
            <a:ext cx="2811240" cy="1517040"/>
          </a:xfrm>
          <a:prstGeom prst="rect">
            <a:avLst/>
          </a:prstGeom>
          <a:ln w="0">
            <a:noFill/>
          </a:ln>
        </p:spPr>
      </p:pic>
      <p:pic>
        <p:nvPicPr>
          <p:cNvPr id="303" name="Kép 8" descr=""/>
          <p:cNvPicPr/>
          <p:nvPr/>
        </p:nvPicPr>
        <p:blipFill>
          <a:blip r:embed="rId6"/>
          <a:stretch/>
        </p:blipFill>
        <p:spPr>
          <a:xfrm>
            <a:off x="251640" y="5118840"/>
            <a:ext cx="2697840" cy="1682280"/>
          </a:xfrm>
          <a:prstGeom prst="rect">
            <a:avLst/>
          </a:prstGeom>
          <a:ln w="0">
            <a:noFill/>
          </a:ln>
        </p:spPr>
      </p:pic>
      <p:pic>
        <p:nvPicPr>
          <p:cNvPr id="304" name="Kép 10" descr=""/>
          <p:cNvPicPr/>
          <p:nvPr/>
        </p:nvPicPr>
        <p:blipFill>
          <a:blip r:embed="rId7"/>
          <a:stretch/>
        </p:blipFill>
        <p:spPr>
          <a:xfrm>
            <a:off x="3276360" y="5070960"/>
            <a:ext cx="2723760" cy="1777680"/>
          </a:xfrm>
          <a:prstGeom prst="rect">
            <a:avLst/>
          </a:prstGeom>
          <a:ln w="0">
            <a:noFill/>
          </a:ln>
        </p:spPr>
      </p:pic>
      <p:pic>
        <p:nvPicPr>
          <p:cNvPr id="305" name="Kép 11" descr=""/>
          <p:cNvPicPr/>
          <p:nvPr/>
        </p:nvPicPr>
        <p:blipFill>
          <a:blip r:embed="rId8"/>
          <a:stretch/>
        </p:blipFill>
        <p:spPr>
          <a:xfrm>
            <a:off x="6207120" y="4924800"/>
            <a:ext cx="3026520" cy="1895400"/>
          </a:xfrm>
          <a:prstGeom prst="rect">
            <a:avLst/>
          </a:prstGeom>
          <a:ln w="0">
            <a:noFill/>
          </a:ln>
        </p:spPr>
      </p:pic>
      <p:sp>
        <p:nvSpPr>
          <p:cNvPr id="306" name="Szövegdoboz 17"/>
          <p:cNvSpPr/>
          <p:nvPr/>
        </p:nvSpPr>
        <p:spPr>
          <a:xfrm>
            <a:off x="9079920" y="1934280"/>
            <a:ext cx="1940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An album of characteristic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bias and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artefacts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Picture 2" descr="Megmenekül a Hármashatár-hegy - Economx.hu"/>
          <p:cNvPicPr/>
          <p:nvPr/>
        </p:nvPicPr>
        <p:blipFill>
          <a:blip r:embed="rId9"/>
          <a:stretch/>
        </p:blipFill>
        <p:spPr>
          <a:xfrm>
            <a:off x="48600" y="781560"/>
            <a:ext cx="4159080" cy="2473560"/>
          </a:xfrm>
          <a:prstGeom prst="rect">
            <a:avLst/>
          </a:prstGeom>
          <a:ln w="0">
            <a:noFill/>
          </a:ln>
        </p:spPr>
      </p:pic>
      <p:sp>
        <p:nvSpPr>
          <p:cNvPr id="308" name="Szövegdoboz 19"/>
          <p:cNvSpPr/>
          <p:nvPr/>
        </p:nvSpPr>
        <p:spPr>
          <a:xfrm>
            <a:off x="251640" y="984960"/>
            <a:ext cx="4775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3600" spc="-1" strike="noStrike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Thank you for your attention!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Kép 12" descr=""/>
          <p:cNvPicPr/>
          <p:nvPr/>
        </p:nvPicPr>
        <p:blipFill>
          <a:blip r:embed="rId10"/>
          <a:stretch/>
        </p:blipFill>
        <p:spPr>
          <a:xfrm>
            <a:off x="9167760" y="5029200"/>
            <a:ext cx="2894400" cy="1674720"/>
          </a:xfrm>
          <a:prstGeom prst="rect">
            <a:avLst/>
          </a:prstGeom>
          <a:ln w="0">
            <a:noFill/>
          </a:ln>
        </p:spPr>
      </p:pic>
      <p:pic>
        <p:nvPicPr>
          <p:cNvPr id="310" name="Kép 9" descr=""/>
          <p:cNvPicPr/>
          <p:nvPr/>
        </p:nvPicPr>
        <p:blipFill>
          <a:blip r:embed="rId11"/>
          <a:stretch/>
        </p:blipFill>
        <p:spPr>
          <a:xfrm>
            <a:off x="4249800" y="782640"/>
            <a:ext cx="3562200" cy="2480400"/>
          </a:xfrm>
          <a:prstGeom prst="rect">
            <a:avLst/>
          </a:prstGeom>
          <a:ln w="0">
            <a:noFill/>
          </a:ln>
        </p:spPr>
      </p:pic>
      <p:pic>
        <p:nvPicPr>
          <p:cNvPr id="311" name="Kép 13" descr=""/>
          <p:cNvPicPr/>
          <p:nvPr/>
        </p:nvPicPr>
        <p:blipFill>
          <a:blip r:embed="rId12"/>
          <a:stretch/>
        </p:blipFill>
        <p:spPr>
          <a:xfrm>
            <a:off x="9126000" y="3212640"/>
            <a:ext cx="2811240" cy="181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Focus range - Information distribution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4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315" name="Kép 4" descr=""/>
          <p:cNvPicPr/>
          <p:nvPr/>
        </p:nvPicPr>
        <p:blipFill>
          <a:blip r:embed="rId2"/>
          <a:stretch/>
        </p:blipFill>
        <p:spPr>
          <a:xfrm>
            <a:off x="8597880" y="900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316" name="Kép 9" descr=""/>
          <p:cNvPicPr/>
          <p:nvPr/>
        </p:nvPicPr>
        <p:blipFill>
          <a:blip r:embed="rId3"/>
          <a:stretch/>
        </p:blipFill>
        <p:spPr>
          <a:xfrm>
            <a:off x="4368240" y="748440"/>
            <a:ext cx="3627360" cy="3040200"/>
          </a:xfrm>
          <a:prstGeom prst="rect">
            <a:avLst/>
          </a:prstGeom>
          <a:ln w="0">
            <a:noFill/>
          </a:ln>
        </p:spPr>
      </p:pic>
      <p:pic>
        <p:nvPicPr>
          <p:cNvPr id="317" name="Kép 11" descr=""/>
          <p:cNvPicPr/>
          <p:nvPr/>
        </p:nvPicPr>
        <p:blipFill>
          <a:blip r:embed="rId4"/>
          <a:stretch/>
        </p:blipFill>
        <p:spPr>
          <a:xfrm>
            <a:off x="194040" y="691920"/>
            <a:ext cx="4173840" cy="3130200"/>
          </a:xfrm>
          <a:prstGeom prst="rect">
            <a:avLst/>
          </a:prstGeom>
          <a:ln w="0">
            <a:noFill/>
          </a:ln>
        </p:spPr>
      </p:pic>
      <p:pic>
        <p:nvPicPr>
          <p:cNvPr id="318" name="Kép 13" descr=""/>
          <p:cNvPicPr/>
          <p:nvPr/>
        </p:nvPicPr>
        <p:blipFill>
          <a:blip r:embed="rId5"/>
          <a:stretch/>
        </p:blipFill>
        <p:spPr>
          <a:xfrm>
            <a:off x="8138160" y="735120"/>
            <a:ext cx="4053600" cy="3130200"/>
          </a:xfrm>
          <a:prstGeom prst="rect">
            <a:avLst/>
          </a:prstGeom>
          <a:ln w="0">
            <a:noFill/>
          </a:ln>
        </p:spPr>
      </p:pic>
      <p:pic>
        <p:nvPicPr>
          <p:cNvPr id="319" name="Kép 15" descr=""/>
          <p:cNvPicPr/>
          <p:nvPr/>
        </p:nvPicPr>
        <p:blipFill>
          <a:blip r:embed="rId6"/>
          <a:stretch/>
        </p:blipFill>
        <p:spPr>
          <a:xfrm>
            <a:off x="194040" y="3650760"/>
            <a:ext cx="4173840" cy="3040200"/>
          </a:xfrm>
          <a:prstGeom prst="rect">
            <a:avLst/>
          </a:prstGeom>
          <a:ln w="0">
            <a:noFill/>
          </a:ln>
        </p:spPr>
      </p:pic>
      <p:pic>
        <p:nvPicPr>
          <p:cNvPr id="320" name="Kép 17" descr=""/>
          <p:cNvPicPr/>
          <p:nvPr/>
        </p:nvPicPr>
        <p:blipFill>
          <a:blip r:embed="rId7"/>
          <a:stretch/>
        </p:blipFill>
        <p:spPr>
          <a:xfrm>
            <a:off x="4053240" y="3700800"/>
            <a:ext cx="4399200" cy="2939760"/>
          </a:xfrm>
          <a:prstGeom prst="rect">
            <a:avLst/>
          </a:prstGeom>
          <a:ln w="0">
            <a:noFill/>
          </a:ln>
        </p:spPr>
      </p:pic>
      <p:pic>
        <p:nvPicPr>
          <p:cNvPr id="321" name="Kép 19" descr=""/>
          <p:cNvPicPr/>
          <p:nvPr/>
        </p:nvPicPr>
        <p:blipFill>
          <a:blip r:embed="rId8"/>
          <a:stretch/>
        </p:blipFill>
        <p:spPr>
          <a:xfrm>
            <a:off x="8318520" y="3896280"/>
            <a:ext cx="3679200" cy="2691000"/>
          </a:xfrm>
          <a:prstGeom prst="rect">
            <a:avLst/>
          </a:prstGeom>
          <a:ln w="0">
            <a:noFill/>
          </a:ln>
        </p:spPr>
      </p:pic>
      <p:sp>
        <p:nvSpPr>
          <p:cNvPr id="322" name="Szövegdoboz 20"/>
          <p:cNvSpPr/>
          <p:nvPr/>
        </p:nvSpPr>
        <p:spPr>
          <a:xfrm>
            <a:off x="676440" y="976320"/>
            <a:ext cx="1604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Result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Szövegdoboz 21"/>
          <p:cNvSpPr/>
          <p:nvPr/>
        </p:nvSpPr>
        <p:spPr>
          <a:xfrm>
            <a:off x="4620960" y="976320"/>
            <a:ext cx="2949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Sum of trajectory lengths [m]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Szövegdoboz 22"/>
          <p:cNvSpPr/>
          <p:nvPr/>
        </p:nvSpPr>
        <p:spPr>
          <a:xfrm>
            <a:off x="8602920" y="976320"/>
            <a:ext cx="2490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No of overlaping  detector cone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Szövegdoboz 23"/>
          <p:cNvSpPr/>
          <p:nvPr/>
        </p:nvSpPr>
        <p:spPr>
          <a:xfrm>
            <a:off x="746280" y="3899520"/>
            <a:ext cx="2547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Relative Fisher-information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Szövegdoboz 24"/>
          <p:cNvSpPr/>
          <p:nvPr/>
        </p:nvSpPr>
        <p:spPr>
          <a:xfrm>
            <a:off x="4620960" y="4016520"/>
            <a:ext cx="2096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Standard dev.  [g/ccm}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Szövegdoboz 3"/>
          <p:cNvSpPr/>
          <p:nvPr/>
        </p:nvSpPr>
        <p:spPr>
          <a:xfrm>
            <a:off x="8668440" y="4016520"/>
            <a:ext cx="2096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Density range.  [g/ccm}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églalap 6"/>
          <p:cNvSpPr/>
          <p:nvPr/>
        </p:nvSpPr>
        <p:spPr>
          <a:xfrm flipV="1">
            <a:off x="0" y="0"/>
            <a:ext cx="12191760" cy="8661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70280" y="56160"/>
            <a:ext cx="8962560" cy="76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Extra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30" name="Kép 3" descr=""/>
          <p:cNvPicPr/>
          <p:nvPr/>
        </p:nvPicPr>
        <p:blipFill>
          <a:blip r:embed="rId1"/>
          <a:stretch/>
        </p:blipFill>
        <p:spPr>
          <a:xfrm>
            <a:off x="9610560" y="173880"/>
            <a:ext cx="2300400" cy="508680"/>
          </a:xfrm>
          <a:prstGeom prst="rect">
            <a:avLst/>
          </a:prstGeom>
          <a:ln w="0">
            <a:noFill/>
          </a:ln>
        </p:spPr>
      </p:pic>
      <p:pic>
        <p:nvPicPr>
          <p:cNvPr id="331" name="Kép 2" descr=""/>
          <p:cNvPicPr/>
          <p:nvPr/>
        </p:nvPicPr>
        <p:blipFill>
          <a:blip r:embed="rId2"/>
          <a:stretch/>
        </p:blipFill>
        <p:spPr>
          <a:xfrm>
            <a:off x="86760" y="1154520"/>
            <a:ext cx="6569280" cy="5267880"/>
          </a:xfrm>
          <a:prstGeom prst="rect">
            <a:avLst/>
          </a:prstGeom>
          <a:ln w="0">
            <a:noFill/>
          </a:ln>
        </p:spPr>
      </p:pic>
      <p:pic>
        <p:nvPicPr>
          <p:cNvPr id="332" name="Kép 4" descr=""/>
          <p:cNvPicPr/>
          <p:nvPr/>
        </p:nvPicPr>
        <p:blipFill>
          <a:blip r:embed="rId3"/>
          <a:stretch/>
        </p:blipFill>
        <p:spPr>
          <a:xfrm>
            <a:off x="6996960" y="996840"/>
            <a:ext cx="4511160" cy="3730680"/>
          </a:xfrm>
          <a:prstGeom prst="rect">
            <a:avLst/>
          </a:prstGeom>
          <a:ln w="0">
            <a:noFill/>
          </a:ln>
        </p:spPr>
      </p:pic>
      <p:sp>
        <p:nvSpPr>
          <p:cNvPr id="333" name="Szövegdoboz 5"/>
          <p:cNvSpPr/>
          <p:nvPr/>
        </p:nvSpPr>
        <p:spPr>
          <a:xfrm>
            <a:off x="7115400" y="5181480"/>
            <a:ext cx="44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Justification of fault indication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Szövegdoboz 7"/>
          <p:cNvSpPr/>
          <p:nvPr/>
        </p:nvSpPr>
        <p:spPr>
          <a:xfrm>
            <a:off x="10347480" y="1513440"/>
            <a:ext cx="2532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Táró alaprajza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Kép 8" descr=""/>
          <p:cNvPicPr/>
          <p:nvPr/>
        </p:nvPicPr>
        <p:blipFill>
          <a:blip r:embed="rId1"/>
          <a:stretch/>
        </p:blipFill>
        <p:spPr>
          <a:xfrm>
            <a:off x="-19440" y="916560"/>
            <a:ext cx="7847640" cy="5933880"/>
          </a:xfrm>
          <a:prstGeom prst="rect">
            <a:avLst/>
          </a:prstGeom>
          <a:ln w="0">
            <a:noFill/>
          </a:ln>
        </p:spPr>
      </p:pic>
      <p:sp>
        <p:nvSpPr>
          <p:cNvPr id="80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experiences (</a:t>
            </a:r>
            <a:r>
              <a:rPr b="1" lang="hu-HU" sz="2000" spc="-1" strike="noStrike">
                <a:solidFill>
                  <a:srgbClr val="0070c0"/>
                </a:solidFill>
                <a:latin typeface="Calibri"/>
              </a:rPr>
              <a:t>Muographic projects)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2" name="Kép 2" descr=""/>
          <p:cNvPicPr/>
          <p:nvPr/>
        </p:nvPicPr>
        <p:blipFill>
          <a:blip r:embed="rId2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83" name="Kép 7" descr=""/>
          <p:cNvPicPr/>
          <p:nvPr/>
        </p:nvPicPr>
        <p:blipFill>
          <a:blip r:embed="rId3"/>
          <a:stretch/>
        </p:blipFill>
        <p:spPr>
          <a:xfrm>
            <a:off x="7380360" y="792000"/>
            <a:ext cx="2883240" cy="3223440"/>
          </a:xfrm>
          <a:prstGeom prst="rect">
            <a:avLst/>
          </a:prstGeom>
          <a:ln w="0">
            <a:noFill/>
          </a:ln>
        </p:spPr>
      </p:pic>
      <p:pic>
        <p:nvPicPr>
          <p:cNvPr id="84" name="Kép 9" descr=""/>
          <p:cNvPicPr/>
          <p:nvPr/>
        </p:nvPicPr>
        <p:blipFill>
          <a:blip r:embed="rId4"/>
          <a:stretch/>
        </p:blipFill>
        <p:spPr>
          <a:xfrm>
            <a:off x="6538320" y="4007520"/>
            <a:ext cx="4301280" cy="2793600"/>
          </a:xfrm>
          <a:prstGeom prst="rect">
            <a:avLst/>
          </a:prstGeom>
          <a:ln w="0">
            <a:noFill/>
          </a:ln>
        </p:spPr>
      </p:pic>
      <p:cxnSp>
        <p:nvCxnSpPr>
          <p:cNvPr id="85" name="Egyenes összekötő 11"/>
          <p:cNvCxnSpPr/>
          <p:nvPr/>
        </p:nvCxnSpPr>
        <p:spPr>
          <a:xfrm>
            <a:off x="2901600" y="3858840"/>
            <a:ext cx="3637080" cy="156960"/>
          </a:xfrm>
          <a:prstGeom prst="straightConnector1">
            <a:avLst/>
          </a:prstGeom>
          <a:ln>
            <a:solidFill>
              <a:srgbClr val="5b9bd5"/>
            </a:solidFill>
          </a:ln>
        </p:spPr>
      </p:cxnSp>
      <p:cxnSp>
        <p:nvCxnSpPr>
          <p:cNvPr id="86" name="Egyenes összekötő 12"/>
          <p:cNvCxnSpPr/>
          <p:nvPr/>
        </p:nvCxnSpPr>
        <p:spPr>
          <a:xfrm>
            <a:off x="2901600" y="3963960"/>
            <a:ext cx="3637080" cy="2837520"/>
          </a:xfrm>
          <a:prstGeom prst="straightConnector1">
            <a:avLst/>
          </a:prstGeom>
          <a:ln>
            <a:solidFill>
              <a:srgbClr val="5b9bd5"/>
            </a:solidFill>
          </a:ln>
        </p:spPr>
      </p:cxnSp>
      <p:sp>
        <p:nvSpPr>
          <p:cNvPr id="87" name="Szövegdoboz 16"/>
          <p:cNvSpPr/>
          <p:nvPr/>
        </p:nvSpPr>
        <p:spPr>
          <a:xfrm>
            <a:off x="72720" y="916560"/>
            <a:ext cx="60973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dk1"/>
                </a:solidFill>
                <a:latin typeface="Amasis MT Pro Black"/>
              </a:rPr>
              <a:t>High-resolution measurements at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dk1"/>
                </a:solidFill>
                <a:latin typeface="Amasis MT Pro Black"/>
              </a:rPr>
              <a:t>27 locations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Szövegdoboz 18"/>
          <p:cNvSpPr/>
          <p:nvPr/>
        </p:nvSpPr>
        <p:spPr>
          <a:xfrm>
            <a:off x="10356840" y="778680"/>
            <a:ext cx="2502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Hundreds of measurement campaigns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Szövegdoboz 3"/>
          <p:cNvSpPr/>
          <p:nvPr/>
        </p:nvSpPr>
        <p:spPr>
          <a:xfrm>
            <a:off x="10356840" y="2193480"/>
            <a:ext cx="17413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High resolution measurements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In extreme environments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Kép 13" descr=""/>
          <p:cNvPicPr/>
          <p:nvPr/>
        </p:nvPicPr>
        <p:blipFill>
          <a:blip r:embed="rId5"/>
          <a:stretch/>
        </p:blipFill>
        <p:spPr>
          <a:xfrm>
            <a:off x="8610480" y="900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703686D-1A1E-4CBC-85DC-83AAAA60839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000" spc="-1" strike="noStrike">
                <a:solidFill>
                  <a:srgbClr val="0070c0"/>
                </a:solidFill>
                <a:latin typeface="Calibri"/>
              </a:rPr>
              <a:t>Muographic projects (Budapest, Hármashatár hill)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Szövegdoboz 33"/>
          <p:cNvSpPr/>
          <p:nvPr/>
        </p:nvSpPr>
        <p:spPr>
          <a:xfrm>
            <a:off x="914400" y="4095000"/>
            <a:ext cx="2336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lt1"/>
                </a:solidFill>
                <a:latin typeface="Calibri"/>
              </a:rPr>
              <a:t>Hármashatár-hegy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lt1"/>
                </a:solidFill>
                <a:latin typeface="Calibri"/>
              </a:rPr>
              <a:t>Keleti oldal, 3D,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95" name="Kép 7" descr=""/>
          <p:cNvPicPr/>
          <p:nvPr/>
        </p:nvPicPr>
        <p:blipFill>
          <a:blip r:embed="rId2"/>
          <a:stretch/>
        </p:blipFill>
        <p:spPr>
          <a:xfrm>
            <a:off x="0" y="792000"/>
            <a:ext cx="12191760" cy="3296880"/>
          </a:xfrm>
          <a:prstGeom prst="rect">
            <a:avLst/>
          </a:prstGeom>
          <a:ln w="0">
            <a:noFill/>
          </a:ln>
        </p:spPr>
      </p:pic>
      <p:pic>
        <p:nvPicPr>
          <p:cNvPr id="96" name="Kép 3" descr=""/>
          <p:cNvPicPr/>
          <p:nvPr/>
        </p:nvPicPr>
        <p:blipFill>
          <a:blip r:embed="rId3"/>
          <a:stretch/>
        </p:blipFill>
        <p:spPr>
          <a:xfrm>
            <a:off x="8286120" y="4089240"/>
            <a:ext cx="3702960" cy="2711880"/>
          </a:xfrm>
          <a:prstGeom prst="rect">
            <a:avLst/>
          </a:prstGeom>
          <a:ln w="0">
            <a:noFill/>
          </a:ln>
        </p:spPr>
      </p:pic>
      <p:pic>
        <p:nvPicPr>
          <p:cNvPr id="97" name="Kép 5" descr=""/>
          <p:cNvPicPr/>
          <p:nvPr/>
        </p:nvPicPr>
        <p:blipFill>
          <a:blip r:embed="rId4"/>
          <a:stretch/>
        </p:blipFill>
        <p:spPr>
          <a:xfrm>
            <a:off x="202320" y="3956040"/>
            <a:ext cx="3604320" cy="2799720"/>
          </a:xfrm>
          <a:prstGeom prst="rect">
            <a:avLst/>
          </a:prstGeom>
          <a:ln w="0">
            <a:noFill/>
          </a:ln>
        </p:spPr>
      </p:pic>
      <p:pic>
        <p:nvPicPr>
          <p:cNvPr id="98" name="Kép 10" descr=""/>
          <p:cNvPicPr/>
          <p:nvPr/>
        </p:nvPicPr>
        <p:blipFill>
          <a:blip r:embed="rId5"/>
          <a:stretch/>
        </p:blipFill>
        <p:spPr>
          <a:xfrm>
            <a:off x="3824640" y="4061160"/>
            <a:ext cx="4343760" cy="2694960"/>
          </a:xfrm>
          <a:prstGeom prst="rect">
            <a:avLst/>
          </a:prstGeom>
          <a:ln w="0">
            <a:noFill/>
          </a:ln>
        </p:spPr>
      </p:pic>
      <p:pic>
        <p:nvPicPr>
          <p:cNvPr id="99" name="Kép 9" descr=""/>
          <p:cNvPicPr/>
          <p:nvPr/>
        </p:nvPicPr>
        <p:blipFill>
          <a:blip r:embed="rId6"/>
          <a:stretch/>
        </p:blipFill>
        <p:spPr>
          <a:xfrm>
            <a:off x="8589600" y="1764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100" name="Nyíl: felfelé mutató 4"/>
          <p:cNvSpPr/>
          <p:nvPr/>
        </p:nvSpPr>
        <p:spPr>
          <a:xfrm>
            <a:off x="5103720" y="2957760"/>
            <a:ext cx="475560" cy="2797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" name="Nyíl: felfelé mutató 8"/>
          <p:cNvSpPr/>
          <p:nvPr/>
        </p:nvSpPr>
        <p:spPr>
          <a:xfrm>
            <a:off x="9129960" y="3097800"/>
            <a:ext cx="475560" cy="2797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2" name="Nyíl: lefelé mutató 11"/>
          <p:cNvSpPr/>
          <p:nvPr/>
        </p:nvSpPr>
        <p:spPr>
          <a:xfrm>
            <a:off x="2896560" y="943560"/>
            <a:ext cx="354240" cy="375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Szövegdoboz 12"/>
          <p:cNvSpPr/>
          <p:nvPr/>
        </p:nvSpPr>
        <p:spPr>
          <a:xfrm>
            <a:off x="8434800" y="6404400"/>
            <a:ext cx="33213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lt1"/>
                </a:solidFill>
                <a:latin typeface="Calibri"/>
              </a:rPr>
              <a:t>Bayesian L2-L2 reconstruction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Szövegdoboz 15"/>
          <p:cNvSpPr/>
          <p:nvPr/>
        </p:nvSpPr>
        <p:spPr>
          <a:xfrm>
            <a:off x="4712400" y="3233880"/>
            <a:ext cx="25678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200" spc="-1" strike="noStrike">
                <a:solidFill>
                  <a:schemeClr val="dk1"/>
                </a:solidFill>
                <a:latin typeface="Calibri"/>
              </a:rPr>
              <a:t>Low-dynamic peripheral zone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Ellipszis 13"/>
          <p:cNvSpPr/>
          <p:nvPr/>
        </p:nvSpPr>
        <p:spPr>
          <a:xfrm>
            <a:off x="4712400" y="1800720"/>
            <a:ext cx="1383120" cy="1150560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6" name="Szövegdoboz 16"/>
          <p:cNvSpPr/>
          <p:nvPr/>
        </p:nvSpPr>
        <p:spPr>
          <a:xfrm>
            <a:off x="8811720" y="1572480"/>
            <a:ext cx="25678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200" spc="-1" strike="noStrike">
                <a:solidFill>
                  <a:schemeClr val="dk1"/>
                </a:solidFill>
                <a:latin typeface="Calibri"/>
              </a:rPr>
              <a:t>reduced dynamic range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000" spc="-1" strike="noStrike">
                <a:solidFill>
                  <a:srgbClr val="0070c0"/>
                </a:solidFill>
                <a:latin typeface="Calibri"/>
              </a:rPr>
              <a:t>Muographic projects: Jánossy Underground Lab.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110" name="Kép 4" descr=""/>
          <p:cNvPicPr/>
          <p:nvPr/>
        </p:nvPicPr>
        <p:blipFill>
          <a:blip r:embed="rId2"/>
          <a:stretch/>
        </p:blipFill>
        <p:spPr>
          <a:xfrm>
            <a:off x="196920" y="704880"/>
            <a:ext cx="4206240" cy="3154680"/>
          </a:xfrm>
          <a:prstGeom prst="rect">
            <a:avLst/>
          </a:prstGeom>
          <a:ln w="0">
            <a:noFill/>
          </a:ln>
        </p:spPr>
      </p:pic>
      <p:pic>
        <p:nvPicPr>
          <p:cNvPr id="111" name="Kép 7" descr=""/>
          <p:cNvPicPr/>
          <p:nvPr/>
        </p:nvPicPr>
        <p:blipFill>
          <a:blip r:embed="rId3"/>
          <a:stretch/>
        </p:blipFill>
        <p:spPr>
          <a:xfrm>
            <a:off x="4195800" y="704880"/>
            <a:ext cx="4264200" cy="3197880"/>
          </a:xfrm>
          <a:prstGeom prst="rect">
            <a:avLst/>
          </a:prstGeom>
          <a:ln w="0">
            <a:noFill/>
          </a:ln>
        </p:spPr>
      </p:pic>
      <p:pic>
        <p:nvPicPr>
          <p:cNvPr id="112" name="Kép 9" descr=""/>
          <p:cNvPicPr/>
          <p:nvPr/>
        </p:nvPicPr>
        <p:blipFill>
          <a:blip r:embed="rId4"/>
          <a:stretch/>
        </p:blipFill>
        <p:spPr>
          <a:xfrm>
            <a:off x="7788600" y="748440"/>
            <a:ext cx="4119840" cy="3089880"/>
          </a:xfrm>
          <a:prstGeom prst="rect">
            <a:avLst/>
          </a:prstGeom>
          <a:ln w="0">
            <a:noFill/>
          </a:ln>
        </p:spPr>
      </p:pic>
      <p:pic>
        <p:nvPicPr>
          <p:cNvPr id="113" name="Kép 11" descr=""/>
          <p:cNvPicPr/>
          <p:nvPr/>
        </p:nvPicPr>
        <p:blipFill>
          <a:blip r:embed="rId5"/>
          <a:stretch/>
        </p:blipFill>
        <p:spPr>
          <a:xfrm>
            <a:off x="4674600" y="3574800"/>
            <a:ext cx="2656080" cy="2807640"/>
          </a:xfrm>
          <a:prstGeom prst="rect">
            <a:avLst/>
          </a:prstGeom>
          <a:ln w="0">
            <a:noFill/>
          </a:ln>
        </p:spPr>
      </p:pic>
      <p:cxnSp>
        <p:nvCxnSpPr>
          <p:cNvPr id="114" name="Egyenes összekötő nyíllal 13"/>
          <p:cNvCxnSpPr/>
          <p:nvPr/>
        </p:nvCxnSpPr>
        <p:spPr>
          <a:xfrm flipH="1" flipV="1">
            <a:off x="3750840" y="3675960"/>
            <a:ext cx="1894320" cy="1303200"/>
          </a:xfrm>
          <a:prstGeom prst="straightConnector1">
            <a:avLst/>
          </a:prstGeom>
          <a:ln>
            <a:solidFill>
              <a:srgbClr val="5b9bd5"/>
            </a:solidFill>
            <a:tailEnd len="med" type="triangle" w="med"/>
          </a:ln>
        </p:spPr>
      </p:cxnSp>
      <p:cxnSp>
        <p:nvCxnSpPr>
          <p:cNvPr id="115" name="Egyenes összekötő nyíllal 15"/>
          <p:cNvCxnSpPr/>
          <p:nvPr/>
        </p:nvCxnSpPr>
        <p:spPr>
          <a:xfrm flipV="1">
            <a:off x="5840640" y="3429000"/>
            <a:ext cx="2407680" cy="898560"/>
          </a:xfrm>
          <a:prstGeom prst="straightConnector1">
            <a:avLst/>
          </a:prstGeom>
          <a:ln>
            <a:solidFill>
              <a:srgbClr val="5b9bd5"/>
            </a:solidFill>
            <a:tailEnd len="med" type="triangle" w="med"/>
          </a:ln>
        </p:spPr>
      </p:cxnSp>
      <p:pic>
        <p:nvPicPr>
          <p:cNvPr id="116" name="Kép 17" descr=""/>
          <p:cNvPicPr/>
          <p:nvPr/>
        </p:nvPicPr>
        <p:blipFill>
          <a:blip r:embed="rId6"/>
          <a:stretch/>
        </p:blipFill>
        <p:spPr>
          <a:xfrm>
            <a:off x="521280" y="3903120"/>
            <a:ext cx="3316680" cy="2807640"/>
          </a:xfrm>
          <a:prstGeom prst="rect">
            <a:avLst/>
          </a:prstGeom>
          <a:ln w="0">
            <a:noFill/>
          </a:ln>
        </p:spPr>
      </p:pic>
      <p:sp>
        <p:nvSpPr>
          <p:cNvPr id="117" name="Szövegdoboz 18"/>
          <p:cNvSpPr/>
          <p:nvPr/>
        </p:nvSpPr>
        <p:spPr>
          <a:xfrm>
            <a:off x="8143560" y="3729600"/>
            <a:ext cx="3507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600" spc="-1" strike="noStrike">
                <a:solidFill>
                  <a:schemeClr val="dk1"/>
                </a:solidFill>
                <a:latin typeface="Calibri"/>
              </a:rPr>
              <a:t>Vertical and horizontal ojects on 3D tomographic results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Kép 12" descr=""/>
          <p:cNvPicPr/>
          <p:nvPr/>
        </p:nvPicPr>
        <p:blipFill>
          <a:blip r:embed="rId7"/>
          <a:stretch/>
        </p:blipFill>
        <p:spPr>
          <a:xfrm>
            <a:off x="8595000" y="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119" name="Szövegdoboz 5"/>
          <p:cNvSpPr/>
          <p:nvPr/>
        </p:nvSpPr>
        <p:spPr>
          <a:xfrm>
            <a:off x="4251960" y="6207480"/>
            <a:ext cx="30787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Reference measuring site with known geometry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Nyíl: lefelé mutató 8"/>
          <p:cNvSpPr/>
          <p:nvPr/>
        </p:nvSpPr>
        <p:spPr>
          <a:xfrm>
            <a:off x="1710720" y="4860720"/>
            <a:ext cx="300960" cy="235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" name="Nyíl: jobbra mutató 3"/>
          <p:cNvSpPr/>
          <p:nvPr/>
        </p:nvSpPr>
        <p:spPr>
          <a:xfrm>
            <a:off x="8938800" y="1940760"/>
            <a:ext cx="270360" cy="26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" name="Nyíl: felfelé mutató 10"/>
          <p:cNvSpPr/>
          <p:nvPr/>
        </p:nvSpPr>
        <p:spPr>
          <a:xfrm>
            <a:off x="9303840" y="2615760"/>
            <a:ext cx="213120" cy="2480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3" name="Szövegdoboz 14"/>
          <p:cNvSpPr/>
          <p:nvPr/>
        </p:nvSpPr>
        <p:spPr>
          <a:xfrm>
            <a:off x="787680" y="3989160"/>
            <a:ext cx="33213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lt1"/>
                </a:solidFill>
                <a:latin typeface="Calibri"/>
              </a:rPr>
              <a:t>(Bayesian L2-L2 reconstruction</a:t>
            </a: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Kép 16" descr=""/>
          <p:cNvPicPr/>
          <p:nvPr/>
        </p:nvPicPr>
        <p:blipFill>
          <a:blip r:embed="rId8"/>
          <a:stretch/>
        </p:blipFill>
        <p:spPr>
          <a:xfrm>
            <a:off x="8052480" y="4415400"/>
            <a:ext cx="3618000" cy="2404080"/>
          </a:xfrm>
          <a:prstGeom prst="rect">
            <a:avLst/>
          </a:prstGeom>
          <a:ln w="0">
            <a:noFill/>
          </a:ln>
        </p:spPr>
      </p:pic>
      <p:sp>
        <p:nvSpPr>
          <p:cNvPr id="125" name="Szövegdoboz 19"/>
          <p:cNvSpPr/>
          <p:nvPr/>
        </p:nvSpPr>
        <p:spPr>
          <a:xfrm>
            <a:off x="8589960" y="4553280"/>
            <a:ext cx="1733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400" spc="-1" strike="noStrike">
                <a:solidFill>
                  <a:schemeClr val="dk1"/>
                </a:solidFill>
                <a:latin typeface="Calibri"/>
              </a:rPr>
              <a:t>Standard deviation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églalap 6"/>
          <p:cNvSpPr/>
          <p:nvPr/>
        </p:nvSpPr>
        <p:spPr>
          <a:xfrm flipV="1">
            <a:off x="0" y="-4428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en-US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What is causing the problem?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pic>
        <p:nvPicPr>
          <p:cNvPr id="129" name="Kép 3" descr=""/>
          <p:cNvPicPr/>
          <p:nvPr/>
        </p:nvPicPr>
        <p:blipFill>
          <a:blip r:embed="rId2"/>
          <a:stretch/>
        </p:blipFill>
        <p:spPr>
          <a:xfrm>
            <a:off x="571680" y="1046160"/>
            <a:ext cx="6080400" cy="4759200"/>
          </a:xfrm>
          <a:prstGeom prst="rect">
            <a:avLst/>
          </a:prstGeom>
          <a:ln w="0">
            <a:noFill/>
          </a:ln>
        </p:spPr>
      </p:pic>
      <p:sp>
        <p:nvSpPr>
          <p:cNvPr id="130" name="Háromszög 4"/>
          <p:cNvSpPr/>
          <p:nvPr/>
        </p:nvSpPr>
        <p:spPr>
          <a:xfrm rot="10800000">
            <a:off x="1595520" y="1860840"/>
            <a:ext cx="3426120" cy="3490560"/>
          </a:xfrm>
          <a:prstGeom prst="triangle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lt1"/>
                </a:solidFill>
                <a:latin typeface="Calibri"/>
              </a:rPr>
              <a:t>,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Ellipszis 5"/>
          <p:cNvSpPr/>
          <p:nvPr/>
        </p:nvSpPr>
        <p:spPr>
          <a:xfrm>
            <a:off x="1595160" y="1664280"/>
            <a:ext cx="3426120" cy="38484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Háromszög 7"/>
          <p:cNvSpPr/>
          <p:nvPr/>
        </p:nvSpPr>
        <p:spPr>
          <a:xfrm rot="10800000">
            <a:off x="3364560" y="1506960"/>
            <a:ext cx="3054960" cy="3865320"/>
          </a:xfrm>
          <a:prstGeom prst="triangle">
            <a:avLst>
              <a:gd name="adj" fmla="val 50000"/>
            </a:avLst>
          </a:prstGeom>
          <a:solidFill>
            <a:schemeClr val="accent1">
              <a:alpha val="32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3" name="Ellipszis 8"/>
          <p:cNvSpPr/>
          <p:nvPr/>
        </p:nvSpPr>
        <p:spPr>
          <a:xfrm>
            <a:off x="3363840" y="1320840"/>
            <a:ext cx="3054960" cy="441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Téglalap 9"/>
          <p:cNvSpPr/>
          <p:nvPr/>
        </p:nvSpPr>
        <p:spPr>
          <a:xfrm>
            <a:off x="2088720" y="2863800"/>
            <a:ext cx="4006800" cy="648000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Téglalap 10"/>
          <p:cNvSpPr/>
          <p:nvPr/>
        </p:nvSpPr>
        <p:spPr>
          <a:xfrm>
            <a:off x="2387880" y="3793680"/>
            <a:ext cx="3426120" cy="648000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6" name="Nyíl: szalag, jobbra mutató 11"/>
          <p:cNvSpPr/>
          <p:nvPr/>
        </p:nvSpPr>
        <p:spPr>
          <a:xfrm rot="10800000">
            <a:off x="6858360" y="3121200"/>
            <a:ext cx="512640" cy="1222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Nyíl: szalag, jobbra mutató 12"/>
          <p:cNvSpPr/>
          <p:nvPr/>
        </p:nvSpPr>
        <p:spPr>
          <a:xfrm>
            <a:off x="7560" y="3120840"/>
            <a:ext cx="512640" cy="1222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8" name="Szövegdoboz 15"/>
          <p:cNvSpPr/>
          <p:nvPr/>
        </p:nvSpPr>
        <p:spPr>
          <a:xfrm>
            <a:off x="7812000" y="1053000"/>
            <a:ext cx="3807720" cy="7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Limited azimuth range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sampling problem</a:t>
            </a: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Szövegdoboz 18"/>
          <p:cNvSpPr/>
          <p:nvPr/>
        </p:nvSpPr>
        <p:spPr>
          <a:xfrm>
            <a:off x="7807320" y="1937160"/>
            <a:ext cx="4260960" cy="10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Interchangeable subsets in the solution set</a:t>
            </a: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hu-HU" sz="1400" spc="-1" strike="noStrike">
                <a:solidFill>
                  <a:schemeClr val="dk1"/>
                </a:solidFill>
                <a:latin typeface="Calibri"/>
              </a:rPr>
              <a:t>(on the same set of trajectory)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Szövegdoboz 19"/>
          <p:cNvSpPr/>
          <p:nvPr/>
        </p:nvSpPr>
        <p:spPr>
          <a:xfrm>
            <a:off x="7778880" y="2917440"/>
            <a:ext cx="3755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Jacobian (permutation) symmetry   (</a:t>
            </a: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equivalences</a:t>
            </a: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Szövegdoboz 20"/>
          <p:cNvSpPr/>
          <p:nvPr/>
        </p:nvSpPr>
        <p:spPr>
          <a:xfrm>
            <a:off x="7738200" y="3932640"/>
            <a:ext cx="5124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High-dimensional null space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Szövegdoboz 21"/>
          <p:cNvSpPr/>
          <p:nvPr/>
        </p:nvSpPr>
        <p:spPr>
          <a:xfrm>
            <a:off x="571680" y="5933160"/>
            <a:ext cx="651492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Limited number of measuring position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with limited measirement time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Szövegdoboz 22"/>
          <p:cNvSpPr/>
          <p:nvPr/>
        </p:nvSpPr>
        <p:spPr>
          <a:xfrm>
            <a:off x="7866720" y="5325480"/>
            <a:ext cx="3753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Singular pseudo inverse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Szövegdoboz 25"/>
          <p:cNvSpPr/>
          <p:nvPr/>
        </p:nvSpPr>
        <p:spPr>
          <a:xfrm>
            <a:off x="7491240" y="6031800"/>
            <a:ext cx="444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Regularization is necessary, with all that it entails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Kép 13" descr=""/>
          <p:cNvPicPr/>
          <p:nvPr/>
        </p:nvPicPr>
        <p:blipFill>
          <a:blip r:embed="rId3"/>
          <a:stretch/>
        </p:blipFill>
        <p:spPr>
          <a:xfrm>
            <a:off x="8589600" y="1764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146" name="Szövegdoboz 14"/>
          <p:cNvSpPr/>
          <p:nvPr/>
        </p:nvSpPr>
        <p:spPr>
          <a:xfrm>
            <a:off x="7872840" y="4350960"/>
            <a:ext cx="3642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400" spc="-1" strike="noStrike">
                <a:solidFill>
                  <a:schemeClr val="dk1"/>
                </a:solidFill>
                <a:latin typeface="Calibri"/>
              </a:rPr>
              <a:t>(with vertically oriented base vectors)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Szövegdoboz 16"/>
          <p:cNvSpPr/>
          <p:nvPr/>
        </p:nvSpPr>
        <p:spPr>
          <a:xfrm>
            <a:off x="8290800" y="4728960"/>
            <a:ext cx="332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Nullity&gt;Rank situation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Tomogrpahic inverse problem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0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sp>
        <p:nvSpPr>
          <p:cNvPr id="151" name="Szövegdoboz 4"/>
          <p:cNvSpPr/>
          <p:nvPr/>
        </p:nvSpPr>
        <p:spPr>
          <a:xfrm>
            <a:off x="1267200" y="1452960"/>
            <a:ext cx="1697760" cy="461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Szövegdoboz 5"/>
          <p:cNvSpPr/>
          <p:nvPr/>
        </p:nvSpPr>
        <p:spPr>
          <a:xfrm>
            <a:off x="802440" y="704880"/>
            <a:ext cx="511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Linearized direct problem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of discrete tomography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Szövegdoboz 7"/>
          <p:cNvSpPr/>
          <p:nvPr/>
        </p:nvSpPr>
        <p:spPr>
          <a:xfrm>
            <a:off x="0" y="1402200"/>
            <a:ext cx="1839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400" spc="-1" strike="noStrike">
                <a:solidFill>
                  <a:schemeClr val="dk1"/>
                </a:solidFill>
                <a:latin typeface="Calibri"/>
              </a:rPr>
              <a:t>Pixel-voxel transformation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Szövegdoboz 8"/>
          <p:cNvSpPr/>
          <p:nvPr/>
        </p:nvSpPr>
        <p:spPr>
          <a:xfrm>
            <a:off x="4730400" y="1521360"/>
            <a:ext cx="1365480" cy="4384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zövegdoboz 9"/>
          <p:cNvSpPr/>
          <p:nvPr/>
        </p:nvSpPr>
        <p:spPr>
          <a:xfrm>
            <a:off x="4226760" y="942480"/>
            <a:ext cx="3405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Density length error distribution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Szövegdoboz 11"/>
          <p:cNvSpPr/>
          <p:nvPr/>
        </p:nvSpPr>
        <p:spPr>
          <a:xfrm>
            <a:off x="8418240" y="1439280"/>
            <a:ext cx="1270800" cy="5446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Szövegdoboz 12"/>
          <p:cNvSpPr/>
          <p:nvPr/>
        </p:nvSpPr>
        <p:spPr>
          <a:xfrm>
            <a:off x="8343360" y="942480"/>
            <a:ext cx="1921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prior distribution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Szövegdoboz 13"/>
          <p:cNvSpPr/>
          <p:nvPr/>
        </p:nvSpPr>
        <p:spPr>
          <a:xfrm>
            <a:off x="1373760" y="2569320"/>
            <a:ext cx="8797680" cy="4111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Nyíl: lefelé mutató 16"/>
          <p:cNvSpPr/>
          <p:nvPr/>
        </p:nvSpPr>
        <p:spPr>
          <a:xfrm>
            <a:off x="5085360" y="1960200"/>
            <a:ext cx="466200" cy="261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0" name="Nyíl: lefelé mutató 17"/>
          <p:cNvSpPr/>
          <p:nvPr/>
        </p:nvSpPr>
        <p:spPr>
          <a:xfrm>
            <a:off x="8817480" y="1960200"/>
            <a:ext cx="466200" cy="261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1" name="Nyíl: lefelé mutató 18"/>
          <p:cNvSpPr/>
          <p:nvPr/>
        </p:nvSpPr>
        <p:spPr>
          <a:xfrm>
            <a:off x="1987560" y="1941840"/>
            <a:ext cx="466200" cy="261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2" name="Szövegdoboz 19"/>
          <p:cNvSpPr/>
          <p:nvPr/>
        </p:nvSpPr>
        <p:spPr>
          <a:xfrm>
            <a:off x="3637080" y="2324880"/>
            <a:ext cx="176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ML-term (loss)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Szövegdoboz 20"/>
          <p:cNvSpPr/>
          <p:nvPr/>
        </p:nvSpPr>
        <p:spPr>
          <a:xfrm>
            <a:off x="7052400" y="2341440"/>
            <a:ext cx="136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Prior-term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Szövegdoboz 22"/>
          <p:cNvSpPr/>
          <p:nvPr/>
        </p:nvSpPr>
        <p:spPr>
          <a:xfrm>
            <a:off x="2871720" y="3512880"/>
            <a:ext cx="5082480" cy="5173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Nyíl: lefelé mutató 23"/>
          <p:cNvSpPr/>
          <p:nvPr/>
        </p:nvSpPr>
        <p:spPr>
          <a:xfrm>
            <a:off x="5088240" y="3148560"/>
            <a:ext cx="466200" cy="261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6" name="Szövegdoboz 25"/>
          <p:cNvSpPr/>
          <p:nvPr/>
        </p:nvSpPr>
        <p:spPr>
          <a:xfrm>
            <a:off x="474840" y="3561480"/>
            <a:ext cx="1921680" cy="51192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Szövegdoboz 33"/>
          <p:cNvSpPr/>
          <p:nvPr/>
        </p:nvSpPr>
        <p:spPr>
          <a:xfrm>
            <a:off x="2396880" y="4456080"/>
            <a:ext cx="6097320" cy="46800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zövegdoboz 35"/>
          <p:cNvSpPr/>
          <p:nvPr/>
        </p:nvSpPr>
        <p:spPr>
          <a:xfrm>
            <a:off x="2719800" y="5084640"/>
            <a:ext cx="8710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The result vector is the weighted sum of the two types of information</a:t>
            </a: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  (flexibility)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Kép 24" descr=""/>
          <p:cNvPicPr/>
          <p:nvPr/>
        </p:nvPicPr>
        <p:blipFill>
          <a:blip r:embed="rId9"/>
          <a:stretch/>
        </p:blipFill>
        <p:spPr>
          <a:xfrm>
            <a:off x="8595000" y="1764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170" name="Szövegdoboz 3"/>
          <p:cNvSpPr/>
          <p:nvPr/>
        </p:nvSpPr>
        <p:spPr>
          <a:xfrm>
            <a:off x="680040" y="4053960"/>
            <a:ext cx="151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Fisher-matrix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Szövegdoboz 10"/>
          <p:cNvSpPr/>
          <p:nvPr/>
        </p:nvSpPr>
        <p:spPr>
          <a:xfrm>
            <a:off x="2791800" y="5915520"/>
            <a:ext cx="5819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From the null s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pace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,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p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rior selects one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 element  ~ NS(prior)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Szövegdoboz 14"/>
          <p:cNvSpPr/>
          <p:nvPr/>
        </p:nvSpPr>
        <p:spPr>
          <a:xfrm>
            <a:off x="10445400" y="911160"/>
            <a:ext cx="18396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(informative or noninformative,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generally smooth)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Szövegdoboz 15"/>
          <p:cNvSpPr/>
          <p:nvPr/>
        </p:nvSpPr>
        <p:spPr>
          <a:xfrm>
            <a:off x="2782440" y="6454080"/>
            <a:ext cx="66153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Unique solution with prior dependent bias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Error term: bias and variance</a:t>
            </a: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6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sp>
        <p:nvSpPr>
          <p:cNvPr id="177" name="Szövegdoboz 3"/>
          <p:cNvSpPr/>
          <p:nvPr/>
        </p:nvSpPr>
        <p:spPr>
          <a:xfrm>
            <a:off x="1546560" y="1745640"/>
            <a:ext cx="6097320" cy="5086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Szövegdoboz 4"/>
          <p:cNvSpPr/>
          <p:nvPr/>
        </p:nvSpPr>
        <p:spPr>
          <a:xfrm>
            <a:off x="3097440" y="2310480"/>
            <a:ext cx="2067120" cy="4269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Ellipszis 5"/>
          <p:cNvSpPr/>
          <p:nvPr/>
        </p:nvSpPr>
        <p:spPr>
          <a:xfrm>
            <a:off x="3472560" y="1447560"/>
            <a:ext cx="1453320" cy="16045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0" name="Szövegdoboz 7"/>
          <p:cNvSpPr/>
          <p:nvPr/>
        </p:nvSpPr>
        <p:spPr>
          <a:xfrm>
            <a:off x="2560680" y="1278360"/>
            <a:ext cx="835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Bias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Szövegdoboz 8"/>
          <p:cNvSpPr/>
          <p:nvPr/>
        </p:nvSpPr>
        <p:spPr>
          <a:xfrm>
            <a:off x="5113440" y="2429640"/>
            <a:ext cx="288756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Parameter Covariance-matrix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Szövegdoboz 10"/>
          <p:cNvSpPr/>
          <p:nvPr/>
        </p:nvSpPr>
        <p:spPr>
          <a:xfrm>
            <a:off x="541440" y="3200400"/>
            <a:ext cx="6745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Formally, variance and bias are linked through the covariance matrix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Szövegdoboz 11"/>
          <p:cNvSpPr/>
          <p:nvPr/>
        </p:nvSpPr>
        <p:spPr>
          <a:xfrm>
            <a:off x="3097440" y="3458160"/>
            <a:ext cx="2238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„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Trade-off”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Szövegdoboz 14"/>
          <p:cNvSpPr/>
          <p:nvPr/>
        </p:nvSpPr>
        <p:spPr>
          <a:xfrm>
            <a:off x="3750840" y="880560"/>
            <a:ext cx="609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The source of </a:t>
            </a: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bias</a:t>
            </a: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 is always a real anomaly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5" name="Egyenes összekötő nyíllal 16"/>
          <p:cNvCxnSpPr/>
          <p:nvPr/>
        </p:nvCxnSpPr>
        <p:spPr>
          <a:xfrm>
            <a:off x="5458320" y="1249560"/>
            <a:ext cx="317520" cy="663480"/>
          </a:xfrm>
          <a:prstGeom prst="straightConnector1">
            <a:avLst/>
          </a:prstGeom>
          <a:ln>
            <a:solidFill>
              <a:srgbClr val="5b9bd5"/>
            </a:solidFill>
            <a:tailEnd len="med" type="triangle" w="med"/>
          </a:ln>
        </p:spPr>
      </p:cxnSp>
      <p:cxnSp>
        <p:nvCxnSpPr>
          <p:cNvPr id="186" name="Egyenes összekötő nyíllal 18"/>
          <p:cNvCxnSpPr/>
          <p:nvPr/>
        </p:nvCxnSpPr>
        <p:spPr>
          <a:xfrm flipH="1" flipV="1">
            <a:off x="4851720" y="2836440"/>
            <a:ext cx="532080" cy="471240"/>
          </a:xfrm>
          <a:prstGeom prst="straightConnector1">
            <a:avLst/>
          </a:prstGeom>
          <a:ln>
            <a:solidFill>
              <a:srgbClr val="5b9bd5"/>
            </a:solidFill>
            <a:tailEnd len="med" type="triangle" w="med"/>
          </a:ln>
        </p:spPr>
      </p:cxnSp>
      <p:pic>
        <p:nvPicPr>
          <p:cNvPr id="187" name="Kép 17" descr=""/>
          <p:cNvPicPr/>
          <p:nvPr/>
        </p:nvPicPr>
        <p:blipFill>
          <a:blip r:embed="rId4"/>
          <a:stretch/>
        </p:blipFill>
        <p:spPr>
          <a:xfrm>
            <a:off x="8649360" y="-612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188" name="Szövegdoboz 9"/>
          <p:cNvSpPr/>
          <p:nvPr/>
        </p:nvSpPr>
        <p:spPr>
          <a:xfrm>
            <a:off x="588240" y="1910880"/>
            <a:ext cx="17744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Posterior distribution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Szövegdoboz 23"/>
          <p:cNvSpPr/>
          <p:nvPr/>
        </p:nvSpPr>
        <p:spPr>
          <a:xfrm>
            <a:off x="6852240" y="4587840"/>
            <a:ext cx="5031000" cy="9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Result of regularization: Smoothing around the prior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:</a:t>
            </a: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 dynamic </a:t>
            </a: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range compression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+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Fisher-matrix baked correlations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Kép 54" descr=""/>
          <p:cNvPicPr/>
          <p:nvPr/>
        </p:nvPicPr>
        <p:blipFill>
          <a:blip r:embed="rId5"/>
          <a:stretch/>
        </p:blipFill>
        <p:spPr>
          <a:xfrm>
            <a:off x="160920" y="4841640"/>
            <a:ext cx="2936520" cy="1830960"/>
          </a:xfrm>
          <a:prstGeom prst="rect">
            <a:avLst/>
          </a:prstGeom>
          <a:ln w="0">
            <a:noFill/>
          </a:ln>
        </p:spPr>
      </p:pic>
      <p:pic>
        <p:nvPicPr>
          <p:cNvPr id="191" name="Kép 56" descr=""/>
          <p:cNvPicPr/>
          <p:nvPr/>
        </p:nvPicPr>
        <p:blipFill>
          <a:blip r:embed="rId6"/>
          <a:stretch/>
        </p:blipFill>
        <p:spPr>
          <a:xfrm>
            <a:off x="3116160" y="4794120"/>
            <a:ext cx="2868120" cy="1788480"/>
          </a:xfrm>
          <a:prstGeom prst="rect">
            <a:avLst/>
          </a:prstGeom>
          <a:ln w="0">
            <a:noFill/>
          </a:ln>
        </p:spPr>
      </p:pic>
      <p:sp>
        <p:nvSpPr>
          <p:cNvPr id="192" name="Szövegdoboz 57"/>
          <p:cNvSpPr/>
          <p:nvPr/>
        </p:nvSpPr>
        <p:spPr>
          <a:xfrm>
            <a:off x="1202040" y="5738040"/>
            <a:ext cx="455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Szövegdoboz 58"/>
          <p:cNvSpPr/>
          <p:nvPr/>
        </p:nvSpPr>
        <p:spPr>
          <a:xfrm>
            <a:off x="1594080" y="5752800"/>
            <a:ext cx="455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Szövegdoboz 59"/>
          <p:cNvSpPr/>
          <p:nvPr/>
        </p:nvSpPr>
        <p:spPr>
          <a:xfrm>
            <a:off x="1420560" y="5367960"/>
            <a:ext cx="455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Szövegdoboz 60"/>
          <p:cNvSpPr/>
          <p:nvPr/>
        </p:nvSpPr>
        <p:spPr>
          <a:xfrm>
            <a:off x="1447920" y="6053040"/>
            <a:ext cx="455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Szövegdoboz 61"/>
          <p:cNvSpPr/>
          <p:nvPr/>
        </p:nvSpPr>
        <p:spPr>
          <a:xfrm>
            <a:off x="460080" y="4513320"/>
            <a:ext cx="22899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600" spc="-1" strike="noStrike">
                <a:solidFill>
                  <a:schemeClr val="dk1"/>
                </a:solidFill>
                <a:latin typeface="Calibri"/>
              </a:rPr>
              <a:t>Localized inversion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Szövegdoboz 62"/>
          <p:cNvSpPr/>
          <p:nvPr/>
        </p:nvSpPr>
        <p:spPr>
          <a:xfrm>
            <a:off x="3430440" y="4468320"/>
            <a:ext cx="31989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600" spc="-1" strike="noStrike">
                <a:solidFill>
                  <a:schemeClr val="dk1"/>
                </a:solidFill>
                <a:latin typeface="Calibri"/>
              </a:rPr>
              <a:t>Non localized inversion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Szövegdoboz 63"/>
          <p:cNvSpPr/>
          <p:nvPr/>
        </p:nvSpPr>
        <p:spPr>
          <a:xfrm>
            <a:off x="675360" y="3874320"/>
            <a:ext cx="6182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„</a:t>
            </a: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point” spread function (on Simulated 2D inversion)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Kép 21" descr=""/>
          <p:cNvPicPr/>
          <p:nvPr/>
        </p:nvPicPr>
        <p:blipFill>
          <a:blip r:embed="rId7"/>
          <a:stretch/>
        </p:blipFill>
        <p:spPr>
          <a:xfrm>
            <a:off x="8061840" y="999360"/>
            <a:ext cx="3679200" cy="3224520"/>
          </a:xfrm>
          <a:prstGeom prst="rect">
            <a:avLst/>
          </a:prstGeom>
          <a:ln w="0">
            <a:noFill/>
          </a:ln>
        </p:spPr>
      </p:pic>
      <p:sp>
        <p:nvSpPr>
          <p:cNvPr id="200" name="Szövegdoboz 22"/>
          <p:cNvSpPr/>
          <p:nvPr/>
        </p:nvSpPr>
        <p:spPr>
          <a:xfrm>
            <a:off x="8407800" y="1217160"/>
            <a:ext cx="24404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600" spc="-1" strike="noStrike">
                <a:solidFill>
                  <a:schemeClr val="dk1"/>
                </a:solidFill>
                <a:latin typeface="Calibri"/>
              </a:rPr>
              <a:t>Density range.  </a:t>
            </a: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[g/ccm}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Szövegdoboz 13"/>
          <p:cNvSpPr/>
          <p:nvPr/>
        </p:nvSpPr>
        <p:spPr>
          <a:xfrm>
            <a:off x="3312360" y="5094000"/>
            <a:ext cx="14882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200" spc="-1" strike="noStrike">
                <a:solidFill>
                  <a:schemeClr val="dk1"/>
                </a:solidFill>
                <a:latin typeface="Calibri"/>
              </a:rPr>
              <a:t>Correlation spikes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Szövegdoboz 19"/>
          <p:cNvSpPr/>
          <p:nvPr/>
        </p:nvSpPr>
        <p:spPr>
          <a:xfrm>
            <a:off x="8368200" y="3307320"/>
            <a:ext cx="1474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Jánossy Lab.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Szövegdoboz 20"/>
          <p:cNvSpPr/>
          <p:nvPr/>
        </p:nvSpPr>
        <p:spPr>
          <a:xfrm>
            <a:off x="6852240" y="5829840"/>
            <a:ext cx="5031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Anomaly leak along the trajectories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Anomaly at the detector position: Compensation artifact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Algorithms and priors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6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sp>
        <p:nvSpPr>
          <p:cNvPr id="207" name="Szövegdoboz 4"/>
          <p:cNvSpPr/>
          <p:nvPr/>
        </p:nvSpPr>
        <p:spPr>
          <a:xfrm>
            <a:off x="550440" y="1419120"/>
            <a:ext cx="4357080" cy="46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SVD: Spectral Value Decomposition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Tikhonov-type regularization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Bayes-type estimation (Geologic prior)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Filtered Back Projection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Expectation Maximalization  (MLEM)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Early stop Iterations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Szövegdoboz 5"/>
          <p:cNvSpPr/>
          <p:nvPr/>
        </p:nvSpPr>
        <p:spPr>
          <a:xfrm>
            <a:off x="6256080" y="1419120"/>
            <a:ext cx="538488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Minimum norm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Smoothness  (spatial correlations)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Prior density distribution (large scale geology)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Z dependent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Fisher information dependent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Szövegdoboz 7"/>
          <p:cNvSpPr/>
          <p:nvPr/>
        </p:nvSpPr>
        <p:spPr>
          <a:xfrm>
            <a:off x="4434840" y="5070240"/>
            <a:ext cx="403992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Metric and pdf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  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Gauss or Mixed Gaussian     L2 norm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  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Laplacean                               L1 norm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Kép 8" descr=""/>
          <p:cNvPicPr/>
          <p:nvPr/>
        </p:nvPicPr>
        <p:blipFill>
          <a:blip r:embed="rId2"/>
          <a:stretch/>
        </p:blipFill>
        <p:spPr>
          <a:xfrm>
            <a:off x="8608320" y="5400"/>
            <a:ext cx="1118520" cy="717120"/>
          </a:xfrm>
          <a:prstGeom prst="rect">
            <a:avLst/>
          </a:prstGeom>
          <a:ln w="0">
            <a:noFill/>
          </a:ln>
        </p:spPr>
      </p:pic>
      <p:sp>
        <p:nvSpPr>
          <p:cNvPr id="211" name="Szövegdoboz 3"/>
          <p:cNvSpPr/>
          <p:nvPr/>
        </p:nvSpPr>
        <p:spPr>
          <a:xfrm>
            <a:off x="194040" y="895680"/>
            <a:ext cx="506376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800" spc="-1" strike="noStrike">
                <a:solidFill>
                  <a:schemeClr val="dk1"/>
                </a:solidFill>
                <a:latin typeface="Calibri"/>
              </a:rPr>
              <a:t>Key inversion algorithms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Szövegdoboz 10"/>
          <p:cNvSpPr/>
          <p:nvPr/>
        </p:nvSpPr>
        <p:spPr>
          <a:xfrm>
            <a:off x="6094440" y="919800"/>
            <a:ext cx="609732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2800" spc="-1" strike="noStrike">
                <a:solidFill>
                  <a:schemeClr val="dk1"/>
                </a:solidFill>
                <a:latin typeface="Calibri"/>
              </a:rPr>
              <a:t>Prior 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Kép 11" descr=""/>
          <p:cNvPicPr/>
          <p:nvPr/>
        </p:nvPicPr>
        <p:blipFill>
          <a:blip r:embed="rId3"/>
          <a:stretch/>
        </p:blipFill>
        <p:spPr>
          <a:xfrm>
            <a:off x="8264520" y="4323960"/>
            <a:ext cx="2518920" cy="2518920"/>
          </a:xfrm>
          <a:prstGeom prst="rect">
            <a:avLst/>
          </a:prstGeom>
          <a:ln w="0">
            <a:noFill/>
          </a:ln>
        </p:spPr>
      </p:pic>
      <p:sp>
        <p:nvSpPr>
          <p:cNvPr id="214" name="Szövegdoboz 9"/>
          <p:cNvSpPr/>
          <p:nvPr/>
        </p:nvSpPr>
        <p:spPr>
          <a:xfrm>
            <a:off x="10251360" y="3339360"/>
            <a:ext cx="1940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Because of fan-shaped imaging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Szövegdoboz 12"/>
          <p:cNvSpPr/>
          <p:nvPr/>
        </p:nvSpPr>
        <p:spPr>
          <a:xfrm>
            <a:off x="10783800" y="5943240"/>
            <a:ext cx="12967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Sparsity handling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Szövegdoboz 13"/>
          <p:cNvSpPr/>
          <p:nvPr/>
        </p:nvSpPr>
        <p:spPr>
          <a:xfrm>
            <a:off x="550440" y="6235560"/>
            <a:ext cx="295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+ bias reduction post process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églalap 6"/>
          <p:cNvSpPr/>
          <p:nvPr/>
        </p:nvSpPr>
        <p:spPr>
          <a:xfrm flipV="1">
            <a:off x="0" y="-720"/>
            <a:ext cx="12191760" cy="734760"/>
          </a:xfrm>
          <a:prstGeom prst="rect">
            <a:avLst/>
          </a:prstGeom>
          <a:solidFill>
            <a:srgbClr val="eb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94040" y="56520"/>
            <a:ext cx="9173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Muon tomography: </a:t>
            </a:r>
            <a:r>
              <a:rPr b="1" lang="hu-HU" sz="2400" spc="-1" strike="noStrike">
                <a:solidFill>
                  <a:srgbClr val="0070c0"/>
                </a:solidFill>
                <a:latin typeface="Calibri"/>
              </a:rPr>
              <a:t>Voxel grid and adaptive prior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9" name="Kép 2" descr=""/>
          <p:cNvPicPr/>
          <p:nvPr/>
        </p:nvPicPr>
        <p:blipFill>
          <a:blip r:embed="rId1"/>
          <a:stretch/>
        </p:blipFill>
        <p:spPr>
          <a:xfrm>
            <a:off x="9848520" y="0"/>
            <a:ext cx="2343240" cy="704520"/>
          </a:xfrm>
          <a:prstGeom prst="rect">
            <a:avLst/>
          </a:prstGeom>
          <a:ln w="0">
            <a:noFill/>
          </a:ln>
        </p:spPr>
      </p:pic>
      <p:sp>
        <p:nvSpPr>
          <p:cNvPr id="220" name="Szövegdoboz 3"/>
          <p:cNvSpPr/>
          <p:nvPr/>
        </p:nvSpPr>
        <p:spPr>
          <a:xfrm>
            <a:off x="194040" y="819360"/>
            <a:ext cx="7016760" cy="27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The prior distribution relates to voxel</a:t>
            </a: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 based densities</a:t>
            </a: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, so it depends on the voxel size</a:t>
            </a: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Dependence requires an appropriate </a:t>
            </a: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averaging model</a:t>
            </a: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(scalable prior)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Averaging : small scale bias</a:t>
            </a:r>
            <a:r>
              <a:rPr b="1" lang="hu-HU" sz="20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églalap 4"/>
          <p:cNvSpPr/>
          <p:nvPr/>
        </p:nvSpPr>
        <p:spPr>
          <a:xfrm>
            <a:off x="3185640" y="3358800"/>
            <a:ext cx="893160" cy="734760"/>
          </a:xfrm>
          <a:prstGeom prst="rect">
            <a:avLst/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2" name="Téglalap 5"/>
          <p:cNvSpPr/>
          <p:nvPr/>
        </p:nvSpPr>
        <p:spPr>
          <a:xfrm>
            <a:off x="1802520" y="4863240"/>
            <a:ext cx="478440" cy="734760"/>
          </a:xfrm>
          <a:prstGeom prst="rect">
            <a:avLst/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3" name="Téglalap 7"/>
          <p:cNvSpPr/>
          <p:nvPr/>
        </p:nvSpPr>
        <p:spPr>
          <a:xfrm>
            <a:off x="2344320" y="4863240"/>
            <a:ext cx="478440" cy="734760"/>
          </a:xfrm>
          <a:prstGeom prst="rect">
            <a:avLst/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4" name="Téglalap 8"/>
          <p:cNvSpPr/>
          <p:nvPr/>
        </p:nvSpPr>
        <p:spPr>
          <a:xfrm>
            <a:off x="4671000" y="4863240"/>
            <a:ext cx="893160" cy="367200"/>
          </a:xfrm>
          <a:prstGeom prst="rect">
            <a:avLst/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5" name="Téglalap 9"/>
          <p:cNvSpPr/>
          <p:nvPr/>
        </p:nvSpPr>
        <p:spPr>
          <a:xfrm>
            <a:off x="4671000" y="5278320"/>
            <a:ext cx="893160" cy="367200"/>
          </a:xfrm>
          <a:prstGeom prst="rect">
            <a:avLst/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26" name="Egyenes összekötő 11"/>
          <p:cNvCxnSpPr/>
          <p:nvPr/>
        </p:nvCxnSpPr>
        <p:spPr>
          <a:xfrm flipH="1" flipV="1">
            <a:off x="1828800" y="4236480"/>
            <a:ext cx="39168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cxnSp>
        <p:nvCxnSpPr>
          <p:cNvPr id="227" name="Egyenes összekötő 14"/>
          <p:cNvCxnSpPr/>
          <p:nvPr/>
        </p:nvCxnSpPr>
        <p:spPr>
          <a:xfrm flipV="1">
            <a:off x="2439000" y="4236480"/>
            <a:ext cx="17208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cxnSp>
        <p:nvCxnSpPr>
          <p:cNvPr id="228" name="Egyenes összekötő 17"/>
          <p:cNvCxnSpPr/>
          <p:nvPr/>
        </p:nvCxnSpPr>
        <p:spPr>
          <a:xfrm flipV="1">
            <a:off x="3754440" y="2959920"/>
            <a:ext cx="14652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cxnSp>
        <p:nvCxnSpPr>
          <p:cNvPr id="229" name="Egyenes összekötő 18"/>
          <p:cNvCxnSpPr/>
          <p:nvPr/>
        </p:nvCxnSpPr>
        <p:spPr>
          <a:xfrm flipH="1" flipV="1">
            <a:off x="3241080" y="2959920"/>
            <a:ext cx="39168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cxnSp>
        <p:nvCxnSpPr>
          <p:cNvPr id="230" name="Egyenes összekötő 19"/>
          <p:cNvCxnSpPr/>
          <p:nvPr/>
        </p:nvCxnSpPr>
        <p:spPr>
          <a:xfrm flipH="1" flipV="1">
            <a:off x="4671000" y="4236480"/>
            <a:ext cx="39132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cxnSp>
        <p:nvCxnSpPr>
          <p:cNvPr id="231" name="Egyenes összekötő 20"/>
          <p:cNvCxnSpPr/>
          <p:nvPr/>
        </p:nvCxnSpPr>
        <p:spPr>
          <a:xfrm flipV="1">
            <a:off x="5210280" y="4236480"/>
            <a:ext cx="130680" cy="1831680"/>
          </a:xfrm>
          <a:prstGeom prst="straightConnector1">
            <a:avLst/>
          </a:prstGeom>
          <a:ln>
            <a:solidFill>
              <a:srgbClr val="14120e"/>
            </a:solidFill>
          </a:ln>
        </p:spPr>
      </p:cxnSp>
      <p:sp>
        <p:nvSpPr>
          <p:cNvPr id="232" name="Szövegdoboz 21"/>
          <p:cNvSpPr/>
          <p:nvPr/>
        </p:nvSpPr>
        <p:spPr>
          <a:xfrm>
            <a:off x="4089960" y="3549960"/>
            <a:ext cx="46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Ro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Kép 22" descr=""/>
          <p:cNvPicPr/>
          <p:nvPr/>
        </p:nvPicPr>
        <p:blipFill>
          <a:blip r:embed="rId2"/>
          <a:stretch/>
        </p:blipFill>
        <p:spPr>
          <a:xfrm>
            <a:off x="8557920" y="17640"/>
            <a:ext cx="1118520" cy="717120"/>
          </a:xfrm>
          <a:prstGeom prst="rect">
            <a:avLst/>
          </a:prstGeom>
          <a:ln w="0">
            <a:noFill/>
          </a:ln>
        </p:spPr>
      </p:pic>
      <p:pic>
        <p:nvPicPr>
          <p:cNvPr id="234" name="Kép 12" descr=""/>
          <p:cNvPicPr/>
          <p:nvPr/>
        </p:nvPicPr>
        <p:blipFill>
          <a:blip r:embed="rId3"/>
          <a:stretch/>
        </p:blipFill>
        <p:spPr>
          <a:xfrm>
            <a:off x="7076520" y="819360"/>
            <a:ext cx="4202640" cy="3151800"/>
          </a:xfrm>
          <a:prstGeom prst="rect">
            <a:avLst/>
          </a:prstGeom>
          <a:ln w="0">
            <a:noFill/>
          </a:ln>
        </p:spPr>
      </p:pic>
      <p:sp>
        <p:nvSpPr>
          <p:cNvPr id="235" name="Szövegdoboz 16"/>
          <p:cNvSpPr/>
          <p:nvPr/>
        </p:nvSpPr>
        <p:spPr>
          <a:xfrm>
            <a:off x="203760" y="4829760"/>
            <a:ext cx="1989360" cy="8744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Szövegdoboz 24"/>
          <p:cNvSpPr/>
          <p:nvPr/>
        </p:nvSpPr>
        <p:spPr>
          <a:xfrm>
            <a:off x="2666880" y="4824360"/>
            <a:ext cx="2763720" cy="87444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>
                    <a:alpha val="1000"/>
                  </a:srgbClr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Szövegdoboz 25"/>
          <p:cNvSpPr/>
          <p:nvPr/>
        </p:nvSpPr>
        <p:spPr>
          <a:xfrm>
            <a:off x="1734120" y="6141240"/>
            <a:ext cx="3327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dk1"/>
                </a:solidFill>
                <a:latin typeface="Calibri"/>
              </a:rPr>
              <a:t>Information loss and voxel split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Szövegdoboz 10"/>
          <p:cNvSpPr/>
          <p:nvPr/>
        </p:nvSpPr>
        <p:spPr>
          <a:xfrm>
            <a:off x="6328440" y="4463280"/>
            <a:ext cx="5516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An overly refined model increases the correlation among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voxel elements.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Changing the correlation structure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associated with the mapping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) 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can reduce the rank of the Fisher matrix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Szövegdoboz 13"/>
          <p:cNvSpPr/>
          <p:nvPr/>
        </p:nvSpPr>
        <p:spPr>
          <a:xfrm>
            <a:off x="8417520" y="855720"/>
            <a:ext cx="286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200" spc="-1" strike="noStrike">
                <a:solidFill>
                  <a:schemeClr val="dk1"/>
                </a:solidFill>
                <a:latin typeface="Calibri"/>
              </a:rPr>
              <a:t>Voxel grid – Hármashatár hill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Szövegdoboz 15"/>
          <p:cNvSpPr/>
          <p:nvPr/>
        </p:nvSpPr>
        <p:spPr>
          <a:xfrm>
            <a:off x="4557960" y="3434040"/>
            <a:ext cx="1719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Fisher-information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Szövegdoboz 23"/>
          <p:cNvSpPr/>
          <p:nvPr/>
        </p:nvSpPr>
        <p:spPr>
          <a:xfrm>
            <a:off x="1103400" y="3919320"/>
            <a:ext cx="1116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200" spc="-1" strike="noStrike">
                <a:solidFill>
                  <a:schemeClr val="dk1"/>
                </a:solidFill>
                <a:latin typeface="Calibri"/>
              </a:rPr>
              <a:t>Muon trajectory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Application>LibreOffice/24.2.7.2$Linux_X86_64 LibreOffice_project/420$Build-2</Application>
  <AppVersion>15.0000</AppVersion>
  <Words>762</Words>
  <Paragraphs>176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2023-10-11T07:30:23Z</dcterms:created>
  <dc:creator>Dovicsin-Péntek Csilla</dc:creator>
  <dc:description/>
  <dc:language>en-US</dc:language>
  <cp:lastModifiedBy/>
  <dcterms:modified xsi:type="dcterms:W3CDTF">2026-06-02T10:36:33Z</dcterms:modified>
  <cp:revision>305</cp:revision>
  <dc:subject/>
  <dc:title>PowerPoint-bemutató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Szélesvásznú</vt:lpwstr>
  </property>
  <property fmtid="{D5CDD505-2E9C-101B-9397-08002B2CF9AE}" pid="3" name="Slides">
    <vt:i4>19</vt:i4>
  </property>
</Properties>
</file>