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E9_512DF81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734" r:id="rId2"/>
    <p:sldId id="745" r:id="rId3"/>
    <p:sldId id="752" r:id="rId4"/>
    <p:sldId id="746" r:id="rId5"/>
    <p:sldId id="748" r:id="rId6"/>
    <p:sldId id="753" r:id="rId7"/>
    <p:sldId id="750" r:id="rId8"/>
    <p:sldId id="755" r:id="rId9"/>
    <p:sldId id="756" r:id="rId10"/>
    <p:sldId id="749" r:id="rId11"/>
    <p:sldId id="751"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617425-27E5-F728-84A6-CE9B8B0AA1A6}" name="45bb129a, 4e0ce7a9" initials="44" userId="S::ms21-742014@campussachsen.onmicrosoft.com::f5ae47e0-8f78-425c-93f2-4c3039d1b55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71555" autoAdjust="0"/>
  </p:normalViewPr>
  <p:slideViewPr>
    <p:cSldViewPr snapToGrid="0">
      <p:cViewPr varScale="1">
        <p:scale>
          <a:sx n="59" d="100"/>
          <a:sy n="59" d="100"/>
        </p:scale>
        <p:origin x="1618" y="58"/>
      </p:cViewPr>
      <p:guideLst/>
    </p:cSldViewPr>
  </p:slideViewPr>
  <p:outlineViewPr>
    <p:cViewPr>
      <p:scale>
        <a:sx n="33" d="100"/>
        <a:sy n="33" d="100"/>
      </p:scale>
      <p:origin x="0" y="-2347"/>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modernComment_2E9_512DF817.xml><?xml version="1.0" encoding="utf-8"?>
<p188:cmLst xmlns:a="http://schemas.openxmlformats.org/drawingml/2006/main" xmlns:r="http://schemas.openxmlformats.org/officeDocument/2006/relationships" xmlns:p188="http://schemas.microsoft.com/office/powerpoint/2018/8/main">
  <p188:cm id="{7D1286F2-7310-4700-BF33-B6DC3DE895ED}" authorId="{2E617425-27E5-F728-84A6-CE9B8B0AA1A6}" created="2026-05-26T06:59:37.418">
    <ac:deMkLst xmlns:ac="http://schemas.microsoft.com/office/drawing/2013/main/command">
      <pc:docMk xmlns:pc="http://schemas.microsoft.com/office/powerpoint/2013/main/command"/>
      <pc:sldMk xmlns:pc="http://schemas.microsoft.com/office/powerpoint/2013/main/command" cId="1361967127" sldId="745"/>
      <ac:spMk id="12" creationId="{FE2CCEF8-EB22-1189-9833-B622976E6AB0}"/>
    </ac:deMkLst>
    <p188:txBody>
      <a:bodyPr/>
      <a:lstStyle/>
      <a:p>
        <a:r>
          <a:rPr lang="de-DE"/>
          <a:t>Weglassen?</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A7804-9BCE-4231-8DCA-7504DFDB1C50}" type="doc">
      <dgm:prSet loTypeId="urn:microsoft.com/office/officeart/2005/8/layout/radial6" loCatId="relationship" qsTypeId="urn:microsoft.com/office/officeart/2005/8/quickstyle/simple1" qsCatId="simple" csTypeId="urn:microsoft.com/office/officeart/2005/8/colors/colorful2" csCatId="colorful" phldr="1"/>
      <dgm:spPr/>
      <dgm:t>
        <a:bodyPr/>
        <a:lstStyle/>
        <a:p>
          <a:endParaRPr lang="de-DE"/>
        </a:p>
      </dgm:t>
    </dgm:pt>
    <dgm:pt modelId="{89F116DC-B194-4459-BC32-B708CC029592}">
      <dgm:prSet phldrT="[Text]"/>
      <dgm:spPr/>
      <dgm:t>
        <a:bodyPr/>
        <a:lstStyle/>
        <a:p>
          <a:r>
            <a:rPr lang="de-DE" dirty="0" err="1">
              <a:latin typeface="Calibri" panose="020F0502020204030204" pitchFamily="34" charset="0"/>
              <a:ea typeface="Calibri" panose="020F0502020204030204" pitchFamily="34" charset="0"/>
              <a:cs typeface="Calibri" panose="020F0502020204030204" pitchFamily="34" charset="0"/>
            </a:rPr>
            <a:t>Muographic</a:t>
          </a:r>
          <a:r>
            <a:rPr lang="de-DE" dirty="0">
              <a:latin typeface="Calibri" panose="020F0502020204030204" pitchFamily="34" charset="0"/>
              <a:ea typeface="Calibri" panose="020F0502020204030204" pitchFamily="34" charset="0"/>
              <a:cs typeface="Calibri" panose="020F0502020204030204" pitchFamily="34" charset="0"/>
            </a:rPr>
            <a:t> Imaging </a:t>
          </a:r>
          <a:r>
            <a:rPr lang="de-DE" dirty="0" err="1">
              <a:latin typeface="Calibri" panose="020F0502020204030204" pitchFamily="34" charset="0"/>
              <a:ea typeface="Calibri" panose="020F0502020204030204" pitchFamily="34" charset="0"/>
              <a:cs typeface="Calibri" panose="020F0502020204030204" pitchFamily="34" charset="0"/>
            </a:rPr>
            <a:t>of</a:t>
          </a:r>
          <a:r>
            <a:rPr lang="de-DE" dirty="0">
              <a:latin typeface="Calibri" panose="020F0502020204030204" pitchFamily="34" charset="0"/>
              <a:ea typeface="Calibri" panose="020F0502020204030204" pitchFamily="34" charset="0"/>
              <a:cs typeface="Calibri" panose="020F0502020204030204" pitchFamily="34" charset="0"/>
            </a:rPr>
            <a:t> a Storage </a:t>
          </a:r>
          <a:r>
            <a:rPr lang="de-DE" dirty="0" err="1">
              <a:latin typeface="Calibri" panose="020F0502020204030204" pitchFamily="34" charset="0"/>
              <a:ea typeface="Calibri" panose="020F0502020204030204" pitchFamily="34" charset="0"/>
              <a:cs typeface="Calibri" panose="020F0502020204030204" pitchFamily="34" charset="0"/>
            </a:rPr>
            <a:t>Cask</a:t>
          </a:r>
          <a:endParaRPr lang="de-DE" dirty="0">
            <a:latin typeface="Calibri" panose="020F0502020204030204" pitchFamily="34" charset="0"/>
            <a:ea typeface="Calibri" panose="020F0502020204030204" pitchFamily="34" charset="0"/>
            <a:cs typeface="Calibri" panose="020F0502020204030204" pitchFamily="34" charset="0"/>
          </a:endParaRPr>
        </a:p>
      </dgm:t>
    </dgm:pt>
    <dgm:pt modelId="{C570CD13-011D-4750-89F0-C8995483FDF0}" type="parTrans" cxnId="{0972B694-3131-4F89-ADBC-EEEA0F602D4B}">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6909FE6B-04DE-4B0D-942E-C9508C619311}" type="sibTrans" cxnId="{0972B694-3131-4F89-ADBC-EEEA0F602D4B}">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F27C2835-6585-4DCA-A282-5F1CA00158AF}">
      <dgm:prSet phldrT="[Text]" custT="1"/>
      <dgm:spPr/>
      <dgm:t>
        <a:bodyPr/>
        <a:lstStyle/>
        <a:p>
          <a:r>
            <a:rPr lang="de-DE" sz="1600" dirty="0">
              <a:latin typeface="Calibri" panose="020F0502020204030204" pitchFamily="34" charset="0"/>
              <a:ea typeface="Calibri" panose="020F0502020204030204" pitchFamily="34" charset="0"/>
              <a:cs typeface="Calibri" panose="020F0502020204030204" pitchFamily="34" charset="0"/>
            </a:rPr>
            <a:t>Image Reconstruction</a:t>
          </a:r>
        </a:p>
        <a:p>
          <a:r>
            <a:rPr lang="de-DE" sz="1600" dirty="0">
              <a:latin typeface="Calibri" panose="020F0502020204030204" pitchFamily="34" charset="0"/>
              <a:ea typeface="Calibri" panose="020F0502020204030204" pitchFamily="34" charset="0"/>
              <a:cs typeface="Calibri" panose="020F0502020204030204" pitchFamily="34" charset="0"/>
            </a:rPr>
            <a:t>(</a:t>
          </a:r>
          <a:r>
            <a:rPr lang="de-DE" sz="1600" dirty="0" err="1">
              <a:latin typeface="Calibri" panose="020F0502020204030204" pitchFamily="34" charset="0"/>
              <a:ea typeface="Calibri" panose="020F0502020204030204" pitchFamily="34" charset="0"/>
              <a:cs typeface="Calibri" panose="020F0502020204030204" pitchFamily="34" charset="0"/>
            </a:rPr>
            <a:t>Algorithms</a:t>
          </a:r>
          <a:r>
            <a:rPr lang="de-DE" sz="1600" dirty="0">
              <a:latin typeface="Calibri" panose="020F0502020204030204" pitchFamily="34" charset="0"/>
              <a:ea typeface="Calibri" panose="020F0502020204030204" pitchFamily="34" charset="0"/>
              <a:cs typeface="Calibri" panose="020F0502020204030204" pitchFamily="34" charset="0"/>
            </a:rPr>
            <a:t>)</a:t>
          </a:r>
        </a:p>
      </dgm:t>
    </dgm:pt>
    <dgm:pt modelId="{413103BF-C122-4143-878A-2A17879B3169}" type="parTrans" cxnId="{58CA6F15-DEB3-4798-B7E6-EED347A59394}">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9A97520A-9B97-4CC2-A0A8-E6CCD0DE4CEC}" type="sibTrans" cxnId="{58CA6F15-DEB3-4798-B7E6-EED347A59394}">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74A262A3-0F19-4066-969F-B8EC4595D172}">
      <dgm:prSet phldrT="[Text]" custT="1"/>
      <dgm:spPr/>
      <dgm:t>
        <a:bodyPr/>
        <a:lstStyle/>
        <a:p>
          <a:r>
            <a:rPr lang="de-DE" sz="1600" dirty="0">
              <a:latin typeface="Calibri" panose="020F0502020204030204" pitchFamily="34" charset="0"/>
              <a:ea typeface="Calibri" panose="020F0502020204030204" pitchFamily="34" charset="0"/>
              <a:cs typeface="Calibri" panose="020F0502020204030204" pitchFamily="34" charset="0"/>
            </a:rPr>
            <a:t>Test- and Field- </a:t>
          </a:r>
          <a:r>
            <a:rPr lang="de-DE" sz="1600" dirty="0" err="1">
              <a:latin typeface="Calibri" panose="020F0502020204030204" pitchFamily="34" charset="0"/>
              <a:ea typeface="Calibri" panose="020F0502020204030204" pitchFamily="34" charset="0"/>
              <a:cs typeface="Calibri" panose="020F0502020204030204" pitchFamily="34" charset="0"/>
            </a:rPr>
            <a:t>Measurements</a:t>
          </a:r>
          <a:endParaRPr lang="de-DE" sz="1600" dirty="0">
            <a:latin typeface="Calibri" panose="020F0502020204030204" pitchFamily="34" charset="0"/>
            <a:ea typeface="Calibri" panose="020F0502020204030204" pitchFamily="34" charset="0"/>
            <a:cs typeface="Calibri" panose="020F0502020204030204" pitchFamily="34" charset="0"/>
          </a:endParaRPr>
        </a:p>
      </dgm:t>
    </dgm:pt>
    <dgm:pt modelId="{DAA3BF95-F170-4CB2-BE91-7467BFC431F6}" type="parTrans" cxnId="{02B9653D-8EF8-4A23-820D-AFF3DB2DB139}">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050245CF-27A1-4AB8-829B-5451DAF16402}" type="sibTrans" cxnId="{02B9653D-8EF8-4A23-820D-AFF3DB2DB139}">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6703672B-8E90-4190-8720-CAF3393E5DD1}">
      <dgm:prSet phldrT="[Text]" custT="1"/>
      <dgm:spPr/>
      <dgm:t>
        <a:bodyPr/>
        <a:lstStyle/>
        <a:p>
          <a:r>
            <a:rPr lang="de-DE" sz="1600" dirty="0" err="1">
              <a:latin typeface="Calibri" panose="020F0502020204030204" pitchFamily="34" charset="0"/>
              <a:ea typeface="Calibri" panose="020F0502020204030204" pitchFamily="34" charset="0"/>
              <a:cs typeface="Calibri" panose="020F0502020204030204" pitchFamily="34" charset="0"/>
            </a:rPr>
            <a:t>Numerical</a:t>
          </a:r>
          <a:r>
            <a:rPr lang="de-DE" sz="1600" dirty="0">
              <a:latin typeface="Calibri" panose="020F0502020204030204" pitchFamily="34" charset="0"/>
              <a:ea typeface="Calibri" panose="020F0502020204030204" pitchFamily="34" charset="0"/>
              <a:cs typeface="Calibri" panose="020F0502020204030204" pitchFamily="34" charset="0"/>
            </a:rPr>
            <a:t> Studies</a:t>
          </a:r>
        </a:p>
      </dgm:t>
    </dgm:pt>
    <dgm:pt modelId="{E8DBC794-0FAF-4F80-A182-40C1F78A4949}" type="parTrans" cxnId="{B261312E-D6C5-462D-A45C-66E7E1D9B6E4}">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5E985F73-EBA7-4764-9983-593F2FB09D14}" type="sibTrans" cxnId="{B261312E-D6C5-462D-A45C-66E7E1D9B6E4}">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40A1932A-B0A3-479F-8DA0-DDB3DBD01673}">
      <dgm:prSet phldrT="[Text]" custT="1"/>
      <dgm:spPr/>
      <dgm:t>
        <a:bodyPr/>
        <a:lstStyle/>
        <a:p>
          <a:r>
            <a:rPr lang="de-DE" sz="1600" dirty="0" err="1">
              <a:latin typeface="Calibri" panose="020F0502020204030204" pitchFamily="34" charset="0"/>
              <a:ea typeface="Calibri" panose="020F0502020204030204" pitchFamily="34" charset="0"/>
              <a:cs typeface="Calibri" panose="020F0502020204030204" pitchFamily="34" charset="0"/>
            </a:rPr>
            <a:t>Detection</a:t>
          </a:r>
          <a:r>
            <a:rPr lang="de-DE" sz="1600" dirty="0">
              <a:latin typeface="Calibri" panose="020F0502020204030204" pitchFamily="34" charset="0"/>
              <a:ea typeface="Calibri" panose="020F0502020204030204" pitchFamily="34" charset="0"/>
              <a:cs typeface="Calibri" panose="020F0502020204030204" pitchFamily="34" charset="0"/>
            </a:rPr>
            <a:t> Systems</a:t>
          </a:r>
        </a:p>
      </dgm:t>
    </dgm:pt>
    <dgm:pt modelId="{907CBE09-7E84-4FCC-9881-90798BB454EC}" type="parTrans" cxnId="{FE6AA2D1-98ED-4994-A008-328327DA6F45}">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95D997DC-DCE8-4FC3-876D-B7EFE01226E6}" type="sibTrans" cxnId="{FE6AA2D1-98ED-4994-A008-328327DA6F45}">
      <dgm:prSet/>
      <dgm:spPr/>
      <dgm:t>
        <a:bodyPr/>
        <a:lstStyle/>
        <a:p>
          <a:endParaRPr lang="de-DE">
            <a:latin typeface="Calibri" panose="020F0502020204030204" pitchFamily="34" charset="0"/>
            <a:ea typeface="Calibri" panose="020F0502020204030204" pitchFamily="34" charset="0"/>
            <a:cs typeface="Calibri" panose="020F0502020204030204" pitchFamily="34" charset="0"/>
          </a:endParaRPr>
        </a:p>
      </dgm:t>
    </dgm:pt>
    <dgm:pt modelId="{F40EEE17-6D18-483B-9F1D-5995BEE9E6FD}" type="pres">
      <dgm:prSet presAssocID="{7CAA7804-9BCE-4231-8DCA-7504DFDB1C50}" presName="Name0" presStyleCnt="0">
        <dgm:presLayoutVars>
          <dgm:chMax val="1"/>
          <dgm:dir/>
          <dgm:animLvl val="ctr"/>
          <dgm:resizeHandles val="exact"/>
        </dgm:presLayoutVars>
      </dgm:prSet>
      <dgm:spPr/>
    </dgm:pt>
    <dgm:pt modelId="{8A4AFDF3-96AD-461F-BA5B-3BDC12A8EA1D}" type="pres">
      <dgm:prSet presAssocID="{89F116DC-B194-4459-BC32-B708CC029592}" presName="centerShape" presStyleLbl="node0" presStyleIdx="0" presStyleCnt="1"/>
      <dgm:spPr/>
    </dgm:pt>
    <dgm:pt modelId="{E2DDCA63-C413-4A2E-B02E-DBDBAA0F9AC7}" type="pres">
      <dgm:prSet presAssocID="{F27C2835-6585-4DCA-A282-5F1CA00158AF}" presName="node" presStyleLbl="node1" presStyleIdx="0" presStyleCnt="4" custScaleX="124325" custScaleY="95367">
        <dgm:presLayoutVars>
          <dgm:bulletEnabled val="1"/>
        </dgm:presLayoutVars>
      </dgm:prSet>
      <dgm:spPr>
        <a:prstGeom prst="rect">
          <a:avLst/>
        </a:prstGeom>
      </dgm:spPr>
    </dgm:pt>
    <dgm:pt modelId="{6A8AC065-19B9-444C-B6C2-ED48795EA64A}" type="pres">
      <dgm:prSet presAssocID="{F27C2835-6585-4DCA-A282-5F1CA00158AF}" presName="dummy" presStyleCnt="0"/>
      <dgm:spPr/>
    </dgm:pt>
    <dgm:pt modelId="{4C76008D-566C-4234-8D8F-71C624555C72}" type="pres">
      <dgm:prSet presAssocID="{9A97520A-9B97-4CC2-A0A8-E6CCD0DE4CEC}" presName="sibTrans" presStyleLbl="sibTrans2D1" presStyleIdx="0" presStyleCnt="4"/>
      <dgm:spPr/>
    </dgm:pt>
    <dgm:pt modelId="{CAC49F74-A12D-44ED-9F93-80575A02C357}" type="pres">
      <dgm:prSet presAssocID="{74A262A3-0F19-4066-969F-B8EC4595D172}" presName="node" presStyleLbl="node1" presStyleIdx="1" presStyleCnt="4" custScaleX="140815" custScaleY="62179">
        <dgm:presLayoutVars>
          <dgm:bulletEnabled val="1"/>
        </dgm:presLayoutVars>
      </dgm:prSet>
      <dgm:spPr>
        <a:prstGeom prst="rect">
          <a:avLst/>
        </a:prstGeom>
      </dgm:spPr>
    </dgm:pt>
    <dgm:pt modelId="{ABEB8F77-8320-4408-B003-32C80D24602C}" type="pres">
      <dgm:prSet presAssocID="{74A262A3-0F19-4066-969F-B8EC4595D172}" presName="dummy" presStyleCnt="0"/>
      <dgm:spPr/>
    </dgm:pt>
    <dgm:pt modelId="{31E66702-2F09-45CD-A599-C17894218471}" type="pres">
      <dgm:prSet presAssocID="{050245CF-27A1-4AB8-829B-5451DAF16402}" presName="sibTrans" presStyleLbl="sibTrans2D1" presStyleIdx="1" presStyleCnt="4"/>
      <dgm:spPr/>
    </dgm:pt>
    <dgm:pt modelId="{65DEC881-0EB3-4615-BCFC-6EA694F2E300}" type="pres">
      <dgm:prSet presAssocID="{6703672B-8E90-4190-8720-CAF3393E5DD1}" presName="node" presStyleLbl="node1" presStyleIdx="2" presStyleCnt="4" custScaleY="51576">
        <dgm:presLayoutVars>
          <dgm:bulletEnabled val="1"/>
        </dgm:presLayoutVars>
      </dgm:prSet>
      <dgm:spPr>
        <a:prstGeom prst="rect">
          <a:avLst/>
        </a:prstGeom>
      </dgm:spPr>
    </dgm:pt>
    <dgm:pt modelId="{60617777-8C97-4889-A442-97EFD39F31D7}" type="pres">
      <dgm:prSet presAssocID="{6703672B-8E90-4190-8720-CAF3393E5DD1}" presName="dummy" presStyleCnt="0"/>
      <dgm:spPr/>
    </dgm:pt>
    <dgm:pt modelId="{FD850200-2EB3-4EBA-B9C3-67A78450315E}" type="pres">
      <dgm:prSet presAssocID="{5E985F73-EBA7-4764-9983-593F2FB09D14}" presName="sibTrans" presStyleLbl="sibTrans2D1" presStyleIdx="2" presStyleCnt="4"/>
      <dgm:spPr/>
    </dgm:pt>
    <dgm:pt modelId="{CC9D3ED5-AD57-4892-871C-8336A4ADA47B}" type="pres">
      <dgm:prSet presAssocID="{40A1932A-B0A3-479F-8DA0-DDB3DBD01673}" presName="node" presStyleLbl="node1" presStyleIdx="3" presStyleCnt="4" custScaleY="50339">
        <dgm:presLayoutVars>
          <dgm:bulletEnabled val="1"/>
        </dgm:presLayoutVars>
      </dgm:prSet>
      <dgm:spPr>
        <a:prstGeom prst="rect">
          <a:avLst/>
        </a:prstGeom>
      </dgm:spPr>
    </dgm:pt>
    <dgm:pt modelId="{98D4E76F-98BD-4218-937A-A62CDCD468DF}" type="pres">
      <dgm:prSet presAssocID="{40A1932A-B0A3-479F-8DA0-DDB3DBD01673}" presName="dummy" presStyleCnt="0"/>
      <dgm:spPr/>
    </dgm:pt>
    <dgm:pt modelId="{5AEEF3C5-401F-4C54-B460-7183610BBB58}" type="pres">
      <dgm:prSet presAssocID="{95D997DC-DCE8-4FC3-876D-B7EFE01226E6}" presName="sibTrans" presStyleLbl="sibTrans2D1" presStyleIdx="3" presStyleCnt="4"/>
      <dgm:spPr/>
    </dgm:pt>
  </dgm:ptLst>
  <dgm:cxnLst>
    <dgm:cxn modelId="{FF550500-66ED-41F7-852E-84BE9BC1443D}" type="presOf" srcId="{40A1932A-B0A3-479F-8DA0-DDB3DBD01673}" destId="{CC9D3ED5-AD57-4892-871C-8336A4ADA47B}" srcOrd="0" destOrd="0" presId="urn:microsoft.com/office/officeart/2005/8/layout/radial6"/>
    <dgm:cxn modelId="{10E53B0D-5FEB-4F03-9291-B5151A1ABE88}" type="presOf" srcId="{F27C2835-6585-4DCA-A282-5F1CA00158AF}" destId="{E2DDCA63-C413-4A2E-B02E-DBDBAA0F9AC7}" srcOrd="0" destOrd="0" presId="urn:microsoft.com/office/officeart/2005/8/layout/radial6"/>
    <dgm:cxn modelId="{B90BCE0F-38AB-4FF7-B418-0B04923D0FF0}" type="presOf" srcId="{95D997DC-DCE8-4FC3-876D-B7EFE01226E6}" destId="{5AEEF3C5-401F-4C54-B460-7183610BBB58}" srcOrd="0" destOrd="0" presId="urn:microsoft.com/office/officeart/2005/8/layout/radial6"/>
    <dgm:cxn modelId="{58CA6F15-DEB3-4798-B7E6-EED347A59394}" srcId="{89F116DC-B194-4459-BC32-B708CC029592}" destId="{F27C2835-6585-4DCA-A282-5F1CA00158AF}" srcOrd="0" destOrd="0" parTransId="{413103BF-C122-4143-878A-2A17879B3169}" sibTransId="{9A97520A-9B97-4CC2-A0A8-E6CCD0DE4CEC}"/>
    <dgm:cxn modelId="{B261312E-D6C5-462D-A45C-66E7E1D9B6E4}" srcId="{89F116DC-B194-4459-BC32-B708CC029592}" destId="{6703672B-8E90-4190-8720-CAF3393E5DD1}" srcOrd="2" destOrd="0" parTransId="{E8DBC794-0FAF-4F80-A182-40C1F78A4949}" sibTransId="{5E985F73-EBA7-4764-9983-593F2FB09D14}"/>
    <dgm:cxn modelId="{02B9653D-8EF8-4A23-820D-AFF3DB2DB139}" srcId="{89F116DC-B194-4459-BC32-B708CC029592}" destId="{74A262A3-0F19-4066-969F-B8EC4595D172}" srcOrd="1" destOrd="0" parTransId="{DAA3BF95-F170-4CB2-BE91-7467BFC431F6}" sibTransId="{050245CF-27A1-4AB8-829B-5451DAF16402}"/>
    <dgm:cxn modelId="{416F834D-D127-4C3A-AFF7-F61EBD184988}" type="presOf" srcId="{9A97520A-9B97-4CC2-A0A8-E6CCD0DE4CEC}" destId="{4C76008D-566C-4234-8D8F-71C624555C72}" srcOrd="0" destOrd="0" presId="urn:microsoft.com/office/officeart/2005/8/layout/radial6"/>
    <dgm:cxn modelId="{F44E1E71-791E-4C87-8479-42880C116268}" type="presOf" srcId="{050245CF-27A1-4AB8-829B-5451DAF16402}" destId="{31E66702-2F09-45CD-A599-C17894218471}" srcOrd="0" destOrd="0" presId="urn:microsoft.com/office/officeart/2005/8/layout/radial6"/>
    <dgm:cxn modelId="{A2501A73-9799-44F5-8C2C-00DF787989A9}" type="presOf" srcId="{7CAA7804-9BCE-4231-8DCA-7504DFDB1C50}" destId="{F40EEE17-6D18-483B-9F1D-5995BEE9E6FD}" srcOrd="0" destOrd="0" presId="urn:microsoft.com/office/officeart/2005/8/layout/radial6"/>
    <dgm:cxn modelId="{0F9A857E-0D08-4818-BA42-6DBABC5EE5EB}" type="presOf" srcId="{89F116DC-B194-4459-BC32-B708CC029592}" destId="{8A4AFDF3-96AD-461F-BA5B-3BDC12A8EA1D}" srcOrd="0" destOrd="0" presId="urn:microsoft.com/office/officeart/2005/8/layout/radial6"/>
    <dgm:cxn modelId="{0972B694-3131-4F89-ADBC-EEEA0F602D4B}" srcId="{7CAA7804-9BCE-4231-8DCA-7504DFDB1C50}" destId="{89F116DC-B194-4459-BC32-B708CC029592}" srcOrd="0" destOrd="0" parTransId="{C570CD13-011D-4750-89F0-C8995483FDF0}" sibTransId="{6909FE6B-04DE-4B0D-942E-C9508C619311}"/>
    <dgm:cxn modelId="{FF5605AF-B9C5-4B37-A5BF-D912363CC2DF}" type="presOf" srcId="{74A262A3-0F19-4066-969F-B8EC4595D172}" destId="{CAC49F74-A12D-44ED-9F93-80575A02C357}" srcOrd="0" destOrd="0" presId="urn:microsoft.com/office/officeart/2005/8/layout/radial6"/>
    <dgm:cxn modelId="{FE6AA2D1-98ED-4994-A008-328327DA6F45}" srcId="{89F116DC-B194-4459-BC32-B708CC029592}" destId="{40A1932A-B0A3-479F-8DA0-DDB3DBD01673}" srcOrd="3" destOrd="0" parTransId="{907CBE09-7E84-4FCC-9881-90798BB454EC}" sibTransId="{95D997DC-DCE8-4FC3-876D-B7EFE01226E6}"/>
    <dgm:cxn modelId="{25111FEF-ACAB-4265-A9C0-CC8A5FCD537C}" type="presOf" srcId="{6703672B-8E90-4190-8720-CAF3393E5DD1}" destId="{65DEC881-0EB3-4615-BCFC-6EA694F2E300}" srcOrd="0" destOrd="0" presId="urn:microsoft.com/office/officeart/2005/8/layout/radial6"/>
    <dgm:cxn modelId="{83B36CF4-A515-4B5B-B1BB-B123D1603B75}" type="presOf" srcId="{5E985F73-EBA7-4764-9983-593F2FB09D14}" destId="{FD850200-2EB3-4EBA-B9C3-67A78450315E}" srcOrd="0" destOrd="0" presId="urn:microsoft.com/office/officeart/2005/8/layout/radial6"/>
    <dgm:cxn modelId="{DA25C4E5-C73A-4972-B9A9-7A5CE8AE8D30}" type="presParOf" srcId="{F40EEE17-6D18-483B-9F1D-5995BEE9E6FD}" destId="{8A4AFDF3-96AD-461F-BA5B-3BDC12A8EA1D}" srcOrd="0" destOrd="0" presId="urn:microsoft.com/office/officeart/2005/8/layout/radial6"/>
    <dgm:cxn modelId="{E7BA9365-7801-437E-A637-04407945D70F}" type="presParOf" srcId="{F40EEE17-6D18-483B-9F1D-5995BEE9E6FD}" destId="{E2DDCA63-C413-4A2E-B02E-DBDBAA0F9AC7}" srcOrd="1" destOrd="0" presId="urn:microsoft.com/office/officeart/2005/8/layout/radial6"/>
    <dgm:cxn modelId="{4B9BB265-7D12-40DE-A0EA-1C1402247AC5}" type="presParOf" srcId="{F40EEE17-6D18-483B-9F1D-5995BEE9E6FD}" destId="{6A8AC065-19B9-444C-B6C2-ED48795EA64A}" srcOrd="2" destOrd="0" presId="urn:microsoft.com/office/officeart/2005/8/layout/radial6"/>
    <dgm:cxn modelId="{04D5C5BB-3A12-42E6-89FE-94246119781D}" type="presParOf" srcId="{F40EEE17-6D18-483B-9F1D-5995BEE9E6FD}" destId="{4C76008D-566C-4234-8D8F-71C624555C72}" srcOrd="3" destOrd="0" presId="urn:microsoft.com/office/officeart/2005/8/layout/radial6"/>
    <dgm:cxn modelId="{96654C1E-A3C5-470D-803F-E8011F3B4FF6}" type="presParOf" srcId="{F40EEE17-6D18-483B-9F1D-5995BEE9E6FD}" destId="{CAC49F74-A12D-44ED-9F93-80575A02C357}" srcOrd="4" destOrd="0" presId="urn:microsoft.com/office/officeart/2005/8/layout/radial6"/>
    <dgm:cxn modelId="{BCE278F3-D35C-4909-AF56-ED8DB8475245}" type="presParOf" srcId="{F40EEE17-6D18-483B-9F1D-5995BEE9E6FD}" destId="{ABEB8F77-8320-4408-B003-32C80D24602C}" srcOrd="5" destOrd="0" presId="urn:microsoft.com/office/officeart/2005/8/layout/radial6"/>
    <dgm:cxn modelId="{B2EB420A-B028-4751-AD09-C943BBB7A9E2}" type="presParOf" srcId="{F40EEE17-6D18-483B-9F1D-5995BEE9E6FD}" destId="{31E66702-2F09-45CD-A599-C17894218471}" srcOrd="6" destOrd="0" presId="urn:microsoft.com/office/officeart/2005/8/layout/radial6"/>
    <dgm:cxn modelId="{F47E12A5-4DAA-4635-8136-5D4954B57F78}" type="presParOf" srcId="{F40EEE17-6D18-483B-9F1D-5995BEE9E6FD}" destId="{65DEC881-0EB3-4615-BCFC-6EA694F2E300}" srcOrd="7" destOrd="0" presId="urn:microsoft.com/office/officeart/2005/8/layout/radial6"/>
    <dgm:cxn modelId="{C55E0577-BBA6-403D-9420-D15FEAB478ED}" type="presParOf" srcId="{F40EEE17-6D18-483B-9F1D-5995BEE9E6FD}" destId="{60617777-8C97-4889-A442-97EFD39F31D7}" srcOrd="8" destOrd="0" presId="urn:microsoft.com/office/officeart/2005/8/layout/radial6"/>
    <dgm:cxn modelId="{86C889A0-BD12-4982-BFCB-EC81D503678C}" type="presParOf" srcId="{F40EEE17-6D18-483B-9F1D-5995BEE9E6FD}" destId="{FD850200-2EB3-4EBA-B9C3-67A78450315E}" srcOrd="9" destOrd="0" presId="urn:microsoft.com/office/officeart/2005/8/layout/radial6"/>
    <dgm:cxn modelId="{9C7E7236-8B3F-4277-A56A-0F398E9CA49D}" type="presParOf" srcId="{F40EEE17-6D18-483B-9F1D-5995BEE9E6FD}" destId="{CC9D3ED5-AD57-4892-871C-8336A4ADA47B}" srcOrd="10" destOrd="0" presId="urn:microsoft.com/office/officeart/2005/8/layout/radial6"/>
    <dgm:cxn modelId="{67C05766-4A2C-4811-8D1C-B10A6B9EB5A4}" type="presParOf" srcId="{F40EEE17-6D18-483B-9F1D-5995BEE9E6FD}" destId="{98D4E76F-98BD-4218-937A-A62CDCD468DF}" srcOrd="11" destOrd="0" presId="urn:microsoft.com/office/officeart/2005/8/layout/radial6"/>
    <dgm:cxn modelId="{240AFFC1-6C27-45AC-B81E-620116B7D81F}" type="presParOf" srcId="{F40EEE17-6D18-483B-9F1D-5995BEE9E6FD}" destId="{5AEEF3C5-401F-4C54-B460-7183610BBB58}"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EF3C5-401F-4C54-B460-7183610BBB58}">
      <dsp:nvSpPr>
        <dsp:cNvPr id="0" name=""/>
        <dsp:cNvSpPr/>
      </dsp:nvSpPr>
      <dsp:spPr>
        <a:xfrm>
          <a:off x="533700" y="651080"/>
          <a:ext cx="3525607" cy="3525607"/>
        </a:xfrm>
        <a:prstGeom prst="blockArc">
          <a:avLst>
            <a:gd name="adj1" fmla="val 10800000"/>
            <a:gd name="adj2" fmla="val 16200000"/>
            <a:gd name="adj3" fmla="val 4634"/>
          </a:avLst>
        </a:prstGeom>
        <a:solidFill>
          <a:schemeClr val="accent2">
            <a:hueOff val="-421596"/>
            <a:satOff val="0"/>
            <a:lumOff val="9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850200-2EB3-4EBA-B9C3-67A78450315E}">
      <dsp:nvSpPr>
        <dsp:cNvPr id="0" name=""/>
        <dsp:cNvSpPr/>
      </dsp:nvSpPr>
      <dsp:spPr>
        <a:xfrm>
          <a:off x="533700" y="651080"/>
          <a:ext cx="3525607" cy="3525607"/>
        </a:xfrm>
        <a:prstGeom prst="blockArc">
          <a:avLst>
            <a:gd name="adj1" fmla="val 5400000"/>
            <a:gd name="adj2" fmla="val 10800000"/>
            <a:gd name="adj3" fmla="val 4634"/>
          </a:avLst>
        </a:prstGeom>
        <a:solidFill>
          <a:schemeClr val="accent2">
            <a:hueOff val="-281064"/>
            <a:satOff val="0"/>
            <a:lumOff val="61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E66702-2F09-45CD-A599-C17894218471}">
      <dsp:nvSpPr>
        <dsp:cNvPr id="0" name=""/>
        <dsp:cNvSpPr/>
      </dsp:nvSpPr>
      <dsp:spPr>
        <a:xfrm>
          <a:off x="533700" y="651080"/>
          <a:ext cx="3525607" cy="3525607"/>
        </a:xfrm>
        <a:prstGeom prst="blockArc">
          <a:avLst>
            <a:gd name="adj1" fmla="val 0"/>
            <a:gd name="adj2" fmla="val 5400000"/>
            <a:gd name="adj3" fmla="val 4634"/>
          </a:avLst>
        </a:prstGeom>
        <a:solidFill>
          <a:schemeClr val="accent2">
            <a:hueOff val="-140532"/>
            <a:satOff val="0"/>
            <a:lumOff val="30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6008D-566C-4234-8D8F-71C624555C72}">
      <dsp:nvSpPr>
        <dsp:cNvPr id="0" name=""/>
        <dsp:cNvSpPr/>
      </dsp:nvSpPr>
      <dsp:spPr>
        <a:xfrm>
          <a:off x="533700" y="651080"/>
          <a:ext cx="3525607" cy="3525607"/>
        </a:xfrm>
        <a:prstGeom prst="blockArc">
          <a:avLst>
            <a:gd name="adj1" fmla="val 16200000"/>
            <a:gd name="adj2" fmla="val 0"/>
            <a:gd name="adj3" fmla="val 463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4AFDF3-96AD-461F-BA5B-3BDC12A8EA1D}">
      <dsp:nvSpPr>
        <dsp:cNvPr id="0" name=""/>
        <dsp:cNvSpPr/>
      </dsp:nvSpPr>
      <dsp:spPr>
        <a:xfrm>
          <a:off x="1486133" y="1603512"/>
          <a:ext cx="1620742" cy="16207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err="1">
              <a:latin typeface="Calibri" panose="020F0502020204030204" pitchFamily="34" charset="0"/>
              <a:ea typeface="Calibri" panose="020F0502020204030204" pitchFamily="34" charset="0"/>
              <a:cs typeface="Calibri" panose="020F0502020204030204" pitchFamily="34" charset="0"/>
            </a:rPr>
            <a:t>Muographic</a:t>
          </a:r>
          <a:r>
            <a:rPr lang="de-DE" sz="1700" kern="1200" dirty="0">
              <a:latin typeface="Calibri" panose="020F0502020204030204" pitchFamily="34" charset="0"/>
              <a:ea typeface="Calibri" panose="020F0502020204030204" pitchFamily="34" charset="0"/>
              <a:cs typeface="Calibri" panose="020F0502020204030204" pitchFamily="34" charset="0"/>
            </a:rPr>
            <a:t> Imaging </a:t>
          </a:r>
          <a:r>
            <a:rPr lang="de-DE" sz="1700" kern="1200" dirty="0" err="1">
              <a:latin typeface="Calibri" panose="020F0502020204030204" pitchFamily="34" charset="0"/>
              <a:ea typeface="Calibri" panose="020F0502020204030204" pitchFamily="34" charset="0"/>
              <a:cs typeface="Calibri" panose="020F0502020204030204" pitchFamily="34" charset="0"/>
            </a:rPr>
            <a:t>of</a:t>
          </a:r>
          <a:r>
            <a:rPr lang="de-DE" sz="1700" kern="1200" dirty="0">
              <a:latin typeface="Calibri" panose="020F0502020204030204" pitchFamily="34" charset="0"/>
              <a:ea typeface="Calibri" panose="020F0502020204030204" pitchFamily="34" charset="0"/>
              <a:cs typeface="Calibri" panose="020F0502020204030204" pitchFamily="34" charset="0"/>
            </a:rPr>
            <a:t> a Storage </a:t>
          </a:r>
          <a:r>
            <a:rPr lang="de-DE" sz="1700" kern="1200" dirty="0" err="1">
              <a:latin typeface="Calibri" panose="020F0502020204030204" pitchFamily="34" charset="0"/>
              <a:ea typeface="Calibri" panose="020F0502020204030204" pitchFamily="34" charset="0"/>
              <a:cs typeface="Calibri" panose="020F0502020204030204" pitchFamily="34" charset="0"/>
            </a:rPr>
            <a:t>Cask</a:t>
          </a:r>
          <a:endParaRPr lang="de-DE" sz="1700" kern="1200" dirty="0">
            <a:latin typeface="Calibri" panose="020F0502020204030204" pitchFamily="34" charset="0"/>
            <a:ea typeface="Calibri" panose="020F0502020204030204" pitchFamily="34" charset="0"/>
            <a:cs typeface="Calibri" panose="020F0502020204030204" pitchFamily="34" charset="0"/>
          </a:endParaRPr>
        </a:p>
      </dsp:txBody>
      <dsp:txXfrm>
        <a:off x="1723485" y="1840864"/>
        <a:ext cx="1146038" cy="1146038"/>
      </dsp:txXfrm>
    </dsp:sp>
    <dsp:sp modelId="{E2DDCA63-C413-4A2E-B02E-DBDBAA0F9AC7}">
      <dsp:nvSpPr>
        <dsp:cNvPr id="0" name=""/>
        <dsp:cNvSpPr/>
      </dsp:nvSpPr>
      <dsp:spPr>
        <a:xfrm>
          <a:off x="1591258" y="150944"/>
          <a:ext cx="1410491" cy="108195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ea typeface="Calibri" panose="020F0502020204030204" pitchFamily="34" charset="0"/>
              <a:cs typeface="Calibri" panose="020F0502020204030204" pitchFamily="34" charset="0"/>
            </a:rPr>
            <a:t>Image Reconstruction</a:t>
          </a:r>
        </a:p>
        <a:p>
          <a:pPr marL="0" lvl="0" indent="0" algn="ctr" defTabSz="711200">
            <a:lnSpc>
              <a:spcPct val="90000"/>
            </a:lnSpc>
            <a:spcBef>
              <a:spcPct val="0"/>
            </a:spcBef>
            <a:spcAft>
              <a:spcPct val="35000"/>
            </a:spcAft>
            <a:buNone/>
          </a:pPr>
          <a:r>
            <a:rPr lang="de-DE" sz="1600" kern="1200" dirty="0">
              <a:latin typeface="Calibri" panose="020F0502020204030204" pitchFamily="34" charset="0"/>
              <a:ea typeface="Calibri" panose="020F0502020204030204" pitchFamily="34" charset="0"/>
              <a:cs typeface="Calibri" panose="020F0502020204030204" pitchFamily="34" charset="0"/>
            </a:rPr>
            <a:t>(</a:t>
          </a:r>
          <a:r>
            <a:rPr lang="de-DE" sz="1600" kern="1200" dirty="0" err="1">
              <a:latin typeface="Calibri" panose="020F0502020204030204" pitchFamily="34" charset="0"/>
              <a:ea typeface="Calibri" panose="020F0502020204030204" pitchFamily="34" charset="0"/>
              <a:cs typeface="Calibri" panose="020F0502020204030204" pitchFamily="34" charset="0"/>
            </a:rPr>
            <a:t>Algorithms</a:t>
          </a:r>
          <a:r>
            <a:rPr lang="de-DE" sz="1600" kern="1200" dirty="0">
              <a:latin typeface="Calibri" panose="020F0502020204030204" pitchFamily="34" charset="0"/>
              <a:ea typeface="Calibri" panose="020F0502020204030204" pitchFamily="34" charset="0"/>
              <a:cs typeface="Calibri" panose="020F0502020204030204" pitchFamily="34" charset="0"/>
            </a:rPr>
            <a:t>)</a:t>
          </a:r>
        </a:p>
      </dsp:txBody>
      <dsp:txXfrm>
        <a:off x="1591258" y="150944"/>
        <a:ext cx="1410491" cy="1081957"/>
      </dsp:txXfrm>
    </dsp:sp>
    <dsp:sp modelId="{CAC49F74-A12D-44ED-9F93-80575A02C357}">
      <dsp:nvSpPr>
        <dsp:cNvPr id="0" name=""/>
        <dsp:cNvSpPr/>
      </dsp:nvSpPr>
      <dsp:spPr>
        <a:xfrm>
          <a:off x="3219678" y="2061167"/>
          <a:ext cx="1597574" cy="705433"/>
        </a:xfrm>
        <a:prstGeom prst="rect">
          <a:avLst/>
        </a:prstGeom>
        <a:solidFill>
          <a:schemeClr val="accent2">
            <a:hueOff val="-140532"/>
            <a:satOff val="0"/>
            <a:lumOff val="30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ea typeface="Calibri" panose="020F0502020204030204" pitchFamily="34" charset="0"/>
              <a:cs typeface="Calibri" panose="020F0502020204030204" pitchFamily="34" charset="0"/>
            </a:rPr>
            <a:t>Test- and Field- </a:t>
          </a:r>
          <a:r>
            <a:rPr lang="de-DE" sz="1600" kern="1200" dirty="0" err="1">
              <a:latin typeface="Calibri" panose="020F0502020204030204" pitchFamily="34" charset="0"/>
              <a:ea typeface="Calibri" panose="020F0502020204030204" pitchFamily="34" charset="0"/>
              <a:cs typeface="Calibri" panose="020F0502020204030204" pitchFamily="34" charset="0"/>
            </a:rPr>
            <a:t>Measurements</a:t>
          </a:r>
          <a:endParaRPr lang="de-DE" sz="1600" kern="1200" dirty="0">
            <a:latin typeface="Calibri" panose="020F0502020204030204" pitchFamily="34" charset="0"/>
            <a:ea typeface="Calibri" panose="020F0502020204030204" pitchFamily="34" charset="0"/>
            <a:cs typeface="Calibri" panose="020F0502020204030204" pitchFamily="34" charset="0"/>
          </a:endParaRPr>
        </a:p>
      </dsp:txBody>
      <dsp:txXfrm>
        <a:off x="3219678" y="2061167"/>
        <a:ext cx="1597574" cy="705433"/>
      </dsp:txXfrm>
    </dsp:sp>
    <dsp:sp modelId="{65DEC881-0EB3-4615-BCFC-6EA694F2E300}">
      <dsp:nvSpPr>
        <dsp:cNvPr id="0" name=""/>
        <dsp:cNvSpPr/>
      </dsp:nvSpPr>
      <dsp:spPr>
        <a:xfrm>
          <a:off x="1729244" y="3843275"/>
          <a:ext cx="1134519" cy="585139"/>
        </a:xfrm>
        <a:prstGeom prst="rect">
          <a:avLst/>
        </a:prstGeom>
        <a:solidFill>
          <a:schemeClr val="accent2">
            <a:hueOff val="-281064"/>
            <a:satOff val="0"/>
            <a:lumOff val="61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err="1">
              <a:latin typeface="Calibri" panose="020F0502020204030204" pitchFamily="34" charset="0"/>
              <a:ea typeface="Calibri" panose="020F0502020204030204" pitchFamily="34" charset="0"/>
              <a:cs typeface="Calibri" panose="020F0502020204030204" pitchFamily="34" charset="0"/>
            </a:rPr>
            <a:t>Numerical</a:t>
          </a:r>
          <a:r>
            <a:rPr lang="de-DE" sz="1600" kern="1200" dirty="0">
              <a:latin typeface="Calibri" panose="020F0502020204030204" pitchFamily="34" charset="0"/>
              <a:ea typeface="Calibri" panose="020F0502020204030204" pitchFamily="34" charset="0"/>
              <a:cs typeface="Calibri" panose="020F0502020204030204" pitchFamily="34" charset="0"/>
            </a:rPr>
            <a:t> Studies</a:t>
          </a:r>
        </a:p>
      </dsp:txBody>
      <dsp:txXfrm>
        <a:off x="1729244" y="3843275"/>
        <a:ext cx="1134519" cy="585139"/>
      </dsp:txXfrm>
    </dsp:sp>
    <dsp:sp modelId="{CC9D3ED5-AD57-4892-871C-8336A4ADA47B}">
      <dsp:nvSpPr>
        <dsp:cNvPr id="0" name=""/>
        <dsp:cNvSpPr/>
      </dsp:nvSpPr>
      <dsp:spPr>
        <a:xfrm>
          <a:off x="7283" y="2128330"/>
          <a:ext cx="1134519" cy="571105"/>
        </a:xfrm>
        <a:prstGeom prst="rect">
          <a:avLst/>
        </a:prstGeom>
        <a:solidFill>
          <a:schemeClr val="accent2">
            <a:hueOff val="-421596"/>
            <a:satOff val="0"/>
            <a:lumOff val="9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err="1">
              <a:latin typeface="Calibri" panose="020F0502020204030204" pitchFamily="34" charset="0"/>
              <a:ea typeface="Calibri" panose="020F0502020204030204" pitchFamily="34" charset="0"/>
              <a:cs typeface="Calibri" panose="020F0502020204030204" pitchFamily="34" charset="0"/>
            </a:rPr>
            <a:t>Detection</a:t>
          </a:r>
          <a:r>
            <a:rPr lang="de-DE" sz="1600" kern="1200" dirty="0">
              <a:latin typeface="Calibri" panose="020F0502020204030204" pitchFamily="34" charset="0"/>
              <a:ea typeface="Calibri" panose="020F0502020204030204" pitchFamily="34" charset="0"/>
              <a:cs typeface="Calibri" panose="020F0502020204030204" pitchFamily="34" charset="0"/>
            </a:rPr>
            <a:t> Systems</a:t>
          </a:r>
        </a:p>
      </dsp:txBody>
      <dsp:txXfrm>
        <a:off x="7283" y="2128330"/>
        <a:ext cx="1134519" cy="57110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8671E-C4BB-4AB2-B6A6-EF3E5847ABCE}" type="datetimeFigureOut">
              <a:rPr lang="de-DE" smtClean="0"/>
              <a:t>03.06.2026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58B35-0A0E-4836-951A-5634B52F6F52}" type="slidenum">
              <a:rPr lang="de-DE" smtClean="0"/>
              <a:t>‹#›</a:t>
            </a:fld>
            <a:endParaRPr lang="de-DE"/>
          </a:p>
        </p:txBody>
      </p:sp>
    </p:spTree>
    <p:extLst>
      <p:ext uri="{BB962C8B-B14F-4D97-AF65-F5344CB8AC3E}">
        <p14:creationId xmlns:p14="http://schemas.microsoft.com/office/powerpoint/2010/main" val="127918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90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To the right are flux distributions outside of the cask for both gamma and neutron radiation heat map from the measurement campaign for 400 measurement points.</a:t>
            </a: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25 circumferential angels for 16 heights – each measurement point took around 3 minutes </a:t>
            </a: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One can see that the system is sensitive enough to detect the asymmetric loading of this particular cask with gamma flux measurements.</a:t>
            </a: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 You can see a heightened flux distribution at the four outer positions of the fuel elements that had a higher burnup at the time of loading compared to the other elements</a:t>
            </a: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Both the simulation study and measurements indicate that to identify inhomogeneities or fuel relocation with neutrons, flux difference images are necessary, as the differences are still very minimal due to lack of directional information </a:t>
            </a:r>
          </a:p>
          <a:p>
            <a:pPr marL="457200" indent="-298440" algn="l">
              <a:lnSpc>
                <a:spcPct val="107000"/>
              </a:lnSpc>
              <a:buClr>
                <a:srgbClr val="000000"/>
              </a:buClr>
              <a:buFont typeface="Calibri"/>
              <a:buChar char="-"/>
            </a:pPr>
            <a:endParaRPr lang="en-US" sz="1200" b="0" u="none" strike="noStrike" dirty="0">
              <a:solidFill>
                <a:srgbClr val="000000"/>
              </a:solidFill>
              <a:effectLst/>
              <a:uFillTx/>
              <a:latin typeface="Arial"/>
            </a:endParaRP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New detector design</a:t>
            </a:r>
          </a:p>
          <a:p>
            <a:pPr marL="457200" marR="0" lvl="0" indent="-298440" algn="l" defTabSz="914400" rtl="0" eaLnBrk="1" fontAlgn="auto" latinLnBrk="0" hangingPunct="1">
              <a:lnSpc>
                <a:spcPct val="107000"/>
              </a:lnSpc>
              <a:spcBef>
                <a:spcPts val="0"/>
              </a:spcBef>
              <a:spcAft>
                <a:spcPts val="0"/>
              </a:spcAft>
              <a:buClr>
                <a:srgbClr val="000000"/>
              </a:buClr>
              <a:buSzTx/>
              <a:buFont typeface="Calibri"/>
              <a:buChar char="-"/>
              <a:tabLst/>
              <a:defRPr/>
            </a:pPr>
            <a:r>
              <a:rPr lang="de-DE" sz="1200" b="0" u="none" strike="noStrike" dirty="0">
                <a:solidFill>
                  <a:srgbClr val="002060"/>
                </a:solidFill>
                <a:effectLst/>
                <a:uFillTx/>
                <a:latin typeface="Open Sans"/>
                <a:ea typeface="Open Sans"/>
              </a:rPr>
              <a:t>Signal-</a:t>
            </a:r>
            <a:r>
              <a:rPr lang="de-DE" sz="1200" b="0" u="none" strike="noStrike" dirty="0" err="1">
                <a:solidFill>
                  <a:srgbClr val="002060"/>
                </a:solidFill>
                <a:effectLst/>
                <a:uFillTx/>
                <a:latin typeface="Open Sans"/>
                <a:ea typeface="Open Sans"/>
              </a:rPr>
              <a:t>to</a:t>
            </a:r>
            <a:r>
              <a:rPr lang="de-DE" sz="1200" b="0" u="none" strike="noStrike" dirty="0">
                <a:solidFill>
                  <a:srgbClr val="002060"/>
                </a:solidFill>
                <a:effectLst/>
                <a:uFillTx/>
                <a:latin typeface="Open Sans"/>
                <a:ea typeface="Open Sans"/>
              </a:rPr>
              <a:t>-</a:t>
            </a:r>
            <a:r>
              <a:rPr lang="de-DE" sz="1200" b="0" u="none" strike="noStrike" dirty="0" err="1">
                <a:solidFill>
                  <a:srgbClr val="002060"/>
                </a:solidFill>
                <a:effectLst/>
                <a:uFillTx/>
                <a:latin typeface="Open Sans"/>
                <a:ea typeface="Open Sans"/>
              </a:rPr>
              <a:t>noise</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ratio</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decreases</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as</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the</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radiation</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intensity</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decreases</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Wingdings"/>
                <a:ea typeface="Open Sans"/>
              </a:rPr>
              <a:t>over</a:t>
            </a:r>
            <a:r>
              <a:rPr lang="de-DE" sz="1200" b="0" u="none" strike="noStrike" dirty="0">
                <a:solidFill>
                  <a:srgbClr val="002060"/>
                </a:solidFill>
                <a:effectLst/>
                <a:uFillTx/>
                <a:latin typeface="Wingdings"/>
                <a:ea typeface="Open Sans"/>
              </a:rPr>
              <a:t> time,</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lower</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quality</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images</a:t>
            </a:r>
            <a:r>
              <a:rPr lang="de-DE" sz="1200" b="0" u="none" strike="noStrike" dirty="0">
                <a:solidFill>
                  <a:srgbClr val="002060"/>
                </a:solidFill>
                <a:effectLst/>
                <a:uFillTx/>
                <a:latin typeface="Open Sans"/>
                <a:ea typeface="Open Sans"/>
              </a:rPr>
              <a:t> in </a:t>
            </a:r>
            <a:r>
              <a:rPr lang="de-DE" sz="1200" b="0" u="none" strike="noStrike" dirty="0" err="1">
                <a:solidFill>
                  <a:srgbClr val="002060"/>
                </a:solidFill>
                <a:effectLst/>
                <a:uFillTx/>
                <a:latin typeface="Open Sans"/>
                <a:ea typeface="Open Sans"/>
              </a:rPr>
              <a:t>the</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future</a:t>
            </a:r>
            <a:r>
              <a:rPr lang="de-DE" sz="1200" b="0" u="none" strike="noStrike" dirty="0">
                <a:solidFill>
                  <a:srgbClr val="002060"/>
                </a:solidFill>
                <a:effectLst/>
                <a:uFillTx/>
                <a:latin typeface="Open Sans"/>
                <a:ea typeface="Open Sans"/>
              </a:rPr>
              <a:t> + </a:t>
            </a:r>
            <a:r>
              <a:rPr lang="de-DE" sz="1200" b="0" u="none" strike="noStrike" dirty="0" err="1">
                <a:solidFill>
                  <a:srgbClr val="002060"/>
                </a:solidFill>
                <a:effectLst/>
                <a:uFillTx/>
                <a:latin typeface="Open Sans"/>
                <a:ea typeface="Open Sans"/>
              </a:rPr>
              <a:t>provide</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less</a:t>
            </a:r>
            <a:r>
              <a:rPr lang="de-DE" sz="1200" b="0" u="none" strike="noStrike" dirty="0">
                <a:solidFill>
                  <a:srgbClr val="002060"/>
                </a:solidFill>
                <a:effectLst/>
                <a:uFillTx/>
                <a:latin typeface="Open Sans"/>
                <a:ea typeface="Open Sans"/>
              </a:rPr>
              <a:t> </a:t>
            </a:r>
            <a:r>
              <a:rPr lang="de-DE" sz="1200" b="0" u="none" strike="noStrike" dirty="0" err="1">
                <a:solidFill>
                  <a:srgbClr val="002060"/>
                </a:solidFill>
                <a:effectLst/>
                <a:uFillTx/>
                <a:latin typeface="Open Sans"/>
                <a:ea typeface="Open Sans"/>
              </a:rPr>
              <a:t>certainty</a:t>
            </a:r>
            <a:endParaRPr lang="en-US" sz="1200" b="0" u="none" strike="noStrike" dirty="0">
              <a:solidFill>
                <a:srgbClr val="000000"/>
              </a:solidFill>
              <a:effectLst/>
              <a:uFillTx/>
              <a:latin typeface="Arial"/>
            </a:endParaRPr>
          </a:p>
          <a:p>
            <a:pPr marL="457200" indent="-298440" algn="l">
              <a:lnSpc>
                <a:spcPct val="107000"/>
              </a:lnSpc>
              <a:buClr>
                <a:srgbClr val="000000"/>
              </a:buClr>
              <a:buFont typeface="Calibri"/>
              <a:buChar char="-"/>
            </a:pPr>
            <a:r>
              <a:rPr lang="en-US" sz="1200" b="0" u="none" strike="noStrike" dirty="0">
                <a:solidFill>
                  <a:srgbClr val="000000"/>
                </a:solidFill>
                <a:effectLst/>
                <a:uFillTx/>
                <a:latin typeface="Arial"/>
              </a:rPr>
              <a:t>This is not a factor with </a:t>
            </a:r>
            <a:r>
              <a:rPr lang="en-US" sz="1200" b="0" u="none" strike="noStrike" dirty="0" err="1">
                <a:solidFill>
                  <a:srgbClr val="000000"/>
                </a:solidFill>
                <a:effectLst/>
                <a:uFillTx/>
                <a:latin typeface="Arial"/>
              </a:rPr>
              <a:t>muoagraphy</a:t>
            </a:r>
            <a:r>
              <a:rPr lang="en-US" sz="1200" b="0" u="none" strike="noStrike" dirty="0">
                <a:solidFill>
                  <a:srgbClr val="000000"/>
                </a:solidFill>
                <a:effectLst/>
                <a:uFillTx/>
                <a:latin typeface="Arial"/>
              </a:rPr>
              <a:t>, hence focusing now on muon imaging for non-invasive monitoring </a:t>
            </a: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70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6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A2E6011-C1DD-AC9B-451E-5E4E1BEAA0DE}"/>
              </a:ext>
            </a:extLst>
          </p:cNvPr>
          <p:cNvSpPr txBox="1"/>
          <p:nvPr/>
        </p:nvSpPr>
        <p:spPr>
          <a:xfrm>
            <a:off x="480646" y="4571999"/>
            <a:ext cx="6166339" cy="3693319"/>
          </a:xfrm>
          <a:prstGeom prst="rect">
            <a:avLst/>
          </a:prstGeom>
          <a:noFill/>
        </p:spPr>
        <p:txBody>
          <a:bodyPr wrap="square">
            <a:spAutoFit/>
          </a:bodyPr>
          <a:lstStyle/>
          <a:p>
            <a:pPr marL="285750" indent="-285750">
              <a:buClr>
                <a:srgbClr val="000000"/>
              </a:buClr>
              <a:buFontTx/>
              <a:buChar char="-"/>
            </a:pPr>
            <a:r>
              <a:rPr lang="en-US" dirty="0">
                <a:solidFill>
                  <a:srgbClr val="000000"/>
                </a:solidFill>
                <a:latin typeface="Arial"/>
              </a:rPr>
              <a:t>It’s clear from all these presentations these past few days there are many applications for </a:t>
            </a:r>
            <a:r>
              <a:rPr lang="en-US" dirty="0" err="1">
                <a:solidFill>
                  <a:srgbClr val="000000"/>
                </a:solidFill>
                <a:latin typeface="Arial"/>
              </a:rPr>
              <a:t>muography</a:t>
            </a:r>
            <a:endParaRPr lang="en-US" dirty="0">
              <a:solidFill>
                <a:srgbClr val="000000"/>
              </a:solidFill>
              <a:latin typeface="Arial"/>
            </a:endParaRPr>
          </a:p>
          <a:p>
            <a:pPr marL="285750" indent="-285750">
              <a:buClr>
                <a:srgbClr val="000000"/>
              </a:buClr>
              <a:buFontTx/>
              <a:buChar char="-"/>
            </a:pPr>
            <a:r>
              <a:rPr lang="en-US" dirty="0">
                <a:solidFill>
                  <a:srgbClr val="000000"/>
                </a:solidFill>
                <a:latin typeface="Arial"/>
              </a:rPr>
              <a:t>I’m part of a series of presentations that focused on using muons industrial </a:t>
            </a:r>
            <a:r>
              <a:rPr lang="en-US" dirty="0" err="1">
                <a:solidFill>
                  <a:srgbClr val="000000"/>
                </a:solidFill>
                <a:latin typeface="Arial"/>
              </a:rPr>
              <a:t>applictions</a:t>
            </a:r>
            <a:r>
              <a:rPr lang="en-US" dirty="0">
                <a:solidFill>
                  <a:srgbClr val="000000"/>
                </a:solidFill>
                <a:latin typeface="Arial"/>
              </a:rPr>
              <a:t>.</a:t>
            </a:r>
          </a:p>
          <a:p>
            <a:pPr marL="285750" indent="-285750">
              <a:buClr>
                <a:srgbClr val="000000"/>
              </a:buClr>
              <a:buFontTx/>
              <a:buChar char="-"/>
            </a:pPr>
            <a:r>
              <a:rPr lang="en-US" dirty="0">
                <a:solidFill>
                  <a:srgbClr val="000000"/>
                </a:solidFill>
                <a:latin typeface="Arial"/>
              </a:rPr>
              <a:t>Andre Bieberle presented on Monday the development of the muon detection system and first images of reinforced concrete and Johann presented Tuesday on using muons to localize position indicators. This could be beneficial for locating denser objects in media made of much lighter material, such as position markers in distillation columns.</a:t>
            </a:r>
          </a:p>
          <a:p>
            <a:pPr marL="285750" indent="-285750">
              <a:buClr>
                <a:srgbClr val="000000"/>
              </a:buClr>
              <a:buFontTx/>
              <a:buChar char="-"/>
            </a:pPr>
            <a:r>
              <a:rPr lang="en-US" dirty="0">
                <a:solidFill>
                  <a:srgbClr val="000000"/>
                </a:solidFill>
                <a:latin typeface="Arial"/>
              </a:rPr>
              <a:t>I will talk about using muons for imaging of storage casks</a:t>
            </a:r>
          </a:p>
        </p:txBody>
      </p:sp>
      <p:sp>
        <p:nvSpPr>
          <p:cNvPr id="6" name="Notes Placeholder 5">
            <a:extLst>
              <a:ext uri="{FF2B5EF4-FFF2-40B4-BE49-F238E27FC236}">
                <a16:creationId xmlns:a16="http://schemas.microsoft.com/office/drawing/2014/main" id="{39AF4966-1F51-3A4F-7CE3-1969F926D9CA}"/>
              </a:ext>
            </a:extLst>
          </p:cNvPr>
          <p:cNvSpPr>
            <a:spLocks noGrp="1"/>
          </p:cNvSpPr>
          <p:nvPr>
            <p:ph type="body" idx="1"/>
          </p:nvPr>
        </p:nvSpPr>
        <p:spPr/>
        <p:txBody>
          <a:bodyPr/>
          <a:lstStyle/>
          <a:p>
            <a:pPr marL="171450" indent="-171450">
              <a:buFontTx/>
              <a:buChar char="-"/>
            </a:pPr>
            <a:r>
              <a:rPr lang="en-GB" dirty="0"/>
              <a:t>We already know muons can be used for a variety of applications</a:t>
            </a:r>
          </a:p>
          <a:p>
            <a:pPr marL="171450" indent="-171450">
              <a:buFontTx/>
              <a:buChar char="-"/>
            </a:pPr>
            <a:r>
              <a:rPr lang="en-GB" dirty="0"/>
              <a:t>I’m part of a presentation series that focuses on industrial applications</a:t>
            </a:r>
          </a:p>
          <a:p>
            <a:pPr marL="171450" indent="-171450">
              <a:buFontTx/>
              <a:buChar char="-"/>
            </a:pPr>
            <a:r>
              <a:rPr lang="en-GB" dirty="0"/>
              <a:t>You have listened to Andre Bieberle on Monday present the muon detector system and measurement results for reinforced concrete, which is of course relevant for all sorts of infrastructures</a:t>
            </a:r>
          </a:p>
          <a:p>
            <a:pPr marL="171450" indent="-171450">
              <a:buFontTx/>
              <a:buChar char="-"/>
            </a:pPr>
            <a:r>
              <a:rPr lang="en-GB" dirty="0"/>
              <a:t>On Tuesday my colleague Johann Wolf also shared his work on localising position indicators with muons, which is relevant in applications where one wants to locate small objects in much </a:t>
            </a:r>
            <a:r>
              <a:rPr lang="en-GB"/>
              <a:t>lighter surroundings, </a:t>
            </a:r>
            <a:r>
              <a:rPr lang="en-GB" dirty="0"/>
              <a:t>such as with distillation columns</a:t>
            </a:r>
          </a:p>
          <a:p>
            <a:pPr marL="171450" indent="-171450">
              <a:buFontTx/>
              <a:buChar char="-"/>
            </a:pPr>
            <a:r>
              <a:rPr lang="en-GB" dirty="0"/>
              <a:t>Today I am focusing on non-invasive monitoring for transport and storage casks for spent nuclear fuel – its handling is a big topic right now for Germany</a:t>
            </a:r>
            <a:endParaRPr lang="de-DE" dirty="0"/>
          </a:p>
        </p:txBody>
      </p:sp>
    </p:spTree>
    <p:extLst>
      <p:ext uri="{BB962C8B-B14F-4D97-AF65-F5344CB8AC3E}">
        <p14:creationId xmlns:p14="http://schemas.microsoft.com/office/powerpoint/2010/main" val="355250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298440">
              <a:buClr>
                <a:srgbClr val="000000"/>
              </a:buClr>
              <a:buFont typeface="Calibri"/>
              <a:buChar char="-"/>
            </a:pPr>
            <a:r>
              <a:rPr lang="en-US" dirty="0">
                <a:solidFill>
                  <a:srgbClr val="000000"/>
                </a:solidFill>
                <a:latin typeface="Arial"/>
              </a:rPr>
              <a:t>Germany will not have access to a final repository for spent fuel for at many decades. Until then, spent fuel is stored in transport and storage casks. </a:t>
            </a:r>
          </a:p>
          <a:p>
            <a:pPr marL="457200" indent="-298440">
              <a:buClr>
                <a:srgbClr val="000000"/>
              </a:buClr>
              <a:buFont typeface="Calibri"/>
              <a:buChar char="-"/>
            </a:pPr>
            <a:r>
              <a:rPr lang="en-US" dirty="0">
                <a:solidFill>
                  <a:srgbClr val="000000"/>
                </a:solidFill>
                <a:latin typeface="Arial"/>
              </a:rPr>
              <a:t>After a long period of storage, the condition of the inventory is not fully clear, especially after eventual transportation to the repository</a:t>
            </a:r>
          </a:p>
          <a:p>
            <a:pPr marL="457200" indent="-298440">
              <a:buClr>
                <a:srgbClr val="000000"/>
              </a:buClr>
              <a:buFont typeface="Calibri"/>
              <a:buChar char="-"/>
            </a:pPr>
            <a:r>
              <a:rPr lang="en-US" dirty="0">
                <a:solidFill>
                  <a:srgbClr val="000000"/>
                </a:solidFill>
                <a:latin typeface="Arial"/>
              </a:rPr>
              <a:t>It is important to know to the best of our ability the condition of the inventory before opening the cask, because if there is an unexpected failure in the cladding, the process of handling and final repository reloading becomes more complex </a:t>
            </a:r>
          </a:p>
          <a:p>
            <a:pPr marL="457200" indent="-298440">
              <a:buClr>
                <a:srgbClr val="000000"/>
              </a:buClr>
              <a:buFont typeface="Calibri"/>
              <a:buChar char="-"/>
            </a:pPr>
            <a:r>
              <a:rPr lang="en-US" dirty="0">
                <a:solidFill>
                  <a:srgbClr val="000000"/>
                </a:solidFill>
                <a:latin typeface="Arial"/>
              </a:rPr>
              <a:t>This leads to the need for a safe, non-invasive way to monitor the inventory of the interim storage casks.</a:t>
            </a: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72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799" y="4400549"/>
            <a:ext cx="5597769" cy="4284663"/>
          </a:xfrm>
        </p:spPr>
        <p:txBody>
          <a:bodyPr/>
          <a:lstStyle/>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This leads me to firstly talk about the objectives when </a:t>
            </a:r>
            <a:r>
              <a:rPr lang="en-US" sz="1600" dirty="0">
                <a:solidFill>
                  <a:srgbClr val="002060"/>
                </a:solidFill>
                <a:latin typeface="Open Sans"/>
                <a:ea typeface="Open Sans"/>
              </a:rPr>
              <a:t>it comes to approaching muon imaging – what do we need?</a:t>
            </a: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We need robust and adequate image reconstruction algorithms. </a:t>
            </a:r>
            <a:r>
              <a:rPr lang="en-US" sz="1600" dirty="0">
                <a:solidFill>
                  <a:srgbClr val="002060"/>
                </a:solidFill>
                <a:latin typeface="Open Sans"/>
                <a:ea typeface="Open Sans"/>
              </a:rPr>
              <a:t>We have developed a novel algebraic approach that was presented last </a:t>
            </a:r>
            <a:r>
              <a:rPr lang="en-US" sz="1600" dirty="0" err="1">
                <a:solidFill>
                  <a:srgbClr val="002060"/>
                </a:solidFill>
                <a:latin typeface="Open Sans"/>
                <a:ea typeface="Open Sans"/>
              </a:rPr>
              <a:t>muographer’s</a:t>
            </a:r>
            <a:r>
              <a:rPr lang="en-US" sz="1600" dirty="0">
                <a:solidFill>
                  <a:srgbClr val="002060"/>
                </a:solidFill>
                <a:latin typeface="Open Sans"/>
                <a:ea typeface="Open Sans"/>
              </a:rPr>
              <a:t> workshop by my colleague Michael Wagner, and here is the publication if you are interested.</a:t>
            </a: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We also need a </a:t>
            </a:r>
            <a:r>
              <a:rPr lang="en-US" sz="1600" dirty="0">
                <a:solidFill>
                  <a:srgbClr val="002060"/>
                </a:solidFill>
                <a:latin typeface="Open Sans"/>
                <a:ea typeface="Open Sans"/>
              </a:rPr>
              <a:t>modular efficient detector system, as presented by Andre Bieberle on Monday. </a:t>
            </a:r>
          </a:p>
          <a:p>
            <a:pPr marL="345695" indent="-345695" defTabSz="1105875">
              <a:buClr>
                <a:srgbClr val="00305E"/>
              </a:buClr>
              <a:buFont typeface="Wingdings" panose="05000000000000000000" pitchFamily="2" charset="2"/>
              <a:buChar char="§"/>
            </a:pPr>
            <a:r>
              <a:rPr lang="en-US" sz="1600" dirty="0">
                <a:solidFill>
                  <a:srgbClr val="002060"/>
                </a:solidFill>
                <a:latin typeface="Open Sans"/>
                <a:ea typeface="Open Sans"/>
              </a:rPr>
              <a:t>But what I am going to present are the two other elements we need, which are numerical studies and test and field measurements – applying the detector reconstruction algorithms to simulations and real measurements obtained using the detector system to validate each other. </a:t>
            </a:r>
            <a:endParaRPr lang="en-US" sz="1600" b="0" dirty="0">
              <a:solidFill>
                <a:srgbClr val="002060"/>
              </a:solidFill>
              <a:latin typeface="Open Sans"/>
              <a:ea typeface="Open Sans"/>
            </a:endParaRP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753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52000" lvl="2"/>
            <a:endParaRPr lang="en-US" dirty="0">
              <a:solidFill>
                <a:srgbClr val="002060"/>
              </a:solidFill>
              <a:latin typeface="+mj-lt"/>
            </a:endParaRPr>
          </a:p>
          <a:p>
            <a:pPr marL="537750" lvl="2" indent="-285750">
              <a:buFont typeface="Wingdings" panose="05000000000000000000" pitchFamily="2" charset="2"/>
              <a:buChar char="§"/>
            </a:pPr>
            <a:r>
              <a:rPr lang="en-US" dirty="0">
                <a:solidFill>
                  <a:srgbClr val="002060"/>
                </a:solidFill>
                <a:latin typeface="+mj-lt"/>
              </a:rPr>
              <a:t>Cylindrical detector around cask </a:t>
            </a:r>
            <a:r>
              <a:rPr lang="en-US" dirty="0">
                <a:solidFill>
                  <a:srgbClr val="002060"/>
                </a:solidFill>
                <a:latin typeface="+mj-lt"/>
                <a:sym typeface="Wingdings" panose="05000000000000000000" pitchFamily="2" charset="2"/>
              </a:rPr>
              <a:t> performed by MUTOMCA</a:t>
            </a:r>
            <a:endParaRPr lang="en-US" b="0" u="none" strike="noStrike" dirty="0">
              <a:solidFill>
                <a:srgbClr val="002060"/>
              </a:solidFill>
              <a:effectLst/>
              <a:uFillTx/>
              <a:latin typeface="+mj-lt"/>
            </a:endParaRPr>
          </a:p>
          <a:p>
            <a:pPr marL="597695" lvl="2" indent="-345695" defTabSz="1105875">
              <a:buClr>
                <a:srgbClr val="00305E"/>
              </a:buClr>
              <a:buFont typeface="Wingdings" panose="05000000000000000000" pitchFamily="2" charset="2"/>
              <a:buChar char="§"/>
            </a:pPr>
            <a:r>
              <a:rPr lang="en-US" b="0" dirty="0">
                <a:solidFill>
                  <a:srgbClr val="002060"/>
                </a:solidFill>
                <a:latin typeface="Open Sans"/>
                <a:ea typeface="Open Sans"/>
              </a:rPr>
              <a:t>Detectors at top and bottom of vertical cask, which we are considering within an interim storage facility </a:t>
            </a:r>
            <a:r>
              <a:rPr lang="en-US" b="0" dirty="0" err="1">
                <a:solidFill>
                  <a:srgbClr val="002060"/>
                </a:solidFill>
                <a:latin typeface="Open Sans"/>
                <a:ea typeface="Open Sans"/>
              </a:rPr>
              <a:t>Zwischenlager</a:t>
            </a:r>
            <a:r>
              <a:rPr lang="en-US" b="0" dirty="0">
                <a:solidFill>
                  <a:srgbClr val="002060"/>
                </a:solidFill>
                <a:latin typeface="Open Sans"/>
                <a:ea typeface="Open Sans"/>
              </a:rPr>
              <a:t> Nord in Germany</a:t>
            </a:r>
          </a:p>
          <a:p>
            <a:pPr marL="597695" lvl="2" indent="-345695" defTabSz="1105875">
              <a:buClr>
                <a:srgbClr val="00305E"/>
              </a:buClr>
              <a:buFont typeface="Wingdings" panose="05000000000000000000" pitchFamily="2" charset="2"/>
              <a:buChar char="§"/>
            </a:pPr>
            <a:r>
              <a:rPr lang="en-US" dirty="0">
                <a:solidFill>
                  <a:srgbClr val="002060"/>
                </a:solidFill>
                <a:latin typeface="Open Sans"/>
                <a:ea typeface="Open Sans"/>
              </a:rPr>
              <a:t>Detectors above and below a horizontal cask (transport position) </a:t>
            </a:r>
            <a:r>
              <a:rPr lang="en-US" dirty="0">
                <a:solidFill>
                  <a:srgbClr val="002060"/>
                </a:solidFill>
                <a:latin typeface="Open Sans"/>
                <a:ea typeface="Open Sans"/>
                <a:sym typeface="Wingdings" panose="05000000000000000000" pitchFamily="2" charset="2"/>
              </a:rPr>
              <a:t> test with large-scale phantom</a:t>
            </a:r>
            <a:endParaRPr lang="en-US" b="0" dirty="0">
              <a:solidFill>
                <a:srgbClr val="002060"/>
              </a:solidFill>
              <a:latin typeface="Open Sans"/>
              <a:ea typeface="Open Sans"/>
            </a:endParaRP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89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
            </a:pPr>
            <a:r>
              <a:rPr lang="en-US" b="0" dirty="0">
                <a:solidFill>
                  <a:srgbClr val="002060"/>
                </a:solidFill>
                <a:latin typeface="+mj-lt"/>
              </a:rPr>
              <a:t>We want to test our detector system on a large-scale and we also invite you to our facility at HZDR if you want to </a:t>
            </a:r>
            <a:r>
              <a:rPr lang="en-US" sz="1200" kern="1200" dirty="0">
                <a:solidFill>
                  <a:srgbClr val="FF0000"/>
                </a:solidFill>
                <a:latin typeface="+mn-lt"/>
                <a:ea typeface="+mn-ea"/>
                <a:cs typeface="+mn-cs"/>
              </a:rPr>
              <a:t>test your detectors and reconstruction algorithms </a:t>
            </a:r>
            <a:endParaRPr lang="en-US" b="0" dirty="0">
              <a:solidFill>
                <a:srgbClr val="002060"/>
              </a:solidFill>
              <a:latin typeface="+mj-lt"/>
            </a:endParaRPr>
          </a:p>
          <a:p>
            <a:pPr marL="285750" indent="-285750">
              <a:buFont typeface="Wingdings" panose="05000000000000000000" pitchFamily="2" charset="2"/>
              <a:buChar char="§"/>
            </a:pPr>
            <a:r>
              <a:rPr lang="en-US" b="0" dirty="0">
                <a:solidFill>
                  <a:srgbClr val="002060"/>
                </a:solidFill>
                <a:latin typeface="+mj-lt"/>
              </a:rPr>
              <a:t>we have </a:t>
            </a:r>
            <a:r>
              <a:rPr lang="en-US" dirty="0">
                <a:solidFill>
                  <a:srgbClr val="002060"/>
                </a:solidFill>
                <a:latin typeface="+mj-lt"/>
              </a:rPr>
              <a:t>constructed o</a:t>
            </a:r>
            <a:r>
              <a:rPr lang="en-US" b="0" dirty="0">
                <a:solidFill>
                  <a:srgbClr val="002060"/>
                </a:solidFill>
                <a:latin typeface="+mj-lt"/>
              </a:rPr>
              <a:t>ne of the biggest phantoms ever produced for muon scattering tomography</a:t>
            </a:r>
          </a:p>
          <a:p>
            <a:pPr marL="285750" indent="-285750">
              <a:buFont typeface="Wingdings" panose="05000000000000000000" pitchFamily="2" charset="2"/>
              <a:buChar char="§"/>
            </a:pPr>
            <a:r>
              <a:rPr lang="en-US" dirty="0">
                <a:solidFill>
                  <a:srgbClr val="FF0000"/>
                </a:solidFill>
                <a:latin typeface="+mj-lt"/>
              </a:rPr>
              <a:t>So, a bit more about this phantom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u="none" strike="noStrike" dirty="0">
                <a:solidFill>
                  <a:srgbClr val="000000"/>
                </a:solidFill>
                <a:effectLst/>
                <a:uFillTx/>
                <a:latin typeface="Times New Roman"/>
                <a:ea typeface="Times New Roman"/>
              </a:rPr>
              <a:t>The goal of the experiment is to conduct long-term tests on a mockup that replicates a cask in </a:t>
            </a:r>
            <a:r>
              <a:rPr lang="en-US" dirty="0">
                <a:solidFill>
                  <a:srgbClr val="002060"/>
                </a:solidFill>
              </a:rPr>
              <a:t>transport position, </a:t>
            </a:r>
            <a:r>
              <a:rPr lang="en-US" sz="1200" b="0" u="none" strike="noStrike" dirty="0">
                <a:solidFill>
                  <a:srgbClr val="000000"/>
                </a:solidFill>
                <a:effectLst/>
                <a:uFillTx/>
                <a:latin typeface="Times New Roman"/>
                <a:ea typeface="Times New Roman"/>
              </a:rPr>
              <a:t>which measuring in this position is unrealistic, but are curious to see if we </a:t>
            </a:r>
            <a:r>
              <a:rPr lang="en-US" dirty="0">
                <a:solidFill>
                  <a:srgbClr val="002060"/>
                </a:solidFill>
              </a:rPr>
              <a:t>to what scattering information for horizontal monitoring.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rgbClr val="000000"/>
                </a:solidFill>
                <a:latin typeface="Times New Roman"/>
                <a:ea typeface="Times New Roman"/>
              </a:rPr>
              <a:t>The mockup consists of a 30-cm thick “slice” of horizontal CASTOR V/19 cask. A steel ring with an outer diameter of 2.5 meters and inner diameter of 1.5 meters serves as the cask shell. A combination of steel and possibly lead rods are used as inventory and held in between 2 perforated steel plates. </a:t>
            </a:r>
          </a:p>
          <a:p>
            <a:pPr marL="171360" indent="-171360">
              <a:buClr>
                <a:srgbClr val="000000"/>
              </a:buClr>
              <a:buFont typeface="OpenSymbol"/>
              <a:buChar char="-"/>
            </a:pPr>
            <a:r>
              <a:rPr lang="en-US" dirty="0">
                <a:solidFill>
                  <a:srgbClr val="000000"/>
                </a:solidFill>
                <a:latin typeface="Times New Roman"/>
                <a:ea typeface="Times New Roman"/>
              </a:rPr>
              <a:t>The steal plates can also be rotated so cask rotation can be simulated for a full tomographic image </a:t>
            </a:r>
          </a:p>
          <a:p>
            <a:pPr marL="171360" indent="-171360">
              <a:buClr>
                <a:srgbClr val="000000"/>
              </a:buClr>
              <a:buFont typeface="OpenSymbol"/>
              <a:buChar char="-"/>
            </a:pPr>
            <a:r>
              <a:rPr lang="en-US" dirty="0">
                <a:solidFill>
                  <a:srgbClr val="000000"/>
                </a:solidFill>
                <a:latin typeface="Times New Roman"/>
                <a:ea typeface="Times New Roman"/>
              </a:rPr>
              <a:t>Differently loaded inventory geometries can be considered and imitated and even different cask types by selecting differently perforated steel plates. </a:t>
            </a:r>
            <a:endParaRPr lang="en-US" dirty="0">
              <a:solidFill>
                <a:srgbClr val="000000"/>
              </a:solidFill>
              <a:latin typeface="Arial"/>
            </a:endParaRPr>
          </a:p>
          <a:p>
            <a:pPr marL="171360" indent="-171360">
              <a:buClr>
                <a:srgbClr val="000000"/>
              </a:buClr>
              <a:buFont typeface="OpenSymbol"/>
              <a:buChar char="-"/>
            </a:pPr>
            <a:r>
              <a:rPr lang="en-US" dirty="0">
                <a:solidFill>
                  <a:srgbClr val="000000"/>
                </a:solidFill>
                <a:latin typeface="Times New Roman"/>
                <a:ea typeface="Times New Roman"/>
              </a:rPr>
              <a:t>Hence, many different loading scenarios can be studied, which provides the opportunity to obtain experimental benchmark data for muon imaging for transport storage cask geometries.</a:t>
            </a:r>
            <a:endParaRPr lang="en-US" dirty="0">
              <a:solidFill>
                <a:srgbClr val="FF0000"/>
              </a:solidFill>
              <a:latin typeface="+mj-lt"/>
            </a:endParaRPr>
          </a:p>
          <a:p>
            <a:pPr marL="171360" indent="-171360">
              <a:buClr>
                <a:srgbClr val="000000"/>
              </a:buClr>
              <a:buFont typeface="OpenSymbol"/>
              <a:buChar char="-"/>
            </a:pPr>
            <a:r>
              <a:rPr lang="en-US" dirty="0">
                <a:solidFill>
                  <a:srgbClr val="000000"/>
                </a:solidFill>
                <a:latin typeface="Times New Roman"/>
                <a:ea typeface="Times New Roman"/>
              </a:rPr>
              <a:t>The goal of the experiment is to conduct long-term tests on a mockup that to test and validate our measurement system and reconstruction algorithm approach to produce benchmark data for a CASTOR cask to be made to the public. </a:t>
            </a:r>
            <a:endParaRPr lang="en-US" dirty="0">
              <a:solidFill>
                <a:srgbClr val="000000"/>
              </a:solidFill>
              <a:latin typeface="Arial"/>
            </a:endParaRPr>
          </a:p>
          <a:p>
            <a:pPr marL="171360" indent="-171360">
              <a:buClr>
                <a:srgbClr val="000000"/>
              </a:buClr>
              <a:buFont typeface="OpenSymbol"/>
              <a:buChar char="-"/>
            </a:pPr>
            <a:r>
              <a:rPr lang="en-US" dirty="0">
                <a:solidFill>
                  <a:srgbClr val="000000"/>
                </a:solidFill>
                <a:latin typeface="Times New Roman"/>
                <a:ea typeface="Times New Roman"/>
              </a:rPr>
              <a:t>Comparison between measurement and simulation data will help demonstrate that our approach to muon scattering imaging can handle large, complex geometries. </a:t>
            </a:r>
            <a:endParaRPr lang="en-US" sz="1200" u="none" strike="noStrike" dirty="0">
              <a:solidFill>
                <a:srgbClr val="FF0000"/>
              </a:solidFill>
              <a:effectLst/>
              <a:uFillTx/>
              <a:latin typeface="+mj-lt"/>
            </a:endParaRP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215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defTabSz="914400">
              <a:lnSpc>
                <a:spcPct val="100000"/>
              </a:lnSpc>
              <a:buClr>
                <a:srgbClr val="000000"/>
              </a:buClr>
            </a:pPr>
            <a:r>
              <a:rPr lang="en-US" sz="1200" b="0" u="none" strike="noStrike" dirty="0">
                <a:solidFill>
                  <a:srgbClr val="000000"/>
                </a:solidFill>
                <a:effectLst/>
                <a:uFillTx/>
                <a:latin typeface="Times New Roman"/>
                <a:ea typeface="Times New Roman"/>
              </a:rPr>
              <a:t>-To the suitability for this large-scale phantom setup, initially used G4Beamline to simulate the rotating inlay for the CASTOR Cask filled with steel, lead and uranium rods</a:t>
            </a:r>
          </a:p>
          <a:p>
            <a:pPr marL="171450" indent="-171450" algn="l" defTabSz="914400">
              <a:lnSpc>
                <a:spcPct val="100000"/>
              </a:lnSpc>
              <a:buClr>
                <a:srgbClr val="000000"/>
              </a:buClr>
              <a:buFontTx/>
              <a:buChar char="-"/>
            </a:pPr>
            <a:r>
              <a:rPr lang="en-US" dirty="0">
                <a:solidFill>
                  <a:srgbClr val="000000"/>
                </a:solidFill>
                <a:latin typeface="Times New Roman"/>
                <a:ea typeface="Times New Roman"/>
              </a:rPr>
              <a:t>Can see that even with iron rods, which is very similar in Z to the steel used for shielding, the assemblies can be seen. This shows that even for this worst-case scattering scenario, it is possible to generate a resolved image</a:t>
            </a:r>
          </a:p>
          <a:p>
            <a:pPr marL="171450" indent="-171450" algn="l" defTabSz="914400">
              <a:lnSpc>
                <a:spcPct val="100000"/>
              </a:lnSpc>
              <a:buClr>
                <a:srgbClr val="000000"/>
              </a:buClr>
              <a:buFontTx/>
              <a:buChar char="-"/>
            </a:pPr>
            <a:r>
              <a:rPr lang="en-US" dirty="0">
                <a:solidFill>
                  <a:srgbClr val="000000"/>
                </a:solidFill>
                <a:latin typeface="Times New Roman"/>
                <a:ea typeface="Times New Roman"/>
              </a:rPr>
              <a:t>Naturally, with lead and uranium rods the resolution only becomes higher</a:t>
            </a:r>
          </a:p>
          <a:p>
            <a:pPr algn="l" defTabSz="914400">
              <a:lnSpc>
                <a:spcPct val="100000"/>
              </a:lnSpc>
              <a:buClr>
                <a:srgbClr val="000000"/>
              </a:buClr>
            </a:pPr>
            <a:r>
              <a:rPr lang="en-US" sz="1200" b="0" u="none" strike="noStrike" dirty="0">
                <a:solidFill>
                  <a:srgbClr val="000000"/>
                </a:solidFill>
                <a:effectLst/>
                <a:uFillTx/>
                <a:latin typeface="Times New Roman"/>
                <a:ea typeface="Times New Roman"/>
              </a:rPr>
              <a:t>- Now of course, these simulation results under ideal circumstances, but curious to see how the reconstructions from measurement data compare. </a:t>
            </a:r>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56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So back </a:t>
            </a:r>
            <a:r>
              <a:rPr lang="de-DE" dirty="0" err="1"/>
              <a:t>to</a:t>
            </a:r>
            <a:r>
              <a:rPr lang="de-DE" dirty="0"/>
              <a:t> </a:t>
            </a:r>
            <a:r>
              <a:rPr lang="de-DE" dirty="0" err="1"/>
              <a:t>the</a:t>
            </a:r>
            <a:r>
              <a:rPr lang="de-DE" dirty="0"/>
              <a:t> </a:t>
            </a:r>
            <a:r>
              <a:rPr lang="de-DE" dirty="0" err="1"/>
              <a:t>motivation</a:t>
            </a:r>
            <a:endParaRPr lang="de-DE" dirty="0"/>
          </a:p>
          <a:p>
            <a:pPr marL="171450" indent="-171450">
              <a:buFont typeface="Arial" panose="020B0604020202020204" pitchFamily="34" charset="0"/>
              <a:buChar char="•"/>
            </a:pPr>
            <a:r>
              <a:rPr lang="de-DE" dirty="0" err="1"/>
              <a:t>Currently</a:t>
            </a:r>
            <a:r>
              <a:rPr lang="de-DE" dirty="0"/>
              <a:t> </a:t>
            </a:r>
            <a:r>
              <a:rPr lang="de-DE" dirty="0" err="1"/>
              <a:t>this</a:t>
            </a:r>
            <a:r>
              <a:rPr lang="de-DE" dirty="0"/>
              <a:t> </a:t>
            </a:r>
            <a:r>
              <a:rPr lang="de-DE" dirty="0" err="1"/>
              <a:t>muon</a:t>
            </a:r>
            <a:r>
              <a:rPr lang="de-DE" dirty="0"/>
              <a:t> </a:t>
            </a:r>
            <a:r>
              <a:rPr lang="de-DE" dirty="0" err="1"/>
              <a:t>imaging</a:t>
            </a:r>
            <a:r>
              <a:rPr lang="de-DE" dirty="0"/>
              <a:t> </a:t>
            </a:r>
            <a:r>
              <a:rPr lang="de-DE" dirty="0" err="1"/>
              <a:t>is</a:t>
            </a:r>
            <a:r>
              <a:rPr lang="de-DE" dirty="0"/>
              <a:t> </a:t>
            </a:r>
            <a:r>
              <a:rPr lang="de-DE" dirty="0" err="1"/>
              <a:t>only</a:t>
            </a:r>
            <a:r>
              <a:rPr lang="de-DE" dirty="0"/>
              <a:t> experimental, </a:t>
            </a:r>
            <a:r>
              <a:rPr lang="de-DE" dirty="0" err="1"/>
              <a:t>we</a:t>
            </a:r>
            <a:r>
              <a:rPr lang="de-DE" dirty="0"/>
              <a:t> </a:t>
            </a:r>
            <a:r>
              <a:rPr lang="de-DE" dirty="0" err="1"/>
              <a:t>are</a:t>
            </a:r>
            <a:r>
              <a:rPr lang="de-DE" dirty="0"/>
              <a:t> not </a:t>
            </a:r>
            <a:r>
              <a:rPr lang="de-DE" dirty="0" err="1"/>
              <a:t>sure</a:t>
            </a:r>
            <a:r>
              <a:rPr lang="de-DE" dirty="0"/>
              <a:t> </a:t>
            </a:r>
            <a:r>
              <a:rPr lang="de-DE" dirty="0" err="1"/>
              <a:t>entirely</a:t>
            </a:r>
            <a:r>
              <a:rPr lang="de-DE" dirty="0"/>
              <a:t> </a:t>
            </a:r>
            <a:r>
              <a:rPr lang="de-DE" dirty="0" err="1"/>
              <a:t>what</a:t>
            </a:r>
            <a:r>
              <a:rPr lang="de-DE" dirty="0"/>
              <a:t> </a:t>
            </a:r>
            <a:r>
              <a:rPr lang="de-DE" dirty="0" err="1"/>
              <a:t>the</a:t>
            </a:r>
            <a:r>
              <a:rPr lang="de-DE" dirty="0"/>
              <a:t> </a:t>
            </a:r>
            <a:r>
              <a:rPr lang="de-DE" dirty="0" err="1"/>
              <a:t>results</a:t>
            </a:r>
            <a:r>
              <a:rPr lang="de-DE" dirty="0"/>
              <a:t> will </a:t>
            </a:r>
            <a:r>
              <a:rPr lang="de-DE" dirty="0" err="1"/>
              <a:t>be</a:t>
            </a:r>
            <a:r>
              <a:rPr lang="de-DE" dirty="0"/>
              <a:t>, but </a:t>
            </a:r>
            <a:r>
              <a:rPr lang="de-DE" dirty="0" err="1"/>
              <a:t>are</a:t>
            </a:r>
            <a:r>
              <a:rPr lang="de-DE" dirty="0"/>
              <a:t> </a:t>
            </a:r>
            <a:r>
              <a:rPr lang="de-DE" dirty="0" err="1"/>
              <a:t>very</a:t>
            </a:r>
            <a:r>
              <a:rPr lang="de-DE" dirty="0"/>
              <a:t> </a:t>
            </a:r>
            <a:r>
              <a:rPr lang="de-DE" dirty="0" err="1"/>
              <a:t>optimistic</a:t>
            </a:r>
            <a:endParaRPr lang="de-DE"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88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However</a:t>
            </a:r>
            <a:r>
              <a:rPr lang="de-DE" dirty="0"/>
              <a:t>, </a:t>
            </a:r>
            <a:r>
              <a:rPr lang="de-DE" dirty="0" err="1"/>
              <a:t>we</a:t>
            </a:r>
            <a:r>
              <a:rPr lang="de-DE" dirty="0"/>
              <a:t> </a:t>
            </a:r>
            <a:r>
              <a:rPr lang="de-DE" dirty="0" err="1"/>
              <a:t>have</a:t>
            </a:r>
            <a:r>
              <a:rPr lang="de-DE" dirty="0"/>
              <a:t> </a:t>
            </a:r>
            <a:r>
              <a:rPr lang="de-DE" dirty="0" err="1"/>
              <a:t>already</a:t>
            </a:r>
            <a:r>
              <a:rPr lang="de-DE" dirty="0"/>
              <a:t> </a:t>
            </a:r>
            <a:r>
              <a:rPr lang="de-DE" dirty="0" err="1"/>
              <a:t>obtained</a:t>
            </a:r>
            <a:r>
              <a:rPr lang="de-DE" dirty="0"/>
              <a:t> </a:t>
            </a:r>
            <a:r>
              <a:rPr lang="de-DE" dirty="0" err="1"/>
              <a:t>successful</a:t>
            </a:r>
            <a:r>
              <a:rPr lang="de-DE" dirty="0"/>
              <a:t> </a:t>
            </a:r>
            <a:r>
              <a:rPr lang="de-DE" dirty="0" err="1"/>
              <a:t>images</a:t>
            </a:r>
            <a:r>
              <a:rPr lang="de-DE" dirty="0"/>
              <a:t> </a:t>
            </a:r>
            <a:r>
              <a:rPr lang="de-DE" dirty="0" err="1"/>
              <a:t>using</a:t>
            </a:r>
            <a:r>
              <a:rPr lang="de-DE" dirty="0"/>
              <a:t> </a:t>
            </a:r>
            <a:r>
              <a:rPr lang="de-DE" dirty="0" err="1"/>
              <a:t>gamma</a:t>
            </a:r>
            <a:r>
              <a:rPr lang="de-DE" dirty="0"/>
              <a:t> and </a:t>
            </a:r>
            <a:r>
              <a:rPr lang="de-DE" dirty="0" err="1"/>
              <a:t>neutron</a:t>
            </a:r>
            <a:r>
              <a:rPr lang="de-DE" dirty="0"/>
              <a:t> </a:t>
            </a:r>
            <a:r>
              <a:rPr lang="de-DE" dirty="0" err="1"/>
              <a:t>measurements</a:t>
            </a:r>
            <a:r>
              <a:rPr lang="de-DE" dirty="0"/>
              <a:t> </a:t>
            </a:r>
            <a:r>
              <a:rPr lang="de-DE" dirty="0" err="1"/>
              <a:t>with</a:t>
            </a:r>
            <a:r>
              <a:rPr lang="de-DE" dirty="0"/>
              <a:t> an </a:t>
            </a:r>
            <a:r>
              <a:rPr lang="de-DE" dirty="0" err="1"/>
              <a:t>interim</a:t>
            </a:r>
            <a:r>
              <a:rPr lang="de-DE" dirty="0"/>
              <a:t> </a:t>
            </a:r>
            <a:r>
              <a:rPr lang="de-DE" dirty="0" err="1"/>
              <a:t>storage</a:t>
            </a:r>
            <a:r>
              <a:rPr lang="de-DE" dirty="0"/>
              <a:t> </a:t>
            </a:r>
            <a:r>
              <a:rPr lang="de-DE" dirty="0" err="1"/>
              <a:t>facility</a:t>
            </a:r>
            <a:r>
              <a:rPr lang="de-DE" dirty="0"/>
              <a:t>, </a:t>
            </a:r>
            <a:r>
              <a:rPr lang="de-DE" dirty="0" err="1"/>
              <a:t>as</a:t>
            </a:r>
            <a:r>
              <a:rPr lang="de-DE" dirty="0"/>
              <a:t> </a:t>
            </a:r>
            <a:r>
              <a:rPr lang="de-DE" dirty="0" err="1"/>
              <a:t>you</a:t>
            </a:r>
            <a:r>
              <a:rPr lang="de-DE" dirty="0"/>
              <a:t> </a:t>
            </a:r>
            <a:r>
              <a:rPr lang="de-DE" dirty="0" err="1"/>
              <a:t>can</a:t>
            </a:r>
            <a:r>
              <a:rPr lang="de-DE" dirty="0"/>
              <a:t> </a:t>
            </a:r>
            <a:r>
              <a:rPr lang="de-DE" dirty="0" err="1"/>
              <a:t>see</a:t>
            </a:r>
            <a:r>
              <a:rPr lang="de-DE" dirty="0"/>
              <a:t> in </a:t>
            </a:r>
            <a:r>
              <a:rPr lang="de-DE" dirty="0" err="1"/>
              <a:t>this</a:t>
            </a:r>
            <a:r>
              <a:rPr lang="de-DE" dirty="0"/>
              <a:t> </a:t>
            </a:r>
            <a:r>
              <a:rPr lang="de-DE" dirty="0" err="1"/>
              <a:t>video</a:t>
            </a:r>
            <a:endParaRPr lang="de-DE" dirty="0"/>
          </a:p>
          <a:p>
            <a:pPr marL="171450" indent="-171450">
              <a:buFont typeface="Arial" panose="020B0604020202020204" pitchFamily="34" charset="0"/>
              <a:buChar char="•"/>
            </a:pPr>
            <a:r>
              <a:rPr lang="de-DE" dirty="0" err="1"/>
              <a:t>We</a:t>
            </a:r>
            <a:r>
              <a:rPr lang="de-DE" dirty="0"/>
              <a:t> </a:t>
            </a:r>
            <a:r>
              <a:rPr lang="de-DE" dirty="0" err="1"/>
              <a:t>deployed</a:t>
            </a:r>
            <a:r>
              <a:rPr lang="de-DE" dirty="0"/>
              <a:t> </a:t>
            </a:r>
            <a:r>
              <a:rPr lang="de-DE" dirty="0" err="1"/>
              <a:t>our</a:t>
            </a:r>
            <a:r>
              <a:rPr lang="de-DE" dirty="0"/>
              <a:t> </a:t>
            </a:r>
            <a:r>
              <a:rPr lang="de-DE" dirty="0" err="1"/>
              <a:t>automated</a:t>
            </a:r>
            <a:r>
              <a:rPr lang="de-DE" dirty="0"/>
              <a:t> </a:t>
            </a:r>
            <a:r>
              <a:rPr lang="de-DE" dirty="0" err="1"/>
              <a:t>measurement</a:t>
            </a:r>
            <a:r>
              <a:rPr lang="de-DE" dirty="0"/>
              <a:t> </a:t>
            </a:r>
            <a:r>
              <a:rPr lang="de-DE" dirty="0" err="1"/>
              <a:t>system</a:t>
            </a:r>
            <a:r>
              <a:rPr lang="de-DE" dirty="0"/>
              <a:t> </a:t>
            </a:r>
            <a:r>
              <a:rPr lang="de-DE" dirty="0" err="1"/>
              <a:t>consisting</a:t>
            </a:r>
            <a:r>
              <a:rPr lang="de-DE" dirty="0"/>
              <a:t> </a:t>
            </a:r>
            <a:r>
              <a:rPr lang="de-DE" dirty="0" err="1"/>
              <a:t>of</a:t>
            </a:r>
            <a:r>
              <a:rPr lang="de-DE" dirty="0"/>
              <a:t> a </a:t>
            </a:r>
            <a:r>
              <a:rPr lang="de-DE" dirty="0" err="1"/>
              <a:t>traversing</a:t>
            </a:r>
            <a:r>
              <a:rPr lang="de-DE" dirty="0"/>
              <a:t> </a:t>
            </a:r>
            <a:r>
              <a:rPr lang="de-DE" dirty="0" err="1"/>
              <a:t>unit</a:t>
            </a:r>
            <a:r>
              <a:rPr lang="de-DE" dirty="0"/>
              <a:t>, a </a:t>
            </a:r>
            <a:r>
              <a:rPr lang="de-DE" dirty="0" err="1"/>
              <a:t>rail</a:t>
            </a:r>
            <a:r>
              <a:rPr lang="de-DE" dirty="0"/>
              <a:t> </a:t>
            </a:r>
            <a:r>
              <a:rPr lang="de-DE" dirty="0" err="1"/>
              <a:t>system</a:t>
            </a:r>
            <a:r>
              <a:rPr lang="de-DE" dirty="0"/>
              <a:t> </a:t>
            </a:r>
            <a:r>
              <a:rPr lang="de-DE" dirty="0" err="1"/>
              <a:t>for</a:t>
            </a:r>
            <a:r>
              <a:rPr lang="de-DE" dirty="0"/>
              <a:t> </a:t>
            </a:r>
            <a:r>
              <a:rPr lang="de-DE" dirty="0" err="1"/>
              <a:t>protection</a:t>
            </a:r>
            <a:r>
              <a:rPr lang="de-DE" dirty="0"/>
              <a:t> and </a:t>
            </a:r>
            <a:r>
              <a:rPr lang="de-DE" dirty="0" err="1"/>
              <a:t>two</a:t>
            </a:r>
            <a:r>
              <a:rPr lang="de-DE" dirty="0"/>
              <a:t> CLYC </a:t>
            </a:r>
            <a:r>
              <a:rPr lang="de-DE" dirty="0" err="1"/>
              <a:t>detectors</a:t>
            </a:r>
            <a:r>
              <a:rPr lang="de-DE" dirty="0"/>
              <a:t>. </a:t>
            </a:r>
          </a:p>
          <a:p>
            <a:pPr marL="171450" indent="-171450">
              <a:buFont typeface="Arial" panose="020B0604020202020204" pitchFamily="34" charset="0"/>
              <a:buChar char="•"/>
            </a:pPr>
            <a:r>
              <a:rPr lang="de-DE" dirty="0"/>
              <a:t>The </a:t>
            </a:r>
            <a:r>
              <a:rPr lang="de-DE" dirty="0" err="1"/>
              <a:t>system</a:t>
            </a:r>
            <a:r>
              <a:rPr lang="de-DE" dirty="0"/>
              <a:t> </a:t>
            </a:r>
            <a:r>
              <a:rPr lang="de-DE" dirty="0" err="1"/>
              <a:t>can</a:t>
            </a:r>
            <a:r>
              <a:rPr lang="de-DE" dirty="0"/>
              <a:t> </a:t>
            </a:r>
            <a:r>
              <a:rPr lang="de-DE" dirty="0" err="1"/>
              <a:t>move</a:t>
            </a:r>
            <a:r>
              <a:rPr lang="de-DE" dirty="0"/>
              <a:t> </a:t>
            </a:r>
            <a:r>
              <a:rPr lang="de-DE" dirty="0" err="1"/>
              <a:t>around</a:t>
            </a:r>
            <a:r>
              <a:rPr lang="de-DE" dirty="0"/>
              <a:t> </a:t>
            </a:r>
            <a:r>
              <a:rPr lang="de-DE" dirty="0" err="1"/>
              <a:t>the</a:t>
            </a:r>
            <a:r>
              <a:rPr lang="de-DE" dirty="0"/>
              <a:t> </a:t>
            </a:r>
            <a:r>
              <a:rPr lang="de-DE" dirty="0" err="1"/>
              <a:t>cask</a:t>
            </a:r>
            <a:r>
              <a:rPr lang="de-DE" dirty="0"/>
              <a:t> at different </a:t>
            </a:r>
            <a:r>
              <a:rPr lang="de-DE" dirty="0" err="1"/>
              <a:t>circumferential</a:t>
            </a:r>
            <a:r>
              <a:rPr lang="de-DE" dirty="0"/>
              <a:t> </a:t>
            </a:r>
            <a:r>
              <a:rPr lang="de-DE" dirty="0" err="1"/>
              <a:t>angles</a:t>
            </a:r>
            <a:r>
              <a:rPr lang="de-DE" dirty="0"/>
              <a:t> and </a:t>
            </a:r>
            <a:r>
              <a:rPr lang="de-DE" dirty="0" err="1"/>
              <a:t>heights</a:t>
            </a:r>
            <a:r>
              <a:rPr lang="de-DE" dirty="0"/>
              <a:t> and </a:t>
            </a:r>
            <a:r>
              <a:rPr lang="de-DE" dirty="0" err="1"/>
              <a:t>take</a:t>
            </a:r>
            <a:r>
              <a:rPr lang="de-DE" dirty="0"/>
              <a:t> </a:t>
            </a:r>
            <a:r>
              <a:rPr lang="de-DE" dirty="0" err="1"/>
              <a:t>measurements</a:t>
            </a:r>
            <a:r>
              <a:rPr lang="de-DE" dirty="0"/>
              <a:t> at </a:t>
            </a:r>
            <a:r>
              <a:rPr lang="de-DE" dirty="0" err="1"/>
              <a:t>precise</a:t>
            </a:r>
            <a:r>
              <a:rPr lang="de-DE" dirty="0"/>
              <a:t> </a:t>
            </a:r>
            <a:r>
              <a:rPr lang="de-DE" dirty="0" err="1"/>
              <a:t>locations</a:t>
            </a:r>
            <a:endParaRPr lang="de-DE" dirty="0"/>
          </a:p>
          <a:p>
            <a:pPr marL="171450" indent="-171450">
              <a:buFont typeface="Arial" panose="020B0604020202020204" pitchFamily="34" charset="0"/>
              <a:buChar char="•"/>
            </a:pPr>
            <a:r>
              <a:rPr lang="de-DE" dirty="0" err="1"/>
              <a:t>We</a:t>
            </a:r>
            <a:r>
              <a:rPr lang="de-DE" dirty="0"/>
              <a:t> </a:t>
            </a:r>
            <a:r>
              <a:rPr lang="de-DE" dirty="0" err="1"/>
              <a:t>are</a:t>
            </a:r>
            <a:r>
              <a:rPr lang="de-DE" dirty="0"/>
              <a:t> in </a:t>
            </a:r>
            <a:r>
              <a:rPr lang="de-DE" dirty="0" err="1"/>
              <a:t>collaboration</a:t>
            </a:r>
            <a:r>
              <a:rPr lang="de-DE" dirty="0"/>
              <a:t> </a:t>
            </a:r>
            <a:r>
              <a:rPr lang="de-DE" dirty="0" err="1"/>
              <a:t>with</a:t>
            </a:r>
            <a:r>
              <a:rPr lang="de-DE" dirty="0"/>
              <a:t> an </a:t>
            </a:r>
            <a:r>
              <a:rPr lang="de-DE" dirty="0" err="1"/>
              <a:t>interim</a:t>
            </a:r>
            <a:r>
              <a:rPr lang="de-DE" dirty="0"/>
              <a:t> </a:t>
            </a:r>
            <a:r>
              <a:rPr lang="de-DE" dirty="0" err="1"/>
              <a:t>storage</a:t>
            </a:r>
            <a:r>
              <a:rPr lang="de-DE" dirty="0"/>
              <a:t> </a:t>
            </a:r>
            <a:r>
              <a:rPr lang="de-DE" dirty="0" err="1"/>
              <a:t>facility</a:t>
            </a:r>
            <a:r>
              <a:rPr lang="de-DE" dirty="0"/>
              <a:t> in Germany, Zwischenlager Nord, so </a:t>
            </a:r>
            <a:r>
              <a:rPr lang="de-DE" dirty="0" err="1"/>
              <a:t>we</a:t>
            </a:r>
            <a:r>
              <a:rPr lang="de-DE" dirty="0"/>
              <a:t> </a:t>
            </a:r>
            <a:r>
              <a:rPr lang="de-DE" dirty="0" err="1"/>
              <a:t>are</a:t>
            </a:r>
            <a:r>
              <a:rPr lang="de-DE" dirty="0"/>
              <a:t> </a:t>
            </a:r>
            <a:r>
              <a:rPr lang="de-DE" dirty="0" err="1"/>
              <a:t>confident</a:t>
            </a:r>
            <a:r>
              <a:rPr lang="de-DE" dirty="0"/>
              <a:t> </a:t>
            </a:r>
            <a:r>
              <a:rPr lang="de-DE" dirty="0" err="1"/>
              <a:t>we</a:t>
            </a:r>
            <a:r>
              <a:rPr lang="de-DE" dirty="0"/>
              <a:t> </a:t>
            </a:r>
            <a:r>
              <a:rPr lang="de-DE" dirty="0" err="1"/>
              <a:t>can</a:t>
            </a:r>
            <a:r>
              <a:rPr lang="de-DE" dirty="0"/>
              <a:t> </a:t>
            </a:r>
            <a:r>
              <a:rPr lang="de-DE" dirty="0" err="1"/>
              <a:t>apply</a:t>
            </a:r>
            <a:r>
              <a:rPr lang="de-DE" dirty="0"/>
              <a:t> </a:t>
            </a:r>
            <a:r>
              <a:rPr lang="de-DE" dirty="0" err="1"/>
              <a:t>another</a:t>
            </a:r>
            <a:r>
              <a:rPr lang="de-DE" dirty="0"/>
              <a:t> </a:t>
            </a:r>
            <a:r>
              <a:rPr lang="de-DE" dirty="0" err="1"/>
              <a:t>detector</a:t>
            </a:r>
            <a:r>
              <a:rPr lang="de-DE" dirty="0"/>
              <a:t> </a:t>
            </a:r>
            <a:r>
              <a:rPr lang="de-DE" dirty="0" err="1"/>
              <a:t>system</a:t>
            </a:r>
            <a:r>
              <a:rPr lang="de-DE" dirty="0"/>
              <a:t> </a:t>
            </a:r>
            <a:r>
              <a:rPr lang="de-DE" dirty="0" err="1"/>
              <a:t>to</a:t>
            </a:r>
            <a:r>
              <a:rPr lang="de-DE" dirty="0"/>
              <a:t> </a:t>
            </a:r>
            <a:r>
              <a:rPr lang="de-DE" dirty="0" err="1"/>
              <a:t>their</a:t>
            </a:r>
            <a:r>
              <a:rPr lang="de-DE" dirty="0"/>
              <a:t> </a:t>
            </a:r>
            <a:r>
              <a:rPr lang="de-DE" dirty="0" err="1"/>
              <a:t>casks</a:t>
            </a:r>
            <a:endParaRPr lang="de-DE"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556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blau">
    <p:spTree>
      <p:nvGrpSpPr>
        <p:cNvPr id="1" name=""/>
        <p:cNvGrpSpPr/>
        <p:nvPr/>
      </p:nvGrpSpPr>
      <p:grpSpPr>
        <a:xfrm>
          <a:off x="0" y="0"/>
          <a:ext cx="0" cy="0"/>
          <a:chOff x="0" y="0"/>
          <a:chExt cx="0" cy="0"/>
        </a:xfrm>
      </p:grpSpPr>
      <p:pic>
        <p:nvPicPr>
          <p:cNvPr id="14" name="Grafik 1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sp>
        <p:nvSpPr>
          <p:cNvPr id="13" name="Rechteck 12"/>
          <p:cNvSpPr/>
          <p:nvPr/>
        </p:nvSpPr>
        <p:spPr>
          <a:xfrm>
            <a:off x="0" y="1204912"/>
            <a:ext cx="12192000" cy="5653089"/>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9"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20"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21"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22"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23"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pic>
        <p:nvPicPr>
          <p:cNvPr id="2" name="Grafik 1">
            <a:extLst>
              <a:ext uri="{FF2B5EF4-FFF2-40B4-BE49-F238E27FC236}">
                <a16:creationId xmlns:a16="http://schemas.microsoft.com/office/drawing/2014/main" id="{4C1EF126-8E4B-0D53-ACC8-75FB7B91FC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4469" y="346372"/>
            <a:ext cx="3328283" cy="512044"/>
          </a:xfrm>
          <a:prstGeom prst="rect">
            <a:avLst/>
          </a:prstGeom>
        </p:spPr>
      </p:pic>
      <p:pic>
        <p:nvPicPr>
          <p:cNvPr id="4" name="Grafik 3">
            <a:extLst>
              <a:ext uri="{FF2B5EF4-FFF2-40B4-BE49-F238E27FC236}">
                <a16:creationId xmlns:a16="http://schemas.microsoft.com/office/drawing/2014/main" id="{0CA0FC10-BD52-D040-1B8A-FE6FCEB857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5085" y="205256"/>
            <a:ext cx="1941580" cy="813594"/>
          </a:xfrm>
          <a:prstGeom prst="rect">
            <a:avLst/>
          </a:prstGeom>
        </p:spPr>
      </p:pic>
    </p:spTree>
    <p:extLst>
      <p:ext uri="{BB962C8B-B14F-4D97-AF65-F5344CB8AC3E}">
        <p14:creationId xmlns:p14="http://schemas.microsoft.com/office/powerpoint/2010/main" val="324135482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rgbClr val="DE2526"/>
              </a:gs>
              <a:gs pos="100000">
                <a:srgbClr val="CD1719"/>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237515986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elfolie_TUD_weiß-blau">
    <p:spTree>
      <p:nvGrpSpPr>
        <p:cNvPr id="1" name=""/>
        <p:cNvGrpSpPr/>
        <p:nvPr/>
      </p:nvGrpSpPr>
      <p:grpSpPr>
        <a:xfrm>
          <a:off x="0" y="0"/>
          <a:ext cx="0" cy="0"/>
          <a:chOff x="0" y="0"/>
          <a:chExt cx="0" cy="0"/>
        </a:xfrm>
      </p:grpSpPr>
      <p:sp>
        <p:nvSpPr>
          <p:cNvPr id="18" name="Rechteck 13">
            <a:extLst>
              <a:ext uri="{FF2B5EF4-FFF2-40B4-BE49-F238E27FC236}">
                <a16:creationId xmlns:a16="http://schemas.microsoft.com/office/drawing/2014/main" id="{8D22BFAA-62C6-4AF7-A140-D9E9750A54AC}"/>
              </a:ext>
            </a:extLst>
          </p:cNvPr>
          <p:cNvSpPr/>
          <p:nvPr userDrawn="1"/>
        </p:nvSpPr>
        <p:spPr>
          <a:xfrm>
            <a:off x="3151994" y="2563831"/>
            <a:ext cx="9050720" cy="4317954"/>
          </a:xfrm>
          <a:custGeom>
            <a:avLst/>
            <a:gdLst>
              <a:gd name="connsiteX0" fmla="*/ 0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0 w 5904411"/>
              <a:gd name="connsiteY4" fmla="*/ 0 h 3967747"/>
              <a:gd name="connsiteX0" fmla="*/ 3590925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3590925 w 5904411"/>
              <a:gd name="connsiteY4" fmla="*/ 0 h 3967747"/>
              <a:gd name="connsiteX0" fmla="*/ 3857625 w 6171111"/>
              <a:gd name="connsiteY0" fmla="*/ 0 h 3967747"/>
              <a:gd name="connsiteX1" fmla="*/ 6171111 w 6171111"/>
              <a:gd name="connsiteY1" fmla="*/ 0 h 3967747"/>
              <a:gd name="connsiteX2" fmla="*/ 6171111 w 6171111"/>
              <a:gd name="connsiteY2" fmla="*/ 3967747 h 3967747"/>
              <a:gd name="connsiteX3" fmla="*/ 0 w 6171111"/>
              <a:gd name="connsiteY3" fmla="*/ 3958222 h 3967747"/>
              <a:gd name="connsiteX4" fmla="*/ 3857625 w 6171111"/>
              <a:gd name="connsiteY4" fmla="*/ 0 h 3967747"/>
              <a:gd name="connsiteX0" fmla="*/ 3952875 w 6171111"/>
              <a:gd name="connsiteY0" fmla="*/ 9525 h 3967747"/>
              <a:gd name="connsiteX1" fmla="*/ 6171111 w 6171111"/>
              <a:gd name="connsiteY1" fmla="*/ 0 h 3967747"/>
              <a:gd name="connsiteX2" fmla="*/ 6171111 w 6171111"/>
              <a:gd name="connsiteY2" fmla="*/ 3967747 h 3967747"/>
              <a:gd name="connsiteX3" fmla="*/ 0 w 6171111"/>
              <a:gd name="connsiteY3" fmla="*/ 3958222 h 3967747"/>
              <a:gd name="connsiteX4" fmla="*/ 3952875 w 6171111"/>
              <a:gd name="connsiteY4" fmla="*/ 9525 h 3967747"/>
              <a:gd name="connsiteX0" fmla="*/ 3925061 w 6171111"/>
              <a:gd name="connsiteY0" fmla="*/ 0 h 3972129"/>
              <a:gd name="connsiteX1" fmla="*/ 6171111 w 6171111"/>
              <a:gd name="connsiteY1" fmla="*/ 4382 h 3972129"/>
              <a:gd name="connsiteX2" fmla="*/ 6171111 w 6171111"/>
              <a:gd name="connsiteY2" fmla="*/ 3972129 h 3972129"/>
              <a:gd name="connsiteX3" fmla="*/ 0 w 6171111"/>
              <a:gd name="connsiteY3" fmla="*/ 3962604 h 3972129"/>
              <a:gd name="connsiteX4" fmla="*/ 3925061 w 6171111"/>
              <a:gd name="connsiteY4" fmla="*/ 0 h 3972129"/>
              <a:gd name="connsiteX0" fmla="*/ 3925061 w 6171111"/>
              <a:gd name="connsiteY0" fmla="*/ 381 h 3967747"/>
              <a:gd name="connsiteX1" fmla="*/ 6171111 w 6171111"/>
              <a:gd name="connsiteY1" fmla="*/ 0 h 3967747"/>
              <a:gd name="connsiteX2" fmla="*/ 6171111 w 6171111"/>
              <a:gd name="connsiteY2" fmla="*/ 3967747 h 3967747"/>
              <a:gd name="connsiteX3" fmla="*/ 0 w 6171111"/>
              <a:gd name="connsiteY3" fmla="*/ 3958222 h 3967747"/>
              <a:gd name="connsiteX4" fmla="*/ 3925061 w 6171111"/>
              <a:gd name="connsiteY4" fmla="*/ 381 h 3967747"/>
              <a:gd name="connsiteX0" fmla="*/ 3961821 w 6207871"/>
              <a:gd name="connsiteY0" fmla="*/ 381 h 3981196"/>
              <a:gd name="connsiteX1" fmla="*/ 6207871 w 6207871"/>
              <a:gd name="connsiteY1" fmla="*/ 0 h 3981196"/>
              <a:gd name="connsiteX2" fmla="*/ 6207871 w 6207871"/>
              <a:gd name="connsiteY2" fmla="*/ 3967747 h 3981196"/>
              <a:gd name="connsiteX3" fmla="*/ 0 w 6207871"/>
              <a:gd name="connsiteY3" fmla="*/ 3981196 h 3981196"/>
              <a:gd name="connsiteX4" fmla="*/ 3961821 w 6207871"/>
              <a:gd name="connsiteY4" fmla="*/ 381 h 3981196"/>
              <a:gd name="connsiteX0" fmla="*/ 3984796 w 6230846"/>
              <a:gd name="connsiteY0" fmla="*/ 381 h 3981196"/>
              <a:gd name="connsiteX1" fmla="*/ 6230846 w 6230846"/>
              <a:gd name="connsiteY1" fmla="*/ 0 h 3981196"/>
              <a:gd name="connsiteX2" fmla="*/ 6230846 w 6230846"/>
              <a:gd name="connsiteY2" fmla="*/ 3967747 h 3981196"/>
              <a:gd name="connsiteX3" fmla="*/ 0 w 6230846"/>
              <a:gd name="connsiteY3" fmla="*/ 3981196 h 3981196"/>
              <a:gd name="connsiteX4" fmla="*/ 3984796 w 6230846"/>
              <a:gd name="connsiteY4" fmla="*/ 381 h 3981196"/>
              <a:gd name="connsiteX0" fmla="*/ 3984796 w 8344852"/>
              <a:gd name="connsiteY0" fmla="*/ 381 h 3981196"/>
              <a:gd name="connsiteX1" fmla="*/ 8344852 w 8344852"/>
              <a:gd name="connsiteY1" fmla="*/ 0 h 3981196"/>
              <a:gd name="connsiteX2" fmla="*/ 6230846 w 8344852"/>
              <a:gd name="connsiteY2" fmla="*/ 3967747 h 3981196"/>
              <a:gd name="connsiteX3" fmla="*/ 0 w 8344852"/>
              <a:gd name="connsiteY3" fmla="*/ 3981196 h 3981196"/>
              <a:gd name="connsiteX4" fmla="*/ 3984796 w 8344852"/>
              <a:gd name="connsiteY4" fmla="*/ 381 h 3981196"/>
              <a:gd name="connsiteX0" fmla="*/ 3984796 w 8344852"/>
              <a:gd name="connsiteY0" fmla="*/ 381 h 3981196"/>
              <a:gd name="connsiteX1" fmla="*/ 8344852 w 8344852"/>
              <a:gd name="connsiteY1" fmla="*/ 0 h 3981196"/>
              <a:gd name="connsiteX2" fmla="*/ 8344852 w 8344852"/>
              <a:gd name="connsiteY2" fmla="*/ 3967748 h 3981196"/>
              <a:gd name="connsiteX3" fmla="*/ 0 w 8344852"/>
              <a:gd name="connsiteY3" fmla="*/ 3981196 h 3981196"/>
              <a:gd name="connsiteX4" fmla="*/ 3984796 w 8344852"/>
              <a:gd name="connsiteY4" fmla="*/ 381 h 398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852" h="3981196">
                <a:moveTo>
                  <a:pt x="3984796" y="381"/>
                </a:moveTo>
                <a:lnTo>
                  <a:pt x="8344852" y="0"/>
                </a:lnTo>
                <a:lnTo>
                  <a:pt x="8344852" y="3967748"/>
                </a:lnTo>
                <a:lnTo>
                  <a:pt x="0" y="3981196"/>
                </a:lnTo>
                <a:lnTo>
                  <a:pt x="3984796" y="381"/>
                </a:lnTo>
                <a:close/>
              </a:path>
            </a:pathLst>
          </a:cu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dirty="0"/>
          </a:p>
        </p:txBody>
      </p:sp>
      <p:sp>
        <p:nvSpPr>
          <p:cNvPr id="19" name="Rechteck 9">
            <a:extLst>
              <a:ext uri="{FF2B5EF4-FFF2-40B4-BE49-F238E27FC236}">
                <a16:creationId xmlns:a16="http://schemas.microsoft.com/office/drawing/2014/main" id="{9FD71789-74E3-45C9-B1BA-98AEA75CF44C}"/>
              </a:ext>
            </a:extLst>
          </p:cNvPr>
          <p:cNvSpPr/>
          <p:nvPr userDrawn="1"/>
        </p:nvSpPr>
        <p:spPr>
          <a:xfrm>
            <a:off x="-1" y="3692352"/>
            <a:ext cx="9555747" cy="3185710"/>
          </a:xfrm>
          <a:custGeom>
            <a:avLst/>
            <a:gdLst>
              <a:gd name="connsiteX0" fmla="*/ 0 w 8810492"/>
              <a:gd name="connsiteY0" fmla="*/ 0 h 2937256"/>
              <a:gd name="connsiteX1" fmla="*/ 8810492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 name="connsiteX0" fmla="*/ 0 w 8810492"/>
              <a:gd name="connsiteY0" fmla="*/ 0 h 2937256"/>
              <a:gd name="connsiteX1" fmla="*/ 5858286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492" h="2937256">
                <a:moveTo>
                  <a:pt x="0" y="0"/>
                </a:moveTo>
                <a:lnTo>
                  <a:pt x="5858286" y="0"/>
                </a:lnTo>
                <a:lnTo>
                  <a:pt x="8810492" y="2937256"/>
                </a:lnTo>
                <a:lnTo>
                  <a:pt x="0" y="2937256"/>
                </a:lnTo>
                <a:lnTo>
                  <a:pt x="0" y="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 </a:t>
            </a:r>
          </a:p>
        </p:txBody>
      </p:sp>
      <p:sp>
        <p:nvSpPr>
          <p:cNvPr id="20" name="Rechteck 8">
            <a:extLst>
              <a:ext uri="{FF2B5EF4-FFF2-40B4-BE49-F238E27FC236}">
                <a16:creationId xmlns:a16="http://schemas.microsoft.com/office/drawing/2014/main" id="{E0A106CA-E2A4-4455-BD1E-8B7BA6CDC669}"/>
              </a:ext>
            </a:extLst>
          </p:cNvPr>
          <p:cNvSpPr/>
          <p:nvPr userDrawn="1"/>
        </p:nvSpPr>
        <p:spPr>
          <a:xfrm>
            <a:off x="-709" y="2302249"/>
            <a:ext cx="6020777" cy="4581946"/>
          </a:xfrm>
          <a:custGeom>
            <a:avLst/>
            <a:gdLst>
              <a:gd name="connsiteX0" fmla="*/ 0 w 3587931"/>
              <a:gd name="connsiteY0" fmla="*/ 0 h 5307874"/>
              <a:gd name="connsiteX1" fmla="*/ 3587931 w 3587931"/>
              <a:gd name="connsiteY1" fmla="*/ 0 h 5307874"/>
              <a:gd name="connsiteX2" fmla="*/ 3587931 w 3587931"/>
              <a:gd name="connsiteY2" fmla="*/ 5307874 h 5307874"/>
              <a:gd name="connsiteX3" fmla="*/ 0 w 3587931"/>
              <a:gd name="connsiteY3" fmla="*/ 5307874 h 5307874"/>
              <a:gd name="connsiteX4" fmla="*/ 0 w 3587931"/>
              <a:gd name="connsiteY4" fmla="*/ 0 h 5307874"/>
              <a:gd name="connsiteX0" fmla="*/ 0 w 3587931"/>
              <a:gd name="connsiteY0" fmla="*/ 0 h 5307874"/>
              <a:gd name="connsiteX1" fmla="*/ 3587931 w 3587931"/>
              <a:gd name="connsiteY1" fmla="*/ 0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587931"/>
              <a:gd name="connsiteY0" fmla="*/ 0 h 5307874"/>
              <a:gd name="connsiteX1" fmla="*/ 1463039 w 3587931"/>
              <a:gd name="connsiteY1" fmla="*/ 1445623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587931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578520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593268"/>
              <a:gd name="connsiteY0" fmla="*/ 0 h 5307874"/>
              <a:gd name="connsiteX1" fmla="*/ 1463039 w 3593268"/>
              <a:gd name="connsiteY1" fmla="*/ 1445623 h 5307874"/>
              <a:gd name="connsiteX2" fmla="*/ 3578520 w 3593268"/>
              <a:gd name="connsiteY2" fmla="*/ 3614057 h 5307874"/>
              <a:gd name="connsiteX3" fmla="*/ 3593268 w 3593268"/>
              <a:gd name="connsiteY3" fmla="*/ 5307874 h 5307874"/>
              <a:gd name="connsiteX4" fmla="*/ 0 w 3593268"/>
              <a:gd name="connsiteY4" fmla="*/ 5307874 h 5307874"/>
              <a:gd name="connsiteX5" fmla="*/ 0 w 3593268"/>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63771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1146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8520 w 3578520"/>
              <a:gd name="connsiteY3" fmla="*/ 5307874 h 5307874"/>
              <a:gd name="connsiteX4" fmla="*/ 0 w 3578520"/>
              <a:gd name="connsiteY4" fmla="*/ 5307874 h 5307874"/>
              <a:gd name="connsiteX5" fmla="*/ 0 w 3578520"/>
              <a:gd name="connsiteY5" fmla="*/ 0 h 5307874"/>
              <a:gd name="connsiteX0" fmla="*/ 0 w 3599785"/>
              <a:gd name="connsiteY0" fmla="*/ 0 h 3872478"/>
              <a:gd name="connsiteX1" fmla="*/ 1484304 w 3599785"/>
              <a:gd name="connsiteY1" fmla="*/ 10227 h 3872478"/>
              <a:gd name="connsiteX2" fmla="*/ 3599785 w 3599785"/>
              <a:gd name="connsiteY2" fmla="*/ 2178661 h 3872478"/>
              <a:gd name="connsiteX3" fmla="*/ 3599785 w 3599785"/>
              <a:gd name="connsiteY3" fmla="*/ 3872478 h 3872478"/>
              <a:gd name="connsiteX4" fmla="*/ 21265 w 3599785"/>
              <a:gd name="connsiteY4" fmla="*/ 3872478 h 3872478"/>
              <a:gd name="connsiteX5" fmla="*/ 0 w 3599785"/>
              <a:gd name="connsiteY5" fmla="*/ 0 h 3872478"/>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21265 w 3599785"/>
              <a:gd name="connsiteY4" fmla="*/ 3872478 h 4223352"/>
              <a:gd name="connsiteX5" fmla="*/ 0 w 3599785"/>
              <a:gd name="connsiteY5" fmla="*/ 0 h 4223352"/>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0 w 3599785"/>
              <a:gd name="connsiteY4" fmla="*/ 4212720 h 4223352"/>
              <a:gd name="connsiteX5" fmla="*/ 0 w 3599785"/>
              <a:gd name="connsiteY5" fmla="*/ 0 h 4223352"/>
              <a:gd name="connsiteX0" fmla="*/ 0 w 3599785"/>
              <a:gd name="connsiteY0" fmla="*/ 7190 h 4230542"/>
              <a:gd name="connsiteX1" fmla="*/ 1484304 w 3599785"/>
              <a:gd name="connsiteY1" fmla="*/ 0 h 4230542"/>
              <a:gd name="connsiteX2" fmla="*/ 3599785 w 3599785"/>
              <a:gd name="connsiteY2" fmla="*/ 2185851 h 4230542"/>
              <a:gd name="connsiteX3" fmla="*/ 3589153 w 3599785"/>
              <a:gd name="connsiteY3" fmla="*/ 4230542 h 4230542"/>
              <a:gd name="connsiteX4" fmla="*/ 0 w 3599785"/>
              <a:gd name="connsiteY4" fmla="*/ 4219910 h 4230542"/>
              <a:gd name="connsiteX5" fmla="*/ 0 w 3599785"/>
              <a:gd name="connsiteY5" fmla="*/ 7190 h 4230542"/>
              <a:gd name="connsiteX0" fmla="*/ 0 w 3607160"/>
              <a:gd name="connsiteY0" fmla="*/ 14564 h 4230542"/>
              <a:gd name="connsiteX1" fmla="*/ 1491679 w 3607160"/>
              <a:gd name="connsiteY1" fmla="*/ 0 h 4230542"/>
              <a:gd name="connsiteX2" fmla="*/ 3607160 w 3607160"/>
              <a:gd name="connsiteY2" fmla="*/ 2185851 h 4230542"/>
              <a:gd name="connsiteX3" fmla="*/ 3596528 w 3607160"/>
              <a:gd name="connsiteY3" fmla="*/ 4230542 h 4230542"/>
              <a:gd name="connsiteX4" fmla="*/ 7375 w 3607160"/>
              <a:gd name="connsiteY4" fmla="*/ 4219910 h 4230542"/>
              <a:gd name="connsiteX5" fmla="*/ 0 w 3607160"/>
              <a:gd name="connsiteY5" fmla="*/ 14564 h 4230542"/>
              <a:gd name="connsiteX0" fmla="*/ 709 w 3600495"/>
              <a:gd name="connsiteY0" fmla="*/ 0 h 4407707"/>
              <a:gd name="connsiteX1" fmla="*/ 1485014 w 3600495"/>
              <a:gd name="connsiteY1" fmla="*/ 177165 h 4407707"/>
              <a:gd name="connsiteX2" fmla="*/ 3600495 w 3600495"/>
              <a:gd name="connsiteY2" fmla="*/ 2363016 h 4407707"/>
              <a:gd name="connsiteX3" fmla="*/ 3589863 w 3600495"/>
              <a:gd name="connsiteY3" fmla="*/ 4407707 h 4407707"/>
              <a:gd name="connsiteX4" fmla="*/ 710 w 3600495"/>
              <a:gd name="connsiteY4" fmla="*/ 4397075 h 4407707"/>
              <a:gd name="connsiteX5" fmla="*/ 709 w 3600495"/>
              <a:gd name="connsiteY5" fmla="*/ 0 h 4407707"/>
              <a:gd name="connsiteX0" fmla="*/ 709 w 3600495"/>
              <a:gd name="connsiteY0" fmla="*/ 0 h 4230727"/>
              <a:gd name="connsiteX1" fmla="*/ 1485014 w 3600495"/>
              <a:gd name="connsiteY1" fmla="*/ 185 h 4230727"/>
              <a:gd name="connsiteX2" fmla="*/ 3600495 w 3600495"/>
              <a:gd name="connsiteY2" fmla="*/ 2186036 h 4230727"/>
              <a:gd name="connsiteX3" fmla="*/ 3589863 w 3600495"/>
              <a:gd name="connsiteY3" fmla="*/ 4230727 h 4230727"/>
              <a:gd name="connsiteX4" fmla="*/ 710 w 3600495"/>
              <a:gd name="connsiteY4" fmla="*/ 4220095 h 4230727"/>
              <a:gd name="connsiteX5" fmla="*/ 709 w 3600495"/>
              <a:gd name="connsiteY5" fmla="*/ 0 h 4230727"/>
              <a:gd name="connsiteX0" fmla="*/ 709 w 5551215"/>
              <a:gd name="connsiteY0" fmla="*/ 0 h 4232550"/>
              <a:gd name="connsiteX1" fmla="*/ 1485014 w 5551215"/>
              <a:gd name="connsiteY1" fmla="*/ 185 h 4232550"/>
              <a:gd name="connsiteX2" fmla="*/ 5551215 w 5551215"/>
              <a:gd name="connsiteY2" fmla="*/ 4232550 h 4232550"/>
              <a:gd name="connsiteX3" fmla="*/ 3589863 w 5551215"/>
              <a:gd name="connsiteY3" fmla="*/ 4230727 h 4232550"/>
              <a:gd name="connsiteX4" fmla="*/ 710 w 5551215"/>
              <a:gd name="connsiteY4" fmla="*/ 4220095 h 4232550"/>
              <a:gd name="connsiteX5" fmla="*/ 709 w 5551215"/>
              <a:gd name="connsiteY5" fmla="*/ 0 h 4232550"/>
              <a:gd name="connsiteX0" fmla="*/ 709 w 5551215"/>
              <a:gd name="connsiteY0" fmla="*/ 0 h 4232550"/>
              <a:gd name="connsiteX1" fmla="*/ 1485014 w 5551215"/>
              <a:gd name="connsiteY1" fmla="*/ 185 h 4232550"/>
              <a:gd name="connsiteX2" fmla="*/ 5551215 w 5551215"/>
              <a:gd name="connsiteY2" fmla="*/ 4232550 h 4232550"/>
              <a:gd name="connsiteX3" fmla="*/ 710 w 5551215"/>
              <a:gd name="connsiteY3" fmla="*/ 4220095 h 4232550"/>
              <a:gd name="connsiteX4" fmla="*/ 709 w 5551215"/>
              <a:gd name="connsiteY4" fmla="*/ 0 h 4232550"/>
              <a:gd name="connsiteX0" fmla="*/ 709 w 5551215"/>
              <a:gd name="connsiteY0" fmla="*/ 0 h 4224599"/>
              <a:gd name="connsiteX1" fmla="*/ 1485014 w 5551215"/>
              <a:gd name="connsiteY1" fmla="*/ 185 h 4224599"/>
              <a:gd name="connsiteX2" fmla="*/ 5551215 w 5551215"/>
              <a:gd name="connsiteY2" fmla="*/ 4224599 h 4224599"/>
              <a:gd name="connsiteX3" fmla="*/ 710 w 5551215"/>
              <a:gd name="connsiteY3" fmla="*/ 4220095 h 4224599"/>
              <a:gd name="connsiteX4" fmla="*/ 709 w 5551215"/>
              <a:gd name="connsiteY4" fmla="*/ 0 h 42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15" h="4224599">
                <a:moveTo>
                  <a:pt x="709" y="0"/>
                </a:moveTo>
                <a:lnTo>
                  <a:pt x="1485014" y="185"/>
                </a:lnTo>
                <a:lnTo>
                  <a:pt x="5551215" y="4224599"/>
                </a:lnTo>
                <a:lnTo>
                  <a:pt x="710" y="4220095"/>
                </a:lnTo>
                <a:cubicBezTo>
                  <a:pt x="-1748" y="2818313"/>
                  <a:pt x="3167" y="1401782"/>
                  <a:pt x="70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21" name="Grafik 2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23" name="Grafik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254800246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und ein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Mastertitelformat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a:t>Mastertextformat bearbeiten</a:t>
            </a:r>
          </a:p>
        </p:txBody>
      </p:sp>
      <p:pic>
        <p:nvPicPr>
          <p:cNvPr id="3" name="Grafik 2">
            <a:extLst>
              <a:ext uri="{FF2B5EF4-FFF2-40B4-BE49-F238E27FC236}">
                <a16:creationId xmlns:a16="http://schemas.microsoft.com/office/drawing/2014/main" id="{50523424-61EC-B99A-301A-D183168B2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2685" y="6283325"/>
            <a:ext cx="2532840" cy="389668"/>
          </a:xfrm>
          <a:prstGeom prst="rect">
            <a:avLst/>
          </a:prstGeom>
        </p:spPr>
      </p:pic>
    </p:spTree>
    <p:extLst>
      <p:ext uri="{BB962C8B-B14F-4D97-AF65-F5344CB8AC3E}">
        <p14:creationId xmlns:p14="http://schemas.microsoft.com/office/powerpoint/2010/main" val="23785590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und 2 Inhalte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4" name="Inhaltsplatzhalter 3"/>
          <p:cNvSpPr>
            <a:spLocks noGrp="1"/>
          </p:cNvSpPr>
          <p:nvPr>
            <p:ph sz="quarter" idx="14"/>
          </p:nvPr>
        </p:nvSpPr>
        <p:spPr>
          <a:xfrm>
            <a:off x="874713" y="1481138"/>
            <a:ext cx="5195887" cy="43608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5"/>
          </p:nvPr>
        </p:nvSpPr>
        <p:spPr>
          <a:xfrm>
            <a:off x="6267450" y="1481138"/>
            <a:ext cx="5195887" cy="43608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9061443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5195887"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3983548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9" name="Bildplatzhalter 7"/>
          <p:cNvSpPr>
            <a:spLocks noGrp="1"/>
          </p:cNvSpPr>
          <p:nvPr>
            <p:ph type="pic" sz="quarter" idx="13"/>
          </p:nvPr>
        </p:nvSpPr>
        <p:spPr>
          <a:xfrm>
            <a:off x="8070849" y="1484314"/>
            <a:ext cx="3384549" cy="4344985"/>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6999287"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9556638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und Inhalt und Bild_qu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9" name="Bildplatzhalter 7"/>
          <p:cNvSpPr>
            <a:spLocks noGrp="1"/>
          </p:cNvSpPr>
          <p:nvPr>
            <p:ph type="pic" sz="quarter" idx="13"/>
          </p:nvPr>
        </p:nvSpPr>
        <p:spPr>
          <a:xfrm>
            <a:off x="0" y="4101152"/>
            <a:ext cx="12191999" cy="2028186"/>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10580687" cy="23984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31868378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 und Inhalt und Bild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9" name="Bildplatzhalter 7"/>
          <p:cNvSpPr>
            <a:spLocks noGrp="1"/>
          </p:cNvSpPr>
          <p:nvPr>
            <p:ph type="pic" sz="quarter" idx="13"/>
          </p:nvPr>
        </p:nvSpPr>
        <p:spPr>
          <a:xfrm>
            <a:off x="8070849" y="1484314"/>
            <a:ext cx="4121151" cy="4645024"/>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6999287"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2503058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el und 3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Mastertitelformat bearbeiten</a:t>
            </a:r>
            <a:endParaRPr lang="de-DE" dirty="0"/>
          </a:p>
        </p:txBody>
      </p:sp>
      <p:sp>
        <p:nvSpPr>
          <p:cNvPr id="4" name="Inhaltsplatzhalter 3"/>
          <p:cNvSpPr>
            <a:spLocks noGrp="1"/>
          </p:cNvSpPr>
          <p:nvPr>
            <p:ph sz="quarter" idx="13"/>
          </p:nvPr>
        </p:nvSpPr>
        <p:spPr>
          <a:xfrm>
            <a:off x="874713" y="1481138"/>
            <a:ext cx="3398837" cy="43608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4"/>
          </p:nvPr>
        </p:nvSpPr>
        <p:spPr>
          <a:xfrm>
            <a:off x="4457699" y="1481138"/>
            <a:ext cx="3416301" cy="43608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3"/>
          <p:cNvSpPr>
            <a:spLocks noGrp="1"/>
          </p:cNvSpPr>
          <p:nvPr>
            <p:ph sz="quarter" idx="15"/>
          </p:nvPr>
        </p:nvSpPr>
        <p:spPr>
          <a:xfrm>
            <a:off x="8070850" y="1481138"/>
            <a:ext cx="3384550" cy="43608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25760147"/>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el und 4 Inhalt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Mastertitelformat bearbeiten</a:t>
            </a:r>
          </a:p>
        </p:txBody>
      </p:sp>
      <p:sp>
        <p:nvSpPr>
          <p:cNvPr id="5" name="Inhaltsplatzhalter 4"/>
          <p:cNvSpPr>
            <a:spLocks noGrp="1"/>
          </p:cNvSpPr>
          <p:nvPr>
            <p:ph sz="quarter" idx="16"/>
          </p:nvPr>
        </p:nvSpPr>
        <p:spPr>
          <a:xfrm>
            <a:off x="5365750" y="1484313"/>
            <a:ext cx="6089650"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52851387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
    <p:spTree>
      <p:nvGrpSpPr>
        <p:cNvPr id="1" name=""/>
        <p:cNvGrpSpPr/>
        <p:nvPr/>
      </p:nvGrpSpPr>
      <p:grpSpPr>
        <a:xfrm>
          <a:off x="0" y="0"/>
          <a:ext cx="0" cy="0"/>
          <a:chOff x="0" y="0"/>
          <a:chExt cx="0" cy="0"/>
        </a:xfrm>
      </p:grpSpPr>
      <p:sp>
        <p:nvSpPr>
          <p:cNvPr id="13" name="Rechteck 12"/>
          <p:cNvSpPr/>
          <p:nvPr/>
        </p:nvSpPr>
        <p:spPr>
          <a:xfrm>
            <a:off x="0" y="0"/>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 name="Grafik 3"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7694" y="329323"/>
            <a:ext cx="1463906" cy="543600"/>
          </a:xfrm>
          <a:prstGeom prst="rect">
            <a:avLst/>
          </a:prstGeom>
        </p:spPr>
      </p:pic>
      <p:pic>
        <p:nvPicPr>
          <p:cNvPr id="3" name="Grafik 2"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04" y="349731"/>
            <a:ext cx="1765029" cy="514800"/>
          </a:xfrm>
          <a:prstGeom prst="rect">
            <a:avLst/>
          </a:prstGeom>
        </p:spPr>
      </p:pic>
      <p:sp>
        <p:nvSpPr>
          <p:cNvPr id="12"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spTree>
    <p:extLst>
      <p:ext uri="{BB962C8B-B14F-4D97-AF65-F5344CB8AC3E}">
        <p14:creationId xmlns:p14="http://schemas.microsoft.com/office/powerpoint/2010/main" val="3607442676"/>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2 Titel und 2 Inhalte">
    <p:spTree>
      <p:nvGrpSpPr>
        <p:cNvPr id="1" name=""/>
        <p:cNvGrpSpPr/>
        <p:nvPr/>
      </p:nvGrpSpPr>
      <p:grpSpPr>
        <a:xfrm>
          <a:off x="0" y="0"/>
          <a:ext cx="0" cy="0"/>
          <a:chOff x="0" y="0"/>
          <a:chExt cx="0" cy="0"/>
        </a:xfrm>
      </p:grpSpPr>
      <p:sp>
        <p:nvSpPr>
          <p:cNvPr id="7" name="Titel 1"/>
          <p:cNvSpPr txBox="1">
            <a:spLocks/>
          </p:cNvSpPr>
          <p:nvPr/>
        </p:nvSpPr>
        <p:spPr>
          <a:xfrm>
            <a:off x="6267450" y="368305"/>
            <a:ext cx="5046135" cy="662147"/>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2400" dirty="0">
                <a:solidFill>
                  <a:schemeClr val="accent1"/>
                </a:solidFill>
              </a:rPr>
              <a:t>Titelmasterformat durch Klicken bearbeiten</a:t>
            </a:r>
          </a:p>
        </p:txBody>
      </p:sp>
      <p:sp>
        <p:nvSpPr>
          <p:cNvPr id="3" name="Titel 2"/>
          <p:cNvSpPr>
            <a:spLocks noGrp="1"/>
          </p:cNvSpPr>
          <p:nvPr>
            <p:ph type="title"/>
          </p:nvPr>
        </p:nvSpPr>
        <p:spPr>
          <a:xfrm>
            <a:off x="874712" y="367507"/>
            <a:ext cx="5195887" cy="662781"/>
          </a:xfrm>
        </p:spPr>
        <p:txBody>
          <a:bodyPr/>
          <a:lstStyle/>
          <a:p>
            <a:r>
              <a:rPr lang="de-DE"/>
              <a:t>Mastertitelformat bearbeiten</a:t>
            </a:r>
            <a:endParaRPr lang="de-DE" dirty="0"/>
          </a:p>
        </p:txBody>
      </p:sp>
      <p:sp>
        <p:nvSpPr>
          <p:cNvPr id="4" name="Inhaltsplatzhalter 3"/>
          <p:cNvSpPr>
            <a:spLocks noGrp="1"/>
          </p:cNvSpPr>
          <p:nvPr>
            <p:ph sz="quarter" idx="12"/>
          </p:nvPr>
        </p:nvSpPr>
        <p:spPr>
          <a:xfrm>
            <a:off x="874713" y="1484313"/>
            <a:ext cx="5195887"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3"/>
          <p:cNvSpPr>
            <a:spLocks noGrp="1"/>
          </p:cNvSpPr>
          <p:nvPr>
            <p:ph sz="quarter" idx="13"/>
          </p:nvPr>
        </p:nvSpPr>
        <p:spPr>
          <a:xfrm>
            <a:off x="6273895" y="1486586"/>
            <a:ext cx="5195887" cy="43576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22631619"/>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el und 18 Bilder">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
        <p:nvSpPr>
          <p:cNvPr id="19" name="Bildplatzhalter 2"/>
          <p:cNvSpPr>
            <a:spLocks noGrp="1"/>
          </p:cNvSpPr>
          <p:nvPr>
            <p:ph type="pic" sz="quarter" idx="10"/>
          </p:nvPr>
        </p:nvSpPr>
        <p:spPr>
          <a:xfrm>
            <a:off x="879785"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0" name="Bildplatzhalter 2"/>
          <p:cNvSpPr>
            <a:spLocks noGrp="1"/>
          </p:cNvSpPr>
          <p:nvPr>
            <p:ph type="pic" sz="quarter" idx="11"/>
          </p:nvPr>
        </p:nvSpPr>
        <p:spPr>
          <a:xfrm>
            <a:off x="2579023"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1" name="Bildplatzhalter 2"/>
          <p:cNvSpPr>
            <a:spLocks noGrp="1"/>
          </p:cNvSpPr>
          <p:nvPr>
            <p:ph type="pic" sz="quarter" idx="12"/>
          </p:nvPr>
        </p:nvSpPr>
        <p:spPr>
          <a:xfrm>
            <a:off x="4278261"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2" name="Bildplatzhalter 2"/>
          <p:cNvSpPr>
            <a:spLocks noGrp="1"/>
          </p:cNvSpPr>
          <p:nvPr>
            <p:ph type="pic" sz="quarter" idx="13"/>
          </p:nvPr>
        </p:nvSpPr>
        <p:spPr>
          <a:xfrm>
            <a:off x="5977499"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3" name="Bildplatzhalter 2"/>
          <p:cNvSpPr>
            <a:spLocks noGrp="1"/>
          </p:cNvSpPr>
          <p:nvPr>
            <p:ph type="pic" sz="quarter" idx="14"/>
          </p:nvPr>
        </p:nvSpPr>
        <p:spPr>
          <a:xfrm>
            <a:off x="7676735" y="1037468"/>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24" name="Bildplatzhalter 2"/>
          <p:cNvSpPr>
            <a:spLocks noGrp="1"/>
          </p:cNvSpPr>
          <p:nvPr>
            <p:ph type="pic" sz="quarter" idx="15"/>
          </p:nvPr>
        </p:nvSpPr>
        <p:spPr>
          <a:xfrm>
            <a:off x="887333"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5" name="Bildplatzhalter 2"/>
          <p:cNvSpPr>
            <a:spLocks noGrp="1"/>
          </p:cNvSpPr>
          <p:nvPr>
            <p:ph type="pic" sz="quarter" idx="16"/>
          </p:nvPr>
        </p:nvSpPr>
        <p:spPr>
          <a:xfrm>
            <a:off x="2586571"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6" name="Bildplatzhalter 2"/>
          <p:cNvSpPr>
            <a:spLocks noGrp="1"/>
          </p:cNvSpPr>
          <p:nvPr>
            <p:ph type="pic" sz="quarter" idx="17"/>
          </p:nvPr>
        </p:nvSpPr>
        <p:spPr>
          <a:xfrm>
            <a:off x="4285809"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7" name="Bildplatzhalter 2"/>
          <p:cNvSpPr>
            <a:spLocks noGrp="1"/>
          </p:cNvSpPr>
          <p:nvPr>
            <p:ph type="pic" sz="quarter" idx="18"/>
          </p:nvPr>
        </p:nvSpPr>
        <p:spPr>
          <a:xfrm>
            <a:off x="5985047"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8" name="Bildplatzhalter 2"/>
          <p:cNvSpPr>
            <a:spLocks noGrp="1"/>
          </p:cNvSpPr>
          <p:nvPr>
            <p:ph type="pic" sz="quarter" idx="19"/>
          </p:nvPr>
        </p:nvSpPr>
        <p:spPr>
          <a:xfrm>
            <a:off x="7684283" y="2747059"/>
            <a:ext cx="1566000" cy="1566000"/>
          </a:xfrm>
          <a:prstGeom prst="rect">
            <a:avLst/>
          </a:prstGeom>
          <a:solidFill>
            <a:schemeClr val="bg1">
              <a:lumMod val="95000"/>
            </a:schemeClr>
          </a:solidFill>
        </p:spPr>
        <p:txBody>
          <a:bodyPr/>
          <a:lstStyle/>
          <a:p>
            <a:r>
              <a:rPr lang="de-DE"/>
              <a:t>Bild durch Klicken auf Symbol hinzufügen</a:t>
            </a:r>
          </a:p>
        </p:txBody>
      </p:sp>
      <p:sp>
        <p:nvSpPr>
          <p:cNvPr id="29" name="Bildplatzhalter 2"/>
          <p:cNvSpPr>
            <a:spLocks noGrp="1"/>
          </p:cNvSpPr>
          <p:nvPr>
            <p:ph type="pic" sz="quarter" idx="20"/>
          </p:nvPr>
        </p:nvSpPr>
        <p:spPr>
          <a:xfrm>
            <a:off x="885829"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0" name="Bildplatzhalter 2"/>
          <p:cNvSpPr>
            <a:spLocks noGrp="1"/>
          </p:cNvSpPr>
          <p:nvPr>
            <p:ph type="pic" sz="quarter" idx="21"/>
          </p:nvPr>
        </p:nvSpPr>
        <p:spPr>
          <a:xfrm>
            <a:off x="2585067"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1" name="Bildplatzhalter 2"/>
          <p:cNvSpPr>
            <a:spLocks noGrp="1"/>
          </p:cNvSpPr>
          <p:nvPr>
            <p:ph type="pic" sz="quarter" idx="22"/>
          </p:nvPr>
        </p:nvSpPr>
        <p:spPr>
          <a:xfrm>
            <a:off x="4284305"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2" name="Bildplatzhalter 2"/>
          <p:cNvSpPr>
            <a:spLocks noGrp="1"/>
          </p:cNvSpPr>
          <p:nvPr>
            <p:ph type="pic" sz="quarter" idx="23"/>
          </p:nvPr>
        </p:nvSpPr>
        <p:spPr>
          <a:xfrm>
            <a:off x="5983543"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3" name="Bildplatzhalter 2"/>
          <p:cNvSpPr>
            <a:spLocks noGrp="1"/>
          </p:cNvSpPr>
          <p:nvPr>
            <p:ph type="pic" sz="quarter" idx="24"/>
          </p:nvPr>
        </p:nvSpPr>
        <p:spPr>
          <a:xfrm>
            <a:off x="7682779" y="4447599"/>
            <a:ext cx="1566000" cy="1566000"/>
          </a:xfrm>
          <a:prstGeom prst="rect">
            <a:avLst/>
          </a:prstGeom>
          <a:solidFill>
            <a:schemeClr val="bg1">
              <a:lumMod val="95000"/>
            </a:schemeClr>
          </a:solidFill>
        </p:spPr>
        <p:txBody>
          <a:bodyPr/>
          <a:lstStyle/>
          <a:p>
            <a:r>
              <a:rPr lang="de-DE"/>
              <a:t>Bild durch Klicken auf Symbol hinzufügen</a:t>
            </a:r>
          </a:p>
        </p:txBody>
      </p:sp>
      <p:sp>
        <p:nvSpPr>
          <p:cNvPr id="34" name="Bildplatzhalter 2"/>
          <p:cNvSpPr>
            <a:spLocks noGrp="1"/>
          </p:cNvSpPr>
          <p:nvPr>
            <p:ph type="pic" sz="quarter" idx="25"/>
          </p:nvPr>
        </p:nvSpPr>
        <p:spPr>
          <a:xfrm>
            <a:off x="9385079" y="1037468"/>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35" name="Bildplatzhalter 2"/>
          <p:cNvSpPr>
            <a:spLocks noGrp="1"/>
          </p:cNvSpPr>
          <p:nvPr>
            <p:ph type="pic" sz="quarter" idx="26"/>
          </p:nvPr>
        </p:nvSpPr>
        <p:spPr>
          <a:xfrm>
            <a:off x="9385079" y="2747059"/>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36" name="Bildplatzhalter 2"/>
          <p:cNvSpPr>
            <a:spLocks noGrp="1"/>
          </p:cNvSpPr>
          <p:nvPr>
            <p:ph type="pic" sz="quarter" idx="27"/>
          </p:nvPr>
        </p:nvSpPr>
        <p:spPr>
          <a:xfrm>
            <a:off x="9383575" y="4447599"/>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193280825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el und 8 Bilder">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
        <p:nvSpPr>
          <p:cNvPr id="3" name="Bildplatzhalter 2"/>
          <p:cNvSpPr>
            <a:spLocks noGrp="1"/>
          </p:cNvSpPr>
          <p:nvPr>
            <p:ph type="pic" sz="quarter" idx="10"/>
          </p:nvPr>
        </p:nvSpPr>
        <p:spPr>
          <a:xfrm>
            <a:off x="879785"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9" name="Bildplatzhalter 2"/>
          <p:cNvSpPr>
            <a:spLocks noGrp="1"/>
          </p:cNvSpPr>
          <p:nvPr>
            <p:ph type="pic" sz="quarter" idx="11"/>
          </p:nvPr>
        </p:nvSpPr>
        <p:spPr>
          <a:xfrm>
            <a:off x="3575257"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0" name="Bildplatzhalter 2"/>
          <p:cNvSpPr>
            <a:spLocks noGrp="1"/>
          </p:cNvSpPr>
          <p:nvPr>
            <p:ph type="pic" sz="quarter" idx="12"/>
          </p:nvPr>
        </p:nvSpPr>
        <p:spPr>
          <a:xfrm>
            <a:off x="6270729"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1" name="Bildplatzhalter 2"/>
          <p:cNvSpPr>
            <a:spLocks noGrp="1"/>
          </p:cNvSpPr>
          <p:nvPr>
            <p:ph type="pic" sz="quarter" idx="13"/>
          </p:nvPr>
        </p:nvSpPr>
        <p:spPr>
          <a:xfrm>
            <a:off x="8966200"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2" name="Bildplatzhalter 2"/>
          <p:cNvSpPr>
            <a:spLocks noGrp="1"/>
          </p:cNvSpPr>
          <p:nvPr>
            <p:ph type="pic" sz="quarter" idx="14"/>
          </p:nvPr>
        </p:nvSpPr>
        <p:spPr>
          <a:xfrm>
            <a:off x="880142"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3" name="Bildplatzhalter 2"/>
          <p:cNvSpPr>
            <a:spLocks noGrp="1"/>
          </p:cNvSpPr>
          <p:nvPr>
            <p:ph type="pic" sz="quarter" idx="15"/>
          </p:nvPr>
        </p:nvSpPr>
        <p:spPr>
          <a:xfrm>
            <a:off x="3575614"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6"/>
          </p:nvPr>
        </p:nvSpPr>
        <p:spPr>
          <a:xfrm>
            <a:off x="6271086"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5" name="Bildplatzhalter 2"/>
          <p:cNvSpPr>
            <a:spLocks noGrp="1"/>
          </p:cNvSpPr>
          <p:nvPr>
            <p:ph type="pic" sz="quarter" idx="17"/>
          </p:nvPr>
        </p:nvSpPr>
        <p:spPr>
          <a:xfrm>
            <a:off x="8966557" y="3572347"/>
            <a:ext cx="2498415" cy="2341891"/>
          </a:xfrm>
          <a:prstGeom prst="rect">
            <a:avLst/>
          </a:prstGeom>
          <a:solidFill>
            <a:schemeClr val="bg1">
              <a:lumMod val="95000"/>
            </a:schemeClr>
          </a:solidFill>
        </p:spPr>
        <p:txBody>
          <a:bodyPr/>
          <a:lstStyle/>
          <a:p>
            <a:r>
              <a:rPr lang="de-DE"/>
              <a:t>Bild durch Klicken auf Symbol hinzufügen</a:t>
            </a:r>
          </a:p>
        </p:txBody>
      </p:sp>
    </p:spTree>
    <p:extLst>
      <p:ext uri="{BB962C8B-B14F-4D97-AF65-F5344CB8AC3E}">
        <p14:creationId xmlns:p14="http://schemas.microsoft.com/office/powerpoint/2010/main" val="2812495034"/>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el und 6 Bilder_">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
        <p:nvSpPr>
          <p:cNvPr id="3" name="Bildplatzhalter 2"/>
          <p:cNvSpPr>
            <a:spLocks noGrp="1"/>
          </p:cNvSpPr>
          <p:nvPr>
            <p:ph type="pic" sz="quarter" idx="12"/>
          </p:nvPr>
        </p:nvSpPr>
        <p:spPr>
          <a:xfrm>
            <a:off x="9703" y="1057584"/>
            <a:ext cx="4050000" cy="2520000"/>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3"/>
          </p:nvPr>
        </p:nvSpPr>
        <p:spPr>
          <a:xfrm>
            <a:off x="4081331" y="105758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5" name="Bildplatzhalter 2"/>
          <p:cNvSpPr>
            <a:spLocks noGrp="1"/>
          </p:cNvSpPr>
          <p:nvPr>
            <p:ph type="pic" sz="quarter" idx="14"/>
          </p:nvPr>
        </p:nvSpPr>
        <p:spPr>
          <a:xfrm>
            <a:off x="8152960" y="105758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6" name="Bildplatzhalter 2"/>
          <p:cNvSpPr>
            <a:spLocks noGrp="1"/>
          </p:cNvSpPr>
          <p:nvPr>
            <p:ph type="pic" sz="quarter" idx="15"/>
          </p:nvPr>
        </p:nvSpPr>
        <p:spPr>
          <a:xfrm>
            <a:off x="5151" y="3602514"/>
            <a:ext cx="4050000" cy="2520000"/>
          </a:xfrm>
          <a:prstGeom prst="rect">
            <a:avLst/>
          </a:prstGeom>
          <a:solidFill>
            <a:schemeClr val="bg1">
              <a:lumMod val="95000"/>
            </a:schemeClr>
          </a:solidFill>
        </p:spPr>
        <p:txBody>
          <a:bodyPr/>
          <a:lstStyle/>
          <a:p>
            <a:r>
              <a:rPr lang="de-DE"/>
              <a:t>Bild durch Klicken auf Symbol hinzufügen</a:t>
            </a:r>
          </a:p>
        </p:txBody>
      </p:sp>
      <p:sp>
        <p:nvSpPr>
          <p:cNvPr id="17" name="Bildplatzhalter 2"/>
          <p:cNvSpPr>
            <a:spLocks noGrp="1"/>
          </p:cNvSpPr>
          <p:nvPr>
            <p:ph type="pic" sz="quarter" idx="16"/>
          </p:nvPr>
        </p:nvSpPr>
        <p:spPr>
          <a:xfrm>
            <a:off x="4076779" y="360251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8" name="Bildplatzhalter 2"/>
          <p:cNvSpPr>
            <a:spLocks noGrp="1"/>
          </p:cNvSpPr>
          <p:nvPr>
            <p:ph type="pic" sz="quarter" idx="17"/>
          </p:nvPr>
        </p:nvSpPr>
        <p:spPr>
          <a:xfrm>
            <a:off x="8148408" y="360251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280858508"/>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Tree>
    <p:extLst>
      <p:ext uri="{BB962C8B-B14F-4D97-AF65-F5344CB8AC3E}">
        <p14:creationId xmlns:p14="http://schemas.microsoft.com/office/powerpoint/2010/main" val="3691709867"/>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Mastertitelformat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703027279"/>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dirty="0"/>
              <a:t>Bild durch Klicken auf Symbol hinzufügen</a:t>
            </a:r>
          </a:p>
        </p:txBody>
      </p:sp>
    </p:spTree>
    <p:extLst>
      <p:ext uri="{BB962C8B-B14F-4D97-AF65-F5344CB8AC3E}">
        <p14:creationId xmlns:p14="http://schemas.microsoft.com/office/powerpoint/2010/main" val="2790146614"/>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2707719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1531799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141533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verlauf">
    <p:spTree>
      <p:nvGrpSpPr>
        <p:cNvPr id="1" name=""/>
        <p:cNvGrpSpPr/>
        <p:nvPr/>
      </p:nvGrpSpPr>
      <p:grpSpPr>
        <a:xfrm>
          <a:off x="0" y="0"/>
          <a:ext cx="0" cy="0"/>
          <a:chOff x="0" y="0"/>
          <a:chExt cx="0" cy="0"/>
        </a:xfrm>
      </p:grpSpPr>
      <p:sp>
        <p:nvSpPr>
          <p:cNvPr id="13" name="Rechteck 12"/>
          <p:cNvSpPr/>
          <p:nvPr/>
        </p:nvSpPr>
        <p:spPr>
          <a:xfrm>
            <a:off x="0" y="0"/>
            <a:ext cx="12192000" cy="6858001"/>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pic>
        <p:nvPicPr>
          <p:cNvPr id="19" name="Grafik 18"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7694" y="329323"/>
            <a:ext cx="1463906" cy="5436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04" y="349731"/>
            <a:ext cx="1765029" cy="514800"/>
          </a:xfrm>
          <a:prstGeom prst="rect">
            <a:avLst/>
          </a:prstGeom>
        </p:spPr>
      </p:pic>
    </p:spTree>
    <p:extLst>
      <p:ext uri="{BB962C8B-B14F-4D97-AF65-F5344CB8AC3E}">
        <p14:creationId xmlns:p14="http://schemas.microsoft.com/office/powerpoint/2010/main" val="3974435507"/>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p:cNvSpPr>
            <a:spLocks noGrp="1"/>
          </p:cNvSpPr>
          <p:nvPr>
            <p:ph type="pic" sz="quarter" idx="13"/>
          </p:nvPr>
        </p:nvSpPr>
        <p:spPr>
          <a:xfrm>
            <a:off x="0" y="0"/>
            <a:ext cx="12192000" cy="6129338"/>
          </a:xfrm>
          <a:solidFill>
            <a:schemeClr val="bg1">
              <a:lumMod val="95000"/>
            </a:schemeClr>
          </a:solidFill>
        </p:spPr>
        <p:txBody>
          <a:bodyPr/>
          <a:lstStyle/>
          <a:p>
            <a:r>
              <a:rPr lang="de-DE"/>
              <a:t>Bild durch Klicken auf Symbol hinzufügen</a:t>
            </a:r>
          </a:p>
        </p:txBody>
      </p:sp>
      <p:sp>
        <p:nvSpPr>
          <p:cNvPr id="6"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311658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
    <p:spTree>
      <p:nvGrpSpPr>
        <p:cNvPr id="1" name=""/>
        <p:cNvGrpSpPr/>
        <p:nvPr/>
      </p:nvGrpSpPr>
      <p:grpSpPr>
        <a:xfrm>
          <a:off x="0" y="0"/>
          <a:ext cx="0" cy="0"/>
          <a:chOff x="0" y="0"/>
          <a:chExt cx="0" cy="0"/>
        </a:xfrm>
      </p:grpSpPr>
      <p:sp>
        <p:nvSpPr>
          <p:cNvPr id="7"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accent1"/>
                </a:solidFill>
              </a:defRPr>
            </a:lvl1pPr>
          </a:lstStyle>
          <a:p>
            <a:pPr lvl="0"/>
            <a:r>
              <a:rPr lang="de-DE" dirty="0"/>
              <a:t>Ort oder Anlass des Vortrags // 18. Februar 2022</a:t>
            </a:r>
          </a:p>
        </p:txBody>
      </p:sp>
      <p:pic>
        <p:nvPicPr>
          <p:cNvPr id="10" name="Grafik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4202833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12192000" cy="6858000"/>
          </a:xfrm>
          <a:solidFill>
            <a:schemeClr val="bg1">
              <a:lumMod val="95000"/>
            </a:schemeClr>
          </a:solidFill>
        </p:spPr>
        <p:txBody>
          <a:bodyPr/>
          <a:lstStyle/>
          <a:p>
            <a:r>
              <a:rPr lang="de-DE"/>
              <a:t>Bild durch Klicken auf Symbol hinzufügen</a:t>
            </a:r>
            <a:endParaRPr lang="de-DE" dirty="0"/>
          </a:p>
        </p:txBody>
      </p:sp>
      <p:sp>
        <p:nvSpPr>
          <p:cNvPr id="10"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10405594" y="327901"/>
            <a:ext cx="1468800" cy="550800"/>
          </a:xfrm>
          <a:blipFill>
            <a:blip r:embed="rId2"/>
            <a:srcRect/>
            <a:stretch>
              <a:fillRect l="-493" r="-493"/>
            </a:stretch>
          </a:blipFill>
        </p:spPr>
        <p:txBody>
          <a:bodyPr/>
          <a:lstStyle>
            <a:lvl1pPr>
              <a:defRPr sz="100" b="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sp>
        <p:nvSpPr>
          <p:cNvPr id="5"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86458" y="346075"/>
            <a:ext cx="1764000" cy="514800"/>
          </a:xfrm>
          <a:blipFill dpi="0" rotWithShape="1">
            <a:blip r:embed="rId3">
              <a:extLst>
                <a:ext uri="{28A0092B-C50C-407E-A947-70E740481C1C}">
                  <a14:useLocalDpi xmlns:a14="http://schemas.microsoft.com/office/drawing/2010/main" val="0"/>
                </a:ext>
              </a:extLst>
            </a:blip>
            <a:srcRect/>
            <a:stretch>
              <a:fillRect l="-29" r="-29"/>
            </a:stretch>
          </a:blipFill>
        </p:spPr>
        <p:txBody>
          <a:bodyPr/>
          <a:lstStyle>
            <a:lvl1pPr>
              <a:defRPr sz="100" b="0">
                <a:solidFill>
                  <a:schemeClr val="bg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61720562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Foto">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12192000" cy="6858000"/>
          </a:xfrm>
          <a:solidFill>
            <a:schemeClr val="bg1">
              <a:lumMod val="95000"/>
            </a:schemeClr>
          </a:solidFill>
        </p:spPr>
        <p:txBody>
          <a:bodyPr/>
          <a:lstStyle/>
          <a:p>
            <a:r>
              <a:rPr lang="de-DE"/>
              <a:t>Bild durch Klicken auf Symbol hinzufügen</a:t>
            </a:r>
          </a:p>
        </p:txBody>
      </p:sp>
      <p:sp>
        <p:nvSpPr>
          <p:cNvPr id="16"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10442465" y="328249"/>
            <a:ext cx="1468800" cy="550800"/>
          </a:xfrm>
          <a:blipFill>
            <a:blip r:embed="rId2"/>
            <a:srcRect/>
            <a:stretch>
              <a:fillRect l="-493" r="-493"/>
            </a:stretch>
          </a:blipFill>
        </p:spPr>
        <p:txBody>
          <a:bodyPr/>
          <a:lstStyle>
            <a:lvl1pPr>
              <a:defRPr sz="100" b="0">
                <a:solidFill>
                  <a:schemeClr val="bg1"/>
                </a:solidFill>
              </a:defRPr>
            </a:lvl1pPr>
          </a:lstStyle>
          <a:p>
            <a:r>
              <a:rPr lang="de-DE" sz="300" b="0"/>
              <a:t>Bild durch Klicken auf Symbol hinzufügen</a:t>
            </a:r>
            <a:endParaRPr lang="de-DE" dirty="0"/>
          </a:p>
        </p:txBody>
      </p:sp>
      <p:sp>
        <p:nvSpPr>
          <p:cNvPr id="17"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90304" y="349731"/>
            <a:ext cx="1764000" cy="514800"/>
          </a:xfrm>
          <a:blipFill dpi="0" rotWithShape="1">
            <a:blip r:embed="rId3"/>
            <a:srcRect/>
            <a:stretch>
              <a:fillRect l="-29" r="-29"/>
            </a:stretch>
          </a:blipFill>
        </p:spPr>
        <p:txBody>
          <a:bodyPr/>
          <a:lstStyle>
            <a:lvl1pPr>
              <a:defRPr sz="100">
                <a:solidFill>
                  <a:schemeClr val="bg1"/>
                </a:solidFill>
              </a:defRPr>
            </a:lvl1pPr>
          </a:lstStyle>
          <a:p>
            <a:r>
              <a:rPr lang="de-DE"/>
              <a:t>Bild durch Klicken auf Symbol hinzufügen</a:t>
            </a:r>
            <a:endParaRPr lang="de-DE" dirty="0"/>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spTree>
    <p:extLst>
      <p:ext uri="{BB962C8B-B14F-4D97-AF65-F5344CB8AC3E}">
        <p14:creationId xmlns:p14="http://schemas.microsoft.com/office/powerpoint/2010/main" val="383347275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1204913"/>
            <a:ext cx="12192000" cy="5653086"/>
          </a:xfrm>
          <a:solidFill>
            <a:schemeClr val="bg1">
              <a:lumMod val="95000"/>
            </a:schemeClr>
          </a:solidFill>
        </p:spPr>
        <p:txBody>
          <a:bodyPr/>
          <a:lstStyle/>
          <a:p>
            <a:r>
              <a:rPr lang="de-DE"/>
              <a:t>Bild durch Klicken auf Symbol hinzufügen</a:t>
            </a:r>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9" name="Grafik 1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337021453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380146896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rgbClr val="951B81"/>
              </a:gs>
              <a:gs pos="100000">
                <a:srgbClr val="59358C"/>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2702193336"/>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71D8BF2-B8CE-6852-DD7C-8CABF824222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26875" y="6249099"/>
            <a:ext cx="1194218" cy="500421"/>
          </a:xfrm>
          <a:prstGeom prst="rect">
            <a:avLst/>
          </a:prstGeom>
        </p:spPr>
      </p:pic>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a:t>Erste Textebene (16pt bis Ebene 4)</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 (nachfolgend alles 14 </a:t>
            </a:r>
            <a:r>
              <a:rPr lang="de-DE" dirty="0" err="1"/>
              <a:t>pt</a:t>
            </a:r>
            <a:r>
              <a:rPr lang="de-DE" dirty="0"/>
              <a:t>)</a:t>
            </a:r>
          </a:p>
          <a:p>
            <a:pPr lvl="5"/>
            <a:r>
              <a:rPr lang="de-DE" dirty="0"/>
              <a:t>Sechste Textebene für Aufzählungen bei viel Text</a:t>
            </a:r>
          </a:p>
          <a:p>
            <a:pPr lvl="6"/>
            <a:r>
              <a:rPr lang="de-DE" dirty="0"/>
              <a:t>Siebte Textebene für Aufzählungen bei viel Text</a:t>
            </a:r>
          </a:p>
          <a:p>
            <a:pPr lvl="7"/>
            <a:r>
              <a:rPr lang="de-DE" dirty="0"/>
              <a:t>Achte Textebene für Aufzählungen bei viel Text</a:t>
            </a:r>
          </a:p>
          <a:p>
            <a:pPr lvl="8"/>
            <a:r>
              <a:rPr lang="de-DE" dirty="0"/>
              <a:t>Neunte Textebene für Aufzählungen bei viel Text</a:t>
            </a:r>
          </a:p>
          <a:p>
            <a:pPr lvl="5"/>
            <a:endParaRPr lang="de-DE" dirty="0"/>
          </a:p>
        </p:txBody>
      </p:sp>
      <p:sp>
        <p:nvSpPr>
          <p:cNvPr id="4" name="Textfeld 3"/>
          <p:cNvSpPr txBox="1"/>
          <p:nvPr userDrawn="1"/>
        </p:nvSpPr>
        <p:spPr>
          <a:xfrm>
            <a:off x="2477770" y="6196688"/>
            <a:ext cx="4485005" cy="492443"/>
          </a:xfrm>
          <a:prstGeom prst="rect">
            <a:avLst/>
          </a:prstGeom>
          <a:noFill/>
        </p:spPr>
        <p:txBody>
          <a:bodyPr wrap="square" lIns="0" tIns="0" rIns="0" bIns="0" rtlCol="0" anchor="b">
            <a:spAutoFit/>
          </a:bodyPr>
          <a:lstStyle/>
          <a:p>
            <a:r>
              <a:rPr lang="en-US" sz="800" b="0" dirty="0">
                <a:solidFill>
                  <a:schemeClr val="tx2"/>
                </a:solidFill>
              </a:rPr>
              <a:t>Methodical and experimental muon imaging  for monitoring of industrial facilities</a:t>
            </a:r>
          </a:p>
          <a:p>
            <a:pPr algn="l"/>
            <a: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TU Dresden / HZDR</a:t>
            </a:r>
          </a:p>
          <a:p>
            <a:pPr algn="l"/>
            <a: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Suzanne </a:t>
            </a:r>
            <a:r>
              <a:rPr lang="de-DE" sz="8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Eisenhofer</a:t>
            </a:r>
            <a:endPar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algn="l"/>
            <a:r>
              <a:rPr lang="de-DE" sz="8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Muographers</a:t>
            </a:r>
            <a: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2026 - Budapest // 04.06.2026</a:t>
            </a:r>
            <a:endPar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p:cNvSpPr txBox="1"/>
          <p:nvPr/>
        </p:nvSpPr>
        <p:spPr>
          <a:xfrm>
            <a:off x="7157720" y="6306444"/>
            <a:ext cx="704850" cy="369332"/>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b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rPr>
              <a:t>Folie</a:t>
            </a:r>
            <a:r>
              <a:rPr lang="de-DE" sz="8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800" baseline="0"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marL="0" marR="0" lvl="0" indent="0" algn="l" defTabSz="914269" rtl="0" eaLnBrk="1" fontAlgn="auto" latinLnBrk="0" hangingPunct="1">
                <a:lnSpc>
                  <a:spcPct val="100000"/>
                </a:lnSpc>
                <a:spcBef>
                  <a:spcPts val="0"/>
                </a:spcBef>
                <a:spcAft>
                  <a:spcPts val="0"/>
                </a:spcAft>
                <a:buClrTx/>
                <a:buSzTx/>
                <a:buFontTx/>
                <a:buNone/>
                <a:tabLst/>
                <a:defRPr/>
              </a:pPr>
              <a:t>‹#›</a:t>
            </a:fld>
            <a:endParaRPr lang="de-DE" sz="8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269" rtl="0" eaLnBrk="1" fontAlgn="auto" latinLnBrk="0" hangingPunct="1">
              <a:lnSpc>
                <a:spcPct val="100000"/>
              </a:lnSpc>
              <a:spcBef>
                <a:spcPts val="0"/>
              </a:spcBef>
              <a:spcAft>
                <a:spcPts val="0"/>
              </a:spcAft>
              <a:buClrTx/>
              <a:buSzTx/>
              <a:buFontTx/>
              <a:buNone/>
              <a:tabLst/>
              <a:defRPr/>
            </a:pPr>
            <a:endPar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Grafik 12"/>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922106" y="6315776"/>
            <a:ext cx="969464" cy="360000"/>
          </a:xfrm>
          <a:prstGeom prst="rect">
            <a:avLst/>
          </a:prstGeom>
        </p:spPr>
      </p:pic>
    </p:spTree>
    <p:extLst>
      <p:ext uri="{BB962C8B-B14F-4D97-AF65-F5344CB8AC3E}">
        <p14:creationId xmlns:p14="http://schemas.microsoft.com/office/powerpoint/2010/main" val="17742872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p:txStyles>
    <p:titleStyle>
      <a:lvl1pPr algn="l" defTabSz="914269" rtl="0" eaLnBrk="1" latinLnBrk="0" hangingPunct="1">
        <a:spcBef>
          <a:spcPct val="0"/>
        </a:spcBef>
        <a:buNone/>
        <a:defRPr sz="2400" b="1" kern="1200" baseline="0">
          <a:solidFill>
            <a:schemeClr val="accent1"/>
          </a:solidFill>
          <a:latin typeface="+mj-lt"/>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8">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85">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25.jpe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microsoft.com/office/2018/10/relationships/comments" Target="../comments/modernComment_2E9_512DF817.xml"/><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1.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image" Target="../media/image22.jpeg"/><Relationship Id="rId10" Type="http://schemas.microsoft.com/office/2007/relationships/diagramDrawing" Target="../diagrams/drawing1.xml"/><Relationship Id="rId4" Type="http://schemas.openxmlformats.org/officeDocument/2006/relationships/hyperlink" Target="https://doi.org/10.1063/5.0273571" TargetMode="Externa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2C45067-D42D-20C3-FB19-1D1C74DD69A1}"/>
              </a:ext>
            </a:extLst>
          </p:cNvPr>
          <p:cNvSpPr>
            <a:spLocks noGrp="1"/>
          </p:cNvSpPr>
          <p:nvPr>
            <p:ph type="body" sz="quarter" idx="10"/>
          </p:nvPr>
        </p:nvSpPr>
        <p:spPr>
          <a:xfrm>
            <a:off x="882808" y="2852116"/>
            <a:ext cx="8272008" cy="246221"/>
          </a:xfrm>
        </p:spPr>
        <p:txBody>
          <a:bodyPr/>
          <a:lstStyle/>
          <a:p>
            <a:r>
              <a:rPr lang="de-DE" dirty="0"/>
              <a:t>Suzanne Eisenhofer, Johann Wolf, André </a:t>
            </a:r>
            <a:r>
              <a:rPr lang="de-DE" dirty="0" err="1"/>
              <a:t>Bieberle</a:t>
            </a:r>
            <a:r>
              <a:rPr lang="de-DE" dirty="0"/>
              <a:t>, Michael Wagner, Uwe Hampel</a:t>
            </a:r>
          </a:p>
        </p:txBody>
      </p:sp>
      <p:sp>
        <p:nvSpPr>
          <p:cNvPr id="7" name="Textplatzhalter 6">
            <a:extLst>
              <a:ext uri="{FF2B5EF4-FFF2-40B4-BE49-F238E27FC236}">
                <a16:creationId xmlns:a16="http://schemas.microsoft.com/office/drawing/2014/main" id="{E831D522-480E-9E00-0F6B-5D575D63F8B6}"/>
              </a:ext>
            </a:extLst>
          </p:cNvPr>
          <p:cNvSpPr>
            <a:spLocks noGrp="1"/>
          </p:cNvSpPr>
          <p:nvPr>
            <p:ph type="body" sz="quarter" idx="13"/>
          </p:nvPr>
        </p:nvSpPr>
        <p:spPr>
          <a:xfrm>
            <a:off x="882808" y="5312641"/>
            <a:ext cx="4192558" cy="246221"/>
          </a:xfrm>
        </p:spPr>
        <p:txBody>
          <a:bodyPr/>
          <a:lstStyle/>
          <a:p>
            <a:r>
              <a:rPr lang="de-DE" dirty="0" err="1"/>
              <a:t>Muographers</a:t>
            </a:r>
            <a:r>
              <a:rPr lang="de-DE" dirty="0"/>
              <a:t> 2026 - Budapest // 04.06.2026</a:t>
            </a:r>
          </a:p>
        </p:txBody>
      </p:sp>
      <p:sp>
        <p:nvSpPr>
          <p:cNvPr id="9" name="Titel 8">
            <a:extLst>
              <a:ext uri="{FF2B5EF4-FFF2-40B4-BE49-F238E27FC236}">
                <a16:creationId xmlns:a16="http://schemas.microsoft.com/office/drawing/2014/main" id="{0DB6DEA9-77C7-B6AE-77E3-09E3C73852A7}"/>
              </a:ext>
            </a:extLst>
          </p:cNvPr>
          <p:cNvSpPr>
            <a:spLocks noGrp="1"/>
          </p:cNvSpPr>
          <p:nvPr>
            <p:ph type="title"/>
          </p:nvPr>
        </p:nvSpPr>
        <p:spPr>
          <a:xfrm>
            <a:off x="882771" y="3759664"/>
            <a:ext cx="7364195" cy="1477328"/>
          </a:xfrm>
        </p:spPr>
        <p:txBody>
          <a:bodyPr/>
          <a:lstStyle/>
          <a:p>
            <a:r>
              <a:rPr lang="en-US" dirty="0"/>
              <a:t>Methodical and experimental muon</a:t>
            </a:r>
            <a:br>
              <a:rPr lang="en-US" dirty="0"/>
            </a:br>
            <a:r>
              <a:rPr lang="en-US" dirty="0"/>
              <a:t>imaging for monitoring of industrial</a:t>
            </a:r>
            <a:br>
              <a:rPr lang="en-US" dirty="0"/>
            </a:br>
            <a:r>
              <a:rPr lang="en-US" dirty="0"/>
              <a:t>facilities</a:t>
            </a:r>
          </a:p>
        </p:txBody>
      </p:sp>
      <p:sp>
        <p:nvSpPr>
          <p:cNvPr id="4" name="Textplatzhalter 3">
            <a:extLst>
              <a:ext uri="{FF2B5EF4-FFF2-40B4-BE49-F238E27FC236}">
                <a16:creationId xmlns:a16="http://schemas.microsoft.com/office/drawing/2014/main" id="{2958A90C-20D3-5C67-06CD-8B757E8A2D70}"/>
              </a:ext>
            </a:extLst>
          </p:cNvPr>
          <p:cNvSpPr>
            <a:spLocks noGrp="1"/>
          </p:cNvSpPr>
          <p:nvPr>
            <p:ph type="body" sz="quarter" idx="11"/>
          </p:nvPr>
        </p:nvSpPr>
        <p:spPr>
          <a:xfrm>
            <a:off x="882808" y="3138045"/>
            <a:ext cx="1848968" cy="246221"/>
          </a:xfrm>
        </p:spPr>
        <p:txBody>
          <a:bodyPr/>
          <a:lstStyle/>
          <a:p>
            <a:r>
              <a:rPr lang="de-DE"/>
              <a:t>TU Dresden / HZDR</a:t>
            </a:r>
          </a:p>
        </p:txBody>
      </p:sp>
      <p:pic>
        <p:nvPicPr>
          <p:cNvPr id="6" name="Grafik 5">
            <a:extLst>
              <a:ext uri="{FF2B5EF4-FFF2-40B4-BE49-F238E27FC236}">
                <a16:creationId xmlns:a16="http://schemas.microsoft.com/office/drawing/2014/main" id="{0EB78CD7-ECE0-6CAF-46D9-5ADE07A66981}"/>
              </a:ext>
            </a:extLst>
          </p:cNvPr>
          <p:cNvPicPr>
            <a:picLocks noChangeAspect="1"/>
          </p:cNvPicPr>
          <p:nvPr/>
        </p:nvPicPr>
        <p:blipFill>
          <a:blip r:embed="rId3" cstate="print">
            <a:extLst>
              <a:ext uri="{28A0092B-C50C-407E-A947-70E740481C1C}">
                <a14:useLocalDpi xmlns:a14="http://schemas.microsoft.com/office/drawing/2010/main" val="0"/>
              </a:ext>
            </a:extLst>
          </a:blip>
          <a:srcRect l="15820"/>
          <a:stretch/>
        </p:blipFill>
        <p:spPr>
          <a:xfrm>
            <a:off x="8417238" y="3384266"/>
            <a:ext cx="3359188" cy="3002836"/>
          </a:xfrm>
          <a:prstGeom prst="rect">
            <a:avLst/>
          </a:prstGeom>
        </p:spPr>
      </p:pic>
    </p:spTree>
    <p:extLst>
      <p:ext uri="{BB962C8B-B14F-4D97-AF65-F5344CB8AC3E}">
        <p14:creationId xmlns:p14="http://schemas.microsoft.com/office/powerpoint/2010/main" val="289949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Gamma and </a:t>
            </a:r>
            <a:r>
              <a:rPr lang="de-DE" dirty="0" err="1"/>
              <a:t>neutron</a:t>
            </a:r>
            <a:r>
              <a:rPr lang="de-DE" dirty="0"/>
              <a:t> </a:t>
            </a:r>
            <a:r>
              <a:rPr lang="de-DE" dirty="0" err="1"/>
              <a:t>measurements</a:t>
            </a:r>
            <a:endParaRPr lang="de-DE" dirty="0"/>
          </a:p>
        </p:txBody>
      </p:sp>
      <p:sp>
        <p:nvSpPr>
          <p:cNvPr id="8" name="Titel 5">
            <a:extLst>
              <a:ext uri="{FF2B5EF4-FFF2-40B4-BE49-F238E27FC236}">
                <a16:creationId xmlns:a16="http://schemas.microsoft.com/office/drawing/2014/main" id="{5ADFD066-7056-4EDB-3240-D92698C67FAB}"/>
              </a:ext>
            </a:extLst>
          </p:cNvPr>
          <p:cNvSpPr>
            <a:spLocks noGrp="1"/>
          </p:cNvSpPr>
          <p:nvPr/>
        </p:nvSpPr>
        <p:spPr>
          <a:xfrm>
            <a:off x="5311558" y="1067699"/>
            <a:ext cx="1497106" cy="540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tx1"/>
                </a:solidFill>
                <a:effectLst/>
                <a:latin typeface="Arial" panose="020B0604020202020204" pitchFamily="34" charset="0"/>
                <a:ea typeface="+mj-ea"/>
                <a:cs typeface="Arial" panose="020B0604020202020204" pitchFamily="34" charset="0"/>
              </a:defRPr>
            </a:lvl1pPr>
          </a:lstStyle>
          <a:p>
            <a:pPr>
              <a:lnSpc>
                <a:spcPct val="135000"/>
              </a:lnSpc>
            </a:pPr>
            <a:r>
              <a:rPr lang="de-DE" sz="1600" dirty="0">
                <a:solidFill>
                  <a:srgbClr val="002060"/>
                </a:solidFill>
                <a:latin typeface="+mj-lt"/>
              </a:rPr>
              <a:t>Gamma </a:t>
            </a:r>
            <a:r>
              <a:rPr lang="de-DE" sz="1600" dirty="0" err="1">
                <a:solidFill>
                  <a:srgbClr val="002060"/>
                </a:solidFill>
                <a:latin typeface="+mj-lt"/>
              </a:rPr>
              <a:t>flux</a:t>
            </a:r>
            <a:endParaRPr lang="de-DE" sz="1600" dirty="0">
              <a:solidFill>
                <a:srgbClr val="002060"/>
              </a:solidFill>
              <a:latin typeface="+mj-lt"/>
            </a:endParaRPr>
          </a:p>
        </p:txBody>
      </p:sp>
      <p:sp>
        <p:nvSpPr>
          <p:cNvPr id="9" name="Titel 5">
            <a:extLst>
              <a:ext uri="{FF2B5EF4-FFF2-40B4-BE49-F238E27FC236}">
                <a16:creationId xmlns:a16="http://schemas.microsoft.com/office/drawing/2014/main" id="{24BC98DD-2D95-E900-9FDF-45F67B73BE50}"/>
              </a:ext>
            </a:extLst>
          </p:cNvPr>
          <p:cNvSpPr>
            <a:spLocks noGrp="1"/>
          </p:cNvSpPr>
          <p:nvPr/>
        </p:nvSpPr>
        <p:spPr>
          <a:xfrm>
            <a:off x="5347448" y="2672877"/>
            <a:ext cx="1497106" cy="540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tx1"/>
                </a:solidFill>
                <a:effectLst/>
                <a:latin typeface="Arial" panose="020B0604020202020204" pitchFamily="34" charset="0"/>
                <a:ea typeface="+mj-ea"/>
                <a:cs typeface="Arial" panose="020B0604020202020204" pitchFamily="34" charset="0"/>
              </a:defRPr>
            </a:lvl1pPr>
          </a:lstStyle>
          <a:p>
            <a:pPr>
              <a:lnSpc>
                <a:spcPct val="135000"/>
              </a:lnSpc>
            </a:pPr>
            <a:r>
              <a:rPr lang="de-DE" sz="1600" dirty="0">
                <a:solidFill>
                  <a:srgbClr val="002060"/>
                </a:solidFill>
                <a:latin typeface="+mj-lt"/>
              </a:rPr>
              <a:t>Neutron </a:t>
            </a:r>
            <a:r>
              <a:rPr lang="de-DE" sz="1600" dirty="0" err="1">
                <a:solidFill>
                  <a:srgbClr val="002060"/>
                </a:solidFill>
                <a:latin typeface="+mj-lt"/>
              </a:rPr>
              <a:t>flux</a:t>
            </a:r>
            <a:endParaRPr lang="de-DE" sz="1600" dirty="0">
              <a:solidFill>
                <a:srgbClr val="002060"/>
              </a:solidFill>
              <a:latin typeface="+mj-lt"/>
            </a:endParaRPr>
          </a:p>
        </p:txBody>
      </p:sp>
      <p:sp>
        <p:nvSpPr>
          <p:cNvPr id="29" name="Textfeld 28">
            <a:extLst>
              <a:ext uri="{FF2B5EF4-FFF2-40B4-BE49-F238E27FC236}">
                <a16:creationId xmlns:a16="http://schemas.microsoft.com/office/drawing/2014/main" id="{EB834B57-2997-7493-F82A-4A4F0C239727}"/>
              </a:ext>
            </a:extLst>
          </p:cNvPr>
          <p:cNvSpPr txBox="1"/>
          <p:nvPr/>
        </p:nvSpPr>
        <p:spPr>
          <a:xfrm>
            <a:off x="836817" y="810905"/>
            <a:ext cx="4702502" cy="2389052"/>
          </a:xfrm>
          <a:prstGeom prst="rect">
            <a:avLst/>
          </a:prstGeom>
          <a:noFill/>
        </p:spPr>
        <p:txBody>
          <a:bodyPr wrap="square">
            <a:spAutoFit/>
          </a:bodyPr>
          <a:lstStyle/>
          <a:p>
            <a:pPr>
              <a:lnSpc>
                <a:spcPct val="135000"/>
              </a:lnSpc>
            </a:pPr>
            <a:r>
              <a:rPr lang="en-US" sz="1600" dirty="0">
                <a:solidFill>
                  <a:srgbClr val="002060"/>
                </a:solidFill>
                <a:latin typeface="+mj-lt"/>
              </a:rPr>
              <a:t>Heat map from 400 measurement points</a:t>
            </a:r>
          </a:p>
          <a:p>
            <a:pPr marL="285750" indent="-285750">
              <a:lnSpc>
                <a:spcPct val="135000"/>
              </a:lnSpc>
              <a:buFont typeface="Wingdings" panose="05000000000000000000" pitchFamily="2" charset="2"/>
              <a:buChar char="§"/>
            </a:pPr>
            <a:r>
              <a:rPr lang="de-DE" sz="1600" b="0" dirty="0">
                <a:solidFill>
                  <a:srgbClr val="002060"/>
                </a:solidFill>
                <a:latin typeface="+mj-lt"/>
              </a:rPr>
              <a:t>25 </a:t>
            </a:r>
            <a:r>
              <a:rPr lang="de-DE" sz="1600" b="0" dirty="0" err="1">
                <a:solidFill>
                  <a:srgbClr val="002060"/>
                </a:solidFill>
                <a:latin typeface="+mj-lt"/>
              </a:rPr>
              <a:t>circumferential</a:t>
            </a:r>
            <a:r>
              <a:rPr lang="de-DE" sz="1600" b="0" dirty="0">
                <a:solidFill>
                  <a:srgbClr val="002060"/>
                </a:solidFill>
                <a:latin typeface="+mj-lt"/>
              </a:rPr>
              <a:t> </a:t>
            </a:r>
            <a:r>
              <a:rPr lang="de-DE" sz="1600" b="0" dirty="0" err="1">
                <a:solidFill>
                  <a:srgbClr val="002060"/>
                </a:solidFill>
                <a:latin typeface="+mj-lt"/>
              </a:rPr>
              <a:t>angles</a:t>
            </a:r>
            <a:endParaRPr lang="de-DE" sz="1600" b="0" dirty="0">
              <a:solidFill>
                <a:srgbClr val="002060"/>
              </a:solidFill>
              <a:latin typeface="+mj-lt"/>
            </a:endParaRPr>
          </a:p>
          <a:p>
            <a:pPr marL="285750" indent="-285750">
              <a:lnSpc>
                <a:spcPct val="135000"/>
              </a:lnSpc>
              <a:buFont typeface="Wingdings" panose="05000000000000000000" pitchFamily="2" charset="2"/>
              <a:buChar char="§"/>
            </a:pPr>
            <a:r>
              <a:rPr lang="de-DE" sz="1600" b="0" dirty="0">
                <a:solidFill>
                  <a:srgbClr val="002060"/>
                </a:solidFill>
                <a:latin typeface="+mj-lt"/>
              </a:rPr>
              <a:t>16 </a:t>
            </a:r>
            <a:r>
              <a:rPr lang="de-DE" sz="1600" b="0" dirty="0" err="1">
                <a:solidFill>
                  <a:srgbClr val="002060"/>
                </a:solidFill>
                <a:latin typeface="+mj-lt"/>
              </a:rPr>
              <a:t>heights</a:t>
            </a:r>
            <a:endParaRPr lang="de-DE" sz="1600" b="0" dirty="0">
              <a:solidFill>
                <a:srgbClr val="002060"/>
              </a:solidFill>
              <a:latin typeface="+mj-lt"/>
            </a:endParaRPr>
          </a:p>
          <a:p>
            <a:pPr marL="285750" indent="-285750">
              <a:lnSpc>
                <a:spcPct val="135000"/>
              </a:lnSpc>
              <a:buFont typeface="Wingdings" panose="05000000000000000000" pitchFamily="2" charset="2"/>
              <a:buChar char="§"/>
            </a:pPr>
            <a:r>
              <a:rPr lang="de-DE" sz="1600" b="0" dirty="0">
                <a:solidFill>
                  <a:srgbClr val="002060"/>
                </a:solidFill>
                <a:latin typeface="+mj-lt"/>
              </a:rPr>
              <a:t>3 min / </a:t>
            </a:r>
            <a:r>
              <a:rPr lang="de-DE" sz="1600" b="0" dirty="0" err="1">
                <a:solidFill>
                  <a:srgbClr val="002060"/>
                </a:solidFill>
                <a:latin typeface="+mj-lt"/>
              </a:rPr>
              <a:t>measurement</a:t>
            </a:r>
            <a:r>
              <a:rPr lang="de-DE" sz="1600" b="0" dirty="0">
                <a:solidFill>
                  <a:srgbClr val="002060"/>
                </a:solidFill>
                <a:latin typeface="+mj-lt"/>
              </a:rPr>
              <a:t> </a:t>
            </a:r>
            <a:r>
              <a:rPr lang="de-DE" sz="1600" b="0" dirty="0" err="1">
                <a:solidFill>
                  <a:srgbClr val="002060"/>
                </a:solidFill>
                <a:latin typeface="+mj-lt"/>
              </a:rPr>
              <a:t>point</a:t>
            </a:r>
            <a:endParaRPr lang="de-DE" sz="1600" b="0" dirty="0">
              <a:solidFill>
                <a:srgbClr val="002060"/>
              </a:solidFill>
              <a:latin typeface="+mj-lt"/>
            </a:endParaRPr>
          </a:p>
          <a:p>
            <a:pPr marL="285750" indent="-285750">
              <a:lnSpc>
                <a:spcPct val="135000"/>
              </a:lnSpc>
              <a:buFont typeface="Arial" panose="020B0604020202020204" pitchFamily="34" charset="0"/>
              <a:buChar char="•"/>
            </a:pPr>
            <a:endParaRPr lang="de-DE" sz="1600" dirty="0">
              <a:solidFill>
                <a:srgbClr val="002060"/>
              </a:solidFill>
              <a:latin typeface="+mj-lt"/>
            </a:endParaRPr>
          </a:p>
          <a:p>
            <a:pPr marL="285750" indent="-285750">
              <a:lnSpc>
                <a:spcPct val="135000"/>
              </a:lnSpc>
              <a:buFont typeface="Arial" panose="020B0604020202020204" pitchFamily="34" charset="0"/>
              <a:buChar char="•"/>
            </a:pPr>
            <a:endParaRPr lang="de-DE" sz="1600" b="0" dirty="0">
              <a:solidFill>
                <a:srgbClr val="002060"/>
              </a:solidFill>
              <a:latin typeface="+mj-lt"/>
            </a:endParaRPr>
          </a:p>
          <a:p>
            <a:pPr>
              <a:lnSpc>
                <a:spcPct val="135000"/>
              </a:lnSpc>
            </a:pPr>
            <a:endParaRPr lang="de-DE" sz="1600" b="0" dirty="0">
              <a:solidFill>
                <a:srgbClr val="002060"/>
              </a:solidFill>
              <a:latin typeface="+mj-lt"/>
            </a:endParaRPr>
          </a:p>
        </p:txBody>
      </p:sp>
      <p:pic>
        <p:nvPicPr>
          <p:cNvPr id="30" name="Picture 1">
            <a:extLst>
              <a:ext uri="{FF2B5EF4-FFF2-40B4-BE49-F238E27FC236}">
                <a16:creationId xmlns:a16="http://schemas.microsoft.com/office/drawing/2014/main" id="{2EF73F51-885B-C89A-8E01-AFD0B83FCB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4624232" y="3676905"/>
            <a:ext cx="2750508" cy="2333297"/>
          </a:xfrm>
          <a:prstGeom prst="rect">
            <a:avLst/>
          </a:prstGeom>
        </p:spPr>
      </p:pic>
      <p:sp>
        <p:nvSpPr>
          <p:cNvPr id="34" name="Textfeld 33">
            <a:extLst>
              <a:ext uri="{FF2B5EF4-FFF2-40B4-BE49-F238E27FC236}">
                <a16:creationId xmlns:a16="http://schemas.microsoft.com/office/drawing/2014/main" id="{EA74E031-5E67-F072-76AE-4E0A00119080}"/>
              </a:ext>
            </a:extLst>
          </p:cNvPr>
          <p:cNvSpPr txBox="1"/>
          <p:nvPr/>
        </p:nvSpPr>
        <p:spPr>
          <a:xfrm>
            <a:off x="874712" y="2987388"/>
            <a:ext cx="6321972" cy="394660"/>
          </a:xfrm>
          <a:prstGeom prst="rect">
            <a:avLst/>
          </a:prstGeom>
          <a:noFill/>
        </p:spPr>
        <p:txBody>
          <a:bodyPr wrap="square">
            <a:spAutoFit/>
          </a:bodyPr>
          <a:lstStyle/>
          <a:p>
            <a:pPr>
              <a:lnSpc>
                <a:spcPct val="135000"/>
              </a:lnSpc>
            </a:pPr>
            <a:r>
              <a:rPr lang="de-DE" sz="1600" b="1" dirty="0">
                <a:solidFill>
                  <a:srgbClr val="002060"/>
                </a:solidFill>
                <a:latin typeface="+mj-lt"/>
              </a:rPr>
              <a:t>New </a:t>
            </a:r>
            <a:r>
              <a:rPr lang="de-DE" sz="1600" b="1" dirty="0" err="1">
                <a:solidFill>
                  <a:srgbClr val="002060"/>
                </a:solidFill>
                <a:latin typeface="+mj-lt"/>
              </a:rPr>
              <a:t>detector</a:t>
            </a:r>
            <a:r>
              <a:rPr lang="de-DE" sz="1600" b="1" dirty="0">
                <a:solidFill>
                  <a:srgbClr val="002060"/>
                </a:solidFill>
                <a:latin typeface="+mj-lt"/>
              </a:rPr>
              <a:t> design: </a:t>
            </a:r>
          </a:p>
        </p:txBody>
      </p:sp>
      <p:sp>
        <p:nvSpPr>
          <p:cNvPr id="36" name="Textfeld 35">
            <a:extLst>
              <a:ext uri="{FF2B5EF4-FFF2-40B4-BE49-F238E27FC236}">
                <a16:creationId xmlns:a16="http://schemas.microsoft.com/office/drawing/2014/main" id="{2FA8C42F-4E3F-AA2A-BC55-C143803CAD03}"/>
              </a:ext>
            </a:extLst>
          </p:cNvPr>
          <p:cNvSpPr txBox="1"/>
          <p:nvPr/>
        </p:nvSpPr>
        <p:spPr>
          <a:xfrm>
            <a:off x="807887" y="3859298"/>
            <a:ext cx="4424661" cy="1384995"/>
          </a:xfrm>
          <a:prstGeom prst="rect">
            <a:avLst/>
          </a:prstGeom>
          <a:noFill/>
        </p:spPr>
        <p:txBody>
          <a:bodyPr wrap="square">
            <a:spAutoFit/>
          </a:bodyPr>
          <a:lstStyle/>
          <a:p>
            <a:pPr marL="285750" indent="-285750">
              <a:spcAft>
                <a:spcPts val="2400"/>
              </a:spcAft>
              <a:buFont typeface="Wingdings" panose="05000000000000000000" pitchFamily="2" charset="2"/>
              <a:buChar char="§"/>
            </a:pPr>
            <a:r>
              <a:rPr lang="en-US" sz="1600" dirty="0">
                <a:solidFill>
                  <a:srgbClr val="002060"/>
                </a:solidFill>
                <a:latin typeface="+mj-lt"/>
                <a:ea typeface="Calibri" panose="020F0502020204030204" pitchFamily="34" charset="0"/>
                <a:cs typeface="Arial" panose="020B0604020202020204" pitchFamily="34" charset="0"/>
              </a:rPr>
              <a:t>Improved </a:t>
            </a:r>
            <a:r>
              <a:rPr lang="en-US" sz="1600" dirty="0">
                <a:solidFill>
                  <a:srgbClr val="002060"/>
                </a:solidFill>
                <a:effectLst/>
                <a:latin typeface="+mj-lt"/>
                <a:ea typeface="Calibri" panose="020F0502020204030204" pitchFamily="34" charset="0"/>
                <a:cs typeface="Arial" panose="020B0604020202020204" pitchFamily="34" charset="0"/>
              </a:rPr>
              <a:t>concept for a floor-decoupled measurement system</a:t>
            </a:r>
            <a:endParaRPr lang="en-US" sz="1600" dirty="0">
              <a:solidFill>
                <a:srgbClr val="002060"/>
              </a:solidFill>
              <a:latin typeface="+mj-lt"/>
              <a:ea typeface="Calibri" panose="020F0502020204030204" pitchFamily="34" charset="0"/>
              <a:cs typeface="Arial" panose="020B0604020202020204" pitchFamily="34" charset="0"/>
            </a:endParaRPr>
          </a:p>
          <a:p>
            <a:pPr marL="285750" indent="-285750">
              <a:spcAft>
                <a:spcPts val="2400"/>
              </a:spcAft>
              <a:buFont typeface="Wingdings" panose="05000000000000000000" pitchFamily="2" charset="2"/>
              <a:buChar char="§"/>
            </a:pPr>
            <a:r>
              <a:rPr lang="en-US" sz="1600" dirty="0">
                <a:solidFill>
                  <a:srgbClr val="002060"/>
                </a:solidFill>
                <a:latin typeface="+mj-lt"/>
                <a:ea typeface="Calibri" panose="020F0502020204030204" pitchFamily="34" charset="0"/>
                <a:cs typeface="Arial" panose="020B0604020202020204" pitchFamily="34" charset="0"/>
              </a:rPr>
              <a:t>N</a:t>
            </a:r>
            <a:r>
              <a:rPr lang="en-US" sz="1600" dirty="0">
                <a:solidFill>
                  <a:srgbClr val="002060"/>
                </a:solidFill>
                <a:effectLst/>
                <a:latin typeface="+mj-lt"/>
                <a:ea typeface="Calibri" panose="020F0502020204030204" pitchFamily="34" charset="0"/>
                <a:cs typeface="Arial" panose="020B0604020202020204" pitchFamily="34" charset="0"/>
              </a:rPr>
              <a:t>ew data acquisition system for the evaluation of the energy spectrum</a:t>
            </a:r>
            <a:endParaRPr lang="de-DE" sz="1600" dirty="0">
              <a:solidFill>
                <a:srgbClr val="002060"/>
              </a:solidFill>
              <a:effectLst/>
              <a:latin typeface="+mj-lt"/>
              <a:ea typeface="Calibri" panose="020F0502020204030204" pitchFamily="34" charset="0"/>
              <a:cs typeface="Arial" panose="020B0604020202020204" pitchFamily="34" charset="0"/>
            </a:endParaRPr>
          </a:p>
        </p:txBody>
      </p:sp>
      <p:grpSp>
        <p:nvGrpSpPr>
          <p:cNvPr id="14" name="Gruppieren 13">
            <a:extLst>
              <a:ext uri="{FF2B5EF4-FFF2-40B4-BE49-F238E27FC236}">
                <a16:creationId xmlns:a16="http://schemas.microsoft.com/office/drawing/2014/main" id="{BFDB666B-7A23-F88D-9126-EAD5ABDDA811}"/>
              </a:ext>
            </a:extLst>
          </p:cNvPr>
          <p:cNvGrpSpPr/>
          <p:nvPr/>
        </p:nvGrpSpPr>
        <p:grpSpPr>
          <a:xfrm>
            <a:off x="6959454" y="688181"/>
            <a:ext cx="5062217" cy="3390760"/>
            <a:chOff x="6226464" y="833837"/>
            <a:chExt cx="5758009" cy="3941062"/>
          </a:xfrm>
        </p:grpSpPr>
        <p:pic>
          <p:nvPicPr>
            <p:cNvPr id="6" name="Grafik 5">
              <a:extLst>
                <a:ext uri="{FF2B5EF4-FFF2-40B4-BE49-F238E27FC236}">
                  <a16:creationId xmlns:a16="http://schemas.microsoft.com/office/drawing/2014/main" id="{BB127706-DB57-33D7-32CC-3B35F3629BEA}"/>
                </a:ext>
              </a:extLst>
            </p:cNvPr>
            <p:cNvPicPr/>
            <p:nvPr/>
          </p:nvPicPr>
          <p:blipFill rotWithShape="1">
            <a:blip r:embed="rId5">
              <a:extLst>
                <a:ext uri="{28A0092B-C50C-407E-A947-70E740481C1C}">
                  <a14:useLocalDpi xmlns:a14="http://schemas.microsoft.com/office/drawing/2010/main" val="0"/>
                </a:ext>
              </a:extLst>
            </a:blip>
            <a:srcRect l="4418" t="37991" r="9218" b="36152"/>
            <a:stretch/>
          </p:blipFill>
          <p:spPr bwMode="auto">
            <a:xfrm>
              <a:off x="6226464" y="2906686"/>
              <a:ext cx="5758009" cy="1868213"/>
            </a:xfrm>
            <a:prstGeom prst="rect">
              <a:avLst/>
            </a:prstGeom>
            <a:noFill/>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B11C566C-E8FD-73C7-B481-004DA041670F}"/>
                </a:ext>
              </a:extLst>
            </p:cNvPr>
            <p:cNvPicPr/>
            <p:nvPr/>
          </p:nvPicPr>
          <p:blipFill rotWithShape="1">
            <a:blip r:embed="rId5">
              <a:extLst>
                <a:ext uri="{28A0092B-C50C-407E-A947-70E740481C1C}">
                  <a14:useLocalDpi xmlns:a14="http://schemas.microsoft.com/office/drawing/2010/main" val="0"/>
                </a:ext>
              </a:extLst>
            </a:blip>
            <a:srcRect l="4418" t="6557" r="9218" b="67133"/>
            <a:stretch/>
          </p:blipFill>
          <p:spPr bwMode="auto">
            <a:xfrm>
              <a:off x="6231682" y="833837"/>
              <a:ext cx="5691380" cy="1868213"/>
            </a:xfrm>
            <a:prstGeom prst="rect">
              <a:avLst/>
            </a:prstGeom>
            <a:noFill/>
            <a:ln>
              <a:noFill/>
            </a:ln>
            <a:extLst>
              <a:ext uri="{53640926-AAD7-44D8-BBD7-CCE9431645EC}">
                <a14:shadowObscured xmlns:a14="http://schemas.microsoft.com/office/drawing/2010/main"/>
              </a:ext>
            </a:extLst>
          </p:spPr>
        </p:pic>
      </p:grpSp>
      <p:sp>
        <p:nvSpPr>
          <p:cNvPr id="11" name="Titel 5">
            <a:extLst>
              <a:ext uri="{FF2B5EF4-FFF2-40B4-BE49-F238E27FC236}">
                <a16:creationId xmlns:a16="http://schemas.microsoft.com/office/drawing/2014/main" id="{A793CBA7-693F-7EFC-6B9F-040368389C00}"/>
              </a:ext>
            </a:extLst>
          </p:cNvPr>
          <p:cNvSpPr>
            <a:spLocks noGrp="1"/>
          </p:cNvSpPr>
          <p:nvPr/>
        </p:nvSpPr>
        <p:spPr>
          <a:xfrm>
            <a:off x="8078010" y="2152289"/>
            <a:ext cx="2554665" cy="286481"/>
          </a:xfrm>
          <a:prstGeom prst="rect">
            <a:avLst/>
          </a:prstGeom>
          <a:solidFill>
            <a:schemeClr val="bg1"/>
          </a:solidFill>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tx1"/>
                </a:solidFill>
                <a:effectLst/>
                <a:latin typeface="Arial" panose="020B0604020202020204" pitchFamily="34" charset="0"/>
                <a:ea typeface="+mj-ea"/>
                <a:cs typeface="Arial" panose="020B0604020202020204" pitchFamily="34" charset="0"/>
              </a:defRPr>
            </a:lvl1pPr>
          </a:lstStyle>
          <a:p>
            <a:pPr algn="ctr">
              <a:lnSpc>
                <a:spcPct val="135000"/>
              </a:lnSpc>
            </a:pPr>
            <a:r>
              <a:rPr lang="de-DE" sz="1400" b="0" dirty="0" err="1">
                <a:latin typeface="+mj-lt"/>
              </a:rPr>
              <a:t>circumferential</a:t>
            </a:r>
            <a:r>
              <a:rPr lang="de-DE" sz="1400" b="0" dirty="0">
                <a:latin typeface="+mj-lt"/>
              </a:rPr>
              <a:t> angle [°]</a:t>
            </a:r>
          </a:p>
        </p:txBody>
      </p:sp>
      <p:sp>
        <p:nvSpPr>
          <p:cNvPr id="12" name="Titel 5">
            <a:extLst>
              <a:ext uri="{FF2B5EF4-FFF2-40B4-BE49-F238E27FC236}">
                <a16:creationId xmlns:a16="http://schemas.microsoft.com/office/drawing/2014/main" id="{9957554A-B3FD-FDBF-0113-A505F990E6B7}"/>
              </a:ext>
            </a:extLst>
          </p:cNvPr>
          <p:cNvSpPr>
            <a:spLocks noGrp="1"/>
          </p:cNvSpPr>
          <p:nvPr/>
        </p:nvSpPr>
        <p:spPr>
          <a:xfrm>
            <a:off x="8225522" y="3932689"/>
            <a:ext cx="2259640" cy="358148"/>
          </a:xfrm>
          <a:prstGeom prst="rect">
            <a:avLst/>
          </a:prstGeom>
          <a:solidFill>
            <a:schemeClr val="bg1"/>
          </a:solidFill>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tx1"/>
                </a:solidFill>
                <a:effectLst/>
                <a:latin typeface="Arial" panose="020B0604020202020204" pitchFamily="34" charset="0"/>
                <a:ea typeface="+mj-ea"/>
                <a:cs typeface="Arial" panose="020B0604020202020204" pitchFamily="34" charset="0"/>
              </a:defRPr>
            </a:lvl1pPr>
          </a:lstStyle>
          <a:p>
            <a:pPr algn="ctr">
              <a:lnSpc>
                <a:spcPct val="135000"/>
              </a:lnSpc>
            </a:pPr>
            <a:r>
              <a:rPr lang="de-DE" sz="1400" b="0" dirty="0" err="1">
                <a:latin typeface="+mj-lt"/>
              </a:rPr>
              <a:t>circumferential</a:t>
            </a:r>
            <a:r>
              <a:rPr lang="de-DE" sz="1400" b="0" dirty="0">
                <a:latin typeface="+mj-lt"/>
              </a:rPr>
              <a:t> angle [°]</a:t>
            </a:r>
          </a:p>
        </p:txBody>
      </p:sp>
    </p:spTree>
    <p:extLst>
      <p:ext uri="{BB962C8B-B14F-4D97-AF65-F5344CB8AC3E}">
        <p14:creationId xmlns:p14="http://schemas.microsoft.com/office/powerpoint/2010/main" val="137850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sz="2400" dirty="0" err="1"/>
              <a:t>Conclusion</a:t>
            </a:r>
            <a:r>
              <a:rPr lang="de-DE" sz="2400" dirty="0"/>
              <a:t> and </a:t>
            </a:r>
            <a:r>
              <a:rPr lang="de-DE" sz="2400" dirty="0" err="1"/>
              <a:t>outlook</a:t>
            </a:r>
            <a:endParaRPr lang="de-DE" sz="2400" dirty="0"/>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600410" y="1035817"/>
            <a:ext cx="8673043" cy="4344987"/>
          </a:xfrm>
        </p:spPr>
        <p:txBody>
          <a:bodyPr/>
          <a:lstStyle/>
          <a:p>
            <a:pPr marL="597695" lvl="2" indent="-345695" defTabSz="1105875">
              <a:buClr>
                <a:srgbClr val="00305E"/>
              </a:buClr>
              <a:buFont typeface="Wingdings" panose="05000000000000000000" pitchFamily="2" charset="2"/>
              <a:buChar char="§"/>
            </a:pPr>
            <a:endParaRPr lang="en-US" b="0" dirty="0">
              <a:solidFill>
                <a:srgbClr val="002060"/>
              </a:solidFill>
              <a:latin typeface="Open Sans"/>
              <a:ea typeface="Open Sans"/>
            </a:endParaRPr>
          </a:p>
          <a:p>
            <a:pPr defTabSz="1105875">
              <a:buClr>
                <a:srgbClr val="00305E"/>
              </a:buClr>
            </a:pPr>
            <a:endParaRPr lang="en-US" sz="1600" b="0" dirty="0">
              <a:solidFill>
                <a:srgbClr val="002060"/>
              </a:solidFill>
              <a:latin typeface="Open Sans"/>
              <a:ea typeface="Open Sans"/>
            </a:endParaRPr>
          </a:p>
          <a:p>
            <a:endParaRPr lang="de-DE" b="0" dirty="0"/>
          </a:p>
        </p:txBody>
      </p:sp>
      <p:sp>
        <p:nvSpPr>
          <p:cNvPr id="7" name="Textfeld 6">
            <a:extLst>
              <a:ext uri="{FF2B5EF4-FFF2-40B4-BE49-F238E27FC236}">
                <a16:creationId xmlns:a16="http://schemas.microsoft.com/office/drawing/2014/main" id="{3C6DAE85-2D8E-8936-D4EE-4F73C15D75A1}"/>
              </a:ext>
            </a:extLst>
          </p:cNvPr>
          <p:cNvSpPr txBox="1"/>
          <p:nvPr/>
        </p:nvSpPr>
        <p:spPr>
          <a:xfrm>
            <a:off x="110889" y="1030288"/>
            <a:ext cx="9162563" cy="3146182"/>
          </a:xfrm>
          <a:prstGeom prst="rect">
            <a:avLst/>
          </a:prstGeom>
          <a:noFill/>
        </p:spPr>
        <p:txBody>
          <a:bodyPr wrap="square">
            <a:spAutoFit/>
          </a:bodyPr>
          <a:lstStyle/>
          <a:p>
            <a:pPr marL="552938" lvl="1"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Develop modular muon detector for industrial applications </a:t>
            </a:r>
          </a:p>
          <a:p>
            <a:pPr marL="552938" lvl="1"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Preparation for large-scale experiments </a:t>
            </a:r>
          </a:p>
          <a:p>
            <a:pPr marL="552938" lvl="1"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Gamma and neutron measurements of a cask within an interim storage facility</a:t>
            </a:r>
          </a:p>
          <a:p>
            <a:pPr marL="552938" lvl="1" indent="-345695" defTabSz="1105875">
              <a:lnSpc>
                <a:spcPct val="125000"/>
              </a:lnSpc>
              <a:buClr>
                <a:srgbClr val="002060"/>
              </a:buClr>
              <a:buFont typeface="Wingdings" panose="05000000000000000000" pitchFamily="2" charset="2"/>
              <a:buChar char="§"/>
            </a:pPr>
            <a:endParaRPr lang="en-US" sz="1600" dirty="0">
              <a:solidFill>
                <a:srgbClr val="000000"/>
              </a:solidFill>
              <a:latin typeface="+mj-lt"/>
            </a:endParaRPr>
          </a:p>
          <a:p>
            <a:pPr marL="552938" lvl="1" indent="-345695" defTabSz="1105875">
              <a:lnSpc>
                <a:spcPct val="125000"/>
              </a:lnSpc>
              <a:buClr>
                <a:srgbClr val="002060"/>
              </a:buClr>
              <a:buFont typeface="Wingdings" panose="05000000000000000000" pitchFamily="2" charset="2"/>
              <a:buChar char="§"/>
            </a:pPr>
            <a:r>
              <a:rPr lang="en-GB" sz="1600" b="1" dirty="0">
                <a:solidFill>
                  <a:srgbClr val="002060"/>
                </a:solidFill>
                <a:latin typeface="+mj-lt"/>
              </a:rPr>
              <a:t>Looking forward:</a:t>
            </a:r>
          </a:p>
          <a:p>
            <a:pPr marL="1010138" lvl="2"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Measurements on phantom </a:t>
            </a:r>
          </a:p>
          <a:p>
            <a:pPr marL="1010138" lvl="2"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Test measurements with detector of background radiation in </a:t>
            </a:r>
            <a:r>
              <a:rPr lang="en-GB" sz="1600" dirty="0" err="1">
                <a:solidFill>
                  <a:srgbClr val="002060"/>
                </a:solidFill>
                <a:latin typeface="+mj-lt"/>
              </a:rPr>
              <a:t>Zwischenlager</a:t>
            </a:r>
            <a:r>
              <a:rPr lang="en-GB" sz="1600" dirty="0">
                <a:solidFill>
                  <a:srgbClr val="002060"/>
                </a:solidFill>
                <a:latin typeface="+mj-lt"/>
              </a:rPr>
              <a:t> Nord</a:t>
            </a:r>
            <a:endParaRPr lang="en-US" sz="1600" dirty="0">
              <a:solidFill>
                <a:srgbClr val="000000"/>
              </a:solidFill>
              <a:latin typeface="+mj-lt"/>
            </a:endParaRPr>
          </a:p>
          <a:p>
            <a:pPr marL="1010138" lvl="2"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Measurement and image reconstruction of cask with muons</a:t>
            </a:r>
          </a:p>
          <a:p>
            <a:pPr marL="1010138" lvl="2" indent="-345695" defTabSz="1105875">
              <a:lnSpc>
                <a:spcPct val="125000"/>
              </a:lnSpc>
              <a:buClr>
                <a:srgbClr val="002060"/>
              </a:buClr>
              <a:buFont typeface="Wingdings" panose="05000000000000000000" pitchFamily="2" charset="2"/>
              <a:buChar char="§"/>
            </a:pPr>
            <a:r>
              <a:rPr lang="en-GB" sz="1600" dirty="0">
                <a:solidFill>
                  <a:srgbClr val="002060"/>
                </a:solidFill>
                <a:latin typeface="+mj-lt"/>
              </a:rPr>
              <a:t>Improve gamma and neutron detection system and take new measurements</a:t>
            </a:r>
            <a:endParaRPr lang="en-US" sz="1600" dirty="0">
              <a:solidFill>
                <a:srgbClr val="000000"/>
              </a:solidFill>
              <a:latin typeface="+mj-lt"/>
            </a:endParaRPr>
          </a:p>
          <a:p>
            <a:pPr marL="664443" lvl="2" defTabSz="1105875">
              <a:lnSpc>
                <a:spcPct val="125000"/>
              </a:lnSpc>
              <a:buClr>
                <a:srgbClr val="002060"/>
              </a:buClr>
            </a:pPr>
            <a:endParaRPr lang="en-GB" sz="1600" dirty="0">
              <a:solidFill>
                <a:srgbClr val="002060"/>
              </a:solidFill>
              <a:latin typeface="+mj-lt"/>
            </a:endParaRPr>
          </a:p>
        </p:txBody>
      </p:sp>
      <p:sp>
        <p:nvSpPr>
          <p:cNvPr id="5" name="Textfeld 4">
            <a:extLst>
              <a:ext uri="{FF2B5EF4-FFF2-40B4-BE49-F238E27FC236}">
                <a16:creationId xmlns:a16="http://schemas.microsoft.com/office/drawing/2014/main" id="{0A081081-40B9-9EC8-8AD4-05F2A8E3684A}"/>
              </a:ext>
            </a:extLst>
          </p:cNvPr>
          <p:cNvSpPr txBox="1"/>
          <p:nvPr/>
        </p:nvSpPr>
        <p:spPr>
          <a:xfrm>
            <a:off x="3417003" y="4776157"/>
            <a:ext cx="3318582" cy="1107996"/>
          </a:xfrm>
          <a:prstGeom prst="rect">
            <a:avLst/>
          </a:prstGeom>
          <a:noFill/>
        </p:spPr>
        <p:txBody>
          <a:bodyPr wrap="square">
            <a:spAutoFit/>
          </a:bodyPr>
          <a:lstStyle/>
          <a:p>
            <a:r>
              <a:rPr lang="en-US" sz="1100" b="0" i="0" dirty="0">
                <a:solidFill>
                  <a:srgbClr val="002060"/>
                </a:solidFill>
                <a:effectLst/>
                <a:latin typeface="+mj-lt"/>
              </a:rPr>
              <a:t>This work was funded by the Helmholtz Association (Germany) with the grant number KA-TVP-37 and by the Federal Ministry for the Environment, Climate Action, Nature Conservation and Nuclear Safety (BMUKN) with the grant numbers 1501661 and 1501606A.</a:t>
            </a:r>
            <a:endParaRPr lang="de-DE" dirty="0">
              <a:solidFill>
                <a:srgbClr val="002060"/>
              </a:solidFill>
              <a:latin typeface="+mj-lt"/>
            </a:endParaRPr>
          </a:p>
        </p:txBody>
      </p:sp>
      <p:pic>
        <p:nvPicPr>
          <p:cNvPr id="6" name="Grafik 5">
            <a:extLst>
              <a:ext uri="{FF2B5EF4-FFF2-40B4-BE49-F238E27FC236}">
                <a16:creationId xmlns:a16="http://schemas.microsoft.com/office/drawing/2014/main" id="{8FD7D035-B8CD-F689-25E6-2B2AE79FCB4E}"/>
              </a:ext>
            </a:extLst>
          </p:cNvPr>
          <p:cNvPicPr>
            <a:picLocks noChangeAspect="1"/>
          </p:cNvPicPr>
          <p:nvPr/>
        </p:nvPicPr>
        <p:blipFill>
          <a:blip r:embed="rId3"/>
          <a:srcRect r="42235"/>
          <a:stretch>
            <a:fillRect/>
          </a:stretch>
        </p:blipFill>
        <p:spPr>
          <a:xfrm>
            <a:off x="600410" y="3907421"/>
            <a:ext cx="2839511" cy="2052285"/>
          </a:xfrm>
          <a:prstGeom prst="rect">
            <a:avLst/>
          </a:prstGeom>
        </p:spPr>
      </p:pic>
      <p:pic>
        <p:nvPicPr>
          <p:cNvPr id="9" name="Grafik 8" descr="Häkchen mit einfarbiger Füllung">
            <a:extLst>
              <a:ext uri="{FF2B5EF4-FFF2-40B4-BE49-F238E27FC236}">
                <a16:creationId xmlns:a16="http://schemas.microsoft.com/office/drawing/2014/main" id="{734BB8E8-3CB5-E712-4C63-D466030BDB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1465" y="1341554"/>
            <a:ext cx="429902" cy="429902"/>
          </a:xfrm>
          <a:prstGeom prst="rect">
            <a:avLst/>
          </a:prstGeom>
        </p:spPr>
      </p:pic>
      <p:pic>
        <p:nvPicPr>
          <p:cNvPr id="10" name="Grafik 9" descr="Häkchen mit einfarbiger Füllung">
            <a:extLst>
              <a:ext uri="{FF2B5EF4-FFF2-40B4-BE49-F238E27FC236}">
                <a16:creationId xmlns:a16="http://schemas.microsoft.com/office/drawing/2014/main" id="{04486E5C-ECE9-F752-4CD6-F048C22956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20634" y="1030288"/>
            <a:ext cx="429902" cy="429902"/>
          </a:xfrm>
          <a:prstGeom prst="rect">
            <a:avLst/>
          </a:prstGeom>
        </p:spPr>
      </p:pic>
      <p:pic>
        <p:nvPicPr>
          <p:cNvPr id="11" name="Grafik 10" descr="Häkchen mit einfarbiger Füllung">
            <a:extLst>
              <a:ext uri="{FF2B5EF4-FFF2-40B4-BE49-F238E27FC236}">
                <a16:creationId xmlns:a16="http://schemas.microsoft.com/office/drawing/2014/main" id="{EFBA8451-22BA-12F3-8EFC-2300081CF9E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2095" y="1575933"/>
            <a:ext cx="429902" cy="429902"/>
          </a:xfrm>
          <a:prstGeom prst="rect">
            <a:avLst/>
          </a:prstGeom>
        </p:spPr>
      </p:pic>
      <p:pic>
        <p:nvPicPr>
          <p:cNvPr id="12" name="Grafik 11">
            <a:extLst>
              <a:ext uri="{FF2B5EF4-FFF2-40B4-BE49-F238E27FC236}">
                <a16:creationId xmlns:a16="http://schemas.microsoft.com/office/drawing/2014/main" id="{372F67CC-323A-6433-9670-8AA1ABB2B9C9}"/>
              </a:ext>
            </a:extLst>
          </p:cNvPr>
          <p:cNvPicPr>
            <a:picLocks noChangeAspect="1"/>
          </p:cNvPicPr>
          <p:nvPr/>
        </p:nvPicPr>
        <p:blipFill>
          <a:blip r:embed="rId5" cstate="print">
            <a:extLst>
              <a:ext uri="{28A0092B-C50C-407E-A947-70E740481C1C}">
                <a14:useLocalDpi xmlns:a14="http://schemas.microsoft.com/office/drawing/2010/main" val="0"/>
              </a:ext>
            </a:extLst>
          </a:blip>
          <a:srcRect l="26809" r="27549"/>
          <a:stretch>
            <a:fillRect/>
          </a:stretch>
        </p:blipFill>
        <p:spPr>
          <a:xfrm>
            <a:off x="9634072" y="634561"/>
            <a:ext cx="2145552" cy="3133595"/>
          </a:xfrm>
          <a:prstGeom prst="rect">
            <a:avLst/>
          </a:prstGeom>
        </p:spPr>
      </p:pic>
      <p:pic>
        <p:nvPicPr>
          <p:cNvPr id="13" name="Grafik 12" descr="ZLN - Transportbehälterlager">
            <a:extLst>
              <a:ext uri="{FF2B5EF4-FFF2-40B4-BE49-F238E27FC236}">
                <a16:creationId xmlns:a16="http://schemas.microsoft.com/office/drawing/2014/main" id="{2D975332-FA4F-E0ED-B755-42E4F3DBAAC0}"/>
              </a:ext>
            </a:extLst>
          </p:cNvPr>
          <p:cNvPicPr>
            <a:picLocks noChangeAspect="1"/>
          </p:cNvPicPr>
          <p:nvPr/>
        </p:nvPicPr>
        <p:blipFill>
          <a:blip r:embed="rId6"/>
          <a:stretch>
            <a:fillRect/>
          </a:stretch>
        </p:blipFill>
        <p:spPr>
          <a:xfrm>
            <a:off x="8063836" y="4138693"/>
            <a:ext cx="3527754" cy="1923116"/>
          </a:xfrm>
          <a:prstGeom prst="rect">
            <a:avLst/>
          </a:prstGeom>
        </p:spPr>
      </p:pic>
    </p:spTree>
    <p:extLst>
      <p:ext uri="{BB962C8B-B14F-4D97-AF65-F5344CB8AC3E}">
        <p14:creationId xmlns:p14="http://schemas.microsoft.com/office/powerpoint/2010/main" val="307481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 </a:t>
            </a:r>
            <a:r>
              <a:rPr lang="de-DE" dirty="0" err="1"/>
              <a:t>Overview</a:t>
            </a:r>
            <a:endParaRPr lang="de-DE" dirty="0"/>
          </a:p>
        </p:txBody>
      </p:sp>
      <p:grpSp>
        <p:nvGrpSpPr>
          <p:cNvPr id="4" name="Group 25">
            <a:extLst>
              <a:ext uri="{FF2B5EF4-FFF2-40B4-BE49-F238E27FC236}">
                <a16:creationId xmlns:a16="http://schemas.microsoft.com/office/drawing/2014/main" id="{2716DB5B-A893-E863-13CB-AF6B7C4106C5}"/>
              </a:ext>
            </a:extLst>
          </p:cNvPr>
          <p:cNvGrpSpPr/>
          <p:nvPr/>
        </p:nvGrpSpPr>
        <p:grpSpPr>
          <a:xfrm>
            <a:off x="531378" y="3129871"/>
            <a:ext cx="3896243" cy="2193889"/>
            <a:chOff x="7984739" y="403535"/>
            <a:chExt cx="3542937" cy="1992757"/>
          </a:xfrm>
        </p:grpSpPr>
        <p:pic>
          <p:nvPicPr>
            <p:cNvPr id="5" name="Picture 23">
              <a:extLst>
                <a:ext uri="{FF2B5EF4-FFF2-40B4-BE49-F238E27FC236}">
                  <a16:creationId xmlns:a16="http://schemas.microsoft.com/office/drawing/2014/main" id="{E45366DF-AB56-1A83-BEF5-360E6C94A6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4739" y="403535"/>
              <a:ext cx="3542679" cy="1992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24">
              <a:extLst>
                <a:ext uri="{FF2B5EF4-FFF2-40B4-BE49-F238E27FC236}">
                  <a16:creationId xmlns:a16="http://schemas.microsoft.com/office/drawing/2014/main" id="{806D3642-23ED-A381-0F51-7DE5C959B5B2}"/>
                </a:ext>
              </a:extLst>
            </p:cNvPr>
            <p:cNvSpPr txBox="1"/>
            <p:nvPr/>
          </p:nvSpPr>
          <p:spPr>
            <a:xfrm>
              <a:off x="9907877" y="2062466"/>
              <a:ext cx="16197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[www.tagesschau.de]</a:t>
              </a:r>
              <a:endParaRPr kumimoji="0" lang="de-DE" sz="11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6" name="Gruppieren 35">
            <a:extLst>
              <a:ext uri="{FF2B5EF4-FFF2-40B4-BE49-F238E27FC236}">
                <a16:creationId xmlns:a16="http://schemas.microsoft.com/office/drawing/2014/main" id="{06D12241-AC95-B349-068A-A905EF11759F}"/>
              </a:ext>
            </a:extLst>
          </p:cNvPr>
          <p:cNvGrpSpPr/>
          <p:nvPr/>
        </p:nvGrpSpPr>
        <p:grpSpPr>
          <a:xfrm>
            <a:off x="4083364" y="754408"/>
            <a:ext cx="6870563" cy="1495146"/>
            <a:chOff x="1214658" y="1112045"/>
            <a:chExt cx="5770997" cy="1314463"/>
          </a:xfrm>
        </p:grpSpPr>
        <p:grpSp>
          <p:nvGrpSpPr>
            <p:cNvPr id="9" name="Gruppieren 8">
              <a:extLst>
                <a:ext uri="{FF2B5EF4-FFF2-40B4-BE49-F238E27FC236}">
                  <a16:creationId xmlns:a16="http://schemas.microsoft.com/office/drawing/2014/main" id="{E438A587-27A9-E7DD-5E42-FB59F8B5F0CD}"/>
                </a:ext>
              </a:extLst>
            </p:cNvPr>
            <p:cNvGrpSpPr/>
            <p:nvPr/>
          </p:nvGrpSpPr>
          <p:grpSpPr>
            <a:xfrm>
              <a:off x="1214658" y="1112045"/>
              <a:ext cx="3178148" cy="1290540"/>
              <a:chOff x="3343462" y="2215830"/>
              <a:chExt cx="3178148" cy="1290540"/>
            </a:xfrm>
          </p:grpSpPr>
          <p:pic>
            <p:nvPicPr>
              <p:cNvPr id="10" name="Grafik 9">
                <a:extLst>
                  <a:ext uri="{FF2B5EF4-FFF2-40B4-BE49-F238E27FC236}">
                    <a16:creationId xmlns:a16="http://schemas.microsoft.com/office/drawing/2014/main" id="{557E8298-CDA7-B727-C708-D2C7237468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3462" y="2215830"/>
                <a:ext cx="3166970" cy="1290540"/>
              </a:xfrm>
              <a:prstGeom prst="rect">
                <a:avLst/>
              </a:prstGeom>
              <a:ln>
                <a:solidFill>
                  <a:schemeClr val="tx1"/>
                </a:solidFill>
              </a:ln>
            </p:spPr>
          </p:pic>
          <p:sp>
            <p:nvSpPr>
              <p:cNvPr id="12" name="Textfeld 11">
                <a:extLst>
                  <a:ext uri="{FF2B5EF4-FFF2-40B4-BE49-F238E27FC236}">
                    <a16:creationId xmlns:a16="http://schemas.microsoft.com/office/drawing/2014/main" id="{057F6CC2-0822-0DF6-6CBB-08C722BE4B0F}"/>
                  </a:ext>
                </a:extLst>
              </p:cNvPr>
              <p:cNvSpPr txBox="1"/>
              <p:nvPr/>
            </p:nvSpPr>
            <p:spPr>
              <a:xfrm>
                <a:off x="4257497" y="3210214"/>
                <a:ext cx="2264113"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white"/>
                    </a:solidFill>
                    <a:effectLst/>
                    <a:uLnTx/>
                    <a:uFillTx/>
                    <a:latin typeface="Arial"/>
                    <a:ea typeface="+mn-ea"/>
                    <a:cs typeface="+mn-cs"/>
                  </a:rPr>
                  <a:t>[https://www.ibu-tec.de]</a:t>
                </a:r>
              </a:p>
            </p:txBody>
          </p:sp>
        </p:grpSp>
        <p:grpSp>
          <p:nvGrpSpPr>
            <p:cNvPr id="13" name="Gruppieren 12">
              <a:extLst>
                <a:ext uri="{FF2B5EF4-FFF2-40B4-BE49-F238E27FC236}">
                  <a16:creationId xmlns:a16="http://schemas.microsoft.com/office/drawing/2014/main" id="{27B92D4D-7FCF-6B86-279D-119373BE8563}"/>
                </a:ext>
              </a:extLst>
            </p:cNvPr>
            <p:cNvGrpSpPr/>
            <p:nvPr/>
          </p:nvGrpSpPr>
          <p:grpSpPr>
            <a:xfrm>
              <a:off x="4651640" y="1112045"/>
              <a:ext cx="2334015" cy="1314463"/>
              <a:chOff x="581389" y="2194121"/>
              <a:chExt cx="2334015" cy="1314463"/>
            </a:xfrm>
          </p:grpSpPr>
          <p:pic>
            <p:nvPicPr>
              <p:cNvPr id="29" name="Grafik 28">
                <a:extLst>
                  <a:ext uri="{FF2B5EF4-FFF2-40B4-BE49-F238E27FC236}">
                    <a16:creationId xmlns:a16="http://schemas.microsoft.com/office/drawing/2014/main" id="{469A268A-43A8-7A9B-0051-C81F2FB57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389" y="2194121"/>
                <a:ext cx="2334015" cy="1314463"/>
              </a:xfrm>
              <a:prstGeom prst="rect">
                <a:avLst/>
              </a:prstGeom>
              <a:ln>
                <a:solidFill>
                  <a:schemeClr val="tx1"/>
                </a:solidFill>
              </a:ln>
            </p:spPr>
          </p:pic>
          <p:sp>
            <p:nvSpPr>
              <p:cNvPr id="30" name="Textfeld 29">
                <a:extLst>
                  <a:ext uri="{FF2B5EF4-FFF2-40B4-BE49-F238E27FC236}">
                    <a16:creationId xmlns:a16="http://schemas.microsoft.com/office/drawing/2014/main" id="{953C8239-B3BB-4ADD-F877-28E1B3D34966}"/>
                  </a:ext>
                </a:extLst>
              </p:cNvPr>
              <p:cNvSpPr txBox="1"/>
              <p:nvPr/>
            </p:nvSpPr>
            <p:spPr>
              <a:xfrm>
                <a:off x="2080359" y="2194666"/>
                <a:ext cx="829026"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prstClr val="white"/>
                    </a:solidFill>
                    <a:effectLst/>
                    <a:uLnTx/>
                    <a:uFillTx/>
                    <a:latin typeface="Arial"/>
                    <a:ea typeface="+mn-ea"/>
                    <a:cs typeface="+mn-cs"/>
                  </a:rPr>
                  <a:t>Evonik</a:t>
                </a:r>
              </a:p>
            </p:txBody>
          </p:sp>
        </p:grpSp>
      </p:grpSp>
      <p:grpSp>
        <p:nvGrpSpPr>
          <p:cNvPr id="31" name="Gruppieren 30">
            <a:extLst>
              <a:ext uri="{FF2B5EF4-FFF2-40B4-BE49-F238E27FC236}">
                <a16:creationId xmlns:a16="http://schemas.microsoft.com/office/drawing/2014/main" id="{F2A1AF57-5FBF-84B3-2ACE-4D5F1F00D246}"/>
              </a:ext>
            </a:extLst>
          </p:cNvPr>
          <p:cNvGrpSpPr/>
          <p:nvPr/>
        </p:nvGrpSpPr>
        <p:grpSpPr>
          <a:xfrm>
            <a:off x="4673106" y="3077533"/>
            <a:ext cx="7356105" cy="2298567"/>
            <a:chOff x="4726379" y="3335747"/>
            <a:chExt cx="7356105" cy="2298567"/>
          </a:xfrm>
        </p:grpSpPr>
        <p:pic>
          <p:nvPicPr>
            <p:cNvPr id="32" name="Inhaltsplatzhalter 6">
              <a:extLst>
                <a:ext uri="{FF2B5EF4-FFF2-40B4-BE49-F238E27FC236}">
                  <a16:creationId xmlns:a16="http://schemas.microsoft.com/office/drawing/2014/main" id="{13D2E9F3-08D1-3113-9D65-C5B77F4ACDF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26379" y="3335747"/>
              <a:ext cx="7356105" cy="2298567"/>
            </a:xfrm>
            <a:prstGeom prst="rect">
              <a:avLst/>
            </a:prstGeom>
            <a:ln>
              <a:noFill/>
            </a:ln>
            <a:effectLst>
              <a:outerShdw blurRad="190500" algn="tl" rotWithShape="0">
                <a:srgbClr val="000000">
                  <a:alpha val="70000"/>
                </a:srgbClr>
              </a:outerShdw>
            </a:effectLst>
          </p:spPr>
        </p:pic>
        <p:sp>
          <p:nvSpPr>
            <p:cNvPr id="33" name="TextBox 24">
              <a:extLst>
                <a:ext uri="{FF2B5EF4-FFF2-40B4-BE49-F238E27FC236}">
                  <a16:creationId xmlns:a16="http://schemas.microsoft.com/office/drawing/2014/main" id="{D6A2884D-BBA5-ADD7-8B94-53D60A88B3D2}"/>
                </a:ext>
              </a:extLst>
            </p:cNvPr>
            <p:cNvSpPr txBox="1"/>
            <p:nvPr/>
          </p:nvSpPr>
          <p:spPr>
            <a:xfrm>
              <a:off x="10448292" y="5364558"/>
              <a:ext cx="161979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EWN</a:t>
              </a:r>
              <a:endParaRPr kumimoji="0" lang="de-DE" sz="11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4" name="Textfeld 33">
            <a:extLst>
              <a:ext uri="{FF2B5EF4-FFF2-40B4-BE49-F238E27FC236}">
                <a16:creationId xmlns:a16="http://schemas.microsoft.com/office/drawing/2014/main" id="{606058B8-3185-8039-8766-4C5ED06118B3}"/>
              </a:ext>
            </a:extLst>
          </p:cNvPr>
          <p:cNvSpPr txBox="1"/>
          <p:nvPr/>
        </p:nvSpPr>
        <p:spPr>
          <a:xfrm>
            <a:off x="4217835" y="2233393"/>
            <a:ext cx="64540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02.06. | 11:35 =&gt; Johann Wolf , An algorithm to localize position indicators using atmospheric muons</a:t>
            </a:r>
          </a:p>
        </p:txBody>
      </p:sp>
      <p:sp>
        <p:nvSpPr>
          <p:cNvPr id="38" name="Textfeld 37">
            <a:extLst>
              <a:ext uri="{FF2B5EF4-FFF2-40B4-BE49-F238E27FC236}">
                <a16:creationId xmlns:a16="http://schemas.microsoft.com/office/drawing/2014/main" id="{CA6449E7-5A5C-2065-EE34-0600444150B7}"/>
              </a:ext>
            </a:extLst>
          </p:cNvPr>
          <p:cNvSpPr txBox="1"/>
          <p:nvPr/>
        </p:nvSpPr>
        <p:spPr>
          <a:xfrm>
            <a:off x="531378" y="5515147"/>
            <a:ext cx="41058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01.06. | </a:t>
            </a:r>
            <a:r>
              <a:rPr lang="en-GB" sz="1100" dirty="0">
                <a:solidFill>
                  <a:prstClr val="black"/>
                </a:solidFill>
                <a:latin typeface="Arial"/>
              </a:rPr>
              <a:t>5</a:t>
            </a:r>
            <a:r>
              <a:rPr kumimoji="0" lang="en-GB" sz="1100" b="0" i="0" u="none" strike="noStrike" kern="1200" cap="none" spc="0" normalizeH="0" baseline="0" noProof="0" dirty="0">
                <a:ln>
                  <a:noFill/>
                </a:ln>
                <a:solidFill>
                  <a:prstClr val="black"/>
                </a:solidFill>
                <a:effectLst/>
                <a:uLnTx/>
                <a:uFillTx/>
                <a:latin typeface="Arial"/>
                <a:ea typeface="+mn-ea"/>
                <a:cs typeface="+mn-cs"/>
              </a:rPr>
              <a:t>:30 =&gt; Andre </a:t>
            </a:r>
            <a:r>
              <a:rPr kumimoji="0" lang="en-GB" sz="1100" b="0" i="0" u="none" strike="noStrike" kern="1200" cap="none" spc="0" normalizeH="0" baseline="0" noProof="0" dirty="0" err="1">
                <a:ln>
                  <a:noFill/>
                </a:ln>
                <a:solidFill>
                  <a:prstClr val="black"/>
                </a:solidFill>
                <a:effectLst/>
                <a:uLnTx/>
                <a:uFillTx/>
                <a:latin typeface="Arial"/>
                <a:ea typeface="+mn-ea"/>
                <a:cs typeface="+mn-cs"/>
              </a:rPr>
              <a:t>Bieberle</a:t>
            </a:r>
            <a:r>
              <a:rPr kumimoji="0" lang="en-GB" sz="1100" b="0" i="0" u="none" strike="noStrike" kern="1200" cap="none" spc="0" normalizeH="0" baseline="0" noProof="0" dirty="0">
                <a:ln>
                  <a:noFill/>
                </a:ln>
                <a:solidFill>
                  <a:prstClr val="black"/>
                </a:solidFill>
                <a:effectLst/>
                <a:uLnTx/>
                <a:uFillTx/>
                <a:latin typeface="Arial"/>
                <a:ea typeface="+mn-ea"/>
                <a:cs typeface="+mn-cs"/>
              </a:rPr>
              <a:t>, First results of modular drift chamber design based hodoscopes</a:t>
            </a:r>
          </a:p>
        </p:txBody>
      </p:sp>
      <p:sp>
        <p:nvSpPr>
          <p:cNvPr id="6" name="TextBox 5">
            <a:extLst>
              <a:ext uri="{FF2B5EF4-FFF2-40B4-BE49-F238E27FC236}">
                <a16:creationId xmlns:a16="http://schemas.microsoft.com/office/drawing/2014/main" id="{808CA42F-B6E6-D324-4A64-B94E47EEC507}"/>
              </a:ext>
            </a:extLst>
          </p:cNvPr>
          <p:cNvSpPr txBox="1"/>
          <p:nvPr/>
        </p:nvSpPr>
        <p:spPr>
          <a:xfrm>
            <a:off x="439941" y="794768"/>
            <a:ext cx="3335272" cy="2585323"/>
          </a:xfrm>
          <a:prstGeom prst="rect">
            <a:avLst/>
          </a:prstGeom>
          <a:noFill/>
        </p:spPr>
        <p:txBody>
          <a:bodyPr wrap="none" rtlCol="0">
            <a:spAutoFit/>
          </a:bodyPr>
          <a:lstStyle/>
          <a:p>
            <a:pPr marL="285750" indent="-285750">
              <a:buFont typeface="Wingdings" panose="05000000000000000000" pitchFamily="2" charset="2"/>
              <a:buChar char="§"/>
            </a:pPr>
            <a:r>
              <a:rPr lang="en-GB" sz="1600" dirty="0">
                <a:solidFill>
                  <a:srgbClr val="002060"/>
                </a:solidFill>
              </a:rPr>
              <a:t>Motivation</a:t>
            </a:r>
          </a:p>
          <a:p>
            <a:pPr marL="285750" indent="-285750">
              <a:buFont typeface="Wingdings" panose="05000000000000000000" pitchFamily="2" charset="2"/>
              <a:buChar char="§"/>
            </a:pPr>
            <a:endParaRPr lang="en-GB" sz="1600" dirty="0">
              <a:solidFill>
                <a:srgbClr val="002060"/>
              </a:solidFill>
            </a:endParaRPr>
          </a:p>
          <a:p>
            <a:pPr marL="285750" indent="-285750">
              <a:buFont typeface="Wingdings" panose="05000000000000000000" pitchFamily="2" charset="2"/>
              <a:buChar char="§"/>
            </a:pPr>
            <a:r>
              <a:rPr lang="en-GB" sz="1600" dirty="0">
                <a:solidFill>
                  <a:srgbClr val="002060"/>
                </a:solidFill>
              </a:rPr>
              <a:t>Objectives</a:t>
            </a:r>
          </a:p>
          <a:p>
            <a:pPr marL="285750" indent="-285750">
              <a:buFont typeface="Wingdings" panose="05000000000000000000" pitchFamily="2" charset="2"/>
              <a:buChar char="§"/>
            </a:pPr>
            <a:endParaRPr lang="en-GB" sz="1600" dirty="0">
              <a:solidFill>
                <a:srgbClr val="002060"/>
              </a:solidFill>
            </a:endParaRPr>
          </a:p>
          <a:p>
            <a:pPr marL="285750" indent="-285750">
              <a:buFont typeface="Wingdings" panose="05000000000000000000" pitchFamily="2" charset="2"/>
              <a:buChar char="§"/>
            </a:pPr>
            <a:r>
              <a:rPr lang="en-GB" sz="1600" dirty="0">
                <a:solidFill>
                  <a:srgbClr val="002060"/>
                </a:solidFill>
              </a:rPr>
              <a:t>Detector system arrangement</a:t>
            </a:r>
          </a:p>
          <a:p>
            <a:pPr marL="285750" indent="-285750">
              <a:buFont typeface="Wingdings" panose="05000000000000000000" pitchFamily="2" charset="2"/>
              <a:buChar char="§"/>
            </a:pPr>
            <a:endParaRPr lang="en-GB" sz="1600" dirty="0">
              <a:solidFill>
                <a:srgbClr val="002060"/>
              </a:solidFill>
            </a:endParaRPr>
          </a:p>
          <a:p>
            <a:pPr marL="285750" indent="-285750">
              <a:buFont typeface="Wingdings" panose="05000000000000000000" pitchFamily="2" charset="2"/>
              <a:buChar char="§"/>
            </a:pPr>
            <a:r>
              <a:rPr lang="en-GB" sz="1600" dirty="0">
                <a:solidFill>
                  <a:srgbClr val="002060"/>
                </a:solidFill>
              </a:rPr>
              <a:t>Large-scale measurements</a:t>
            </a:r>
          </a:p>
          <a:p>
            <a:pPr marL="285750" indent="-285750">
              <a:buFont typeface="Wingdings" panose="05000000000000000000" pitchFamily="2" charset="2"/>
              <a:buChar char="§"/>
            </a:pPr>
            <a:endParaRPr lang="en-GB" sz="1600" dirty="0">
              <a:solidFill>
                <a:srgbClr val="002060"/>
              </a:solidFill>
            </a:endParaRPr>
          </a:p>
          <a:p>
            <a:pPr marL="285750" indent="-285750">
              <a:buFont typeface="Wingdings" panose="05000000000000000000" pitchFamily="2" charset="2"/>
              <a:buChar char="§"/>
            </a:pPr>
            <a:r>
              <a:rPr lang="en-GB" sz="1600" dirty="0">
                <a:solidFill>
                  <a:srgbClr val="002060"/>
                </a:solidFill>
              </a:rPr>
              <a:t>Outlook and conclusion</a:t>
            </a:r>
          </a:p>
          <a:p>
            <a:pPr marL="285750" indent="-285750">
              <a:buFont typeface="Wingdings" panose="05000000000000000000" pitchFamily="2" charset="2"/>
              <a:buChar char="§"/>
            </a:pPr>
            <a:endParaRPr lang="de-DE" dirty="0"/>
          </a:p>
        </p:txBody>
      </p:sp>
    </p:spTree>
    <p:extLst>
      <p:ext uri="{BB962C8B-B14F-4D97-AF65-F5344CB8AC3E}">
        <p14:creationId xmlns:p14="http://schemas.microsoft.com/office/powerpoint/2010/main" val="136196712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 Motivation</a:t>
            </a:r>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805362" y="1059593"/>
            <a:ext cx="7343529" cy="4344987"/>
          </a:xfrm>
        </p:spPr>
        <p:txBody>
          <a:bodyPr/>
          <a:lstStyle/>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Germany will not have access to a final repository for at least several decades</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Unclear status of inventory after long interim storage</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Necessary to monitor the integrity of the inventory</a:t>
            </a:r>
            <a:endParaRPr lang="en-US" b="0" dirty="0">
              <a:solidFill>
                <a:srgbClr val="002060"/>
              </a:solidFill>
              <a:latin typeface="Open Sans"/>
              <a:ea typeface="Open Sans"/>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mj-lt"/>
              </a:rPr>
              <a:t>Promising radiation-based methods for non-invasive monitoring of casks:</a:t>
            </a:r>
          </a:p>
        </p:txBody>
      </p:sp>
      <p:grpSp>
        <p:nvGrpSpPr>
          <p:cNvPr id="6" name="Gruppieren 4">
            <a:extLst>
              <a:ext uri="{FF2B5EF4-FFF2-40B4-BE49-F238E27FC236}">
                <a16:creationId xmlns:a16="http://schemas.microsoft.com/office/drawing/2014/main" id="{5F7F25AE-1B8B-CFBF-5915-7D70984FD4F3}"/>
              </a:ext>
            </a:extLst>
          </p:cNvPr>
          <p:cNvGrpSpPr/>
          <p:nvPr/>
        </p:nvGrpSpPr>
        <p:grpSpPr>
          <a:xfrm>
            <a:off x="8624995" y="357415"/>
            <a:ext cx="2542183" cy="2633608"/>
            <a:chOff x="685800" y="2928240"/>
            <a:chExt cx="1992060" cy="2109533"/>
          </a:xfrm>
        </p:grpSpPr>
        <p:pic>
          <p:nvPicPr>
            <p:cNvPr id="7" name="Grafik 7">
              <a:extLst>
                <a:ext uri="{FF2B5EF4-FFF2-40B4-BE49-F238E27FC236}">
                  <a16:creationId xmlns:a16="http://schemas.microsoft.com/office/drawing/2014/main" id="{6BB6F158-9113-9D3B-4307-D0DA28DFF01A}"/>
                </a:ext>
              </a:extLst>
            </p:cNvPr>
            <p:cNvPicPr/>
            <p:nvPr/>
          </p:nvPicPr>
          <p:blipFill>
            <a:blip r:embed="rId3"/>
            <a:stretch/>
          </p:blipFill>
          <p:spPr>
            <a:xfrm rot="3898200">
              <a:off x="912960" y="3231360"/>
              <a:ext cx="2052000" cy="1477800"/>
            </a:xfrm>
            <a:prstGeom prst="rect">
              <a:avLst/>
            </a:prstGeom>
            <a:noFill/>
            <a:ln w="0">
              <a:noFill/>
            </a:ln>
          </p:spPr>
        </p:pic>
        <p:sp>
          <p:nvSpPr>
            <p:cNvPr id="11" name="Textfeld 2">
              <a:extLst>
                <a:ext uri="{FF2B5EF4-FFF2-40B4-BE49-F238E27FC236}">
                  <a16:creationId xmlns:a16="http://schemas.microsoft.com/office/drawing/2014/main" id="{53BAF5A9-BD0C-9190-7913-E62CAD297B73}"/>
                </a:ext>
              </a:extLst>
            </p:cNvPr>
            <p:cNvSpPr/>
            <p:nvPr/>
          </p:nvSpPr>
          <p:spPr>
            <a:xfrm>
              <a:off x="1818720" y="2928240"/>
              <a:ext cx="257040" cy="2109533"/>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spAutoFit/>
            </a:bodyPr>
            <a:lstStyle/>
            <a:p>
              <a:pPr algn="ctr" defTabSz="1105875">
                <a:lnSpc>
                  <a:spcPct val="150000"/>
                </a:lnSpc>
                <a:spcAft>
                  <a:spcPts val="727"/>
                </a:spcAft>
              </a:pPr>
              <a:r>
                <a:rPr lang="en-US" sz="11852" b="1">
                  <a:solidFill>
                    <a:srgbClr val="FFFF00"/>
                  </a:solidFill>
                  <a:latin typeface="Calibri"/>
                  <a:ea typeface="Open Sans"/>
                </a:rPr>
                <a:t>?</a:t>
              </a:r>
              <a:endParaRPr lang="en-US" sz="11852">
                <a:solidFill>
                  <a:srgbClr val="000000"/>
                </a:solidFill>
                <a:latin typeface="Arial"/>
              </a:endParaRPr>
            </a:p>
          </p:txBody>
        </p:sp>
        <p:pic>
          <p:nvPicPr>
            <p:cNvPr id="14" name="Grafik 9">
              <a:extLst>
                <a:ext uri="{FF2B5EF4-FFF2-40B4-BE49-F238E27FC236}">
                  <a16:creationId xmlns:a16="http://schemas.microsoft.com/office/drawing/2014/main" id="{57302E0B-CE52-7856-CC5A-44D0A37F773A}"/>
                </a:ext>
              </a:extLst>
            </p:cNvPr>
            <p:cNvPicPr/>
            <p:nvPr/>
          </p:nvPicPr>
          <p:blipFill>
            <a:blip r:embed="rId4"/>
            <a:srcRect b="4528"/>
            <a:stretch/>
          </p:blipFill>
          <p:spPr>
            <a:xfrm>
              <a:off x="685800" y="3611880"/>
              <a:ext cx="1344240" cy="1347480"/>
            </a:xfrm>
            <a:prstGeom prst="rect">
              <a:avLst/>
            </a:prstGeom>
            <a:noFill/>
            <a:ln w="0">
              <a:noFill/>
            </a:ln>
          </p:spPr>
        </p:pic>
      </p:grpSp>
      <p:sp>
        <p:nvSpPr>
          <p:cNvPr id="4" name="Textfeld 3">
            <a:extLst>
              <a:ext uri="{FF2B5EF4-FFF2-40B4-BE49-F238E27FC236}">
                <a16:creationId xmlns:a16="http://schemas.microsoft.com/office/drawing/2014/main" id="{5BF9B1CA-CB3D-2BF3-CC59-81815C2103C0}"/>
              </a:ext>
            </a:extLst>
          </p:cNvPr>
          <p:cNvSpPr txBox="1"/>
          <p:nvPr/>
        </p:nvSpPr>
        <p:spPr>
          <a:xfrm>
            <a:off x="8910471" y="3641540"/>
            <a:ext cx="2627507" cy="646331"/>
          </a:xfrm>
          <a:prstGeom prst="rect">
            <a:avLst/>
          </a:prstGeom>
          <a:noFill/>
          <a:ln w="57150">
            <a:noFill/>
          </a:ln>
        </p:spPr>
        <p:txBody>
          <a:bodyPr wrap="square" rtlCol="0">
            <a:spAutoFit/>
          </a:bodyPr>
          <a:lstStyle/>
          <a:p>
            <a:pPr algn="ctr"/>
            <a:r>
              <a:rPr lang="de-DE" b="1" dirty="0">
                <a:solidFill>
                  <a:srgbClr val="002060"/>
                </a:solidFill>
                <a:latin typeface="+mj-lt"/>
              </a:rPr>
              <a:t>Gamma / </a:t>
            </a:r>
            <a:r>
              <a:rPr lang="de-DE" b="1" dirty="0" err="1">
                <a:solidFill>
                  <a:srgbClr val="002060"/>
                </a:solidFill>
                <a:latin typeface="+mj-lt"/>
              </a:rPr>
              <a:t>neutron</a:t>
            </a:r>
            <a:r>
              <a:rPr lang="de-DE" b="1" dirty="0">
                <a:solidFill>
                  <a:srgbClr val="002060"/>
                </a:solidFill>
                <a:latin typeface="+mj-lt"/>
              </a:rPr>
              <a:t> </a:t>
            </a:r>
            <a:r>
              <a:rPr lang="de-DE" b="1" dirty="0" err="1">
                <a:solidFill>
                  <a:srgbClr val="002060"/>
                </a:solidFill>
                <a:latin typeface="+mj-lt"/>
              </a:rPr>
              <a:t>radiography</a:t>
            </a:r>
            <a:endParaRPr lang="de-DE" b="1" dirty="0">
              <a:solidFill>
                <a:srgbClr val="002060"/>
              </a:solidFill>
              <a:latin typeface="+mj-lt"/>
            </a:endParaRPr>
          </a:p>
        </p:txBody>
      </p:sp>
      <p:pic>
        <p:nvPicPr>
          <p:cNvPr id="8" name="Grafik 7">
            <a:extLst>
              <a:ext uri="{FF2B5EF4-FFF2-40B4-BE49-F238E27FC236}">
                <a16:creationId xmlns:a16="http://schemas.microsoft.com/office/drawing/2014/main" id="{0380535B-3D0A-963A-8FEE-7D7F068BEB0F}"/>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00" r="13973" b="4213"/>
          <a:stretch/>
        </p:blipFill>
        <p:spPr bwMode="auto">
          <a:xfrm>
            <a:off x="6112669" y="3152265"/>
            <a:ext cx="3061085" cy="2734667"/>
          </a:xfrm>
          <a:prstGeom prst="rect">
            <a:avLst/>
          </a:prstGeom>
          <a:noFill/>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34812514-ABB1-B518-1D6D-B2A92D8A54EC}"/>
              </a:ext>
            </a:extLst>
          </p:cNvPr>
          <p:cNvSpPr txBox="1"/>
          <p:nvPr/>
        </p:nvSpPr>
        <p:spPr>
          <a:xfrm>
            <a:off x="3423243" y="3741493"/>
            <a:ext cx="2063295" cy="369332"/>
          </a:xfrm>
          <a:prstGeom prst="rect">
            <a:avLst/>
          </a:prstGeom>
          <a:noFill/>
          <a:ln w="57150">
            <a:noFill/>
          </a:ln>
        </p:spPr>
        <p:txBody>
          <a:bodyPr wrap="square" rtlCol="0">
            <a:spAutoFit/>
          </a:bodyPr>
          <a:lstStyle/>
          <a:p>
            <a:pPr algn="ctr"/>
            <a:r>
              <a:rPr lang="de-DE" b="1" dirty="0">
                <a:solidFill>
                  <a:srgbClr val="002060"/>
                </a:solidFill>
                <a:latin typeface="+mj-lt"/>
              </a:rPr>
              <a:t>Muon </a:t>
            </a:r>
            <a:r>
              <a:rPr lang="de-DE" b="1" dirty="0" err="1">
                <a:solidFill>
                  <a:srgbClr val="002060"/>
                </a:solidFill>
                <a:latin typeface="+mj-lt"/>
              </a:rPr>
              <a:t>imaging</a:t>
            </a:r>
            <a:endParaRPr lang="de-DE" b="1" dirty="0">
              <a:solidFill>
                <a:srgbClr val="002060"/>
              </a:solidFill>
              <a:latin typeface="+mj-lt"/>
            </a:endParaRPr>
          </a:p>
        </p:txBody>
      </p:sp>
      <p:pic>
        <p:nvPicPr>
          <p:cNvPr id="12" name="Grafik 11">
            <a:extLst>
              <a:ext uri="{FF2B5EF4-FFF2-40B4-BE49-F238E27FC236}">
                <a16:creationId xmlns:a16="http://schemas.microsoft.com/office/drawing/2014/main" id="{96C49363-E0AF-409E-43BC-9D46F7178B2D}"/>
              </a:ext>
            </a:extLst>
          </p:cNvPr>
          <p:cNvPicPr>
            <a:picLocks noChangeAspect="1"/>
          </p:cNvPicPr>
          <p:nvPr/>
        </p:nvPicPr>
        <p:blipFill>
          <a:blip r:embed="rId6" cstate="print">
            <a:extLst>
              <a:ext uri="{28A0092B-C50C-407E-A947-70E740481C1C}">
                <a14:useLocalDpi xmlns:a14="http://schemas.microsoft.com/office/drawing/2010/main" val="0"/>
              </a:ext>
            </a:extLst>
          </a:blip>
          <a:srcRect l="18439" t="18892" r="23201" b="22580"/>
          <a:stretch>
            <a:fillRect/>
          </a:stretch>
        </p:blipFill>
        <p:spPr>
          <a:xfrm>
            <a:off x="1054388" y="2856351"/>
            <a:ext cx="2368347" cy="3154540"/>
          </a:xfrm>
          <a:prstGeom prst="rect">
            <a:avLst/>
          </a:prstGeom>
        </p:spPr>
      </p:pic>
      <p:pic>
        <p:nvPicPr>
          <p:cNvPr id="13" name="Grafik 12">
            <a:extLst>
              <a:ext uri="{FF2B5EF4-FFF2-40B4-BE49-F238E27FC236}">
                <a16:creationId xmlns:a16="http://schemas.microsoft.com/office/drawing/2014/main" id="{EE393787-0994-F013-C0FD-BE530B9924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751" t="22900" r="38126" b="26162"/>
          <a:stretch/>
        </p:blipFill>
        <p:spPr>
          <a:xfrm>
            <a:off x="3752193" y="4380371"/>
            <a:ext cx="1218280" cy="1210648"/>
          </a:xfrm>
          <a:prstGeom prst="rect">
            <a:avLst/>
          </a:prstGeom>
        </p:spPr>
      </p:pic>
      <p:cxnSp>
        <p:nvCxnSpPr>
          <p:cNvPr id="29" name="Gerade Verbindung mit Pfeil 28">
            <a:extLst>
              <a:ext uri="{FF2B5EF4-FFF2-40B4-BE49-F238E27FC236}">
                <a16:creationId xmlns:a16="http://schemas.microsoft.com/office/drawing/2014/main" id="{EF6100A0-71A3-B9B1-B904-285B51A55490}"/>
              </a:ext>
            </a:extLst>
          </p:cNvPr>
          <p:cNvCxnSpPr>
            <a:cxnSpLocks/>
          </p:cNvCxnSpPr>
          <p:nvPr/>
        </p:nvCxnSpPr>
        <p:spPr>
          <a:xfrm>
            <a:off x="4917230" y="2741437"/>
            <a:ext cx="1195439" cy="588140"/>
          </a:xfrm>
          <a:prstGeom prst="straightConnector1">
            <a:avLst/>
          </a:prstGeom>
          <a:ln w="28575">
            <a:solidFill>
              <a:srgbClr val="00008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FC26DC69-4005-D66A-8A61-BB60840859E3}"/>
              </a:ext>
            </a:extLst>
          </p:cNvPr>
          <p:cNvCxnSpPr>
            <a:cxnSpLocks/>
          </p:cNvCxnSpPr>
          <p:nvPr/>
        </p:nvCxnSpPr>
        <p:spPr>
          <a:xfrm flipH="1">
            <a:off x="3451093" y="2741437"/>
            <a:ext cx="1466137" cy="410828"/>
          </a:xfrm>
          <a:prstGeom prst="straightConnector1">
            <a:avLst/>
          </a:prstGeom>
          <a:ln w="28575">
            <a:solidFill>
              <a:srgbClr val="0000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4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Muon </a:t>
            </a:r>
            <a:r>
              <a:rPr lang="de-DE" dirty="0" err="1"/>
              <a:t>imaging</a:t>
            </a:r>
            <a:r>
              <a:rPr lang="de-DE" dirty="0"/>
              <a:t>: </a:t>
            </a:r>
            <a:r>
              <a:rPr lang="de-DE" dirty="0" err="1"/>
              <a:t>objectives</a:t>
            </a:r>
            <a:endParaRPr lang="de-DE" dirty="0"/>
          </a:p>
        </p:txBody>
      </p:sp>
      <p:grpSp>
        <p:nvGrpSpPr>
          <p:cNvPr id="8" name="Gruppieren 7">
            <a:extLst>
              <a:ext uri="{FF2B5EF4-FFF2-40B4-BE49-F238E27FC236}">
                <a16:creationId xmlns:a16="http://schemas.microsoft.com/office/drawing/2014/main" id="{AC3DFB8D-FFC2-B00F-7ADE-F050ECEBCB07}"/>
              </a:ext>
            </a:extLst>
          </p:cNvPr>
          <p:cNvGrpSpPr/>
          <p:nvPr/>
        </p:nvGrpSpPr>
        <p:grpSpPr>
          <a:xfrm>
            <a:off x="7398354" y="260847"/>
            <a:ext cx="4189301" cy="2668707"/>
            <a:chOff x="7398354" y="260847"/>
            <a:chExt cx="4189301" cy="2668707"/>
          </a:xfrm>
        </p:grpSpPr>
        <p:pic>
          <p:nvPicPr>
            <p:cNvPr id="10" name="Image1">
              <a:extLst>
                <a:ext uri="{FF2B5EF4-FFF2-40B4-BE49-F238E27FC236}">
                  <a16:creationId xmlns:a16="http://schemas.microsoft.com/office/drawing/2014/main" id="{6BA2B85A-7544-E718-1D89-2E8EF58CEC02}"/>
                </a:ext>
              </a:extLst>
            </p:cNvPr>
            <p:cNvPicPr>
              <a:picLocks noChangeAspect="1"/>
            </p:cNvPicPr>
            <p:nvPr/>
          </p:nvPicPr>
          <p:blipFill>
            <a:blip r:embed="rId3"/>
            <a:stretch>
              <a:fillRect/>
            </a:stretch>
          </p:blipFill>
          <p:spPr bwMode="auto">
            <a:xfrm>
              <a:off x="8289289" y="1030288"/>
              <a:ext cx="2916907" cy="1899266"/>
            </a:xfrm>
            <a:prstGeom prst="rect">
              <a:avLst/>
            </a:prstGeom>
            <a:noFill/>
          </p:spPr>
        </p:pic>
        <p:sp>
          <p:nvSpPr>
            <p:cNvPr id="12" name="Pfeil: nach rechts 11">
              <a:extLst>
                <a:ext uri="{FF2B5EF4-FFF2-40B4-BE49-F238E27FC236}">
                  <a16:creationId xmlns:a16="http://schemas.microsoft.com/office/drawing/2014/main" id="{5D95405C-362B-674E-7477-88D0CA70C147}"/>
                </a:ext>
              </a:extLst>
            </p:cNvPr>
            <p:cNvSpPr/>
            <p:nvPr/>
          </p:nvSpPr>
          <p:spPr>
            <a:xfrm>
              <a:off x="7398354" y="1561406"/>
              <a:ext cx="486849" cy="173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972FA6E3-FBAD-94F7-45B3-A92AA75BA9CC}"/>
                </a:ext>
              </a:extLst>
            </p:cNvPr>
            <p:cNvSpPr txBox="1"/>
            <p:nvPr/>
          </p:nvSpPr>
          <p:spPr>
            <a:xfrm>
              <a:off x="8289289" y="260847"/>
              <a:ext cx="3298366" cy="769441"/>
            </a:xfrm>
            <a:prstGeom prst="rect">
              <a:avLst/>
            </a:prstGeom>
            <a:noFill/>
          </p:spPr>
          <p:txBody>
            <a:bodyPr wrap="square">
              <a:spAutoFit/>
            </a:bodyPr>
            <a:lstStyle/>
            <a:p>
              <a:r>
                <a:rPr lang="en-US" sz="1100" i="0" dirty="0">
                  <a:solidFill>
                    <a:srgbClr val="002060"/>
                  </a:solidFill>
                  <a:effectLst/>
                  <a:latin typeface="+mj-lt"/>
                </a:rPr>
                <a:t>Algebraic image reconstruction for muon scattering computed tomography without tracing|</a:t>
              </a:r>
              <a:r>
                <a:rPr lang="en-US" sz="1100" dirty="0">
                  <a:solidFill>
                    <a:srgbClr val="002060"/>
                  </a:solidFill>
                  <a:latin typeface="+mj-lt"/>
                  <a:hlinkClick r:id="rId4">
                    <a:extLst>
                      <a:ext uri="{A12FA001-AC4F-418D-AE19-62706E023703}">
                        <ahyp:hlinkClr xmlns:ahyp="http://schemas.microsoft.com/office/drawing/2018/hyperlinkcolor" val="tx"/>
                      </a:ext>
                    </a:extLst>
                  </a:hlinkClick>
                </a:rPr>
                <a:t> </a:t>
              </a:r>
              <a:r>
                <a:rPr lang="de-DE" sz="1100" dirty="0">
                  <a:solidFill>
                    <a:srgbClr val="002060"/>
                  </a:solidFill>
                  <a:latin typeface="+mj-lt"/>
                  <a:hlinkClick r:id="rId4">
                    <a:extLst>
                      <a:ext uri="{A12FA001-AC4F-418D-AE19-62706E023703}">
                        <ahyp:hlinkClr xmlns:ahyp="http://schemas.microsoft.com/office/drawing/2018/hyperlinkcolor" val="tx"/>
                      </a:ext>
                    </a:extLst>
                  </a:hlinkClick>
                </a:rPr>
                <a:t>https://doi.org/10.1063/5.0273571</a:t>
              </a:r>
              <a:r>
                <a:rPr lang="de-DE" sz="1100" dirty="0">
                  <a:solidFill>
                    <a:srgbClr val="002060"/>
                  </a:solidFill>
                  <a:latin typeface="+mj-lt"/>
                </a:rPr>
                <a:t> | Michael Wagner|m.wagner@hzdr.de</a:t>
              </a:r>
            </a:p>
          </p:txBody>
        </p:sp>
      </p:grpSp>
      <p:grpSp>
        <p:nvGrpSpPr>
          <p:cNvPr id="9" name="Gruppieren 8">
            <a:extLst>
              <a:ext uri="{FF2B5EF4-FFF2-40B4-BE49-F238E27FC236}">
                <a16:creationId xmlns:a16="http://schemas.microsoft.com/office/drawing/2014/main" id="{83DABEBD-7753-48ED-9E62-6744ADCE072B}"/>
              </a:ext>
            </a:extLst>
          </p:cNvPr>
          <p:cNvGrpSpPr/>
          <p:nvPr/>
        </p:nvGrpSpPr>
        <p:grpSpPr>
          <a:xfrm>
            <a:off x="296618" y="1981454"/>
            <a:ext cx="3649728" cy="3675305"/>
            <a:chOff x="296618" y="1981454"/>
            <a:chExt cx="3649728" cy="3675305"/>
          </a:xfrm>
        </p:grpSpPr>
        <p:pic>
          <p:nvPicPr>
            <p:cNvPr id="32" name="Picture 13">
              <a:extLst>
                <a:ext uri="{FF2B5EF4-FFF2-40B4-BE49-F238E27FC236}">
                  <a16:creationId xmlns:a16="http://schemas.microsoft.com/office/drawing/2014/main" id="{23B538D6-AB8A-6F7A-7ADE-DB3A20100F85}"/>
                </a:ext>
              </a:extLst>
            </p:cNvPr>
            <p:cNvPicPr/>
            <p:nvPr/>
          </p:nvPicPr>
          <p:blipFill>
            <a:blip r:embed="rId5"/>
            <a:stretch/>
          </p:blipFill>
          <p:spPr>
            <a:xfrm rot="5400000">
              <a:off x="250024" y="2028048"/>
              <a:ext cx="2708372" cy="2615184"/>
            </a:xfrm>
            <a:prstGeom prst="rect">
              <a:avLst/>
            </a:prstGeom>
            <a:noFill/>
            <a:ln w="0">
              <a:noFill/>
            </a:ln>
          </p:spPr>
        </p:pic>
        <p:sp>
          <p:nvSpPr>
            <p:cNvPr id="33" name="Pfeil: nach rechts 32">
              <a:extLst>
                <a:ext uri="{FF2B5EF4-FFF2-40B4-BE49-F238E27FC236}">
                  <a16:creationId xmlns:a16="http://schemas.microsoft.com/office/drawing/2014/main" id="{FFA3B7FE-DF4B-FB18-90EF-4014030D40A5}"/>
                </a:ext>
              </a:extLst>
            </p:cNvPr>
            <p:cNvSpPr/>
            <p:nvPr/>
          </p:nvSpPr>
          <p:spPr>
            <a:xfrm rot="10800000">
              <a:off x="2925221" y="3250163"/>
              <a:ext cx="1021125" cy="1867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A0E584EA-AF81-D6A7-5C84-95147238DB07}"/>
                </a:ext>
              </a:extLst>
            </p:cNvPr>
            <p:cNvSpPr txBox="1"/>
            <p:nvPr/>
          </p:nvSpPr>
          <p:spPr>
            <a:xfrm>
              <a:off x="296618" y="4718040"/>
              <a:ext cx="3340397" cy="938719"/>
            </a:xfrm>
            <a:prstGeom prst="rect">
              <a:avLst/>
            </a:prstGeom>
            <a:noFill/>
          </p:spPr>
          <p:txBody>
            <a:bodyPr wrap="square" rtlCol="0">
              <a:spAutoFit/>
            </a:bodyPr>
            <a:lstStyle/>
            <a:p>
              <a:r>
                <a:rPr kumimoji="0" lang="en-GB" sz="1100" b="0" i="0" u="none" strike="noStrike" kern="1200" cap="none" spc="0" normalizeH="0" baseline="0" noProof="0" dirty="0">
                  <a:ln>
                    <a:noFill/>
                  </a:ln>
                  <a:solidFill>
                    <a:srgbClr val="002060"/>
                  </a:solidFill>
                  <a:effectLst/>
                  <a:uLnTx/>
                  <a:uFillTx/>
                  <a:latin typeface="+mj-lt"/>
                  <a:ea typeface="+mn-ea"/>
                  <a:cs typeface="+mn-cs"/>
                </a:rPr>
                <a:t>01.06. =&gt; </a:t>
              </a:r>
              <a:r>
                <a:rPr kumimoji="0" lang="en-US" sz="1100" b="0" i="0" u="none" strike="noStrike" kern="1200" cap="none" spc="0" normalizeH="0" baseline="0" noProof="0" dirty="0">
                  <a:ln>
                    <a:noFill/>
                  </a:ln>
                  <a:solidFill>
                    <a:srgbClr val="002060"/>
                  </a:solidFill>
                  <a:effectLst/>
                  <a:uLnTx/>
                  <a:uFillTx/>
                  <a:latin typeface="+mj-lt"/>
                  <a:ea typeface="+mn-ea"/>
                  <a:cs typeface="+mn-cs"/>
                </a:rPr>
                <a:t>An modular and stackable drift chamber detector design for muon imaging applications | André </a:t>
              </a:r>
              <a:r>
                <a:rPr kumimoji="0" lang="en-US" sz="1100" b="0" i="0" u="none" strike="noStrike" kern="1200" cap="none" spc="0" normalizeH="0" baseline="0" noProof="0" dirty="0" err="1">
                  <a:ln>
                    <a:noFill/>
                  </a:ln>
                  <a:solidFill>
                    <a:srgbClr val="002060"/>
                  </a:solidFill>
                  <a:effectLst/>
                  <a:uLnTx/>
                  <a:uFillTx/>
                  <a:latin typeface="+mj-lt"/>
                  <a:ea typeface="+mn-ea"/>
                  <a:cs typeface="+mn-cs"/>
                </a:rPr>
                <a:t>Bieberle</a:t>
              </a:r>
              <a:r>
                <a:rPr kumimoji="0" lang="en-US" sz="1100" b="0" i="0" u="none" strike="noStrike" kern="1200" cap="none" spc="0" normalizeH="0" baseline="0" noProof="0" dirty="0">
                  <a:ln>
                    <a:noFill/>
                  </a:ln>
                  <a:solidFill>
                    <a:srgbClr val="002060"/>
                  </a:solidFill>
                  <a:effectLst/>
                  <a:uLnTx/>
                  <a:uFillTx/>
                  <a:latin typeface="+mj-lt"/>
                  <a:ea typeface="+mn-ea"/>
                  <a:cs typeface="+mn-cs"/>
                </a:rPr>
                <a:t> | a.bieberle@hzdr.de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p:txBody>
        </p:sp>
      </p:grpSp>
      <p:graphicFrame>
        <p:nvGraphicFramePr>
          <p:cNvPr id="4" name="Diagramm 3">
            <a:extLst>
              <a:ext uri="{FF2B5EF4-FFF2-40B4-BE49-F238E27FC236}">
                <a16:creationId xmlns:a16="http://schemas.microsoft.com/office/drawing/2014/main" id="{A08BE2B6-A35B-0B98-94C6-9E82D9953670}"/>
              </a:ext>
            </a:extLst>
          </p:cNvPr>
          <p:cNvGraphicFramePr/>
          <p:nvPr>
            <p:extLst>
              <p:ext uri="{D42A27DB-BD31-4B8C-83A1-F6EECF244321}">
                <p14:modId xmlns:p14="http://schemas.microsoft.com/office/powerpoint/2010/main" val="677485253"/>
              </p:ext>
            </p:extLst>
          </p:nvPr>
        </p:nvGraphicFramePr>
        <p:xfrm>
          <a:off x="4099123" y="960483"/>
          <a:ext cx="4824536" cy="45793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1" name="Gruppieren 10">
            <a:extLst>
              <a:ext uri="{FF2B5EF4-FFF2-40B4-BE49-F238E27FC236}">
                <a16:creationId xmlns:a16="http://schemas.microsoft.com/office/drawing/2014/main" id="{8467FCF3-ED51-DCB0-D67B-3D4F940B4513}"/>
              </a:ext>
            </a:extLst>
          </p:cNvPr>
          <p:cNvGrpSpPr/>
          <p:nvPr/>
        </p:nvGrpSpPr>
        <p:grpSpPr>
          <a:xfrm>
            <a:off x="5464400" y="2751459"/>
            <a:ext cx="3568512" cy="2905300"/>
            <a:chOff x="5464400" y="2751459"/>
            <a:chExt cx="3568512" cy="2905300"/>
          </a:xfrm>
        </p:grpSpPr>
        <p:sp>
          <p:nvSpPr>
            <p:cNvPr id="5" name="Ellipse 4">
              <a:extLst>
                <a:ext uri="{FF2B5EF4-FFF2-40B4-BE49-F238E27FC236}">
                  <a16:creationId xmlns:a16="http://schemas.microsoft.com/office/drawing/2014/main" id="{C1331F0F-2B50-F1B4-9CF7-CA197614C158}"/>
                </a:ext>
              </a:extLst>
            </p:cNvPr>
            <p:cNvSpPr/>
            <p:nvPr/>
          </p:nvSpPr>
          <p:spPr>
            <a:xfrm>
              <a:off x="7225171" y="2751459"/>
              <a:ext cx="1807741" cy="1355082"/>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BC1D6CFD-E15B-A247-2A3B-55B0669D53E3}"/>
                </a:ext>
              </a:extLst>
            </p:cNvPr>
            <p:cNvSpPr/>
            <p:nvPr/>
          </p:nvSpPr>
          <p:spPr>
            <a:xfrm>
              <a:off x="5464400" y="4485563"/>
              <a:ext cx="1760772" cy="1171196"/>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73743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rapezoid 36">
            <a:extLst>
              <a:ext uri="{FF2B5EF4-FFF2-40B4-BE49-F238E27FC236}">
                <a16:creationId xmlns:a16="http://schemas.microsoft.com/office/drawing/2014/main" id="{F1743516-79BA-B2EA-35CD-A8042C3C44FE}"/>
              </a:ext>
            </a:extLst>
          </p:cNvPr>
          <p:cNvSpPr/>
          <p:nvPr/>
        </p:nvSpPr>
        <p:spPr>
          <a:xfrm>
            <a:off x="7710069" y="3783657"/>
            <a:ext cx="2032164" cy="1043712"/>
          </a:xfrm>
          <a:prstGeom prst="trapezoid">
            <a:avLst>
              <a:gd name="adj" fmla="val 25000"/>
            </a:avLst>
          </a:prstGeom>
          <a:solidFill>
            <a:schemeClr val="accent1">
              <a:lumMod val="75000"/>
              <a:lumOff val="25000"/>
              <a:alpha val="26000"/>
            </a:schemeClr>
          </a:solidFill>
          <a:ln>
            <a:solidFill>
              <a:srgbClr val="00305D">
                <a:lumMod val="50000"/>
                <a:lumOff val="50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de-DE" sz="1800" b="0" u="none" strike="noStrike">
              <a:solidFill>
                <a:srgbClr val="FFFFFF"/>
              </a:solidFill>
              <a:effectLst/>
              <a:uFillTx/>
              <a:latin typeface="Open Sans"/>
            </a:endParaRPr>
          </a:p>
        </p:txBody>
      </p:sp>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en-US" sz="2400" b="1" u="none" strike="noStrike" dirty="0">
                <a:solidFill>
                  <a:schemeClr val="accent1"/>
                </a:solidFill>
                <a:effectLst/>
                <a:uFillTx/>
                <a:latin typeface="Open Sans"/>
              </a:rPr>
              <a:t>Large-scale measurements: detector system arrangement</a:t>
            </a:r>
            <a:endParaRPr lang="de-DE" dirty="0"/>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600410" y="1035817"/>
            <a:ext cx="10580687" cy="4344987"/>
          </a:xfrm>
        </p:spPr>
        <p:txBody>
          <a:bodyPr/>
          <a:lstStyle/>
          <a:p>
            <a:pPr marL="285750" indent="-285750">
              <a:buFont typeface="Wingdings" panose="05000000000000000000" pitchFamily="2" charset="2"/>
              <a:buChar char="§"/>
            </a:pPr>
            <a:r>
              <a:rPr lang="en-US" sz="1600" b="0" u="none" strike="noStrike" dirty="0">
                <a:solidFill>
                  <a:srgbClr val="002060"/>
                </a:solidFill>
                <a:effectLst/>
                <a:uFillTx/>
                <a:latin typeface="+mj-lt"/>
              </a:rPr>
              <a:t>Several configurations can be considered</a:t>
            </a:r>
          </a:p>
          <a:p>
            <a:pPr defTabSz="1105875">
              <a:buClr>
                <a:srgbClr val="00305E"/>
              </a:buClr>
            </a:pPr>
            <a:endParaRPr lang="en-US" sz="1600" b="0" dirty="0">
              <a:solidFill>
                <a:srgbClr val="002060"/>
              </a:solidFill>
              <a:latin typeface="Open Sans"/>
              <a:ea typeface="Open Sans"/>
            </a:endParaRPr>
          </a:p>
          <a:p>
            <a:endParaRPr lang="de-DE" b="0" dirty="0"/>
          </a:p>
        </p:txBody>
      </p:sp>
      <p:grpSp>
        <p:nvGrpSpPr>
          <p:cNvPr id="4" name="Gruppieren 92">
            <a:extLst>
              <a:ext uri="{FF2B5EF4-FFF2-40B4-BE49-F238E27FC236}">
                <a16:creationId xmlns:a16="http://schemas.microsoft.com/office/drawing/2014/main" id="{2F49BCE5-7E79-9330-885F-4FE4F815D9A6}"/>
              </a:ext>
            </a:extLst>
          </p:cNvPr>
          <p:cNvGrpSpPr/>
          <p:nvPr/>
        </p:nvGrpSpPr>
        <p:grpSpPr>
          <a:xfrm>
            <a:off x="786385" y="2010121"/>
            <a:ext cx="3176954" cy="3426784"/>
            <a:chOff x="6730920" y="1648800"/>
            <a:chExt cx="1926360" cy="2082240"/>
          </a:xfrm>
        </p:grpSpPr>
        <p:pic>
          <p:nvPicPr>
            <p:cNvPr id="5" name="Picture 2">
              <a:extLst>
                <a:ext uri="{FF2B5EF4-FFF2-40B4-BE49-F238E27FC236}">
                  <a16:creationId xmlns:a16="http://schemas.microsoft.com/office/drawing/2014/main" id="{F1853E7C-22A8-BE87-0430-43F30B4B7B1B}"/>
                </a:ext>
              </a:extLst>
            </p:cNvPr>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51509" t="7835" r="30451" b="15690"/>
            <a:stretch/>
          </p:blipFill>
          <p:spPr>
            <a:xfrm>
              <a:off x="7354080" y="1648800"/>
              <a:ext cx="873000" cy="2082240"/>
            </a:xfrm>
            <a:prstGeom prst="rect">
              <a:avLst/>
            </a:prstGeom>
            <a:noFill/>
            <a:ln w="0">
              <a:noFill/>
            </a:ln>
            <a:effectLst>
              <a:outerShdw blurRad="50760" dist="38160" dir="5400000" algn="t" rotWithShape="0">
                <a:srgbClr val="000000">
                  <a:alpha val="40000"/>
                </a:srgbClr>
              </a:outerShdw>
            </a:effectLst>
          </p:spPr>
        </p:pic>
        <p:cxnSp>
          <p:nvCxnSpPr>
            <p:cNvPr id="19" name="Gerade Verbindung 10">
              <a:extLst>
                <a:ext uri="{FF2B5EF4-FFF2-40B4-BE49-F238E27FC236}">
                  <a16:creationId xmlns:a16="http://schemas.microsoft.com/office/drawing/2014/main" id="{BF6D5648-75A6-A732-8B96-45C395AFE4DE}"/>
                </a:ext>
              </a:extLst>
            </p:cNvPr>
            <p:cNvCxnSpPr/>
            <p:nvPr/>
          </p:nvCxnSpPr>
          <p:spPr>
            <a:xfrm>
              <a:off x="6941520" y="2247480"/>
              <a:ext cx="371160" cy="198360"/>
            </a:xfrm>
            <a:prstGeom prst="straightConnector1">
              <a:avLst/>
            </a:prstGeom>
            <a:ln w="19050">
              <a:solidFill>
                <a:srgbClr val="FF0000"/>
              </a:solidFill>
              <a:tailEnd type="arrow" w="med" len="med"/>
            </a:ln>
          </p:spPr>
        </p:cxnSp>
        <p:sp>
          <p:nvSpPr>
            <p:cNvPr id="20" name="Zylinder 14">
              <a:extLst>
                <a:ext uri="{FF2B5EF4-FFF2-40B4-BE49-F238E27FC236}">
                  <a16:creationId xmlns:a16="http://schemas.microsoft.com/office/drawing/2014/main" id="{7DE2ED91-8DA8-528E-C30D-DC16EEA7CB1D}"/>
                </a:ext>
              </a:extLst>
            </p:cNvPr>
            <p:cNvSpPr/>
            <p:nvPr/>
          </p:nvSpPr>
          <p:spPr>
            <a:xfrm>
              <a:off x="7312680" y="1648800"/>
              <a:ext cx="973440" cy="2064960"/>
            </a:xfrm>
            <a:prstGeom prst="can">
              <a:avLst>
                <a:gd name="adj" fmla="val 25000"/>
              </a:avLst>
            </a:prstGeom>
            <a:solidFill>
              <a:schemeClr val="accent2">
                <a:lumMod val="60000"/>
                <a:lumOff val="40000"/>
                <a:alpha val="26000"/>
              </a:schemeClr>
            </a:solidFill>
            <a:ln>
              <a:solidFill>
                <a:srgbClr val="0069B4">
                  <a:lumMod val="60000"/>
                  <a:lumOff val="40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de-DE" sz="1800" b="0" u="none" strike="noStrike">
                <a:solidFill>
                  <a:srgbClr val="FFFFFF"/>
                </a:solidFill>
                <a:effectLst/>
                <a:uFillTx/>
                <a:latin typeface="Open Sans"/>
              </a:endParaRPr>
            </a:p>
          </p:txBody>
        </p:sp>
        <p:cxnSp>
          <p:nvCxnSpPr>
            <p:cNvPr id="21" name="Gerade Verbindung 10">
              <a:extLst>
                <a:ext uri="{FF2B5EF4-FFF2-40B4-BE49-F238E27FC236}">
                  <a16:creationId xmlns:a16="http://schemas.microsoft.com/office/drawing/2014/main" id="{A8A35633-29A6-33F4-00F7-D566E8CBF9F7}"/>
                </a:ext>
              </a:extLst>
            </p:cNvPr>
            <p:cNvCxnSpPr/>
            <p:nvPr/>
          </p:nvCxnSpPr>
          <p:spPr>
            <a:xfrm>
              <a:off x="8286480" y="2879640"/>
              <a:ext cx="371160" cy="360720"/>
            </a:xfrm>
            <a:prstGeom prst="straightConnector1">
              <a:avLst/>
            </a:prstGeom>
            <a:ln w="19050">
              <a:solidFill>
                <a:srgbClr val="FF0000"/>
              </a:solidFill>
              <a:tailEnd type="arrow" w="med" len="med"/>
            </a:ln>
          </p:spPr>
        </p:cxnSp>
        <p:sp>
          <p:nvSpPr>
            <p:cNvPr id="22" name="Textfeld 18">
              <a:extLst>
                <a:ext uri="{FF2B5EF4-FFF2-40B4-BE49-F238E27FC236}">
                  <a16:creationId xmlns:a16="http://schemas.microsoft.com/office/drawing/2014/main" id="{C56B753F-045B-5C53-3048-04F4615DA6BE}"/>
                </a:ext>
              </a:extLst>
            </p:cNvPr>
            <p:cNvSpPr/>
            <p:nvPr/>
          </p:nvSpPr>
          <p:spPr>
            <a:xfrm>
              <a:off x="6730920" y="1953360"/>
              <a:ext cx="448560" cy="267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endParaRPr lang="en-US" sz="1800" b="0" u="none" strike="noStrike" dirty="0">
                <a:solidFill>
                  <a:srgbClr val="000000"/>
                </a:solidFill>
                <a:effectLst/>
                <a:uFillTx/>
                <a:latin typeface="Arial"/>
              </a:endParaRPr>
            </a:p>
          </p:txBody>
        </p:sp>
      </p:grpSp>
      <p:grpSp>
        <p:nvGrpSpPr>
          <p:cNvPr id="23" name="Gruppieren 91">
            <a:extLst>
              <a:ext uri="{FF2B5EF4-FFF2-40B4-BE49-F238E27FC236}">
                <a16:creationId xmlns:a16="http://schemas.microsoft.com/office/drawing/2014/main" id="{653AED7C-7346-4FDD-1EF8-BBE8C320A5E9}"/>
              </a:ext>
            </a:extLst>
          </p:cNvPr>
          <p:cNvGrpSpPr/>
          <p:nvPr/>
        </p:nvGrpSpPr>
        <p:grpSpPr>
          <a:xfrm>
            <a:off x="4198038" y="1220098"/>
            <a:ext cx="2182226" cy="4602085"/>
            <a:chOff x="9258712" y="1169460"/>
            <a:chExt cx="1326368" cy="2825508"/>
          </a:xfrm>
        </p:grpSpPr>
        <p:sp>
          <p:nvSpPr>
            <p:cNvPr id="24" name="Trapezoid 37">
              <a:extLst>
                <a:ext uri="{FF2B5EF4-FFF2-40B4-BE49-F238E27FC236}">
                  <a16:creationId xmlns:a16="http://schemas.microsoft.com/office/drawing/2014/main" id="{81C04176-1ECD-D1AA-93A9-2E7E795FB7A6}"/>
                </a:ext>
              </a:extLst>
            </p:cNvPr>
            <p:cNvSpPr/>
            <p:nvPr/>
          </p:nvSpPr>
          <p:spPr>
            <a:xfrm>
              <a:off x="9318960" y="3184200"/>
              <a:ext cx="1235160" cy="640800"/>
            </a:xfrm>
            <a:prstGeom prst="trapezoid">
              <a:avLst>
                <a:gd name="adj" fmla="val 25000"/>
              </a:avLst>
            </a:prstGeom>
            <a:solidFill>
              <a:schemeClr val="accent1">
                <a:lumMod val="75000"/>
                <a:lumOff val="25000"/>
                <a:alpha val="26000"/>
              </a:schemeClr>
            </a:solidFill>
            <a:ln>
              <a:solidFill>
                <a:srgbClr val="00305D">
                  <a:lumMod val="50000"/>
                  <a:lumOff val="50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de-DE" sz="1800" b="0" u="none" strike="noStrike">
                <a:solidFill>
                  <a:srgbClr val="FFFFFF"/>
                </a:solidFill>
                <a:effectLst/>
                <a:uFillTx/>
                <a:latin typeface="Open Sans"/>
              </a:endParaRPr>
            </a:p>
          </p:txBody>
        </p:sp>
        <p:pic>
          <p:nvPicPr>
            <p:cNvPr id="25" name="Picture 2">
              <a:extLst>
                <a:ext uri="{FF2B5EF4-FFF2-40B4-BE49-F238E27FC236}">
                  <a16:creationId xmlns:a16="http://schemas.microsoft.com/office/drawing/2014/main" id="{B78A2399-9659-993A-C442-571EF0763CCA}"/>
                </a:ext>
              </a:extLst>
            </p:cNvPr>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51509" t="7835" r="30451" b="15690"/>
            <a:stretch/>
          </p:blipFill>
          <p:spPr>
            <a:xfrm>
              <a:off x="9524520" y="1630800"/>
              <a:ext cx="885600" cy="2112480"/>
            </a:xfrm>
            <a:prstGeom prst="rect">
              <a:avLst/>
            </a:prstGeom>
            <a:noFill/>
            <a:ln w="0">
              <a:noFill/>
            </a:ln>
            <a:effectLst>
              <a:outerShdw blurRad="50760" dist="38160" dir="5400000" algn="t" rotWithShape="0">
                <a:srgbClr val="000000">
                  <a:alpha val="40000"/>
                </a:srgbClr>
              </a:outerShdw>
            </a:effectLst>
          </p:spPr>
        </p:pic>
        <p:sp>
          <p:nvSpPr>
            <p:cNvPr id="26" name="Trapezoid 36">
              <a:extLst>
                <a:ext uri="{FF2B5EF4-FFF2-40B4-BE49-F238E27FC236}">
                  <a16:creationId xmlns:a16="http://schemas.microsoft.com/office/drawing/2014/main" id="{773FAEA8-32DC-E39C-80C7-018FE1D825B7}"/>
                </a:ext>
              </a:extLst>
            </p:cNvPr>
            <p:cNvSpPr/>
            <p:nvPr/>
          </p:nvSpPr>
          <p:spPr>
            <a:xfrm>
              <a:off x="9349920" y="1471320"/>
              <a:ext cx="1235160" cy="640800"/>
            </a:xfrm>
            <a:prstGeom prst="trapezoid">
              <a:avLst>
                <a:gd name="adj" fmla="val 25000"/>
              </a:avLst>
            </a:prstGeom>
            <a:solidFill>
              <a:schemeClr val="accent1">
                <a:lumMod val="75000"/>
                <a:lumOff val="25000"/>
                <a:alpha val="26000"/>
              </a:schemeClr>
            </a:solidFill>
            <a:ln>
              <a:solidFill>
                <a:srgbClr val="00305D">
                  <a:lumMod val="50000"/>
                  <a:lumOff val="50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de-DE" sz="1800" b="0" u="none" strike="noStrike">
                <a:solidFill>
                  <a:srgbClr val="FFFFFF"/>
                </a:solidFill>
                <a:effectLst/>
                <a:uFillTx/>
                <a:latin typeface="Open Sans"/>
              </a:endParaRPr>
            </a:p>
          </p:txBody>
        </p:sp>
        <p:cxnSp>
          <p:nvCxnSpPr>
            <p:cNvPr id="27" name="Gerade Verbindung 10">
              <a:extLst>
                <a:ext uri="{FF2B5EF4-FFF2-40B4-BE49-F238E27FC236}">
                  <a16:creationId xmlns:a16="http://schemas.microsoft.com/office/drawing/2014/main" id="{6CE3CEAB-A39A-4591-A296-4F13FEF245EC}"/>
                </a:ext>
              </a:extLst>
            </p:cNvPr>
            <p:cNvCxnSpPr>
              <a:cxnSpLocks/>
            </p:cNvCxnSpPr>
            <p:nvPr/>
          </p:nvCxnSpPr>
          <p:spPr>
            <a:xfrm flipH="1">
              <a:off x="9883079" y="2853720"/>
              <a:ext cx="44280" cy="1078527"/>
            </a:xfrm>
            <a:prstGeom prst="straightConnector1">
              <a:avLst/>
            </a:prstGeom>
            <a:ln w="19050">
              <a:solidFill>
                <a:srgbClr val="FF0000"/>
              </a:solidFill>
              <a:tailEnd type="arrow" w="med" len="med"/>
            </a:ln>
          </p:spPr>
        </p:cxnSp>
        <p:cxnSp>
          <p:nvCxnSpPr>
            <p:cNvPr id="28" name="Gerade Verbindung 10">
              <a:extLst>
                <a:ext uri="{FF2B5EF4-FFF2-40B4-BE49-F238E27FC236}">
                  <a16:creationId xmlns:a16="http://schemas.microsoft.com/office/drawing/2014/main" id="{2DDF73AC-259D-3073-34CF-499C449228E2}"/>
                </a:ext>
              </a:extLst>
            </p:cNvPr>
            <p:cNvCxnSpPr/>
            <p:nvPr/>
          </p:nvCxnSpPr>
          <p:spPr>
            <a:xfrm>
              <a:off x="10027080" y="1369440"/>
              <a:ext cx="42840" cy="1692720"/>
            </a:xfrm>
            <a:prstGeom prst="straightConnector1">
              <a:avLst/>
            </a:prstGeom>
            <a:ln w="19050">
              <a:solidFill>
                <a:srgbClr val="FF0000"/>
              </a:solidFill>
            </a:ln>
          </p:spPr>
        </p:cxnSp>
        <p:cxnSp>
          <p:nvCxnSpPr>
            <p:cNvPr id="29" name="Gerade Verbindung 10">
              <a:extLst>
                <a:ext uri="{FF2B5EF4-FFF2-40B4-BE49-F238E27FC236}">
                  <a16:creationId xmlns:a16="http://schemas.microsoft.com/office/drawing/2014/main" id="{9D79A2A7-D911-945A-59EE-3995F39DDDF0}"/>
                </a:ext>
              </a:extLst>
            </p:cNvPr>
            <p:cNvCxnSpPr>
              <a:cxnSpLocks/>
            </p:cNvCxnSpPr>
            <p:nvPr/>
          </p:nvCxnSpPr>
          <p:spPr>
            <a:xfrm>
              <a:off x="10068840" y="3041280"/>
              <a:ext cx="100799" cy="953688"/>
            </a:xfrm>
            <a:prstGeom prst="straightConnector1">
              <a:avLst/>
            </a:prstGeom>
            <a:ln w="19050">
              <a:solidFill>
                <a:srgbClr val="FF0000"/>
              </a:solidFill>
              <a:tailEnd type="arrow" w="med" len="med"/>
            </a:ln>
          </p:spPr>
        </p:cxnSp>
        <p:cxnSp>
          <p:nvCxnSpPr>
            <p:cNvPr id="30" name="Gerade Verbindung 10">
              <a:extLst>
                <a:ext uri="{FF2B5EF4-FFF2-40B4-BE49-F238E27FC236}">
                  <a16:creationId xmlns:a16="http://schemas.microsoft.com/office/drawing/2014/main" id="{B27EF080-5CED-8447-E4EC-54A27FF957B9}"/>
                </a:ext>
              </a:extLst>
            </p:cNvPr>
            <p:cNvCxnSpPr/>
            <p:nvPr/>
          </p:nvCxnSpPr>
          <p:spPr>
            <a:xfrm>
              <a:off x="9765720" y="1341360"/>
              <a:ext cx="161640" cy="1568160"/>
            </a:xfrm>
            <a:prstGeom prst="straightConnector1">
              <a:avLst/>
            </a:prstGeom>
            <a:ln w="19050">
              <a:solidFill>
                <a:srgbClr val="FF0000"/>
              </a:solidFill>
            </a:ln>
          </p:spPr>
        </p:cxnSp>
        <p:sp>
          <p:nvSpPr>
            <p:cNvPr id="31" name="Textfeld 83">
              <a:extLst>
                <a:ext uri="{FF2B5EF4-FFF2-40B4-BE49-F238E27FC236}">
                  <a16:creationId xmlns:a16="http://schemas.microsoft.com/office/drawing/2014/main" id="{247A8814-1D2F-8057-22C5-3D7DEDA7EAAF}"/>
                </a:ext>
              </a:extLst>
            </p:cNvPr>
            <p:cNvSpPr/>
            <p:nvPr/>
          </p:nvSpPr>
          <p:spPr>
            <a:xfrm>
              <a:off x="9258712" y="1169460"/>
              <a:ext cx="678960" cy="389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endParaRPr lang="en-US" sz="1800" b="0" u="none" strike="noStrike" dirty="0">
                <a:solidFill>
                  <a:srgbClr val="000000"/>
                </a:solidFill>
                <a:effectLst/>
                <a:uFillTx/>
                <a:latin typeface="Arial"/>
              </a:endParaRPr>
            </a:p>
          </p:txBody>
        </p:sp>
      </p:grpSp>
      <p:pic>
        <p:nvPicPr>
          <p:cNvPr id="32" name="Picture 2">
            <a:extLst>
              <a:ext uri="{FF2B5EF4-FFF2-40B4-BE49-F238E27FC236}">
                <a16:creationId xmlns:a16="http://schemas.microsoft.com/office/drawing/2014/main" id="{8E8DE2A9-A6FE-2C3F-CC30-23880B247844}"/>
              </a:ext>
            </a:extLst>
          </p:cNvPr>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51509" t="7835" r="30451" b="15690"/>
          <a:stretch/>
        </p:blipFill>
        <p:spPr>
          <a:xfrm rot="5400000">
            <a:off x="8089144" y="1814788"/>
            <a:ext cx="1581302" cy="3833083"/>
          </a:xfrm>
          <a:prstGeom prst="rect">
            <a:avLst/>
          </a:prstGeom>
          <a:noFill/>
          <a:ln w="0">
            <a:noFill/>
          </a:ln>
          <a:effectLst>
            <a:outerShdw blurRad="50760" dist="38160" dir="5400000" algn="t" rotWithShape="0">
              <a:srgbClr val="000000">
                <a:alpha val="40000"/>
              </a:srgbClr>
            </a:outerShdw>
          </a:effectLst>
        </p:spPr>
      </p:pic>
      <p:sp>
        <p:nvSpPr>
          <p:cNvPr id="33" name="Trapezoid 36">
            <a:extLst>
              <a:ext uri="{FF2B5EF4-FFF2-40B4-BE49-F238E27FC236}">
                <a16:creationId xmlns:a16="http://schemas.microsoft.com/office/drawing/2014/main" id="{E388C26F-7D00-9B3D-5D1E-E5CD0AF167C5}"/>
              </a:ext>
            </a:extLst>
          </p:cNvPr>
          <p:cNvSpPr/>
          <p:nvPr/>
        </p:nvSpPr>
        <p:spPr>
          <a:xfrm>
            <a:off x="7711506" y="2515525"/>
            <a:ext cx="2032164" cy="1043712"/>
          </a:xfrm>
          <a:prstGeom prst="trapezoid">
            <a:avLst>
              <a:gd name="adj" fmla="val 25000"/>
            </a:avLst>
          </a:prstGeom>
          <a:solidFill>
            <a:schemeClr val="accent1">
              <a:lumMod val="75000"/>
              <a:lumOff val="25000"/>
              <a:alpha val="26000"/>
            </a:schemeClr>
          </a:solidFill>
          <a:ln>
            <a:solidFill>
              <a:srgbClr val="00305D">
                <a:lumMod val="50000"/>
                <a:lumOff val="50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de-DE" sz="1800" b="0" u="none" strike="noStrike">
              <a:solidFill>
                <a:srgbClr val="FFFFFF"/>
              </a:solidFill>
              <a:effectLst/>
              <a:uFillTx/>
              <a:latin typeface="Open Sans"/>
            </a:endParaRPr>
          </a:p>
        </p:txBody>
      </p:sp>
      <p:cxnSp>
        <p:nvCxnSpPr>
          <p:cNvPr id="42" name="Gerade Verbindung 10">
            <a:extLst>
              <a:ext uri="{FF2B5EF4-FFF2-40B4-BE49-F238E27FC236}">
                <a16:creationId xmlns:a16="http://schemas.microsoft.com/office/drawing/2014/main" id="{7CECECE6-9464-6BC5-C40B-A6022E9EE678}"/>
              </a:ext>
            </a:extLst>
          </p:cNvPr>
          <p:cNvCxnSpPr/>
          <p:nvPr/>
        </p:nvCxnSpPr>
        <p:spPr>
          <a:xfrm flipH="1">
            <a:off x="8544622" y="3779116"/>
            <a:ext cx="14807" cy="1936730"/>
          </a:xfrm>
          <a:prstGeom prst="straightConnector1">
            <a:avLst/>
          </a:prstGeom>
          <a:ln w="19050">
            <a:solidFill>
              <a:srgbClr val="FF0000"/>
            </a:solidFill>
            <a:tailEnd type="arrow" w="med" len="med"/>
          </a:ln>
        </p:spPr>
      </p:cxnSp>
      <p:cxnSp>
        <p:nvCxnSpPr>
          <p:cNvPr id="43" name="Gerade Verbindung 10">
            <a:extLst>
              <a:ext uri="{FF2B5EF4-FFF2-40B4-BE49-F238E27FC236}">
                <a16:creationId xmlns:a16="http://schemas.microsoft.com/office/drawing/2014/main" id="{053DDDBC-B071-F732-A809-C0D6EC70FE73}"/>
              </a:ext>
            </a:extLst>
          </p:cNvPr>
          <p:cNvCxnSpPr>
            <a:cxnSpLocks/>
          </p:cNvCxnSpPr>
          <p:nvPr/>
        </p:nvCxnSpPr>
        <p:spPr>
          <a:xfrm>
            <a:off x="8741408" y="1594538"/>
            <a:ext cx="52571" cy="2524078"/>
          </a:xfrm>
          <a:prstGeom prst="straightConnector1">
            <a:avLst/>
          </a:prstGeom>
          <a:ln w="19050">
            <a:solidFill>
              <a:srgbClr val="FF0000"/>
            </a:solidFill>
          </a:ln>
        </p:spPr>
      </p:cxnSp>
      <p:cxnSp>
        <p:nvCxnSpPr>
          <p:cNvPr id="44" name="Gerade Verbindung 10">
            <a:extLst>
              <a:ext uri="{FF2B5EF4-FFF2-40B4-BE49-F238E27FC236}">
                <a16:creationId xmlns:a16="http://schemas.microsoft.com/office/drawing/2014/main" id="{7DF4AF51-4548-FB8C-511A-7D11157D7D37}"/>
              </a:ext>
            </a:extLst>
          </p:cNvPr>
          <p:cNvCxnSpPr/>
          <p:nvPr/>
        </p:nvCxnSpPr>
        <p:spPr>
          <a:xfrm>
            <a:off x="8792202" y="4084607"/>
            <a:ext cx="172950" cy="1631239"/>
          </a:xfrm>
          <a:prstGeom prst="straightConnector1">
            <a:avLst/>
          </a:prstGeom>
          <a:ln w="19050">
            <a:solidFill>
              <a:srgbClr val="FF0000"/>
            </a:solidFill>
            <a:tailEnd type="arrow" w="med" len="med"/>
          </a:ln>
        </p:spPr>
      </p:cxnSp>
      <p:cxnSp>
        <p:nvCxnSpPr>
          <p:cNvPr id="45" name="Gerade Verbindung 10">
            <a:extLst>
              <a:ext uri="{FF2B5EF4-FFF2-40B4-BE49-F238E27FC236}">
                <a16:creationId xmlns:a16="http://schemas.microsoft.com/office/drawing/2014/main" id="{ED04896D-C8E2-DB91-3137-A8A71A46199F}"/>
              </a:ext>
            </a:extLst>
          </p:cNvPr>
          <p:cNvCxnSpPr>
            <a:cxnSpLocks/>
          </p:cNvCxnSpPr>
          <p:nvPr/>
        </p:nvCxnSpPr>
        <p:spPr>
          <a:xfrm>
            <a:off x="8311511" y="1533681"/>
            <a:ext cx="247918" cy="2336320"/>
          </a:xfrm>
          <a:prstGeom prst="straightConnector1">
            <a:avLst/>
          </a:prstGeom>
          <a:ln w="19050">
            <a:solidFill>
              <a:srgbClr val="FF0000"/>
            </a:solidFill>
          </a:ln>
        </p:spPr>
      </p:cxnSp>
      <p:sp>
        <p:nvSpPr>
          <p:cNvPr id="49" name="Textfeld 48">
            <a:extLst>
              <a:ext uri="{FF2B5EF4-FFF2-40B4-BE49-F238E27FC236}">
                <a16:creationId xmlns:a16="http://schemas.microsoft.com/office/drawing/2014/main" id="{57A1C0B1-0F7C-8E95-FEF4-BA8DF0DFC7AD}"/>
              </a:ext>
            </a:extLst>
          </p:cNvPr>
          <p:cNvSpPr txBox="1"/>
          <p:nvPr/>
        </p:nvSpPr>
        <p:spPr>
          <a:xfrm>
            <a:off x="6925709" y="1661589"/>
            <a:ext cx="6104020" cy="369332"/>
          </a:xfrm>
          <a:prstGeom prst="rect">
            <a:avLst/>
          </a:prstGeom>
          <a:noFill/>
        </p:spPr>
        <p:txBody>
          <a:bodyPr wrap="square">
            <a:spAutoFit/>
          </a:bodyPr>
          <a:lstStyle/>
          <a:p>
            <a:pPr defTabSz="914400">
              <a:lnSpc>
                <a:spcPct val="100000"/>
              </a:lnSpc>
              <a:tabLst>
                <a:tab pos="0" algn="l"/>
              </a:tabLst>
            </a:pP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r>
              <a:rPr lang="de-DE" sz="1800" b="0" u="none" strike="noStrike" dirty="0">
                <a:solidFill>
                  <a:srgbClr val="FF0000"/>
                </a:solidFill>
                <a:effectLst/>
                <a:uFillTx/>
                <a:latin typeface="Open Sans"/>
              </a:rPr>
              <a:t>,µ</a:t>
            </a:r>
            <a:r>
              <a:rPr lang="de-DE" sz="1800" b="0" u="none" strike="noStrike" baseline="30000" dirty="0">
                <a:solidFill>
                  <a:srgbClr val="FF0000"/>
                </a:solidFill>
                <a:effectLst/>
                <a:uFillTx/>
                <a:latin typeface="Open Sans"/>
              </a:rPr>
              <a:t>+</a:t>
            </a:r>
            <a:endParaRPr lang="en-US" sz="1800" b="0" u="none" strike="noStrike" dirty="0">
              <a:solidFill>
                <a:srgbClr val="000000"/>
              </a:solidFill>
              <a:effectLst/>
              <a:uFillTx/>
              <a:latin typeface="Arial"/>
            </a:endParaRPr>
          </a:p>
        </p:txBody>
      </p:sp>
      <p:sp>
        <p:nvSpPr>
          <p:cNvPr id="50" name="Textfeld 49">
            <a:extLst>
              <a:ext uri="{FF2B5EF4-FFF2-40B4-BE49-F238E27FC236}">
                <a16:creationId xmlns:a16="http://schemas.microsoft.com/office/drawing/2014/main" id="{3EE581E1-163C-9AD9-4316-FAF3738CFC23}"/>
              </a:ext>
            </a:extLst>
          </p:cNvPr>
          <p:cNvSpPr txBox="1"/>
          <p:nvPr/>
        </p:nvSpPr>
        <p:spPr>
          <a:xfrm>
            <a:off x="1018116" y="5753176"/>
            <a:ext cx="2834698" cy="338554"/>
          </a:xfrm>
          <a:prstGeom prst="rect">
            <a:avLst/>
          </a:prstGeom>
          <a:noFill/>
        </p:spPr>
        <p:txBody>
          <a:bodyPr wrap="square" rtlCol="0">
            <a:spAutoFit/>
          </a:bodyPr>
          <a:lstStyle/>
          <a:p>
            <a:r>
              <a:rPr lang="de-DE" sz="1600" dirty="0" err="1"/>
              <a:t>Performed</a:t>
            </a:r>
            <a:r>
              <a:rPr lang="de-DE" sz="1600" dirty="0"/>
              <a:t> </a:t>
            </a:r>
            <a:r>
              <a:rPr lang="de-DE" sz="1600" dirty="0" err="1"/>
              <a:t>by</a:t>
            </a:r>
            <a:r>
              <a:rPr lang="de-DE" sz="1600" dirty="0"/>
              <a:t> MUTOMCA</a:t>
            </a:r>
          </a:p>
        </p:txBody>
      </p:sp>
      <p:sp>
        <p:nvSpPr>
          <p:cNvPr id="51" name="Textfeld 50">
            <a:extLst>
              <a:ext uri="{FF2B5EF4-FFF2-40B4-BE49-F238E27FC236}">
                <a16:creationId xmlns:a16="http://schemas.microsoft.com/office/drawing/2014/main" id="{04BA4A42-3339-7884-2307-0499CBB36106}"/>
              </a:ext>
            </a:extLst>
          </p:cNvPr>
          <p:cNvSpPr txBox="1"/>
          <p:nvPr/>
        </p:nvSpPr>
        <p:spPr>
          <a:xfrm>
            <a:off x="7249123" y="5732540"/>
            <a:ext cx="3825549" cy="338554"/>
          </a:xfrm>
          <a:prstGeom prst="rect">
            <a:avLst/>
          </a:prstGeom>
          <a:noFill/>
        </p:spPr>
        <p:txBody>
          <a:bodyPr wrap="square" rtlCol="0">
            <a:spAutoFit/>
          </a:bodyPr>
          <a:lstStyle/>
          <a:p>
            <a:r>
              <a:rPr lang="de-DE" sz="1600" dirty="0"/>
              <a:t>Large-</a:t>
            </a:r>
            <a:r>
              <a:rPr lang="de-DE" sz="1600" dirty="0" err="1"/>
              <a:t>scale</a:t>
            </a:r>
            <a:r>
              <a:rPr lang="de-DE" sz="1600" dirty="0"/>
              <a:t> </a:t>
            </a:r>
            <a:r>
              <a:rPr lang="de-DE" sz="1600" dirty="0" err="1"/>
              <a:t>phantom</a:t>
            </a:r>
            <a:r>
              <a:rPr lang="de-DE" sz="1600" dirty="0"/>
              <a:t> </a:t>
            </a:r>
            <a:r>
              <a:rPr lang="de-DE" sz="1600" dirty="0" err="1"/>
              <a:t>experiment</a:t>
            </a:r>
            <a:endParaRPr lang="de-DE" sz="1600" dirty="0"/>
          </a:p>
        </p:txBody>
      </p:sp>
      <p:sp>
        <p:nvSpPr>
          <p:cNvPr id="52" name="Textfeld 51">
            <a:extLst>
              <a:ext uri="{FF2B5EF4-FFF2-40B4-BE49-F238E27FC236}">
                <a16:creationId xmlns:a16="http://schemas.microsoft.com/office/drawing/2014/main" id="{39292285-B9B8-D2D8-5EB1-68CB5696437E}"/>
              </a:ext>
            </a:extLst>
          </p:cNvPr>
          <p:cNvSpPr txBox="1"/>
          <p:nvPr/>
        </p:nvSpPr>
        <p:spPr>
          <a:xfrm>
            <a:off x="3665037" y="5736720"/>
            <a:ext cx="3731752" cy="338554"/>
          </a:xfrm>
          <a:prstGeom prst="rect">
            <a:avLst/>
          </a:prstGeom>
          <a:noFill/>
        </p:spPr>
        <p:txBody>
          <a:bodyPr wrap="square" rtlCol="0">
            <a:spAutoFit/>
          </a:bodyPr>
          <a:lstStyle/>
          <a:p>
            <a:r>
              <a:rPr lang="de-DE" sz="1600" dirty="0"/>
              <a:t>Possible </a:t>
            </a:r>
            <a:r>
              <a:rPr lang="de-DE" sz="1600" dirty="0" err="1"/>
              <a:t>interim</a:t>
            </a:r>
            <a:r>
              <a:rPr lang="de-DE" sz="1600" dirty="0"/>
              <a:t> </a:t>
            </a:r>
            <a:r>
              <a:rPr lang="de-DE" sz="1600" dirty="0" err="1"/>
              <a:t>storage</a:t>
            </a:r>
            <a:r>
              <a:rPr lang="de-DE" sz="1600" dirty="0"/>
              <a:t> </a:t>
            </a:r>
            <a:r>
              <a:rPr lang="de-DE" sz="1600" dirty="0" err="1"/>
              <a:t>scenario</a:t>
            </a:r>
            <a:endParaRPr lang="de-DE" sz="1600" dirty="0"/>
          </a:p>
        </p:txBody>
      </p:sp>
    </p:spTree>
    <p:extLst>
      <p:ext uri="{BB962C8B-B14F-4D97-AF65-F5344CB8AC3E}">
        <p14:creationId xmlns:p14="http://schemas.microsoft.com/office/powerpoint/2010/main" val="4032710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 </a:t>
            </a:r>
            <a:r>
              <a:rPr lang="en-US" sz="2400" b="1" u="none" strike="noStrike" dirty="0">
                <a:solidFill>
                  <a:schemeClr val="accent1"/>
                </a:solidFill>
                <a:effectLst/>
                <a:uFillTx/>
                <a:latin typeface="Open Sans"/>
              </a:rPr>
              <a:t>Large-scale measurements: phantom cask slice</a:t>
            </a:r>
            <a:endParaRPr lang="de-DE" dirty="0"/>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600410" y="1035817"/>
            <a:ext cx="10580686" cy="4344987"/>
          </a:xfrm>
        </p:spPr>
        <p:txBody>
          <a:bodyPr/>
          <a:lstStyle/>
          <a:p>
            <a:pPr marL="285750" indent="-285750">
              <a:buFont typeface="Wingdings" panose="05000000000000000000" pitchFamily="2" charset="2"/>
              <a:buChar char="§"/>
            </a:pPr>
            <a:r>
              <a:rPr lang="en-US" dirty="0">
                <a:solidFill>
                  <a:srgbClr val="FF0000"/>
                </a:solidFill>
                <a:latin typeface="+mj-lt"/>
              </a:rPr>
              <a:t>Want to test your detectors and/or reconstruction algorithms?</a:t>
            </a:r>
            <a:endParaRPr lang="en-US" sz="1600" b="0" u="none" strike="noStrike" dirty="0">
              <a:solidFill>
                <a:srgbClr val="002060"/>
              </a:solidFill>
              <a:effectLst/>
              <a:uFillTx/>
              <a:latin typeface="+mj-lt"/>
            </a:endParaRPr>
          </a:p>
          <a:p>
            <a:pPr marL="285750" indent="-285750">
              <a:buFont typeface="Wingdings" panose="05000000000000000000" pitchFamily="2" charset="2"/>
              <a:buChar char="§"/>
            </a:pPr>
            <a:r>
              <a:rPr lang="en-US" sz="1600" b="0" u="none" strike="noStrike" dirty="0">
                <a:solidFill>
                  <a:srgbClr val="002060"/>
                </a:solidFill>
                <a:effectLst/>
                <a:uFillTx/>
                <a:latin typeface="+mj-lt"/>
              </a:rPr>
              <a:t>Measure phantom alongside simulations for benchmark data to be made public</a:t>
            </a:r>
          </a:p>
          <a:p>
            <a:pPr lvl="2" indent="0" defTabSz="1105875">
              <a:buClr>
                <a:srgbClr val="00305E"/>
              </a:buClr>
              <a:buNone/>
            </a:pPr>
            <a:endParaRPr lang="en-US" b="0" dirty="0">
              <a:solidFill>
                <a:srgbClr val="002060"/>
              </a:solidFill>
              <a:latin typeface="Open Sans"/>
              <a:ea typeface="Open Sans"/>
            </a:endParaRPr>
          </a:p>
          <a:p>
            <a:pPr defTabSz="1105875">
              <a:buClr>
                <a:srgbClr val="00305E"/>
              </a:buClr>
            </a:pPr>
            <a:endParaRPr lang="en-US" sz="1600" b="0" dirty="0">
              <a:solidFill>
                <a:srgbClr val="002060"/>
              </a:solidFill>
              <a:latin typeface="Open Sans"/>
              <a:ea typeface="Open Sans"/>
            </a:endParaRPr>
          </a:p>
          <a:p>
            <a:endParaRPr lang="de-DE" b="0" dirty="0"/>
          </a:p>
        </p:txBody>
      </p:sp>
      <p:pic>
        <p:nvPicPr>
          <p:cNvPr id="6" name="Grafik 5">
            <a:hlinkClick r:id="" action="ppaction://media"/>
            <a:extLst>
              <a:ext uri="{FF2B5EF4-FFF2-40B4-BE49-F238E27FC236}">
                <a16:creationId xmlns:a16="http://schemas.microsoft.com/office/drawing/2014/main" id="{2F0C8C3F-1DD0-7BF6-D925-7A33FC06B5BE}"/>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41167" y="1812087"/>
            <a:ext cx="3028727" cy="4010096"/>
          </a:xfrm>
          <a:prstGeom prst="rect">
            <a:avLst/>
          </a:prstGeom>
          <a:ln w="0">
            <a:noFill/>
          </a:ln>
        </p:spPr>
      </p:pic>
      <p:pic>
        <p:nvPicPr>
          <p:cNvPr id="7" name="Grafik 4">
            <a:extLst>
              <a:ext uri="{FF2B5EF4-FFF2-40B4-BE49-F238E27FC236}">
                <a16:creationId xmlns:a16="http://schemas.microsoft.com/office/drawing/2014/main" id="{0EA1FC65-7F40-2806-7E42-0505944EEA71}"/>
              </a:ext>
            </a:extLst>
          </p:cNvPr>
          <p:cNvPicPr/>
          <p:nvPr/>
        </p:nvPicPr>
        <p:blipFill>
          <a:blip r:embed="rId6"/>
          <a:srcRect l="26806" r="27550"/>
          <a:stretch/>
        </p:blipFill>
        <p:spPr>
          <a:xfrm>
            <a:off x="4640841" y="1812085"/>
            <a:ext cx="2882655" cy="4010095"/>
          </a:xfrm>
          <a:prstGeom prst="rect">
            <a:avLst/>
          </a:prstGeom>
          <a:noFill/>
          <a:ln w="0">
            <a:noFill/>
          </a:ln>
        </p:spPr>
      </p:pic>
      <p:sp>
        <p:nvSpPr>
          <p:cNvPr id="18" name="Textfeld 17">
            <a:extLst>
              <a:ext uri="{FF2B5EF4-FFF2-40B4-BE49-F238E27FC236}">
                <a16:creationId xmlns:a16="http://schemas.microsoft.com/office/drawing/2014/main" id="{319EC1AC-4FEA-45CD-DC7F-232CF1052EA0}"/>
              </a:ext>
            </a:extLst>
          </p:cNvPr>
          <p:cNvSpPr txBox="1"/>
          <p:nvPr/>
        </p:nvSpPr>
        <p:spPr>
          <a:xfrm>
            <a:off x="8141911" y="2341739"/>
            <a:ext cx="3657600" cy="2509412"/>
          </a:xfrm>
          <a:prstGeom prst="rect">
            <a:avLst/>
          </a:prstGeom>
          <a:noFill/>
          <a:ln w="18000">
            <a:noFill/>
          </a:ln>
        </p:spPr>
        <p:txBody>
          <a:bodyPr lIns="90000" tIns="45000" rIns="90000" bIns="45000" anchor="t">
            <a:noAutofit/>
          </a:bodyPr>
          <a:lstStyle/>
          <a:p>
            <a:r>
              <a:rPr lang="en-US" sz="1600" b="0" u="none" strike="noStrike" dirty="0">
                <a:solidFill>
                  <a:srgbClr val="002060"/>
                </a:solidFill>
                <a:effectLst/>
                <a:uFillTx/>
                <a:latin typeface="Open Sans"/>
              </a:rPr>
              <a:t>CASTOR V/19 mockup</a:t>
            </a:r>
            <a:endParaRPr lang="en-US" sz="1600" b="0" u="none" strike="noStrike" dirty="0">
              <a:solidFill>
                <a:srgbClr val="000000"/>
              </a:solidFill>
              <a:effectLst/>
              <a:uFillTx/>
              <a:latin typeface="Arial"/>
            </a:endParaRPr>
          </a:p>
          <a:p>
            <a:endParaRPr lang="en-US" sz="1600" b="0" u="none" strike="noStrike" dirty="0">
              <a:solidFill>
                <a:srgbClr val="000000"/>
              </a:solidFill>
              <a:effectLst/>
              <a:uFillTx/>
              <a:latin typeface="Arial"/>
            </a:endParaRPr>
          </a:p>
          <a:p>
            <a:r>
              <a:rPr lang="en-US" sz="1600" b="0" u="none" strike="noStrike" dirty="0">
                <a:solidFill>
                  <a:srgbClr val="002060"/>
                </a:solidFill>
                <a:effectLst/>
                <a:uFillTx/>
                <a:latin typeface="Open Sans"/>
              </a:rPr>
              <a:t>Length = 30 cm</a:t>
            </a:r>
            <a:endParaRPr lang="en-US" sz="1600" b="0" u="none" strike="noStrike" dirty="0">
              <a:solidFill>
                <a:srgbClr val="000000"/>
              </a:solidFill>
              <a:effectLst/>
              <a:uFillTx/>
              <a:latin typeface="Arial"/>
            </a:endParaRPr>
          </a:p>
          <a:p>
            <a:r>
              <a:rPr lang="en-US" sz="1600" b="0" u="none" strike="noStrike" dirty="0">
                <a:solidFill>
                  <a:srgbClr val="002060"/>
                </a:solidFill>
                <a:effectLst/>
                <a:uFillTx/>
                <a:latin typeface="Open Sans"/>
              </a:rPr>
              <a:t>Inner diameter = 1.5 m</a:t>
            </a:r>
            <a:endParaRPr lang="en-US" sz="1600" b="0" u="none" strike="noStrike" dirty="0">
              <a:solidFill>
                <a:srgbClr val="000000"/>
              </a:solidFill>
              <a:effectLst/>
              <a:uFillTx/>
              <a:latin typeface="Arial"/>
            </a:endParaRPr>
          </a:p>
          <a:p>
            <a:r>
              <a:rPr lang="en-US" sz="1600" b="0" u="none" strike="noStrike" dirty="0">
                <a:solidFill>
                  <a:srgbClr val="002060"/>
                </a:solidFill>
                <a:effectLst/>
                <a:uFillTx/>
                <a:latin typeface="Open Sans"/>
              </a:rPr>
              <a:t>Outer diameter = 2.5 m</a:t>
            </a:r>
            <a:endParaRPr lang="en-US" sz="1600" b="0" u="none" strike="noStrike" dirty="0">
              <a:solidFill>
                <a:srgbClr val="000000"/>
              </a:solidFill>
              <a:effectLst/>
              <a:uFillTx/>
              <a:latin typeface="Arial"/>
            </a:endParaRPr>
          </a:p>
          <a:p>
            <a:r>
              <a:rPr lang="en-US" sz="1600" b="0" u="none" strike="noStrike" dirty="0">
                <a:solidFill>
                  <a:srgbClr val="002060"/>
                </a:solidFill>
                <a:effectLst/>
                <a:uFillTx/>
                <a:latin typeface="Open Sans"/>
              </a:rPr>
              <a:t>Mass = 8850 kg</a:t>
            </a:r>
            <a:endParaRPr lang="en-US" sz="1600" b="0" u="none" strike="noStrike" dirty="0">
              <a:solidFill>
                <a:srgbClr val="000000"/>
              </a:solidFill>
              <a:effectLst/>
              <a:uFillTx/>
              <a:latin typeface="Arial"/>
            </a:endParaRPr>
          </a:p>
          <a:p>
            <a:endParaRPr lang="en-US" sz="1600" b="0" u="none" strike="noStrike" dirty="0">
              <a:solidFill>
                <a:srgbClr val="000000"/>
              </a:solidFill>
              <a:effectLst/>
              <a:uFillTx/>
              <a:latin typeface="Arial"/>
            </a:endParaRPr>
          </a:p>
        </p:txBody>
      </p:sp>
    </p:spTree>
    <p:extLst>
      <p:ext uri="{BB962C8B-B14F-4D97-AF65-F5344CB8AC3E}">
        <p14:creationId xmlns:p14="http://schemas.microsoft.com/office/powerpoint/2010/main" val="24456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5. </a:t>
            </a:r>
            <a:r>
              <a:rPr lang="en-US" sz="2400" b="1" u="none" strike="noStrike" dirty="0">
                <a:solidFill>
                  <a:schemeClr val="accent1"/>
                </a:solidFill>
                <a:effectLst/>
                <a:uFillTx/>
                <a:latin typeface="Open Sans"/>
              </a:rPr>
              <a:t>Large-scale measurements: </a:t>
            </a:r>
            <a:r>
              <a:rPr lang="en-US" dirty="0">
                <a:latin typeface="Open Sans"/>
              </a:rPr>
              <a:t>simulation of rotating inlay</a:t>
            </a:r>
            <a:endParaRPr lang="de-DE" dirty="0"/>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600410" y="1035817"/>
            <a:ext cx="8673043" cy="4344987"/>
          </a:xfrm>
        </p:spPr>
        <p:txBody>
          <a:bodyPr/>
          <a:lstStyle/>
          <a:p>
            <a:pPr marL="597695" lvl="2" indent="-345695" defTabSz="1105875">
              <a:buClr>
                <a:srgbClr val="00305E"/>
              </a:buClr>
              <a:buFont typeface="Wingdings" panose="05000000000000000000" pitchFamily="2" charset="2"/>
              <a:buChar char="§"/>
            </a:pPr>
            <a:endParaRPr lang="en-US" b="0" dirty="0">
              <a:solidFill>
                <a:srgbClr val="002060"/>
              </a:solidFill>
              <a:latin typeface="Open Sans"/>
              <a:ea typeface="Open Sans"/>
            </a:endParaRPr>
          </a:p>
          <a:p>
            <a:pPr defTabSz="1105875">
              <a:buClr>
                <a:srgbClr val="00305E"/>
              </a:buClr>
            </a:pPr>
            <a:endParaRPr lang="en-US" sz="1600" b="0" dirty="0">
              <a:solidFill>
                <a:srgbClr val="002060"/>
              </a:solidFill>
              <a:latin typeface="Open Sans"/>
              <a:ea typeface="Open Sans"/>
            </a:endParaRPr>
          </a:p>
          <a:p>
            <a:endParaRPr lang="de-DE" b="0" dirty="0"/>
          </a:p>
        </p:txBody>
      </p:sp>
      <p:grpSp>
        <p:nvGrpSpPr>
          <p:cNvPr id="5" name="Gruppieren 1">
            <a:extLst>
              <a:ext uri="{FF2B5EF4-FFF2-40B4-BE49-F238E27FC236}">
                <a16:creationId xmlns:a16="http://schemas.microsoft.com/office/drawing/2014/main" id="{21E709C5-9AE1-21F0-4C91-3E1C747625B3}"/>
              </a:ext>
            </a:extLst>
          </p:cNvPr>
          <p:cNvGrpSpPr/>
          <p:nvPr/>
        </p:nvGrpSpPr>
        <p:grpSpPr>
          <a:xfrm>
            <a:off x="2918547" y="2160933"/>
            <a:ext cx="8749581" cy="2588126"/>
            <a:chOff x="228600" y="1600200"/>
            <a:chExt cx="7315200" cy="2057400"/>
          </a:xfrm>
        </p:grpSpPr>
        <p:pic>
          <p:nvPicPr>
            <p:cNvPr id="19" name="Grafik 2">
              <a:extLst>
                <a:ext uri="{FF2B5EF4-FFF2-40B4-BE49-F238E27FC236}">
                  <a16:creationId xmlns:a16="http://schemas.microsoft.com/office/drawing/2014/main" id="{12BEA379-6D5C-1320-474B-ACB894162ACB}"/>
                </a:ext>
              </a:extLst>
            </p:cNvPr>
            <p:cNvPicPr/>
            <p:nvPr/>
          </p:nvPicPr>
          <p:blipFill>
            <a:blip r:embed="rId3"/>
            <a:srcRect l="72447" t="61998" r="17230" b="19829"/>
            <a:stretch/>
          </p:blipFill>
          <p:spPr>
            <a:xfrm>
              <a:off x="5395680" y="1605600"/>
              <a:ext cx="2148120" cy="2046600"/>
            </a:xfrm>
            <a:prstGeom prst="rect">
              <a:avLst/>
            </a:prstGeom>
            <a:noFill/>
            <a:ln w="57150">
              <a:noFill/>
            </a:ln>
          </p:spPr>
        </p:pic>
        <p:pic>
          <p:nvPicPr>
            <p:cNvPr id="20" name="Grafik 3">
              <a:extLst>
                <a:ext uri="{FF2B5EF4-FFF2-40B4-BE49-F238E27FC236}">
                  <a16:creationId xmlns:a16="http://schemas.microsoft.com/office/drawing/2014/main" id="{8E335F24-CBDA-C567-C421-48D5A0347E4C}"/>
                </a:ext>
              </a:extLst>
            </p:cNvPr>
            <p:cNvPicPr/>
            <p:nvPr/>
          </p:nvPicPr>
          <p:blipFill>
            <a:blip r:embed="rId4"/>
            <a:srcRect l="41775" t="22887" r="38197" b="26097"/>
            <a:stretch/>
          </p:blipFill>
          <p:spPr>
            <a:xfrm>
              <a:off x="228600" y="1600200"/>
              <a:ext cx="2159280" cy="2057400"/>
            </a:xfrm>
            <a:prstGeom prst="rect">
              <a:avLst/>
            </a:prstGeom>
            <a:noFill/>
            <a:ln w="0">
              <a:noFill/>
            </a:ln>
          </p:spPr>
        </p:pic>
        <p:pic>
          <p:nvPicPr>
            <p:cNvPr id="21" name="Grafik 5">
              <a:extLst>
                <a:ext uri="{FF2B5EF4-FFF2-40B4-BE49-F238E27FC236}">
                  <a16:creationId xmlns:a16="http://schemas.microsoft.com/office/drawing/2014/main" id="{289355E1-3F80-B964-7BC1-370A35B89F34}"/>
                </a:ext>
              </a:extLst>
            </p:cNvPr>
            <p:cNvPicPr/>
            <p:nvPr/>
          </p:nvPicPr>
          <p:blipFill>
            <a:blip r:embed="rId5"/>
            <a:srcRect l="41751" t="22900" r="38126" b="26160"/>
            <a:stretch/>
          </p:blipFill>
          <p:spPr>
            <a:xfrm>
              <a:off x="2800440" y="1607760"/>
              <a:ext cx="2159280" cy="2044440"/>
            </a:xfrm>
            <a:prstGeom prst="rect">
              <a:avLst/>
            </a:prstGeom>
            <a:noFill/>
            <a:ln w="0">
              <a:noFill/>
            </a:ln>
          </p:spPr>
        </p:pic>
      </p:grpSp>
      <p:sp>
        <p:nvSpPr>
          <p:cNvPr id="18" name="TextBox 5">
            <a:extLst>
              <a:ext uri="{FF2B5EF4-FFF2-40B4-BE49-F238E27FC236}">
                <a16:creationId xmlns:a16="http://schemas.microsoft.com/office/drawing/2014/main" id="{C239E137-4C00-5CAF-DF2E-B27B197BADD4}"/>
              </a:ext>
            </a:extLst>
          </p:cNvPr>
          <p:cNvSpPr/>
          <p:nvPr/>
        </p:nvSpPr>
        <p:spPr>
          <a:xfrm>
            <a:off x="2945025" y="1375652"/>
            <a:ext cx="2529720"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600" b="0" u="none" strike="noStrike" dirty="0">
                <a:solidFill>
                  <a:srgbClr val="002060"/>
                </a:solidFill>
                <a:effectLst/>
                <a:uFillTx/>
                <a:latin typeface="Open Sans"/>
              </a:rPr>
              <a:t>96 h measurement time</a:t>
            </a:r>
          </a:p>
          <a:p>
            <a:pPr algn="ctr" defTabSz="914400">
              <a:lnSpc>
                <a:spcPct val="100000"/>
              </a:lnSpc>
            </a:pPr>
            <a:r>
              <a:rPr lang="en-US" sz="1600" dirty="0">
                <a:solidFill>
                  <a:srgbClr val="002060"/>
                </a:solidFill>
                <a:latin typeface="Open Sans"/>
              </a:rPr>
              <a:t>Iron rods</a:t>
            </a:r>
            <a:endParaRPr lang="en-US" sz="1600" b="0" u="none" strike="noStrike" dirty="0">
              <a:solidFill>
                <a:srgbClr val="000000"/>
              </a:solidFill>
              <a:effectLst/>
              <a:uFillTx/>
              <a:latin typeface="Arial"/>
            </a:endParaRPr>
          </a:p>
        </p:txBody>
      </p:sp>
      <p:sp>
        <p:nvSpPr>
          <p:cNvPr id="23" name="TextBox 5">
            <a:extLst>
              <a:ext uri="{FF2B5EF4-FFF2-40B4-BE49-F238E27FC236}">
                <a16:creationId xmlns:a16="http://schemas.microsoft.com/office/drawing/2014/main" id="{847362E6-FFF1-9153-FA94-360AE0E35564}"/>
              </a:ext>
            </a:extLst>
          </p:cNvPr>
          <p:cNvSpPr/>
          <p:nvPr/>
        </p:nvSpPr>
        <p:spPr>
          <a:xfrm>
            <a:off x="5964976" y="1387711"/>
            <a:ext cx="2818245"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600" b="0" u="none" strike="noStrike" dirty="0">
                <a:solidFill>
                  <a:srgbClr val="002060"/>
                </a:solidFill>
                <a:effectLst/>
                <a:uFillTx/>
                <a:latin typeface="Open Sans"/>
              </a:rPr>
              <a:t>720 h measurement time</a:t>
            </a:r>
          </a:p>
          <a:p>
            <a:pPr algn="ctr" defTabSz="914400">
              <a:lnSpc>
                <a:spcPct val="100000"/>
              </a:lnSpc>
            </a:pPr>
            <a:r>
              <a:rPr lang="en-US" sz="1600" b="0" u="none" strike="noStrike" dirty="0">
                <a:solidFill>
                  <a:srgbClr val="002060"/>
                </a:solidFill>
                <a:effectLst/>
                <a:uFillTx/>
                <a:latin typeface="Open Sans"/>
              </a:rPr>
              <a:t>Lead rods</a:t>
            </a:r>
            <a:endParaRPr lang="en-US" sz="1600" b="0" u="none" strike="noStrike" dirty="0">
              <a:solidFill>
                <a:srgbClr val="000000"/>
              </a:solidFill>
              <a:effectLst/>
              <a:uFillTx/>
              <a:latin typeface="Arial"/>
            </a:endParaRPr>
          </a:p>
        </p:txBody>
      </p:sp>
      <p:sp>
        <p:nvSpPr>
          <p:cNvPr id="24" name="TextBox 5">
            <a:extLst>
              <a:ext uri="{FF2B5EF4-FFF2-40B4-BE49-F238E27FC236}">
                <a16:creationId xmlns:a16="http://schemas.microsoft.com/office/drawing/2014/main" id="{76DC821C-2750-8B68-D9DF-3FDDD1C4AC71}"/>
              </a:ext>
            </a:extLst>
          </p:cNvPr>
          <p:cNvSpPr/>
          <p:nvPr/>
        </p:nvSpPr>
        <p:spPr>
          <a:xfrm>
            <a:off x="8955304" y="1375652"/>
            <a:ext cx="2818245"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600" b="0" u="none" strike="noStrike" dirty="0">
                <a:solidFill>
                  <a:srgbClr val="002060"/>
                </a:solidFill>
                <a:effectLst/>
                <a:uFillTx/>
                <a:latin typeface="Open Sans"/>
              </a:rPr>
              <a:t>720 h measurement time</a:t>
            </a:r>
          </a:p>
          <a:p>
            <a:pPr algn="ctr" defTabSz="914400">
              <a:lnSpc>
                <a:spcPct val="100000"/>
              </a:lnSpc>
            </a:pPr>
            <a:r>
              <a:rPr lang="en-US" sz="1600" dirty="0">
                <a:solidFill>
                  <a:srgbClr val="002060"/>
                </a:solidFill>
                <a:latin typeface="Open Sans"/>
              </a:rPr>
              <a:t>Uranium rods</a:t>
            </a:r>
            <a:endParaRPr lang="en-US" sz="1600" b="0" u="none" strike="noStrike" dirty="0">
              <a:solidFill>
                <a:srgbClr val="000000"/>
              </a:solidFill>
              <a:effectLst/>
              <a:uFillTx/>
              <a:latin typeface="Arial"/>
            </a:endParaRPr>
          </a:p>
        </p:txBody>
      </p:sp>
      <p:pic>
        <p:nvPicPr>
          <p:cNvPr id="25" name="Grafik 4">
            <a:extLst>
              <a:ext uri="{FF2B5EF4-FFF2-40B4-BE49-F238E27FC236}">
                <a16:creationId xmlns:a16="http://schemas.microsoft.com/office/drawing/2014/main" id="{91A74366-66E2-E574-0A3E-F9C5294FB1EF}"/>
              </a:ext>
            </a:extLst>
          </p:cNvPr>
          <p:cNvPicPr/>
          <p:nvPr/>
        </p:nvPicPr>
        <p:blipFill>
          <a:blip r:embed="rId6"/>
          <a:srcRect l="26806" r="27550"/>
          <a:stretch/>
        </p:blipFill>
        <p:spPr>
          <a:xfrm>
            <a:off x="408753" y="1912742"/>
            <a:ext cx="2249071" cy="3032515"/>
          </a:xfrm>
          <a:prstGeom prst="rect">
            <a:avLst/>
          </a:prstGeom>
          <a:noFill/>
          <a:ln w="0">
            <a:noFill/>
          </a:ln>
        </p:spPr>
      </p:pic>
    </p:spTree>
    <p:extLst>
      <p:ext uri="{BB962C8B-B14F-4D97-AF65-F5344CB8AC3E}">
        <p14:creationId xmlns:p14="http://schemas.microsoft.com/office/powerpoint/2010/main" val="42585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 Motivation</a:t>
            </a:r>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805362" y="1059593"/>
            <a:ext cx="7343529" cy="4344987"/>
          </a:xfrm>
        </p:spPr>
        <p:txBody>
          <a:bodyPr/>
          <a:lstStyle/>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Germany will not have access to a final repository for at least several decades</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Unclear status of inventory after long interim storage</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Necessary to monitor the integrity of the inventory</a:t>
            </a:r>
            <a:endParaRPr lang="en-US" b="0" dirty="0">
              <a:solidFill>
                <a:srgbClr val="002060"/>
              </a:solidFill>
              <a:latin typeface="Open Sans"/>
              <a:ea typeface="Open Sans"/>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mj-lt"/>
              </a:rPr>
              <a:t>Promising radiation-based methods for non-invasive monitoring of casks:</a:t>
            </a:r>
          </a:p>
        </p:txBody>
      </p:sp>
      <p:grpSp>
        <p:nvGrpSpPr>
          <p:cNvPr id="6" name="Gruppieren 4">
            <a:extLst>
              <a:ext uri="{FF2B5EF4-FFF2-40B4-BE49-F238E27FC236}">
                <a16:creationId xmlns:a16="http://schemas.microsoft.com/office/drawing/2014/main" id="{5F7F25AE-1B8B-CFBF-5915-7D70984FD4F3}"/>
              </a:ext>
            </a:extLst>
          </p:cNvPr>
          <p:cNvGrpSpPr/>
          <p:nvPr/>
        </p:nvGrpSpPr>
        <p:grpSpPr>
          <a:xfrm>
            <a:off x="8624995" y="357415"/>
            <a:ext cx="2542183" cy="2633608"/>
            <a:chOff x="685800" y="2928240"/>
            <a:chExt cx="1992060" cy="2109533"/>
          </a:xfrm>
        </p:grpSpPr>
        <p:pic>
          <p:nvPicPr>
            <p:cNvPr id="7" name="Grafik 7">
              <a:extLst>
                <a:ext uri="{FF2B5EF4-FFF2-40B4-BE49-F238E27FC236}">
                  <a16:creationId xmlns:a16="http://schemas.microsoft.com/office/drawing/2014/main" id="{6BB6F158-9113-9D3B-4307-D0DA28DFF01A}"/>
                </a:ext>
              </a:extLst>
            </p:cNvPr>
            <p:cNvPicPr/>
            <p:nvPr/>
          </p:nvPicPr>
          <p:blipFill>
            <a:blip r:embed="rId3"/>
            <a:stretch/>
          </p:blipFill>
          <p:spPr>
            <a:xfrm rot="3898200">
              <a:off x="912960" y="3231360"/>
              <a:ext cx="2052000" cy="1477800"/>
            </a:xfrm>
            <a:prstGeom prst="rect">
              <a:avLst/>
            </a:prstGeom>
            <a:noFill/>
            <a:ln w="0">
              <a:noFill/>
            </a:ln>
          </p:spPr>
        </p:pic>
        <p:sp>
          <p:nvSpPr>
            <p:cNvPr id="11" name="Textfeld 2">
              <a:extLst>
                <a:ext uri="{FF2B5EF4-FFF2-40B4-BE49-F238E27FC236}">
                  <a16:creationId xmlns:a16="http://schemas.microsoft.com/office/drawing/2014/main" id="{53BAF5A9-BD0C-9190-7913-E62CAD297B73}"/>
                </a:ext>
              </a:extLst>
            </p:cNvPr>
            <p:cNvSpPr/>
            <p:nvPr/>
          </p:nvSpPr>
          <p:spPr>
            <a:xfrm>
              <a:off x="1818720" y="2928240"/>
              <a:ext cx="257040" cy="2109533"/>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spAutoFit/>
            </a:bodyPr>
            <a:lstStyle/>
            <a:p>
              <a:pPr algn="ctr" defTabSz="1105875">
                <a:lnSpc>
                  <a:spcPct val="150000"/>
                </a:lnSpc>
                <a:spcAft>
                  <a:spcPts val="727"/>
                </a:spcAft>
              </a:pPr>
              <a:r>
                <a:rPr lang="en-US" sz="11852" b="1">
                  <a:solidFill>
                    <a:srgbClr val="FFFF00"/>
                  </a:solidFill>
                  <a:latin typeface="Calibri"/>
                  <a:ea typeface="Open Sans"/>
                </a:rPr>
                <a:t>?</a:t>
              </a:r>
              <a:endParaRPr lang="en-US" sz="11852">
                <a:solidFill>
                  <a:srgbClr val="000000"/>
                </a:solidFill>
                <a:latin typeface="Arial"/>
              </a:endParaRPr>
            </a:p>
          </p:txBody>
        </p:sp>
        <p:pic>
          <p:nvPicPr>
            <p:cNvPr id="14" name="Grafik 9">
              <a:extLst>
                <a:ext uri="{FF2B5EF4-FFF2-40B4-BE49-F238E27FC236}">
                  <a16:creationId xmlns:a16="http://schemas.microsoft.com/office/drawing/2014/main" id="{57302E0B-CE52-7856-CC5A-44D0A37F773A}"/>
                </a:ext>
              </a:extLst>
            </p:cNvPr>
            <p:cNvPicPr/>
            <p:nvPr/>
          </p:nvPicPr>
          <p:blipFill>
            <a:blip r:embed="rId4"/>
            <a:srcRect b="4528"/>
            <a:stretch/>
          </p:blipFill>
          <p:spPr>
            <a:xfrm>
              <a:off x="685800" y="3611880"/>
              <a:ext cx="1344240" cy="1347480"/>
            </a:xfrm>
            <a:prstGeom prst="rect">
              <a:avLst/>
            </a:prstGeom>
            <a:noFill/>
            <a:ln w="0">
              <a:noFill/>
            </a:ln>
          </p:spPr>
        </p:pic>
      </p:grpSp>
      <p:sp>
        <p:nvSpPr>
          <p:cNvPr id="4" name="Textfeld 3">
            <a:extLst>
              <a:ext uri="{FF2B5EF4-FFF2-40B4-BE49-F238E27FC236}">
                <a16:creationId xmlns:a16="http://schemas.microsoft.com/office/drawing/2014/main" id="{5BF9B1CA-CB3D-2BF3-CC59-81815C2103C0}"/>
              </a:ext>
            </a:extLst>
          </p:cNvPr>
          <p:cNvSpPr txBox="1"/>
          <p:nvPr/>
        </p:nvSpPr>
        <p:spPr>
          <a:xfrm>
            <a:off x="8910471" y="3641540"/>
            <a:ext cx="2627507" cy="646331"/>
          </a:xfrm>
          <a:prstGeom prst="rect">
            <a:avLst/>
          </a:prstGeom>
          <a:noFill/>
          <a:ln w="57150">
            <a:noFill/>
          </a:ln>
        </p:spPr>
        <p:txBody>
          <a:bodyPr wrap="square" rtlCol="0">
            <a:spAutoFit/>
          </a:bodyPr>
          <a:lstStyle/>
          <a:p>
            <a:pPr algn="ctr"/>
            <a:r>
              <a:rPr lang="de-DE" b="1" dirty="0">
                <a:solidFill>
                  <a:srgbClr val="002060"/>
                </a:solidFill>
                <a:latin typeface="+mj-lt"/>
              </a:rPr>
              <a:t>Gamma / </a:t>
            </a:r>
            <a:r>
              <a:rPr lang="de-DE" b="1" dirty="0" err="1">
                <a:solidFill>
                  <a:srgbClr val="002060"/>
                </a:solidFill>
                <a:latin typeface="+mj-lt"/>
              </a:rPr>
              <a:t>neutron</a:t>
            </a:r>
            <a:r>
              <a:rPr lang="de-DE" b="1" dirty="0">
                <a:solidFill>
                  <a:srgbClr val="002060"/>
                </a:solidFill>
                <a:latin typeface="+mj-lt"/>
              </a:rPr>
              <a:t> </a:t>
            </a:r>
            <a:r>
              <a:rPr lang="de-DE" b="1" dirty="0" err="1">
                <a:solidFill>
                  <a:srgbClr val="002060"/>
                </a:solidFill>
                <a:latin typeface="+mj-lt"/>
              </a:rPr>
              <a:t>radiography</a:t>
            </a:r>
            <a:endParaRPr lang="de-DE" b="1" dirty="0">
              <a:solidFill>
                <a:srgbClr val="002060"/>
              </a:solidFill>
              <a:latin typeface="+mj-lt"/>
            </a:endParaRPr>
          </a:p>
        </p:txBody>
      </p:sp>
      <p:pic>
        <p:nvPicPr>
          <p:cNvPr id="8" name="Grafik 7">
            <a:extLst>
              <a:ext uri="{FF2B5EF4-FFF2-40B4-BE49-F238E27FC236}">
                <a16:creationId xmlns:a16="http://schemas.microsoft.com/office/drawing/2014/main" id="{0380535B-3D0A-963A-8FEE-7D7F068BEB0F}"/>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00" r="13973" b="4213"/>
          <a:stretch/>
        </p:blipFill>
        <p:spPr bwMode="auto">
          <a:xfrm>
            <a:off x="6112669" y="3152265"/>
            <a:ext cx="3061085" cy="2734667"/>
          </a:xfrm>
          <a:prstGeom prst="rect">
            <a:avLst/>
          </a:prstGeom>
          <a:noFill/>
          <a:ln>
            <a:noFill/>
          </a:ln>
          <a:extLst>
            <a:ext uri="{53640926-AAD7-44D8-BBD7-CCE9431645EC}">
              <a14:shadowObscured xmlns:a14="http://schemas.microsoft.com/office/drawing/2010/main"/>
            </a:ext>
          </a:extLst>
        </p:spPr>
      </p:pic>
      <p:cxnSp>
        <p:nvCxnSpPr>
          <p:cNvPr id="29" name="Gerade Verbindung mit Pfeil 28">
            <a:extLst>
              <a:ext uri="{FF2B5EF4-FFF2-40B4-BE49-F238E27FC236}">
                <a16:creationId xmlns:a16="http://schemas.microsoft.com/office/drawing/2014/main" id="{EF6100A0-71A3-B9B1-B904-285B51A55490}"/>
              </a:ext>
            </a:extLst>
          </p:cNvPr>
          <p:cNvCxnSpPr>
            <a:cxnSpLocks/>
          </p:cNvCxnSpPr>
          <p:nvPr/>
        </p:nvCxnSpPr>
        <p:spPr>
          <a:xfrm>
            <a:off x="4917230" y="2741437"/>
            <a:ext cx="1195439" cy="588140"/>
          </a:xfrm>
          <a:prstGeom prst="straightConnector1">
            <a:avLst/>
          </a:prstGeom>
          <a:ln w="28575">
            <a:solidFill>
              <a:srgbClr val="00008C"/>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4812514-ABB1-B518-1D6D-B2A92D8A54EC}"/>
              </a:ext>
            </a:extLst>
          </p:cNvPr>
          <p:cNvSpPr txBox="1"/>
          <p:nvPr/>
        </p:nvSpPr>
        <p:spPr>
          <a:xfrm>
            <a:off x="3423243" y="3741493"/>
            <a:ext cx="2063295" cy="369332"/>
          </a:xfrm>
          <a:prstGeom prst="rect">
            <a:avLst/>
          </a:prstGeom>
          <a:noFill/>
          <a:ln w="57150">
            <a:noFill/>
          </a:ln>
        </p:spPr>
        <p:txBody>
          <a:bodyPr wrap="square" rtlCol="0">
            <a:spAutoFit/>
          </a:bodyPr>
          <a:lstStyle/>
          <a:p>
            <a:pPr algn="ctr"/>
            <a:r>
              <a:rPr lang="de-DE" b="1" dirty="0">
                <a:solidFill>
                  <a:srgbClr val="002060"/>
                </a:solidFill>
                <a:latin typeface="+mj-lt"/>
              </a:rPr>
              <a:t>Muon </a:t>
            </a:r>
            <a:r>
              <a:rPr lang="de-DE" b="1" dirty="0" err="1">
                <a:solidFill>
                  <a:srgbClr val="002060"/>
                </a:solidFill>
                <a:latin typeface="+mj-lt"/>
              </a:rPr>
              <a:t>imaging</a:t>
            </a:r>
            <a:endParaRPr lang="de-DE" b="1" dirty="0">
              <a:solidFill>
                <a:srgbClr val="002060"/>
              </a:solidFill>
              <a:latin typeface="+mj-lt"/>
            </a:endParaRPr>
          </a:p>
        </p:txBody>
      </p:sp>
      <p:pic>
        <p:nvPicPr>
          <p:cNvPr id="13" name="Grafik 12">
            <a:extLst>
              <a:ext uri="{FF2B5EF4-FFF2-40B4-BE49-F238E27FC236}">
                <a16:creationId xmlns:a16="http://schemas.microsoft.com/office/drawing/2014/main" id="{EE393787-0994-F013-C0FD-BE530B9924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751" t="22900" r="38126" b="26162"/>
          <a:stretch/>
        </p:blipFill>
        <p:spPr>
          <a:xfrm>
            <a:off x="3752193" y="4380371"/>
            <a:ext cx="1218280" cy="1210648"/>
          </a:xfrm>
          <a:prstGeom prst="rect">
            <a:avLst/>
          </a:prstGeom>
        </p:spPr>
      </p:pic>
      <p:grpSp>
        <p:nvGrpSpPr>
          <p:cNvPr id="20" name="Group 19">
            <a:extLst>
              <a:ext uri="{FF2B5EF4-FFF2-40B4-BE49-F238E27FC236}">
                <a16:creationId xmlns:a16="http://schemas.microsoft.com/office/drawing/2014/main" id="{4BF16C44-EA45-DECF-C4AF-939E6B451934}"/>
              </a:ext>
            </a:extLst>
          </p:cNvPr>
          <p:cNvGrpSpPr/>
          <p:nvPr/>
        </p:nvGrpSpPr>
        <p:grpSpPr>
          <a:xfrm>
            <a:off x="1054388" y="2741437"/>
            <a:ext cx="3862842" cy="3269454"/>
            <a:chOff x="1054388" y="2741437"/>
            <a:chExt cx="3862842" cy="3269454"/>
          </a:xfrm>
        </p:grpSpPr>
        <p:pic>
          <p:nvPicPr>
            <p:cNvPr id="12" name="Grafik 11">
              <a:extLst>
                <a:ext uri="{FF2B5EF4-FFF2-40B4-BE49-F238E27FC236}">
                  <a16:creationId xmlns:a16="http://schemas.microsoft.com/office/drawing/2014/main" id="{96C49363-E0AF-409E-43BC-9D46F7178B2D}"/>
                </a:ext>
              </a:extLst>
            </p:cNvPr>
            <p:cNvPicPr>
              <a:picLocks noChangeAspect="1"/>
            </p:cNvPicPr>
            <p:nvPr/>
          </p:nvPicPr>
          <p:blipFill>
            <a:blip r:embed="rId7" cstate="print">
              <a:extLst>
                <a:ext uri="{28A0092B-C50C-407E-A947-70E740481C1C}">
                  <a14:useLocalDpi xmlns:a14="http://schemas.microsoft.com/office/drawing/2010/main" val="0"/>
                </a:ext>
              </a:extLst>
            </a:blip>
            <a:srcRect l="18439" t="18892" r="23201" b="22580"/>
            <a:stretch>
              <a:fillRect/>
            </a:stretch>
          </p:blipFill>
          <p:spPr>
            <a:xfrm>
              <a:off x="1054388" y="2856351"/>
              <a:ext cx="2368347" cy="3154540"/>
            </a:xfrm>
            <a:prstGeom prst="rect">
              <a:avLst/>
            </a:prstGeom>
          </p:spPr>
        </p:pic>
        <p:cxnSp>
          <p:nvCxnSpPr>
            <p:cNvPr id="30" name="Gerade Verbindung mit Pfeil 29">
              <a:extLst>
                <a:ext uri="{FF2B5EF4-FFF2-40B4-BE49-F238E27FC236}">
                  <a16:creationId xmlns:a16="http://schemas.microsoft.com/office/drawing/2014/main" id="{FC26DC69-4005-D66A-8A61-BB60840859E3}"/>
                </a:ext>
              </a:extLst>
            </p:cNvPr>
            <p:cNvCxnSpPr>
              <a:cxnSpLocks/>
            </p:cNvCxnSpPr>
            <p:nvPr/>
          </p:nvCxnSpPr>
          <p:spPr>
            <a:xfrm flipH="1">
              <a:off x="3451093" y="2741437"/>
              <a:ext cx="1466137" cy="410828"/>
            </a:xfrm>
            <a:prstGeom prst="straightConnector1">
              <a:avLst/>
            </a:prstGeom>
            <a:ln w="28575">
              <a:solidFill>
                <a:srgbClr val="00008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363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1D99-3FD1-393B-EEB1-7C304D7857F8}"/>
              </a:ext>
            </a:extLst>
          </p:cNvPr>
          <p:cNvSpPr>
            <a:spLocks noGrp="1"/>
          </p:cNvSpPr>
          <p:nvPr>
            <p:ph type="title"/>
          </p:nvPr>
        </p:nvSpPr>
        <p:spPr/>
        <p:txBody>
          <a:bodyPr/>
          <a:lstStyle/>
          <a:p>
            <a:r>
              <a:rPr lang="de-DE" dirty="0"/>
              <a:t> Motivation</a:t>
            </a:r>
          </a:p>
        </p:txBody>
      </p:sp>
      <p:sp>
        <p:nvSpPr>
          <p:cNvPr id="3" name="Inhaltsplatzhalter 2">
            <a:extLst>
              <a:ext uri="{FF2B5EF4-FFF2-40B4-BE49-F238E27FC236}">
                <a16:creationId xmlns:a16="http://schemas.microsoft.com/office/drawing/2014/main" id="{28A0ACCF-D47A-58E9-DB94-B6254426CD3E}"/>
              </a:ext>
            </a:extLst>
          </p:cNvPr>
          <p:cNvSpPr>
            <a:spLocks noGrp="1"/>
          </p:cNvSpPr>
          <p:nvPr>
            <p:ph sz="quarter" idx="10"/>
          </p:nvPr>
        </p:nvSpPr>
        <p:spPr>
          <a:xfrm>
            <a:off x="805362" y="1059593"/>
            <a:ext cx="7343529" cy="4344987"/>
          </a:xfrm>
        </p:spPr>
        <p:txBody>
          <a:bodyPr/>
          <a:lstStyle/>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Germany will not have access to a final repository for at least several decades</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Unclear status of inventory after long interim storage</a:t>
            </a:r>
            <a:endParaRPr lang="en-US" sz="1600" b="0" dirty="0">
              <a:solidFill>
                <a:srgbClr val="000000"/>
              </a:solidFill>
              <a:latin typeface="Arial"/>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Open Sans"/>
                <a:ea typeface="Open Sans"/>
              </a:rPr>
              <a:t>Necessary to monitor the integrity of the inventory</a:t>
            </a:r>
            <a:endParaRPr lang="en-US" b="0" dirty="0">
              <a:solidFill>
                <a:srgbClr val="002060"/>
              </a:solidFill>
              <a:latin typeface="Open Sans"/>
              <a:ea typeface="Open Sans"/>
            </a:endParaRPr>
          </a:p>
          <a:p>
            <a:pPr marL="345695" indent="-345695" defTabSz="1105875">
              <a:buClr>
                <a:srgbClr val="00305E"/>
              </a:buClr>
              <a:buFont typeface="Wingdings" panose="05000000000000000000" pitchFamily="2" charset="2"/>
              <a:buChar char="§"/>
            </a:pPr>
            <a:r>
              <a:rPr lang="en-US" sz="1600" b="0" dirty="0">
                <a:solidFill>
                  <a:srgbClr val="002060"/>
                </a:solidFill>
                <a:latin typeface="+mj-lt"/>
              </a:rPr>
              <a:t>Promising radiation-based methods for non-invasive monitoring of casks:</a:t>
            </a:r>
          </a:p>
        </p:txBody>
      </p:sp>
      <p:grpSp>
        <p:nvGrpSpPr>
          <p:cNvPr id="6" name="Gruppieren 4">
            <a:extLst>
              <a:ext uri="{FF2B5EF4-FFF2-40B4-BE49-F238E27FC236}">
                <a16:creationId xmlns:a16="http://schemas.microsoft.com/office/drawing/2014/main" id="{5F7F25AE-1B8B-CFBF-5915-7D70984FD4F3}"/>
              </a:ext>
            </a:extLst>
          </p:cNvPr>
          <p:cNvGrpSpPr/>
          <p:nvPr/>
        </p:nvGrpSpPr>
        <p:grpSpPr>
          <a:xfrm>
            <a:off x="8624995" y="357415"/>
            <a:ext cx="2542183" cy="2633608"/>
            <a:chOff x="685800" y="2928240"/>
            <a:chExt cx="1992060" cy="2109533"/>
          </a:xfrm>
        </p:grpSpPr>
        <p:pic>
          <p:nvPicPr>
            <p:cNvPr id="7" name="Grafik 7">
              <a:extLst>
                <a:ext uri="{FF2B5EF4-FFF2-40B4-BE49-F238E27FC236}">
                  <a16:creationId xmlns:a16="http://schemas.microsoft.com/office/drawing/2014/main" id="{6BB6F158-9113-9D3B-4307-D0DA28DFF01A}"/>
                </a:ext>
              </a:extLst>
            </p:cNvPr>
            <p:cNvPicPr/>
            <p:nvPr/>
          </p:nvPicPr>
          <p:blipFill>
            <a:blip r:embed="rId5"/>
            <a:stretch/>
          </p:blipFill>
          <p:spPr>
            <a:xfrm rot="3898200">
              <a:off x="912960" y="3231360"/>
              <a:ext cx="2052000" cy="1477800"/>
            </a:xfrm>
            <a:prstGeom prst="rect">
              <a:avLst/>
            </a:prstGeom>
            <a:noFill/>
            <a:ln w="0">
              <a:noFill/>
            </a:ln>
          </p:spPr>
        </p:pic>
        <p:sp>
          <p:nvSpPr>
            <p:cNvPr id="11" name="Textfeld 2">
              <a:extLst>
                <a:ext uri="{FF2B5EF4-FFF2-40B4-BE49-F238E27FC236}">
                  <a16:creationId xmlns:a16="http://schemas.microsoft.com/office/drawing/2014/main" id="{53BAF5A9-BD0C-9190-7913-E62CAD297B73}"/>
                </a:ext>
              </a:extLst>
            </p:cNvPr>
            <p:cNvSpPr/>
            <p:nvPr/>
          </p:nvSpPr>
          <p:spPr>
            <a:xfrm>
              <a:off x="1818720" y="2928240"/>
              <a:ext cx="257040" cy="2109533"/>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spAutoFit/>
            </a:bodyPr>
            <a:lstStyle/>
            <a:p>
              <a:pPr algn="ctr" defTabSz="1105875">
                <a:lnSpc>
                  <a:spcPct val="150000"/>
                </a:lnSpc>
                <a:spcAft>
                  <a:spcPts val="727"/>
                </a:spcAft>
              </a:pPr>
              <a:r>
                <a:rPr lang="en-US" sz="11852" b="1">
                  <a:solidFill>
                    <a:srgbClr val="FFFF00"/>
                  </a:solidFill>
                  <a:latin typeface="Calibri"/>
                  <a:ea typeface="Open Sans"/>
                </a:rPr>
                <a:t>?</a:t>
              </a:r>
              <a:endParaRPr lang="en-US" sz="11852">
                <a:solidFill>
                  <a:srgbClr val="000000"/>
                </a:solidFill>
                <a:latin typeface="Arial"/>
              </a:endParaRPr>
            </a:p>
          </p:txBody>
        </p:sp>
        <p:pic>
          <p:nvPicPr>
            <p:cNvPr id="14" name="Grafik 9">
              <a:extLst>
                <a:ext uri="{FF2B5EF4-FFF2-40B4-BE49-F238E27FC236}">
                  <a16:creationId xmlns:a16="http://schemas.microsoft.com/office/drawing/2014/main" id="{57302E0B-CE52-7856-CC5A-44D0A37F773A}"/>
                </a:ext>
              </a:extLst>
            </p:cNvPr>
            <p:cNvPicPr/>
            <p:nvPr/>
          </p:nvPicPr>
          <p:blipFill>
            <a:blip r:embed="rId6"/>
            <a:srcRect b="4528"/>
            <a:stretch/>
          </p:blipFill>
          <p:spPr>
            <a:xfrm>
              <a:off x="685800" y="3611880"/>
              <a:ext cx="1344240" cy="1347480"/>
            </a:xfrm>
            <a:prstGeom prst="rect">
              <a:avLst/>
            </a:prstGeom>
            <a:noFill/>
            <a:ln w="0">
              <a:noFill/>
            </a:ln>
          </p:spPr>
        </p:pic>
      </p:grpSp>
      <p:sp>
        <p:nvSpPr>
          <p:cNvPr id="4" name="Textfeld 3">
            <a:extLst>
              <a:ext uri="{FF2B5EF4-FFF2-40B4-BE49-F238E27FC236}">
                <a16:creationId xmlns:a16="http://schemas.microsoft.com/office/drawing/2014/main" id="{5BF9B1CA-CB3D-2BF3-CC59-81815C2103C0}"/>
              </a:ext>
            </a:extLst>
          </p:cNvPr>
          <p:cNvSpPr txBox="1"/>
          <p:nvPr/>
        </p:nvSpPr>
        <p:spPr>
          <a:xfrm>
            <a:off x="8910471" y="3641540"/>
            <a:ext cx="2627507" cy="646331"/>
          </a:xfrm>
          <a:prstGeom prst="rect">
            <a:avLst/>
          </a:prstGeom>
          <a:noFill/>
          <a:ln w="57150">
            <a:noFill/>
          </a:ln>
        </p:spPr>
        <p:txBody>
          <a:bodyPr wrap="square" rtlCol="0">
            <a:spAutoFit/>
          </a:bodyPr>
          <a:lstStyle/>
          <a:p>
            <a:pPr algn="ctr"/>
            <a:r>
              <a:rPr lang="de-DE" b="1" dirty="0">
                <a:solidFill>
                  <a:srgbClr val="002060"/>
                </a:solidFill>
                <a:latin typeface="+mj-lt"/>
              </a:rPr>
              <a:t>Gamma / </a:t>
            </a:r>
            <a:r>
              <a:rPr lang="de-DE" b="1" dirty="0" err="1">
                <a:solidFill>
                  <a:srgbClr val="002060"/>
                </a:solidFill>
                <a:latin typeface="+mj-lt"/>
              </a:rPr>
              <a:t>neutron</a:t>
            </a:r>
            <a:r>
              <a:rPr lang="de-DE" b="1" dirty="0">
                <a:solidFill>
                  <a:srgbClr val="002060"/>
                </a:solidFill>
                <a:latin typeface="+mj-lt"/>
              </a:rPr>
              <a:t> </a:t>
            </a:r>
            <a:r>
              <a:rPr lang="de-DE" b="1" dirty="0" err="1">
                <a:solidFill>
                  <a:srgbClr val="002060"/>
                </a:solidFill>
                <a:latin typeface="+mj-lt"/>
              </a:rPr>
              <a:t>radiography</a:t>
            </a:r>
            <a:endParaRPr lang="de-DE" b="1" dirty="0">
              <a:solidFill>
                <a:srgbClr val="002060"/>
              </a:solidFill>
              <a:latin typeface="+mj-lt"/>
            </a:endParaRPr>
          </a:p>
        </p:txBody>
      </p:sp>
      <p:pic>
        <p:nvPicPr>
          <p:cNvPr id="8" name="Grafik 7">
            <a:extLst>
              <a:ext uri="{FF2B5EF4-FFF2-40B4-BE49-F238E27FC236}">
                <a16:creationId xmlns:a16="http://schemas.microsoft.com/office/drawing/2014/main" id="{0380535B-3D0A-963A-8FEE-7D7F068BEB0F}"/>
              </a:ext>
            </a:extLst>
          </p:cNvPr>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5700" r="13973" b="4213"/>
          <a:stretch/>
        </p:blipFill>
        <p:spPr bwMode="auto">
          <a:xfrm>
            <a:off x="6112669" y="3152265"/>
            <a:ext cx="3061085" cy="2734667"/>
          </a:xfrm>
          <a:prstGeom prst="rect">
            <a:avLst/>
          </a:prstGeom>
          <a:noFill/>
          <a:ln>
            <a:noFill/>
          </a:ln>
          <a:extLst>
            <a:ext uri="{53640926-AAD7-44D8-BBD7-CCE9431645EC}">
              <a14:shadowObscured xmlns:a14="http://schemas.microsoft.com/office/drawing/2010/main"/>
            </a:ext>
          </a:extLst>
        </p:spPr>
      </p:pic>
      <p:cxnSp>
        <p:nvCxnSpPr>
          <p:cNvPr id="29" name="Gerade Verbindung mit Pfeil 28">
            <a:extLst>
              <a:ext uri="{FF2B5EF4-FFF2-40B4-BE49-F238E27FC236}">
                <a16:creationId xmlns:a16="http://schemas.microsoft.com/office/drawing/2014/main" id="{EF6100A0-71A3-B9B1-B904-285B51A55490}"/>
              </a:ext>
            </a:extLst>
          </p:cNvPr>
          <p:cNvCxnSpPr>
            <a:cxnSpLocks/>
          </p:cNvCxnSpPr>
          <p:nvPr/>
        </p:nvCxnSpPr>
        <p:spPr>
          <a:xfrm>
            <a:off x="4917230" y="2741437"/>
            <a:ext cx="1195439" cy="588140"/>
          </a:xfrm>
          <a:prstGeom prst="straightConnector1">
            <a:avLst/>
          </a:prstGeom>
          <a:ln w="28575">
            <a:solidFill>
              <a:srgbClr val="00008C"/>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4812514-ABB1-B518-1D6D-B2A92D8A54EC}"/>
              </a:ext>
            </a:extLst>
          </p:cNvPr>
          <p:cNvSpPr txBox="1"/>
          <p:nvPr/>
        </p:nvSpPr>
        <p:spPr>
          <a:xfrm>
            <a:off x="3423243" y="3741493"/>
            <a:ext cx="2063295" cy="369332"/>
          </a:xfrm>
          <a:prstGeom prst="rect">
            <a:avLst/>
          </a:prstGeom>
          <a:noFill/>
          <a:ln w="57150">
            <a:noFill/>
          </a:ln>
        </p:spPr>
        <p:txBody>
          <a:bodyPr wrap="square" rtlCol="0">
            <a:spAutoFit/>
          </a:bodyPr>
          <a:lstStyle/>
          <a:p>
            <a:pPr algn="ctr"/>
            <a:r>
              <a:rPr lang="de-DE" b="1" dirty="0">
                <a:solidFill>
                  <a:srgbClr val="002060"/>
                </a:solidFill>
                <a:latin typeface="+mj-lt"/>
              </a:rPr>
              <a:t>Muon </a:t>
            </a:r>
            <a:r>
              <a:rPr lang="de-DE" b="1" dirty="0" err="1">
                <a:solidFill>
                  <a:srgbClr val="002060"/>
                </a:solidFill>
                <a:latin typeface="+mj-lt"/>
              </a:rPr>
              <a:t>imaging</a:t>
            </a:r>
            <a:endParaRPr lang="de-DE" b="1" dirty="0">
              <a:solidFill>
                <a:srgbClr val="002060"/>
              </a:solidFill>
              <a:latin typeface="+mj-lt"/>
            </a:endParaRPr>
          </a:p>
        </p:txBody>
      </p:sp>
      <p:pic>
        <p:nvPicPr>
          <p:cNvPr id="13" name="Grafik 12">
            <a:extLst>
              <a:ext uri="{FF2B5EF4-FFF2-40B4-BE49-F238E27FC236}">
                <a16:creationId xmlns:a16="http://schemas.microsoft.com/office/drawing/2014/main" id="{EE393787-0994-F013-C0FD-BE530B9924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751" t="22900" r="38126" b="26162"/>
          <a:stretch/>
        </p:blipFill>
        <p:spPr>
          <a:xfrm>
            <a:off x="3752193" y="4380371"/>
            <a:ext cx="1218280" cy="1210648"/>
          </a:xfrm>
          <a:prstGeom prst="rect">
            <a:avLst/>
          </a:prstGeom>
        </p:spPr>
      </p:pic>
      <p:pic>
        <p:nvPicPr>
          <p:cNvPr id="17" name="Unbenanntes Video – Mit Clipchamp erstellt">
            <a:hlinkClick r:id="" action="ppaction://media"/>
            <a:extLst>
              <a:ext uri="{FF2B5EF4-FFF2-40B4-BE49-F238E27FC236}">
                <a16:creationId xmlns:a16="http://schemas.microsoft.com/office/drawing/2014/main" id="{BA733FB9-5FCB-596D-2120-56A04C0FA16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19435" y="3636183"/>
            <a:ext cx="3822136" cy="2149952"/>
          </a:xfrm>
          <a:prstGeom prst="rect">
            <a:avLst/>
          </a:prstGeom>
        </p:spPr>
      </p:pic>
      <p:grpSp>
        <p:nvGrpSpPr>
          <p:cNvPr id="19" name="Group 18">
            <a:extLst>
              <a:ext uri="{FF2B5EF4-FFF2-40B4-BE49-F238E27FC236}">
                <a16:creationId xmlns:a16="http://schemas.microsoft.com/office/drawing/2014/main" id="{7045B014-20FC-CBEE-8D7D-F2D838462BB4}"/>
              </a:ext>
            </a:extLst>
          </p:cNvPr>
          <p:cNvGrpSpPr/>
          <p:nvPr/>
        </p:nvGrpSpPr>
        <p:grpSpPr>
          <a:xfrm>
            <a:off x="2238561" y="2983364"/>
            <a:ext cx="4053956" cy="1614118"/>
            <a:chOff x="2238561" y="2983364"/>
            <a:chExt cx="4053956" cy="1614118"/>
          </a:xfrm>
        </p:grpSpPr>
        <p:sp>
          <p:nvSpPr>
            <p:cNvPr id="18" name="Pfeil: nach rechts 17">
              <a:extLst>
                <a:ext uri="{FF2B5EF4-FFF2-40B4-BE49-F238E27FC236}">
                  <a16:creationId xmlns:a16="http://schemas.microsoft.com/office/drawing/2014/main" id="{B71DBF5C-683A-7577-C2DA-96B2EB29F6A4}"/>
                </a:ext>
              </a:extLst>
            </p:cNvPr>
            <p:cNvSpPr/>
            <p:nvPr/>
          </p:nvSpPr>
          <p:spPr>
            <a:xfrm rot="10800000">
              <a:off x="5629001" y="4192293"/>
              <a:ext cx="663516" cy="4051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4247BF0-868F-BC72-80A0-B76BB5BA845A}"/>
                </a:ext>
              </a:extLst>
            </p:cNvPr>
            <p:cNvSpPr txBox="1"/>
            <p:nvPr/>
          </p:nvSpPr>
          <p:spPr>
            <a:xfrm>
              <a:off x="2238561" y="2983364"/>
              <a:ext cx="3108397" cy="600164"/>
            </a:xfrm>
            <a:prstGeom prst="rect">
              <a:avLst/>
            </a:prstGeom>
            <a:noFill/>
          </p:spPr>
          <p:txBody>
            <a:bodyPr wrap="square">
              <a:spAutoFit/>
            </a:bodyPr>
            <a:lstStyle/>
            <a:p>
              <a:r>
                <a:rPr lang="de-DE" sz="1100" u="sng" dirty="0">
                  <a:solidFill>
                    <a:srgbClr val="002060"/>
                  </a:solidFill>
                </a:rPr>
                <a:t>https://www.ardmediathek.de/</a:t>
              </a:r>
              <a:r>
                <a:rPr lang="de-DE" sz="1100" u="sng" dirty="0" err="1">
                  <a:solidFill>
                    <a:srgbClr val="002060"/>
                  </a:solidFill>
                </a:rPr>
                <a:t>video</a:t>
              </a:r>
              <a:r>
                <a:rPr lang="de-DE" sz="1100" u="sng" dirty="0">
                  <a:solidFill>
                    <a:srgbClr val="002060"/>
                  </a:solidFill>
                </a:rPr>
                <a:t>/</a:t>
              </a:r>
              <a:r>
                <a:rPr lang="de-DE" sz="1100" u="sng" dirty="0" err="1">
                  <a:solidFill>
                    <a:srgbClr val="002060"/>
                  </a:solidFill>
                </a:rPr>
                <a:t>nordmagazin</a:t>
              </a:r>
              <a:r>
                <a:rPr lang="de-DE" sz="1100" u="sng" dirty="0">
                  <a:solidFill>
                    <a:srgbClr val="002060"/>
                  </a:solidFill>
                </a:rPr>
                <a:t>/messroboter-untersuchen-</a:t>
              </a:r>
              <a:r>
                <a:rPr lang="de-DE" sz="1100" u="sng" dirty="0" err="1">
                  <a:solidFill>
                    <a:srgbClr val="002060"/>
                  </a:solidFill>
                </a:rPr>
                <a:t>castorbehaelter</a:t>
              </a:r>
              <a:r>
                <a:rPr lang="de-DE" sz="1100" u="sng" dirty="0">
                  <a:solidFill>
                    <a:srgbClr val="002060"/>
                  </a:solidFill>
                </a:rPr>
                <a:t>-in-lubmin/</a:t>
              </a:r>
              <a:r>
                <a:rPr lang="de-DE" sz="1100" u="sng" dirty="0" err="1">
                  <a:solidFill>
                    <a:srgbClr val="002060"/>
                  </a:solidFill>
                </a:rPr>
                <a:t>ndr</a:t>
              </a:r>
              <a:r>
                <a:rPr lang="de-DE" sz="1100" u="sng" dirty="0">
                  <a:solidFill>
                    <a:srgbClr val="002060"/>
                  </a:solidFill>
                </a:rPr>
                <a:t>/...</a:t>
              </a:r>
            </a:p>
          </p:txBody>
        </p:sp>
      </p:grpSp>
    </p:spTree>
    <p:extLst>
      <p:ext uri="{BB962C8B-B14F-4D97-AF65-F5344CB8AC3E}">
        <p14:creationId xmlns:p14="http://schemas.microsoft.com/office/powerpoint/2010/main" val="15598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1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TUD_2018_16zu9">
  <a:themeElements>
    <a:clrScheme name="TUD_2021-08_grün">
      <a:dk1>
        <a:srgbClr val="000000"/>
      </a:dk1>
      <a:lt1>
        <a:sysClr val="window" lastClr="FFFFFF"/>
      </a:lt1>
      <a:dk2>
        <a:srgbClr val="727277"/>
      </a:dk2>
      <a:lt2>
        <a:srgbClr val="FFFFFF"/>
      </a:lt2>
      <a:accent1>
        <a:srgbClr val="00305D"/>
      </a:accent1>
      <a:accent2>
        <a:srgbClr val="0069B4"/>
      </a:accent2>
      <a:accent3>
        <a:srgbClr val="009FE3"/>
      </a:accent3>
      <a:accent4>
        <a:srgbClr val="008244"/>
      </a:accent4>
      <a:accent5>
        <a:srgbClr val="65B32E"/>
      </a:accent5>
      <a:accent6>
        <a:srgbClr val="94C356"/>
      </a:accent6>
      <a:hlink>
        <a:srgbClr val="0069B4"/>
      </a:hlink>
      <a:folHlink>
        <a:srgbClr val="009FE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itel" id="{A57B7B16-9566-4D82-BF3D-D2FDBF63FAA4}" vid="{DAAD65E3-5D11-4044-A2F0-D1567D5BE47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Widescreen</PresentationFormat>
  <Paragraphs>166</Paragraphs>
  <Slides>11</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Calibri</vt:lpstr>
      <vt:lpstr>Open Sans</vt:lpstr>
      <vt:lpstr>OpenSymbol</vt:lpstr>
      <vt:lpstr>Symbol</vt:lpstr>
      <vt:lpstr>Times New Roman</vt:lpstr>
      <vt:lpstr>Wingdings</vt:lpstr>
      <vt:lpstr>TUD_2018_16zu9</vt:lpstr>
      <vt:lpstr>Methodical and experimental muon imaging for monitoring of industrial facilities</vt:lpstr>
      <vt:lpstr> Overview</vt:lpstr>
      <vt:lpstr> Motivation</vt:lpstr>
      <vt:lpstr>Muon imaging: objectives</vt:lpstr>
      <vt:lpstr>Large-scale measurements: detector system arrangement</vt:lpstr>
      <vt:lpstr> Large-scale measurements: phantom cask slice</vt:lpstr>
      <vt:lpstr>5. Large-scale measurements: simulation of rotating inlay</vt:lpstr>
      <vt:lpstr> Motivation</vt:lpstr>
      <vt:lpstr> Motivation</vt:lpstr>
      <vt:lpstr>Gamma and neutron measurements</vt:lpstr>
      <vt:lpstr>Conclusion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Eisenhofer, Suzanne Michele (FWDF) - 156225</dc:creator>
  <cp:lastModifiedBy>Suzanne Eisenhofer</cp:lastModifiedBy>
  <cp:revision>22</cp:revision>
  <dcterms:created xsi:type="dcterms:W3CDTF">2026-05-29T07:09:44Z</dcterms:created>
  <dcterms:modified xsi:type="dcterms:W3CDTF">2026-06-03T14:53:50Z</dcterms:modified>
</cp:coreProperties>
</file>