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3.png" ContentType="image/png"/>
  <Override PartName="/ppt/media/image9.png" ContentType="image/png"/>
  <Override PartName="/ppt/media/image18.png" ContentType="image/png"/>
  <Override PartName="/ppt/media/image11.png" ContentType="image/png"/>
  <Override PartName="/ppt/media/image2.jpeg" ContentType="image/jpeg"/>
  <Override PartName="/ppt/media/image17.png" ContentType="image/png"/>
  <Override PartName="/ppt/media/image8.png" ContentType="image/png"/>
  <Override PartName="/ppt/media/image12.png" ContentType="image/png"/>
  <Override PartName="/ppt/media/image14.png" ContentType="image/png"/>
  <Override PartName="/ppt/media/image5.png" ContentType="image/png"/>
  <Override PartName="/ppt/media/image15.png" ContentType="image/png"/>
  <Override PartName="/ppt/media/image3.jpeg" ContentType="image/jpeg"/>
  <Override PartName="/ppt/media/image6.png" ContentType="image/png"/>
  <Override PartName="/ppt/media/image10.png" ContentType="image/png"/>
  <Override PartName="/ppt/media/image1.png" ContentType="image/png"/>
  <Override PartName="/ppt/media/image7.png" ContentType="image/png"/>
  <Override PartName="/ppt/media/image4.gif" ContentType="image/gif"/>
  <Override PartName="/ppt/media/image16.png" ContentType="image/png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8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5.xml.rels" ContentType="application/vnd.openxmlformats-package.relationships+xml"/>
  <Override PartName="/ppt/slides/_rels/slide1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22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9.xml.rels" ContentType="application/vnd.openxmlformats-package.relationships+xml"/>
  <Override PartName="/ppt/notesSlides/notesSlide1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62DAC639-8956-432B-9A51-D9EF62EBC202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DFB7C73-8B54-4923-8C0C-6A2654D4D27C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2A5BEF4-F2CE-497B-9BAB-5351712858AB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sldNum" idx="4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1038937-88AF-40AE-8BA7-34D787AA19DB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 type="sldNum" idx="4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3E805F1-BD2C-46E9-BDD7-E79EBDB4F685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sldNum" idx="4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FE9122A-12C1-42B4-9184-0C8EFA46387D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sldNum" idx="4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C3793C4-CC74-48EB-94C5-A6FB01358810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BA6FF68-5957-4382-AF72-3C435ED55B15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sldNum" idx="4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B8A0A59-654C-4380-9893-CCF79968828D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 type="sldNum" idx="4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EA46C97-1B17-4195-915A-5DDC0244A93F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 type="sldNum" idx="4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CBB472B-5B1A-414B-A47C-15FAF02267E0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sldNum" idx="5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F5091C2-942C-47B2-B5A0-E421D9520243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 type="sldNum" idx="5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547B7DB-3003-4CE9-8838-82406D6CEE45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sldNum" idx="5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78324DE-C508-4DF3-9850-551519326C81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 type="sldNum" idx="5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94D8859-84EA-4521-A686-7885D57CDAF3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 type="sldNum" idx="5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5C86E6C-2DC0-4130-BD17-1EB956BA3C9E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EB116C9-C5BA-4BF9-836C-F688F714740C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365A267-A53B-4368-9A08-5436AC427710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fi-FI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CC8C5E1-EDF8-4E65-AD90-65A46CBA5F0D}" type="slidenum">
              <a:rPr b="0" lang="fi-FI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7C6401C-7A6B-4F3D-B0A0-D573FE5F8E4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9D24C9C0-2F60-4222-ADE6-E8886BDF4AB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0719A0D0-0A4A-4C29-9F7A-2B7FC1F5E7F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7C78710-B58A-43CB-8BE9-76175FF7EFC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8B542DA-6122-4E0C-A93E-8E6FCF2E022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A53025F-F9D6-46AE-86D3-C0AB74129A8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7AB0EA5E-479F-4590-8C0A-2EB6005E02E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4A86F271-9631-4D10-805E-4D9A9E4CFB8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B838792B-FACF-466D-A74C-22F869D8563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EF70E2FA-D6FE-4B39-A694-EFFC6D2236A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2B9C997B-2E30-4D69-97A0-189AF514EAA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03F9283-AAD2-4BAB-AD5E-9377C757CF71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A1FD53E-6E92-4179-895A-B40D7C18449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D7D2AD2-6F2B-4201-9C9D-9E54178FE2AB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F2A7CA9-220F-4FFB-B427-B361BB523C4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B1168AF-AE34-45F7-8A5F-379139365D23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8CF98F5-DB48-45A8-9349-380A6A169A57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C6DA03E-A455-41B9-A27A-51DF49C77CA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028CA8A-E8FB-4BB5-98FA-CEDBD5E48933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21061A2-F3A9-4B70-B0BD-8A4C6449B119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BBFEBB0-4C53-4B6B-87F9-7465040A85F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15BBB85-C2F4-4117-B771-59F496C3771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2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3"/>
          <p:cNvSpPr/>
          <p:nvPr/>
        </p:nvSpPr>
        <p:spPr>
          <a:xfrm>
            <a:off x="868680" y="2295000"/>
            <a:ext cx="10515240" cy="12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4000" spc="-1" strike="noStrike">
                <a:solidFill>
                  <a:srgbClr val="18304a"/>
                </a:solidFill>
                <a:latin typeface="Calibri"/>
              </a:rPr>
              <a:t>Towards the Integration of Muography into EPOS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TextBox 4"/>
          <p:cNvSpPr/>
          <p:nvPr/>
        </p:nvSpPr>
        <p:spPr>
          <a:xfrm>
            <a:off x="2487960" y="2960640"/>
            <a:ext cx="7662240" cy="97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GB" sz="3200" spc="-1" strike="noStrike">
                <a:solidFill>
                  <a:srgbClr val="3b8896"/>
                </a:solidFill>
                <a:latin typeface="Calibri"/>
              </a:rPr>
              <a:t>A new observational data type for geosciences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Rectangle 5"/>
          <p:cNvSpPr/>
          <p:nvPr/>
        </p:nvSpPr>
        <p:spPr>
          <a:xfrm>
            <a:off x="3246120" y="3666600"/>
            <a:ext cx="566892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6" name="TextBox 6"/>
          <p:cNvSpPr/>
          <p:nvPr/>
        </p:nvSpPr>
        <p:spPr>
          <a:xfrm>
            <a:off x="2788920" y="4004640"/>
            <a:ext cx="6491880" cy="33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200" spc="-1" strike="noStrike">
                <a:solidFill>
                  <a:srgbClr val="18304a"/>
                </a:solidFill>
                <a:latin typeface="Calibri"/>
              </a:rPr>
              <a:t>Jari Joutsenvaara¹</a:t>
            </a:r>
            <a:r>
              <a:rPr b="1" lang="en-GB" sz="2200" spc="-1" strike="noStrike" baseline="30000">
                <a:solidFill>
                  <a:srgbClr val="18304a"/>
                </a:solidFill>
                <a:latin typeface="Calibri"/>
              </a:rPr>
              <a:t>,2,3</a:t>
            </a:r>
            <a:r>
              <a:rPr b="1" lang="en-GB" sz="2200" spc="-1" strike="noStrike">
                <a:solidFill>
                  <a:srgbClr val="18304a"/>
                </a:solidFill>
                <a:latin typeface="Calibri"/>
              </a:rPr>
              <a:t> &amp; </a:t>
            </a:r>
            <a:r>
              <a:rPr b="1" lang="en-GB" sz="2200" spc="-1" strike="noStrike" u="sng">
                <a:solidFill>
                  <a:srgbClr val="18304a"/>
                </a:solidFill>
                <a:uFillTx/>
                <a:latin typeface="Calibri"/>
              </a:rPr>
              <a:t>Marko Holma</a:t>
            </a:r>
            <a:r>
              <a:rPr b="1" lang="en-GB" sz="2200" spc="-1" strike="noStrike">
                <a:solidFill>
                  <a:srgbClr val="18304a"/>
                </a:solidFill>
                <a:latin typeface="Calibri"/>
              </a:rPr>
              <a:t>¹</a:t>
            </a:r>
            <a:r>
              <a:rPr b="1" lang="en-GB" sz="2200" spc="-1" strike="noStrike" baseline="30000">
                <a:solidFill>
                  <a:srgbClr val="18304a"/>
                </a:solidFill>
                <a:latin typeface="Calibri"/>
              </a:rPr>
              <a:t>,2,3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TextBox 7"/>
          <p:cNvSpPr/>
          <p:nvPr/>
        </p:nvSpPr>
        <p:spPr>
          <a:xfrm>
            <a:off x="2743200" y="4398120"/>
            <a:ext cx="6583320" cy="73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GB" sz="1600" spc="-1" strike="noStrike">
                <a:solidFill>
                  <a:srgbClr val="5a6069"/>
                </a:solidFill>
                <a:latin typeface="Calibri"/>
              </a:rPr>
              <a:t>¹ </a:t>
            </a:r>
            <a:r>
              <a:rPr b="0" lang="en-GB" sz="1600" spc="-1" strike="noStrike">
                <a:solidFill>
                  <a:srgbClr val="5a6069"/>
                </a:solidFill>
                <a:latin typeface="Calibri"/>
              </a:rPr>
              <a:t>Kerttu Saalasti Institute, University of Oulu, Finland</a:t>
            </a:r>
            <a:br>
              <a:rPr sz="1600"/>
            </a:br>
            <a:r>
              <a:rPr b="0" lang="en-GB" sz="1600" spc="-1" strike="noStrike">
                <a:solidFill>
                  <a:srgbClr val="5a6069"/>
                </a:solidFill>
                <a:latin typeface="Calibri"/>
              </a:rPr>
              <a:t>² Muon Solutions Oy, Finland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GB" sz="1600" spc="-1" strike="noStrike" baseline="30000">
                <a:solidFill>
                  <a:srgbClr val="5a6069"/>
                </a:solidFill>
                <a:latin typeface="Calibri"/>
              </a:rPr>
              <a:t>3</a:t>
            </a:r>
            <a:r>
              <a:rPr b="0" lang="en-GB" sz="1600" spc="-1" strike="noStrike">
                <a:solidFill>
                  <a:srgbClr val="5a6069"/>
                </a:solidFill>
                <a:latin typeface="Calibri"/>
              </a:rPr>
              <a:t> International Virtual Muography Institute (VMI)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TextBox 8"/>
          <p:cNvSpPr/>
          <p:nvPr/>
        </p:nvSpPr>
        <p:spPr>
          <a:xfrm>
            <a:off x="2926080" y="5193360"/>
            <a:ext cx="6217560" cy="21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1400" spc="-1" strike="noStrike">
                <a:solidFill>
                  <a:srgbClr val="26684c"/>
                </a:solidFill>
                <a:latin typeface="Calibri"/>
              </a:rPr>
              <a:t>MUOGRAPHERS 2026 · Budapest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TextBox 9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TextBox 10"/>
          <p:cNvSpPr/>
          <p:nvPr/>
        </p:nvSpPr>
        <p:spPr>
          <a:xfrm>
            <a:off x="11389320" y="6419160"/>
            <a:ext cx="3549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01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2194200" cy="603000"/>
          </a:xfrm>
          <a:prstGeom prst="rect">
            <a:avLst/>
          </a:prstGeom>
          <a:ln w="0">
            <a:noFill/>
          </a:ln>
        </p:spPr>
      </p:pic>
      <p:sp>
        <p:nvSpPr>
          <p:cNvPr id="82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3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84" name="Picture 2" descr=""/>
          <p:cNvPicPr/>
          <p:nvPr/>
        </p:nvPicPr>
        <p:blipFill>
          <a:blip r:embed="rId2"/>
          <a:stretch/>
        </p:blipFill>
        <p:spPr>
          <a:xfrm>
            <a:off x="4898160" y="255960"/>
            <a:ext cx="2395440" cy="1600920"/>
          </a:xfrm>
          <a:prstGeom prst="rect">
            <a:avLst/>
          </a:prstGeom>
          <a:ln w="0">
            <a:solidFill>
              <a:srgbClr val="ff0000"/>
            </a:solidFill>
          </a:ln>
        </p:spPr>
      </p:pic>
      <p:grpSp>
        <p:nvGrpSpPr>
          <p:cNvPr id="85" name="Group 21"/>
          <p:cNvGrpSpPr/>
          <p:nvPr/>
        </p:nvGrpSpPr>
        <p:grpSpPr>
          <a:xfrm>
            <a:off x="4594320" y="5883840"/>
            <a:ext cx="3325680" cy="745200"/>
            <a:chOff x="4594320" y="5883840"/>
            <a:chExt cx="3325680" cy="745200"/>
          </a:xfrm>
        </p:grpSpPr>
        <p:pic>
          <p:nvPicPr>
            <p:cNvPr id="86" name="Picture 17" descr=""/>
            <p:cNvPicPr/>
            <p:nvPr/>
          </p:nvPicPr>
          <p:blipFill>
            <a:blip r:embed="rId3"/>
            <a:stretch/>
          </p:blipFill>
          <p:spPr>
            <a:xfrm>
              <a:off x="4594320" y="5883840"/>
              <a:ext cx="947160" cy="745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7" name="Picture 18" descr=""/>
            <p:cNvPicPr/>
            <p:nvPr/>
          </p:nvPicPr>
          <p:blipFill>
            <a:blip r:embed="rId4"/>
            <a:stretch/>
          </p:blipFill>
          <p:spPr>
            <a:xfrm>
              <a:off x="5754960" y="6110640"/>
              <a:ext cx="1241640" cy="518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" name="Picture 20" descr=""/>
            <p:cNvPicPr/>
            <p:nvPr/>
          </p:nvPicPr>
          <p:blipFill>
            <a:blip r:embed="rId5"/>
            <a:stretch/>
          </p:blipFill>
          <p:spPr>
            <a:xfrm>
              <a:off x="7210080" y="5914800"/>
              <a:ext cx="709920" cy="7142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89" name="Picture 1" descr=""/>
          <p:cNvPicPr/>
          <p:nvPr/>
        </p:nvPicPr>
        <p:blipFill>
          <a:blip r:embed="rId6"/>
          <a:stretch/>
        </p:blipFill>
        <p:spPr>
          <a:xfrm>
            <a:off x="-91440" y="902880"/>
            <a:ext cx="2944080" cy="135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3"/>
          <p:cNvSpPr/>
          <p:nvPr/>
        </p:nvSpPr>
        <p:spPr>
          <a:xfrm>
            <a:off x="4729680" y="644040"/>
            <a:ext cx="2427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Core thesis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Box 4"/>
          <p:cNvSpPr/>
          <p:nvPr/>
        </p:nvSpPr>
        <p:spPr>
          <a:xfrm>
            <a:off x="1386720" y="1101240"/>
            <a:ext cx="92412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A method becomes infrastructure only when its data can travel.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5" name="TextBox 6"/>
          <p:cNvSpPr/>
          <p:nvPr/>
        </p:nvSpPr>
        <p:spPr>
          <a:xfrm>
            <a:off x="10177920" y="201240"/>
            <a:ext cx="14065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PROBLEM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Box 7"/>
          <p:cNvSpPr/>
          <p:nvPr/>
        </p:nvSpPr>
        <p:spPr>
          <a:xfrm>
            <a:off x="749880" y="1737360"/>
            <a:ext cx="10789560" cy="21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3600" spc="-1" strike="noStrike">
                <a:solidFill>
                  <a:srgbClr val="18304a"/>
                </a:solidFill>
                <a:latin typeface="Calibri"/>
              </a:rPr>
              <a:t>Muography has matured as a measurement technique.</a:t>
            </a:r>
            <a:br>
              <a:rPr sz="3600"/>
            </a:br>
            <a:r>
              <a:rPr b="1" lang="en-GB" sz="3600" spc="-1" strike="noStrike">
                <a:solidFill>
                  <a:srgbClr val="18304a"/>
                </a:solidFill>
                <a:latin typeface="Calibri"/>
              </a:rPr>
              <a:t>The next step is making muography data interoperable.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Rounded Rectangle 8"/>
          <p:cNvSpPr/>
          <p:nvPr/>
        </p:nvSpPr>
        <p:spPr>
          <a:xfrm>
            <a:off x="731520" y="3749040"/>
            <a:ext cx="1919880" cy="659520"/>
          </a:xfrm>
          <a:prstGeom prst="roundRect">
            <a:avLst>
              <a:gd name="adj" fmla="val 16667"/>
            </a:avLst>
          </a:prstGeom>
          <a:solidFill>
            <a:srgbClr val="f4f6f8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Technique / Method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Rounded Rectangle 9"/>
          <p:cNvSpPr/>
          <p:nvPr/>
        </p:nvSpPr>
        <p:spPr>
          <a:xfrm>
            <a:off x="3017520" y="3749040"/>
            <a:ext cx="1919880" cy="659520"/>
          </a:xfrm>
          <a:prstGeom prst="roundRect">
            <a:avLst>
              <a:gd name="adj" fmla="val 16667"/>
            </a:avLst>
          </a:prstGeom>
          <a:solidFill>
            <a:srgbClr val="f4f6f8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Observation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Rounded Rectangle 10"/>
          <p:cNvSpPr/>
          <p:nvPr/>
        </p:nvSpPr>
        <p:spPr>
          <a:xfrm>
            <a:off x="5303520" y="3749040"/>
            <a:ext cx="1919880" cy="659520"/>
          </a:xfrm>
          <a:prstGeom prst="roundRect">
            <a:avLst>
              <a:gd name="adj" fmla="val 16667"/>
            </a:avLst>
          </a:prstGeom>
          <a:solidFill>
            <a:srgbClr val="faf2dd"/>
          </a:solidFill>
          <a:ln w="19050"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Data product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Rounded Rectangle 11"/>
          <p:cNvSpPr/>
          <p:nvPr/>
        </p:nvSpPr>
        <p:spPr>
          <a:xfrm>
            <a:off x="7589520" y="3749040"/>
            <a:ext cx="1919880" cy="659520"/>
          </a:xfrm>
          <a:prstGeom prst="roundRect">
            <a:avLst>
              <a:gd name="adj" fmla="val 16667"/>
            </a:avLst>
          </a:prstGeom>
          <a:solidFill>
            <a:srgbClr val="f4f6f8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EPOS service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Rounded Rectangle 12"/>
          <p:cNvSpPr/>
          <p:nvPr/>
        </p:nvSpPr>
        <p:spPr>
          <a:xfrm>
            <a:off x="9875520" y="3749040"/>
            <a:ext cx="1919880" cy="659520"/>
          </a:xfrm>
          <a:prstGeom prst="roundRect">
            <a:avLst>
              <a:gd name="adj" fmla="val 16667"/>
            </a:avLst>
          </a:prstGeom>
          <a:solidFill>
            <a:srgbClr val="f4f6f8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Geoscience reuse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TextBox 13"/>
          <p:cNvSpPr/>
          <p:nvPr/>
        </p:nvSpPr>
        <p:spPr>
          <a:xfrm>
            <a:off x="1762560" y="5059800"/>
            <a:ext cx="8666280" cy="10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The bottleneck is no longer only detector performance; it is shared language, metadata, services and community governance.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TextBox 14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Box 15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10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136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7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8" name="Arrow: Right 19"/>
          <p:cNvSpPr/>
          <p:nvPr/>
        </p:nvSpPr>
        <p:spPr>
          <a:xfrm>
            <a:off x="2718000" y="3973680"/>
            <a:ext cx="232920" cy="27792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9" name="Arrow: Right 20"/>
          <p:cNvSpPr/>
          <p:nvPr/>
        </p:nvSpPr>
        <p:spPr>
          <a:xfrm>
            <a:off x="5004000" y="3986640"/>
            <a:ext cx="232920" cy="27792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0" name="Arrow: Right 21"/>
          <p:cNvSpPr/>
          <p:nvPr/>
        </p:nvSpPr>
        <p:spPr>
          <a:xfrm>
            <a:off x="7288920" y="3973680"/>
            <a:ext cx="232920" cy="27792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1" name="Arrow: Right 22"/>
          <p:cNvSpPr/>
          <p:nvPr/>
        </p:nvSpPr>
        <p:spPr>
          <a:xfrm>
            <a:off x="9581040" y="3986640"/>
            <a:ext cx="232920" cy="27792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Box 3"/>
          <p:cNvSpPr/>
          <p:nvPr/>
        </p:nvSpPr>
        <p:spPr>
          <a:xfrm>
            <a:off x="4129200" y="644040"/>
            <a:ext cx="36284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EPOS in one slide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Box 4"/>
          <p:cNvSpPr/>
          <p:nvPr/>
        </p:nvSpPr>
        <p:spPr>
          <a:xfrm>
            <a:off x="1748880" y="1101240"/>
            <a:ext cx="85172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A federated research infrastructure for solid Earth science.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5" name="TextBox 6"/>
          <p:cNvSpPr/>
          <p:nvPr/>
        </p:nvSpPr>
        <p:spPr>
          <a:xfrm>
            <a:off x="10468080" y="201240"/>
            <a:ext cx="8258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EPOS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Rounded Rectangle 8"/>
          <p:cNvSpPr/>
          <p:nvPr/>
        </p:nvSpPr>
        <p:spPr>
          <a:xfrm>
            <a:off x="5257800" y="1711800"/>
            <a:ext cx="3291480" cy="1691280"/>
          </a:xfrm>
          <a:prstGeom prst="roundRect">
            <a:avLst>
              <a:gd name="adj" fmla="val 16667"/>
            </a:avLst>
          </a:prstGeom>
          <a:solidFill>
            <a:srgbClr val="e5f1e9"/>
          </a:solidFill>
          <a:ln w="19050">
            <a:solidFill>
              <a:srgbClr val="26684c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TCS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Community-specific Thematic Core Services organise data and services in established domains.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Rounded Rectangle 9"/>
          <p:cNvSpPr/>
          <p:nvPr/>
        </p:nvSpPr>
        <p:spPr>
          <a:xfrm>
            <a:off x="8715240" y="1711800"/>
            <a:ext cx="3291480" cy="169128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ICS-C / portal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Integrated Core Services provide discovery, access and interoperability across services.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Rounded Rectangle 10"/>
          <p:cNvSpPr/>
          <p:nvPr/>
        </p:nvSpPr>
        <p:spPr>
          <a:xfrm>
            <a:off x="5257800" y="3476160"/>
            <a:ext cx="3291480" cy="1691280"/>
          </a:xfrm>
          <a:prstGeom prst="roundRect">
            <a:avLst>
              <a:gd name="adj" fmla="val 16667"/>
            </a:avLst>
          </a:prstGeom>
          <a:solidFill>
            <a:srgbClr val="faf2dd"/>
          </a:solidFill>
          <a:ln w="19050"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FAIR logic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Findable, accessible, interoperable and reusable data products.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Rounded Rectangle 11"/>
          <p:cNvSpPr/>
          <p:nvPr/>
        </p:nvSpPr>
        <p:spPr>
          <a:xfrm>
            <a:off x="8715240" y="3476160"/>
            <a:ext cx="3291480" cy="1691280"/>
          </a:xfrm>
          <a:prstGeom prst="roundRect">
            <a:avLst>
              <a:gd name="adj" fmla="val 16667"/>
            </a:avLst>
          </a:prstGeom>
          <a:solidFill>
            <a:srgbClr val="f4f6f8"/>
          </a:solidFill>
          <a:ln w="19050">
            <a:solidFill>
              <a:srgbClr val="dee2e7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Users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Researchers, infrastructure actors, policy, industry and wider communities.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extBox 14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Box 15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11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153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4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5" name="Image 1" descr="/mnt/data/epos_assets/epos_architecture_crop.png"/>
          <p:cNvPicPr/>
          <p:nvPr/>
        </p:nvPicPr>
        <p:blipFill>
          <a:blip r:embed="rId2"/>
          <a:stretch/>
        </p:blipFill>
        <p:spPr>
          <a:xfrm>
            <a:off x="78480" y="1968120"/>
            <a:ext cx="5120280" cy="2669760"/>
          </a:xfrm>
          <a:prstGeom prst="rect">
            <a:avLst/>
          </a:prstGeom>
          <a:ln w="0">
            <a:noFill/>
          </a:ln>
        </p:spPr>
      </p:pic>
      <p:sp>
        <p:nvSpPr>
          <p:cNvPr id="156" name="TextBox 20"/>
          <p:cNvSpPr/>
          <p:nvPr/>
        </p:nvSpPr>
        <p:spPr>
          <a:xfrm>
            <a:off x="1762560" y="5417640"/>
            <a:ext cx="8666280" cy="10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For muography, EPOS is not just a repository.</a:t>
            </a:r>
            <a:br>
              <a:rPr sz="2400"/>
            </a:b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It is a route into the language and workflows of solid Earth science.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3"/>
          <p:cNvSpPr/>
          <p:nvPr/>
        </p:nvSpPr>
        <p:spPr>
          <a:xfrm>
            <a:off x="311040" y="644040"/>
            <a:ext cx="112651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Why muography belongs in geoscience infrastructures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TextBox 4"/>
          <p:cNvSpPr/>
          <p:nvPr/>
        </p:nvSpPr>
        <p:spPr>
          <a:xfrm>
            <a:off x="-157680" y="1101240"/>
            <a:ext cx="11842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The same observation principle now appears across multiple solid Earth domains.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0" name="TextBox 6"/>
          <p:cNvSpPr/>
          <p:nvPr/>
        </p:nvSpPr>
        <p:spPr>
          <a:xfrm>
            <a:off x="10389600" y="201240"/>
            <a:ext cx="9828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SCOPE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1" name="Group 39"/>
          <p:cNvGrpSpPr/>
          <p:nvPr/>
        </p:nvGrpSpPr>
        <p:grpSpPr>
          <a:xfrm>
            <a:off x="188640" y="2011680"/>
            <a:ext cx="1828440" cy="1863720"/>
            <a:chOff x="188640" y="2011680"/>
            <a:chExt cx="1828440" cy="1863720"/>
          </a:xfrm>
        </p:grpSpPr>
        <p:grpSp>
          <p:nvGrpSpPr>
            <p:cNvPr id="162" name="Group 34"/>
            <p:cNvGrpSpPr/>
            <p:nvPr/>
          </p:nvGrpSpPr>
          <p:grpSpPr>
            <a:xfrm>
              <a:off x="188640" y="3021840"/>
              <a:ext cx="1828440" cy="853560"/>
              <a:chOff x="188640" y="3021840"/>
              <a:chExt cx="1828440" cy="853560"/>
            </a:xfrm>
          </p:grpSpPr>
          <p:sp>
            <p:nvSpPr>
              <p:cNvPr id="163" name="TextBox 8"/>
              <p:cNvSpPr/>
              <p:nvPr/>
            </p:nvSpPr>
            <p:spPr>
              <a:xfrm>
                <a:off x="188640" y="3021840"/>
                <a:ext cx="1828440" cy="30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Volcanology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4" name="TextBox 9"/>
              <p:cNvSpPr/>
              <p:nvPr/>
            </p:nvSpPr>
            <p:spPr>
              <a:xfrm>
                <a:off x="307800" y="3387600"/>
                <a:ext cx="1589760" cy="4878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en-GB" sz="1600" spc="-1" strike="noStrike">
                    <a:solidFill>
                      <a:srgbClr val="5a6069"/>
                    </a:solidFill>
                    <a:latin typeface="Calibri"/>
                  </a:rPr>
                  <a:t>conduit / density change</a:t>
                </a:r>
                <a:endParaRPr b="0" lang="en-US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65" name="Oval 7"/>
            <p:cNvSpPr/>
            <p:nvPr/>
          </p:nvSpPr>
          <p:spPr>
            <a:xfrm>
              <a:off x="706680" y="2011680"/>
              <a:ext cx="805320" cy="805320"/>
            </a:xfrm>
            <a:prstGeom prst="ellipse">
              <a:avLst/>
            </a:prstGeom>
            <a:solidFill>
              <a:srgbClr val="437ccc"/>
            </a:solidFill>
            <a:ln>
              <a:solidFill>
                <a:srgbClr val="437ccc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2400" spc="-1" strike="noStrike">
                  <a:solidFill>
                    <a:srgbClr val="ffffff"/>
                  </a:solidFill>
                  <a:latin typeface="Calibri"/>
                </a:rPr>
                <a:t>1</a:t>
              </a:r>
              <a:endParaRPr b="0" lang="en-US" sz="2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66" name="Group 38"/>
          <p:cNvGrpSpPr/>
          <p:nvPr/>
        </p:nvGrpSpPr>
        <p:grpSpPr>
          <a:xfrm>
            <a:off x="2638800" y="2011680"/>
            <a:ext cx="1897200" cy="1863720"/>
            <a:chOff x="2638800" y="2011680"/>
            <a:chExt cx="1897200" cy="1863720"/>
          </a:xfrm>
        </p:grpSpPr>
        <p:grpSp>
          <p:nvGrpSpPr>
            <p:cNvPr id="167" name="Group 35"/>
            <p:cNvGrpSpPr/>
            <p:nvPr/>
          </p:nvGrpSpPr>
          <p:grpSpPr>
            <a:xfrm>
              <a:off x="2638800" y="3021840"/>
              <a:ext cx="1897200" cy="853560"/>
              <a:chOff x="2638800" y="3021840"/>
              <a:chExt cx="1897200" cy="853560"/>
            </a:xfrm>
          </p:grpSpPr>
          <p:sp>
            <p:nvSpPr>
              <p:cNvPr id="168" name="TextBox 12"/>
              <p:cNvSpPr/>
              <p:nvPr/>
            </p:nvSpPr>
            <p:spPr>
              <a:xfrm>
                <a:off x="2673360" y="3021840"/>
                <a:ext cx="1828440" cy="30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Glaciology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9" name="TextBox 13"/>
              <p:cNvSpPr/>
              <p:nvPr/>
            </p:nvSpPr>
            <p:spPr>
              <a:xfrm>
                <a:off x="2638800" y="3387600"/>
                <a:ext cx="1897200" cy="4878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en-GB" sz="1600" spc="-1" strike="noStrike">
                    <a:solidFill>
                      <a:srgbClr val="5a6069"/>
                    </a:solidFill>
                    <a:latin typeface="Calibri"/>
                  </a:rPr>
                  <a:t>ice thickness / dynamics</a:t>
                </a:r>
                <a:endParaRPr b="0" lang="en-US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70" name="Oval 11"/>
            <p:cNvSpPr/>
            <p:nvPr/>
          </p:nvSpPr>
          <p:spPr>
            <a:xfrm>
              <a:off x="3207240" y="2011680"/>
              <a:ext cx="805320" cy="805320"/>
            </a:xfrm>
            <a:prstGeom prst="ellipse">
              <a:avLst/>
            </a:prstGeom>
            <a:solidFill>
              <a:srgbClr val="26684c"/>
            </a:solidFill>
            <a:ln>
              <a:solidFill>
                <a:srgbClr val="26684c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2400" spc="-1" strike="noStrike">
                  <a:solidFill>
                    <a:srgbClr val="ffffff"/>
                  </a:solidFill>
                  <a:latin typeface="Calibri"/>
                </a:rPr>
                <a:t>2</a:t>
              </a:r>
              <a:endParaRPr b="0" lang="en-US" sz="2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71" name="Group 40"/>
          <p:cNvGrpSpPr/>
          <p:nvPr/>
        </p:nvGrpSpPr>
        <p:grpSpPr>
          <a:xfrm>
            <a:off x="5196240" y="2011680"/>
            <a:ext cx="1828440" cy="1620000"/>
            <a:chOff x="5196240" y="2011680"/>
            <a:chExt cx="1828440" cy="1620000"/>
          </a:xfrm>
        </p:grpSpPr>
        <p:grpSp>
          <p:nvGrpSpPr>
            <p:cNvPr id="172" name="Group 36"/>
            <p:cNvGrpSpPr/>
            <p:nvPr/>
          </p:nvGrpSpPr>
          <p:grpSpPr>
            <a:xfrm>
              <a:off x="5196240" y="3021840"/>
              <a:ext cx="1828440" cy="609840"/>
              <a:chOff x="5196240" y="3021840"/>
              <a:chExt cx="1828440" cy="609840"/>
            </a:xfrm>
          </p:grpSpPr>
          <p:sp>
            <p:nvSpPr>
              <p:cNvPr id="173" name="TextBox 16"/>
              <p:cNvSpPr/>
              <p:nvPr/>
            </p:nvSpPr>
            <p:spPr>
              <a:xfrm>
                <a:off x="5196240" y="3021840"/>
                <a:ext cx="1828440" cy="30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Mining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4" name="TextBox 17"/>
              <p:cNvSpPr/>
              <p:nvPr/>
            </p:nvSpPr>
            <p:spPr>
              <a:xfrm>
                <a:off x="5196240" y="3387600"/>
                <a:ext cx="1828440" cy="244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en-GB" sz="1600" spc="-1" strike="noStrike">
                    <a:solidFill>
                      <a:srgbClr val="5a6069"/>
                    </a:solidFill>
                    <a:latin typeface="Calibri"/>
                  </a:rPr>
                  <a:t>ore bodies / voids</a:t>
                </a:r>
                <a:endParaRPr b="0" lang="en-US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75" name="Oval 15"/>
            <p:cNvSpPr/>
            <p:nvPr/>
          </p:nvSpPr>
          <p:spPr>
            <a:xfrm>
              <a:off x="5707440" y="2011680"/>
              <a:ext cx="805320" cy="805320"/>
            </a:xfrm>
            <a:prstGeom prst="ellipse">
              <a:avLst/>
            </a:prstGeom>
            <a:solidFill>
              <a:srgbClr val="dfa431"/>
            </a:solidFill>
            <a:ln>
              <a:solidFill>
                <a:srgbClr val="dfa431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2400" spc="-1" strike="noStrike">
                  <a:solidFill>
                    <a:srgbClr val="ffffff"/>
                  </a:solidFill>
                  <a:latin typeface="Calibri"/>
                </a:rPr>
                <a:t>3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76" name="Group 41"/>
          <p:cNvGrpSpPr/>
          <p:nvPr/>
        </p:nvGrpSpPr>
        <p:grpSpPr>
          <a:xfrm>
            <a:off x="7710840" y="2011680"/>
            <a:ext cx="1828440" cy="1620000"/>
            <a:chOff x="7710840" y="2011680"/>
            <a:chExt cx="1828440" cy="1620000"/>
          </a:xfrm>
        </p:grpSpPr>
        <p:grpSp>
          <p:nvGrpSpPr>
            <p:cNvPr id="177" name="Group 37"/>
            <p:cNvGrpSpPr/>
            <p:nvPr/>
          </p:nvGrpSpPr>
          <p:grpSpPr>
            <a:xfrm>
              <a:off x="7710840" y="3021840"/>
              <a:ext cx="1828440" cy="609840"/>
              <a:chOff x="7710840" y="3021840"/>
              <a:chExt cx="1828440" cy="609840"/>
            </a:xfrm>
          </p:grpSpPr>
          <p:sp>
            <p:nvSpPr>
              <p:cNvPr id="178" name="TextBox 20"/>
              <p:cNvSpPr/>
              <p:nvPr/>
            </p:nvSpPr>
            <p:spPr>
              <a:xfrm>
                <a:off x="7710840" y="3021840"/>
                <a:ext cx="1828440" cy="30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Geotechnics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9" name="TextBox 21"/>
              <p:cNvSpPr/>
              <p:nvPr/>
            </p:nvSpPr>
            <p:spPr>
              <a:xfrm>
                <a:off x="7710840" y="3387600"/>
                <a:ext cx="1828440" cy="244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en-GB" sz="1600" spc="-1" strike="noStrike">
                    <a:solidFill>
                      <a:srgbClr val="5a6069"/>
                    </a:solidFill>
                    <a:latin typeface="Calibri"/>
                  </a:rPr>
                  <a:t>stability / cavities</a:t>
                </a:r>
                <a:endParaRPr b="0" lang="en-US" sz="16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80" name="Oval 19"/>
            <p:cNvSpPr/>
            <p:nvPr/>
          </p:nvSpPr>
          <p:spPr>
            <a:xfrm>
              <a:off x="8207640" y="2011680"/>
              <a:ext cx="805320" cy="805320"/>
            </a:xfrm>
            <a:prstGeom prst="ellipse">
              <a:avLst/>
            </a:prstGeom>
            <a:solidFill>
              <a:srgbClr val="3b8896"/>
            </a:solidFill>
            <a:ln>
              <a:solidFill>
                <a:srgbClr val="3b8896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2400" spc="-1" strike="noStrike">
                  <a:solidFill>
                    <a:srgbClr val="ffffff"/>
                  </a:solidFill>
                  <a:latin typeface="Calibri"/>
                </a:rPr>
                <a:t>4</a:t>
              </a:r>
              <a:endParaRPr b="0" lang="en-US" sz="24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81" name="Group 43"/>
          <p:cNvGrpSpPr/>
          <p:nvPr/>
        </p:nvGrpSpPr>
        <p:grpSpPr>
          <a:xfrm>
            <a:off x="10189800" y="2011680"/>
            <a:ext cx="1846800" cy="1863720"/>
            <a:chOff x="10189800" y="2011680"/>
            <a:chExt cx="1846800" cy="1863720"/>
          </a:xfrm>
        </p:grpSpPr>
        <p:grpSp>
          <p:nvGrpSpPr>
            <p:cNvPr id="182" name="Group 42"/>
            <p:cNvGrpSpPr/>
            <p:nvPr/>
          </p:nvGrpSpPr>
          <p:grpSpPr>
            <a:xfrm>
              <a:off x="10199160" y="2011680"/>
              <a:ext cx="1828440" cy="1314720"/>
              <a:chOff x="10199160" y="2011680"/>
              <a:chExt cx="1828440" cy="1314720"/>
            </a:xfrm>
          </p:grpSpPr>
          <p:sp>
            <p:nvSpPr>
              <p:cNvPr id="183" name="Oval 23"/>
              <p:cNvSpPr/>
              <p:nvPr/>
            </p:nvSpPr>
            <p:spPr>
              <a:xfrm>
                <a:off x="10707840" y="2011680"/>
                <a:ext cx="805320" cy="805320"/>
              </a:xfrm>
              <a:prstGeom prst="ellipse">
                <a:avLst/>
              </a:prstGeom>
              <a:solidFill>
                <a:srgbClr val="5c84ba"/>
              </a:solidFill>
              <a:ln>
                <a:solidFill>
                  <a:srgbClr val="5c84ba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2400" spc="-1" strike="noStrike">
                    <a:solidFill>
                      <a:srgbClr val="ffffff"/>
                    </a:solidFill>
                    <a:latin typeface="Calibri"/>
                  </a:rPr>
                  <a:t>5</a:t>
                </a:r>
                <a:endParaRPr b="0" lang="en-US" sz="2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4" name="TextBox 24"/>
              <p:cNvSpPr/>
              <p:nvPr/>
            </p:nvSpPr>
            <p:spPr>
              <a:xfrm>
                <a:off x="10199160" y="3021840"/>
                <a:ext cx="1828440" cy="30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Environment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85" name="TextBox 25"/>
            <p:cNvSpPr/>
            <p:nvPr/>
          </p:nvSpPr>
          <p:spPr>
            <a:xfrm>
              <a:off x="10189800" y="3387600"/>
              <a:ext cx="1846800" cy="48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1600" spc="-1" strike="noStrike">
                  <a:solidFill>
                    <a:srgbClr val="5a6069"/>
                  </a:solidFill>
                  <a:latin typeface="Calibri"/>
                </a:rPr>
                <a:t>water / density change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86" name="TextBox 27"/>
          <p:cNvSpPr/>
          <p:nvPr/>
        </p:nvSpPr>
        <p:spPr>
          <a:xfrm>
            <a:off x="868680" y="4754880"/>
            <a:ext cx="10423800" cy="73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Common denominator: directional muon attenuation → density / opacity information → geoscientific interpretation.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TextBox 28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Box 29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12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9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190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1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Box 3"/>
          <p:cNvSpPr/>
          <p:nvPr/>
        </p:nvSpPr>
        <p:spPr>
          <a:xfrm>
            <a:off x="2322360" y="644040"/>
            <a:ext cx="72417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What is a muography observation?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TextBox 4"/>
          <p:cNvSpPr/>
          <p:nvPr/>
        </p:nvSpPr>
        <p:spPr>
          <a:xfrm>
            <a:off x="1901160" y="1101240"/>
            <a:ext cx="82126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From directional particles to geoscientific data products.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5" name="TextBox 6"/>
          <p:cNvSpPr/>
          <p:nvPr/>
        </p:nvSpPr>
        <p:spPr>
          <a:xfrm>
            <a:off x="10467360" y="201240"/>
            <a:ext cx="8272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DATA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Rounded Rectangle 7"/>
          <p:cNvSpPr/>
          <p:nvPr/>
        </p:nvSpPr>
        <p:spPr>
          <a:xfrm>
            <a:off x="594360" y="1828800"/>
            <a:ext cx="1572480" cy="100548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Hits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GB" sz="1600" spc="-1" strike="noStrike">
                <a:solidFill>
                  <a:srgbClr val="5a6069"/>
                </a:solidFill>
                <a:latin typeface="Calibri"/>
              </a:rPr>
              <a:t>detector events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Rounded Rectangle 9"/>
          <p:cNvSpPr/>
          <p:nvPr/>
        </p:nvSpPr>
        <p:spPr>
          <a:xfrm>
            <a:off x="2496240" y="1828800"/>
            <a:ext cx="1572480" cy="100548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Tracks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GB" sz="1600" spc="-1" strike="noStrike">
                <a:solidFill>
                  <a:srgbClr val="5a6069"/>
                </a:solidFill>
                <a:latin typeface="Calibri"/>
              </a:rPr>
              <a:t>trajectory estimates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Rounded Rectangle 11"/>
          <p:cNvSpPr/>
          <p:nvPr/>
        </p:nvSpPr>
        <p:spPr>
          <a:xfrm>
            <a:off x="4398120" y="1828800"/>
            <a:ext cx="1572480" cy="100548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Flux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GB" sz="1600" spc="-1" strike="noStrike">
                <a:solidFill>
                  <a:srgbClr val="5a6069"/>
                </a:solidFill>
                <a:latin typeface="Calibri"/>
              </a:rPr>
              <a:t>directional rate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Rounded Rectangle 13"/>
          <p:cNvSpPr/>
          <p:nvPr/>
        </p:nvSpPr>
        <p:spPr>
          <a:xfrm>
            <a:off x="6300360" y="1828800"/>
            <a:ext cx="1572480" cy="1005480"/>
          </a:xfrm>
          <a:prstGeom prst="roundRect">
            <a:avLst>
              <a:gd name="adj" fmla="val 16667"/>
            </a:avLst>
          </a:prstGeom>
          <a:solidFill>
            <a:srgbClr val="faf2dd"/>
          </a:solidFill>
          <a:ln w="19050"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Opacity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GB" sz="1600" spc="-1" strike="noStrike">
                <a:solidFill>
                  <a:srgbClr val="5a6069"/>
                </a:solidFill>
                <a:latin typeface="Calibri"/>
              </a:rPr>
              <a:t>2D line integral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Rounded Rectangle 15"/>
          <p:cNvSpPr/>
          <p:nvPr/>
        </p:nvSpPr>
        <p:spPr>
          <a:xfrm>
            <a:off x="8202240" y="1828800"/>
            <a:ext cx="1572480" cy="1005480"/>
          </a:xfrm>
          <a:prstGeom prst="roundRect">
            <a:avLst>
              <a:gd name="adj" fmla="val 16667"/>
            </a:avLst>
          </a:prstGeom>
          <a:solidFill>
            <a:srgbClr val="faf2dd"/>
          </a:solidFill>
          <a:ln w="19050"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Density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GB" sz="1600" spc="-1" strike="noStrike">
                <a:solidFill>
                  <a:srgbClr val="5a6069"/>
                </a:solidFill>
                <a:latin typeface="Calibri"/>
              </a:rPr>
              <a:t>2D/3D model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Rounded Rectangle 17"/>
          <p:cNvSpPr/>
          <p:nvPr/>
        </p:nvSpPr>
        <p:spPr>
          <a:xfrm>
            <a:off x="10104120" y="1828800"/>
            <a:ext cx="1859040" cy="1005480"/>
          </a:xfrm>
          <a:prstGeom prst="roundRect">
            <a:avLst>
              <a:gd name="adj" fmla="val 16667"/>
            </a:avLst>
          </a:prstGeom>
          <a:solidFill>
            <a:srgbClr val="e5f1e9"/>
          </a:solidFill>
          <a:ln w="19050">
            <a:solidFill>
              <a:srgbClr val="26684c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Interpretation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GB" sz="1600" spc="-1" strike="noStrike">
                <a:solidFill>
                  <a:srgbClr val="5a6069"/>
                </a:solidFill>
                <a:latin typeface="Calibri"/>
              </a:rPr>
              <a:t>geological meaning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Box 18"/>
          <p:cNvSpPr/>
          <p:nvPr/>
        </p:nvSpPr>
        <p:spPr>
          <a:xfrm>
            <a:off x="3618000" y="3299400"/>
            <a:ext cx="4955760" cy="73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18304a"/>
                </a:solidFill>
                <a:latin typeface="Calibri"/>
              </a:rPr>
              <a:t>Different communities may need different levels of access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Rounded Rectangle 19"/>
          <p:cNvSpPr/>
          <p:nvPr/>
        </p:nvSpPr>
        <p:spPr>
          <a:xfrm>
            <a:off x="685800" y="4343400"/>
            <a:ext cx="3474360" cy="105120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en-GB" sz="1800" spc="-1" strike="noStrike">
                <a:solidFill>
                  <a:srgbClr val="18304a"/>
                </a:solidFill>
                <a:latin typeface="Calibri"/>
              </a:rPr>
              <a:t>Reusable observations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flux / exposure / geometry / uncertainty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Rounded Rectangle 20"/>
          <p:cNvSpPr/>
          <p:nvPr/>
        </p:nvSpPr>
        <p:spPr>
          <a:xfrm>
            <a:off x="4389120" y="4343400"/>
            <a:ext cx="3474360" cy="1051200"/>
          </a:xfrm>
          <a:prstGeom prst="roundRect">
            <a:avLst>
              <a:gd name="adj" fmla="val 16667"/>
            </a:avLst>
          </a:prstGeom>
          <a:solidFill>
            <a:srgbClr val="faf2dd"/>
          </a:solidFill>
          <a:ln w="19050"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en-GB" sz="1800" spc="-1" strike="noStrike">
                <a:solidFill>
                  <a:srgbClr val="18304a"/>
                </a:solidFill>
                <a:latin typeface="Calibri"/>
              </a:rPr>
              <a:t>Analysis products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opacity / density maps / covariance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Rounded Rectangle 21"/>
          <p:cNvSpPr/>
          <p:nvPr/>
        </p:nvSpPr>
        <p:spPr>
          <a:xfrm>
            <a:off x="8092440" y="4343400"/>
            <a:ext cx="3474360" cy="1051200"/>
          </a:xfrm>
          <a:prstGeom prst="roundRect">
            <a:avLst>
              <a:gd name="adj" fmla="val 16667"/>
            </a:avLst>
          </a:prstGeom>
          <a:solidFill>
            <a:srgbClr val="e5f1e9"/>
          </a:solidFill>
          <a:ln w="19050">
            <a:solidFill>
              <a:srgbClr val="26684c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en-GB" sz="1800" spc="-1" strike="noStrike">
                <a:solidFill>
                  <a:srgbClr val="18304a"/>
                </a:solidFill>
                <a:latin typeface="Calibri"/>
              </a:rPr>
              <a:t>Interpretive products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geological model / hazard or resource interpretation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TextBox 22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23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13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209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0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1" name="Shape 7"/>
          <p:cNvSpPr/>
          <p:nvPr/>
        </p:nvSpPr>
        <p:spPr>
          <a:xfrm>
            <a:off x="2192760" y="2331720"/>
            <a:ext cx="420840" cy="360"/>
          </a:xfrm>
          <a:prstGeom prst="line">
            <a:avLst/>
          </a:prstGeom>
          <a:ln w="28575">
            <a:solidFill>
              <a:srgbClr val="0f7b7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2" name="Shape 7"/>
          <p:cNvSpPr/>
          <p:nvPr/>
        </p:nvSpPr>
        <p:spPr>
          <a:xfrm>
            <a:off x="4099320" y="2331720"/>
            <a:ext cx="420840" cy="360"/>
          </a:xfrm>
          <a:prstGeom prst="line">
            <a:avLst/>
          </a:prstGeom>
          <a:ln w="28575">
            <a:solidFill>
              <a:srgbClr val="0f7b7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3" name="Shape 7"/>
          <p:cNvSpPr/>
          <p:nvPr/>
        </p:nvSpPr>
        <p:spPr>
          <a:xfrm>
            <a:off x="6001200" y="2331720"/>
            <a:ext cx="420840" cy="360"/>
          </a:xfrm>
          <a:prstGeom prst="line">
            <a:avLst/>
          </a:prstGeom>
          <a:ln w="28575">
            <a:solidFill>
              <a:srgbClr val="0f7b7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4" name="Shape 7"/>
          <p:cNvSpPr/>
          <p:nvPr/>
        </p:nvSpPr>
        <p:spPr>
          <a:xfrm>
            <a:off x="7901640" y="2331720"/>
            <a:ext cx="420840" cy="360"/>
          </a:xfrm>
          <a:prstGeom prst="line">
            <a:avLst/>
          </a:prstGeom>
          <a:ln w="28575">
            <a:solidFill>
              <a:srgbClr val="0f7b7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5" name="Shape 7"/>
          <p:cNvSpPr/>
          <p:nvPr/>
        </p:nvSpPr>
        <p:spPr>
          <a:xfrm>
            <a:off x="9805320" y="2331720"/>
            <a:ext cx="420480" cy="360"/>
          </a:xfrm>
          <a:prstGeom prst="line">
            <a:avLst/>
          </a:prstGeom>
          <a:ln w="28575">
            <a:solidFill>
              <a:srgbClr val="0f7b7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6" name="TextBox 32"/>
          <p:cNvSpPr/>
          <p:nvPr/>
        </p:nvSpPr>
        <p:spPr>
          <a:xfrm>
            <a:off x="2771280" y="5623560"/>
            <a:ext cx="6649560" cy="73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We need to decide which levels are useful, reproducible and sufficiently documented.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3"/>
          <p:cNvSpPr/>
          <p:nvPr/>
        </p:nvSpPr>
        <p:spPr>
          <a:xfrm>
            <a:off x="3233160" y="644040"/>
            <a:ext cx="5420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The integration challenge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TextBox 4"/>
          <p:cNvSpPr/>
          <p:nvPr/>
        </p:nvSpPr>
        <p:spPr>
          <a:xfrm>
            <a:off x="1205280" y="1101240"/>
            <a:ext cx="96040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Muography data are heterogeneous, but EPOS needs consistency.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0" name="TextBox 6"/>
          <p:cNvSpPr/>
          <p:nvPr/>
        </p:nvSpPr>
        <p:spPr>
          <a:xfrm>
            <a:off x="10044000" y="201240"/>
            <a:ext cx="16747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CHALLENGE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1" name="Group 16"/>
          <p:cNvGrpSpPr/>
          <p:nvPr/>
        </p:nvGrpSpPr>
        <p:grpSpPr>
          <a:xfrm>
            <a:off x="792360" y="1783080"/>
            <a:ext cx="10606680" cy="2834280"/>
            <a:chOff x="792360" y="1783080"/>
            <a:chExt cx="10606680" cy="2834280"/>
          </a:xfrm>
        </p:grpSpPr>
        <p:sp>
          <p:nvSpPr>
            <p:cNvPr id="222" name="Rounded Rectangle 7"/>
            <p:cNvSpPr/>
            <p:nvPr/>
          </p:nvSpPr>
          <p:spPr>
            <a:xfrm>
              <a:off x="792360" y="1783080"/>
              <a:ext cx="5028840" cy="2834280"/>
            </a:xfrm>
            <a:prstGeom prst="roundRect">
              <a:avLst>
                <a:gd name="adj" fmla="val 16667"/>
              </a:avLst>
            </a:prstGeom>
            <a:solidFill>
              <a:srgbClr val="f4f6f8"/>
            </a:solidFill>
            <a:ln w="15240">
              <a:solidFill>
                <a:srgbClr val="dee2e7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127080" rIns="127080" tIns="76320" bIns="7632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2200" spc="-1" strike="noStrike">
                  <a:solidFill>
                    <a:srgbClr val="18304a"/>
                  </a:solidFill>
                  <a:latin typeface="Calibri"/>
                </a:rPr>
                <a:t>Heterogeneity</a:t>
              </a:r>
              <a:endParaRPr b="0" lang="en-US" sz="22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5a6069"/>
                  </a:solidFill>
                  <a:latin typeface="Calibri"/>
                </a:rPr>
                <a:t>2D radiography and 3D tomography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5a6069"/>
                  </a:solidFill>
                  <a:latin typeface="Calibri"/>
                </a:rPr>
                <a:t>Time-lapse monitoring and static surveys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5a6069"/>
                  </a:solidFill>
                  <a:latin typeface="Calibri"/>
                </a:rPr>
                <a:t>Different detector technologies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5a6069"/>
                  </a:solidFill>
                  <a:latin typeface="Calibri"/>
                </a:rPr>
                <a:t>Different geometries and rock volumes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5a6069"/>
                  </a:solidFill>
                  <a:latin typeface="Calibri"/>
                </a:rPr>
                <a:t>Different inversion and uncertainty conventions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3" name="Rounded Rectangle 8"/>
            <p:cNvSpPr/>
            <p:nvPr/>
          </p:nvSpPr>
          <p:spPr>
            <a:xfrm>
              <a:off x="6278760" y="1783080"/>
              <a:ext cx="5120280" cy="2834280"/>
            </a:xfrm>
            <a:prstGeom prst="roundRect">
              <a:avLst>
                <a:gd name="adj" fmla="val 16667"/>
              </a:avLst>
            </a:prstGeom>
            <a:solidFill>
              <a:srgbClr val="faf2dd"/>
            </a:solidFill>
            <a:ln w="15240">
              <a:solidFill>
                <a:srgbClr val="dfa431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127080" rIns="127080" tIns="76320" bIns="7632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2200" spc="-1" strike="noStrike">
                  <a:solidFill>
                    <a:srgbClr val="18304a"/>
                  </a:solidFill>
                  <a:latin typeface="Calibri"/>
                </a:rPr>
                <a:t>Minimum EPOS-facing questions</a:t>
              </a:r>
              <a:endParaRPr b="0" lang="en-US" sz="22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5a6069"/>
                  </a:solidFill>
                  <a:latin typeface="Calibri"/>
                </a:rPr>
                <a:t>What was measured?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5a6069"/>
                  </a:solidFill>
                  <a:latin typeface="Calibri"/>
                </a:rPr>
                <a:t>Where and when?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5a6069"/>
                  </a:solidFill>
                  <a:latin typeface="Calibri"/>
                </a:rPr>
                <a:t>With what geometry?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5a6069"/>
                  </a:solidFill>
                  <a:latin typeface="Calibri"/>
                </a:rPr>
                <a:t>How was flux normalized?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5a6069"/>
                  </a:solidFill>
                  <a:latin typeface="Calibri"/>
                </a:rPr>
                <a:t>What product is being shared?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2000" spc="-1" strike="noStrike">
                  <a:solidFill>
                    <a:srgbClr val="5a6069"/>
                  </a:solidFill>
                  <a:latin typeface="Calibri"/>
                </a:rPr>
                <a:t>What uncertainty and limitations apply?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24" name="TextBox 9"/>
          <p:cNvSpPr/>
          <p:nvPr/>
        </p:nvSpPr>
        <p:spPr>
          <a:xfrm>
            <a:off x="914400" y="5074920"/>
            <a:ext cx="1024092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The technical bottleneck is solvable; the community bottleneck is deciding shared metadata, products and governance.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TextBox 11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TextBox 12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14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7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228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9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Box 3"/>
          <p:cNvSpPr/>
          <p:nvPr/>
        </p:nvSpPr>
        <p:spPr>
          <a:xfrm>
            <a:off x="3521160" y="644040"/>
            <a:ext cx="4844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What EPOS ON enables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TextBox 4"/>
          <p:cNvSpPr/>
          <p:nvPr/>
        </p:nvSpPr>
        <p:spPr>
          <a:xfrm>
            <a:off x="1281600" y="1101240"/>
            <a:ext cx="94514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A preparatory route: community, metadata and integration logic.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3" name="TextBox 6"/>
          <p:cNvSpPr/>
          <p:nvPr/>
        </p:nvSpPr>
        <p:spPr>
          <a:xfrm>
            <a:off x="10231200" y="201240"/>
            <a:ext cx="12999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EPOS 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4" name="Group 28"/>
          <p:cNvGrpSpPr/>
          <p:nvPr/>
        </p:nvGrpSpPr>
        <p:grpSpPr>
          <a:xfrm>
            <a:off x="651600" y="1874520"/>
            <a:ext cx="7623360" cy="1068840"/>
            <a:chOff x="651600" y="1874520"/>
            <a:chExt cx="7623360" cy="1068840"/>
          </a:xfrm>
        </p:grpSpPr>
        <p:sp>
          <p:nvSpPr>
            <p:cNvPr id="235" name="Oval 7"/>
            <p:cNvSpPr/>
            <p:nvPr/>
          </p:nvSpPr>
          <p:spPr>
            <a:xfrm>
              <a:off x="651600" y="1920240"/>
              <a:ext cx="390600" cy="390600"/>
            </a:xfrm>
            <a:prstGeom prst="ellipse">
              <a:avLst/>
            </a:prstGeom>
            <a:solidFill>
              <a:srgbClr val="3b8896"/>
            </a:solidFill>
            <a:ln>
              <a:solidFill>
                <a:srgbClr val="3b8896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1400" spc="-1" strike="noStrike">
                  <a:solidFill>
                    <a:srgbClr val="ffffff"/>
                  </a:solidFill>
                  <a:latin typeface="Calibri"/>
                </a:rPr>
                <a:t>1</a:t>
              </a:r>
              <a:endParaRPr b="0" lang="en-US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6" name="TextBox 8"/>
            <p:cNvSpPr/>
            <p:nvPr/>
          </p:nvSpPr>
          <p:spPr>
            <a:xfrm>
              <a:off x="1143000" y="1874520"/>
              <a:ext cx="3779280" cy="36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2400" spc="-1" strike="noStrike">
                  <a:solidFill>
                    <a:srgbClr val="18304a"/>
                  </a:solidFill>
                  <a:latin typeface="Calibri"/>
                </a:rPr>
                <a:t>Introduce muography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7" name="TextBox 9"/>
            <p:cNvSpPr/>
            <p:nvPr/>
          </p:nvSpPr>
          <p:spPr>
            <a:xfrm>
              <a:off x="1143000" y="2273400"/>
              <a:ext cx="7131960" cy="66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GB" sz="2200" spc="-1" strike="noStrike">
                  <a:solidFill>
                    <a:srgbClr val="5a6069"/>
                  </a:solidFill>
                  <a:latin typeface="Calibri"/>
                </a:rPr>
                <a:t>Make the field legible to established EPOS communities</a:t>
              </a:r>
              <a:endParaRPr b="0" lang="en-US" sz="2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38" name="Group 27"/>
          <p:cNvGrpSpPr/>
          <p:nvPr/>
        </p:nvGrpSpPr>
        <p:grpSpPr>
          <a:xfrm>
            <a:off x="651600" y="2915640"/>
            <a:ext cx="7623360" cy="1056960"/>
            <a:chOff x="651600" y="2915640"/>
            <a:chExt cx="7623360" cy="1056960"/>
          </a:xfrm>
        </p:grpSpPr>
        <p:sp>
          <p:nvSpPr>
            <p:cNvPr id="239" name="Oval 10"/>
            <p:cNvSpPr/>
            <p:nvPr/>
          </p:nvSpPr>
          <p:spPr>
            <a:xfrm>
              <a:off x="651600" y="2961000"/>
              <a:ext cx="390600" cy="390600"/>
            </a:xfrm>
            <a:prstGeom prst="ellipse">
              <a:avLst/>
            </a:prstGeom>
            <a:solidFill>
              <a:srgbClr val="3b8896"/>
            </a:solidFill>
            <a:ln>
              <a:solidFill>
                <a:srgbClr val="3b8896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1400" spc="-1" strike="noStrike">
                  <a:solidFill>
                    <a:srgbClr val="ffffff"/>
                  </a:solidFill>
                  <a:latin typeface="Calibri"/>
                </a:rPr>
                <a:t>2</a:t>
              </a:r>
              <a:endParaRPr b="0" lang="en-US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0" name="TextBox 11"/>
            <p:cNvSpPr/>
            <p:nvPr/>
          </p:nvSpPr>
          <p:spPr>
            <a:xfrm>
              <a:off x="1143000" y="2915640"/>
              <a:ext cx="3779280" cy="36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2400" spc="-1" strike="noStrike">
                  <a:solidFill>
                    <a:srgbClr val="18304a"/>
                  </a:solidFill>
                  <a:latin typeface="Calibri"/>
                </a:rPr>
                <a:t>Define service logic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1" name="TextBox 12"/>
            <p:cNvSpPr/>
            <p:nvPr/>
          </p:nvSpPr>
          <p:spPr>
            <a:xfrm>
              <a:off x="1143000" y="3302640"/>
              <a:ext cx="7131960" cy="66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GB" sz="2200" spc="-1" strike="noStrike">
                  <a:solidFill>
                    <a:srgbClr val="5a6069"/>
                  </a:solidFill>
                  <a:latin typeface="Calibri"/>
                </a:rPr>
                <a:t>Clarify what data products and metadata could be exposed</a:t>
              </a:r>
              <a:endParaRPr b="0" lang="en-US" sz="2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42" name="Group 26"/>
          <p:cNvGrpSpPr/>
          <p:nvPr/>
        </p:nvGrpSpPr>
        <p:grpSpPr>
          <a:xfrm>
            <a:off x="651600" y="3944520"/>
            <a:ext cx="7623360" cy="694440"/>
            <a:chOff x="651600" y="3944520"/>
            <a:chExt cx="7623360" cy="694440"/>
          </a:xfrm>
        </p:grpSpPr>
        <p:sp>
          <p:nvSpPr>
            <p:cNvPr id="243" name="Oval 13"/>
            <p:cNvSpPr/>
            <p:nvPr/>
          </p:nvSpPr>
          <p:spPr>
            <a:xfrm>
              <a:off x="651600" y="3990240"/>
              <a:ext cx="390600" cy="390600"/>
            </a:xfrm>
            <a:prstGeom prst="ellipse">
              <a:avLst/>
            </a:prstGeom>
            <a:solidFill>
              <a:srgbClr val="3b8896"/>
            </a:solidFill>
            <a:ln>
              <a:solidFill>
                <a:srgbClr val="3b8896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1400" spc="-1" strike="noStrike">
                  <a:solidFill>
                    <a:srgbClr val="ffffff"/>
                  </a:solidFill>
                  <a:latin typeface="Calibri"/>
                </a:rPr>
                <a:t>3</a:t>
              </a:r>
              <a:endParaRPr b="0" lang="en-US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4" name="TextBox 14"/>
            <p:cNvSpPr/>
            <p:nvPr/>
          </p:nvSpPr>
          <p:spPr>
            <a:xfrm>
              <a:off x="1143000" y="3944520"/>
              <a:ext cx="3779280" cy="36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2400" spc="-1" strike="noStrike">
                  <a:solidFill>
                    <a:srgbClr val="18304a"/>
                  </a:solidFill>
                  <a:latin typeface="Calibri"/>
                </a:rPr>
                <a:t>Test a pathway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" name="TextBox 15"/>
            <p:cNvSpPr/>
            <p:nvPr/>
          </p:nvSpPr>
          <p:spPr>
            <a:xfrm>
              <a:off x="1143000" y="4303440"/>
              <a:ext cx="7131960" cy="33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GB" sz="2200" spc="-1" strike="noStrike">
                  <a:solidFill>
                    <a:srgbClr val="5a6069"/>
                  </a:solidFill>
                  <a:latin typeface="Calibri"/>
                </a:rPr>
                <a:t>Use volcanological / solid Earth use cases as a bridge</a:t>
              </a:r>
              <a:endParaRPr b="0" lang="en-US" sz="2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46" name="Group 25"/>
          <p:cNvGrpSpPr/>
          <p:nvPr/>
        </p:nvGrpSpPr>
        <p:grpSpPr>
          <a:xfrm>
            <a:off x="651600" y="4945320"/>
            <a:ext cx="7623360" cy="1064880"/>
            <a:chOff x="651600" y="4945320"/>
            <a:chExt cx="7623360" cy="1064880"/>
          </a:xfrm>
        </p:grpSpPr>
        <p:sp>
          <p:nvSpPr>
            <p:cNvPr id="247" name="Oval 16"/>
            <p:cNvSpPr/>
            <p:nvPr/>
          </p:nvSpPr>
          <p:spPr>
            <a:xfrm>
              <a:off x="651600" y="4991040"/>
              <a:ext cx="390600" cy="390600"/>
            </a:xfrm>
            <a:prstGeom prst="ellipse">
              <a:avLst/>
            </a:prstGeom>
            <a:solidFill>
              <a:srgbClr val="3b8896"/>
            </a:solidFill>
            <a:ln>
              <a:solidFill>
                <a:srgbClr val="3b8896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1400" spc="-1" strike="noStrike">
                  <a:solidFill>
                    <a:srgbClr val="ffffff"/>
                  </a:solidFill>
                  <a:latin typeface="Calibri"/>
                </a:rPr>
                <a:t>4</a:t>
              </a:r>
              <a:endParaRPr b="0" lang="en-US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8" name="TextBox 17"/>
            <p:cNvSpPr/>
            <p:nvPr/>
          </p:nvSpPr>
          <p:spPr>
            <a:xfrm>
              <a:off x="1143000" y="4945320"/>
              <a:ext cx="3779280" cy="36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2400" spc="-1" strike="noStrike">
                  <a:solidFill>
                    <a:srgbClr val="18304a"/>
                  </a:solidFill>
                  <a:latin typeface="Calibri"/>
                </a:rPr>
                <a:t>Feed EPOS evolution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9" name="TextBox 18"/>
            <p:cNvSpPr/>
            <p:nvPr/>
          </p:nvSpPr>
          <p:spPr>
            <a:xfrm>
              <a:off x="1143000" y="5339520"/>
              <a:ext cx="7131960" cy="670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GB" sz="2200" spc="-1" strike="noStrike">
                  <a:solidFill>
                    <a:srgbClr val="5a6069"/>
                  </a:solidFill>
                  <a:latin typeface="Calibri"/>
                </a:rPr>
                <a:t>Turn lessons into recommendations and future integration routes</a:t>
              </a:r>
              <a:endParaRPr b="0" lang="en-US" sz="2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50" name="Rounded Rectangle 19"/>
          <p:cNvSpPr/>
          <p:nvPr/>
        </p:nvSpPr>
        <p:spPr>
          <a:xfrm>
            <a:off x="8847000" y="2593440"/>
            <a:ext cx="2948760" cy="238788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1800" spc="-1" strike="noStrike">
                <a:solidFill>
                  <a:srgbClr val="18304a"/>
                </a:solidFill>
                <a:latin typeface="Calibri"/>
              </a:rPr>
              <a:t>Important framing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This is not yet a claim of finished operational integration. It is a structured step toward data sharing and recognition.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20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TextBox 21"/>
          <p:cNvSpPr/>
          <p:nvPr/>
        </p:nvSpPr>
        <p:spPr>
          <a:xfrm>
            <a:off x="11448360" y="6419160"/>
            <a:ext cx="3531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fi-FI" sz="1200" spc="-1" strike="noStrike">
                <a:solidFill>
                  <a:srgbClr val="5a6069"/>
                </a:solidFill>
                <a:latin typeface="Calibri"/>
              </a:rPr>
              <a:t>1</a:t>
            </a: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5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3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254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5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" descr=""/>
          <p:cNvPicPr/>
          <p:nvPr/>
        </p:nvPicPr>
        <p:blipFill>
          <a:blip r:embed="rId1"/>
          <a:stretch/>
        </p:blipFill>
        <p:spPr>
          <a:xfrm>
            <a:off x="62280" y="0"/>
            <a:ext cx="12066840" cy="692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3" descr=""/>
          <p:cNvPicPr/>
          <p:nvPr/>
        </p:nvPicPr>
        <p:blipFill>
          <a:blip r:embed="rId1"/>
          <a:srcRect l="0" t="0" r="0" b="2449"/>
          <a:stretch/>
        </p:blipFill>
        <p:spPr>
          <a:xfrm>
            <a:off x="-8280" y="411480"/>
            <a:ext cx="12207960" cy="587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2" descr=""/>
          <p:cNvPicPr/>
          <p:nvPr/>
        </p:nvPicPr>
        <p:blipFill>
          <a:blip r:embed="rId1"/>
          <a:stretch/>
        </p:blipFill>
        <p:spPr>
          <a:xfrm>
            <a:off x="4320" y="411480"/>
            <a:ext cx="12183120" cy="605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3" descr=""/>
          <p:cNvPicPr/>
          <p:nvPr/>
        </p:nvPicPr>
        <p:blipFill>
          <a:blip r:embed="rId1"/>
          <a:stretch/>
        </p:blipFill>
        <p:spPr>
          <a:xfrm>
            <a:off x="4112280" y="560880"/>
            <a:ext cx="3967200" cy="573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3"/>
          <p:cNvSpPr/>
          <p:nvPr/>
        </p:nvSpPr>
        <p:spPr>
          <a:xfrm>
            <a:off x="432720" y="644040"/>
            <a:ext cx="14050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EPOS?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2" name="TextBox 6"/>
          <p:cNvSpPr/>
          <p:nvPr/>
        </p:nvSpPr>
        <p:spPr>
          <a:xfrm>
            <a:off x="10739520" y="201240"/>
            <a:ext cx="8229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fi-FI" sz="2000" spc="-1" strike="noStrike">
                <a:solidFill>
                  <a:srgbClr val="26684c"/>
                </a:solidFill>
                <a:latin typeface="Calibri"/>
              </a:rPr>
              <a:t>E</a:t>
            </a: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POS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TextBox 7"/>
          <p:cNvSpPr/>
          <p:nvPr/>
        </p:nvSpPr>
        <p:spPr>
          <a:xfrm>
            <a:off x="749880" y="1737360"/>
            <a:ext cx="10789560" cy="27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3600" spc="-1" strike="noStrike">
                <a:solidFill>
                  <a:srgbClr val="18304a"/>
                </a:solidFill>
                <a:latin typeface="Calibri"/>
              </a:rPr>
              <a:t>EPOS, the European Plate Observing System, is a multidisciplinary, distributed research infrastructure that facilitates the integrated use of data, data products, and facilities from the solid Earth science community in Europe.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TextBox 13"/>
          <p:cNvSpPr/>
          <p:nvPr/>
        </p:nvSpPr>
        <p:spPr>
          <a:xfrm>
            <a:off x="1762560" y="5059800"/>
            <a:ext cx="8666280" cy="10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The bottleneck is no longer only detector performance; it is shared language, metadata, services and community governance.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Box 14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Box 15"/>
          <p:cNvSpPr/>
          <p:nvPr/>
        </p:nvSpPr>
        <p:spPr>
          <a:xfrm>
            <a:off x="11389320" y="6419160"/>
            <a:ext cx="3549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02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98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9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Box 3"/>
          <p:cNvSpPr/>
          <p:nvPr/>
        </p:nvSpPr>
        <p:spPr>
          <a:xfrm>
            <a:off x="1616040" y="644040"/>
            <a:ext cx="865440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Where could muography live inside EPOS?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TextBox 4"/>
          <p:cNvSpPr/>
          <p:nvPr/>
        </p:nvSpPr>
        <p:spPr>
          <a:xfrm>
            <a:off x="1168200" y="1101240"/>
            <a:ext cx="96786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A data type that cuts across domains needs a community decision.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3" name="TextBox 6"/>
          <p:cNvSpPr/>
          <p:nvPr/>
        </p:nvSpPr>
        <p:spPr>
          <a:xfrm>
            <a:off x="9914400" y="201240"/>
            <a:ext cx="19339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GOVERNANCE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Rounded Rectangle 7"/>
          <p:cNvSpPr/>
          <p:nvPr/>
        </p:nvSpPr>
        <p:spPr>
          <a:xfrm>
            <a:off x="586800" y="1943280"/>
            <a:ext cx="3481920" cy="286164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Path A: join an existing TCS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e.g. volcanology or another domain where first use cases are most mature</a:t>
            </a:r>
            <a:br>
              <a:rPr sz="1800"/>
            </a:br>
            <a:br>
              <a:rPr sz="1800"/>
            </a:b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simpler first bridge, but may underrepresent cross-domain muography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TextBox 11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TextBox 12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16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7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268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9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0" name="TextBox 16"/>
          <p:cNvSpPr/>
          <p:nvPr/>
        </p:nvSpPr>
        <p:spPr>
          <a:xfrm>
            <a:off x="769680" y="5234760"/>
            <a:ext cx="10515240" cy="10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The practical question for the community is not “Can EPOS store muography?” but “How do we organise muography so EPOS can trust and expose it?”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Shape 7"/>
          <p:cNvSpPr/>
          <p:nvPr/>
        </p:nvSpPr>
        <p:spPr>
          <a:xfrm>
            <a:off x="1184760" y="3713760"/>
            <a:ext cx="2286000" cy="360"/>
          </a:xfrm>
          <a:prstGeom prst="line">
            <a:avLst/>
          </a:prstGeom>
          <a:ln w="12700">
            <a:solidFill>
              <a:srgbClr val="2f6fb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272" name="Group 20"/>
          <p:cNvGrpSpPr/>
          <p:nvPr/>
        </p:nvGrpSpPr>
        <p:grpSpPr>
          <a:xfrm>
            <a:off x="4198680" y="1943280"/>
            <a:ext cx="3481920" cy="2861640"/>
            <a:chOff x="4198680" y="1943280"/>
            <a:chExt cx="3481920" cy="2861640"/>
          </a:xfrm>
        </p:grpSpPr>
        <p:sp>
          <p:nvSpPr>
            <p:cNvPr id="273" name="Rounded Rectangle 8"/>
            <p:cNvSpPr/>
            <p:nvPr/>
          </p:nvSpPr>
          <p:spPr>
            <a:xfrm>
              <a:off x="4198680" y="1943280"/>
              <a:ext cx="3481920" cy="2861640"/>
            </a:xfrm>
            <a:prstGeom prst="roundRect">
              <a:avLst>
                <a:gd name="adj" fmla="val 16667"/>
              </a:avLst>
            </a:prstGeom>
            <a:solidFill>
              <a:srgbClr val="faf2dd"/>
            </a:solidFill>
            <a:ln w="19050">
              <a:solidFill>
                <a:srgbClr val="dfa431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127080" rIns="127080" tIns="76320" bIns="76320" anchor="ctr">
              <a:noAutofit/>
            </a:bodyPr>
            <a:p>
              <a:pPr defTabSz="457200">
                <a:lnSpc>
                  <a:spcPct val="100000"/>
                </a:lnSpc>
              </a:pPr>
              <a:r>
                <a:rPr b="1" lang="en-GB" sz="2000" spc="-1" strike="noStrike">
                  <a:solidFill>
                    <a:srgbClr val="18304a"/>
                  </a:solidFill>
                  <a:latin typeface="Calibri"/>
                </a:rPr>
                <a:t>Path B: dedicated muography community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5a6069"/>
                  </a:solidFill>
                  <a:latin typeface="Calibri"/>
                </a:rPr>
                <a:t>build a recognisable data type and governance interface</a:t>
              </a:r>
              <a:br>
                <a:rPr sz="1800"/>
              </a:br>
              <a:br>
                <a:rPr sz="1800"/>
              </a:br>
              <a:r>
                <a:rPr b="0" lang="en-GB" sz="1800" spc="-1" strike="noStrike">
                  <a:solidFill>
                    <a:srgbClr val="5a6069"/>
                  </a:solidFill>
                  <a:latin typeface="Calibri"/>
                </a:rPr>
                <a:t>stronger identity, but </a:t>
              </a:r>
              <a:r>
                <a:rPr b="1" lang="en-GB" sz="1800" spc="-1" strike="noStrike">
                  <a:solidFill>
                    <a:srgbClr val="5a6069"/>
                  </a:solidFill>
                  <a:latin typeface="Calibri"/>
                </a:rPr>
                <a:t>more administrative effort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4" name="Shape 12"/>
            <p:cNvSpPr/>
            <p:nvPr/>
          </p:nvSpPr>
          <p:spPr>
            <a:xfrm>
              <a:off x="4796640" y="3843360"/>
              <a:ext cx="2286000" cy="360"/>
            </a:xfrm>
            <a:prstGeom prst="line">
              <a:avLst/>
            </a:prstGeom>
            <a:ln w="12700">
              <a:solidFill>
                <a:srgbClr val="f0a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640" bIns="-44640" anchor="t">
              <a:noAutofit/>
            </a:bodyPr>
            <a:p>
              <a:endParaRPr b="0" lang="en-GB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75" name="Group 21"/>
          <p:cNvGrpSpPr/>
          <p:nvPr/>
        </p:nvGrpSpPr>
        <p:grpSpPr>
          <a:xfrm>
            <a:off x="7810560" y="1943280"/>
            <a:ext cx="3481920" cy="2861640"/>
            <a:chOff x="7810560" y="1943280"/>
            <a:chExt cx="3481920" cy="2861640"/>
          </a:xfrm>
        </p:grpSpPr>
        <p:sp>
          <p:nvSpPr>
            <p:cNvPr id="276" name="Rounded Rectangle 9"/>
            <p:cNvSpPr/>
            <p:nvPr/>
          </p:nvSpPr>
          <p:spPr>
            <a:xfrm>
              <a:off x="7810560" y="1943280"/>
              <a:ext cx="3481920" cy="2861640"/>
            </a:xfrm>
            <a:prstGeom prst="roundRect">
              <a:avLst>
                <a:gd name="adj" fmla="val 16667"/>
              </a:avLst>
            </a:prstGeom>
            <a:solidFill>
              <a:srgbClr val="e5f1e9"/>
            </a:solidFill>
            <a:ln w="19050">
              <a:solidFill>
                <a:srgbClr val="26684c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127080" rIns="127080" tIns="76320" bIns="76320" anchor="ctr">
              <a:noAutofit/>
            </a:bodyPr>
            <a:p>
              <a:pPr defTabSz="457200">
                <a:lnSpc>
                  <a:spcPct val="100000"/>
                </a:lnSpc>
              </a:pPr>
              <a:r>
                <a:rPr b="1" lang="en-GB" sz="2000" spc="-1" strike="noStrike">
                  <a:solidFill>
                    <a:srgbClr val="18304a"/>
                  </a:solidFill>
                  <a:latin typeface="Calibri"/>
                </a:rPr>
                <a:t>Path C: staged approach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5a6069"/>
                  </a:solidFill>
                  <a:latin typeface="Calibri"/>
                </a:rPr>
                <a:t>start through use cases, then evaluate whether dedicated governance is needed</a:t>
              </a:r>
              <a:br>
                <a:rPr sz="1800"/>
              </a:br>
              <a:br>
                <a:rPr sz="1800"/>
              </a:br>
              <a:r>
                <a:rPr b="0" lang="en-GB" sz="1800" spc="-1" strike="noStrike">
                  <a:solidFill>
                    <a:srgbClr val="5a6069"/>
                  </a:solidFill>
                  <a:latin typeface="Calibri"/>
                </a:rPr>
                <a:t>probably the most realistic near-term path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7" name="Shape 17"/>
            <p:cNvSpPr/>
            <p:nvPr/>
          </p:nvSpPr>
          <p:spPr>
            <a:xfrm>
              <a:off x="8408520" y="3843360"/>
              <a:ext cx="2286000" cy="360"/>
            </a:xfrm>
            <a:prstGeom prst="line">
              <a:avLst/>
            </a:prstGeom>
            <a:ln w="12700">
              <a:solidFill>
                <a:srgbClr val="144c3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640" bIns="-44640" anchor="t">
              <a:noAutofit/>
            </a:bodyPr>
            <a:p>
              <a:endParaRPr b="0" lang="en-GB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Box 3"/>
          <p:cNvSpPr/>
          <p:nvPr/>
        </p:nvSpPr>
        <p:spPr>
          <a:xfrm>
            <a:off x="2322360" y="644040"/>
            <a:ext cx="72417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A practical metadata minimum set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TextBox 4"/>
          <p:cNvSpPr/>
          <p:nvPr/>
        </p:nvSpPr>
        <p:spPr>
          <a:xfrm>
            <a:off x="-178560" y="1101240"/>
            <a:ext cx="107852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What a geoscientist/engineer needs before reusing a muography product.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1" name="TextBox 6"/>
          <p:cNvSpPr/>
          <p:nvPr/>
        </p:nvSpPr>
        <p:spPr>
          <a:xfrm>
            <a:off x="10124640" y="201240"/>
            <a:ext cx="15130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METADATA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Rounded Rectangle 7"/>
          <p:cNvSpPr/>
          <p:nvPr/>
        </p:nvSpPr>
        <p:spPr>
          <a:xfrm>
            <a:off x="731520" y="2194560"/>
            <a:ext cx="5166000" cy="91404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Survey geometry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detector position, attitude, target geometry, line of sight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Rounded Rectangle 8"/>
          <p:cNvSpPr/>
          <p:nvPr/>
        </p:nvSpPr>
        <p:spPr>
          <a:xfrm>
            <a:off x="731520" y="3364920"/>
            <a:ext cx="5166000" cy="914040"/>
          </a:xfrm>
          <a:prstGeom prst="roundRect">
            <a:avLst>
              <a:gd name="adj" fmla="val 16667"/>
            </a:avLst>
          </a:prstGeom>
          <a:solidFill>
            <a:srgbClr val="faf2dd"/>
          </a:solidFill>
          <a:ln w="19050"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Flux convention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total/directional flux, units, model assumptions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Rounded Rectangle 9"/>
          <p:cNvSpPr/>
          <p:nvPr/>
        </p:nvSpPr>
        <p:spPr>
          <a:xfrm>
            <a:off x="731520" y="4535280"/>
            <a:ext cx="5166000" cy="91404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Product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raw hits, tracks, flux map, opacity, density model, interpretation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Rounded Rectangle 10"/>
          <p:cNvSpPr/>
          <p:nvPr/>
        </p:nvSpPr>
        <p:spPr>
          <a:xfrm>
            <a:off x="6263640" y="2194560"/>
            <a:ext cx="5166000" cy="914040"/>
          </a:xfrm>
          <a:prstGeom prst="roundRect">
            <a:avLst>
              <a:gd name="adj" fmla="val 16667"/>
            </a:avLst>
          </a:prstGeom>
          <a:solidFill>
            <a:srgbClr val="e5f1e9"/>
          </a:solidFill>
          <a:ln w="19050">
            <a:solidFill>
              <a:srgbClr val="26684c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Detector / exposure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technology, acceptance, survey length, thresholds, calibration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Rounded Rectangle 11"/>
          <p:cNvSpPr/>
          <p:nvPr/>
        </p:nvSpPr>
        <p:spPr>
          <a:xfrm>
            <a:off x="6263640" y="3364920"/>
            <a:ext cx="5166000" cy="91404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Site context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topography, DEM, rock density assumptions, coordinate system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Rounded Rectangle 12"/>
          <p:cNvSpPr/>
          <p:nvPr/>
        </p:nvSpPr>
        <p:spPr>
          <a:xfrm>
            <a:off x="6263640" y="4535280"/>
            <a:ext cx="5166000" cy="914040"/>
          </a:xfrm>
          <a:prstGeom prst="roundRect">
            <a:avLst>
              <a:gd name="adj" fmla="val 16667"/>
            </a:avLst>
          </a:prstGeom>
          <a:solidFill>
            <a:srgbClr val="faf2dd"/>
          </a:solidFill>
          <a:ln w="19050"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Uncertainty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counting statistics, model uncertainty, resolution, limitations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TextBox 13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TextBox 14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17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0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291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2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Box 3"/>
          <p:cNvSpPr/>
          <p:nvPr/>
        </p:nvSpPr>
        <p:spPr>
          <a:xfrm>
            <a:off x="2322360" y="644040"/>
            <a:ext cx="72417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A practical metadata minimum set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TextBox 4"/>
          <p:cNvSpPr/>
          <p:nvPr/>
        </p:nvSpPr>
        <p:spPr>
          <a:xfrm>
            <a:off x="2541960" y="1101240"/>
            <a:ext cx="69307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Minimum interface logic for EPOS-facing reuse.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96" name="TextBox 6"/>
          <p:cNvSpPr/>
          <p:nvPr/>
        </p:nvSpPr>
        <p:spPr>
          <a:xfrm>
            <a:off x="10124640" y="201240"/>
            <a:ext cx="15130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METADATA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Rounded Rectangle 7"/>
          <p:cNvSpPr/>
          <p:nvPr/>
        </p:nvSpPr>
        <p:spPr>
          <a:xfrm>
            <a:off x="914400" y="1828800"/>
            <a:ext cx="4845960" cy="91404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Access &amp; licence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persistent identifiers, provenance, citation, reuse conditions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Rounded Rectangle 8"/>
          <p:cNvSpPr/>
          <p:nvPr/>
        </p:nvSpPr>
        <p:spPr>
          <a:xfrm>
            <a:off x="6126480" y="1828800"/>
            <a:ext cx="4845960" cy="914040"/>
          </a:xfrm>
          <a:prstGeom prst="roundRect">
            <a:avLst>
              <a:gd name="adj" fmla="val 16667"/>
            </a:avLst>
          </a:prstGeom>
          <a:solidFill>
            <a:srgbClr val="e5f1e9"/>
          </a:solidFill>
          <a:ln w="19050">
            <a:solidFill>
              <a:srgbClr val="26684c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Service exposure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pc="-1" strike="noStrike">
                <a:solidFill>
                  <a:srgbClr val="5a6069"/>
                </a:solidFill>
                <a:latin typeface="Calibri"/>
              </a:rPr>
              <a:t>discoverable metadata, accessible products, community contact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TextBox 9"/>
          <p:cNvSpPr/>
          <p:nvPr/>
        </p:nvSpPr>
        <p:spPr>
          <a:xfrm>
            <a:off x="914400" y="3337560"/>
            <a:ext cx="1033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Principle: standardise the interface — not detector architecture or proprietary reconstruction workflows.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Rounded Rectangle 10"/>
          <p:cNvSpPr/>
          <p:nvPr/>
        </p:nvSpPr>
        <p:spPr>
          <a:xfrm>
            <a:off x="1950840" y="4291560"/>
            <a:ext cx="8290080" cy="1922040"/>
          </a:xfrm>
          <a:prstGeom prst="roundRect">
            <a:avLst>
              <a:gd name="adj" fmla="val 16667"/>
            </a:avLst>
          </a:prstGeom>
          <a:solidFill>
            <a:srgbClr val="f4f6f8"/>
          </a:solidFill>
          <a:ln w="15240">
            <a:solidFill>
              <a:srgbClr val="dee2e7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18304a"/>
                </a:solidFill>
                <a:latin typeface="Calibri"/>
              </a:rPr>
              <a:t>Why this matters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900" spc="-1" strike="noStrike">
                <a:solidFill>
                  <a:srgbClr val="5a6069"/>
                </a:solidFill>
                <a:latin typeface="Calibri"/>
              </a:rPr>
              <a:t>Non-muographers need enough context to discover, compare, and reuse 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1900" spc="-1" strike="noStrike">
                <a:solidFill>
                  <a:srgbClr val="5a6069"/>
                </a:solidFill>
                <a:latin typeface="Calibri"/>
              </a:rPr>
              <a:t>Product providers need room to innovate without exposing internal know-how</a:t>
            </a:r>
            <a:endParaRPr b="0" lang="en-U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Box 11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TextBox 12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18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3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304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5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Box 3"/>
          <p:cNvSpPr/>
          <p:nvPr/>
        </p:nvSpPr>
        <p:spPr>
          <a:xfrm>
            <a:off x="2906280" y="644040"/>
            <a:ext cx="60742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Standardisation is the bridge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TextBox 4"/>
          <p:cNvSpPr/>
          <p:nvPr/>
        </p:nvSpPr>
        <p:spPr>
          <a:xfrm>
            <a:off x="492480" y="1101240"/>
            <a:ext cx="110304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Mine.io and EPOS ON point toward the same need from different directions.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Rectangle 5"/>
          <p:cNvSpPr/>
          <p:nvPr/>
        </p:nvSpPr>
        <p:spPr>
          <a:xfrm>
            <a:off x="521280" y="15098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09" name="TextBox 6"/>
          <p:cNvSpPr/>
          <p:nvPr/>
        </p:nvSpPr>
        <p:spPr>
          <a:xfrm>
            <a:off x="10037880" y="201240"/>
            <a:ext cx="16869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STANDARDS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0" name="Group 16"/>
          <p:cNvGrpSpPr/>
          <p:nvPr/>
        </p:nvGrpSpPr>
        <p:grpSpPr>
          <a:xfrm>
            <a:off x="743040" y="2651760"/>
            <a:ext cx="10705680" cy="1965600"/>
            <a:chOff x="743040" y="2651760"/>
            <a:chExt cx="10705680" cy="1965600"/>
          </a:xfrm>
        </p:grpSpPr>
        <p:sp>
          <p:nvSpPr>
            <p:cNvPr id="311" name="Rounded Rectangle 7"/>
            <p:cNvSpPr/>
            <p:nvPr/>
          </p:nvSpPr>
          <p:spPr>
            <a:xfrm>
              <a:off x="743040" y="2651760"/>
              <a:ext cx="4388760" cy="1965600"/>
            </a:xfrm>
            <a:prstGeom prst="roundRect">
              <a:avLst>
                <a:gd name="adj" fmla="val 16667"/>
              </a:avLst>
            </a:prstGeom>
            <a:solidFill>
              <a:srgbClr val="faf2dd"/>
            </a:solidFill>
            <a:ln w="19050">
              <a:solidFill>
                <a:srgbClr val="dfa431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127080" rIns="127080" tIns="76320" bIns="7632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2000" spc="-1" strike="noStrike">
                  <a:solidFill>
                    <a:srgbClr val="18304a"/>
                  </a:solidFill>
                  <a:latin typeface="Calibri"/>
                </a:rPr>
                <a:t>Mine.io perspective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5a6069"/>
                  </a:solidFill>
                  <a:latin typeface="Calibri"/>
                </a:rPr>
                <a:t>No formal muography standards yet. </a:t>
              </a:r>
              <a:r>
                <a:rPr b="1" lang="en-GB" sz="1800" spc="-1" strike="noStrike">
                  <a:solidFill>
                    <a:srgbClr val="5a6069"/>
                  </a:solidFill>
                  <a:latin typeface="Calibri"/>
                </a:rPr>
                <a:t>Recognised candidate concepts </a:t>
              </a:r>
              <a:r>
                <a:rPr b="0" lang="en-GB" sz="1800" spc="-1" strike="noStrike">
                  <a:solidFill>
                    <a:srgbClr val="5a6069"/>
                  </a:solidFill>
                  <a:latin typeface="Calibri"/>
                </a:rPr>
                <a:t>include density distribution, muon flux, m.w.e. and standard rock. Discussion should continue through the wider muography community.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2" name="Rounded Rectangle 8"/>
            <p:cNvSpPr/>
            <p:nvPr/>
          </p:nvSpPr>
          <p:spPr>
            <a:xfrm>
              <a:off x="7059960" y="2651760"/>
              <a:ext cx="4388760" cy="1965600"/>
            </a:xfrm>
            <a:prstGeom prst="roundRect">
              <a:avLst>
                <a:gd name="adj" fmla="val 16667"/>
              </a:avLst>
            </a:prstGeom>
            <a:solidFill>
              <a:srgbClr val="e3eff6"/>
            </a:solidFill>
            <a:ln w="19050">
              <a:solidFill>
                <a:srgbClr val="3b8896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127080" rIns="127080" tIns="76320" bIns="7632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2000" spc="-1" strike="noStrike">
                  <a:solidFill>
                    <a:srgbClr val="18304a"/>
                  </a:solidFill>
                  <a:latin typeface="Calibri"/>
                </a:rPr>
                <a:t>EPOS ON perspective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5a6069"/>
                  </a:solidFill>
                  <a:latin typeface="Calibri"/>
                </a:rPr>
                <a:t>Integration requires interoperable observational data, metadata and service exposure, connected to established geoscience communities.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3" name="TextBox 11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TextBox 12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19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5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316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7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318" name="Group 19"/>
          <p:cNvGrpSpPr/>
          <p:nvPr/>
        </p:nvGrpSpPr>
        <p:grpSpPr>
          <a:xfrm>
            <a:off x="5487840" y="3278160"/>
            <a:ext cx="1215720" cy="1459440"/>
            <a:chOff x="5487840" y="3278160"/>
            <a:chExt cx="1215720" cy="1459440"/>
          </a:xfrm>
        </p:grpSpPr>
        <p:sp>
          <p:nvSpPr>
            <p:cNvPr id="319" name="Shape 10"/>
            <p:cNvSpPr/>
            <p:nvPr/>
          </p:nvSpPr>
          <p:spPr>
            <a:xfrm>
              <a:off x="5739480" y="3278160"/>
              <a:ext cx="712800" cy="712800"/>
            </a:xfrm>
            <a:prstGeom prst="chevron">
              <a:avLst>
                <a:gd name="adj" fmla="val 50000"/>
              </a:avLst>
            </a:prstGeom>
            <a:solidFill>
              <a:srgbClr val="0f7b78"/>
            </a:solidFill>
            <a:ln w="12700">
              <a:solidFill>
                <a:srgbClr val="0f7b7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457200">
                <a:lnSpc>
                  <a:spcPct val="100000"/>
                </a:lnSpc>
              </a:pPr>
              <a:endParaRPr b="0" lang="fi-FI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20" name="Text 11"/>
            <p:cNvSpPr/>
            <p:nvPr/>
          </p:nvSpPr>
          <p:spPr>
            <a:xfrm>
              <a:off x="5487840" y="3873960"/>
              <a:ext cx="1215720" cy="863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080" rIns="1080" tIns="1080" bIns="1080" anchor="ctr">
              <a:normAutofit/>
            </a:bodyPr>
            <a:p>
              <a:pPr algn="ctr"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0f7b78"/>
                  </a:solidFill>
                  <a:latin typeface="Aptos"/>
                  <a:ea typeface="Aptos"/>
                </a:rPr>
                <a:t>shared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0f7b78"/>
                  </a:solidFill>
                  <a:latin typeface="Aptos"/>
                  <a:ea typeface="Aptos"/>
                </a:rPr>
                <a:t>language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21" name="Picture 21" descr=""/>
          <p:cNvPicPr/>
          <p:nvPr/>
        </p:nvPicPr>
        <p:blipFill>
          <a:blip r:embed="rId2"/>
          <a:stretch/>
        </p:blipFill>
        <p:spPr>
          <a:xfrm>
            <a:off x="1760760" y="1504080"/>
            <a:ext cx="2646360" cy="1214280"/>
          </a:xfrm>
          <a:prstGeom prst="rect">
            <a:avLst/>
          </a:prstGeom>
          <a:ln w="0">
            <a:noFill/>
          </a:ln>
        </p:spPr>
      </p:pic>
      <p:pic>
        <p:nvPicPr>
          <p:cNvPr id="322" name="Image 0" descr="/mnt/data/epos_assets/epos_on_logo_crop.png"/>
          <p:cNvPicPr/>
          <p:nvPr/>
        </p:nvPicPr>
        <p:blipFill>
          <a:blip r:embed="rId3"/>
          <a:stretch/>
        </p:blipFill>
        <p:spPr>
          <a:xfrm>
            <a:off x="8255520" y="1820880"/>
            <a:ext cx="2112480" cy="580680"/>
          </a:xfrm>
          <a:prstGeom prst="rect">
            <a:avLst/>
          </a:prstGeom>
          <a:ln w="0">
            <a:noFill/>
          </a:ln>
        </p:spPr>
      </p:pic>
      <p:sp>
        <p:nvSpPr>
          <p:cNvPr id="323" name="TextBox 23"/>
          <p:cNvSpPr/>
          <p:nvPr/>
        </p:nvSpPr>
        <p:spPr>
          <a:xfrm>
            <a:off x="2670840" y="5356800"/>
            <a:ext cx="6850080" cy="10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A useful standardisation agenda should be modular, consensus-driven and evidence-aware.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Box 3"/>
          <p:cNvSpPr/>
          <p:nvPr/>
        </p:nvSpPr>
        <p:spPr>
          <a:xfrm>
            <a:off x="1657800" y="644040"/>
            <a:ext cx="85708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A staged pathway for muography → EPOS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TextBox 4"/>
          <p:cNvSpPr/>
          <p:nvPr/>
        </p:nvSpPr>
        <p:spPr>
          <a:xfrm>
            <a:off x="2127600" y="1101240"/>
            <a:ext cx="77598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From exploratory discussion to recognised data type.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Rectangle 5"/>
          <p:cNvSpPr/>
          <p:nvPr/>
        </p:nvSpPr>
        <p:spPr>
          <a:xfrm>
            <a:off x="521280" y="170820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7" name="TextBox 6"/>
          <p:cNvSpPr/>
          <p:nvPr/>
        </p:nvSpPr>
        <p:spPr>
          <a:xfrm>
            <a:off x="10139040" y="201240"/>
            <a:ext cx="14842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ROADMAP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28" name="Group 39"/>
          <p:cNvGrpSpPr/>
          <p:nvPr/>
        </p:nvGrpSpPr>
        <p:grpSpPr>
          <a:xfrm>
            <a:off x="304920" y="1950840"/>
            <a:ext cx="1737000" cy="2597400"/>
            <a:chOff x="304920" y="1950840"/>
            <a:chExt cx="1737000" cy="2597400"/>
          </a:xfrm>
        </p:grpSpPr>
        <p:grpSp>
          <p:nvGrpSpPr>
            <p:cNvPr id="329" name="Group 32"/>
            <p:cNvGrpSpPr/>
            <p:nvPr/>
          </p:nvGrpSpPr>
          <p:grpSpPr>
            <a:xfrm>
              <a:off x="521280" y="1950840"/>
              <a:ext cx="1307160" cy="1897560"/>
              <a:chOff x="521280" y="1950840"/>
              <a:chExt cx="1307160" cy="1897560"/>
            </a:xfrm>
          </p:grpSpPr>
          <p:sp>
            <p:nvSpPr>
              <p:cNvPr id="330" name="Oval 7"/>
              <p:cNvSpPr/>
              <p:nvPr/>
            </p:nvSpPr>
            <p:spPr>
              <a:xfrm>
                <a:off x="909000" y="1950840"/>
                <a:ext cx="531360" cy="531360"/>
              </a:xfrm>
              <a:prstGeom prst="ellipse">
                <a:avLst/>
              </a:prstGeom>
              <a:solidFill>
                <a:srgbClr val="437ccc"/>
              </a:solidFill>
              <a:ln>
                <a:solidFill>
                  <a:srgbClr val="437ccc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1400" spc="-1" strike="noStrike">
                    <a:solidFill>
                      <a:srgbClr val="ffffff"/>
                    </a:solidFill>
                    <a:latin typeface="Calibri"/>
                  </a:rPr>
                  <a:t>1</a:t>
                </a:r>
                <a:endParaRPr b="0" lang="en-US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1" name="TextBox 8"/>
              <p:cNvSpPr/>
              <p:nvPr/>
            </p:nvSpPr>
            <p:spPr>
              <a:xfrm>
                <a:off x="521280" y="2629080"/>
                <a:ext cx="1307160" cy="1219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Community</a:t>
                </a:r>
                <a:br>
                  <a:rPr sz="2000"/>
                </a:b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alignment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32" name="TextBox 9"/>
            <p:cNvSpPr/>
            <p:nvPr/>
          </p:nvSpPr>
          <p:spPr>
            <a:xfrm>
              <a:off x="304920" y="3573720"/>
              <a:ext cx="1737000" cy="97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1600" spc="-1" strike="noStrike">
                  <a:solidFill>
                    <a:srgbClr val="5a6069"/>
                  </a:solidFill>
                  <a:latin typeface="Calibri"/>
                </a:rPr>
                <a:t>Agree first </a:t>
              </a:r>
              <a:r>
                <a:rPr b="1" lang="en-GB" sz="1600" spc="-1" strike="noStrike">
                  <a:solidFill>
                    <a:srgbClr val="5a6069"/>
                  </a:solidFill>
                  <a:latin typeface="Calibri"/>
                </a:rPr>
                <a:t>scope</a:t>
              </a:r>
              <a:r>
                <a:rPr b="0" lang="en-GB" sz="1600" spc="-1" strike="noStrike">
                  <a:solidFill>
                    <a:srgbClr val="5a6069"/>
                  </a:solidFill>
                  <a:latin typeface="Calibri"/>
                </a:rPr>
                <a:t>: terminology, data products, metadata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333" name="Connector 10"/>
          <p:cNvCxnSpPr/>
          <p:nvPr/>
        </p:nvCxnSpPr>
        <p:spPr>
          <a:xfrm>
            <a:off x="1828800" y="2252160"/>
            <a:ext cx="960480" cy="360"/>
          </a:xfrm>
          <a:prstGeom prst="straightConnector1">
            <a:avLst/>
          </a:prstGeom>
          <a:ln>
            <a:solidFill>
              <a:srgbClr val="3b8896"/>
            </a:solidFill>
            <a:round/>
            <a:tailEnd len="lg" type="stealth" w="lg"/>
          </a:ln>
        </p:spPr>
      </p:cxnSp>
      <p:grpSp>
        <p:nvGrpSpPr>
          <p:cNvPr id="334" name="Group 38"/>
          <p:cNvGrpSpPr/>
          <p:nvPr/>
        </p:nvGrpSpPr>
        <p:grpSpPr>
          <a:xfrm>
            <a:off x="2651760" y="1950840"/>
            <a:ext cx="1737000" cy="2597400"/>
            <a:chOff x="2651760" y="1950840"/>
            <a:chExt cx="1737000" cy="2597400"/>
          </a:xfrm>
        </p:grpSpPr>
        <p:grpSp>
          <p:nvGrpSpPr>
            <p:cNvPr id="335" name="Group 33"/>
            <p:cNvGrpSpPr/>
            <p:nvPr/>
          </p:nvGrpSpPr>
          <p:grpSpPr>
            <a:xfrm>
              <a:off x="2971800" y="1950840"/>
              <a:ext cx="1096920" cy="1897560"/>
              <a:chOff x="2971800" y="1950840"/>
              <a:chExt cx="1096920" cy="1897560"/>
            </a:xfrm>
          </p:grpSpPr>
          <p:sp>
            <p:nvSpPr>
              <p:cNvPr id="336" name="Oval 11"/>
              <p:cNvSpPr/>
              <p:nvPr/>
            </p:nvSpPr>
            <p:spPr>
              <a:xfrm>
                <a:off x="3254400" y="1950840"/>
                <a:ext cx="531360" cy="531360"/>
              </a:xfrm>
              <a:prstGeom prst="ellipse">
                <a:avLst/>
              </a:prstGeom>
              <a:solidFill>
                <a:srgbClr val="3b8896"/>
              </a:solidFill>
              <a:ln>
                <a:solidFill>
                  <a:srgbClr val="3b8896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1400" spc="-1" strike="noStrike">
                    <a:solidFill>
                      <a:srgbClr val="ffffff"/>
                    </a:solidFill>
                    <a:latin typeface="Calibri"/>
                  </a:rPr>
                  <a:t>2</a:t>
                </a:r>
                <a:endParaRPr b="0" lang="en-US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7" name="TextBox 12"/>
              <p:cNvSpPr/>
              <p:nvPr/>
            </p:nvSpPr>
            <p:spPr>
              <a:xfrm>
                <a:off x="2971800" y="2629080"/>
                <a:ext cx="1096920" cy="12193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Use-case</a:t>
                </a:r>
                <a:br>
                  <a:rPr sz="2000"/>
                </a:b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packaging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38" name="TextBox 13"/>
            <p:cNvSpPr/>
            <p:nvPr/>
          </p:nvSpPr>
          <p:spPr>
            <a:xfrm>
              <a:off x="2651760" y="3573720"/>
              <a:ext cx="1737000" cy="97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1600" spc="-1" strike="noStrike">
                  <a:solidFill>
                    <a:srgbClr val="5a6069"/>
                  </a:solidFill>
                  <a:latin typeface="Calibri"/>
                </a:rPr>
                <a:t>Prepare one or two volcanology / solid Earth </a:t>
              </a:r>
              <a:r>
                <a:rPr b="1" lang="en-GB" sz="1600" spc="-1" strike="noStrike">
                  <a:solidFill>
                    <a:srgbClr val="5a6069"/>
                  </a:solidFill>
                  <a:latin typeface="Calibri"/>
                </a:rPr>
                <a:t>examples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339" name="Connector 14"/>
          <p:cNvCxnSpPr/>
          <p:nvPr/>
        </p:nvCxnSpPr>
        <p:spPr>
          <a:xfrm>
            <a:off x="4069080" y="2252160"/>
            <a:ext cx="960480" cy="360"/>
          </a:xfrm>
          <a:prstGeom prst="straightConnector1">
            <a:avLst/>
          </a:prstGeom>
          <a:ln>
            <a:solidFill>
              <a:srgbClr val="3b8896"/>
            </a:solidFill>
            <a:round/>
            <a:tailEnd len="lg" type="stealth" w="lg"/>
          </a:ln>
        </p:spPr>
      </p:cxnSp>
      <p:grpSp>
        <p:nvGrpSpPr>
          <p:cNvPr id="340" name="Group 40"/>
          <p:cNvGrpSpPr/>
          <p:nvPr/>
        </p:nvGrpSpPr>
        <p:grpSpPr>
          <a:xfrm>
            <a:off x="4892040" y="1950840"/>
            <a:ext cx="1737000" cy="2598120"/>
            <a:chOff x="4892040" y="1950840"/>
            <a:chExt cx="1737000" cy="2598120"/>
          </a:xfrm>
        </p:grpSpPr>
        <p:grpSp>
          <p:nvGrpSpPr>
            <p:cNvPr id="341" name="Group 35"/>
            <p:cNvGrpSpPr/>
            <p:nvPr/>
          </p:nvGrpSpPr>
          <p:grpSpPr>
            <a:xfrm>
              <a:off x="5212080" y="1950840"/>
              <a:ext cx="1096920" cy="1592640"/>
              <a:chOff x="5212080" y="1950840"/>
              <a:chExt cx="1096920" cy="1592640"/>
            </a:xfrm>
          </p:grpSpPr>
          <p:sp>
            <p:nvSpPr>
              <p:cNvPr id="342" name="Oval 15"/>
              <p:cNvSpPr/>
              <p:nvPr/>
            </p:nvSpPr>
            <p:spPr>
              <a:xfrm>
                <a:off x="5494680" y="1950840"/>
                <a:ext cx="531360" cy="531360"/>
              </a:xfrm>
              <a:prstGeom prst="ellipse">
                <a:avLst/>
              </a:prstGeom>
              <a:solidFill>
                <a:srgbClr val="dfa431"/>
              </a:solidFill>
              <a:ln>
                <a:solidFill>
                  <a:srgbClr val="dfa431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1400" spc="-1" strike="noStrike">
                    <a:solidFill>
                      <a:srgbClr val="ffffff"/>
                    </a:solidFill>
                    <a:latin typeface="Calibri"/>
                  </a:rPr>
                  <a:t>3</a:t>
                </a:r>
                <a:endParaRPr b="0" lang="en-US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43" name="TextBox 16"/>
              <p:cNvSpPr/>
              <p:nvPr/>
            </p:nvSpPr>
            <p:spPr>
              <a:xfrm>
                <a:off x="5212080" y="2629080"/>
                <a:ext cx="1096920" cy="914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Metadata</a:t>
                </a:r>
                <a:br>
                  <a:rPr sz="2000"/>
                </a:b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profile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44" name="TextBox 17"/>
            <p:cNvSpPr/>
            <p:nvPr/>
          </p:nvSpPr>
          <p:spPr>
            <a:xfrm>
              <a:off x="4892040" y="3573720"/>
              <a:ext cx="1737000" cy="975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1600" spc="-1" strike="noStrike">
                  <a:solidFill>
                    <a:srgbClr val="5a6069"/>
                  </a:solidFill>
                  <a:latin typeface="Calibri"/>
                </a:rPr>
                <a:t>Define minimum </a:t>
              </a:r>
              <a:r>
                <a:rPr b="0" lang="en-GB" sz="1600" spc="-1" strike="noStrike">
                  <a:solidFill>
                    <a:srgbClr val="5a6069"/>
                  </a:solidFill>
                  <a:latin typeface="Calibri"/>
                </a:rPr>
                <a:t>metadata and product-level conventions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345" name="Connector 18"/>
          <p:cNvCxnSpPr/>
          <p:nvPr/>
        </p:nvCxnSpPr>
        <p:spPr>
          <a:xfrm>
            <a:off x="6309360" y="2252160"/>
            <a:ext cx="960480" cy="360"/>
          </a:xfrm>
          <a:prstGeom prst="straightConnector1">
            <a:avLst/>
          </a:prstGeom>
          <a:ln>
            <a:solidFill>
              <a:srgbClr val="3b8896"/>
            </a:solidFill>
            <a:round/>
            <a:tailEnd len="lg" type="stealth" w="lg"/>
          </a:ln>
        </p:spPr>
      </p:cxnSp>
      <p:grpSp>
        <p:nvGrpSpPr>
          <p:cNvPr id="346" name="Group 41"/>
          <p:cNvGrpSpPr/>
          <p:nvPr/>
        </p:nvGrpSpPr>
        <p:grpSpPr>
          <a:xfrm>
            <a:off x="7071480" y="1950840"/>
            <a:ext cx="1866600" cy="2841120"/>
            <a:chOff x="7071480" y="1950840"/>
            <a:chExt cx="1866600" cy="2841120"/>
          </a:xfrm>
        </p:grpSpPr>
        <p:grpSp>
          <p:nvGrpSpPr>
            <p:cNvPr id="347" name="Group 36"/>
            <p:cNvGrpSpPr/>
            <p:nvPr/>
          </p:nvGrpSpPr>
          <p:grpSpPr>
            <a:xfrm>
              <a:off x="7452360" y="1950840"/>
              <a:ext cx="1096920" cy="1592640"/>
              <a:chOff x="7452360" y="1950840"/>
              <a:chExt cx="1096920" cy="1592640"/>
            </a:xfrm>
          </p:grpSpPr>
          <p:sp>
            <p:nvSpPr>
              <p:cNvPr id="348" name="Oval 19"/>
              <p:cNvSpPr/>
              <p:nvPr/>
            </p:nvSpPr>
            <p:spPr>
              <a:xfrm>
                <a:off x="7734960" y="1950840"/>
                <a:ext cx="531360" cy="531360"/>
              </a:xfrm>
              <a:prstGeom prst="ellipse">
                <a:avLst/>
              </a:prstGeom>
              <a:solidFill>
                <a:srgbClr val="26684c"/>
              </a:solidFill>
              <a:ln>
                <a:solidFill>
                  <a:srgbClr val="26684c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1400" spc="-1" strike="noStrike">
                    <a:solidFill>
                      <a:srgbClr val="ffffff"/>
                    </a:solidFill>
                    <a:latin typeface="Calibri"/>
                  </a:rPr>
                  <a:t>4</a:t>
                </a:r>
                <a:endParaRPr b="0" lang="en-US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49" name="TextBox 20"/>
              <p:cNvSpPr/>
              <p:nvPr/>
            </p:nvSpPr>
            <p:spPr>
              <a:xfrm>
                <a:off x="7452360" y="2629080"/>
                <a:ext cx="1096920" cy="914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Service</a:t>
                </a:r>
                <a:br>
                  <a:rPr sz="2000"/>
                </a:b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prototype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50" name="TextBox 21"/>
            <p:cNvSpPr/>
            <p:nvPr/>
          </p:nvSpPr>
          <p:spPr>
            <a:xfrm>
              <a:off x="7071480" y="3573720"/>
              <a:ext cx="1866600" cy="12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1600" spc="-1" strike="noStrike">
                  <a:solidFill>
                    <a:srgbClr val="5a6069"/>
                  </a:solidFill>
                  <a:latin typeface="Calibri"/>
                </a:rPr>
                <a:t>Expose discoverable metadata and accessible </a:t>
              </a:r>
              <a:r>
                <a:rPr b="1" lang="en-GB" sz="1600" spc="-1" strike="noStrike">
                  <a:solidFill>
                    <a:srgbClr val="5a6069"/>
                  </a:solidFill>
                  <a:latin typeface="Calibri"/>
                </a:rPr>
                <a:t>products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351" name="Connector 22"/>
          <p:cNvCxnSpPr/>
          <p:nvPr/>
        </p:nvCxnSpPr>
        <p:spPr>
          <a:xfrm>
            <a:off x="8549640" y="2252160"/>
            <a:ext cx="960480" cy="360"/>
          </a:xfrm>
          <a:prstGeom prst="straightConnector1">
            <a:avLst/>
          </a:prstGeom>
          <a:ln>
            <a:solidFill>
              <a:srgbClr val="3b8896"/>
            </a:solidFill>
            <a:round/>
            <a:tailEnd len="lg" type="stealth" w="lg"/>
          </a:ln>
        </p:spPr>
      </p:cxnSp>
      <p:grpSp>
        <p:nvGrpSpPr>
          <p:cNvPr id="352" name="Group 42"/>
          <p:cNvGrpSpPr/>
          <p:nvPr/>
        </p:nvGrpSpPr>
        <p:grpSpPr>
          <a:xfrm>
            <a:off x="9494640" y="1950840"/>
            <a:ext cx="1668600" cy="2841120"/>
            <a:chOff x="9494640" y="1950840"/>
            <a:chExt cx="1668600" cy="2841120"/>
          </a:xfrm>
        </p:grpSpPr>
        <p:grpSp>
          <p:nvGrpSpPr>
            <p:cNvPr id="353" name="Group 37"/>
            <p:cNvGrpSpPr/>
            <p:nvPr/>
          </p:nvGrpSpPr>
          <p:grpSpPr>
            <a:xfrm>
              <a:off x="9692640" y="1950840"/>
              <a:ext cx="1272240" cy="1592640"/>
              <a:chOff x="9692640" y="1950840"/>
              <a:chExt cx="1272240" cy="1592640"/>
            </a:xfrm>
          </p:grpSpPr>
          <p:sp>
            <p:nvSpPr>
              <p:cNvPr id="354" name="Oval 23"/>
              <p:cNvSpPr/>
              <p:nvPr/>
            </p:nvSpPr>
            <p:spPr>
              <a:xfrm>
                <a:off x="10063080" y="1950840"/>
                <a:ext cx="531360" cy="531360"/>
              </a:xfrm>
              <a:prstGeom prst="ellipse">
                <a:avLst/>
              </a:prstGeom>
              <a:solidFill>
                <a:srgbClr val="465a78"/>
              </a:solidFill>
              <a:ln>
                <a:solidFill>
                  <a:srgbClr val="465a78"/>
                </a:solidFill>
                <a:round/>
              </a:ln>
              <a:effectLst>
                <a:outerShdw blurRad="39960" dir="5400000" dist="2304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1400" spc="-1" strike="noStrike">
                    <a:solidFill>
                      <a:srgbClr val="ffffff"/>
                    </a:solidFill>
                    <a:latin typeface="Calibri"/>
                  </a:rPr>
                  <a:t>5</a:t>
                </a:r>
                <a:endParaRPr b="0" lang="en-US" sz="14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5" name="TextBox 24"/>
              <p:cNvSpPr/>
              <p:nvPr/>
            </p:nvSpPr>
            <p:spPr>
              <a:xfrm>
                <a:off x="9692640" y="2629080"/>
                <a:ext cx="1272240" cy="914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Validation</a:t>
                </a:r>
                <a:br>
                  <a:rPr sz="2000"/>
                </a:b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loop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56" name="TextBox 25"/>
            <p:cNvSpPr/>
            <p:nvPr/>
          </p:nvSpPr>
          <p:spPr>
            <a:xfrm>
              <a:off x="9494640" y="3573720"/>
              <a:ext cx="1668600" cy="1218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1600" spc="-1" strike="noStrike">
                  <a:solidFill>
                    <a:srgbClr val="5a6069"/>
                  </a:solidFill>
                  <a:latin typeface="Calibri"/>
                </a:rPr>
                <a:t>Test</a:t>
              </a:r>
              <a:r>
                <a:rPr b="0" lang="en-GB" sz="1600" spc="-1" strike="noStrike">
                  <a:solidFill>
                    <a:srgbClr val="5a6069"/>
                  </a:solidFill>
                  <a:latin typeface="Calibri"/>
                </a:rPr>
                <a:t> with geoscientists, TCS actors and infrastructure users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57" name="TextBox 26"/>
          <p:cNvSpPr/>
          <p:nvPr/>
        </p:nvSpPr>
        <p:spPr>
          <a:xfrm>
            <a:off x="1889640" y="4983480"/>
            <a:ext cx="8412120" cy="146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Success criterion: a non-muographer geoscientist can discover, understand and reuse a muography product without reconstructing the whole measurement context from scratch.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TextBox 27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TextBox 28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20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0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361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2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Box 3"/>
          <p:cNvSpPr/>
          <p:nvPr/>
        </p:nvSpPr>
        <p:spPr>
          <a:xfrm>
            <a:off x="1632960" y="644040"/>
            <a:ext cx="86209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Questions for the muography community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TextBox 4"/>
          <p:cNvSpPr/>
          <p:nvPr/>
        </p:nvSpPr>
        <p:spPr>
          <a:xfrm>
            <a:off x="-338400" y="1101240"/>
            <a:ext cx="126918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What should we decide together before EPOS can recognise muography as a data type?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66" name="TextBox 6"/>
          <p:cNvSpPr/>
          <p:nvPr/>
        </p:nvSpPr>
        <p:spPr>
          <a:xfrm>
            <a:off x="10006560" y="201240"/>
            <a:ext cx="17492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DISCUSSION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Rounded Rectangle 7"/>
          <p:cNvSpPr/>
          <p:nvPr/>
        </p:nvSpPr>
        <p:spPr>
          <a:xfrm>
            <a:off x="868680" y="2049840"/>
            <a:ext cx="4937400" cy="162288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18304a"/>
                </a:solidFill>
                <a:latin typeface="Calibri"/>
              </a:rPr>
              <a:t>Scope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2000" spc="-1" strike="noStrike">
                <a:solidFill>
                  <a:srgbClr val="5a6069"/>
                </a:solidFill>
                <a:latin typeface="Calibri"/>
              </a:rPr>
              <a:t>What is the minimum common product: flux map, opacity map, density model, or all of these?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Rounded Rectangle 8"/>
          <p:cNvSpPr/>
          <p:nvPr/>
        </p:nvSpPr>
        <p:spPr>
          <a:xfrm>
            <a:off x="6355080" y="2049840"/>
            <a:ext cx="4937400" cy="1622880"/>
          </a:xfrm>
          <a:prstGeom prst="roundRect">
            <a:avLst>
              <a:gd name="adj" fmla="val 16667"/>
            </a:avLst>
          </a:prstGeom>
          <a:solidFill>
            <a:srgbClr val="e5f1e9"/>
          </a:solidFill>
          <a:ln w="19050">
            <a:solidFill>
              <a:srgbClr val="26684c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18304a"/>
                </a:solidFill>
                <a:latin typeface="Calibri"/>
              </a:rPr>
              <a:t>Metadata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2000" spc="-1" strike="noStrike">
                <a:solidFill>
                  <a:srgbClr val="5a6069"/>
                </a:solidFill>
                <a:latin typeface="Calibri"/>
              </a:rPr>
              <a:t>Which fields are mandatory across detector types and applications?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ounded Rectangle 9"/>
          <p:cNvSpPr/>
          <p:nvPr/>
        </p:nvSpPr>
        <p:spPr>
          <a:xfrm>
            <a:off x="868680" y="4107240"/>
            <a:ext cx="4937400" cy="1622880"/>
          </a:xfrm>
          <a:prstGeom prst="roundRect">
            <a:avLst>
              <a:gd name="adj" fmla="val 16667"/>
            </a:avLst>
          </a:prstGeom>
          <a:solidFill>
            <a:srgbClr val="faf2dd"/>
          </a:solidFill>
          <a:ln w="19050"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18304a"/>
                </a:solidFill>
                <a:latin typeface="Calibri"/>
              </a:rPr>
              <a:t>Governance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2000" spc="-1" strike="noStrike">
                <a:solidFill>
                  <a:srgbClr val="5a6069"/>
                </a:solidFill>
                <a:latin typeface="Calibri"/>
              </a:rPr>
              <a:t>Who represents the muography community toward EPOS and other infrastructures?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Rounded Rectangle 10"/>
          <p:cNvSpPr/>
          <p:nvPr/>
        </p:nvSpPr>
        <p:spPr>
          <a:xfrm>
            <a:off x="6355080" y="4107240"/>
            <a:ext cx="4937400" cy="1622880"/>
          </a:xfrm>
          <a:prstGeom prst="roundRect">
            <a:avLst>
              <a:gd name="adj" fmla="val 16667"/>
            </a:avLst>
          </a:prstGeom>
          <a:solidFill>
            <a:srgbClr val="f4f6f8"/>
          </a:solidFill>
          <a:ln w="19050">
            <a:solidFill>
              <a:srgbClr val="dee2e7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18304a"/>
                </a:solidFill>
                <a:latin typeface="Calibri"/>
              </a:rPr>
              <a:t>Validation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2000" spc="-1" strike="noStrike">
                <a:solidFill>
                  <a:srgbClr val="5a6069"/>
                </a:solidFill>
                <a:latin typeface="Calibri"/>
              </a:rPr>
              <a:t>How do we compare results across instruments and analysis chains?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TextBox 11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TextBox 12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21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3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374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5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Box 3"/>
          <p:cNvSpPr/>
          <p:nvPr/>
        </p:nvSpPr>
        <p:spPr>
          <a:xfrm>
            <a:off x="1632960" y="644040"/>
            <a:ext cx="86209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Questions for the muography community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TextBox 4"/>
          <p:cNvSpPr/>
          <p:nvPr/>
        </p:nvSpPr>
        <p:spPr>
          <a:xfrm>
            <a:off x="1029240" y="1101240"/>
            <a:ext cx="99561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latin typeface="Calibri"/>
              </a:rPr>
              <a:t>Interoperability needs community decisions, not only technical fixes.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9" name="TextBox 6"/>
          <p:cNvSpPr/>
          <p:nvPr/>
        </p:nvSpPr>
        <p:spPr>
          <a:xfrm>
            <a:off x="10006560" y="201240"/>
            <a:ext cx="17492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DISCUSSION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Rounded Rectangle 7"/>
          <p:cNvSpPr/>
          <p:nvPr/>
        </p:nvSpPr>
        <p:spPr>
          <a:xfrm>
            <a:off x="868680" y="2423160"/>
            <a:ext cx="4937400" cy="1476000"/>
          </a:xfrm>
          <a:prstGeom prst="roundRect">
            <a:avLst>
              <a:gd name="adj" fmla="val 16667"/>
            </a:avLst>
          </a:prstGeom>
          <a:solidFill>
            <a:srgbClr val="e3eff6"/>
          </a:solidFill>
          <a:ln w="19050">
            <a:solidFill>
              <a:srgbClr val="3b8896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18304a"/>
                </a:solidFill>
                <a:latin typeface="Calibri"/>
              </a:rPr>
              <a:t>Openness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2000" spc="-1" strike="noStrike">
                <a:solidFill>
                  <a:srgbClr val="5a6069"/>
                </a:solidFill>
                <a:latin typeface="Calibri"/>
              </a:rPr>
              <a:t>What can be open, what must be embargoed, and how should citation work?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Rounded Rectangle 8"/>
          <p:cNvSpPr/>
          <p:nvPr/>
        </p:nvSpPr>
        <p:spPr>
          <a:xfrm>
            <a:off x="6355080" y="2423160"/>
            <a:ext cx="4937400" cy="1476000"/>
          </a:xfrm>
          <a:prstGeom prst="roundRect">
            <a:avLst>
              <a:gd name="adj" fmla="val 16667"/>
            </a:avLst>
          </a:prstGeom>
          <a:solidFill>
            <a:srgbClr val="e5f1e9"/>
          </a:solidFill>
          <a:ln w="19050">
            <a:solidFill>
              <a:srgbClr val="26684c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127080" rIns="127080" tIns="76320" bIns="7632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18304a"/>
                </a:solidFill>
                <a:latin typeface="Calibri"/>
              </a:rPr>
              <a:t>User value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GB" sz="2000" spc="-1" strike="noStrike">
                <a:solidFill>
                  <a:srgbClr val="5a6069"/>
                </a:solidFill>
                <a:latin typeface="Calibri"/>
              </a:rPr>
              <a:t>What would make a volcanologist, geologist or hazard researcher actually reuse the data?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TextBox 9"/>
          <p:cNvSpPr/>
          <p:nvPr/>
        </p:nvSpPr>
        <p:spPr>
          <a:xfrm>
            <a:off x="960120" y="4480560"/>
            <a:ext cx="1014948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The aim is not to standardise everything now. The aim is to start with the pieces that enable interoperability and trust.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TextBox 10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TextBox 11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22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5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386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7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Box 3"/>
          <p:cNvSpPr/>
          <p:nvPr/>
        </p:nvSpPr>
        <p:spPr>
          <a:xfrm>
            <a:off x="3790080" y="644040"/>
            <a:ext cx="43066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Take-home message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TextBox 4"/>
          <p:cNvSpPr/>
          <p:nvPr/>
        </p:nvSpPr>
        <p:spPr>
          <a:xfrm>
            <a:off x="4843440" y="201240"/>
            <a:ext cx="539748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2400" spc="-1" strike="noStrike">
                <a:solidFill>
                  <a:srgbClr val="5a6069"/>
                </a:solidFill>
                <a:highlight>
                  <a:srgbClr val="ffff00"/>
                </a:highlight>
                <a:latin typeface="Calibri"/>
              </a:rPr>
              <a:t>Muography can become a recognised geoscientific observational data type — if the community makes it interoperable.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Rectangle 5"/>
          <p:cNvSpPr/>
          <p:nvPr/>
        </p:nvSpPr>
        <p:spPr>
          <a:xfrm>
            <a:off x="521280" y="150300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1" name="TextBox 6"/>
          <p:cNvSpPr/>
          <p:nvPr/>
        </p:nvSpPr>
        <p:spPr>
          <a:xfrm>
            <a:off x="10398240" y="201240"/>
            <a:ext cx="965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CLOSE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TextBox 7"/>
          <p:cNvSpPr/>
          <p:nvPr/>
        </p:nvSpPr>
        <p:spPr>
          <a:xfrm>
            <a:off x="710280" y="1783080"/>
            <a:ext cx="10771200" cy="164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3600" spc="-1" strike="noStrike">
                <a:solidFill>
                  <a:srgbClr val="18304a"/>
                </a:solidFill>
                <a:latin typeface="Calibri"/>
              </a:rPr>
              <a:t>EPOS provides a pathway.</a:t>
            </a:r>
            <a:br>
              <a:rPr sz="3600"/>
            </a:br>
            <a:r>
              <a:rPr b="1" lang="en-GB" sz="3600" spc="-1" strike="noStrike">
                <a:solidFill>
                  <a:srgbClr val="18304a"/>
                </a:solidFill>
                <a:latin typeface="Calibri"/>
              </a:rPr>
              <a:t>The muography community must provide the interface.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93" name="Group 33"/>
          <p:cNvGrpSpPr/>
          <p:nvPr/>
        </p:nvGrpSpPr>
        <p:grpSpPr>
          <a:xfrm>
            <a:off x="710280" y="3189600"/>
            <a:ext cx="4958640" cy="887400"/>
            <a:chOff x="710280" y="3189600"/>
            <a:chExt cx="4958640" cy="887400"/>
          </a:xfrm>
        </p:grpSpPr>
        <p:sp>
          <p:nvSpPr>
            <p:cNvPr id="394" name="Oval 8"/>
            <p:cNvSpPr/>
            <p:nvPr/>
          </p:nvSpPr>
          <p:spPr>
            <a:xfrm>
              <a:off x="710280" y="3189600"/>
              <a:ext cx="469080" cy="469080"/>
            </a:xfrm>
            <a:prstGeom prst="ellipse">
              <a:avLst/>
            </a:prstGeom>
            <a:solidFill>
              <a:srgbClr val="437ccc"/>
            </a:solidFill>
            <a:ln>
              <a:solidFill>
                <a:srgbClr val="437ccc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1400" spc="-1" strike="noStrike">
                  <a:solidFill>
                    <a:srgbClr val="ffffff"/>
                  </a:solidFill>
                  <a:latin typeface="Calibri"/>
                </a:rPr>
                <a:t>1</a:t>
              </a:r>
              <a:endParaRPr b="0" lang="en-US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95" name="Group 27"/>
            <p:cNvGrpSpPr/>
            <p:nvPr/>
          </p:nvGrpSpPr>
          <p:grpSpPr>
            <a:xfrm>
              <a:off x="1371600" y="3189600"/>
              <a:ext cx="4297320" cy="887400"/>
              <a:chOff x="1371600" y="3189600"/>
              <a:chExt cx="4297320" cy="887400"/>
            </a:xfrm>
          </p:grpSpPr>
          <p:sp>
            <p:nvSpPr>
              <p:cNvPr id="396" name="TextBox 9"/>
              <p:cNvSpPr/>
              <p:nvPr/>
            </p:nvSpPr>
            <p:spPr>
              <a:xfrm>
                <a:off x="1371600" y="3189600"/>
                <a:ext cx="4205880" cy="30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Move beyond demonstrations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97" name="TextBox 10"/>
              <p:cNvSpPr/>
              <p:nvPr/>
            </p:nvSpPr>
            <p:spPr>
              <a:xfrm>
                <a:off x="1371600" y="3528000"/>
                <a:ext cx="4297320" cy="549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800" spc="-1" strike="noStrike">
                    <a:solidFill>
                      <a:srgbClr val="5a6069"/>
                    </a:solidFill>
                    <a:latin typeface="Calibri"/>
                  </a:rPr>
                  <a:t>Treat muography outputs as </a:t>
                </a:r>
                <a:r>
                  <a:rPr b="1" lang="en-GB" sz="1800" spc="-1" strike="noStrike">
                    <a:solidFill>
                      <a:srgbClr val="5a6069"/>
                    </a:solidFill>
                    <a:latin typeface="Calibri"/>
                  </a:rPr>
                  <a:t>reusable observations</a:t>
                </a:r>
                <a:r>
                  <a:rPr b="0" lang="en-GB" sz="1800" spc="-1" strike="noStrike">
                    <a:solidFill>
                      <a:srgbClr val="5a6069"/>
                    </a:solidFill>
                    <a:latin typeface="Calibri"/>
                  </a:rPr>
                  <a:t>.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398" name="Group 31"/>
          <p:cNvGrpSpPr/>
          <p:nvPr/>
        </p:nvGrpSpPr>
        <p:grpSpPr>
          <a:xfrm>
            <a:off x="6196680" y="3189600"/>
            <a:ext cx="4958640" cy="886680"/>
            <a:chOff x="6196680" y="3189600"/>
            <a:chExt cx="4958640" cy="886680"/>
          </a:xfrm>
        </p:grpSpPr>
        <p:sp>
          <p:nvSpPr>
            <p:cNvPr id="399" name="Oval 11"/>
            <p:cNvSpPr/>
            <p:nvPr/>
          </p:nvSpPr>
          <p:spPr>
            <a:xfrm>
              <a:off x="6196680" y="3189600"/>
              <a:ext cx="469080" cy="469080"/>
            </a:xfrm>
            <a:prstGeom prst="ellipse">
              <a:avLst/>
            </a:prstGeom>
            <a:solidFill>
              <a:srgbClr val="3b8896"/>
            </a:solidFill>
            <a:ln>
              <a:solidFill>
                <a:srgbClr val="3b8896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1400" spc="-1" strike="noStrike">
                  <a:solidFill>
                    <a:srgbClr val="ffffff"/>
                  </a:solidFill>
                  <a:latin typeface="Calibri"/>
                </a:rPr>
                <a:t>2</a:t>
              </a:r>
              <a:endParaRPr b="0" lang="en-US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400" name="Group 29"/>
            <p:cNvGrpSpPr/>
            <p:nvPr/>
          </p:nvGrpSpPr>
          <p:grpSpPr>
            <a:xfrm>
              <a:off x="6858000" y="3189600"/>
              <a:ext cx="4297320" cy="886680"/>
              <a:chOff x="6858000" y="3189600"/>
              <a:chExt cx="4297320" cy="886680"/>
            </a:xfrm>
          </p:grpSpPr>
          <p:sp>
            <p:nvSpPr>
              <p:cNvPr id="401" name="TextBox 12"/>
              <p:cNvSpPr/>
              <p:nvPr/>
            </p:nvSpPr>
            <p:spPr>
              <a:xfrm>
                <a:off x="6858000" y="3189600"/>
                <a:ext cx="4205880" cy="30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Build shared conventions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02" name="TextBox 13"/>
              <p:cNvSpPr/>
              <p:nvPr/>
            </p:nvSpPr>
            <p:spPr>
              <a:xfrm>
                <a:off x="6858000" y="3528000"/>
                <a:ext cx="4297320" cy="5482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800" spc="-1" strike="noStrike">
                    <a:solidFill>
                      <a:srgbClr val="5a6069"/>
                    </a:solidFill>
                    <a:latin typeface="Calibri"/>
                  </a:rPr>
                  <a:t>Terminology, metadata, units and product levels.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403" name="Group 34"/>
          <p:cNvGrpSpPr/>
          <p:nvPr/>
        </p:nvGrpSpPr>
        <p:grpSpPr>
          <a:xfrm>
            <a:off x="710280" y="4286880"/>
            <a:ext cx="4958640" cy="886680"/>
            <a:chOff x="710280" y="4286880"/>
            <a:chExt cx="4958640" cy="886680"/>
          </a:xfrm>
        </p:grpSpPr>
        <p:sp>
          <p:nvSpPr>
            <p:cNvPr id="404" name="Oval 14"/>
            <p:cNvSpPr/>
            <p:nvPr/>
          </p:nvSpPr>
          <p:spPr>
            <a:xfrm>
              <a:off x="710280" y="4286880"/>
              <a:ext cx="469080" cy="469080"/>
            </a:xfrm>
            <a:prstGeom prst="ellipse">
              <a:avLst/>
            </a:prstGeom>
            <a:solidFill>
              <a:srgbClr val="dfa431"/>
            </a:solidFill>
            <a:ln>
              <a:solidFill>
                <a:srgbClr val="dfa431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1400" spc="-1" strike="noStrike">
                  <a:solidFill>
                    <a:srgbClr val="ffffff"/>
                  </a:solidFill>
                  <a:latin typeface="Calibri"/>
                </a:rPr>
                <a:t>3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405" name="Group 28"/>
            <p:cNvGrpSpPr/>
            <p:nvPr/>
          </p:nvGrpSpPr>
          <p:grpSpPr>
            <a:xfrm>
              <a:off x="1371600" y="4286880"/>
              <a:ext cx="4297320" cy="886680"/>
              <a:chOff x="1371600" y="4286880"/>
              <a:chExt cx="4297320" cy="886680"/>
            </a:xfrm>
          </p:grpSpPr>
          <p:sp>
            <p:nvSpPr>
              <p:cNvPr id="406" name="TextBox 15"/>
              <p:cNvSpPr/>
              <p:nvPr/>
            </p:nvSpPr>
            <p:spPr>
              <a:xfrm>
                <a:off x="1371600" y="4286880"/>
                <a:ext cx="4205880" cy="30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Start with practical use cases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07" name="TextBox 16"/>
              <p:cNvSpPr/>
              <p:nvPr/>
            </p:nvSpPr>
            <p:spPr>
              <a:xfrm>
                <a:off x="1371600" y="4625280"/>
                <a:ext cx="4297320" cy="5482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800" spc="-1" strike="noStrike">
                    <a:solidFill>
                      <a:srgbClr val="5a6069"/>
                    </a:solidFill>
                    <a:latin typeface="Calibri"/>
                  </a:rPr>
                  <a:t>Volcanology and solid Earth data provide a natural bridge.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grpSp>
        <p:nvGrpSpPr>
          <p:cNvPr id="408" name="Group 32"/>
          <p:cNvGrpSpPr/>
          <p:nvPr/>
        </p:nvGrpSpPr>
        <p:grpSpPr>
          <a:xfrm>
            <a:off x="6196680" y="4286880"/>
            <a:ext cx="4958640" cy="886680"/>
            <a:chOff x="6196680" y="4286880"/>
            <a:chExt cx="4958640" cy="886680"/>
          </a:xfrm>
        </p:grpSpPr>
        <p:sp>
          <p:nvSpPr>
            <p:cNvPr id="409" name="Oval 17"/>
            <p:cNvSpPr/>
            <p:nvPr/>
          </p:nvSpPr>
          <p:spPr>
            <a:xfrm>
              <a:off x="6196680" y="4286880"/>
              <a:ext cx="469080" cy="469080"/>
            </a:xfrm>
            <a:prstGeom prst="ellipse">
              <a:avLst/>
            </a:prstGeom>
            <a:solidFill>
              <a:srgbClr val="26684c"/>
            </a:solidFill>
            <a:ln>
              <a:solidFill>
                <a:srgbClr val="26684c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1" lang="en-GB" sz="1400" spc="-1" strike="noStrike">
                  <a:solidFill>
                    <a:srgbClr val="ffffff"/>
                  </a:solidFill>
                  <a:latin typeface="Calibri"/>
                </a:rPr>
                <a:t>4</a:t>
              </a:r>
              <a:endParaRPr b="0" lang="en-US" sz="1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410" name="Group 30"/>
            <p:cNvGrpSpPr/>
            <p:nvPr/>
          </p:nvGrpSpPr>
          <p:grpSpPr>
            <a:xfrm>
              <a:off x="6858000" y="4286880"/>
              <a:ext cx="4297320" cy="886680"/>
              <a:chOff x="6858000" y="4286880"/>
              <a:chExt cx="4297320" cy="886680"/>
            </a:xfrm>
          </p:grpSpPr>
          <p:sp>
            <p:nvSpPr>
              <p:cNvPr id="411" name="TextBox 18"/>
              <p:cNvSpPr/>
              <p:nvPr/>
            </p:nvSpPr>
            <p:spPr>
              <a:xfrm>
                <a:off x="6858000" y="4286880"/>
                <a:ext cx="4205880" cy="3045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1" lang="en-GB" sz="2000" spc="-1" strike="noStrike">
                    <a:solidFill>
                      <a:srgbClr val="18304a"/>
                    </a:solidFill>
                    <a:latin typeface="Calibri"/>
                  </a:rPr>
                  <a:t>Keep standards enabling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12" name="TextBox 19"/>
              <p:cNvSpPr/>
              <p:nvPr/>
            </p:nvSpPr>
            <p:spPr>
              <a:xfrm>
                <a:off x="6858000" y="4625280"/>
                <a:ext cx="4297320" cy="5482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800" spc="-1" strike="noStrike">
                    <a:solidFill>
                      <a:srgbClr val="5a6069"/>
                    </a:solidFill>
                    <a:latin typeface="Calibri"/>
                  </a:rPr>
                  <a:t>Support trust and interoperability without freezing innovation.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413" name="TextBox 22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TextBox 23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23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5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416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7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5" dur="indefinite" restart="never" nodeType="tmRoot">
          <p:childTnLst>
            <p:seq>
              <p:cTn id="106" dur="indefinite" nodeType="mainSeq">
                <p:childTnLst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Box 3"/>
          <p:cNvSpPr/>
          <p:nvPr/>
        </p:nvSpPr>
        <p:spPr>
          <a:xfrm>
            <a:off x="4232160" y="376200"/>
            <a:ext cx="372708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4800" spc="-1" strike="noStrike">
                <a:solidFill>
                  <a:srgbClr val="18304a"/>
                </a:solidFill>
                <a:latin typeface="Calibri"/>
              </a:rPr>
              <a:t>Save the date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Rectangle 5"/>
          <p:cNvSpPr/>
          <p:nvPr/>
        </p:nvSpPr>
        <p:spPr>
          <a:xfrm>
            <a:off x="521280" y="150300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0" name="TextBox 6"/>
          <p:cNvSpPr/>
          <p:nvPr/>
        </p:nvSpPr>
        <p:spPr>
          <a:xfrm>
            <a:off x="10591200" y="201240"/>
            <a:ext cx="9828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EXTRA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Rounded Rectangle 20"/>
          <p:cNvSpPr/>
          <p:nvPr/>
        </p:nvSpPr>
        <p:spPr>
          <a:xfrm>
            <a:off x="3638520" y="5681520"/>
            <a:ext cx="4914720" cy="519840"/>
          </a:xfrm>
          <a:prstGeom prst="roundRect">
            <a:avLst>
              <a:gd name="adj" fmla="val 16667"/>
            </a:avLst>
          </a:prstGeom>
          <a:noFill/>
          <a:ln w="15240"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dfa431"/>
                </a:solidFill>
                <a:latin typeface="Calibri"/>
              </a:rPr>
              <a:t>Thank you — discussion welcome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TextBox 22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TextBox 23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24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4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425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6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427" name="Group 4"/>
          <p:cNvGrpSpPr/>
          <p:nvPr/>
        </p:nvGrpSpPr>
        <p:grpSpPr>
          <a:xfrm>
            <a:off x="1596960" y="1708560"/>
            <a:ext cx="8720640" cy="6368040"/>
            <a:chOff x="1596960" y="1708560"/>
            <a:chExt cx="8720640" cy="6368040"/>
          </a:xfrm>
        </p:grpSpPr>
        <p:pic>
          <p:nvPicPr>
            <p:cNvPr id="428" name="Picture 2" descr=""/>
            <p:cNvPicPr/>
            <p:nvPr/>
          </p:nvPicPr>
          <p:blipFill>
            <a:blip r:embed="rId2"/>
            <a:stretch/>
          </p:blipFill>
          <p:spPr>
            <a:xfrm>
              <a:off x="8138520" y="1773360"/>
              <a:ext cx="2179080" cy="2179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9" name="TextBox 1"/>
            <p:cNvSpPr/>
            <p:nvPr/>
          </p:nvSpPr>
          <p:spPr>
            <a:xfrm>
              <a:off x="1596960" y="1708560"/>
              <a:ext cx="6833520" cy="636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3600" spc="-1" strike="noStrike">
                  <a:solidFill>
                    <a:schemeClr val="dk1"/>
                  </a:solidFill>
                  <a:highlight>
                    <a:srgbClr val="ffff00"/>
                  </a:highlight>
                  <a:latin typeface="Agency FB"/>
                </a:rPr>
                <a:t>EPOS ON Muon Imaging Workshop</a:t>
              </a:r>
              <a:endParaRPr b="0" lang="en-US" sz="36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GB" sz="3600" spc="-1" strike="noStrike">
                  <a:solidFill>
                    <a:schemeClr val="dk1"/>
                  </a:solidFill>
                  <a:latin typeface="Agency FB"/>
                </a:rPr>
                <a:t>Oulu, Finland, 28–29 September 2026</a:t>
              </a:r>
              <a:endParaRPr b="0" lang="en-US" sz="36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GB" sz="3600" spc="-1" strike="noStrike">
                  <a:solidFill>
                    <a:schemeClr val="dk1"/>
                  </a:solidFill>
                  <a:latin typeface="Agency FB"/>
                </a:rPr>
                <a:t>More information: </a:t>
              </a:r>
              <a:r>
                <a:rPr b="0" lang="en-GB" sz="3600" spc="-1" strike="noStrike">
                  <a:solidFill>
                    <a:schemeClr val="dk1"/>
                  </a:solidFill>
                  <a:latin typeface="Agency FB"/>
                </a:rPr>
                <a:t>scan the QR code</a:t>
              </a:r>
              <a:endParaRPr b="0" lang="en-US" sz="36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endParaRPr b="0" lang="en-US" sz="36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GB" sz="4000" spc="-1" strike="noStrike">
                  <a:solidFill>
                    <a:schemeClr val="dk1"/>
                  </a:solidFill>
                  <a:latin typeface="Agency FB"/>
                </a:rPr>
                <a:t>To be followed by the Oulu Mining Summit on 29 September – 1 October 2026</a:t>
              </a:r>
              <a:endParaRPr b="0" lang="en-US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9" dur="indefinite" restart="never" nodeType="tmRoot">
          <p:childTnLst>
            <p:seq>
              <p:cTn id="120" dur="indefinite" nodeType="mainSeq">
                <p:childTnLst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4" descr=""/>
          <p:cNvPicPr/>
          <p:nvPr/>
        </p:nvPicPr>
        <p:blipFill>
          <a:blip r:embed="rId1"/>
          <a:stretch/>
        </p:blipFill>
        <p:spPr>
          <a:xfrm>
            <a:off x="6120" y="647640"/>
            <a:ext cx="12179520" cy="5562360"/>
          </a:xfrm>
          <a:prstGeom prst="rect">
            <a:avLst/>
          </a:prstGeom>
          <a:ln w="0">
            <a:noFill/>
          </a:ln>
        </p:spPr>
      </p:pic>
      <p:sp>
        <p:nvSpPr>
          <p:cNvPr id="101" name="TextBox 5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03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"/>
          <p:cNvPicPr/>
          <p:nvPr/>
        </p:nvPicPr>
        <p:blipFill>
          <a:blip r:embed="rId1"/>
          <a:stretch/>
        </p:blipFill>
        <p:spPr>
          <a:xfrm>
            <a:off x="101160" y="749160"/>
            <a:ext cx="11989080" cy="5359320"/>
          </a:xfrm>
          <a:prstGeom prst="rect">
            <a:avLst/>
          </a:prstGeom>
          <a:ln w="0">
            <a:noFill/>
          </a:ln>
        </p:spPr>
      </p:pic>
      <p:sp>
        <p:nvSpPr>
          <p:cNvPr id="103" name="TextBox 3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04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"/>
          <p:cNvPicPr/>
          <p:nvPr/>
        </p:nvPicPr>
        <p:blipFill>
          <a:blip r:embed="rId1"/>
          <a:stretch/>
        </p:blipFill>
        <p:spPr>
          <a:xfrm>
            <a:off x="82080" y="730080"/>
            <a:ext cx="12027240" cy="5397480"/>
          </a:xfrm>
          <a:prstGeom prst="rect">
            <a:avLst/>
          </a:prstGeom>
          <a:ln w="0">
            <a:noFill/>
          </a:ln>
        </p:spPr>
      </p:pic>
      <p:sp>
        <p:nvSpPr>
          <p:cNvPr id="105" name="TextBox 3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05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"/>
          <p:cNvPicPr/>
          <p:nvPr/>
        </p:nvPicPr>
        <p:blipFill>
          <a:blip r:embed="rId1"/>
          <a:stretch/>
        </p:blipFill>
        <p:spPr>
          <a:xfrm>
            <a:off x="101160" y="768240"/>
            <a:ext cx="11989080" cy="5321160"/>
          </a:xfrm>
          <a:prstGeom prst="rect">
            <a:avLst/>
          </a:prstGeom>
          <a:ln w="0">
            <a:noFill/>
          </a:ln>
        </p:spPr>
      </p:pic>
      <p:sp>
        <p:nvSpPr>
          <p:cNvPr id="107" name="TextBox 3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06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"/>
          <p:cNvPicPr/>
          <p:nvPr/>
        </p:nvPicPr>
        <p:blipFill>
          <a:blip r:embed="rId1"/>
          <a:stretch/>
        </p:blipFill>
        <p:spPr>
          <a:xfrm>
            <a:off x="110880" y="777600"/>
            <a:ext cx="11970000" cy="5302080"/>
          </a:xfrm>
          <a:prstGeom prst="rect">
            <a:avLst/>
          </a:prstGeom>
          <a:ln w="0">
            <a:noFill/>
          </a:ln>
        </p:spPr>
      </p:pic>
      <p:sp>
        <p:nvSpPr>
          <p:cNvPr id="109" name="TextBox 3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07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"/>
          <p:cNvPicPr/>
          <p:nvPr/>
        </p:nvPicPr>
        <p:blipFill>
          <a:blip r:embed="rId1"/>
          <a:stretch/>
        </p:blipFill>
        <p:spPr>
          <a:xfrm>
            <a:off x="85320" y="685800"/>
            <a:ext cx="12020760" cy="5486400"/>
          </a:xfrm>
          <a:prstGeom prst="rect">
            <a:avLst/>
          </a:prstGeom>
          <a:ln w="0">
            <a:noFill/>
          </a:ln>
        </p:spPr>
      </p:pic>
      <p:sp>
        <p:nvSpPr>
          <p:cNvPr id="111" name="TextBox 3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08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3"/>
          <p:cNvSpPr/>
          <p:nvPr/>
        </p:nvSpPr>
        <p:spPr>
          <a:xfrm>
            <a:off x="72720" y="644040"/>
            <a:ext cx="57088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3200" spc="-1" strike="noStrike">
                <a:solidFill>
                  <a:srgbClr val="18304a"/>
                </a:solidFill>
                <a:latin typeface="Calibri"/>
              </a:rPr>
              <a:t>EPOS is going international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Rectangle 5"/>
          <p:cNvSpPr/>
          <p:nvPr/>
        </p:nvSpPr>
        <p:spPr>
          <a:xfrm>
            <a:off x="521280" y="1502640"/>
            <a:ext cx="10606680" cy="18000"/>
          </a:xfrm>
          <a:prstGeom prst="rect">
            <a:avLst/>
          </a:prstGeom>
          <a:solidFill>
            <a:srgbClr val="dfa431"/>
          </a:solidFill>
          <a:ln>
            <a:solidFill>
              <a:srgbClr val="dfa431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-26640" bIns="-2664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4" name="TextBox 6"/>
          <p:cNvSpPr/>
          <p:nvPr/>
        </p:nvSpPr>
        <p:spPr>
          <a:xfrm>
            <a:off x="10177920" y="201240"/>
            <a:ext cx="14065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GB" sz="2000" spc="-1" strike="noStrike">
                <a:solidFill>
                  <a:srgbClr val="26684c"/>
                </a:solidFill>
                <a:latin typeface="Calibri"/>
              </a:rPr>
              <a:t>PROBLEM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Box 7"/>
          <p:cNvSpPr/>
          <p:nvPr/>
        </p:nvSpPr>
        <p:spPr>
          <a:xfrm>
            <a:off x="749880" y="1737360"/>
            <a:ext cx="10789560" cy="329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GB" sz="3600" spc="-1" strike="noStrike">
                <a:solidFill>
                  <a:srgbClr val="18304a"/>
                </a:solidFill>
                <a:latin typeface="Calibri"/>
              </a:rPr>
              <a:t>EPOS is evolving beyond a purely European platform and moving toward a more international / global research infrastructure. This trend shows up in strategy, partnerships, and project design, even if formal governance (ERIC membership) is still mostly European.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TextBox 13"/>
          <p:cNvSpPr/>
          <p:nvPr/>
        </p:nvSpPr>
        <p:spPr>
          <a:xfrm>
            <a:off x="1762560" y="4911840"/>
            <a:ext cx="8666280" cy="182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EPOS aims to: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26684c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build partnerships with other research infrastructures globally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26684c"/>
              </a:buClr>
              <a:buFont typeface="Arial"/>
              <a:buChar char="•"/>
            </a:pPr>
            <a:r>
              <a:rPr b="1" lang="en-GB" sz="2400" spc="-1" strike="noStrike">
                <a:solidFill>
                  <a:srgbClr val="26684c"/>
                </a:solidFill>
                <a:latin typeface="Calibri"/>
              </a:rPr>
              <a:t>expand access to EPOS data and services internationally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Box 14"/>
          <p:cNvSpPr/>
          <p:nvPr/>
        </p:nvSpPr>
        <p:spPr>
          <a:xfrm>
            <a:off x="2340000" y="6464880"/>
            <a:ext cx="413424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MUOGRAPHERS 2026  |  EPOS ON  |  University of Oulu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15"/>
          <p:cNvSpPr/>
          <p:nvPr/>
        </p:nvSpPr>
        <p:spPr>
          <a:xfrm>
            <a:off x="11448000" y="6419160"/>
            <a:ext cx="353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200" spc="-1" strike="noStrike">
                <a:solidFill>
                  <a:srgbClr val="5a6069"/>
                </a:solidFill>
                <a:latin typeface="Calibri"/>
              </a:rPr>
              <a:t>09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Image 0" descr="/mnt/data/epos_assets/epos_on_logo_crop.png"/>
          <p:cNvPicPr/>
          <p:nvPr/>
        </p:nvPicPr>
        <p:blipFill>
          <a:blip r:embed="rId1"/>
          <a:stretch/>
        </p:blipFill>
        <p:spPr>
          <a:xfrm>
            <a:off x="134640" y="228600"/>
            <a:ext cx="1339560" cy="367920"/>
          </a:xfrm>
          <a:prstGeom prst="rect">
            <a:avLst/>
          </a:prstGeom>
          <a:ln w="0">
            <a:noFill/>
          </a:ln>
        </p:spPr>
      </p:pic>
      <p:sp>
        <p:nvSpPr>
          <p:cNvPr id="120" name="Shape 0"/>
          <p:cNvSpPr/>
          <p:nvPr/>
        </p:nvSpPr>
        <p:spPr>
          <a:xfrm>
            <a:off x="0" y="0"/>
            <a:ext cx="12191400" cy="109440"/>
          </a:xfrm>
          <a:prstGeom prst="rect">
            <a:avLst/>
          </a:prstGeom>
          <a:solidFill>
            <a:srgbClr val="144c31"/>
          </a:solidFill>
          <a:ln w="12700">
            <a:solidFill>
              <a:srgbClr val="144c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1" name="Shape 1"/>
          <p:cNvSpPr/>
          <p:nvPr/>
        </p:nvSpPr>
        <p:spPr>
          <a:xfrm>
            <a:off x="0" y="6748200"/>
            <a:ext cx="12191400" cy="109440"/>
          </a:xfrm>
          <a:prstGeom prst="rect">
            <a:avLst/>
          </a:prstGeom>
          <a:solidFill>
            <a:srgbClr val="f0a000"/>
          </a:solidFill>
          <a:ln w="12700">
            <a:solidFill>
              <a:srgbClr val="f0a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</a:pPr>
            <a:endParaRPr b="0" lang="en-GB" sz="1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</TotalTime>
  <Application>LibreOffice/24.2.7.2$Linux_X86_64 LibreOffice_project/420$Build-2</Application>
  <AppVersion>15.0000</AppVersion>
  <Words>1634</Words>
  <Paragraphs>287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2013-01-27T09:14:16Z</dcterms:created>
  <dc:creator/>
  <dc:description>generated using python-pptx</dc:description>
  <dc:language>en-US</dc:language>
  <cp:lastModifiedBy>Marko Holma</cp:lastModifiedBy>
  <dcterms:modified xsi:type="dcterms:W3CDTF">2026-06-02T20:41:36Z</dcterms:modified>
  <cp:revision>38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18</vt:i4>
  </property>
  <property fmtid="{D5CDD505-2E9C-101B-9397-08002B2CF9AE}" pid="3" name="PresentationFormat">
    <vt:lpwstr>Widescreen</vt:lpwstr>
  </property>
  <property fmtid="{D5CDD505-2E9C-101B-9397-08002B2CF9AE}" pid="4" name="Slides">
    <vt:i4>28</vt:i4>
  </property>
</Properties>
</file>