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3.png" ContentType="image/png"/>
  <Override PartName="/ppt/media/image11.jpeg" ContentType="image/jpeg"/>
  <Override PartName="/ppt/media/image8.jpeg" ContentType="image/jpeg"/>
  <Override PartName="/ppt/media/image10.jpeg" ContentType="image/jpeg"/>
  <Override PartName="/ppt/media/image7.jpeg" ContentType="image/jpeg"/>
  <Override PartName="/ppt/media/image20.png" ContentType="image/png"/>
  <Override PartName="/ppt/media/image6.png" ContentType="image/png"/>
  <Override PartName="/ppt/media/image5.png" ContentType="image/png"/>
  <Override PartName="/ppt/media/image4.jpeg" ContentType="image/jpeg"/>
  <Override PartName="/ppt/media/image22.gif" ContentType="image/gif"/>
  <Override PartName="/ppt/media/image23.jpeg" ContentType="image/jpeg"/>
  <Override PartName="/ppt/media/image21.png" ContentType="image/png"/>
  <Override PartName="/ppt/media/image19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.png" ContentType="image/png"/>
  <Override PartName="/ppt/media/image14.jpeg" ContentType="image/jpeg"/>
  <Override PartName="/ppt/media/image3.png" ContentType="image/png"/>
  <Override PartName="/ppt/media/image24.png" ContentType="image/png"/>
  <Override PartName="/ppt/media/media2.mov" ContentType="video/quicktime"/>
  <Override PartName="/ppt/media/image9.jpeg" ContentType="image/jpeg"/>
  <Override PartName="/ppt/media/image12.jpeg" ContentType="image/jpeg"/>
  <Override PartName="/ppt/slides/_rels/slide1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19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Click to move the slide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dt" idx="3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ftr" idx="3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sldNum" idx="3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C299C72-EDCC-4BB8-9C3F-FA9E9CB84040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For a large 1600 detector array, the cost of cables and labor may be prohibitive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sldNum" idx="6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D6A41E5-C617-4252-96A2-3B153B6C307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No data cables, cheaper for a large array.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3"/>
          <p:cNvSpPr>
            <a:spLocks noGrp="1"/>
          </p:cNvSpPr>
          <p:nvPr>
            <p:ph type="sldNum" idx="6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C513D69-737C-472F-83D5-DF9DBA5BAA8B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tabulated the sources of time uncertainties above.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If needed, with some efforts, we could reduce the total time uncertainty to ~ 3ns.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D1CC73-47E2-44FE-81EA-B26ADD49E986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2000" spc="-1" strike="noStrike">
                <a:solidFill>
                  <a:schemeClr val="dk1"/>
                </a:solidFill>
                <a:latin typeface="Arial"/>
              </a:rPr>
              <a:t>Gas Detector gives muon directional information but is expensive.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2000" spc="-1" strike="noStrike">
                <a:solidFill>
                  <a:schemeClr val="dk1"/>
                </a:solidFill>
                <a:latin typeface="Arial"/>
              </a:rPr>
              <a:t>Using Low cost (non-directional) BH detectors coupled with a surface array we can detect air showers.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Angle is measured by the array while depth is measured by the BH detectors.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Protons of very high energies produce air showers with length scales ~ 100m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At depths &gt; 25m all detected muons are associated with a surface air shower.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Air showers: surface detectors detect electrons mostly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BH detectors at depths &gt; 25m detect muons mostly.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 the example above, an incoming air shower hits 3 surface detectors and 1 BH detector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resulting peaks would look as shown. 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sldNum" idx="5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40D7D6F-D9F5-4535-AC0F-8273BAB24EAF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surface detectors were assembled at UI.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bars were produced by extrusion at Fermi Lab.   The bars have two holes lengthwise to insert 2 x 1mm fibers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detector contains: 16 scintillating bars, 32 Wavelength shifting fibers, 2 SiPM boards, temp/hum sensors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detect the light at both ends of the fibers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 Muon creates an ionizing track in a bar.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light is captured by a fiber.   The SiPMs transform the light pulses into an electric signal.   The peaking time of the pulse is recorded using a 1GHz DRS digitizer or a GPS based time stamp.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71EF3FB-C366-4B4A-BEBD-B243D5D61B1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Thanks to UI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Shown: Ben Hooberman, his student and two Oxy researchers.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3"/>
          <p:cNvSpPr>
            <a:spLocks noGrp="1"/>
          </p:cNvSpPr>
          <p:nvPr>
            <p:ph type="sldNum" idx="5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944EB2A-ACF2-4BBB-861F-94F9C864E23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An electric box was added.   It contains a GPS module and discrimination electronics.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 type="sldNum" idx="5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6C7E1B-6995-4644-A321-0C42352905EB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Each detector was self-surveyed by its GPS over 24 hours.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Cross-checks were made using a Lidar and laser level.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position accuracy is 15cm rms 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Timing tests were made by sending a pulse per second between adjacent detectors.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timing accuracy is ~ 2.5ns, mainly due to the inherent +/-4ns jitter of the GPS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trailer contains a winch for the gas detector.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borehole is located at the right end of the trailer.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sldNum" idx="5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5D0994A-A717-4EB5-B535-9CC9567E2C88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1BC235D-9A05-4D9B-BE74-4E46982B8246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1100EF7-C6CB-472E-B01A-65AE18A1E70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12737B0D-5573-4DF8-ABC9-03E71ADA6A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C83B914C-226B-4630-B0EE-BF6C072AEB8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4"/>
          </p:nvPr>
        </p:nvSpPr>
        <p:spPr/>
        <p:txBody>
          <a:bodyPr/>
          <a:p>
            <a:fld id="{1AC40953-29BB-4C73-9991-8D23BD0EC49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44BED2-9D65-4A8D-AF6D-B78DB1AB34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A5E67ED-FE31-4D7C-8A8A-1C0499C1C8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Kobold Slid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31321BF-1F5B-4DBC-87FE-A22CBE21169B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1F6D5811-E018-464D-B936-81BE53BE0F3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C14D5E24-C048-48D9-A076-E9C890020E1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41B7E530-1F5A-45F8-ABA0-4B209639E74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0A88103D-8D23-4E75-A763-B28C8467C9A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422BDA82-2BFF-4F64-A625-BDB089626B6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F63EF92-393C-4089-A55A-62DFDEE0B633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dt" idx="2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ftr" idx="2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sldNum" idx="2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074E7C9-08AD-4836-8439-3C3E6CBE8484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2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B0972C0-FF92-4BA1-AD92-1AE48C5423F0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Aptos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dt" idx="3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3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sldNum" idx="3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7C4D5F-7C20-4638-A447-52234D02324F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DF5AAA6-7F17-4291-A3E9-A50EAD5803C0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5FF4CF1-7485-4A5F-91A3-1697819CD390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615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"/>
              </a:rPr>
              <a:t>Click to edit the title text format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07280" y="1018080"/>
            <a:ext cx="11668680" cy="507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Click to edit the outline text format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Second Outline Level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Third Outline Level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Fourth Outline Level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Fifth Outline Level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Sixth Outline Level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chemeClr val="dk1"/>
                </a:solidFill>
                <a:latin typeface="Aptos"/>
              </a:rPr>
              <a:t>Seventh Outline Level</a:t>
            </a:r>
            <a:endParaRPr b="0" lang="en-US" sz="1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sldNum" idx="10"/>
          </p:nvPr>
        </p:nvSpPr>
        <p:spPr>
          <a:xfrm>
            <a:off x="11776320" y="6493320"/>
            <a:ext cx="423000" cy="36396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FF1236B-79AC-4F9C-89F7-D9488A783A91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BC4B13-0DB6-40B4-A86B-D08062003ED2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1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ftr" idx="1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sldNum" idx="1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06390B-AF4D-4357-A9CF-CF16CDB35FDE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1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ftr" idx="1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sldNum" idx="1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C7D215-7907-43B4-8B8C-42E5886688CF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ptos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dt" idx="2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ftr" idx="2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sldNum" idx="2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0A496F0-E940-4DA7-A26B-6D9C8A3D00A0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dt" idx="2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ftr" idx="2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sldNum" idx="2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DDEDB43-EE83-4F7F-A3DD-C431BEF55F4D}" type="slidenum">
              <a:rPr b="0" lang="en-US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gif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2.mov"/><Relationship Id="rId2" Type="http://schemas.microsoft.com/office/2007/relationships/media" Target="../media/media2.mov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4.png"/><Relationship Id="rId3" Type="http://schemas.openxmlformats.org/officeDocument/2006/relationships/image" Target="../media/image24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6.png"/><Relationship Id="rId4" Type="http://schemas.openxmlformats.org/officeDocument/2006/relationships/image" Target="../media/image9.jpeg"/><Relationship Id="rId5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131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Muon Tomography at 1 km - Hardware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994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4133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Jean-Luc Gauvreau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Occidental College, Los Angeles, USA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Muographers 2026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–</a:t>
            </a: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  Budapest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June 3, 2026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Picture 3" descr="Occidental College - Wikipedia"/>
          <p:cNvPicPr/>
          <p:nvPr/>
        </p:nvPicPr>
        <p:blipFill>
          <a:blip r:embed="rId1"/>
          <a:stretch/>
        </p:blipFill>
        <p:spPr>
          <a:xfrm>
            <a:off x="383400" y="282600"/>
            <a:ext cx="1317240" cy="1317240"/>
          </a:xfrm>
          <a:prstGeom prst="rect">
            <a:avLst/>
          </a:prstGeom>
          <a:ln w="0">
            <a:noFill/>
          </a:ln>
        </p:spPr>
      </p:pic>
      <p:sp>
        <p:nvSpPr>
          <p:cNvPr id="82" name="TextBox 6"/>
          <p:cNvSpPr/>
          <p:nvPr/>
        </p:nvSpPr>
        <p:spPr>
          <a:xfrm>
            <a:off x="3048480" y="3244320"/>
            <a:ext cx="60969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Borehole Deployment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783000" y="154332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Sealed BH detectors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3 cylindrical scintillator BH deployed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1 directional gas detector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1 Veto scintillator 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The borehole is 30m deep at Oxy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11" name="Picture 5" descr=""/>
          <p:cNvPicPr/>
          <p:nvPr/>
        </p:nvPicPr>
        <p:blipFill>
          <a:blip r:embed="rId1"/>
          <a:srcRect l="40406" t="29093" r="0" b="14057"/>
          <a:stretch/>
        </p:blipFill>
        <p:spPr>
          <a:xfrm>
            <a:off x="7086240" y="536040"/>
            <a:ext cx="4057560" cy="5358240"/>
          </a:xfrm>
          <a:prstGeom prst="rect">
            <a:avLst/>
          </a:prstGeom>
          <a:ln w="0">
            <a:noFill/>
          </a:ln>
        </p:spPr>
      </p:pic>
      <p:sp>
        <p:nvSpPr>
          <p:cNvPr id="212" name="PlaceHolder 3"/>
          <p:cNvSpPr>
            <a:spLocks noGrp="1"/>
          </p:cNvSpPr>
          <p:nvPr>
            <p:ph type="sldNum" idx="45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E7FE570-C114-41BB-A230-0A31737640AA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Wavelength Shifting Fibers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Kuraray Y-11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Absorption peak: 430nm (Blue)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Emission peak: 476nm (Green)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Attenuation length = 4m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Diameter of fiber: 1mm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15" name="Picture 3" descr=""/>
          <p:cNvPicPr/>
          <p:nvPr/>
        </p:nvPicPr>
        <p:blipFill>
          <a:blip r:embed="rId1"/>
          <a:stretch/>
        </p:blipFill>
        <p:spPr>
          <a:xfrm>
            <a:off x="7420320" y="681120"/>
            <a:ext cx="3858840" cy="5145480"/>
          </a:xfrm>
          <a:prstGeom prst="rect">
            <a:avLst/>
          </a:prstGeom>
          <a:ln w="0">
            <a:noFill/>
          </a:ln>
        </p:spPr>
      </p:pic>
      <p:sp>
        <p:nvSpPr>
          <p:cNvPr id="216" name="PlaceHolder 3"/>
          <p:cNvSpPr>
            <a:spLocks noGrp="1"/>
          </p:cNvSpPr>
          <p:nvPr>
            <p:ph type="sldNum" idx="46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ED2FE8D-FBA5-4188-89BD-E99EAD3DECEA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Timing and Data Collection (Phase 1)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838080" y="1583280"/>
            <a:ext cx="10515240" cy="477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8908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Timing: DRS acquisition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time accuracy: 1ns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4 channels per module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Long BNC cables required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Trigger from borehole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9144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9144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Data discrimination: by software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Data parsing: by software during post-analysis 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Data transmission: BNC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4572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19" name="Picture 24" descr=""/>
          <p:cNvPicPr/>
          <p:nvPr/>
        </p:nvPicPr>
        <p:blipFill>
          <a:blip r:embed="rId1"/>
          <a:srcRect l="26777" t="29816" r="22308" b="35496"/>
          <a:stretch/>
        </p:blipFill>
        <p:spPr>
          <a:xfrm>
            <a:off x="6175800" y="1850400"/>
            <a:ext cx="2655000" cy="2411640"/>
          </a:xfrm>
          <a:prstGeom prst="rect">
            <a:avLst/>
          </a:prstGeom>
          <a:ln w="0">
            <a:noFill/>
          </a:ln>
        </p:spPr>
      </p:pic>
      <p:sp>
        <p:nvSpPr>
          <p:cNvPr id="220" name="PlaceHolder 3"/>
          <p:cNvSpPr>
            <a:spLocks noGrp="1"/>
          </p:cNvSpPr>
          <p:nvPr>
            <p:ph type="sldNum" idx="47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95C041F-80AA-42AE-B8C0-49C0F0B048B6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Timing and Data Collection (Phase 2)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838080" y="1583280"/>
            <a:ext cx="10515240" cy="477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4572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Timing: GPS acquisition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jitter: </a:t>
            </a: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± 4ns  </a:t>
            </a:r>
            <a:r>
              <a:rPr b="0" lang="en-US" sz="24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 accuracy: 2.3ns rms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2 channels per module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Self-survey spatial accuracy: 15cm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9144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marL="9144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marL="9144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Data discrimination: by hardware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Data parsing: ESP32 </a:t>
            </a:r>
            <a:r>
              <a:rPr b="0" lang="el-GR" sz="2800" spc="-1" strike="noStrike">
                <a:solidFill>
                  <a:schemeClr val="dk1"/>
                </a:solidFill>
                <a:latin typeface="Times New Roman"/>
              </a:rPr>
              <a:t>μ</a:t>
            </a: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-</a:t>
            </a: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Processor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Data transmission: WiFi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457200" indent="0" defTabSz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23" name="Picture 8" descr="EVK-F9T"/>
          <p:cNvPicPr/>
          <p:nvPr/>
        </p:nvPicPr>
        <p:blipFill>
          <a:blip r:embed="rId1"/>
          <a:stretch/>
        </p:blipFill>
        <p:spPr>
          <a:xfrm>
            <a:off x="6664320" y="1128240"/>
            <a:ext cx="2895840" cy="2895840"/>
          </a:xfrm>
          <a:prstGeom prst="rect">
            <a:avLst/>
          </a:prstGeom>
          <a:ln w="0">
            <a:noFill/>
          </a:ln>
        </p:spPr>
      </p:pic>
      <p:cxnSp>
        <p:nvCxnSpPr>
          <p:cNvPr id="224" name="Straight Arrow Connector 21"/>
          <p:cNvCxnSpPr/>
          <p:nvPr/>
        </p:nvCxnSpPr>
        <p:spPr>
          <a:xfrm flipV="1">
            <a:off x="6349320" y="4594320"/>
            <a:ext cx="1652760" cy="385920"/>
          </a:xfrm>
          <a:prstGeom prst="straightConnector1">
            <a:avLst/>
          </a:prstGeom>
          <a:ln>
            <a:solidFill>
              <a:srgbClr val="156082"/>
            </a:solidFill>
            <a:tailEnd len="med" type="triangle" w="med"/>
          </a:ln>
        </p:spPr>
      </p:cxnSp>
      <p:pic>
        <p:nvPicPr>
          <p:cNvPr id="225" name="Picture 25" descr=""/>
          <p:cNvPicPr/>
          <p:nvPr/>
        </p:nvPicPr>
        <p:blipFill>
          <a:blip r:embed="rId2"/>
          <a:srcRect l="21671" t="22177" r="23991" b="15014"/>
          <a:stretch/>
        </p:blipFill>
        <p:spPr>
          <a:xfrm rot="16200000">
            <a:off x="8771760" y="3248280"/>
            <a:ext cx="1917720" cy="2968560"/>
          </a:xfrm>
          <a:prstGeom prst="rect">
            <a:avLst/>
          </a:prstGeom>
          <a:ln w="0">
            <a:noFill/>
          </a:ln>
        </p:spPr>
      </p:pic>
      <p:sp>
        <p:nvSpPr>
          <p:cNvPr id="226" name="PlaceHolder 3"/>
          <p:cNvSpPr>
            <a:spLocks noGrp="1"/>
          </p:cNvSpPr>
          <p:nvPr>
            <p:ph type="sldNum" idx="48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766C4C6-8154-4D96-B51E-5EDE782A37D2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Time and Angle Uncertainties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graphicFrame>
        <p:nvGraphicFramePr>
          <p:cNvPr id="228" name="Table 6"/>
          <p:cNvGraphicFramePr/>
          <p:nvPr/>
        </p:nvGraphicFramePr>
        <p:xfrm>
          <a:off x="964080" y="1453320"/>
          <a:ext cx="3687120" cy="2560320"/>
        </p:xfrm>
        <a:graphic>
          <a:graphicData uri="http://schemas.openxmlformats.org/drawingml/2006/table">
            <a:tbl>
              <a:tblPr/>
              <a:tblGrid>
                <a:gridCol w="2638080"/>
                <a:gridCol w="1049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400" spc="-1" strike="noStrike" baseline="-25000">
                          <a:solidFill>
                            <a:schemeClr val="lt1"/>
                          </a:solidFill>
                          <a:latin typeface="Aptos"/>
                        </a:rPr>
                        <a:t>rms times</a:t>
                      </a:r>
                      <a:endParaRPr b="0" lang="en-US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l-GR" sz="1800" spc="-1" strike="noStrike">
                          <a:solidFill>
                            <a:schemeClr val="lt1"/>
                          </a:solidFill>
                          <a:latin typeface="Aptos"/>
                        </a:rPr>
                        <a:t>σ</a:t>
                      </a:r>
                      <a:r>
                        <a:rPr b="1" lang="en-US" sz="1800" spc="-1" strike="noStrike" baseline="-25000">
                          <a:solidFill>
                            <a:schemeClr val="lt1"/>
                          </a:solidFill>
                          <a:latin typeface="Aptos"/>
                        </a:rPr>
                        <a:t>t</a:t>
                      </a: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Aptos"/>
                        </a:rPr>
                        <a:t> (ns)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Scintillator/Fiber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1.7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Fiber Length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2.6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SiPM + electronics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GPS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2.5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Total 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4.5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9" name="TextBox 8"/>
          <p:cNvSpPr/>
          <p:nvPr/>
        </p:nvSpPr>
        <p:spPr>
          <a:xfrm>
            <a:off x="258480" y="4166640"/>
            <a:ext cx="95140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Estimated errors on angles using a simplified model for the current array 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Zenith: 3.4° rms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Azimuth: 3.7° rms</a:t>
            </a:r>
            <a:br>
              <a:rPr sz="1800"/>
            </a:b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To be compared with Monte Carlo simulation and actual data in Dan Snowden-Ifft’s talk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sldNum" idx="49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3A053D9-7BDC-42CF-9897-2DAD02CE944A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32" name="Picture 13" descr=""/>
          <p:cNvPicPr/>
          <p:nvPr/>
        </p:nvPicPr>
        <p:blipFill>
          <a:blip r:embed="rId1"/>
          <a:stretch/>
        </p:blipFill>
        <p:spPr>
          <a:xfrm>
            <a:off x="1132920" y="1595520"/>
            <a:ext cx="9644400" cy="4425840"/>
          </a:xfrm>
          <a:prstGeom prst="rect">
            <a:avLst/>
          </a:prstGeom>
          <a:ln w="0">
            <a:noFill/>
          </a:ln>
        </p:spPr>
      </p:pic>
      <p:sp>
        <p:nvSpPr>
          <p:cNvPr id="233" name="PlaceHolder 2"/>
          <p:cNvSpPr>
            <a:spLocks noGrp="1"/>
          </p:cNvSpPr>
          <p:nvPr>
            <p:ph type="sldNum" idx="50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C42B1C8-ED96-4B83-90B3-B6816517AAEF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"/>
          <p:cNvSpPr/>
          <p:nvPr/>
        </p:nvSpPr>
        <p:spPr>
          <a:xfrm>
            <a:off x="-15840" y="1858320"/>
            <a:ext cx="127702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Muon rate: ~ 200Hz per surface detector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24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Hz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The data rate transmitted by WiFi  is low.       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itle 1"/>
          <p:cNvSpPr/>
          <p:nvPr/>
        </p:nvSpPr>
        <p:spPr>
          <a:xfrm>
            <a:off x="838080" y="67248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1"/>
          <p:cNvSpPr>
            <a:spLocks noGrp="1"/>
          </p:cNvSpPr>
          <p:nvPr>
            <p:ph type="sldNum" idx="51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A3A1CF3-83BD-43B7-BC6A-CD6DC046CE5D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Map of directional muons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38" name="Picture 3" descr=""/>
          <p:cNvPicPr/>
          <p:nvPr/>
        </p:nvPicPr>
        <p:blipFill>
          <a:blip r:embed="rId1"/>
          <a:stretch/>
        </p:blipFill>
        <p:spPr>
          <a:xfrm>
            <a:off x="3096360" y="1690560"/>
            <a:ext cx="5078520" cy="5078520"/>
          </a:xfrm>
          <a:prstGeom prst="rect">
            <a:avLst/>
          </a:prstGeom>
          <a:ln w="0">
            <a:noFill/>
          </a:ln>
        </p:spPr>
      </p:pic>
      <p:grpSp>
        <p:nvGrpSpPr>
          <p:cNvPr id="239" name="Group 60"/>
          <p:cNvGrpSpPr/>
          <p:nvPr/>
        </p:nvGrpSpPr>
        <p:grpSpPr>
          <a:xfrm>
            <a:off x="4357440" y="2374920"/>
            <a:ext cx="3484080" cy="3342240"/>
            <a:chOff x="4357440" y="2374920"/>
            <a:chExt cx="3484080" cy="3342240"/>
          </a:xfrm>
        </p:grpSpPr>
        <p:cxnSp>
          <p:nvCxnSpPr>
            <p:cNvPr id="240" name="Straight Connector 12"/>
            <p:cNvCxnSpPr/>
            <p:nvPr/>
          </p:nvCxnSpPr>
          <p:spPr>
            <a:xfrm>
              <a:off x="7176600" y="2374920"/>
              <a:ext cx="66528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1" name="Straight Connector 50"/>
            <p:cNvCxnSpPr/>
            <p:nvPr/>
          </p:nvCxnSpPr>
          <p:spPr>
            <a:xfrm>
              <a:off x="6894720" y="2391480"/>
              <a:ext cx="66528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2" name="Straight Connector 51"/>
            <p:cNvCxnSpPr/>
            <p:nvPr/>
          </p:nvCxnSpPr>
          <p:spPr>
            <a:xfrm>
              <a:off x="6612840" y="2408040"/>
              <a:ext cx="664920" cy="317664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3" name="Straight Connector 52"/>
            <p:cNvCxnSpPr/>
            <p:nvPr/>
          </p:nvCxnSpPr>
          <p:spPr>
            <a:xfrm>
              <a:off x="6330960" y="2424960"/>
              <a:ext cx="66492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4" name="Straight Connector 53"/>
            <p:cNvCxnSpPr/>
            <p:nvPr/>
          </p:nvCxnSpPr>
          <p:spPr>
            <a:xfrm>
              <a:off x="6049080" y="2441520"/>
              <a:ext cx="66492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5" name="Straight Connector 54"/>
            <p:cNvCxnSpPr/>
            <p:nvPr/>
          </p:nvCxnSpPr>
          <p:spPr>
            <a:xfrm>
              <a:off x="5767200" y="2458080"/>
              <a:ext cx="66492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6" name="Straight Connector 55"/>
            <p:cNvCxnSpPr/>
            <p:nvPr/>
          </p:nvCxnSpPr>
          <p:spPr>
            <a:xfrm>
              <a:off x="5484960" y="2474640"/>
              <a:ext cx="66528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7" name="Straight Connector 56"/>
            <p:cNvCxnSpPr/>
            <p:nvPr/>
          </p:nvCxnSpPr>
          <p:spPr>
            <a:xfrm>
              <a:off x="5203080" y="2491560"/>
              <a:ext cx="66528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8" name="Straight Connector 57"/>
            <p:cNvCxnSpPr/>
            <p:nvPr/>
          </p:nvCxnSpPr>
          <p:spPr>
            <a:xfrm>
              <a:off x="4921200" y="2508120"/>
              <a:ext cx="66528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49" name="Straight Connector 58"/>
            <p:cNvCxnSpPr/>
            <p:nvPr/>
          </p:nvCxnSpPr>
          <p:spPr>
            <a:xfrm>
              <a:off x="4639320" y="2524680"/>
              <a:ext cx="66492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  <p:cxnSp>
          <p:nvCxnSpPr>
            <p:cNvPr id="250" name="Straight Connector 59"/>
            <p:cNvCxnSpPr/>
            <p:nvPr/>
          </p:nvCxnSpPr>
          <p:spPr>
            <a:xfrm>
              <a:off x="4357440" y="2541240"/>
              <a:ext cx="664920" cy="3176280"/>
            </a:xfrm>
            <a:prstGeom prst="straightConnector1">
              <a:avLst/>
            </a:prstGeom>
            <a:ln w="3175">
              <a:solidFill>
                <a:srgbClr val="156082"/>
              </a:solidFill>
              <a:prstDash val="dash"/>
            </a:ln>
          </p:spPr>
        </p:cxnSp>
      </p:grpSp>
      <p:sp>
        <p:nvSpPr>
          <p:cNvPr id="251" name="TextBox 61"/>
          <p:cNvSpPr/>
          <p:nvPr/>
        </p:nvSpPr>
        <p:spPr>
          <a:xfrm>
            <a:off x="311760" y="2620440"/>
            <a:ext cx="386784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red: Borehole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blue: Surface detectors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Format: t1/t2(det#)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Arrow: Muon direction in x-y plane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Dotted lines: 10ns increments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2" name="Straight Arrow Connector 63"/>
          <p:cNvCxnSpPr/>
          <p:nvPr/>
        </p:nvCxnSpPr>
        <p:spPr>
          <a:xfrm flipH="1">
            <a:off x="6049080" y="4178880"/>
            <a:ext cx="509040" cy="86040"/>
          </a:xfrm>
          <a:prstGeom prst="straightConnector1">
            <a:avLst/>
          </a:prstGeom>
          <a:ln>
            <a:solidFill>
              <a:srgbClr val="000000"/>
            </a:solidFill>
            <a:tailEnd len="med" type="triangle" w="med"/>
          </a:ln>
        </p:spPr>
      </p:cxnSp>
      <p:sp>
        <p:nvSpPr>
          <p:cNvPr id="253" name="PlaceHolder 2"/>
          <p:cNvSpPr>
            <a:spLocks noGrp="1"/>
          </p:cNvSpPr>
          <p:nvPr>
            <p:ph type="sldNum" idx="52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6AF3B49-3476-42B7-895B-A3984D9566B5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Improvements for a Completely Wireless Larger Array 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480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1600 surface detectors over a circle of 1km radius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300 borehole detectors distributed over a depth of 1km.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Long range communication using Wifi HaLow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Range &gt; 1km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Sub GHz frequency 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32.5 Mbps data rate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FPGA based acquisition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ns resolution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GPS as primary clock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Solar + Battery Powered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5 watts per detector 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499"/>
              </a:spcBef>
              <a:buNone/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sldNum" idx="53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2348D3B-53D1-4ED5-B38E-A3F604C72F43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115880" y="387720"/>
            <a:ext cx="19796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Thanks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58" name="TextBox 4"/>
          <p:cNvSpPr/>
          <p:nvPr/>
        </p:nvSpPr>
        <p:spPr>
          <a:xfrm>
            <a:off x="1898280" y="2187360"/>
            <a:ext cx="609660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Oxy Team: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Dan Snowden-Ifft,  Alex Clark, Tim Healy, John Halloran, Jack Davis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Kobold Metals team: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Bill Page and Tom Hunt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UI Team: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Ben Hooberman, Haoran Sun,  Ipsita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Chaudhary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, Prathik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Boyella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, Matthia Perdekamp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ldNum" idx="54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81A0A3-3858-44C8-A48D-5D927A2DAF14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41720" y="998280"/>
            <a:ext cx="3387600" cy="2677320"/>
          </a:xfrm>
          <a:prstGeom prst="rect">
            <a:avLst/>
          </a:prstGeom>
          <a:ln w="0">
            <a:noFill/>
          </a:ln>
        </p:spPr>
      </p:pic>
      <p:sp>
        <p:nvSpPr>
          <p:cNvPr id="84" name="Rectangle 5"/>
          <p:cNvSpPr/>
          <p:nvPr/>
        </p:nvSpPr>
        <p:spPr>
          <a:xfrm>
            <a:off x="2851920" y="3546720"/>
            <a:ext cx="1294920" cy="13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ptos"/>
            </a:endParaRPr>
          </a:p>
        </p:txBody>
      </p:sp>
      <p:sp>
        <p:nvSpPr>
          <p:cNvPr id="85" name="PlaceHolder 1"/>
          <p:cNvSpPr>
            <a:spLocks noGrp="1"/>
          </p:cNvSpPr>
          <p:nvPr>
            <p:ph type="sldNum" idx="38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CEE2B68-C569-441D-94A5-972C35DE6447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1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86" name="Google Shape;303;p46"/>
          <p:cNvCxnSpPr/>
          <p:nvPr/>
        </p:nvCxnSpPr>
        <p:spPr>
          <a:xfrm flipV="1">
            <a:off x="1851120" y="3368160"/>
            <a:ext cx="1156680" cy="11160"/>
          </a:xfrm>
          <a:prstGeom prst="straightConnector1">
            <a:avLst/>
          </a:prstGeom>
          <a:ln w="19050">
            <a:solidFill>
              <a:srgbClr val="0e2841"/>
            </a:solidFill>
            <a:round/>
          </a:ln>
        </p:spPr>
      </p:cxnSp>
      <p:cxnSp>
        <p:nvCxnSpPr>
          <p:cNvPr id="87" name="Google Shape;304;p46"/>
          <p:cNvCxnSpPr/>
          <p:nvPr/>
        </p:nvCxnSpPr>
        <p:spPr>
          <a:xfrm>
            <a:off x="3172320" y="3373560"/>
            <a:ext cx="3478320" cy="1440"/>
          </a:xfrm>
          <a:prstGeom prst="straightConnector1">
            <a:avLst/>
          </a:prstGeom>
          <a:ln w="19050">
            <a:solidFill>
              <a:srgbClr val="0e2841"/>
            </a:solidFill>
            <a:round/>
          </a:ln>
        </p:spPr>
      </p:cxnSp>
      <p:cxnSp>
        <p:nvCxnSpPr>
          <p:cNvPr id="88" name="Google Shape;305;p46"/>
          <p:cNvCxnSpPr/>
          <p:nvPr/>
        </p:nvCxnSpPr>
        <p:spPr>
          <a:xfrm flipV="1">
            <a:off x="2997720" y="3373560"/>
            <a:ext cx="360" cy="2767320"/>
          </a:xfrm>
          <a:prstGeom prst="straightConnector1">
            <a:avLst/>
          </a:prstGeom>
          <a:ln w="19050">
            <a:solidFill>
              <a:srgbClr val="0e2841"/>
            </a:solidFill>
            <a:round/>
          </a:ln>
        </p:spPr>
      </p:cxnSp>
      <p:cxnSp>
        <p:nvCxnSpPr>
          <p:cNvPr id="89" name="Google Shape;306;p46"/>
          <p:cNvCxnSpPr/>
          <p:nvPr/>
        </p:nvCxnSpPr>
        <p:spPr>
          <a:xfrm flipV="1">
            <a:off x="3172320" y="3364200"/>
            <a:ext cx="360" cy="2766960"/>
          </a:xfrm>
          <a:prstGeom prst="straightConnector1">
            <a:avLst/>
          </a:prstGeom>
          <a:ln w="19050">
            <a:solidFill>
              <a:srgbClr val="0e2841"/>
            </a:solidFill>
            <a:round/>
          </a:ln>
        </p:spPr>
      </p:cxnSp>
      <p:cxnSp>
        <p:nvCxnSpPr>
          <p:cNvPr id="90" name="Google Shape;307;p46"/>
          <p:cNvCxnSpPr/>
          <p:nvPr/>
        </p:nvCxnSpPr>
        <p:spPr>
          <a:xfrm>
            <a:off x="2988360" y="6139080"/>
            <a:ext cx="192240" cy="1080"/>
          </a:xfrm>
          <a:prstGeom prst="straightConnector1">
            <a:avLst/>
          </a:prstGeom>
          <a:ln w="19050">
            <a:solidFill>
              <a:srgbClr val="0e2841"/>
            </a:solidFill>
            <a:round/>
          </a:ln>
        </p:spPr>
      </p:cxnSp>
      <p:sp>
        <p:nvSpPr>
          <p:cNvPr id="91" name="Google Shape;308;p46"/>
          <p:cNvSpPr/>
          <p:nvPr/>
        </p:nvSpPr>
        <p:spPr>
          <a:xfrm>
            <a:off x="3070080" y="3379320"/>
            <a:ext cx="29520" cy="137520"/>
          </a:xfrm>
          <a:prstGeom prst="rect">
            <a:avLst/>
          </a:prstGeom>
          <a:solidFill>
            <a:srgbClr val="ff0000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2" name="Google Shape;309;p46"/>
          <p:cNvSpPr/>
          <p:nvPr/>
        </p:nvSpPr>
        <p:spPr>
          <a:xfrm>
            <a:off x="3070080" y="3546720"/>
            <a:ext cx="29520" cy="137520"/>
          </a:xfrm>
          <a:prstGeom prst="rect">
            <a:avLst/>
          </a:prstGeom>
          <a:solidFill>
            <a:srgbClr val="ff0000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3" name="Google Shape;310;p46"/>
          <p:cNvSpPr/>
          <p:nvPr/>
        </p:nvSpPr>
        <p:spPr>
          <a:xfrm>
            <a:off x="3070080" y="371412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4" name="Google Shape;311;p46"/>
          <p:cNvSpPr/>
          <p:nvPr/>
        </p:nvSpPr>
        <p:spPr>
          <a:xfrm>
            <a:off x="3070080" y="3881520"/>
            <a:ext cx="29520" cy="137520"/>
          </a:xfrm>
          <a:prstGeom prst="rect">
            <a:avLst/>
          </a:prstGeom>
          <a:solidFill>
            <a:srgbClr val="ff0000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5" name="Google Shape;312;p46"/>
          <p:cNvSpPr/>
          <p:nvPr/>
        </p:nvSpPr>
        <p:spPr>
          <a:xfrm>
            <a:off x="3070080" y="404892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6" name="Google Shape;313;p46"/>
          <p:cNvSpPr/>
          <p:nvPr/>
        </p:nvSpPr>
        <p:spPr>
          <a:xfrm>
            <a:off x="3070080" y="42166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7" name="Google Shape;314;p46"/>
          <p:cNvSpPr/>
          <p:nvPr/>
        </p:nvSpPr>
        <p:spPr>
          <a:xfrm>
            <a:off x="3070080" y="43840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8" name="Google Shape;315;p46"/>
          <p:cNvSpPr/>
          <p:nvPr/>
        </p:nvSpPr>
        <p:spPr>
          <a:xfrm>
            <a:off x="3070080" y="45514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99" name="Google Shape;316;p46"/>
          <p:cNvSpPr/>
          <p:nvPr/>
        </p:nvSpPr>
        <p:spPr>
          <a:xfrm>
            <a:off x="3070080" y="47188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0" name="Google Shape;317;p46"/>
          <p:cNvSpPr/>
          <p:nvPr/>
        </p:nvSpPr>
        <p:spPr>
          <a:xfrm>
            <a:off x="3070080" y="48862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1" name="Google Shape;318;p46"/>
          <p:cNvSpPr/>
          <p:nvPr/>
        </p:nvSpPr>
        <p:spPr>
          <a:xfrm>
            <a:off x="3070080" y="5054040"/>
            <a:ext cx="29520" cy="137520"/>
          </a:xfrm>
          <a:prstGeom prst="rect">
            <a:avLst/>
          </a:prstGeom>
          <a:solidFill>
            <a:srgbClr val="ff0000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2" name="Google Shape;319;p46"/>
          <p:cNvSpPr/>
          <p:nvPr/>
        </p:nvSpPr>
        <p:spPr>
          <a:xfrm>
            <a:off x="3070080" y="522144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3" name="Google Shape;320;p46"/>
          <p:cNvSpPr/>
          <p:nvPr/>
        </p:nvSpPr>
        <p:spPr>
          <a:xfrm>
            <a:off x="3070080" y="540072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4" name="Google Shape;321;p46"/>
          <p:cNvSpPr/>
          <p:nvPr/>
        </p:nvSpPr>
        <p:spPr>
          <a:xfrm>
            <a:off x="3070080" y="556812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5" name="Google Shape;322;p46"/>
          <p:cNvSpPr/>
          <p:nvPr/>
        </p:nvSpPr>
        <p:spPr>
          <a:xfrm>
            <a:off x="3070080" y="57358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6" name="Google Shape;323;p46"/>
          <p:cNvSpPr/>
          <p:nvPr/>
        </p:nvSpPr>
        <p:spPr>
          <a:xfrm>
            <a:off x="3070080" y="5903280"/>
            <a:ext cx="29520" cy="137520"/>
          </a:xfrm>
          <a:prstGeom prst="rect">
            <a:avLst/>
          </a:prstGeom>
          <a:solidFill>
            <a:srgbClr val="0000ff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760" bIns="6876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07" name="Google Shape;282;p44"/>
          <p:cNvSpPr/>
          <p:nvPr/>
        </p:nvSpPr>
        <p:spPr>
          <a:xfrm>
            <a:off x="1676520" y="160560"/>
            <a:ext cx="9143640" cy="4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" sz="2800" spc="-1" strike="noStrike">
                <a:solidFill>
                  <a:schemeClr val="dk2"/>
                </a:solidFill>
                <a:latin typeface="Calibri"/>
                <a:ea typeface="Times New Roman"/>
              </a:rPr>
              <a:t>Air shower muography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Box 2"/>
          <p:cNvSpPr/>
          <p:nvPr/>
        </p:nvSpPr>
        <p:spPr>
          <a:xfrm>
            <a:off x="6777000" y="80280"/>
            <a:ext cx="3563280" cy="58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To do muography you need </a:t>
            </a:r>
            <a:r>
              <a:rPr b="0" lang="el-GR" sz="1800" spc="-1" strike="noStrike">
                <a:solidFill>
                  <a:schemeClr val="dk1"/>
                </a:solidFill>
                <a:latin typeface="Calibri"/>
              </a:rPr>
              <a:t>θ,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ɸ and depth of detection.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Depth is easy and cheap to measure if </a:t>
            </a:r>
            <a:r>
              <a:rPr b="0" lang="el-GR" sz="1800" spc="-1" strike="noStrike">
                <a:solidFill>
                  <a:schemeClr val="dk1"/>
                </a:solidFill>
                <a:latin typeface="Calibri"/>
              </a:rPr>
              <a:t>θ,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ɸ could be measured in some other way.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Muons often arrive together in a pancake structure spread over length scales of ~100 m (air shower)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At depths &gt; 25 m all detected muons are associated with a shower on the surface.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83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83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1" name="Group 1034"/>
          <p:cNvGrpSpPr/>
          <p:nvPr/>
        </p:nvGrpSpPr>
        <p:grpSpPr>
          <a:xfrm>
            <a:off x="2381400" y="3224520"/>
            <a:ext cx="6876720" cy="3128760"/>
            <a:chOff x="2381400" y="3224520"/>
            <a:chExt cx="6876720" cy="3128760"/>
          </a:xfrm>
        </p:grpSpPr>
        <p:pic>
          <p:nvPicPr>
            <p:cNvPr id="262" name="Picture 28" descr=""/>
            <p:cNvPicPr/>
            <p:nvPr/>
          </p:nvPicPr>
          <p:blipFill>
            <a:blip r:embed="rId1"/>
            <a:stretch/>
          </p:blipFill>
          <p:spPr>
            <a:xfrm>
              <a:off x="2723400" y="3232800"/>
              <a:ext cx="474480" cy="446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3" name="Picture 27" descr=""/>
            <p:cNvPicPr/>
            <p:nvPr/>
          </p:nvPicPr>
          <p:blipFill>
            <a:blip r:embed="rId2"/>
            <a:stretch/>
          </p:blipFill>
          <p:spPr>
            <a:xfrm>
              <a:off x="4145760" y="3224520"/>
              <a:ext cx="474480" cy="446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4" name="Picture 25" descr=""/>
            <p:cNvPicPr/>
            <p:nvPr/>
          </p:nvPicPr>
          <p:blipFill>
            <a:blip r:embed="rId3"/>
            <a:stretch/>
          </p:blipFill>
          <p:spPr>
            <a:xfrm>
              <a:off x="8433360" y="3248280"/>
              <a:ext cx="474480" cy="446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5" name="Rectangle 3"/>
            <p:cNvSpPr/>
            <p:nvPr/>
          </p:nvSpPr>
          <p:spPr>
            <a:xfrm>
              <a:off x="2643120" y="3662640"/>
              <a:ext cx="635040" cy="516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CPU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6" name="Rectangle 4"/>
            <p:cNvSpPr/>
            <p:nvPr/>
          </p:nvSpPr>
          <p:spPr>
            <a:xfrm>
              <a:off x="2643120" y="4596840"/>
              <a:ext cx="635040" cy="516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GPS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7" name="Rectangle 5"/>
            <p:cNvSpPr/>
            <p:nvPr/>
          </p:nvSpPr>
          <p:spPr>
            <a:xfrm>
              <a:off x="2381400" y="5518080"/>
              <a:ext cx="1158480" cy="835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Array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Detector 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68" name="Straight Arrow Connector 7"/>
            <p:cNvCxnSpPr>
              <a:stCxn id="267" idx="0"/>
              <a:endCxn id="266" idx="2"/>
            </p:cNvCxnSpPr>
            <p:nvPr/>
          </p:nvCxnSpPr>
          <p:spPr>
            <a:xfrm flipV="1">
              <a:off x="2960640" y="5113440"/>
              <a:ext cx="360" cy="40464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cxnSp>
          <p:nvCxnSpPr>
            <p:cNvPr id="269" name="Straight Arrow Connector 8"/>
            <p:cNvCxnSpPr/>
            <p:nvPr/>
          </p:nvCxnSpPr>
          <p:spPr>
            <a:xfrm flipV="1">
              <a:off x="2960640" y="4185360"/>
              <a:ext cx="360" cy="41184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sp>
          <p:nvSpPr>
            <p:cNvPr id="270" name="Rectangle 10"/>
            <p:cNvSpPr/>
            <p:nvPr/>
          </p:nvSpPr>
          <p:spPr>
            <a:xfrm>
              <a:off x="4065480" y="4588920"/>
              <a:ext cx="635040" cy="516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GPS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71" name="Straight Arrow Connector 12"/>
            <p:cNvCxnSpPr>
              <a:endCxn id="270" idx="2"/>
            </p:cNvCxnSpPr>
            <p:nvPr/>
          </p:nvCxnSpPr>
          <p:spPr>
            <a:xfrm flipV="1">
              <a:off x="4383000" y="5105520"/>
              <a:ext cx="360" cy="41184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cxnSp>
          <p:nvCxnSpPr>
            <p:cNvPr id="272" name="Straight Arrow Connector 13"/>
            <p:cNvCxnSpPr/>
            <p:nvPr/>
          </p:nvCxnSpPr>
          <p:spPr>
            <a:xfrm flipV="1">
              <a:off x="4383000" y="4177440"/>
              <a:ext cx="360" cy="41184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sp>
          <p:nvSpPr>
            <p:cNvPr id="273" name="Rectangle 20"/>
            <p:cNvSpPr/>
            <p:nvPr/>
          </p:nvSpPr>
          <p:spPr>
            <a:xfrm>
              <a:off x="8361360" y="4588920"/>
              <a:ext cx="635040" cy="516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GPS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74" name="Straight Arrow Connector 22"/>
            <p:cNvCxnSpPr>
              <a:endCxn id="273" idx="2"/>
            </p:cNvCxnSpPr>
            <p:nvPr/>
          </p:nvCxnSpPr>
          <p:spPr>
            <a:xfrm flipV="1">
              <a:off x="8678880" y="5105520"/>
              <a:ext cx="360" cy="41184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cxnSp>
          <p:nvCxnSpPr>
            <p:cNvPr id="275" name="Straight Arrow Connector 23"/>
            <p:cNvCxnSpPr/>
            <p:nvPr/>
          </p:nvCxnSpPr>
          <p:spPr>
            <a:xfrm flipV="1">
              <a:off x="8670600" y="4177440"/>
              <a:ext cx="360" cy="41184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pic>
          <p:nvPicPr>
            <p:cNvPr id="276" name="Picture 30" descr=""/>
            <p:cNvPicPr/>
            <p:nvPr/>
          </p:nvPicPr>
          <p:blipFill>
            <a:blip r:embed="rId4"/>
            <a:stretch/>
          </p:blipFill>
          <p:spPr>
            <a:xfrm>
              <a:off x="6066000" y="4001400"/>
              <a:ext cx="474480" cy="446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7" name="Rectangle 29"/>
            <p:cNvSpPr/>
            <p:nvPr/>
          </p:nvSpPr>
          <p:spPr>
            <a:xfrm>
              <a:off x="5869800" y="4391280"/>
              <a:ext cx="936000" cy="839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Base Station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78" name="Straight Arrow Connector 32"/>
            <p:cNvCxnSpPr>
              <a:stCxn id="279" idx="1"/>
              <a:endCxn id="277" idx="3"/>
            </p:cNvCxnSpPr>
            <p:nvPr/>
          </p:nvCxnSpPr>
          <p:spPr>
            <a:xfrm flipH="1">
              <a:off x="6805800" y="3936240"/>
              <a:ext cx="1546200" cy="87516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cxnSp>
          <p:nvCxnSpPr>
            <p:cNvPr id="280" name="Straight Arrow Connector 33"/>
            <p:cNvCxnSpPr>
              <a:stCxn id="279" idx="1"/>
              <a:endCxn id="281" idx="3"/>
            </p:cNvCxnSpPr>
            <p:nvPr/>
          </p:nvCxnSpPr>
          <p:spPr>
            <a:xfrm flipH="1" flipV="1">
              <a:off x="4629960" y="3933720"/>
              <a:ext cx="3722040" cy="288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cxnSp>
          <p:nvCxnSpPr>
            <p:cNvPr id="282" name="Straight Arrow Connector 39"/>
            <p:cNvCxnSpPr>
              <a:endCxn id="277" idx="1"/>
            </p:cNvCxnSpPr>
            <p:nvPr/>
          </p:nvCxnSpPr>
          <p:spPr>
            <a:xfrm>
              <a:off x="4510080" y="4056480"/>
              <a:ext cx="1360080" cy="75492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cxnSp>
          <p:nvCxnSpPr>
            <p:cNvPr id="283" name="Straight Arrow Connector 42"/>
            <p:cNvCxnSpPr>
              <a:endCxn id="277" idx="1"/>
            </p:cNvCxnSpPr>
            <p:nvPr/>
          </p:nvCxnSpPr>
          <p:spPr>
            <a:xfrm>
              <a:off x="3278160" y="4056480"/>
              <a:ext cx="2592000" cy="75492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sp>
          <p:nvSpPr>
            <p:cNvPr id="281" name="Rectangle 51"/>
            <p:cNvSpPr/>
            <p:nvPr/>
          </p:nvSpPr>
          <p:spPr>
            <a:xfrm>
              <a:off x="3994560" y="3675600"/>
              <a:ext cx="635040" cy="516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CPU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9" name="Rectangle 52"/>
            <p:cNvSpPr/>
            <p:nvPr/>
          </p:nvSpPr>
          <p:spPr>
            <a:xfrm>
              <a:off x="8352000" y="3678120"/>
              <a:ext cx="635040" cy="516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CPU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84" name="Straight Arrow Connector 37"/>
            <p:cNvCxnSpPr>
              <a:stCxn id="279" idx="1"/>
            </p:cNvCxnSpPr>
            <p:nvPr/>
          </p:nvCxnSpPr>
          <p:spPr>
            <a:xfrm flipH="1" flipV="1">
              <a:off x="3278160" y="3770280"/>
              <a:ext cx="5073840" cy="166320"/>
            </a:xfrm>
            <a:prstGeom prst="straightConnector1">
              <a:avLst/>
            </a:prstGeom>
            <a:ln>
              <a:solidFill>
                <a:srgbClr val="156082"/>
              </a:solidFill>
              <a:tailEnd len="med" type="triangle" w="med"/>
            </a:ln>
          </p:spPr>
        </p:cxnSp>
        <p:sp>
          <p:nvSpPr>
            <p:cNvPr id="285" name="Rectangle 1024"/>
            <p:cNvSpPr/>
            <p:nvPr/>
          </p:nvSpPr>
          <p:spPr>
            <a:xfrm>
              <a:off x="3810240" y="5517000"/>
              <a:ext cx="1158480" cy="835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Array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Detector 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6" name="Rectangle 1026"/>
            <p:cNvSpPr/>
            <p:nvPr/>
          </p:nvSpPr>
          <p:spPr>
            <a:xfrm>
              <a:off x="8099640" y="5517000"/>
              <a:ext cx="1158480" cy="835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Borehole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Detector 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87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2"/>
          <p:cNvSpPr/>
          <p:nvPr/>
        </p:nvSpPr>
        <p:spPr>
          <a:xfrm>
            <a:off x="22680" y="979560"/>
            <a:ext cx="96933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9" name="Group 33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sp>
          <p:nvSpPr>
            <p:cNvPr id="290" name="Rectangle 32"/>
            <p:cNvSpPr/>
            <p:nvPr/>
          </p:nvSpPr>
          <p:spPr>
            <a:xfrm>
              <a:off x="2270520" y="3224520"/>
              <a:ext cx="7118280" cy="326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grpSp>
          <p:nvGrpSpPr>
            <p:cNvPr id="291" name="Group 31"/>
            <p:cNvGrpSpPr/>
            <p:nvPr/>
          </p:nvGrpSpPr>
          <p:grpSpPr>
            <a:xfrm>
              <a:off x="2381400" y="3224520"/>
              <a:ext cx="6907320" cy="3128760"/>
              <a:chOff x="2381400" y="3224520"/>
              <a:chExt cx="6907320" cy="3128760"/>
            </a:xfrm>
          </p:grpSpPr>
          <p:pic>
            <p:nvPicPr>
              <p:cNvPr id="292" name="Picture 28" descr=""/>
              <p:cNvPicPr/>
              <p:nvPr/>
            </p:nvPicPr>
            <p:blipFill>
              <a:blip r:embed="rId1"/>
              <a:stretch/>
            </p:blipFill>
            <p:spPr>
              <a:xfrm>
                <a:off x="2723400" y="323280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93" name="Picture 27" descr=""/>
              <p:cNvPicPr/>
              <p:nvPr/>
            </p:nvPicPr>
            <p:blipFill>
              <a:blip r:embed="rId2"/>
              <a:stretch/>
            </p:blipFill>
            <p:spPr>
              <a:xfrm>
                <a:off x="4145760" y="322452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94" name="Picture 25" descr=""/>
              <p:cNvPicPr/>
              <p:nvPr/>
            </p:nvPicPr>
            <p:blipFill>
              <a:blip r:embed="rId3"/>
              <a:stretch/>
            </p:blipFill>
            <p:spPr>
              <a:xfrm>
                <a:off x="8433360" y="324828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95" name="Rectangle 3"/>
              <p:cNvSpPr/>
              <p:nvPr/>
            </p:nvSpPr>
            <p:spPr>
              <a:xfrm>
                <a:off x="2643120" y="366408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CPU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6" name="Rectangle 4"/>
              <p:cNvSpPr/>
              <p:nvPr/>
            </p:nvSpPr>
            <p:spPr>
              <a:xfrm>
                <a:off x="2643120" y="459684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GPS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7" name="Rectangle 5"/>
              <p:cNvSpPr/>
              <p:nvPr/>
            </p:nvSpPr>
            <p:spPr>
              <a:xfrm>
                <a:off x="2381400" y="5518080"/>
                <a:ext cx="1158480" cy="835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Array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Detector 1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298" name="Straight Arrow Connector 7"/>
              <p:cNvCxnSpPr/>
              <p:nvPr/>
            </p:nvCxnSpPr>
            <p:spPr>
              <a:xfrm flipV="1">
                <a:off x="2960640" y="5113440"/>
                <a:ext cx="360" cy="4046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cxnSp>
            <p:nvCxnSpPr>
              <p:cNvPr id="299" name="Straight Arrow Connector 8"/>
              <p:cNvCxnSpPr/>
              <p:nvPr/>
            </p:nvCxnSpPr>
            <p:spPr>
              <a:xfrm flipV="1">
                <a:off x="2960640" y="418536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sp>
            <p:nvSpPr>
              <p:cNvPr id="300" name="Rectangle 10"/>
              <p:cNvSpPr/>
              <p:nvPr/>
            </p:nvSpPr>
            <p:spPr>
              <a:xfrm>
                <a:off x="4065480" y="458892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GPS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301" name="Straight Arrow Connector 12"/>
              <p:cNvCxnSpPr/>
              <p:nvPr/>
            </p:nvCxnSpPr>
            <p:spPr>
              <a:xfrm flipV="1">
                <a:off x="4383000" y="510552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cxnSp>
            <p:nvCxnSpPr>
              <p:cNvPr id="302" name="Straight Arrow Connector 13"/>
              <p:cNvCxnSpPr/>
              <p:nvPr/>
            </p:nvCxnSpPr>
            <p:spPr>
              <a:xfrm flipV="1">
                <a:off x="4383000" y="417744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sp>
            <p:nvSpPr>
              <p:cNvPr id="303" name="Rectangle 20"/>
              <p:cNvSpPr/>
              <p:nvPr/>
            </p:nvSpPr>
            <p:spPr>
              <a:xfrm>
                <a:off x="8364240" y="459684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GPS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304" name="Straight Arrow Connector 22"/>
              <p:cNvCxnSpPr/>
              <p:nvPr/>
            </p:nvCxnSpPr>
            <p:spPr>
              <a:xfrm flipV="1">
                <a:off x="8681760" y="511344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cxnSp>
            <p:nvCxnSpPr>
              <p:cNvPr id="305" name="Straight Arrow Connector 23"/>
              <p:cNvCxnSpPr/>
              <p:nvPr/>
            </p:nvCxnSpPr>
            <p:spPr>
              <a:xfrm flipV="1">
                <a:off x="8670600" y="417744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pic>
            <p:nvPicPr>
              <p:cNvPr id="306" name="Picture 30" descr=""/>
              <p:cNvPicPr/>
              <p:nvPr/>
            </p:nvPicPr>
            <p:blipFill>
              <a:blip r:embed="rId4"/>
              <a:stretch/>
            </p:blipFill>
            <p:spPr>
              <a:xfrm>
                <a:off x="6066000" y="400140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07" name="Rectangle 29"/>
              <p:cNvSpPr/>
              <p:nvPr/>
            </p:nvSpPr>
            <p:spPr>
              <a:xfrm>
                <a:off x="5869800" y="4391280"/>
                <a:ext cx="936000" cy="839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Base Station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8" name="Rectangle 51"/>
              <p:cNvSpPr/>
              <p:nvPr/>
            </p:nvSpPr>
            <p:spPr>
              <a:xfrm>
                <a:off x="3994560" y="367560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CPU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9" name="Rectangle 52"/>
              <p:cNvSpPr/>
              <p:nvPr/>
            </p:nvSpPr>
            <p:spPr>
              <a:xfrm>
                <a:off x="8353080" y="367164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CPU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0" name="Rectangle 1024"/>
              <p:cNvSpPr/>
              <p:nvPr/>
            </p:nvSpPr>
            <p:spPr>
              <a:xfrm>
                <a:off x="3810240" y="5517000"/>
                <a:ext cx="1158480" cy="835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Array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Detector 2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1" name="Rectangle 1026"/>
              <p:cNvSpPr/>
              <p:nvPr/>
            </p:nvSpPr>
            <p:spPr>
              <a:xfrm>
                <a:off x="8130240" y="5517000"/>
                <a:ext cx="1158480" cy="835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Borehole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Detector 1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312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5" name="Group 26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sp>
          <p:nvSpPr>
            <p:cNvPr id="316" name="Rectangle 24"/>
            <p:cNvSpPr/>
            <p:nvPr/>
          </p:nvSpPr>
          <p:spPr>
            <a:xfrm>
              <a:off x="2270520" y="3224520"/>
              <a:ext cx="7118280" cy="326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grpSp>
          <p:nvGrpSpPr>
            <p:cNvPr id="317" name="Group 17"/>
            <p:cNvGrpSpPr/>
            <p:nvPr/>
          </p:nvGrpSpPr>
          <p:grpSpPr>
            <a:xfrm>
              <a:off x="2381400" y="3224520"/>
              <a:ext cx="6907320" cy="3128760"/>
              <a:chOff x="2381400" y="3224520"/>
              <a:chExt cx="6907320" cy="3128760"/>
            </a:xfrm>
          </p:grpSpPr>
          <p:grpSp>
            <p:nvGrpSpPr>
              <p:cNvPr id="318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319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20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21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22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23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24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25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326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327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28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329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330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31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332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333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34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5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6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7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8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339" name="Straight Arrow Connector 15"/>
              <p:cNvCxnSpPr/>
              <p:nvPr/>
            </p:nvCxnSpPr>
            <p:spPr>
              <a:xfrm flipH="1">
                <a:off x="2472840" y="5320440"/>
                <a:ext cx="1337760" cy="964080"/>
              </a:xfrm>
              <a:prstGeom prst="straightConnector1">
                <a:avLst/>
              </a:prstGeom>
              <a:ln w="38100">
                <a:solidFill>
                  <a:srgbClr val="0e2841"/>
                </a:solidFill>
                <a:tailEnd len="med" type="triangle" w="med"/>
              </a:ln>
            </p:spPr>
          </p:cxnSp>
          <p:cxnSp>
            <p:nvCxnSpPr>
              <p:cNvPr id="340" name="Straight Arrow Connector 16"/>
              <p:cNvCxnSpPr/>
              <p:nvPr/>
            </p:nvCxnSpPr>
            <p:spPr>
              <a:xfrm flipH="1">
                <a:off x="8216280" y="5596560"/>
                <a:ext cx="1015200" cy="687960"/>
              </a:xfrm>
              <a:prstGeom prst="straightConnector1">
                <a:avLst/>
              </a:prstGeom>
              <a:ln w="38100">
                <a:solidFill>
                  <a:srgbClr val="e97132"/>
                </a:solidFill>
                <a:tailEnd len="med" type="triangle" w="med"/>
              </a:ln>
            </p:spPr>
          </p:cxn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3" name="Group 17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344" name="Group 14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sp>
            <p:nvSpPr>
              <p:cNvPr id="345" name="Rectangle 1"/>
              <p:cNvSpPr/>
              <p:nvPr/>
            </p:nvSpPr>
            <p:spPr>
              <a:xfrm>
                <a:off x="2270520" y="3224520"/>
                <a:ext cx="7118280" cy="3268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grpSp>
            <p:nvGrpSpPr>
              <p:cNvPr id="346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347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48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49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50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1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2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53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354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355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56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357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358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59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360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361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62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3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4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5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66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cxnSp>
          <p:nvCxnSpPr>
            <p:cNvPr id="367" name="Straight Arrow Connector 15"/>
            <p:cNvCxnSpPr/>
            <p:nvPr/>
          </p:nvCxnSpPr>
          <p:spPr>
            <a:xfrm flipH="1">
              <a:off x="2472840" y="5320440"/>
              <a:ext cx="1337760" cy="964080"/>
            </a:xfrm>
            <a:prstGeom prst="straightConnector1">
              <a:avLst/>
            </a:prstGeom>
            <a:ln w="38100">
              <a:solidFill>
                <a:srgbClr val="0e2841"/>
              </a:solidFill>
              <a:tailEnd len="med" type="triangle" w="med"/>
            </a:ln>
          </p:spPr>
        </p:cxnSp>
        <p:cxnSp>
          <p:nvCxnSpPr>
            <p:cNvPr id="368" name="Straight Arrow Connector 16"/>
            <p:cNvCxnSpPr/>
            <p:nvPr/>
          </p:nvCxnSpPr>
          <p:spPr>
            <a:xfrm flipH="1">
              <a:off x="8216280" y="5596560"/>
              <a:ext cx="1015200" cy="687960"/>
            </a:xfrm>
            <a:prstGeom prst="straightConnector1">
              <a:avLst/>
            </a:prstGeom>
            <a:ln w="38100">
              <a:solidFill>
                <a:srgbClr val="e97132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71" name="Group 17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372" name="Group 14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sp>
            <p:nvSpPr>
              <p:cNvPr id="373" name="Rectangle 1"/>
              <p:cNvSpPr/>
              <p:nvPr/>
            </p:nvSpPr>
            <p:spPr>
              <a:xfrm>
                <a:off x="2270520" y="3224520"/>
                <a:ext cx="7118280" cy="3268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grpSp>
            <p:nvGrpSpPr>
              <p:cNvPr id="374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375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76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77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78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79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80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81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382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sp>
              <p:nvSpPr>
                <p:cNvPr id="383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84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385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386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387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388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pic>
              <p:nvPicPr>
                <p:cNvPr id="389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90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1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2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3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4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cxnSp>
          <p:nvCxnSpPr>
            <p:cNvPr id="395" name="Straight Arrow Connector 15"/>
            <p:cNvCxnSpPr/>
            <p:nvPr/>
          </p:nvCxnSpPr>
          <p:spPr>
            <a:xfrm flipH="1">
              <a:off x="2472840" y="5320440"/>
              <a:ext cx="1337760" cy="964080"/>
            </a:xfrm>
            <a:prstGeom prst="straightConnector1">
              <a:avLst/>
            </a:prstGeom>
            <a:ln w="38100">
              <a:solidFill>
                <a:srgbClr val="0e2841"/>
              </a:solidFill>
              <a:tailEnd len="med" type="triangle" w="med"/>
            </a:ln>
          </p:spPr>
        </p:cxnSp>
        <p:cxnSp>
          <p:nvCxnSpPr>
            <p:cNvPr id="396" name="Straight Arrow Connector 16"/>
            <p:cNvCxnSpPr/>
            <p:nvPr/>
          </p:nvCxnSpPr>
          <p:spPr>
            <a:xfrm flipH="1">
              <a:off x="8216280" y="5596560"/>
              <a:ext cx="1015200" cy="687960"/>
            </a:xfrm>
            <a:prstGeom prst="straightConnector1">
              <a:avLst/>
            </a:prstGeom>
            <a:ln w="38100">
              <a:solidFill>
                <a:srgbClr val="e97132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9" name="Group 17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400" name="Group 14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sp>
            <p:nvSpPr>
              <p:cNvPr id="401" name="Rectangle 1"/>
              <p:cNvSpPr/>
              <p:nvPr/>
            </p:nvSpPr>
            <p:spPr>
              <a:xfrm>
                <a:off x="2270520" y="3224520"/>
                <a:ext cx="7118280" cy="326808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grpSp>
            <p:nvGrpSpPr>
              <p:cNvPr id="402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403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04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05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406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07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08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09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410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sp>
              <p:nvSpPr>
                <p:cNvPr id="411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12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413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414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15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416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pic>
              <p:nvPicPr>
                <p:cNvPr id="417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418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9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0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1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2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cxnSp>
          <p:nvCxnSpPr>
            <p:cNvPr id="423" name="Straight Arrow Connector 15"/>
            <p:cNvCxnSpPr/>
            <p:nvPr/>
          </p:nvCxnSpPr>
          <p:spPr>
            <a:xfrm flipH="1">
              <a:off x="2472840" y="5320440"/>
              <a:ext cx="1337760" cy="964080"/>
            </a:xfrm>
            <a:prstGeom prst="straightConnector1">
              <a:avLst/>
            </a:prstGeom>
            <a:ln w="38100">
              <a:solidFill>
                <a:srgbClr val="0e2841"/>
              </a:solidFill>
              <a:tailEnd len="med" type="triangle" w="med"/>
            </a:ln>
          </p:spPr>
        </p:cxnSp>
        <p:cxnSp>
          <p:nvCxnSpPr>
            <p:cNvPr id="424" name="Straight Arrow Connector 16"/>
            <p:cNvCxnSpPr/>
            <p:nvPr/>
          </p:nvCxnSpPr>
          <p:spPr>
            <a:xfrm flipH="1">
              <a:off x="8216280" y="5596560"/>
              <a:ext cx="1015200" cy="687960"/>
            </a:xfrm>
            <a:prstGeom prst="straightConnector1">
              <a:avLst/>
            </a:prstGeom>
            <a:ln w="38100">
              <a:solidFill>
                <a:srgbClr val="e97132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7" name="Group 11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428" name="Group 17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grpSp>
            <p:nvGrpSpPr>
              <p:cNvPr id="429" name="Group 14"/>
              <p:cNvGrpSpPr/>
              <p:nvPr/>
            </p:nvGrpSpPr>
            <p:grpSpPr>
              <a:xfrm>
                <a:off x="2270520" y="3224520"/>
                <a:ext cx="7118280" cy="3268080"/>
                <a:chOff x="2270520" y="3224520"/>
                <a:chExt cx="7118280" cy="3268080"/>
              </a:xfrm>
            </p:grpSpPr>
            <p:sp>
              <p:nvSpPr>
                <p:cNvPr id="430" name="Rectangle 1"/>
                <p:cNvSpPr/>
                <p:nvPr/>
              </p:nvSpPr>
              <p:spPr>
                <a:xfrm>
                  <a:off x="2270520" y="3224520"/>
                  <a:ext cx="7118280" cy="326808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en-US" sz="1800" spc="-1" strike="noStrike">
                    <a:solidFill>
                      <a:schemeClr val="lt1"/>
                    </a:solidFill>
                    <a:latin typeface="Aptos"/>
                  </a:endParaRPr>
                </a:p>
              </p:txBody>
            </p:sp>
            <p:grpSp>
              <p:nvGrpSpPr>
                <p:cNvPr id="431" name="Group 1034"/>
                <p:cNvGrpSpPr/>
                <p:nvPr/>
              </p:nvGrpSpPr>
              <p:grpSpPr>
                <a:xfrm>
                  <a:off x="2381400" y="3224520"/>
                  <a:ext cx="6907320" cy="3128760"/>
                  <a:chOff x="2381400" y="3224520"/>
                  <a:chExt cx="6907320" cy="3128760"/>
                </a:xfrm>
              </p:grpSpPr>
              <p:pic>
                <p:nvPicPr>
                  <p:cNvPr id="432" name="Picture 28" descr=""/>
                  <p:cNvPicPr/>
                  <p:nvPr/>
                </p:nvPicPr>
                <p:blipFill>
                  <a:blip r:embed="rId1"/>
                  <a:stretch/>
                </p:blipFill>
                <p:spPr>
                  <a:xfrm>
                    <a:off x="2723400" y="3232800"/>
                    <a:ext cx="474480" cy="446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pic>
                <p:nvPicPr>
                  <p:cNvPr id="433" name="Picture 27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145760" y="3224520"/>
                    <a:ext cx="474480" cy="446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pic>
                <p:nvPicPr>
                  <p:cNvPr id="434" name="Picture 25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8433360" y="3248280"/>
                    <a:ext cx="474480" cy="446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435" name="Rectangle 3"/>
                  <p:cNvSpPr/>
                  <p:nvPr/>
                </p:nvSpPr>
                <p:spPr>
                  <a:xfrm>
                    <a:off x="2643120" y="3664080"/>
                    <a:ext cx="635040" cy="516240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CPU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36" name="Rectangle 4"/>
                  <p:cNvSpPr/>
                  <p:nvPr/>
                </p:nvSpPr>
                <p:spPr>
                  <a:xfrm>
                    <a:off x="2643120" y="4596840"/>
                    <a:ext cx="635040" cy="516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GPS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37" name="Rectangle 5"/>
                  <p:cNvSpPr/>
                  <p:nvPr/>
                </p:nvSpPr>
                <p:spPr>
                  <a:xfrm>
                    <a:off x="2381400" y="5518080"/>
                    <a:ext cx="1158480" cy="835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Array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Detector 1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cxnSp>
                <p:nvCxnSpPr>
                  <p:cNvPr id="438" name="Straight Arrow Connector 7"/>
                  <p:cNvCxnSpPr/>
                  <p:nvPr/>
                </p:nvCxnSpPr>
                <p:spPr>
                  <a:xfrm flipV="1">
                    <a:off x="2960640" y="5113440"/>
                    <a:ext cx="360" cy="40464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len="med" type="triangle" w="med"/>
                  </a:ln>
                </p:spPr>
              </p:cxnSp>
              <p:cxnSp>
                <p:nvCxnSpPr>
                  <p:cNvPr id="439" name="Straight Arrow Connector 8"/>
                  <p:cNvCxnSpPr/>
                  <p:nvPr/>
                </p:nvCxnSpPr>
                <p:spPr>
                  <a:xfrm flipV="1">
                    <a:off x="2960640" y="4185360"/>
                    <a:ext cx="360" cy="41184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len="med" type="triangle" w="med"/>
                  </a:ln>
                </p:spPr>
              </p:cxnSp>
              <p:sp>
                <p:nvSpPr>
                  <p:cNvPr id="440" name="Rectangle 10"/>
                  <p:cNvSpPr/>
                  <p:nvPr/>
                </p:nvSpPr>
                <p:spPr>
                  <a:xfrm>
                    <a:off x="4065480" y="4588920"/>
                    <a:ext cx="635040" cy="516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GPS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cxnSp>
                <p:nvCxnSpPr>
                  <p:cNvPr id="441" name="Straight Arrow Connector 12"/>
                  <p:cNvCxnSpPr/>
                  <p:nvPr/>
                </p:nvCxnSpPr>
                <p:spPr>
                  <a:xfrm flipV="1">
                    <a:off x="4383000" y="5105520"/>
                    <a:ext cx="360" cy="411840"/>
                  </a:xfrm>
                  <a:prstGeom prst="straightConnector1">
                    <a:avLst/>
                  </a:prstGeom>
                  <a:ln>
                    <a:solidFill>
                      <a:srgbClr val="156082"/>
                    </a:solidFill>
                    <a:tailEnd len="med" type="triangle" w="med"/>
                  </a:ln>
                </p:spPr>
              </p:cxnSp>
              <p:cxnSp>
                <p:nvCxnSpPr>
                  <p:cNvPr id="442" name="Straight Arrow Connector 13"/>
                  <p:cNvCxnSpPr/>
                  <p:nvPr/>
                </p:nvCxnSpPr>
                <p:spPr>
                  <a:xfrm flipV="1">
                    <a:off x="4383000" y="4177440"/>
                    <a:ext cx="360" cy="411840"/>
                  </a:xfrm>
                  <a:prstGeom prst="straightConnector1">
                    <a:avLst/>
                  </a:prstGeom>
                  <a:ln>
                    <a:solidFill>
                      <a:srgbClr val="156082"/>
                    </a:solidFill>
                    <a:tailEnd len="med" type="triangle" w="med"/>
                  </a:ln>
                </p:spPr>
              </p:cxnSp>
              <p:sp>
                <p:nvSpPr>
                  <p:cNvPr id="443" name="Rectangle 20"/>
                  <p:cNvSpPr/>
                  <p:nvPr/>
                </p:nvSpPr>
                <p:spPr>
                  <a:xfrm>
                    <a:off x="8364240" y="4596840"/>
                    <a:ext cx="635040" cy="516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GPS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cxnSp>
                <p:nvCxnSpPr>
                  <p:cNvPr id="444" name="Straight Arrow Connector 22"/>
                  <p:cNvCxnSpPr/>
                  <p:nvPr/>
                </p:nvCxnSpPr>
                <p:spPr>
                  <a:xfrm flipV="1">
                    <a:off x="8681760" y="5113440"/>
                    <a:ext cx="360" cy="41184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len="med" type="triangle" w="med"/>
                  </a:ln>
                </p:spPr>
              </p:cxnSp>
              <p:cxnSp>
                <p:nvCxnSpPr>
                  <p:cNvPr id="445" name="Straight Arrow Connector 23"/>
                  <p:cNvCxnSpPr/>
                  <p:nvPr/>
                </p:nvCxnSpPr>
                <p:spPr>
                  <a:xfrm flipV="1">
                    <a:off x="8670600" y="4177440"/>
                    <a:ext cx="360" cy="41184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len="med" type="triangle" w="med"/>
                  </a:ln>
                </p:spPr>
              </p:cxnSp>
              <p:pic>
                <p:nvPicPr>
                  <p:cNvPr id="446" name="Picture 30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6066000" y="4001400"/>
                    <a:ext cx="474480" cy="446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447" name="Rectangle 29"/>
                  <p:cNvSpPr/>
                  <p:nvPr/>
                </p:nvSpPr>
                <p:spPr>
                  <a:xfrm>
                    <a:off x="5869800" y="4391280"/>
                    <a:ext cx="936000" cy="839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Base Station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48" name="Rectangle 51"/>
                  <p:cNvSpPr/>
                  <p:nvPr/>
                </p:nvSpPr>
                <p:spPr>
                  <a:xfrm>
                    <a:off x="3994560" y="3675600"/>
                    <a:ext cx="635040" cy="516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CPU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49" name="Rectangle 52"/>
                  <p:cNvSpPr/>
                  <p:nvPr/>
                </p:nvSpPr>
                <p:spPr>
                  <a:xfrm>
                    <a:off x="8353080" y="3671640"/>
                    <a:ext cx="635040" cy="516240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CPU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50" name="Rectangle 1024"/>
                  <p:cNvSpPr/>
                  <p:nvPr/>
                </p:nvSpPr>
                <p:spPr>
                  <a:xfrm>
                    <a:off x="3810240" y="5517000"/>
                    <a:ext cx="1158480" cy="835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Array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Detector 2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51" name="Rectangle 1026"/>
                  <p:cNvSpPr/>
                  <p:nvPr/>
                </p:nvSpPr>
                <p:spPr>
                  <a:xfrm>
                    <a:off x="8130240" y="5517000"/>
                    <a:ext cx="1158480" cy="835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92a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Borehole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chemeClr val="dk1"/>
                        </a:solidFill>
                        <a:latin typeface="Aptos"/>
                      </a:rPr>
                      <a:t>Detector 1</a:t>
                    </a:r>
                    <a:endParaRPr b="0" lang="en-US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  <p:cxnSp>
            <p:nvCxnSpPr>
              <p:cNvPr id="452" name="Straight Arrow Connector 15"/>
              <p:cNvCxnSpPr/>
              <p:nvPr/>
            </p:nvCxnSpPr>
            <p:spPr>
              <a:xfrm flipH="1">
                <a:off x="2472840" y="5320440"/>
                <a:ext cx="1337760" cy="964080"/>
              </a:xfrm>
              <a:prstGeom prst="straightConnector1">
                <a:avLst/>
              </a:prstGeom>
              <a:ln w="38100">
                <a:solidFill>
                  <a:srgbClr val="0e2841"/>
                </a:solidFill>
                <a:tailEnd len="med" type="triangle" w="med"/>
              </a:ln>
            </p:spPr>
          </p:cxnSp>
          <p:cxnSp>
            <p:nvCxnSpPr>
              <p:cNvPr id="453" name="Straight Arrow Connector 16"/>
              <p:cNvCxnSpPr/>
              <p:nvPr/>
            </p:nvCxnSpPr>
            <p:spPr>
              <a:xfrm flipH="1">
                <a:off x="8216280" y="5596560"/>
                <a:ext cx="1015200" cy="687960"/>
              </a:xfrm>
              <a:prstGeom prst="straightConnector1">
                <a:avLst/>
              </a:prstGeom>
              <a:ln w="38100">
                <a:solidFill>
                  <a:srgbClr val="e97132"/>
                </a:solidFill>
                <a:tailEnd len="med" type="triangle" w="med"/>
              </a:ln>
            </p:spPr>
          </p:cxnSp>
        </p:grpSp>
        <p:cxnSp>
          <p:nvCxnSpPr>
            <p:cNvPr id="454" name="Straight Arrow Connector 9"/>
            <p:cNvCxnSpPr/>
            <p:nvPr/>
          </p:nvCxnSpPr>
          <p:spPr>
            <a:xfrm flipH="1">
              <a:off x="6540840" y="3471480"/>
              <a:ext cx="1892880" cy="6404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57" name="Group 21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458" name="Group 11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grpSp>
            <p:nvGrpSpPr>
              <p:cNvPr id="459" name="Group 17"/>
              <p:cNvGrpSpPr/>
              <p:nvPr/>
            </p:nvGrpSpPr>
            <p:grpSpPr>
              <a:xfrm>
                <a:off x="2270520" y="3224520"/>
                <a:ext cx="7118280" cy="3268080"/>
                <a:chOff x="2270520" y="3224520"/>
                <a:chExt cx="7118280" cy="3268080"/>
              </a:xfrm>
            </p:grpSpPr>
            <p:grpSp>
              <p:nvGrpSpPr>
                <p:cNvPr id="460" name="Group 14"/>
                <p:cNvGrpSpPr/>
                <p:nvPr/>
              </p:nvGrpSpPr>
              <p:grpSpPr>
                <a:xfrm>
                  <a:off x="2270520" y="3224520"/>
                  <a:ext cx="7118280" cy="3268080"/>
                  <a:chOff x="2270520" y="3224520"/>
                  <a:chExt cx="7118280" cy="3268080"/>
                </a:xfrm>
              </p:grpSpPr>
              <p:sp>
                <p:nvSpPr>
                  <p:cNvPr id="461" name="Rectangle 1"/>
                  <p:cNvSpPr/>
                  <p:nvPr/>
                </p:nvSpPr>
                <p:spPr>
                  <a:xfrm>
                    <a:off x="2270520" y="3224520"/>
                    <a:ext cx="7118280" cy="3268080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914400">
                      <a:lnSpc>
                        <a:spcPct val="100000"/>
                      </a:lnSpc>
                    </a:pPr>
                    <a:endParaRPr b="0" lang="en-US" sz="1800" spc="-1" strike="noStrike">
                      <a:solidFill>
                        <a:schemeClr val="lt1"/>
                      </a:solidFill>
                      <a:latin typeface="Aptos"/>
                    </a:endParaRPr>
                  </a:p>
                </p:txBody>
              </p:sp>
              <p:grpSp>
                <p:nvGrpSpPr>
                  <p:cNvPr id="462" name="Group 1034"/>
                  <p:cNvGrpSpPr/>
                  <p:nvPr/>
                </p:nvGrpSpPr>
                <p:grpSpPr>
                  <a:xfrm>
                    <a:off x="2381400" y="3224520"/>
                    <a:ext cx="6907320" cy="3128760"/>
                    <a:chOff x="2381400" y="3224520"/>
                    <a:chExt cx="6907320" cy="3128760"/>
                  </a:xfrm>
                </p:grpSpPr>
                <p:pic>
                  <p:nvPicPr>
                    <p:cNvPr id="463" name="Picture 28" descr=""/>
                    <p:cNvPicPr/>
                    <p:nvPr/>
                  </p:nvPicPr>
                  <p:blipFill>
                    <a:blip r:embed="rId1"/>
                    <a:stretch/>
                  </p:blipFill>
                  <p:spPr>
                    <a:xfrm>
                      <a:off x="2723400" y="3232800"/>
                      <a:ext cx="474480" cy="446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pic>
                  <p:nvPicPr>
                    <p:cNvPr id="464" name="Picture 27" descr=""/>
                    <p:cNvPicPr/>
                    <p:nvPr/>
                  </p:nvPicPr>
                  <p:blipFill>
                    <a:blip r:embed="rId2"/>
                    <a:stretch/>
                  </p:blipFill>
                  <p:spPr>
                    <a:xfrm>
                      <a:off x="4145760" y="3224520"/>
                      <a:ext cx="474480" cy="446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pic>
                  <p:nvPicPr>
                    <p:cNvPr id="465" name="Picture 25" descr=""/>
                    <p:cNvPicPr/>
                    <p:nvPr/>
                  </p:nvPicPr>
                  <p:blipFill>
                    <a:blip r:embed="rId3"/>
                    <a:stretch/>
                  </p:blipFill>
                  <p:spPr>
                    <a:xfrm>
                      <a:off x="8433360" y="3248280"/>
                      <a:ext cx="474480" cy="446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Rectangle 3"/>
                    <p:cNvSpPr/>
                    <p:nvPr/>
                  </p:nvSpPr>
                  <p:spPr>
                    <a:xfrm>
                      <a:off x="2643120" y="3664080"/>
                      <a:ext cx="635040" cy="516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CPU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67" name="Rectangle 4"/>
                    <p:cNvSpPr/>
                    <p:nvPr/>
                  </p:nvSpPr>
                  <p:spPr>
                    <a:xfrm>
                      <a:off x="2643120" y="4596840"/>
                      <a:ext cx="635040" cy="516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GPS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68" name="Rectangle 5"/>
                    <p:cNvSpPr/>
                    <p:nvPr/>
                  </p:nvSpPr>
                  <p:spPr>
                    <a:xfrm>
                      <a:off x="2381400" y="5518080"/>
                      <a:ext cx="1158480" cy="8352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Array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Detector 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cxnSp>
                  <p:nvCxnSpPr>
                    <p:cNvPr id="469" name="Straight Arrow Connector 7"/>
                    <p:cNvCxnSpPr/>
                    <p:nvPr/>
                  </p:nvCxnSpPr>
                  <p:spPr>
                    <a:xfrm flipV="1">
                      <a:off x="2960640" y="5113440"/>
                      <a:ext cx="360" cy="404640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len="med" type="triangle" w="med"/>
                    </a:ln>
                  </p:spPr>
                </p:cxnSp>
                <p:cxnSp>
                  <p:nvCxnSpPr>
                    <p:cNvPr id="470" name="Straight Arrow Connector 8"/>
                    <p:cNvCxnSpPr/>
                    <p:nvPr/>
                  </p:nvCxnSpPr>
                  <p:spPr>
                    <a:xfrm flipV="1">
                      <a:off x="2960640" y="4185360"/>
                      <a:ext cx="360" cy="411840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len="med" type="triangle" w="med"/>
                    </a:ln>
                  </p:spPr>
                </p:cxnSp>
                <p:sp>
                  <p:nvSpPr>
                    <p:cNvPr id="471" name="Rectangle 10"/>
                    <p:cNvSpPr/>
                    <p:nvPr/>
                  </p:nvSpPr>
                  <p:spPr>
                    <a:xfrm>
                      <a:off x="4065480" y="4588920"/>
                      <a:ext cx="635040" cy="516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GPS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cxnSp>
                  <p:nvCxnSpPr>
                    <p:cNvPr id="472" name="Straight Arrow Connector 12"/>
                    <p:cNvCxnSpPr/>
                    <p:nvPr/>
                  </p:nvCxnSpPr>
                  <p:spPr>
                    <a:xfrm flipV="1">
                      <a:off x="4383000" y="5105520"/>
                      <a:ext cx="360" cy="411840"/>
                    </a:xfrm>
                    <a:prstGeom prst="straightConnector1">
                      <a:avLst/>
                    </a:prstGeom>
                    <a:ln>
                      <a:solidFill>
                        <a:srgbClr val="156082"/>
                      </a:solidFill>
                      <a:tailEnd len="med" type="triangle" w="med"/>
                    </a:ln>
                  </p:spPr>
                </p:cxnSp>
                <p:cxnSp>
                  <p:nvCxnSpPr>
                    <p:cNvPr id="473" name="Straight Arrow Connector 13"/>
                    <p:cNvCxnSpPr/>
                    <p:nvPr/>
                  </p:nvCxnSpPr>
                  <p:spPr>
                    <a:xfrm flipV="1">
                      <a:off x="4383000" y="4177440"/>
                      <a:ext cx="360" cy="411840"/>
                    </a:xfrm>
                    <a:prstGeom prst="straightConnector1">
                      <a:avLst/>
                    </a:prstGeom>
                    <a:ln>
                      <a:solidFill>
                        <a:srgbClr val="156082"/>
                      </a:solidFill>
                      <a:tailEnd len="med" type="triangle" w="med"/>
                    </a:ln>
                  </p:spPr>
                </p:cxnSp>
                <p:sp>
                  <p:nvSpPr>
                    <p:cNvPr id="474" name="Rectangle 20"/>
                    <p:cNvSpPr/>
                    <p:nvPr/>
                  </p:nvSpPr>
                  <p:spPr>
                    <a:xfrm>
                      <a:off x="8364240" y="4596840"/>
                      <a:ext cx="635040" cy="516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GPS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cxnSp>
                  <p:nvCxnSpPr>
                    <p:cNvPr id="475" name="Straight Arrow Connector 22"/>
                    <p:cNvCxnSpPr/>
                    <p:nvPr/>
                  </p:nvCxnSpPr>
                  <p:spPr>
                    <a:xfrm flipV="1">
                      <a:off x="8681760" y="5113440"/>
                      <a:ext cx="360" cy="411840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len="med" type="triangle" w="med"/>
                    </a:ln>
                  </p:spPr>
                </p:cxnSp>
                <p:cxnSp>
                  <p:nvCxnSpPr>
                    <p:cNvPr id="476" name="Straight Arrow Connector 23"/>
                    <p:cNvCxnSpPr/>
                    <p:nvPr/>
                  </p:nvCxnSpPr>
                  <p:spPr>
                    <a:xfrm flipV="1">
                      <a:off x="8670600" y="4177440"/>
                      <a:ext cx="360" cy="411840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len="med" type="triangle" w="med"/>
                    </a:ln>
                  </p:spPr>
                </p:cxnSp>
                <p:pic>
                  <p:nvPicPr>
                    <p:cNvPr id="477" name="Picture 30" descr=""/>
                    <p:cNvPicPr/>
                    <p:nvPr/>
                  </p:nvPicPr>
                  <p:blipFill>
                    <a:blip r:embed="rId4"/>
                    <a:stretch/>
                  </p:blipFill>
                  <p:spPr>
                    <a:xfrm>
                      <a:off x="6066000" y="4001400"/>
                      <a:ext cx="474480" cy="446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8" name="Rectangle 29"/>
                    <p:cNvSpPr/>
                    <p:nvPr/>
                  </p:nvSpPr>
                  <p:spPr>
                    <a:xfrm>
                      <a:off x="5869800" y="4391280"/>
                      <a:ext cx="936000" cy="8398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Base Station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79" name="Rectangle 51"/>
                    <p:cNvSpPr/>
                    <p:nvPr/>
                  </p:nvSpPr>
                  <p:spPr>
                    <a:xfrm>
                      <a:off x="3994560" y="3675600"/>
                      <a:ext cx="635040" cy="516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CPU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80" name="Rectangle 52"/>
                    <p:cNvSpPr/>
                    <p:nvPr/>
                  </p:nvSpPr>
                  <p:spPr>
                    <a:xfrm>
                      <a:off x="8353080" y="3671640"/>
                      <a:ext cx="635040" cy="516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CPU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81" name="Rectangle 1024"/>
                    <p:cNvSpPr/>
                    <p:nvPr/>
                  </p:nvSpPr>
                  <p:spPr>
                    <a:xfrm>
                      <a:off x="3810240" y="5517000"/>
                      <a:ext cx="1158480" cy="8352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Array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Detector 2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82" name="Rectangle 1026"/>
                    <p:cNvSpPr/>
                    <p:nvPr/>
                  </p:nvSpPr>
                  <p:spPr>
                    <a:xfrm>
                      <a:off x="8130240" y="5517000"/>
                      <a:ext cx="1158480" cy="8352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92a38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  <p:txBody>
                    <a:bodyPr lIns="90000" rIns="90000" tIns="45000" bIns="450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Borehole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chemeClr val="dk1"/>
                          </a:solidFill>
                          <a:latin typeface="Aptos"/>
                        </a:rPr>
                        <a:t>Detector 1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</p:grpSp>
            </p:grpSp>
            <p:cxnSp>
              <p:nvCxnSpPr>
                <p:cNvPr id="483" name="Straight Arrow Connector 15"/>
                <p:cNvCxnSpPr/>
                <p:nvPr/>
              </p:nvCxnSpPr>
              <p:spPr>
                <a:xfrm flipH="1">
                  <a:off x="2472840" y="5320440"/>
                  <a:ext cx="1337760" cy="964080"/>
                </a:xfrm>
                <a:prstGeom prst="straightConnector1">
                  <a:avLst/>
                </a:prstGeom>
                <a:ln w="38100">
                  <a:solidFill>
                    <a:srgbClr val="0e2841"/>
                  </a:solidFill>
                  <a:tailEnd len="med" type="triangle" w="med"/>
                </a:ln>
              </p:spPr>
            </p:cxnSp>
            <p:cxnSp>
              <p:nvCxnSpPr>
                <p:cNvPr id="484" name="Straight Arrow Connector 16"/>
                <p:cNvCxnSpPr/>
                <p:nvPr/>
              </p:nvCxnSpPr>
              <p:spPr>
                <a:xfrm flipH="1">
                  <a:off x="8216280" y="5596560"/>
                  <a:ext cx="1015200" cy="687960"/>
                </a:xfrm>
                <a:prstGeom prst="straightConnector1">
                  <a:avLst/>
                </a:prstGeom>
                <a:ln w="38100">
                  <a:solidFill>
                    <a:srgbClr val="e97132"/>
                  </a:solidFill>
                  <a:tailEnd len="med" type="triangle" w="med"/>
                </a:ln>
              </p:spPr>
            </p:cxnSp>
          </p:grpSp>
          <p:cxnSp>
            <p:nvCxnSpPr>
              <p:cNvPr id="485" name="Straight Arrow Connector 9"/>
              <p:cNvCxnSpPr/>
              <p:nvPr/>
            </p:nvCxnSpPr>
            <p:spPr>
              <a:xfrm flipH="1">
                <a:off x="6540840" y="3471480"/>
                <a:ext cx="1892880" cy="6404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len="med" type="triangle" w="med"/>
              </a:ln>
            </p:spPr>
          </p:cxnSp>
        </p:grpSp>
        <p:cxnSp>
          <p:nvCxnSpPr>
            <p:cNvPr id="486" name="Straight Arrow Connector 18"/>
            <p:cNvCxnSpPr/>
            <p:nvPr/>
          </p:nvCxnSpPr>
          <p:spPr>
            <a:xfrm flipH="1" flipV="1">
              <a:off x="4620600" y="3447720"/>
              <a:ext cx="1445400" cy="6206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len="med" type="triangle" w="med"/>
            </a:ln>
          </p:spPr>
        </p:cxnSp>
        <p:cxnSp>
          <p:nvCxnSpPr>
            <p:cNvPr id="487" name="Straight Arrow Connector 19"/>
            <p:cNvCxnSpPr/>
            <p:nvPr/>
          </p:nvCxnSpPr>
          <p:spPr>
            <a:xfrm flipH="1" flipV="1">
              <a:off x="3198240" y="3456000"/>
              <a:ext cx="2817720" cy="6872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90" name="Group 14"/>
          <p:cNvGrpSpPr/>
          <p:nvPr/>
        </p:nvGrpSpPr>
        <p:grpSpPr>
          <a:xfrm>
            <a:off x="2270520" y="3267360"/>
            <a:ext cx="7118280" cy="3268080"/>
            <a:chOff x="2270520" y="3267360"/>
            <a:chExt cx="7118280" cy="3268080"/>
          </a:xfrm>
        </p:grpSpPr>
        <p:sp>
          <p:nvSpPr>
            <p:cNvPr id="491" name="Rectangle 11"/>
            <p:cNvSpPr/>
            <p:nvPr/>
          </p:nvSpPr>
          <p:spPr>
            <a:xfrm>
              <a:off x="2270520" y="3267360"/>
              <a:ext cx="7118280" cy="326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grpSp>
          <p:nvGrpSpPr>
            <p:cNvPr id="492" name="Group 9"/>
            <p:cNvGrpSpPr/>
            <p:nvPr/>
          </p:nvGrpSpPr>
          <p:grpSpPr>
            <a:xfrm>
              <a:off x="2381400" y="3267360"/>
              <a:ext cx="6907320" cy="3128760"/>
              <a:chOff x="2381400" y="3267360"/>
              <a:chExt cx="6907320" cy="3128760"/>
            </a:xfrm>
          </p:grpSpPr>
          <p:grpSp>
            <p:nvGrpSpPr>
              <p:cNvPr id="493" name="Group 1034"/>
              <p:cNvGrpSpPr/>
              <p:nvPr/>
            </p:nvGrpSpPr>
            <p:grpSpPr>
              <a:xfrm>
                <a:off x="2381400" y="3267360"/>
                <a:ext cx="6907320" cy="3128760"/>
                <a:chOff x="2381400" y="3267360"/>
                <a:chExt cx="6907320" cy="3128760"/>
              </a:xfrm>
            </p:grpSpPr>
            <p:pic>
              <p:nvPicPr>
                <p:cNvPr id="494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7564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95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6736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96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911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497" name="Rectangle 3"/>
                <p:cNvSpPr/>
                <p:nvPr/>
              </p:nvSpPr>
              <p:spPr>
                <a:xfrm>
                  <a:off x="2643120" y="3706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e28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8" name="Rectangle 4"/>
                <p:cNvSpPr/>
                <p:nvPr/>
              </p:nvSpPr>
              <p:spPr>
                <a:xfrm>
                  <a:off x="2643120" y="46396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9" name="Rectangle 5"/>
                <p:cNvSpPr/>
                <p:nvPr/>
              </p:nvSpPr>
              <p:spPr>
                <a:xfrm>
                  <a:off x="2381400" y="556092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00" name="Straight Arrow Connector 7"/>
                <p:cNvCxnSpPr/>
                <p:nvPr/>
              </p:nvCxnSpPr>
              <p:spPr>
                <a:xfrm flipV="1">
                  <a:off x="2960640" y="5156280"/>
                  <a:ext cx="360" cy="4046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01" name="Straight Arrow Connector 8"/>
                <p:cNvCxnSpPr/>
                <p:nvPr/>
              </p:nvCxnSpPr>
              <p:spPr>
                <a:xfrm flipV="1">
                  <a:off x="2960640" y="422820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502" name="Rectangle 10"/>
                <p:cNvSpPr/>
                <p:nvPr/>
              </p:nvSpPr>
              <p:spPr>
                <a:xfrm>
                  <a:off x="4065480" y="463176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03" name="Straight Arrow Connector 12"/>
                <p:cNvCxnSpPr/>
                <p:nvPr/>
              </p:nvCxnSpPr>
              <p:spPr>
                <a:xfrm flipV="1">
                  <a:off x="4383000" y="514836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04" name="Straight Arrow Connector 13"/>
                <p:cNvCxnSpPr/>
                <p:nvPr/>
              </p:nvCxnSpPr>
              <p:spPr>
                <a:xfrm flipV="1">
                  <a:off x="4383000" y="422028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505" name="Rectangle 20"/>
                <p:cNvSpPr/>
                <p:nvPr/>
              </p:nvSpPr>
              <p:spPr>
                <a:xfrm>
                  <a:off x="8364240" y="46396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06" name="Straight Arrow Connector 22"/>
                <p:cNvCxnSpPr/>
                <p:nvPr/>
              </p:nvCxnSpPr>
              <p:spPr>
                <a:xfrm flipV="1">
                  <a:off x="8681760" y="515628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07" name="Straight Arrow Connector 23"/>
                <p:cNvCxnSpPr/>
                <p:nvPr/>
              </p:nvCxnSpPr>
              <p:spPr>
                <a:xfrm flipV="1">
                  <a:off x="8670600" y="422028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508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4424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509" name="Rectangle 29"/>
                <p:cNvSpPr/>
                <p:nvPr/>
              </p:nvSpPr>
              <p:spPr>
                <a:xfrm>
                  <a:off x="5869800" y="443412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0" name="Rectangle 51"/>
                <p:cNvSpPr/>
                <p:nvPr/>
              </p:nvSpPr>
              <p:spPr>
                <a:xfrm>
                  <a:off x="3994560" y="37184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1" name="Rectangle 52"/>
                <p:cNvSpPr/>
                <p:nvPr/>
              </p:nvSpPr>
              <p:spPr>
                <a:xfrm>
                  <a:off x="8353080" y="37144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e28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2" name="Rectangle 1024"/>
                <p:cNvSpPr/>
                <p:nvPr/>
              </p:nvSpPr>
              <p:spPr>
                <a:xfrm>
                  <a:off x="3810240" y="555984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13" name="Rectangle 1026"/>
                <p:cNvSpPr/>
                <p:nvPr/>
              </p:nvSpPr>
              <p:spPr>
                <a:xfrm>
                  <a:off x="8130240" y="555984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514" name="Straight Arrow Connector 15"/>
              <p:cNvCxnSpPr/>
              <p:nvPr/>
            </p:nvCxnSpPr>
            <p:spPr>
              <a:xfrm flipH="1" flipV="1">
                <a:off x="3198240" y="3498840"/>
                <a:ext cx="2817720" cy="6872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len="med" type="triangle" w="med"/>
              </a:ln>
            </p:spPr>
          </p:cxn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16" name="Group 33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sp>
          <p:nvSpPr>
            <p:cNvPr id="517" name="Rectangle 32"/>
            <p:cNvSpPr/>
            <p:nvPr/>
          </p:nvSpPr>
          <p:spPr>
            <a:xfrm>
              <a:off x="2270520" y="3224520"/>
              <a:ext cx="7118280" cy="326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grpSp>
          <p:nvGrpSpPr>
            <p:cNvPr id="518" name="Group 31"/>
            <p:cNvGrpSpPr/>
            <p:nvPr/>
          </p:nvGrpSpPr>
          <p:grpSpPr>
            <a:xfrm>
              <a:off x="2381400" y="3224520"/>
              <a:ext cx="6907320" cy="3128760"/>
              <a:chOff x="2381400" y="3224520"/>
              <a:chExt cx="6907320" cy="3128760"/>
            </a:xfrm>
          </p:grpSpPr>
          <p:pic>
            <p:nvPicPr>
              <p:cNvPr id="519" name="Picture 28" descr=""/>
              <p:cNvPicPr/>
              <p:nvPr/>
            </p:nvPicPr>
            <p:blipFill>
              <a:blip r:embed="rId1"/>
              <a:stretch/>
            </p:blipFill>
            <p:spPr>
              <a:xfrm>
                <a:off x="2723400" y="323280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20" name="Picture 27" descr=""/>
              <p:cNvPicPr/>
              <p:nvPr/>
            </p:nvPicPr>
            <p:blipFill>
              <a:blip r:embed="rId2"/>
              <a:stretch/>
            </p:blipFill>
            <p:spPr>
              <a:xfrm>
                <a:off x="4145760" y="322452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21" name="Picture 25" descr=""/>
              <p:cNvPicPr/>
              <p:nvPr/>
            </p:nvPicPr>
            <p:blipFill>
              <a:blip r:embed="rId3"/>
              <a:stretch/>
            </p:blipFill>
            <p:spPr>
              <a:xfrm>
                <a:off x="8433360" y="324828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22" name="Rectangle 3"/>
              <p:cNvSpPr/>
              <p:nvPr/>
            </p:nvSpPr>
            <p:spPr>
              <a:xfrm>
                <a:off x="2643120" y="366408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CPU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3" name="Rectangle 4"/>
              <p:cNvSpPr/>
              <p:nvPr/>
            </p:nvSpPr>
            <p:spPr>
              <a:xfrm>
                <a:off x="2643120" y="459684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GPS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4" name="Rectangle 5"/>
              <p:cNvSpPr/>
              <p:nvPr/>
            </p:nvSpPr>
            <p:spPr>
              <a:xfrm>
                <a:off x="2381400" y="5518080"/>
                <a:ext cx="1158480" cy="835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Array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Detector 1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525" name="Straight Arrow Connector 7"/>
              <p:cNvCxnSpPr/>
              <p:nvPr/>
            </p:nvCxnSpPr>
            <p:spPr>
              <a:xfrm flipV="1">
                <a:off x="2960640" y="5113440"/>
                <a:ext cx="360" cy="4046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cxnSp>
            <p:nvCxnSpPr>
              <p:cNvPr id="526" name="Straight Arrow Connector 8"/>
              <p:cNvCxnSpPr/>
              <p:nvPr/>
            </p:nvCxnSpPr>
            <p:spPr>
              <a:xfrm flipV="1">
                <a:off x="2960640" y="418536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sp>
            <p:nvSpPr>
              <p:cNvPr id="527" name="Rectangle 10"/>
              <p:cNvSpPr/>
              <p:nvPr/>
            </p:nvSpPr>
            <p:spPr>
              <a:xfrm>
                <a:off x="4065480" y="458892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GPS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528" name="Straight Arrow Connector 12"/>
              <p:cNvCxnSpPr/>
              <p:nvPr/>
            </p:nvCxnSpPr>
            <p:spPr>
              <a:xfrm flipV="1">
                <a:off x="4383000" y="510552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cxnSp>
            <p:nvCxnSpPr>
              <p:cNvPr id="529" name="Straight Arrow Connector 13"/>
              <p:cNvCxnSpPr/>
              <p:nvPr/>
            </p:nvCxnSpPr>
            <p:spPr>
              <a:xfrm flipV="1">
                <a:off x="4383000" y="417744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sp>
            <p:nvSpPr>
              <p:cNvPr id="530" name="Rectangle 20"/>
              <p:cNvSpPr/>
              <p:nvPr/>
            </p:nvSpPr>
            <p:spPr>
              <a:xfrm>
                <a:off x="8364240" y="459684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GPS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531" name="Straight Arrow Connector 22"/>
              <p:cNvCxnSpPr/>
              <p:nvPr/>
            </p:nvCxnSpPr>
            <p:spPr>
              <a:xfrm flipV="1">
                <a:off x="8681760" y="511344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cxnSp>
            <p:nvCxnSpPr>
              <p:cNvPr id="532" name="Straight Arrow Connector 23"/>
              <p:cNvCxnSpPr/>
              <p:nvPr/>
            </p:nvCxnSpPr>
            <p:spPr>
              <a:xfrm flipV="1">
                <a:off x="8670600" y="4177440"/>
                <a:ext cx="360" cy="411840"/>
              </a:xfrm>
              <a:prstGeom prst="straightConnector1">
                <a:avLst/>
              </a:prstGeom>
              <a:ln>
                <a:solidFill>
                  <a:srgbClr val="156082"/>
                </a:solidFill>
                <a:tailEnd len="med" type="triangle" w="med"/>
              </a:ln>
            </p:spPr>
          </p:cxnSp>
          <p:pic>
            <p:nvPicPr>
              <p:cNvPr id="533" name="Picture 30" descr=""/>
              <p:cNvPicPr/>
              <p:nvPr/>
            </p:nvPicPr>
            <p:blipFill>
              <a:blip r:embed="rId4"/>
              <a:stretch/>
            </p:blipFill>
            <p:spPr>
              <a:xfrm>
                <a:off x="6066000" y="4001400"/>
                <a:ext cx="474480" cy="446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34" name="Rectangle 29"/>
              <p:cNvSpPr/>
              <p:nvPr/>
            </p:nvSpPr>
            <p:spPr>
              <a:xfrm>
                <a:off x="5869800" y="4391280"/>
                <a:ext cx="936000" cy="839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Base Station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5" name="Rectangle 51"/>
              <p:cNvSpPr/>
              <p:nvPr/>
            </p:nvSpPr>
            <p:spPr>
              <a:xfrm>
                <a:off x="3994560" y="367560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CPU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6" name="Rectangle 52"/>
              <p:cNvSpPr/>
              <p:nvPr/>
            </p:nvSpPr>
            <p:spPr>
              <a:xfrm>
                <a:off x="8353080" y="3671640"/>
                <a:ext cx="635040" cy="516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CPU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7" name="Rectangle 1024"/>
              <p:cNvSpPr/>
              <p:nvPr/>
            </p:nvSpPr>
            <p:spPr>
              <a:xfrm>
                <a:off x="3810240" y="5517000"/>
                <a:ext cx="1158480" cy="835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Array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Detector 2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8" name="Rectangle 1026"/>
              <p:cNvSpPr/>
              <p:nvPr/>
            </p:nvSpPr>
            <p:spPr>
              <a:xfrm>
                <a:off x="8130240" y="5517000"/>
                <a:ext cx="1158480" cy="835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Borehole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Aptos"/>
                  </a:rPr>
                  <a:t>Detector 1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539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25"/>
          <p:cNvSpPr/>
          <p:nvPr/>
        </p:nvSpPr>
        <p:spPr>
          <a:xfrm>
            <a:off x="403560" y="2031840"/>
            <a:ext cx="5627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Example of a muon air shower creating hits in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three surface detectors and one borehole detector.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0" name="Group 113"/>
          <p:cNvGrpSpPr/>
          <p:nvPr/>
        </p:nvGrpSpPr>
        <p:grpSpPr>
          <a:xfrm>
            <a:off x="279720" y="-477720"/>
            <a:ext cx="11316960" cy="7414560"/>
            <a:chOff x="279720" y="-477720"/>
            <a:chExt cx="11316960" cy="7414560"/>
          </a:xfrm>
        </p:grpSpPr>
        <p:sp>
          <p:nvSpPr>
            <p:cNvPr id="111" name="Oval 2"/>
            <p:cNvSpPr/>
            <p:nvPr/>
          </p:nvSpPr>
          <p:spPr>
            <a:xfrm rot="1740000">
              <a:off x="7683840" y="1955160"/>
              <a:ext cx="3135600" cy="374040"/>
            </a:xfrm>
            <a:prstGeom prst="ellipse">
              <a:avLst/>
            </a:prstGeom>
            <a:solidFill>
              <a:srgbClr val="0f9ed5"/>
            </a:solidFill>
            <a:ln>
              <a:solidFill>
                <a:srgbClr val="06455d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12" name="Parallelogram 7"/>
            <p:cNvSpPr/>
            <p:nvPr/>
          </p:nvSpPr>
          <p:spPr>
            <a:xfrm>
              <a:off x="4464000" y="3184920"/>
              <a:ext cx="6845760" cy="914040"/>
            </a:xfrm>
            <a:prstGeom prst="parallelogram">
              <a:avLst>
                <a:gd name="adj" fmla="val 139094"/>
              </a:avLst>
            </a:prstGeom>
            <a:solidFill>
              <a:srgbClr val="4ea72e"/>
            </a:solidFill>
            <a:ln>
              <a:solidFill>
                <a:srgbClr val="224914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13" name="Parallelogram 19"/>
            <p:cNvSpPr/>
            <p:nvPr/>
          </p:nvSpPr>
          <p:spPr>
            <a:xfrm>
              <a:off x="6714000" y="3673800"/>
              <a:ext cx="368640" cy="95040"/>
            </a:xfrm>
            <a:prstGeom prst="parallelogram">
              <a:avLst>
                <a:gd name="adj" fmla="val 139094"/>
              </a:avLst>
            </a:prstGeom>
            <a:solidFill>
              <a:srgbClr val="ffffff"/>
            </a:solidFill>
            <a:ln>
              <a:solidFill>
                <a:srgbClr val="a02b9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/>
          </p:style>
          <p:txBody>
            <a:bodyPr lIns="90000" rIns="90000" tIns="6120" bIns="61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Aptos"/>
              </a:endParaRPr>
            </a:p>
          </p:txBody>
        </p:sp>
        <p:cxnSp>
          <p:nvCxnSpPr>
            <p:cNvPr id="114" name="Straight Arrow Connector 16"/>
            <p:cNvCxnSpPr>
              <a:endCxn id="113" idx="3"/>
            </p:cNvCxnSpPr>
            <p:nvPr/>
          </p:nvCxnSpPr>
          <p:spPr>
            <a:xfrm flipH="1">
              <a:off x="6832080" y="1586520"/>
              <a:ext cx="1220760" cy="2182680"/>
            </a:xfrm>
            <a:prstGeom prst="straightConnector1">
              <a:avLst/>
            </a:prstGeom>
            <a:ln>
              <a:solidFill>
                <a:srgbClr val="0e2841"/>
              </a:solidFill>
              <a:tailEnd len="med" type="triangle" w="med"/>
            </a:ln>
          </p:spPr>
        </p:cxnSp>
        <p:sp>
          <p:nvSpPr>
            <p:cNvPr id="115" name="Parallelogram 20"/>
            <p:cNvSpPr/>
            <p:nvPr/>
          </p:nvSpPr>
          <p:spPr>
            <a:xfrm>
              <a:off x="8726400" y="3238920"/>
              <a:ext cx="368640" cy="95040"/>
            </a:xfrm>
            <a:prstGeom prst="parallelogram">
              <a:avLst>
                <a:gd name="adj" fmla="val 139094"/>
              </a:avLst>
            </a:prstGeom>
            <a:solidFill>
              <a:srgbClr val="ffffff"/>
            </a:solidFill>
            <a:ln>
              <a:solidFill>
                <a:srgbClr val="a02b9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/>
          </p:style>
          <p:txBody>
            <a:bodyPr lIns="90000" rIns="90000" tIns="6120" bIns="61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Aptos"/>
              </a:endParaRPr>
            </a:p>
          </p:txBody>
        </p:sp>
        <p:sp>
          <p:nvSpPr>
            <p:cNvPr id="116" name="Parallelogram 21"/>
            <p:cNvSpPr/>
            <p:nvPr/>
          </p:nvSpPr>
          <p:spPr>
            <a:xfrm>
              <a:off x="9709200" y="3817800"/>
              <a:ext cx="368640" cy="95040"/>
            </a:xfrm>
            <a:prstGeom prst="parallelogram">
              <a:avLst>
                <a:gd name="adj" fmla="val 139094"/>
              </a:avLst>
            </a:prstGeom>
            <a:solidFill>
              <a:srgbClr val="ffffff"/>
            </a:solidFill>
            <a:ln>
              <a:solidFill>
                <a:srgbClr val="a02b9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/>
          </p:style>
          <p:txBody>
            <a:bodyPr lIns="90000" rIns="90000" tIns="6120" bIns="61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Aptos"/>
              </a:endParaRPr>
            </a:p>
          </p:txBody>
        </p:sp>
        <p:cxnSp>
          <p:nvCxnSpPr>
            <p:cNvPr id="117" name="Straight Arrow Connector 18"/>
            <p:cNvCxnSpPr/>
            <p:nvPr/>
          </p:nvCxnSpPr>
          <p:spPr>
            <a:xfrm flipH="1">
              <a:off x="9893520" y="2906640"/>
              <a:ext cx="532440" cy="994320"/>
            </a:xfrm>
            <a:prstGeom prst="straightConnector1">
              <a:avLst/>
            </a:prstGeom>
            <a:ln>
              <a:solidFill>
                <a:srgbClr val="0e2841"/>
              </a:solidFill>
              <a:tailEnd len="med" type="triangle" w="med"/>
            </a:ln>
          </p:spPr>
        </p:cxnSp>
        <p:cxnSp>
          <p:nvCxnSpPr>
            <p:cNvPr id="118" name="Straight Arrow Connector 22"/>
            <p:cNvCxnSpPr/>
            <p:nvPr/>
          </p:nvCxnSpPr>
          <p:spPr>
            <a:xfrm flipH="1">
              <a:off x="8099640" y="-477720"/>
              <a:ext cx="1108440" cy="1999440"/>
            </a:xfrm>
            <a:prstGeom prst="straightConnector1">
              <a:avLst/>
            </a:prstGeom>
            <a:ln>
              <a:solidFill>
                <a:srgbClr val="0e2841"/>
              </a:solidFill>
              <a:prstDash val="sysDot"/>
            </a:ln>
          </p:spPr>
        </p:cxnSp>
        <p:cxnSp>
          <p:nvCxnSpPr>
            <p:cNvPr id="119" name="Straight Arrow Connector 23"/>
            <p:cNvCxnSpPr/>
            <p:nvPr/>
          </p:nvCxnSpPr>
          <p:spPr>
            <a:xfrm flipH="1">
              <a:off x="10488240" y="846720"/>
              <a:ext cx="1108800" cy="1999800"/>
            </a:xfrm>
            <a:prstGeom prst="straightConnector1">
              <a:avLst/>
            </a:prstGeom>
            <a:ln>
              <a:solidFill>
                <a:srgbClr val="0e2841"/>
              </a:solidFill>
              <a:prstDash val="sysDot"/>
            </a:ln>
          </p:spPr>
        </p:cxnSp>
        <p:cxnSp>
          <p:nvCxnSpPr>
            <p:cNvPr id="120" name="Straight Arrow Connector 24"/>
            <p:cNvCxnSpPr/>
            <p:nvPr/>
          </p:nvCxnSpPr>
          <p:spPr>
            <a:xfrm flipH="1">
              <a:off x="9546840" y="301320"/>
              <a:ext cx="1108800" cy="1999800"/>
            </a:xfrm>
            <a:prstGeom prst="straightConnector1">
              <a:avLst/>
            </a:prstGeom>
            <a:ln>
              <a:solidFill>
                <a:srgbClr val="0e2841"/>
              </a:solidFill>
              <a:prstDash val="sysDot"/>
            </a:ln>
          </p:spPr>
        </p:cxnSp>
        <p:sp>
          <p:nvSpPr>
            <p:cNvPr id="121" name="TextBox 28"/>
            <p:cNvSpPr/>
            <p:nvPr/>
          </p:nvSpPr>
          <p:spPr>
            <a:xfrm>
              <a:off x="9005760" y="973800"/>
              <a:ext cx="1424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 </a:t>
              </a: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muon path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2" name="TextBox 44"/>
            <p:cNvSpPr/>
            <p:nvPr/>
          </p:nvSpPr>
          <p:spPr>
            <a:xfrm>
              <a:off x="5841720" y="286164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D4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TextBox 45"/>
            <p:cNvSpPr/>
            <p:nvPr/>
          </p:nvSpPr>
          <p:spPr>
            <a:xfrm>
              <a:off x="8366040" y="308664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TextBox 46"/>
            <p:cNvSpPr/>
            <p:nvPr/>
          </p:nvSpPr>
          <p:spPr>
            <a:xfrm>
              <a:off x="9237240" y="354384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Oval 4"/>
            <p:cNvSpPr/>
            <p:nvPr/>
          </p:nvSpPr>
          <p:spPr>
            <a:xfrm>
              <a:off x="7719840" y="3730320"/>
              <a:ext cx="289800" cy="62640"/>
            </a:xfrm>
            <a:prstGeom prst="ellipse">
              <a:avLst/>
            </a:prstGeom>
            <a:solidFill>
              <a:srgbClr val="156082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360" bIns="-36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grpSp>
          <p:nvGrpSpPr>
            <p:cNvPr id="126" name="Group 9"/>
            <p:cNvGrpSpPr/>
            <p:nvPr/>
          </p:nvGrpSpPr>
          <p:grpSpPr>
            <a:xfrm>
              <a:off x="7736400" y="4099320"/>
              <a:ext cx="259200" cy="2620080"/>
              <a:chOff x="7736400" y="4099320"/>
              <a:chExt cx="259200" cy="2620080"/>
            </a:xfrm>
          </p:grpSpPr>
          <p:sp>
            <p:nvSpPr>
              <p:cNvPr id="127" name="Rectangle 1"/>
              <p:cNvSpPr/>
              <p:nvPr/>
            </p:nvSpPr>
            <p:spPr>
              <a:xfrm>
                <a:off x="7736400" y="4099320"/>
                <a:ext cx="259200" cy="26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sp>
            <p:nvSpPr>
              <p:cNvPr id="128" name="Rectangle 6"/>
              <p:cNvSpPr/>
              <p:nvPr/>
            </p:nvSpPr>
            <p:spPr>
              <a:xfrm>
                <a:off x="7787160" y="5931720"/>
                <a:ext cx="157680" cy="703440"/>
              </a:xfrm>
              <a:prstGeom prst="rect">
                <a:avLst/>
              </a:prstGeom>
              <a:solidFill>
                <a:srgbClr val="156082"/>
              </a:solidFill>
              <a:ln>
                <a:solidFill>
                  <a:srgbClr val="092a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</p:grpSp>
        <p:cxnSp>
          <p:nvCxnSpPr>
            <p:cNvPr id="129" name="Straight Arrow Connector 29"/>
            <p:cNvCxnSpPr/>
            <p:nvPr/>
          </p:nvCxnSpPr>
          <p:spPr>
            <a:xfrm flipH="1">
              <a:off x="10030680" y="515160"/>
              <a:ext cx="1108800" cy="1999800"/>
            </a:xfrm>
            <a:prstGeom prst="straightConnector1">
              <a:avLst/>
            </a:prstGeom>
            <a:ln>
              <a:solidFill>
                <a:srgbClr val="e97132"/>
              </a:solidFill>
              <a:prstDash val="sysDot"/>
            </a:ln>
          </p:spPr>
        </p:cxnSp>
        <p:cxnSp>
          <p:nvCxnSpPr>
            <p:cNvPr id="130" name="Straight Arrow Connector 31"/>
            <p:cNvCxnSpPr/>
            <p:nvPr/>
          </p:nvCxnSpPr>
          <p:spPr>
            <a:xfrm flipH="1">
              <a:off x="8726040" y="-278280"/>
              <a:ext cx="1108800" cy="1999440"/>
            </a:xfrm>
            <a:prstGeom prst="straightConnector1">
              <a:avLst/>
            </a:prstGeom>
            <a:ln>
              <a:solidFill>
                <a:srgbClr val="0e2841"/>
              </a:solidFill>
              <a:prstDash val="sysDot"/>
            </a:ln>
          </p:spPr>
        </p:cxnSp>
        <p:cxnSp>
          <p:nvCxnSpPr>
            <p:cNvPr id="131" name="Straight Arrow Connector 33"/>
            <p:cNvCxnSpPr/>
            <p:nvPr/>
          </p:nvCxnSpPr>
          <p:spPr>
            <a:xfrm flipH="1">
              <a:off x="7489080" y="1966680"/>
              <a:ext cx="1079280" cy="1946520"/>
            </a:xfrm>
            <a:prstGeom prst="straightConnector1">
              <a:avLst/>
            </a:prstGeom>
            <a:ln>
              <a:solidFill>
                <a:srgbClr val="0e2841"/>
              </a:solidFill>
              <a:tailEnd len="med" type="triangle" w="med"/>
            </a:ln>
          </p:spPr>
        </p:cxnSp>
        <p:cxnSp>
          <p:nvCxnSpPr>
            <p:cNvPr id="132" name="Straight Arrow Connector 35"/>
            <p:cNvCxnSpPr>
              <a:endCxn id="124" idx="0"/>
            </p:cNvCxnSpPr>
            <p:nvPr/>
          </p:nvCxnSpPr>
          <p:spPr>
            <a:xfrm flipH="1">
              <a:off x="9475560" y="2680920"/>
              <a:ext cx="460800" cy="863280"/>
            </a:xfrm>
            <a:prstGeom prst="straightConnector1">
              <a:avLst/>
            </a:prstGeom>
            <a:ln>
              <a:solidFill>
                <a:srgbClr val="e97132"/>
              </a:solidFill>
              <a:tailEnd len="med" type="triangle" w="med"/>
            </a:ln>
          </p:spPr>
        </p:cxnSp>
        <p:sp>
          <p:nvSpPr>
            <p:cNvPr id="133" name="Rectangle 37"/>
            <p:cNvSpPr/>
            <p:nvPr/>
          </p:nvSpPr>
          <p:spPr>
            <a:xfrm>
              <a:off x="7787160" y="4282920"/>
              <a:ext cx="157680" cy="625680"/>
            </a:xfrm>
            <a:prstGeom prst="rect">
              <a:avLst/>
            </a:prstGeom>
            <a:solidFill>
              <a:srgbClr val="156082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cxnSp>
          <p:nvCxnSpPr>
            <p:cNvPr id="134" name="Straight Arrow Connector 39"/>
            <p:cNvCxnSpPr/>
            <p:nvPr/>
          </p:nvCxnSpPr>
          <p:spPr>
            <a:xfrm>
              <a:off x="10254240" y="1248480"/>
              <a:ext cx="366480" cy="86760"/>
            </a:xfrm>
            <a:prstGeom prst="straightConnector1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</p:cxnSp>
        <p:cxnSp>
          <p:nvCxnSpPr>
            <p:cNvPr id="135" name="Straight Arrow Connector 17"/>
            <p:cNvCxnSpPr>
              <a:endCxn id="115" idx="4"/>
            </p:cNvCxnSpPr>
            <p:nvPr/>
          </p:nvCxnSpPr>
          <p:spPr>
            <a:xfrm flipH="1">
              <a:off x="8910720" y="2453760"/>
              <a:ext cx="509760" cy="880560"/>
            </a:xfrm>
            <a:prstGeom prst="straightConnector1">
              <a:avLst/>
            </a:prstGeom>
            <a:ln>
              <a:solidFill>
                <a:srgbClr val="0e2841"/>
              </a:solidFill>
              <a:tailEnd len="med" type="triangle" w="med"/>
            </a:ln>
          </p:spPr>
        </p:cxnSp>
        <p:cxnSp>
          <p:nvCxnSpPr>
            <p:cNvPr id="136" name="Straight Arrow Connector 63"/>
            <p:cNvCxnSpPr/>
            <p:nvPr/>
          </p:nvCxnSpPr>
          <p:spPr>
            <a:xfrm flipH="1">
              <a:off x="7643160" y="4107960"/>
              <a:ext cx="1512000" cy="2704320"/>
            </a:xfrm>
            <a:prstGeom prst="straightConnector1">
              <a:avLst/>
            </a:prstGeom>
            <a:ln>
              <a:solidFill>
                <a:srgbClr val="e97132"/>
              </a:solidFill>
              <a:tailEnd len="med" type="triangle" w="med"/>
            </a:ln>
          </p:spPr>
        </p:cxnSp>
        <p:sp>
          <p:nvSpPr>
            <p:cNvPr id="137" name="Parallelogram 67"/>
            <p:cNvSpPr/>
            <p:nvPr/>
          </p:nvSpPr>
          <p:spPr>
            <a:xfrm>
              <a:off x="5800320" y="3253320"/>
              <a:ext cx="368640" cy="95040"/>
            </a:xfrm>
            <a:prstGeom prst="parallelogram">
              <a:avLst>
                <a:gd name="adj" fmla="val 139094"/>
              </a:avLst>
            </a:prstGeom>
            <a:solidFill>
              <a:srgbClr val="ffffff"/>
            </a:solidFill>
            <a:ln>
              <a:solidFill>
                <a:srgbClr val="a02b9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/>
          </p:style>
          <p:txBody>
            <a:bodyPr lIns="90000" rIns="90000" tIns="6120" bIns="61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Aptos"/>
              </a:endParaRPr>
            </a:p>
          </p:txBody>
        </p:sp>
        <p:sp>
          <p:nvSpPr>
            <p:cNvPr id="138" name="TextBox 68"/>
            <p:cNvSpPr/>
            <p:nvPr/>
          </p:nvSpPr>
          <p:spPr>
            <a:xfrm>
              <a:off x="6390720" y="339264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Oval 69"/>
            <p:cNvSpPr/>
            <p:nvPr/>
          </p:nvSpPr>
          <p:spPr>
            <a:xfrm rot="1740000">
              <a:off x="7182000" y="2932560"/>
              <a:ext cx="3135600" cy="374040"/>
            </a:xfrm>
            <a:prstGeom prst="ellipse">
              <a:avLst/>
            </a:prstGeom>
            <a:noFill/>
            <a:ln>
              <a:solidFill>
                <a:srgbClr val="06455d"/>
              </a:solidFill>
              <a:prstDash val="sysDot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40" name="Oval 71"/>
            <p:cNvSpPr/>
            <p:nvPr/>
          </p:nvSpPr>
          <p:spPr>
            <a:xfrm rot="1740000">
              <a:off x="6466320" y="4165560"/>
              <a:ext cx="3135600" cy="374040"/>
            </a:xfrm>
            <a:prstGeom prst="ellipse">
              <a:avLst/>
            </a:prstGeom>
            <a:noFill/>
            <a:ln>
              <a:solidFill>
                <a:srgbClr val="06455d"/>
              </a:solidFill>
              <a:prstDash val="sysDot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41" name="Oval 72"/>
            <p:cNvSpPr/>
            <p:nvPr/>
          </p:nvSpPr>
          <p:spPr>
            <a:xfrm rot="1740000">
              <a:off x="5644800" y="5826240"/>
              <a:ext cx="3135600" cy="374040"/>
            </a:xfrm>
            <a:prstGeom prst="ellipse">
              <a:avLst/>
            </a:prstGeom>
            <a:noFill/>
            <a:ln>
              <a:solidFill>
                <a:srgbClr val="06455d"/>
              </a:solidFill>
              <a:prstDash val="sysDot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42" name="TextBox 74"/>
            <p:cNvSpPr/>
            <p:nvPr/>
          </p:nvSpPr>
          <p:spPr>
            <a:xfrm>
              <a:off x="7184160" y="4426920"/>
              <a:ext cx="627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BH1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TextBox 75"/>
            <p:cNvSpPr/>
            <p:nvPr/>
          </p:nvSpPr>
          <p:spPr>
            <a:xfrm>
              <a:off x="7167240" y="6184800"/>
              <a:ext cx="627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BH2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44" name="Straight Arrow Connector 76"/>
            <p:cNvCxnSpPr/>
            <p:nvPr/>
          </p:nvCxnSpPr>
          <p:spPr>
            <a:xfrm>
              <a:off x="637560" y="5470200"/>
              <a:ext cx="4945680" cy="360"/>
            </a:xfrm>
            <a:prstGeom prst="straightConnector1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</p:cxnSp>
        <p:cxnSp>
          <p:nvCxnSpPr>
            <p:cNvPr id="145" name="Straight Arrow Connector 77"/>
            <p:cNvCxnSpPr/>
            <p:nvPr/>
          </p:nvCxnSpPr>
          <p:spPr>
            <a:xfrm flipV="1">
              <a:off x="627840" y="4505400"/>
              <a:ext cx="360" cy="962280"/>
            </a:xfrm>
            <a:prstGeom prst="straightConnector1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</p:cxnSp>
        <p:sp>
          <p:nvSpPr>
            <p:cNvPr id="146" name="Freeform: Shape 78"/>
            <p:cNvSpPr/>
            <p:nvPr/>
          </p:nvSpPr>
          <p:spPr>
            <a:xfrm>
              <a:off x="922680" y="4880880"/>
              <a:ext cx="1871640" cy="588240"/>
            </a:xfrm>
            <a:custGeom>
              <a:avLst/>
              <a:gdLst>
                <a:gd name="textAreaLeft" fmla="*/ 0 w 1871640"/>
                <a:gd name="textAreaRight" fmla="*/ 1872000 w 1871640"/>
                <a:gd name="textAreaTop" fmla="*/ 0 h 588240"/>
                <a:gd name="textAreaBottom" fmla="*/ 588600 h 588240"/>
              </a:gdLst>
              <a:ahLst/>
              <a:rect l="textAreaLeft" t="textAreaTop" r="textAreaRight" b="textAreaBottom"/>
              <a:pathLst>
                <a:path w="2752725" h="625187">
                  <a:moveTo>
                    <a:pt x="0" y="625187"/>
                  </a:moveTo>
                  <a:cubicBezTo>
                    <a:pt x="136921" y="623331"/>
                    <a:pt x="235744" y="625255"/>
                    <a:pt x="327025" y="621042"/>
                  </a:cubicBezTo>
                  <a:cubicBezTo>
                    <a:pt x="418306" y="616829"/>
                    <a:pt x="513689" y="546430"/>
                    <a:pt x="566738" y="447211"/>
                  </a:cubicBezTo>
                  <a:cubicBezTo>
                    <a:pt x="619787" y="347992"/>
                    <a:pt x="611982" y="87642"/>
                    <a:pt x="645319" y="25730"/>
                  </a:cubicBezTo>
                  <a:cubicBezTo>
                    <a:pt x="678656" y="-36182"/>
                    <a:pt x="704850" y="26921"/>
                    <a:pt x="766763" y="75736"/>
                  </a:cubicBezTo>
                  <a:cubicBezTo>
                    <a:pt x="828676" y="124551"/>
                    <a:pt x="948928" y="207895"/>
                    <a:pt x="1045368" y="261473"/>
                  </a:cubicBezTo>
                  <a:cubicBezTo>
                    <a:pt x="1141808" y="315051"/>
                    <a:pt x="1234678" y="355533"/>
                    <a:pt x="1345406" y="397205"/>
                  </a:cubicBezTo>
                  <a:cubicBezTo>
                    <a:pt x="1456134" y="438877"/>
                    <a:pt x="1585912" y="482930"/>
                    <a:pt x="1709737" y="511505"/>
                  </a:cubicBezTo>
                  <a:cubicBezTo>
                    <a:pt x="1833562" y="540080"/>
                    <a:pt x="1915715" y="547224"/>
                    <a:pt x="2088356" y="568655"/>
                  </a:cubicBezTo>
                  <a:cubicBezTo>
                    <a:pt x="2260997" y="590086"/>
                    <a:pt x="2506861" y="604373"/>
                    <a:pt x="2752725" y="618661"/>
                  </a:cubicBezTo>
                </a:path>
              </a:pathLst>
            </a:custGeom>
            <a:noFill/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47" name="TextBox 79"/>
            <p:cNvSpPr/>
            <p:nvPr/>
          </p:nvSpPr>
          <p:spPr>
            <a:xfrm>
              <a:off x="2869560" y="5452560"/>
              <a:ext cx="766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Time 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TextBox 80"/>
            <p:cNvSpPr/>
            <p:nvPr/>
          </p:nvSpPr>
          <p:spPr>
            <a:xfrm>
              <a:off x="925920" y="460152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" name="TextBox 81"/>
            <p:cNvSpPr/>
            <p:nvPr/>
          </p:nvSpPr>
          <p:spPr>
            <a:xfrm>
              <a:off x="1305000" y="459828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0" name="TextBox 82"/>
            <p:cNvSpPr/>
            <p:nvPr/>
          </p:nvSpPr>
          <p:spPr>
            <a:xfrm>
              <a:off x="1931040" y="4598280"/>
              <a:ext cx="47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D3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51" name="Straight Connector 83"/>
            <p:cNvCxnSpPr/>
            <p:nvPr/>
          </p:nvCxnSpPr>
          <p:spPr>
            <a:xfrm>
              <a:off x="1382400" y="4809240"/>
              <a:ext cx="360" cy="660960"/>
            </a:xfrm>
            <a:prstGeom prst="straightConnector1">
              <a:avLst/>
            </a:prstGeom>
            <a:ln>
              <a:solidFill>
                <a:srgbClr val="e97132"/>
              </a:solidFill>
              <a:prstDash val="dash"/>
            </a:ln>
          </p:spPr>
        </p:cxnSp>
        <p:cxnSp>
          <p:nvCxnSpPr>
            <p:cNvPr id="152" name="Straight Connector 84"/>
            <p:cNvCxnSpPr/>
            <p:nvPr/>
          </p:nvCxnSpPr>
          <p:spPr>
            <a:xfrm>
              <a:off x="1617120" y="4820040"/>
              <a:ext cx="360" cy="660960"/>
            </a:xfrm>
            <a:prstGeom prst="straightConnector1">
              <a:avLst/>
            </a:prstGeom>
            <a:ln>
              <a:solidFill>
                <a:srgbClr val="e97132"/>
              </a:solidFill>
              <a:prstDash val="dash"/>
            </a:ln>
          </p:spPr>
        </p:cxnSp>
        <p:cxnSp>
          <p:nvCxnSpPr>
            <p:cNvPr id="153" name="Straight Connector 85"/>
            <p:cNvCxnSpPr/>
            <p:nvPr/>
          </p:nvCxnSpPr>
          <p:spPr>
            <a:xfrm>
              <a:off x="2408760" y="4817880"/>
              <a:ext cx="360" cy="660960"/>
            </a:xfrm>
            <a:prstGeom prst="straightConnector1">
              <a:avLst/>
            </a:prstGeom>
            <a:ln>
              <a:solidFill>
                <a:srgbClr val="e97132"/>
              </a:solidFill>
              <a:prstDash val="dash"/>
            </a:ln>
          </p:spPr>
        </p:cxnSp>
        <p:sp>
          <p:nvSpPr>
            <p:cNvPr id="154" name="Freeform: Shape 86"/>
            <p:cNvSpPr/>
            <p:nvPr/>
          </p:nvSpPr>
          <p:spPr>
            <a:xfrm>
              <a:off x="1161720" y="4882680"/>
              <a:ext cx="1871640" cy="588240"/>
            </a:xfrm>
            <a:custGeom>
              <a:avLst/>
              <a:gdLst>
                <a:gd name="textAreaLeft" fmla="*/ 0 w 1871640"/>
                <a:gd name="textAreaRight" fmla="*/ 1872000 w 1871640"/>
                <a:gd name="textAreaTop" fmla="*/ 0 h 588240"/>
                <a:gd name="textAreaBottom" fmla="*/ 588600 h 588240"/>
              </a:gdLst>
              <a:ahLst/>
              <a:rect l="textAreaLeft" t="textAreaTop" r="textAreaRight" b="textAreaBottom"/>
              <a:pathLst>
                <a:path w="2752725" h="625187">
                  <a:moveTo>
                    <a:pt x="0" y="625187"/>
                  </a:moveTo>
                  <a:cubicBezTo>
                    <a:pt x="136921" y="623331"/>
                    <a:pt x="235744" y="625255"/>
                    <a:pt x="327025" y="621042"/>
                  </a:cubicBezTo>
                  <a:cubicBezTo>
                    <a:pt x="418306" y="616829"/>
                    <a:pt x="513689" y="546430"/>
                    <a:pt x="566738" y="447211"/>
                  </a:cubicBezTo>
                  <a:cubicBezTo>
                    <a:pt x="619787" y="347992"/>
                    <a:pt x="611982" y="87642"/>
                    <a:pt x="645319" y="25730"/>
                  </a:cubicBezTo>
                  <a:cubicBezTo>
                    <a:pt x="678656" y="-36182"/>
                    <a:pt x="704850" y="26921"/>
                    <a:pt x="766763" y="75736"/>
                  </a:cubicBezTo>
                  <a:cubicBezTo>
                    <a:pt x="828676" y="124551"/>
                    <a:pt x="948928" y="207895"/>
                    <a:pt x="1045368" y="261473"/>
                  </a:cubicBezTo>
                  <a:cubicBezTo>
                    <a:pt x="1141808" y="315051"/>
                    <a:pt x="1234678" y="355533"/>
                    <a:pt x="1345406" y="397205"/>
                  </a:cubicBezTo>
                  <a:cubicBezTo>
                    <a:pt x="1456134" y="438877"/>
                    <a:pt x="1585912" y="482930"/>
                    <a:pt x="1709737" y="511505"/>
                  </a:cubicBezTo>
                  <a:cubicBezTo>
                    <a:pt x="1833562" y="540080"/>
                    <a:pt x="1915715" y="547224"/>
                    <a:pt x="2088356" y="568655"/>
                  </a:cubicBezTo>
                  <a:cubicBezTo>
                    <a:pt x="2260997" y="590086"/>
                    <a:pt x="2506861" y="604373"/>
                    <a:pt x="2752725" y="618661"/>
                  </a:cubicBezTo>
                </a:path>
              </a:pathLst>
            </a:custGeom>
            <a:noFill/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55" name="Freeform: Shape 87"/>
            <p:cNvSpPr/>
            <p:nvPr/>
          </p:nvSpPr>
          <p:spPr>
            <a:xfrm>
              <a:off x="1949760" y="4883760"/>
              <a:ext cx="1871640" cy="588240"/>
            </a:xfrm>
            <a:custGeom>
              <a:avLst/>
              <a:gdLst>
                <a:gd name="textAreaLeft" fmla="*/ 0 w 1871640"/>
                <a:gd name="textAreaRight" fmla="*/ 1872000 w 1871640"/>
                <a:gd name="textAreaTop" fmla="*/ 0 h 588240"/>
                <a:gd name="textAreaBottom" fmla="*/ 588600 h 588240"/>
              </a:gdLst>
              <a:ahLst/>
              <a:rect l="textAreaLeft" t="textAreaTop" r="textAreaRight" b="textAreaBottom"/>
              <a:pathLst>
                <a:path w="2752725" h="625187">
                  <a:moveTo>
                    <a:pt x="0" y="625187"/>
                  </a:moveTo>
                  <a:cubicBezTo>
                    <a:pt x="136921" y="623331"/>
                    <a:pt x="235744" y="625255"/>
                    <a:pt x="327025" y="621042"/>
                  </a:cubicBezTo>
                  <a:cubicBezTo>
                    <a:pt x="418306" y="616829"/>
                    <a:pt x="513689" y="546430"/>
                    <a:pt x="566738" y="447211"/>
                  </a:cubicBezTo>
                  <a:cubicBezTo>
                    <a:pt x="619787" y="347992"/>
                    <a:pt x="611982" y="87642"/>
                    <a:pt x="645319" y="25730"/>
                  </a:cubicBezTo>
                  <a:cubicBezTo>
                    <a:pt x="678656" y="-36182"/>
                    <a:pt x="704850" y="26921"/>
                    <a:pt x="766763" y="75736"/>
                  </a:cubicBezTo>
                  <a:cubicBezTo>
                    <a:pt x="828676" y="124551"/>
                    <a:pt x="948928" y="207895"/>
                    <a:pt x="1045368" y="261473"/>
                  </a:cubicBezTo>
                  <a:cubicBezTo>
                    <a:pt x="1141808" y="315051"/>
                    <a:pt x="1234678" y="355533"/>
                    <a:pt x="1345406" y="397205"/>
                  </a:cubicBezTo>
                  <a:cubicBezTo>
                    <a:pt x="1456134" y="438877"/>
                    <a:pt x="1585912" y="482930"/>
                    <a:pt x="1709737" y="511505"/>
                  </a:cubicBezTo>
                  <a:cubicBezTo>
                    <a:pt x="1833562" y="540080"/>
                    <a:pt x="1915715" y="547224"/>
                    <a:pt x="2088356" y="568655"/>
                  </a:cubicBezTo>
                  <a:cubicBezTo>
                    <a:pt x="2260997" y="590086"/>
                    <a:pt x="2506861" y="604373"/>
                    <a:pt x="2752725" y="618661"/>
                  </a:cubicBezTo>
                </a:path>
              </a:pathLst>
            </a:custGeom>
            <a:noFill/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56" name="TextBox 88"/>
            <p:cNvSpPr/>
            <p:nvPr/>
          </p:nvSpPr>
          <p:spPr>
            <a:xfrm rot="16200000">
              <a:off x="15840" y="4804560"/>
              <a:ext cx="8917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Signal 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TextBox 89"/>
            <p:cNvSpPr/>
            <p:nvPr/>
          </p:nvSpPr>
          <p:spPr>
            <a:xfrm>
              <a:off x="1202400" y="5442480"/>
              <a:ext cx="3913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2"/>
                  </a:solidFill>
                  <a:latin typeface="Aptos"/>
                </a:rPr>
                <a:t>t1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TextBox 90"/>
            <p:cNvSpPr/>
            <p:nvPr/>
          </p:nvSpPr>
          <p:spPr>
            <a:xfrm>
              <a:off x="1410120" y="5442480"/>
              <a:ext cx="3913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2"/>
                  </a:solidFill>
                  <a:latin typeface="Aptos"/>
                </a:rPr>
                <a:t>t2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TextBox 91"/>
            <p:cNvSpPr/>
            <p:nvPr/>
          </p:nvSpPr>
          <p:spPr>
            <a:xfrm>
              <a:off x="2221920" y="5442480"/>
              <a:ext cx="3913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2"/>
                  </a:solidFill>
                  <a:latin typeface="Aptos"/>
                </a:rPr>
                <a:t>t3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TextBox 109"/>
            <p:cNvSpPr/>
            <p:nvPr/>
          </p:nvSpPr>
          <p:spPr>
            <a:xfrm>
              <a:off x="3537000" y="4601160"/>
              <a:ext cx="627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BH2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61" name="Straight Connector 110"/>
            <p:cNvCxnSpPr/>
            <p:nvPr/>
          </p:nvCxnSpPr>
          <p:spPr>
            <a:xfrm>
              <a:off x="4067640" y="4810680"/>
              <a:ext cx="360" cy="660960"/>
            </a:xfrm>
            <a:prstGeom prst="straightConnector1">
              <a:avLst/>
            </a:prstGeom>
            <a:ln>
              <a:solidFill>
                <a:srgbClr val="e97132"/>
              </a:solidFill>
              <a:prstDash val="dash"/>
            </a:ln>
          </p:spPr>
        </p:cxnSp>
        <p:sp>
          <p:nvSpPr>
            <p:cNvPr id="162" name="Freeform: Shape 111"/>
            <p:cNvSpPr/>
            <p:nvPr/>
          </p:nvSpPr>
          <p:spPr>
            <a:xfrm>
              <a:off x="3608640" y="4876560"/>
              <a:ext cx="1871640" cy="588240"/>
            </a:xfrm>
            <a:custGeom>
              <a:avLst/>
              <a:gdLst>
                <a:gd name="textAreaLeft" fmla="*/ 0 w 1871640"/>
                <a:gd name="textAreaRight" fmla="*/ 1872000 w 1871640"/>
                <a:gd name="textAreaTop" fmla="*/ 0 h 588240"/>
                <a:gd name="textAreaBottom" fmla="*/ 588600 h 588240"/>
              </a:gdLst>
              <a:ahLst/>
              <a:rect l="textAreaLeft" t="textAreaTop" r="textAreaRight" b="textAreaBottom"/>
              <a:pathLst>
                <a:path w="2752725" h="625187">
                  <a:moveTo>
                    <a:pt x="0" y="625187"/>
                  </a:moveTo>
                  <a:cubicBezTo>
                    <a:pt x="136921" y="623331"/>
                    <a:pt x="235744" y="625255"/>
                    <a:pt x="327025" y="621042"/>
                  </a:cubicBezTo>
                  <a:cubicBezTo>
                    <a:pt x="418306" y="616829"/>
                    <a:pt x="513689" y="546430"/>
                    <a:pt x="566738" y="447211"/>
                  </a:cubicBezTo>
                  <a:cubicBezTo>
                    <a:pt x="619787" y="347992"/>
                    <a:pt x="611982" y="87642"/>
                    <a:pt x="645319" y="25730"/>
                  </a:cubicBezTo>
                  <a:cubicBezTo>
                    <a:pt x="678656" y="-36182"/>
                    <a:pt x="704850" y="26921"/>
                    <a:pt x="766763" y="75736"/>
                  </a:cubicBezTo>
                  <a:cubicBezTo>
                    <a:pt x="828676" y="124551"/>
                    <a:pt x="948928" y="207895"/>
                    <a:pt x="1045368" y="261473"/>
                  </a:cubicBezTo>
                  <a:cubicBezTo>
                    <a:pt x="1141808" y="315051"/>
                    <a:pt x="1234678" y="355533"/>
                    <a:pt x="1345406" y="397205"/>
                  </a:cubicBezTo>
                  <a:cubicBezTo>
                    <a:pt x="1456134" y="438877"/>
                    <a:pt x="1585912" y="482930"/>
                    <a:pt x="1709737" y="511505"/>
                  </a:cubicBezTo>
                  <a:cubicBezTo>
                    <a:pt x="1833562" y="540080"/>
                    <a:pt x="1915715" y="547224"/>
                    <a:pt x="2088356" y="568655"/>
                  </a:cubicBezTo>
                  <a:cubicBezTo>
                    <a:pt x="2260997" y="590086"/>
                    <a:pt x="2506861" y="604373"/>
                    <a:pt x="2752725" y="618661"/>
                  </a:cubicBezTo>
                </a:path>
              </a:pathLst>
            </a:custGeom>
            <a:noFill/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63" name="TextBox 112"/>
            <p:cNvSpPr/>
            <p:nvPr/>
          </p:nvSpPr>
          <p:spPr>
            <a:xfrm>
              <a:off x="3942360" y="5435640"/>
              <a:ext cx="3913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2"/>
                  </a:solidFill>
                  <a:latin typeface="Aptos"/>
                </a:rPr>
                <a:t>t4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4" name="TextBox 10"/>
            <p:cNvSpPr/>
            <p:nvPr/>
          </p:nvSpPr>
          <p:spPr>
            <a:xfrm>
              <a:off x="6784560" y="494640"/>
              <a:ext cx="16686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 </a:t>
              </a:r>
              <a:r>
                <a:rPr b="0" lang="en-US" sz="1800" spc="-1" strike="noStrike">
                  <a:solidFill>
                    <a:schemeClr val="dk1"/>
                  </a:solidFill>
                  <a:latin typeface="Aptos"/>
                </a:rPr>
                <a:t>electron path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65" name="Straight Arrow Connector 11"/>
            <p:cNvCxnSpPr/>
            <p:nvPr/>
          </p:nvCxnSpPr>
          <p:spPr>
            <a:xfrm>
              <a:off x="8012160" y="793440"/>
              <a:ext cx="366120" cy="86760"/>
            </a:xfrm>
            <a:prstGeom prst="straightConnector1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</p:cxnSp>
      </p:grpSp>
      <p:sp>
        <p:nvSpPr>
          <p:cNvPr id="166" name="Title 1"/>
          <p:cNvSpPr/>
          <p:nvPr/>
        </p:nvSpPr>
        <p:spPr>
          <a:xfrm>
            <a:off x="838080" y="67212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Concept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1"/>
          <p:cNvSpPr>
            <a:spLocks noGrp="1"/>
          </p:cNvSpPr>
          <p:nvPr>
            <p:ph type="sldNum" idx="39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0B45CA0-5936-4245-BCD8-BD6675205B7E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1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42" name="Group 26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sp>
          <p:nvSpPr>
            <p:cNvPr id="543" name="Rectangle 24"/>
            <p:cNvSpPr/>
            <p:nvPr/>
          </p:nvSpPr>
          <p:spPr>
            <a:xfrm>
              <a:off x="2270520" y="3224520"/>
              <a:ext cx="7118280" cy="326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ptos"/>
              </a:endParaRPr>
            </a:p>
          </p:txBody>
        </p:sp>
        <p:grpSp>
          <p:nvGrpSpPr>
            <p:cNvPr id="544" name="Group 17"/>
            <p:cNvGrpSpPr/>
            <p:nvPr/>
          </p:nvGrpSpPr>
          <p:grpSpPr>
            <a:xfrm>
              <a:off x="2381400" y="3224520"/>
              <a:ext cx="6907320" cy="3128760"/>
              <a:chOff x="2381400" y="3224520"/>
              <a:chExt cx="6907320" cy="3128760"/>
            </a:xfrm>
          </p:grpSpPr>
          <p:grpSp>
            <p:nvGrpSpPr>
              <p:cNvPr id="545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546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47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48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549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0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1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52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53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554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55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56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557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58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59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560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561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2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3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4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5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566" name="Straight Arrow Connector 15"/>
              <p:cNvCxnSpPr/>
              <p:nvPr/>
            </p:nvCxnSpPr>
            <p:spPr>
              <a:xfrm flipH="1">
                <a:off x="2472840" y="5320440"/>
                <a:ext cx="1337760" cy="964080"/>
              </a:xfrm>
              <a:prstGeom prst="straightConnector1">
                <a:avLst/>
              </a:prstGeom>
              <a:ln w="38100">
                <a:solidFill>
                  <a:srgbClr val="0e2841"/>
                </a:solidFill>
                <a:tailEnd len="med" type="triangle" w="med"/>
              </a:ln>
            </p:spPr>
          </p:cxn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69" name="Group 17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570" name="Group 14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sp>
            <p:nvSpPr>
              <p:cNvPr id="571" name="Rectangle 1"/>
              <p:cNvSpPr/>
              <p:nvPr/>
            </p:nvSpPr>
            <p:spPr>
              <a:xfrm>
                <a:off x="2270520" y="3224520"/>
                <a:ext cx="7118280" cy="3268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grpSp>
            <p:nvGrpSpPr>
              <p:cNvPr id="572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573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74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575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576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77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78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79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580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581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82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83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584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585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586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587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588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89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90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91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92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cxnSp>
          <p:nvCxnSpPr>
            <p:cNvPr id="593" name="Straight Arrow Connector 15"/>
            <p:cNvCxnSpPr/>
            <p:nvPr/>
          </p:nvCxnSpPr>
          <p:spPr>
            <a:xfrm flipH="1">
              <a:off x="2472840" y="5320440"/>
              <a:ext cx="1337760" cy="964080"/>
            </a:xfrm>
            <a:prstGeom prst="straightConnector1">
              <a:avLst/>
            </a:prstGeom>
            <a:ln w="38100">
              <a:solidFill>
                <a:srgbClr val="0e2841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96" name="Group 17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597" name="Group 14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sp>
            <p:nvSpPr>
              <p:cNvPr id="598" name="Rectangle 1"/>
              <p:cNvSpPr/>
              <p:nvPr/>
            </p:nvSpPr>
            <p:spPr>
              <a:xfrm>
                <a:off x="2270520" y="3224520"/>
                <a:ext cx="7118280" cy="3268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grpSp>
            <p:nvGrpSpPr>
              <p:cNvPr id="599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600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601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602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603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4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5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606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607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sp>
              <p:nvSpPr>
                <p:cNvPr id="608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609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610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611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612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613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614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615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6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7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8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9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cxnSp>
          <p:nvCxnSpPr>
            <p:cNvPr id="620" name="Straight Arrow Connector 15"/>
            <p:cNvCxnSpPr/>
            <p:nvPr/>
          </p:nvCxnSpPr>
          <p:spPr>
            <a:xfrm flipH="1">
              <a:off x="2472840" y="5320440"/>
              <a:ext cx="1337760" cy="964080"/>
            </a:xfrm>
            <a:prstGeom prst="straightConnector1">
              <a:avLst/>
            </a:prstGeom>
            <a:ln w="38100">
              <a:solidFill>
                <a:srgbClr val="0e2841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Box 2"/>
          <p:cNvSpPr/>
          <p:nvPr/>
        </p:nvSpPr>
        <p:spPr>
          <a:xfrm>
            <a:off x="22680" y="979560"/>
            <a:ext cx="9693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Array events are only sent to the server when coincident with a borehole event.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In post analysis, we identify events that have 4 hits  or more.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The direction of the muon shower is obtained from the position and timing of the hits.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Detector muon rate: ~ 200Hz per detector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Actual shower detection rate in coincidence with a borehole: ~ 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-3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Hz     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Titl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Data 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23" name="Group 17"/>
          <p:cNvGrpSpPr/>
          <p:nvPr/>
        </p:nvGrpSpPr>
        <p:grpSpPr>
          <a:xfrm>
            <a:off x="2270520" y="3224520"/>
            <a:ext cx="7118280" cy="3268080"/>
            <a:chOff x="2270520" y="3224520"/>
            <a:chExt cx="7118280" cy="3268080"/>
          </a:xfrm>
        </p:grpSpPr>
        <p:grpSp>
          <p:nvGrpSpPr>
            <p:cNvPr id="624" name="Group 14"/>
            <p:cNvGrpSpPr/>
            <p:nvPr/>
          </p:nvGrpSpPr>
          <p:grpSpPr>
            <a:xfrm>
              <a:off x="2270520" y="3224520"/>
              <a:ext cx="7118280" cy="3268080"/>
              <a:chOff x="2270520" y="3224520"/>
              <a:chExt cx="7118280" cy="3268080"/>
            </a:xfrm>
          </p:grpSpPr>
          <p:sp>
            <p:nvSpPr>
              <p:cNvPr id="625" name="Rectangle 1"/>
              <p:cNvSpPr/>
              <p:nvPr/>
            </p:nvSpPr>
            <p:spPr>
              <a:xfrm>
                <a:off x="2270520" y="3224520"/>
                <a:ext cx="7118280" cy="326808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Aptos"/>
                </a:endParaRPr>
              </a:p>
            </p:txBody>
          </p:sp>
          <p:grpSp>
            <p:nvGrpSpPr>
              <p:cNvPr id="626" name="Group 1034"/>
              <p:cNvGrpSpPr/>
              <p:nvPr/>
            </p:nvGrpSpPr>
            <p:grpSpPr>
              <a:xfrm>
                <a:off x="2381400" y="3224520"/>
                <a:ext cx="6907320" cy="3128760"/>
                <a:chOff x="2381400" y="3224520"/>
                <a:chExt cx="6907320" cy="3128760"/>
              </a:xfrm>
            </p:grpSpPr>
            <p:pic>
              <p:nvPicPr>
                <p:cNvPr id="627" name="Picture 28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2723400" y="32328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628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145760" y="322452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629" name="Picture 2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8433360" y="324828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630" name="Rectangle 3"/>
                <p:cNvSpPr/>
                <p:nvPr/>
              </p:nvSpPr>
              <p:spPr>
                <a:xfrm>
                  <a:off x="2643120" y="366408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31" name="Rectangle 4"/>
                <p:cNvSpPr/>
                <p:nvPr/>
              </p:nvSpPr>
              <p:spPr>
                <a:xfrm>
                  <a:off x="264312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32" name="Rectangle 5"/>
                <p:cNvSpPr/>
                <p:nvPr/>
              </p:nvSpPr>
              <p:spPr>
                <a:xfrm>
                  <a:off x="2381400" y="551808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633" name="Straight Arrow Connector 7"/>
                <p:cNvCxnSpPr/>
                <p:nvPr/>
              </p:nvCxnSpPr>
              <p:spPr>
                <a:xfrm flipV="1">
                  <a:off x="2960640" y="5113440"/>
                  <a:ext cx="360" cy="4046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cxnSp>
              <p:nvCxnSpPr>
                <p:cNvPr id="634" name="Straight Arrow Connector 8"/>
                <p:cNvCxnSpPr/>
                <p:nvPr/>
              </p:nvCxnSpPr>
              <p:spPr>
                <a:xfrm flipV="1">
                  <a:off x="2960640" y="4185360"/>
                  <a:ext cx="360" cy="41184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len="med" type="triangle" w="med"/>
                </a:ln>
              </p:spPr>
            </p:cxnSp>
            <p:sp>
              <p:nvSpPr>
                <p:cNvPr id="635" name="Rectangle 10"/>
                <p:cNvSpPr/>
                <p:nvPr/>
              </p:nvSpPr>
              <p:spPr>
                <a:xfrm>
                  <a:off x="4065480" y="458892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636" name="Straight Arrow Connector 12"/>
                <p:cNvCxnSpPr/>
                <p:nvPr/>
              </p:nvCxnSpPr>
              <p:spPr>
                <a:xfrm flipV="1">
                  <a:off x="4383000" y="510552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637" name="Straight Arrow Connector 13"/>
                <p:cNvCxnSpPr/>
                <p:nvPr/>
              </p:nvCxnSpPr>
              <p:spPr>
                <a:xfrm flipV="1">
                  <a:off x="43830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sp>
              <p:nvSpPr>
                <p:cNvPr id="638" name="Rectangle 20"/>
                <p:cNvSpPr/>
                <p:nvPr/>
              </p:nvSpPr>
              <p:spPr>
                <a:xfrm>
                  <a:off x="8364240" y="45968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GPS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639" name="Straight Arrow Connector 22"/>
                <p:cNvCxnSpPr/>
                <p:nvPr/>
              </p:nvCxnSpPr>
              <p:spPr>
                <a:xfrm flipV="1">
                  <a:off x="8681760" y="5113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cxnSp>
              <p:nvCxnSpPr>
                <p:cNvPr id="640" name="Straight Arrow Connector 23"/>
                <p:cNvCxnSpPr/>
                <p:nvPr/>
              </p:nvCxnSpPr>
              <p:spPr>
                <a:xfrm flipV="1">
                  <a:off x="8670600" y="4177440"/>
                  <a:ext cx="360" cy="411840"/>
                </a:xfrm>
                <a:prstGeom prst="straightConnector1">
                  <a:avLst/>
                </a:prstGeom>
                <a:ln>
                  <a:solidFill>
                    <a:srgbClr val="156082"/>
                  </a:solidFill>
                  <a:tailEnd len="med" type="triangle" w="med"/>
                </a:ln>
              </p:spPr>
            </p:cxnSp>
            <p:pic>
              <p:nvPicPr>
                <p:cNvPr id="641" name="Picture 30" descr="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6066000" y="4001400"/>
                  <a:ext cx="474480" cy="4467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642" name="Rectangle 29"/>
                <p:cNvSpPr/>
                <p:nvPr/>
              </p:nvSpPr>
              <p:spPr>
                <a:xfrm>
                  <a:off x="5869800" y="4391280"/>
                  <a:ext cx="936000" cy="839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Base Station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43" name="Rectangle 51"/>
                <p:cNvSpPr/>
                <p:nvPr/>
              </p:nvSpPr>
              <p:spPr>
                <a:xfrm>
                  <a:off x="3994560" y="367560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44" name="Rectangle 52"/>
                <p:cNvSpPr/>
                <p:nvPr/>
              </p:nvSpPr>
              <p:spPr>
                <a:xfrm>
                  <a:off x="8353080" y="3671640"/>
                  <a:ext cx="635040" cy="516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e28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CPU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45" name="Rectangle 1024"/>
                <p:cNvSpPr/>
                <p:nvPr/>
              </p:nvSpPr>
              <p:spPr>
                <a:xfrm>
                  <a:off x="381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Array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2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46" name="Rectangle 1026"/>
                <p:cNvSpPr/>
                <p:nvPr/>
              </p:nvSpPr>
              <p:spPr>
                <a:xfrm>
                  <a:off x="8130240" y="5517000"/>
                  <a:ext cx="1158480" cy="835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92a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Borehole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</a:pPr>
                  <a:r>
                    <a:rPr b="0" lang="en-US" sz="1800" spc="-1" strike="noStrike">
                      <a:solidFill>
                        <a:schemeClr val="dk1"/>
                      </a:solidFill>
                      <a:latin typeface="Aptos"/>
                    </a:rPr>
                    <a:t>Detector 1</a:t>
                  </a:r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cxnSp>
          <p:nvCxnSpPr>
            <p:cNvPr id="647" name="Straight Arrow Connector 15"/>
            <p:cNvCxnSpPr/>
            <p:nvPr/>
          </p:nvCxnSpPr>
          <p:spPr>
            <a:xfrm flipH="1">
              <a:off x="2472840" y="5320440"/>
              <a:ext cx="1337760" cy="964080"/>
            </a:xfrm>
            <a:prstGeom prst="straightConnector1">
              <a:avLst/>
            </a:prstGeom>
            <a:ln w="38100">
              <a:solidFill>
                <a:srgbClr val="0e2841"/>
              </a:solidFill>
              <a:tailEnd len="med" type="triangle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Assembled Detector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169" name="Picture 4" descr=""/>
          <p:cNvPicPr/>
          <p:nvPr/>
        </p:nvPicPr>
        <p:blipFill>
          <a:blip r:embed="rId1"/>
          <a:srcRect l="17736" t="52250" r="0" b="0"/>
          <a:stretch/>
        </p:blipFill>
        <p:spPr>
          <a:xfrm>
            <a:off x="6095880" y="189360"/>
            <a:ext cx="4848480" cy="5711040"/>
          </a:xfrm>
          <a:prstGeom prst="rect">
            <a:avLst/>
          </a:prstGeom>
          <a:ln w="0">
            <a:noFill/>
          </a:ln>
        </p:spPr>
      </p:pic>
      <p:sp>
        <p:nvSpPr>
          <p:cNvPr id="170" name="TextBox 5"/>
          <p:cNvSpPr/>
          <p:nvPr/>
        </p:nvSpPr>
        <p:spPr>
          <a:xfrm>
            <a:off x="1266840" y="2926440"/>
            <a:ext cx="36633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16 scintillating bars from Fermi Lab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With total area of 1.5m</a:t>
            </a:r>
            <a:r>
              <a:rPr b="0" lang="en-US" sz="1800" spc="-1" strike="noStrike" baseline="30000">
                <a:solidFill>
                  <a:schemeClr val="dk1"/>
                </a:solidFill>
                <a:latin typeface="Aptos"/>
              </a:rPr>
              <a:t>2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Box 6"/>
          <p:cNvSpPr/>
          <p:nvPr/>
        </p:nvSpPr>
        <p:spPr>
          <a:xfrm>
            <a:off x="1031040" y="3767040"/>
            <a:ext cx="3979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 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32 Wavelength Shifting Optical Fibers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Box 7"/>
          <p:cNvSpPr/>
          <p:nvPr/>
        </p:nvSpPr>
        <p:spPr>
          <a:xfrm>
            <a:off x="2043720" y="4844160"/>
            <a:ext cx="2865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Onsemi 6mm x 6mm SiPM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3" name="Straight Arrow Connector 9"/>
          <p:cNvCxnSpPr>
            <a:stCxn id="170" idx="3"/>
          </p:cNvCxnSpPr>
          <p:nvPr/>
        </p:nvCxnSpPr>
        <p:spPr>
          <a:xfrm flipV="1">
            <a:off x="4930200" y="3099960"/>
            <a:ext cx="3139920" cy="282960"/>
          </a:xfrm>
          <a:prstGeom prst="straightConnector1">
            <a:avLst/>
          </a:prstGeom>
          <a:ln>
            <a:solidFill>
              <a:srgbClr val="156082"/>
            </a:solidFill>
            <a:tailEnd len="med" type="triangle" w="med"/>
          </a:ln>
        </p:spPr>
      </p:cxnSp>
      <p:cxnSp>
        <p:nvCxnSpPr>
          <p:cNvPr id="174" name="Straight Arrow Connector 10"/>
          <p:cNvCxnSpPr/>
          <p:nvPr/>
        </p:nvCxnSpPr>
        <p:spPr>
          <a:xfrm>
            <a:off x="4948920" y="4002120"/>
            <a:ext cx="3838680" cy="205920"/>
          </a:xfrm>
          <a:prstGeom prst="straightConnector1">
            <a:avLst/>
          </a:prstGeom>
          <a:ln>
            <a:solidFill>
              <a:srgbClr val="156082"/>
            </a:solidFill>
            <a:tailEnd len="med" type="triangle" w="med"/>
          </a:ln>
        </p:spPr>
      </p:cxnSp>
      <p:cxnSp>
        <p:nvCxnSpPr>
          <p:cNvPr id="175" name="Straight Arrow Connector 13"/>
          <p:cNvCxnSpPr/>
          <p:nvPr/>
        </p:nvCxnSpPr>
        <p:spPr>
          <a:xfrm flipV="1">
            <a:off x="4909320" y="4530600"/>
            <a:ext cx="2786400" cy="543240"/>
          </a:xfrm>
          <a:prstGeom prst="straightConnector1">
            <a:avLst/>
          </a:prstGeom>
          <a:ln>
            <a:solidFill>
              <a:srgbClr val="156082"/>
            </a:solidFill>
            <a:tailEnd len="med" type="triangle" w="med"/>
          </a:ln>
        </p:spPr>
      </p:cxnSp>
      <p:sp>
        <p:nvSpPr>
          <p:cNvPr id="176" name="TextBox 14"/>
          <p:cNvSpPr/>
          <p:nvPr/>
        </p:nvSpPr>
        <p:spPr>
          <a:xfrm>
            <a:off x="838080" y="1208880"/>
            <a:ext cx="50468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Alex Clark and Haoran Sun assembling a detector at UI.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19"/>
          <p:cNvSpPr/>
          <p:nvPr/>
        </p:nvSpPr>
        <p:spPr>
          <a:xfrm>
            <a:off x="1928880" y="1974600"/>
            <a:ext cx="2865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Onsemi 6mm x 6mm SiPM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8" name="Straight Arrow Connector 20"/>
          <p:cNvCxnSpPr/>
          <p:nvPr/>
        </p:nvCxnSpPr>
        <p:spPr>
          <a:xfrm flipV="1">
            <a:off x="4816800" y="1960560"/>
            <a:ext cx="3136680" cy="181800"/>
          </a:xfrm>
          <a:prstGeom prst="straightConnector1">
            <a:avLst/>
          </a:prstGeom>
          <a:ln>
            <a:solidFill>
              <a:srgbClr val="156082"/>
            </a:solidFill>
            <a:tailEnd len="med" type="triangle" w="med"/>
          </a:ln>
        </p:spPr>
      </p:cxnSp>
      <p:sp>
        <p:nvSpPr>
          <p:cNvPr id="179" name="PlaceHolder 2"/>
          <p:cNvSpPr>
            <a:spLocks noGrp="1"/>
          </p:cNvSpPr>
          <p:nvPr>
            <p:ph type="sldNum" idx="40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0F2070-B102-4751-A4FF-6C3D9FBAD51C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1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6" descr=""/>
          <p:cNvPicPr/>
          <p:nvPr/>
        </p:nvPicPr>
        <p:blipFill>
          <a:blip r:embed="rId1"/>
          <a:srcRect l="18810" t="0" r="9137" b="0"/>
          <a:stretch/>
        </p:blipFill>
        <p:spPr>
          <a:xfrm>
            <a:off x="4052520" y="1740600"/>
            <a:ext cx="5990040" cy="3835440"/>
          </a:xfrm>
          <a:prstGeom prst="rect">
            <a:avLst/>
          </a:prstGeom>
          <a:ln w="0">
            <a:noFill/>
          </a:ln>
        </p:spPr>
      </p:pic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Assembly at UI 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182" name="Picture 14" descr="UIUC Logo PNG (Free Download)"/>
          <p:cNvPicPr/>
          <p:nvPr/>
        </p:nvPicPr>
        <p:blipFill>
          <a:blip r:embed="rId2"/>
          <a:stretch/>
        </p:blipFill>
        <p:spPr>
          <a:xfrm>
            <a:off x="10040760" y="315360"/>
            <a:ext cx="1429920" cy="1429920"/>
          </a:xfrm>
          <a:prstGeom prst="rect">
            <a:avLst/>
          </a:prstGeom>
          <a:ln w="0">
            <a:noFill/>
          </a:ln>
        </p:spPr>
      </p:pic>
      <p:sp>
        <p:nvSpPr>
          <p:cNvPr id="183" name="TextBox 17"/>
          <p:cNvSpPr/>
          <p:nvPr/>
        </p:nvSpPr>
        <p:spPr>
          <a:xfrm>
            <a:off x="3949560" y="5626440"/>
            <a:ext cx="6093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Ben Hooberman,  Ipsita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Chaudhary, Tim Healy and Alex Clark</a:t>
            </a: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17240" y="1991160"/>
            <a:ext cx="3240000" cy="102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12 detectors were assembled at UI.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sldNum" idx="41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8479C80-48E0-4BCD-9AB0-32132988C78F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8" descr=""/>
          <p:cNvPicPr/>
          <p:nvPr/>
        </p:nvPicPr>
        <p:blipFill>
          <a:blip r:embed="rId1"/>
          <a:stretch/>
        </p:blipFill>
        <p:spPr>
          <a:xfrm>
            <a:off x="3834000" y="1843920"/>
            <a:ext cx="2972880" cy="3966120"/>
          </a:xfrm>
          <a:prstGeom prst="rect">
            <a:avLst/>
          </a:prstGeom>
          <a:ln w="0">
            <a:noFill/>
          </a:ln>
        </p:spPr>
      </p:pic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Assembly at UI 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188" name="Picture 6" descr=""/>
          <p:cNvPicPr/>
          <p:nvPr/>
        </p:nvPicPr>
        <p:blipFill>
          <a:blip r:embed="rId2"/>
          <a:srcRect l="15083" t="13285" r="3576" b="130854"/>
          <a:stretch/>
        </p:blipFill>
        <p:spPr>
          <a:xfrm>
            <a:off x="7148520" y="1933200"/>
            <a:ext cx="4545000" cy="347364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14" descr="UIUC Logo PNG (Free Download)"/>
          <p:cNvPicPr/>
          <p:nvPr/>
        </p:nvPicPr>
        <p:blipFill>
          <a:blip r:embed="rId3"/>
          <a:stretch/>
        </p:blipFill>
        <p:spPr>
          <a:xfrm>
            <a:off x="10040760" y="315360"/>
            <a:ext cx="1429920" cy="142992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2" descr=""/>
          <p:cNvPicPr/>
          <p:nvPr/>
        </p:nvPicPr>
        <p:blipFill>
          <a:blip r:embed="rId4"/>
          <a:stretch/>
        </p:blipFill>
        <p:spPr>
          <a:xfrm>
            <a:off x="342000" y="1843920"/>
            <a:ext cx="2972880" cy="3966120"/>
          </a:xfrm>
          <a:prstGeom prst="rect">
            <a:avLst/>
          </a:prstGeom>
          <a:ln w="0">
            <a:noFill/>
          </a:ln>
        </p:spPr>
      </p:pic>
      <p:sp>
        <p:nvSpPr>
          <p:cNvPr id="191" name="TextBox 4"/>
          <p:cNvSpPr/>
          <p:nvPr/>
        </p:nvSpPr>
        <p:spPr>
          <a:xfrm>
            <a:off x="3672360" y="5897520"/>
            <a:ext cx="3384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Fiber installation.   Two per bar.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5"/>
          <p:cNvSpPr/>
          <p:nvPr/>
        </p:nvSpPr>
        <p:spPr>
          <a:xfrm>
            <a:off x="7075440" y="5461920"/>
            <a:ext cx="4618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Fibers polished and ready for SiPM assembly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Box 9"/>
          <p:cNvSpPr/>
          <p:nvPr/>
        </p:nvSpPr>
        <p:spPr>
          <a:xfrm>
            <a:off x="286920" y="5897520"/>
            <a:ext cx="3384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ptos"/>
              </a:rPr>
              <a:t>Bars and grooves installed.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ldNum" idx="42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BFBB73-904E-4F4A-AFF8-30D641F9BD45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Final Assembly and Deployment ay Oxy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196" name="Picture 5" descr=""/>
          <p:cNvPicPr/>
          <p:nvPr/>
        </p:nvPicPr>
        <p:blipFill>
          <a:blip r:embed="rId1"/>
          <a:srcRect l="0" t="18668" r="0" b="0"/>
          <a:stretch/>
        </p:blipFill>
        <p:spPr>
          <a:xfrm>
            <a:off x="466560" y="2718720"/>
            <a:ext cx="3845520" cy="2345760"/>
          </a:xfrm>
          <a:prstGeom prst="rect">
            <a:avLst/>
          </a:prstGeom>
          <a:ln w="0">
            <a:noFill/>
          </a:ln>
        </p:spPr>
      </p:pic>
      <p:pic>
        <p:nvPicPr>
          <p:cNvPr id="197" name="Content Placeholder 3" descr=""/>
          <p:cNvPicPr/>
          <p:nvPr/>
        </p:nvPicPr>
        <p:blipFill>
          <a:blip r:embed="rId2"/>
          <a:stretch/>
        </p:blipFill>
        <p:spPr>
          <a:xfrm>
            <a:off x="7879320" y="1908000"/>
            <a:ext cx="3263040" cy="4350960"/>
          </a:xfrm>
          <a:prstGeom prst="rect">
            <a:avLst/>
          </a:prstGeom>
          <a:ln w="0">
            <a:noFill/>
          </a:ln>
        </p:spPr>
      </p:pic>
      <p:pic>
        <p:nvPicPr>
          <p:cNvPr id="198" name="Content Placeholder 3" descr=""/>
          <p:cNvPicPr/>
          <p:nvPr/>
        </p:nvPicPr>
        <p:blipFill>
          <a:blip r:embed="rId3"/>
          <a:stretch/>
        </p:blipFill>
        <p:spPr>
          <a:xfrm>
            <a:off x="4464360" y="1908000"/>
            <a:ext cx="3263040" cy="435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Array Deployment in Oxy Upper parking lot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00" name="Picture 5" descr=""/>
          <p:cNvPicPr/>
          <p:nvPr/>
        </p:nvPicPr>
        <p:blipFill>
          <a:blip r:embed="rId1"/>
          <a:stretch/>
        </p:blipFill>
        <p:spPr>
          <a:xfrm>
            <a:off x="4153320" y="1437480"/>
            <a:ext cx="6880320" cy="5274720"/>
          </a:xfrm>
          <a:prstGeom prst="rect">
            <a:avLst/>
          </a:prstGeom>
          <a:ln w="0">
            <a:noFill/>
          </a:ln>
        </p:spPr>
      </p:pic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17240" y="1991160"/>
            <a:ext cx="3240000" cy="1027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Aptos"/>
              </a:rPr>
              <a:t>10 detectors were deployed at Oxy.</a:t>
            </a: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sldNum" idx="43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E5BAC9B-B51B-4005-97A2-133EDA642959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Aptos Display"/>
              </a:rPr>
              <a:t>BH Scintillators</a:t>
            </a:r>
            <a:endParaRPr b="0" lang="en-US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838080" y="1330200"/>
            <a:ext cx="520020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9cm x 50cm scintillator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SiPM board, no fiber.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Electric signal sent using a BNC cable.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ptos"/>
              </a:rPr>
              <a:t>Time stamp on the surface.   </a:t>
            </a: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05" name="Picture 5" descr=""/>
          <p:cNvPicPr/>
          <p:nvPr/>
        </p:nvPicPr>
        <p:blipFill>
          <a:blip r:embed="rId1"/>
          <a:stretch/>
        </p:blipFill>
        <p:spPr>
          <a:xfrm rot="5400000">
            <a:off x="5530320" y="1360800"/>
            <a:ext cx="4524840" cy="3393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6" descr=""/>
          <p:cNvPicPr/>
          <p:nvPr/>
        </p:nvPicPr>
        <p:blipFill>
          <a:blip r:embed="rId2"/>
          <a:stretch/>
        </p:blipFill>
        <p:spPr>
          <a:xfrm rot="5400000">
            <a:off x="8177760" y="1571400"/>
            <a:ext cx="4350960" cy="32630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7" descr=""/>
          <p:cNvPicPr/>
          <p:nvPr/>
        </p:nvPicPr>
        <p:blipFill>
          <a:blip r:embed="rId3"/>
          <a:stretch/>
        </p:blipFill>
        <p:spPr>
          <a:xfrm>
            <a:off x="1706760" y="3577680"/>
            <a:ext cx="3886560" cy="291492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3"/>
          <p:cNvSpPr>
            <a:spLocks noGrp="1"/>
          </p:cNvSpPr>
          <p:nvPr>
            <p:ph type="sldNum" idx="44"/>
          </p:nvPr>
        </p:nvSpPr>
        <p:spPr>
          <a:xfrm>
            <a:off x="10356120" y="6002640"/>
            <a:ext cx="317160" cy="272880"/>
          </a:xfrm>
          <a:prstGeom prst="rect">
            <a:avLst/>
          </a:prstGeom>
          <a:noFill/>
          <a:ln w="0">
            <a:noFill/>
          </a:ln>
        </p:spPr>
        <p:txBody>
          <a:bodyPr lIns="0" rIns="109800" tIns="91440" bIns="91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997BA04-7266-47D1-B9F2-D3E373E21BB8}" type="slidenum">
              <a:rPr b="0" lang="en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16026</TotalTime>
  <Application>LibreOffice/24.2.7.2$Linux_X86_64 LibreOffice_project/420$Build-2</Application>
  <AppVersion>15.0000</AppVersion>
  <Words>2306</Words>
  <Paragraphs>467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2026-05-22T20:17:28Z</dcterms:created>
  <dc:creator>Jean-Luc Gauvreau</dc:creator>
  <dc:description/>
  <dc:language>en-US</dc:language>
  <cp:lastModifiedBy>Jean-Luc Gauvreau</cp:lastModifiedBy>
  <dcterms:modified xsi:type="dcterms:W3CDTF">2026-06-02T23:24:09Z</dcterms:modified>
  <cp:revision>21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10</vt:i4>
  </property>
  <property fmtid="{D5CDD505-2E9C-101B-9397-08002B2CF9AE}" pid="4" name="PresentationFormat">
    <vt:lpwstr>Widescreen</vt:lpwstr>
  </property>
  <property fmtid="{D5CDD505-2E9C-101B-9397-08002B2CF9AE}" pid="5" name="Slides">
    <vt:i4>33</vt:i4>
  </property>
</Properties>
</file>