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7" r:id="rId3"/>
    <p:sldId id="286" r:id="rId4"/>
    <p:sldId id="297" r:id="rId5"/>
    <p:sldId id="298" r:id="rId6"/>
    <p:sldId id="300" r:id="rId7"/>
    <p:sldId id="299" r:id="rId8"/>
    <p:sldId id="289" r:id="rId9"/>
    <p:sldId id="288" r:id="rId10"/>
    <p:sldId id="308" r:id="rId11"/>
    <p:sldId id="290" r:id="rId12"/>
    <p:sldId id="291" r:id="rId13"/>
    <p:sldId id="305" r:id="rId14"/>
    <p:sldId id="296" r:id="rId15"/>
    <p:sldId id="303" r:id="rId16"/>
    <p:sldId id="293" r:id="rId17"/>
    <p:sldId id="294" r:id="rId18"/>
    <p:sldId id="311" r:id="rId19"/>
    <p:sldId id="271" r:id="rId20"/>
    <p:sldId id="262" r:id="rId21"/>
    <p:sldId id="274" r:id="rId22"/>
    <p:sldId id="275" r:id="rId23"/>
    <p:sldId id="279" r:id="rId24"/>
    <p:sldId id="278" r:id="rId25"/>
    <p:sldId id="306" r:id="rId26"/>
    <p:sldId id="307" r:id="rId27"/>
    <p:sldId id="309" r:id="rId28"/>
    <p:sldId id="310" r:id="rId29"/>
    <p:sldId id="312" r:id="rId30"/>
    <p:sldId id="313" r:id="rId31"/>
    <p:sldId id="314" r:id="rId32"/>
    <p:sldId id="3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A14321-6430-4EB3-A692-21BD6A6AD58C}">
          <p14:sldIdLst>
            <p14:sldId id="256"/>
          </p14:sldIdLst>
        </p14:section>
        <p14:section name="Penning intro" id="{E2D6B39E-DC91-4806-9C0C-12DC05A35DBA}">
          <p14:sldIdLst>
            <p14:sldId id="287"/>
            <p14:sldId id="286"/>
          </p14:sldIdLst>
        </p14:section>
        <p14:section name="Benchmark overview" id="{D9399DB9-7DB3-44EB-AEED-8EDEA52124F1}">
          <p14:sldIdLst>
            <p14:sldId id="297"/>
            <p14:sldId id="298"/>
            <p14:sldId id="300"/>
            <p14:sldId id="299"/>
          </p14:sldIdLst>
        </p14:section>
        <p14:section name="MZ/X v0 profiling" id="{743930FB-935F-4E52-A6FE-60C4D9036B45}">
          <p14:sldIdLst>
            <p14:sldId id="289"/>
            <p14:sldId id="288"/>
            <p14:sldId id="308"/>
          </p14:sldIdLst>
        </p14:section>
        <p14:section name="Optimised version" id="{D7E59D6D-6EF2-4A1B-891C-5973BA5CD9FE}">
          <p14:sldIdLst>
            <p14:sldId id="290"/>
          </p14:sldIdLst>
        </p14:section>
        <p14:section name="Results" id="{C3C68BB8-97E9-4FAC-B3E4-8C0F603DAF4F}">
          <p14:sldIdLst>
            <p14:sldId id="291"/>
            <p14:sldId id="305"/>
          </p14:sldIdLst>
        </p14:section>
        <p14:section name="multi-GPU version" id="{B3577D78-0CDF-40A0-BE5F-8885771D2778}">
          <p14:sldIdLst>
            <p14:sldId id="296"/>
            <p14:sldId id="303"/>
          </p14:sldIdLst>
        </p14:section>
        <p14:section name="Results" id="{CA68FED7-54D8-442F-A2C2-B5CDC4C437C4}">
          <p14:sldIdLst>
            <p14:sldId id="293"/>
            <p14:sldId id="294"/>
            <p14:sldId id="311"/>
          </p14:sldIdLst>
        </p14:section>
        <p14:section name="Untitled Section" id="{7B3BF9B1-17AE-44C5-ACA7-CE343209F6D8}">
          <p14:sldIdLst>
            <p14:sldId id="271"/>
            <p14:sldId id="262"/>
            <p14:sldId id="274"/>
            <p14:sldId id="275"/>
            <p14:sldId id="279"/>
            <p14:sldId id="278"/>
            <p14:sldId id="306"/>
            <p14:sldId id="307"/>
            <p14:sldId id="309"/>
            <p14:sldId id="310"/>
            <p14:sldId id="312"/>
            <p14:sldId id="313"/>
            <p14:sldId id="314"/>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3" autoAdjust="0"/>
    <p:restoredTop sz="86439" autoAdjust="0"/>
  </p:normalViewPr>
  <p:slideViewPr>
    <p:cSldViewPr snapToGrid="0">
      <p:cViewPr varScale="1">
        <p:scale>
          <a:sx n="55" d="100"/>
          <a:sy n="55" d="100"/>
        </p:scale>
        <p:origin x="50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3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hasz\Documents\Projects\NBody\Supercomputing%20Plasma\particle%20size%20estimation%20multi%20GPU%20ca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hasz\Documents\Projects\NBody\Supercomputing%20Plasma\particle%20size%20estimation%20multi%20GPU%20ca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Balint\plasma_2D_scaling\not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13195751848386"/>
          <c:y val="5.0925925925925923E-2"/>
          <c:w val="0.83055646121759574"/>
          <c:h val="0.79081802274715662"/>
        </c:manualLayout>
      </c:layout>
      <c:barChart>
        <c:barDir val="col"/>
        <c:grouping val="clustered"/>
        <c:varyColors val="0"/>
        <c:ser>
          <c:idx val="0"/>
          <c:order val="0"/>
          <c:tx>
            <c:strRef>
              <c:f>Sheet3!$C$3</c:f>
              <c:strCache>
                <c:ptCount val="1"/>
                <c:pt idx="0">
                  <c:v>original code runtime [h]</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Sheet3!$B$4:$B$7</c:f>
              <c:strCache>
                <c:ptCount val="4"/>
                <c:pt idx="0">
                  <c:v>P100</c:v>
                </c:pt>
                <c:pt idx="1">
                  <c:v>V100</c:v>
                </c:pt>
                <c:pt idx="2">
                  <c:v>A100</c:v>
                </c:pt>
                <c:pt idx="3">
                  <c:v>RTX6000 Ada</c:v>
                </c:pt>
              </c:strCache>
            </c:strRef>
          </c:cat>
          <c:val>
            <c:numRef>
              <c:f>Sheet3!$C$4:$C$7</c:f>
              <c:numCache>
                <c:formatCode>0.00</c:formatCode>
                <c:ptCount val="4"/>
                <c:pt idx="0">
                  <c:v>294.9550244444444</c:v>
                </c:pt>
                <c:pt idx="1">
                  <c:v>83.938941944444437</c:v>
                </c:pt>
                <c:pt idx="2">
                  <c:v>74.006152361111106</c:v>
                </c:pt>
                <c:pt idx="3">
                  <c:v>132.57412680555555</c:v>
                </c:pt>
              </c:numCache>
            </c:numRef>
          </c:val>
        </c:ser>
        <c:ser>
          <c:idx val="1"/>
          <c:order val="1"/>
          <c:tx>
            <c:strRef>
              <c:f>Sheet3!$D$3</c:f>
              <c:strCache>
                <c:ptCount val="1"/>
                <c:pt idx="0">
                  <c:v>opt. multigrid solver runtime [h]</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Sheet3!$B$4:$B$7</c:f>
              <c:strCache>
                <c:ptCount val="4"/>
                <c:pt idx="0">
                  <c:v>P100</c:v>
                </c:pt>
                <c:pt idx="1">
                  <c:v>V100</c:v>
                </c:pt>
                <c:pt idx="2">
                  <c:v>A100</c:v>
                </c:pt>
                <c:pt idx="3">
                  <c:v>RTX6000 Ada</c:v>
                </c:pt>
              </c:strCache>
            </c:strRef>
          </c:cat>
          <c:val>
            <c:numRef>
              <c:f>Sheet3!$D$4:$D$7</c:f>
              <c:numCache>
                <c:formatCode>0.00</c:formatCode>
                <c:ptCount val="4"/>
                <c:pt idx="0">
                  <c:v>48.451000527777772</c:v>
                </c:pt>
                <c:pt idx="1">
                  <c:v>21.169757583333329</c:v>
                </c:pt>
                <c:pt idx="2">
                  <c:v>18.795009180555557</c:v>
                </c:pt>
                <c:pt idx="3">
                  <c:v>22.611649305555556</c:v>
                </c:pt>
              </c:numCache>
            </c:numRef>
          </c:val>
        </c:ser>
        <c:ser>
          <c:idx val="2"/>
          <c:order val="2"/>
          <c:tx>
            <c:strRef>
              <c:f>Sheet3!$G$3</c:f>
              <c:strCache>
                <c:ptCount val="1"/>
                <c:pt idx="0">
                  <c:v>optimised spectral solver runtime [h]</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Sheet3!$B$4:$B$7</c:f>
              <c:strCache>
                <c:ptCount val="4"/>
                <c:pt idx="0">
                  <c:v>P100</c:v>
                </c:pt>
                <c:pt idx="1">
                  <c:v>V100</c:v>
                </c:pt>
                <c:pt idx="2">
                  <c:v>A100</c:v>
                </c:pt>
                <c:pt idx="3">
                  <c:v>RTX6000 Ada</c:v>
                </c:pt>
              </c:strCache>
            </c:strRef>
          </c:cat>
          <c:val>
            <c:numRef>
              <c:f>Sheet3!$G$4:$G$7</c:f>
              <c:numCache>
                <c:formatCode>0.00</c:formatCode>
                <c:ptCount val="4"/>
                <c:pt idx="0">
                  <c:v>30.272659055555557</c:v>
                </c:pt>
                <c:pt idx="1">
                  <c:v>9.8173096111111118</c:v>
                </c:pt>
                <c:pt idx="2">
                  <c:v>9.2612544027777783</c:v>
                </c:pt>
                <c:pt idx="3">
                  <c:v>7.6895711944444454</c:v>
                </c:pt>
              </c:numCache>
            </c:numRef>
          </c:val>
        </c:ser>
        <c:dLbls>
          <c:showLegendKey val="0"/>
          <c:showVal val="0"/>
          <c:showCatName val="0"/>
          <c:showSerName val="0"/>
          <c:showPercent val="0"/>
          <c:showBubbleSize val="0"/>
        </c:dLbls>
        <c:gapWidth val="219"/>
        <c:overlap val="-27"/>
        <c:axId val="132229840"/>
        <c:axId val="132230232"/>
      </c:barChart>
      <c:catAx>
        <c:axId val="1322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230232"/>
        <c:crosses val="autoZero"/>
        <c:auto val="1"/>
        <c:lblAlgn val="ctr"/>
        <c:lblOffset val="100"/>
        <c:noMultiLvlLbl val="0"/>
      </c:catAx>
      <c:valAx>
        <c:axId val="132230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800" dirty="0" smtClean="0"/>
                  <a:t>Execution time (hours)</a:t>
                </a:r>
                <a:endParaRPr lang="en-GB" sz="1800" dirty="0"/>
              </a:p>
            </c:rich>
          </c:tx>
          <c:layout>
            <c:manualLayout>
              <c:xMode val="edge"/>
              <c:yMode val="edge"/>
              <c:x val="4.7668152105202425E-3"/>
              <c:y val="0.1775654082093663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229840"/>
        <c:crosses val="autoZero"/>
        <c:crossBetween val="between"/>
      </c:valAx>
      <c:spPr>
        <a:noFill/>
        <a:ln>
          <a:noFill/>
        </a:ln>
        <a:effectLst/>
      </c:spPr>
    </c:plotArea>
    <c:legend>
      <c:legendPos val="r"/>
      <c:layout>
        <c:manualLayout>
          <c:xMode val="edge"/>
          <c:yMode val="edge"/>
          <c:x val="0.42727016379297017"/>
          <c:y val="0.11284558180227472"/>
          <c:w val="0.51717422338778363"/>
          <c:h val="0.24589399099522341"/>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Pt>
            <c:idx val="2"/>
            <c:invertIfNegative val="0"/>
            <c:bubble3D val="0"/>
            <c:spPr>
              <a:solidFill>
                <a:srgbClr val="92D050"/>
              </a:solidFill>
              <a:ln>
                <a:noFill/>
              </a:ln>
              <a:effectLst/>
            </c:spPr>
          </c:dPt>
          <c:dPt>
            <c:idx val="5"/>
            <c:invertIfNegative val="0"/>
            <c:bubble3D val="0"/>
            <c:spPr>
              <a:solidFill>
                <a:srgbClr val="92D050"/>
              </a:solidFill>
              <a:ln>
                <a:noFill/>
              </a:ln>
              <a:effectLst/>
            </c:spPr>
          </c:dPt>
          <c:dPt>
            <c:idx val="6"/>
            <c:invertIfNegative val="0"/>
            <c:bubble3D val="0"/>
            <c:spPr>
              <a:solidFill>
                <a:srgbClr val="92D050"/>
              </a:solidFill>
              <a:ln>
                <a:noFill/>
              </a:ln>
              <a:effectLst/>
            </c:spPr>
          </c:dPt>
          <c:dPt>
            <c:idx val="7"/>
            <c:invertIfNegative val="0"/>
            <c:bubble3D val="0"/>
            <c:spPr>
              <a:solidFill>
                <a:srgbClr val="C00000"/>
              </a:solidFill>
              <a:ln>
                <a:noFill/>
              </a:ln>
              <a:effectLst/>
            </c:spPr>
          </c:dPt>
          <c:dLbls>
            <c:dLbl>
              <c:idx val="2"/>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3"/>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4"/>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1"/>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2"/>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3"/>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4"/>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5"/>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6"/>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7"/>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'benchmark chart (2)'!$C$2:$C$19</c:f>
              <c:strCache>
                <c:ptCount val="18"/>
                <c:pt idx="0">
                  <c:v>MZ/X CUDA (1 x RTX6000)</c:v>
                </c:pt>
                <c:pt idx="1">
                  <c:v>MZ/X CUDA (1 x A100)</c:v>
                </c:pt>
                <c:pt idx="2">
                  <c:v>CUDA (1 x A100)</c:v>
                </c:pt>
                <c:pt idx="3">
                  <c:v>MPI openMP (72 cores)</c:v>
                </c:pt>
                <c:pt idx="4">
                  <c:v>MPI (768 cores)</c:v>
                </c:pt>
                <c:pt idx="5">
                  <c:v>CUDA (1 x V100)</c:v>
                </c:pt>
                <c:pt idx="6">
                  <c:v>MPI openMP openACC (4 x V100)</c:v>
                </c:pt>
                <c:pt idx="7">
                  <c:v>MZ/X CUDA (1 x V100)</c:v>
                </c:pt>
                <c:pt idx="8">
                  <c:v>MPI openMP (28 cores)</c:v>
                </c:pt>
                <c:pt idx="9">
                  <c:v>OpenMP (40 cores)</c:v>
                </c:pt>
                <c:pt idx="10">
                  <c:v>MPI (192 cores)</c:v>
                </c:pt>
                <c:pt idx="11">
                  <c:v>OpenMP (32 cores)</c:v>
                </c:pt>
                <c:pt idx="12">
                  <c:v>MPI (640 cores)</c:v>
                </c:pt>
                <c:pt idx="13">
                  <c:v>MPI openMP (48 cores)</c:v>
                </c:pt>
                <c:pt idx="14">
                  <c:v>MPI openMP (42 cores)</c:v>
                </c:pt>
                <c:pt idx="15">
                  <c:v>MPI (32 cores)</c:v>
                </c:pt>
                <c:pt idx="16">
                  <c:v>MPI (256 cores)</c:v>
                </c:pt>
                <c:pt idx="17">
                  <c:v>MPI (128 cores)</c:v>
                </c:pt>
              </c:strCache>
            </c:strRef>
          </c:cat>
          <c:val>
            <c:numRef>
              <c:f>'benchmark chart (2)'!$E$2:$E$19</c:f>
              <c:numCache>
                <c:formatCode>General</c:formatCode>
                <c:ptCount val="18"/>
                <c:pt idx="0">
                  <c:v>0.32041666666666668</c:v>
                </c:pt>
                <c:pt idx="1">
                  <c:v>0.38583333333333331</c:v>
                </c:pt>
                <c:pt idx="2">
                  <c:v>0.41666666666666669</c:v>
                </c:pt>
                <c:pt idx="3">
                  <c:v>2.9583333333333335</c:v>
                </c:pt>
                <c:pt idx="4">
                  <c:v>3</c:v>
                </c:pt>
                <c:pt idx="5">
                  <c:v>3.3333333333333335</c:v>
                </c:pt>
                <c:pt idx="6">
                  <c:v>3.4166666666666665</c:v>
                </c:pt>
                <c:pt idx="7">
                  <c:v>3.4975000000000001</c:v>
                </c:pt>
                <c:pt idx="8">
                  <c:v>5.333333333333333</c:v>
                </c:pt>
                <c:pt idx="9">
                  <c:v>7.541666666666667</c:v>
                </c:pt>
                <c:pt idx="10">
                  <c:v>7.708333333333333</c:v>
                </c:pt>
                <c:pt idx="11">
                  <c:v>10</c:v>
                </c:pt>
                <c:pt idx="12">
                  <c:v>14</c:v>
                </c:pt>
                <c:pt idx="13">
                  <c:v>16</c:v>
                </c:pt>
                <c:pt idx="14">
                  <c:v>30</c:v>
                </c:pt>
                <c:pt idx="15">
                  <c:v>37</c:v>
                </c:pt>
                <c:pt idx="16">
                  <c:v>42</c:v>
                </c:pt>
                <c:pt idx="17">
                  <c:v>55</c:v>
                </c:pt>
              </c:numCache>
            </c:numRef>
          </c:val>
        </c:ser>
        <c:dLbls>
          <c:showLegendKey val="0"/>
          <c:showVal val="0"/>
          <c:showCatName val="0"/>
          <c:showSerName val="0"/>
          <c:showPercent val="0"/>
          <c:showBubbleSize val="0"/>
        </c:dLbls>
        <c:gapWidth val="100"/>
        <c:axId val="640025696"/>
        <c:axId val="640026088"/>
      </c:barChart>
      <c:catAx>
        <c:axId val="6400256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40026088"/>
        <c:crosses val="autoZero"/>
        <c:auto val="1"/>
        <c:lblAlgn val="ctr"/>
        <c:lblOffset val="100"/>
        <c:noMultiLvlLbl val="0"/>
      </c:catAx>
      <c:valAx>
        <c:axId val="64002608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simulation runtime [days]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40025696"/>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hu-HU" b="1"/>
              <a:t>Scaling</a:t>
            </a:r>
          </a:p>
        </c:rich>
      </c:tx>
      <c:layout>
        <c:manualLayout>
          <c:xMode val="edge"/>
          <c:yMode val="edge"/>
          <c:x val="0.44793252004910117"/>
          <c:y val="4.812378802418694E-3"/>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86250113584765"/>
          <c:y val="7.6041729053667156E-2"/>
          <c:w val="0.82158364071014456"/>
          <c:h val="0.8093871700844345"/>
        </c:manualLayout>
      </c:layout>
      <c:scatterChart>
        <c:scatterStyle val="lineMarker"/>
        <c:varyColors val="0"/>
        <c:ser>
          <c:idx val="3"/>
          <c:order val="0"/>
          <c:spPr>
            <a:ln w="12700" cap="rnd">
              <a:solidFill>
                <a:schemeClr val="accent3"/>
              </a:solidFill>
              <a:prstDash val="dash"/>
              <a:round/>
            </a:ln>
            <a:effectLst/>
          </c:spPr>
          <c:marker>
            <c:symbol val="none"/>
          </c:marker>
          <c:xVal>
            <c:numRef>
              <c:f>scaling!$D$5:$G$5</c:f>
              <c:numCache>
                <c:formatCode>General</c:formatCode>
                <c:ptCount val="4"/>
                <c:pt idx="0">
                  <c:v>1</c:v>
                </c:pt>
                <c:pt idx="1">
                  <c:v>2</c:v>
                </c:pt>
                <c:pt idx="2">
                  <c:v>4</c:v>
                </c:pt>
                <c:pt idx="3">
                  <c:v>8</c:v>
                </c:pt>
              </c:numCache>
            </c:numRef>
          </c:xVal>
          <c:yVal>
            <c:numRef>
              <c:f>scaling!$D$12:$G$12</c:f>
              <c:numCache>
                <c:formatCode>General</c:formatCode>
                <c:ptCount val="4"/>
                <c:pt idx="0">
                  <c:v>110</c:v>
                </c:pt>
                <c:pt idx="1">
                  <c:v>55</c:v>
                </c:pt>
                <c:pt idx="2">
                  <c:v>27.5</c:v>
                </c:pt>
                <c:pt idx="3">
                  <c:v>13.75</c:v>
                </c:pt>
              </c:numCache>
            </c:numRef>
          </c:yVal>
          <c:smooth val="0"/>
          <c:extLst xmlns:c16r2="http://schemas.microsoft.com/office/drawing/2015/06/chart">
            <c:ext xmlns:c16="http://schemas.microsoft.com/office/drawing/2014/chart" uri="{C3380CC4-5D6E-409C-BE32-E72D297353CC}">
              <c16:uniqueId val="{00000009-23B8-4218-89F6-0D74F16EAC81}"/>
            </c:ext>
          </c:extLst>
        </c:ser>
        <c:ser>
          <c:idx val="4"/>
          <c:order val="1"/>
          <c:spPr>
            <a:ln w="12700" cap="rnd">
              <a:solidFill>
                <a:schemeClr val="accent3"/>
              </a:solidFill>
              <a:prstDash val="dash"/>
              <a:round/>
            </a:ln>
            <a:effectLst/>
          </c:spPr>
          <c:marker>
            <c:symbol val="none"/>
          </c:marker>
          <c:xVal>
            <c:numRef>
              <c:f>scaling!$D$5:$G$5</c:f>
              <c:numCache>
                <c:formatCode>General</c:formatCode>
                <c:ptCount val="4"/>
                <c:pt idx="0">
                  <c:v>1</c:v>
                </c:pt>
                <c:pt idx="1">
                  <c:v>2</c:v>
                </c:pt>
                <c:pt idx="2">
                  <c:v>4</c:v>
                </c:pt>
                <c:pt idx="3">
                  <c:v>8</c:v>
                </c:pt>
              </c:numCache>
            </c:numRef>
          </c:xVal>
          <c:yVal>
            <c:numRef>
              <c:f>scaling!$D$13:$G$13</c:f>
              <c:numCache>
                <c:formatCode>General</c:formatCode>
                <c:ptCount val="4"/>
                <c:pt idx="0">
                  <c:v>220</c:v>
                </c:pt>
                <c:pt idx="1">
                  <c:v>110</c:v>
                </c:pt>
                <c:pt idx="2">
                  <c:v>55</c:v>
                </c:pt>
                <c:pt idx="3">
                  <c:v>27.5</c:v>
                </c:pt>
              </c:numCache>
            </c:numRef>
          </c:yVal>
          <c:smooth val="0"/>
          <c:extLst xmlns:c16r2="http://schemas.microsoft.com/office/drawing/2015/06/chart">
            <c:ext xmlns:c16="http://schemas.microsoft.com/office/drawing/2014/chart" uri="{C3380CC4-5D6E-409C-BE32-E72D297353CC}">
              <c16:uniqueId val="{0000000A-23B8-4218-89F6-0D74F16EAC81}"/>
            </c:ext>
          </c:extLst>
        </c:ser>
        <c:ser>
          <c:idx val="5"/>
          <c:order val="2"/>
          <c:spPr>
            <a:ln w="12700" cap="rnd">
              <a:solidFill>
                <a:schemeClr val="accent3"/>
              </a:solidFill>
              <a:prstDash val="dash"/>
              <a:round/>
            </a:ln>
            <a:effectLst/>
          </c:spPr>
          <c:marker>
            <c:symbol val="none"/>
          </c:marker>
          <c:xVal>
            <c:numRef>
              <c:f>scaling!$D$5:$G$5</c:f>
              <c:numCache>
                <c:formatCode>General</c:formatCode>
                <c:ptCount val="4"/>
                <c:pt idx="0">
                  <c:v>1</c:v>
                </c:pt>
                <c:pt idx="1">
                  <c:v>2</c:v>
                </c:pt>
                <c:pt idx="2">
                  <c:v>4</c:v>
                </c:pt>
                <c:pt idx="3">
                  <c:v>8</c:v>
                </c:pt>
              </c:numCache>
            </c:numRef>
          </c:xVal>
          <c:yVal>
            <c:numRef>
              <c:f>scaling!$D$14:$G$14</c:f>
              <c:numCache>
                <c:formatCode>General</c:formatCode>
                <c:ptCount val="4"/>
                <c:pt idx="0">
                  <c:v>457</c:v>
                </c:pt>
                <c:pt idx="1">
                  <c:v>228.5</c:v>
                </c:pt>
                <c:pt idx="2">
                  <c:v>114.25</c:v>
                </c:pt>
                <c:pt idx="3">
                  <c:v>57.125</c:v>
                </c:pt>
              </c:numCache>
            </c:numRef>
          </c:yVal>
          <c:smooth val="0"/>
          <c:extLst xmlns:c16r2="http://schemas.microsoft.com/office/drawing/2015/06/chart">
            <c:ext xmlns:c16="http://schemas.microsoft.com/office/drawing/2014/chart" uri="{C3380CC4-5D6E-409C-BE32-E72D297353CC}">
              <c16:uniqueId val="{0000000B-23B8-4218-89F6-0D74F16EAC81}"/>
            </c:ext>
          </c:extLst>
        </c:ser>
        <c:ser>
          <c:idx val="7"/>
          <c:order val="3"/>
          <c:spPr>
            <a:ln w="12700" cap="rnd">
              <a:solidFill>
                <a:schemeClr val="accent3"/>
              </a:solidFill>
              <a:prstDash val="dash"/>
              <a:round/>
            </a:ln>
            <a:effectLst/>
          </c:spPr>
          <c:marker>
            <c:symbol val="none"/>
          </c:marker>
          <c:xVal>
            <c:numRef>
              <c:f>scaling!$D$5:$G$5</c:f>
              <c:numCache>
                <c:formatCode>General</c:formatCode>
                <c:ptCount val="4"/>
                <c:pt idx="0">
                  <c:v>1</c:v>
                </c:pt>
                <c:pt idx="1">
                  <c:v>2</c:v>
                </c:pt>
                <c:pt idx="2">
                  <c:v>4</c:v>
                </c:pt>
                <c:pt idx="3">
                  <c:v>8</c:v>
                </c:pt>
              </c:numCache>
            </c:numRef>
          </c:xVal>
          <c:yVal>
            <c:numRef>
              <c:f>scaling!$D$15:$G$15</c:f>
              <c:numCache>
                <c:formatCode>General</c:formatCode>
                <c:ptCount val="4"/>
                <c:pt idx="0">
                  <c:v>914</c:v>
                </c:pt>
                <c:pt idx="1">
                  <c:v>457</c:v>
                </c:pt>
                <c:pt idx="2">
                  <c:v>228.5</c:v>
                </c:pt>
                <c:pt idx="3">
                  <c:v>114.25</c:v>
                </c:pt>
              </c:numCache>
            </c:numRef>
          </c:yVal>
          <c:smooth val="0"/>
        </c:ser>
        <c:ser>
          <c:idx val="6"/>
          <c:order val="4"/>
          <c:tx>
            <c:v>72.6 M</c:v>
          </c:tx>
          <c:spPr>
            <a:ln w="19050" cap="rnd">
              <a:solidFill>
                <a:srgbClr val="7030A0"/>
              </a:solidFill>
              <a:round/>
            </a:ln>
            <a:effectLst/>
          </c:spPr>
          <c:marker>
            <c:symbol val="diamond"/>
            <c:size val="9"/>
            <c:spPr>
              <a:solidFill>
                <a:srgbClr val="7030A0"/>
              </a:solidFill>
              <a:ln w="9525">
                <a:solidFill>
                  <a:srgbClr val="7030A0"/>
                </a:solidFill>
              </a:ln>
              <a:effectLst/>
            </c:spPr>
          </c:marker>
          <c:xVal>
            <c:numRef>
              <c:f>scaling!$D$5:$G$5</c:f>
              <c:numCache>
                <c:formatCode>General</c:formatCode>
                <c:ptCount val="4"/>
                <c:pt idx="0">
                  <c:v>1</c:v>
                </c:pt>
                <c:pt idx="1">
                  <c:v>2</c:v>
                </c:pt>
                <c:pt idx="2">
                  <c:v>4</c:v>
                </c:pt>
                <c:pt idx="3">
                  <c:v>8</c:v>
                </c:pt>
              </c:numCache>
            </c:numRef>
          </c:xVal>
          <c:yVal>
            <c:numRef>
              <c:f>scaling!$D$9:$G$9</c:f>
              <c:numCache>
                <c:formatCode>General</c:formatCode>
                <c:ptCount val="4"/>
                <c:pt idx="1">
                  <c:v>458</c:v>
                </c:pt>
                <c:pt idx="2">
                  <c:v>228</c:v>
                </c:pt>
                <c:pt idx="3">
                  <c:v>129</c:v>
                </c:pt>
              </c:numCache>
            </c:numRef>
          </c:yVal>
          <c:smooth val="0"/>
          <c:extLst xmlns:c16r2="http://schemas.microsoft.com/office/drawing/2015/06/chart">
            <c:ext xmlns:c16="http://schemas.microsoft.com/office/drawing/2014/chart" uri="{C3380CC4-5D6E-409C-BE32-E72D297353CC}">
              <c16:uniqueId val="{00000000-9058-4F58-AE3C-7E5091712B70}"/>
            </c:ext>
          </c:extLst>
        </c:ser>
        <c:ser>
          <c:idx val="2"/>
          <c:order val="5"/>
          <c:tx>
            <c:v>39 M</c:v>
          </c:tx>
          <c:spPr>
            <a:ln w="19050" cap="rnd">
              <a:solidFill>
                <a:srgbClr val="FF0000"/>
              </a:solidFill>
              <a:round/>
            </a:ln>
            <a:effectLst/>
          </c:spPr>
          <c:marker>
            <c:symbol val="square"/>
            <c:size val="8"/>
            <c:spPr>
              <a:solidFill>
                <a:srgbClr val="FF0000"/>
              </a:solidFill>
              <a:ln w="9525">
                <a:solidFill>
                  <a:srgbClr val="FF0000"/>
                </a:solidFill>
              </a:ln>
              <a:effectLst/>
            </c:spPr>
          </c:marker>
          <c:xVal>
            <c:numRef>
              <c:f>scaling!$D$5:$G$5</c:f>
              <c:numCache>
                <c:formatCode>General</c:formatCode>
                <c:ptCount val="4"/>
                <c:pt idx="0">
                  <c:v>1</c:v>
                </c:pt>
                <c:pt idx="1">
                  <c:v>2</c:v>
                </c:pt>
                <c:pt idx="2">
                  <c:v>4</c:v>
                </c:pt>
                <c:pt idx="3">
                  <c:v>8</c:v>
                </c:pt>
              </c:numCache>
            </c:numRef>
          </c:xVal>
          <c:yVal>
            <c:numRef>
              <c:f>scaling!$D$8:$G$8</c:f>
              <c:numCache>
                <c:formatCode>General</c:formatCode>
                <c:ptCount val="4"/>
                <c:pt idx="0">
                  <c:v>457</c:v>
                </c:pt>
                <c:pt idx="1">
                  <c:v>228</c:v>
                </c:pt>
                <c:pt idx="2">
                  <c:v>120</c:v>
                </c:pt>
                <c:pt idx="3">
                  <c:v>70</c:v>
                </c:pt>
              </c:numCache>
            </c:numRef>
          </c:yVal>
          <c:smooth val="0"/>
          <c:extLst xmlns:c16r2="http://schemas.microsoft.com/office/drawing/2015/06/chart">
            <c:ext xmlns:c16="http://schemas.microsoft.com/office/drawing/2014/chart" uri="{C3380CC4-5D6E-409C-BE32-E72D297353CC}">
              <c16:uniqueId val="{00000008-23B8-4218-89F6-0D74F16EAC81}"/>
            </c:ext>
          </c:extLst>
        </c:ser>
        <c:ser>
          <c:idx val="1"/>
          <c:order val="6"/>
          <c:tx>
            <c:v>19.5 M</c:v>
          </c:tx>
          <c:spPr>
            <a:ln w="19050" cap="rnd">
              <a:solidFill>
                <a:srgbClr val="0070C0"/>
              </a:solidFill>
              <a:round/>
            </a:ln>
            <a:effectLst/>
          </c:spPr>
          <c:marker>
            <c:symbol val="triangle"/>
            <c:size val="8"/>
            <c:spPr>
              <a:solidFill>
                <a:srgbClr val="0070C0"/>
              </a:solidFill>
              <a:ln w="9525">
                <a:solidFill>
                  <a:srgbClr val="0070C0"/>
                </a:solidFill>
              </a:ln>
              <a:effectLst/>
            </c:spPr>
          </c:marker>
          <c:xVal>
            <c:numRef>
              <c:f>scaling!$D$5:$G$5</c:f>
              <c:numCache>
                <c:formatCode>General</c:formatCode>
                <c:ptCount val="4"/>
                <c:pt idx="0">
                  <c:v>1</c:v>
                </c:pt>
                <c:pt idx="1">
                  <c:v>2</c:v>
                </c:pt>
                <c:pt idx="2">
                  <c:v>4</c:v>
                </c:pt>
                <c:pt idx="3">
                  <c:v>8</c:v>
                </c:pt>
              </c:numCache>
            </c:numRef>
          </c:xVal>
          <c:yVal>
            <c:numRef>
              <c:f>scaling!$D$7:$G$7</c:f>
              <c:numCache>
                <c:formatCode>General</c:formatCode>
                <c:ptCount val="4"/>
                <c:pt idx="0">
                  <c:v>220</c:v>
                </c:pt>
                <c:pt idx="1">
                  <c:v>118</c:v>
                </c:pt>
                <c:pt idx="2">
                  <c:v>61</c:v>
                </c:pt>
                <c:pt idx="3">
                  <c:v>40</c:v>
                </c:pt>
              </c:numCache>
            </c:numRef>
          </c:yVal>
          <c:smooth val="0"/>
          <c:extLst xmlns:c16r2="http://schemas.microsoft.com/office/drawing/2015/06/chart">
            <c:ext xmlns:c16="http://schemas.microsoft.com/office/drawing/2014/chart" uri="{C3380CC4-5D6E-409C-BE32-E72D297353CC}">
              <c16:uniqueId val="{00000007-23B8-4218-89F6-0D74F16EAC81}"/>
            </c:ext>
          </c:extLst>
        </c:ser>
        <c:ser>
          <c:idx val="0"/>
          <c:order val="7"/>
          <c:tx>
            <c:v>9.5 M</c:v>
          </c:tx>
          <c:spPr>
            <a:ln w="19050" cap="rnd">
              <a:solidFill>
                <a:srgbClr val="00B050"/>
              </a:solidFill>
              <a:round/>
            </a:ln>
            <a:effectLst/>
          </c:spPr>
          <c:marker>
            <c:symbol val="circle"/>
            <c:size val="8"/>
            <c:spPr>
              <a:solidFill>
                <a:srgbClr val="00B050"/>
              </a:solidFill>
              <a:ln w="9525">
                <a:solidFill>
                  <a:srgbClr val="00B050"/>
                </a:solidFill>
              </a:ln>
              <a:effectLst/>
            </c:spPr>
          </c:marker>
          <c:xVal>
            <c:numRef>
              <c:f>scaling!$D$5:$G$5</c:f>
              <c:numCache>
                <c:formatCode>General</c:formatCode>
                <c:ptCount val="4"/>
                <c:pt idx="0">
                  <c:v>1</c:v>
                </c:pt>
                <c:pt idx="1">
                  <c:v>2</c:v>
                </c:pt>
                <c:pt idx="2">
                  <c:v>4</c:v>
                </c:pt>
                <c:pt idx="3">
                  <c:v>8</c:v>
                </c:pt>
              </c:numCache>
            </c:numRef>
          </c:xVal>
          <c:yVal>
            <c:numRef>
              <c:f>scaling!$D$6:$G$6</c:f>
              <c:numCache>
                <c:formatCode>General</c:formatCode>
                <c:ptCount val="4"/>
                <c:pt idx="0">
                  <c:v>110</c:v>
                </c:pt>
                <c:pt idx="1">
                  <c:v>60</c:v>
                </c:pt>
                <c:pt idx="2">
                  <c:v>39</c:v>
                </c:pt>
                <c:pt idx="3">
                  <c:v>26</c:v>
                </c:pt>
              </c:numCache>
            </c:numRef>
          </c:yVal>
          <c:smooth val="0"/>
          <c:extLst xmlns:c16r2="http://schemas.microsoft.com/office/drawing/2015/06/chart">
            <c:ext xmlns:c16="http://schemas.microsoft.com/office/drawing/2014/chart" uri="{C3380CC4-5D6E-409C-BE32-E72D297353CC}">
              <c16:uniqueId val="{00000006-23B8-4218-89F6-0D74F16EAC81}"/>
            </c:ext>
          </c:extLst>
        </c:ser>
        <c:dLbls>
          <c:showLegendKey val="0"/>
          <c:showVal val="0"/>
          <c:showCatName val="0"/>
          <c:showSerName val="0"/>
          <c:showPercent val="0"/>
          <c:showBubbleSize val="0"/>
        </c:dLbls>
        <c:axId val="640027264"/>
        <c:axId val="631724720"/>
      </c:scatterChart>
      <c:valAx>
        <c:axId val="640027264"/>
        <c:scaling>
          <c:logBase val="2"/>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hu-HU" sz="1800" b="1"/>
                  <a:t># GPUs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1724720"/>
        <c:crosses val="autoZero"/>
        <c:crossBetween val="midCat"/>
      </c:valAx>
      <c:valAx>
        <c:axId val="631724720"/>
        <c:scaling>
          <c:logBase val="10"/>
          <c:orientation val="minMax"/>
          <c:min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hu-HU" sz="1800" b="1"/>
                  <a:t>Runtime [minutes]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0027264"/>
        <c:crosses val="autoZero"/>
        <c:crossBetween val="midCat"/>
      </c:valAx>
      <c:spPr>
        <a:noFill/>
        <a:ln w="25400">
          <a:noFill/>
        </a:ln>
        <a:effectLst/>
      </c:spPr>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0.78398986193873377"/>
          <c:y val="0.12245575764064545"/>
          <c:w val="0.17031355918259292"/>
          <c:h val="0.21205481943632645"/>
        </c:manualLayout>
      </c:layout>
      <c:overlay val="0"/>
      <c:spPr>
        <a:solidFill>
          <a:sysClr val="window" lastClr="FFFFFF"/>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16C-3EBB-4FC9-A31E-06FA3E6B9207}" type="datetimeFigureOut">
              <a:rPr lang="en-GB" smtClean="0"/>
              <a:t>27/05/2026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6C5C7-0A4E-4439-A096-AED7A5661DDB}" type="slidenum">
              <a:rPr lang="en-GB" smtClean="0"/>
              <a:t>‹#›</a:t>
            </a:fld>
            <a:endParaRPr lang="en-GB"/>
          </a:p>
        </p:txBody>
      </p:sp>
    </p:spTree>
    <p:extLst>
      <p:ext uri="{BB962C8B-B14F-4D97-AF65-F5344CB8AC3E}">
        <p14:creationId xmlns:p14="http://schemas.microsoft.com/office/powerpoint/2010/main" val="10638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36C5C7-0A4E-4439-A096-AED7A5661DDB}" type="slidenum">
              <a:rPr lang="en-GB" smtClean="0"/>
              <a:t>12</a:t>
            </a:fld>
            <a:endParaRPr lang="en-GB"/>
          </a:p>
        </p:txBody>
      </p:sp>
    </p:spTree>
    <p:extLst>
      <p:ext uri="{BB962C8B-B14F-4D97-AF65-F5344CB8AC3E}">
        <p14:creationId xmlns:p14="http://schemas.microsoft.com/office/powerpoint/2010/main" val="76068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36C5C7-0A4E-4439-A096-AED7A5661DDB}" type="slidenum">
              <a:rPr lang="en-GB" smtClean="0"/>
              <a:t>24</a:t>
            </a:fld>
            <a:endParaRPr lang="en-GB"/>
          </a:p>
        </p:txBody>
      </p:sp>
    </p:spTree>
    <p:extLst>
      <p:ext uri="{BB962C8B-B14F-4D97-AF65-F5344CB8AC3E}">
        <p14:creationId xmlns:p14="http://schemas.microsoft.com/office/powerpoint/2010/main" val="106384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36C5C7-0A4E-4439-A096-AED7A5661DDB}" type="slidenum">
              <a:rPr lang="en-GB" smtClean="0"/>
              <a:t>31</a:t>
            </a:fld>
            <a:endParaRPr lang="en-GB"/>
          </a:p>
        </p:txBody>
      </p:sp>
    </p:spTree>
    <p:extLst>
      <p:ext uri="{BB962C8B-B14F-4D97-AF65-F5344CB8AC3E}">
        <p14:creationId xmlns:p14="http://schemas.microsoft.com/office/powerpoint/2010/main" val="420228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5AC2D8-9ED2-49D8-A4EA-D0F2A84FA8D5}" type="datetime1">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31150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64DB2-50E7-4D76-A912-D16576BE93D3}" type="datetime1">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326677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0097B-387D-446B-99DA-3FC4DCE49DE0}" type="datetime1">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203636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669735-F307-45B8-823E-5E02620490D4}" type="datetime1">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141484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AC098-C191-4B03-9063-D2C369C14594}" type="datetime1">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3915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F32E8D-209C-450E-9E3C-3090782135AE}" type="datetime1">
              <a:rPr lang="en-GB" smtClean="0"/>
              <a:t>27/05/2026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422551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B3A5B5-8C3F-4877-A6A0-F1547933A897}" type="datetime1">
              <a:rPr lang="en-GB" smtClean="0"/>
              <a:t>27/05/2026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299564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4D40CA-0163-489C-90B3-6DE57B0A5ACC}" type="datetime1">
              <a:rPr lang="en-GB" smtClean="0"/>
              <a:t>27/05/2026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411085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0B413-E484-43A4-8F37-E758E5D7DE15}" type="datetime1">
              <a:rPr lang="en-GB" smtClean="0"/>
              <a:t>27/05/2026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164292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49675-0B62-4CC3-AFD4-832B81CB1026}" type="datetime1">
              <a:rPr lang="en-GB" smtClean="0"/>
              <a:t>27/05/2026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312310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A1E03-2475-4166-B857-D281392A4D2C}" type="datetime1">
              <a:rPr lang="en-GB" smtClean="0"/>
              <a:t>27/05/2026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9D9D1E-D252-4FBB-86C7-77274805A5F5}" type="slidenum">
              <a:rPr lang="en-GB" smtClean="0"/>
              <a:t>‹#›</a:t>
            </a:fld>
            <a:endParaRPr lang="en-GB"/>
          </a:p>
        </p:txBody>
      </p:sp>
    </p:spTree>
    <p:extLst>
      <p:ext uri="{BB962C8B-B14F-4D97-AF65-F5344CB8AC3E}">
        <p14:creationId xmlns:p14="http://schemas.microsoft.com/office/powerpoint/2010/main" val="144935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F253-52C6-4ED9-942E-D2371B26C99C}" type="datetime1">
              <a:rPr lang="en-GB" smtClean="0"/>
              <a:t>27/05/2026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D9D1E-D252-4FBB-86C7-77274805A5F5}" type="slidenum">
              <a:rPr lang="en-GB" smtClean="0"/>
              <a:t>‹#›</a:t>
            </a:fld>
            <a:endParaRPr lang="en-GB"/>
          </a:p>
        </p:txBody>
      </p:sp>
    </p:spTree>
    <p:extLst>
      <p:ext uri="{BB962C8B-B14F-4D97-AF65-F5344CB8AC3E}">
        <p14:creationId xmlns:p14="http://schemas.microsoft.com/office/powerpoint/2010/main" val="107887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Balint\gpu_day\Transient.mp4" TargetMode="External"/><Relationship Id="rId1" Type="http://schemas.microsoft.com/office/2007/relationships/media" Target="file:///H:\Balint\gpu_day\Transient.mp4"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9037"/>
            <a:ext cx="9144000" cy="2079319"/>
          </a:xfrm>
        </p:spPr>
        <p:txBody>
          <a:bodyPr>
            <a:normAutofit/>
          </a:bodyPr>
          <a:lstStyle/>
          <a:p>
            <a:r>
              <a:rPr lang="en-GB" sz="4000" dirty="0"/>
              <a:t>Performance Analysis and Optimization of a Parallel GPU-accelerated Low-Temperature 2D Particle-in-Cell Plasma Simulation Code</a:t>
            </a:r>
          </a:p>
        </p:txBody>
      </p:sp>
      <p:sp>
        <p:nvSpPr>
          <p:cNvPr id="3" name="Subtitle 2"/>
          <p:cNvSpPr>
            <a:spLocks noGrp="1"/>
          </p:cNvSpPr>
          <p:nvPr>
            <p:ph type="subTitle" idx="1"/>
          </p:nvPr>
        </p:nvSpPr>
        <p:spPr>
          <a:xfrm>
            <a:off x="1524000" y="3602038"/>
            <a:ext cx="9144000" cy="2874962"/>
          </a:xfrm>
        </p:spPr>
        <p:txBody>
          <a:bodyPr>
            <a:normAutofit/>
          </a:bodyPr>
          <a:lstStyle/>
          <a:p>
            <a:r>
              <a:rPr lang="en-GB" b="1" dirty="0"/>
              <a:t>Zoltan </a:t>
            </a:r>
            <a:r>
              <a:rPr lang="en-GB" b="1" dirty="0" smtClean="0"/>
              <a:t>Juhasz</a:t>
            </a:r>
            <a:r>
              <a:rPr lang="en-GB" b="1" baseline="30000" dirty="0" smtClean="0"/>
              <a:t>1</a:t>
            </a:r>
            <a:r>
              <a:rPr lang="en-GB" dirty="0" smtClean="0"/>
              <a:t>,</a:t>
            </a:r>
            <a:r>
              <a:rPr lang="en-GB" b="1" dirty="0" smtClean="0"/>
              <a:t> </a:t>
            </a:r>
            <a:r>
              <a:rPr lang="en-GB" dirty="0" smtClean="0"/>
              <a:t>Balint Toth</a:t>
            </a:r>
            <a:r>
              <a:rPr lang="en-GB" baseline="30000" dirty="0"/>
              <a:t>1</a:t>
            </a:r>
            <a:r>
              <a:rPr lang="en-GB" dirty="0" smtClean="0"/>
              <a:t>, Peter Hartmann</a:t>
            </a:r>
            <a:r>
              <a:rPr lang="en-GB" baseline="30000" dirty="0" smtClean="0"/>
              <a:t>2 </a:t>
            </a:r>
            <a:r>
              <a:rPr lang="en-GB" dirty="0" smtClean="0"/>
              <a:t>and </a:t>
            </a:r>
            <a:r>
              <a:rPr lang="en-GB" dirty="0"/>
              <a:t>Zoltan Donko</a:t>
            </a:r>
            <a:r>
              <a:rPr lang="en-GB" baseline="30000" dirty="0"/>
              <a:t>2</a:t>
            </a:r>
            <a:r>
              <a:rPr lang="en-GB" dirty="0"/>
              <a:t> </a:t>
            </a:r>
            <a:endParaRPr lang="en-GB" b="1" dirty="0"/>
          </a:p>
          <a:p>
            <a:endParaRPr lang="en-GB" baseline="30000" dirty="0"/>
          </a:p>
          <a:p>
            <a:endParaRPr lang="en-GB" baseline="30000" dirty="0"/>
          </a:p>
          <a:p>
            <a:r>
              <a:rPr lang="en-GB" baseline="30000" dirty="0"/>
              <a:t>1</a:t>
            </a:r>
            <a:r>
              <a:rPr lang="en-GB" dirty="0"/>
              <a:t>Dept. of Electrical Engineering and Information Systems, </a:t>
            </a:r>
            <a:br>
              <a:rPr lang="en-GB" dirty="0"/>
            </a:br>
            <a:r>
              <a:rPr lang="en-GB" dirty="0"/>
              <a:t> University of Pannonia, Veszprem, Hungary</a:t>
            </a:r>
          </a:p>
          <a:p>
            <a:r>
              <a:rPr lang="en-GB" baseline="30000" dirty="0"/>
              <a:t>2</a:t>
            </a:r>
            <a:r>
              <a:rPr lang="en-GB" dirty="0"/>
              <a:t>Dept. of Complex Fluids, Institute for Solid State Physics and Optics,</a:t>
            </a:r>
            <a:br>
              <a:rPr lang="en-GB" dirty="0"/>
            </a:br>
            <a:r>
              <a:rPr lang="en-GB" dirty="0"/>
              <a:t> Wigner Research Centre for Physics, Budapest, Hungary </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1</a:t>
            </a:fld>
            <a:endParaRPr lang="en-GB"/>
          </a:p>
        </p:txBody>
      </p:sp>
    </p:spTree>
    <p:extLst>
      <p:ext uri="{BB962C8B-B14F-4D97-AF65-F5344CB8AC3E}">
        <p14:creationId xmlns:p14="http://schemas.microsoft.com/office/powerpoint/2010/main" val="2267807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D9D1E-D252-4FBB-86C7-77274805A5F5}" type="slidenum">
              <a:rPr lang="en-GB" smtClean="0"/>
              <a:t>10</a:t>
            </a:fld>
            <a:endParaRPr lang="en-GB"/>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5708"/>
          <a:stretch/>
        </p:blipFill>
        <p:spPr>
          <a:xfrm>
            <a:off x="395148" y="1459455"/>
            <a:ext cx="11302236" cy="38500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51595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Optimisations steps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Explicit memory management, removing managed memory</a:t>
            </a:r>
          </a:p>
          <a:p>
            <a:pPr marL="514350" indent="-514350">
              <a:buFont typeface="+mj-lt"/>
              <a:buAutoNum type="arabicPeriod"/>
            </a:pPr>
            <a:r>
              <a:rPr lang="en-GB" dirty="0" smtClean="0"/>
              <a:t>Moving all simulation steps to GPU</a:t>
            </a:r>
          </a:p>
          <a:p>
            <a:pPr marL="514350" indent="-514350">
              <a:buFont typeface="+mj-lt"/>
              <a:buAutoNum type="arabicPeriod"/>
            </a:pPr>
            <a:r>
              <a:rPr lang="en-GB" dirty="0" smtClean="0"/>
              <a:t>Implementing new Poisson solvers</a:t>
            </a:r>
          </a:p>
          <a:p>
            <a:pPr marL="971550" lvl="1" indent="-514350">
              <a:buFont typeface="+mj-lt"/>
              <a:buAutoNum type="arabicPeriod"/>
            </a:pPr>
            <a:r>
              <a:rPr lang="en-GB" dirty="0" smtClean="0"/>
              <a:t>Multigrid</a:t>
            </a:r>
          </a:p>
          <a:p>
            <a:pPr marL="971550" lvl="1" indent="-514350">
              <a:buFont typeface="+mj-lt"/>
              <a:buAutoNum type="arabicPeriod"/>
            </a:pPr>
            <a:r>
              <a:rPr lang="en-GB" dirty="0" smtClean="0"/>
              <a:t>Spectral solver</a:t>
            </a:r>
          </a:p>
          <a:p>
            <a:pPr marL="514350" indent="-514350">
              <a:buFont typeface="+mj-lt"/>
              <a:buAutoNum type="arabicPeriod"/>
            </a:pPr>
            <a:r>
              <a:rPr lang="en-GB" dirty="0" smtClean="0"/>
              <a:t>Optimising diagnostics computation</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11</a:t>
            </a:fld>
            <a:endParaRPr lang="en-GB"/>
          </a:p>
        </p:txBody>
      </p:sp>
    </p:spTree>
    <p:extLst>
      <p:ext uri="{BB962C8B-B14F-4D97-AF65-F5344CB8AC3E}">
        <p14:creationId xmlns:p14="http://schemas.microsoft.com/office/powerpoint/2010/main" val="57184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 time results</a:t>
            </a:r>
            <a:endParaRPr lang="en-GB" dirty="0"/>
          </a:p>
        </p:txBody>
      </p:sp>
      <p:sp>
        <p:nvSpPr>
          <p:cNvPr id="3" name="Content Placeholder 2"/>
          <p:cNvSpPr>
            <a:spLocks noGrp="1"/>
          </p:cNvSpPr>
          <p:nvPr>
            <p:ph idx="1"/>
          </p:nvPr>
        </p:nvSpPr>
        <p:spPr>
          <a:xfrm>
            <a:off x="509286" y="1825625"/>
            <a:ext cx="4613859" cy="4351338"/>
          </a:xfrm>
        </p:spPr>
        <p:txBody>
          <a:bodyPr/>
          <a:lstStyle/>
          <a:p>
            <a:r>
              <a:rPr lang="en-GB" sz="2400" dirty="0" smtClean="0"/>
              <a:t>Four GPU architectures: P100</a:t>
            </a:r>
            <a:r>
              <a:rPr lang="en-GB" sz="2400" dirty="0"/>
              <a:t>, V100, A100, RTX 6000 </a:t>
            </a:r>
            <a:r>
              <a:rPr lang="en-GB" sz="2400" dirty="0" smtClean="0"/>
              <a:t>Ada</a:t>
            </a:r>
          </a:p>
          <a:p>
            <a:r>
              <a:rPr lang="en-GB" sz="2400" dirty="0" smtClean="0"/>
              <a:t>Execution time for 100 </a:t>
            </a:r>
            <a:r>
              <a:rPr lang="el-GR" sz="2400" dirty="0" smtClean="0"/>
              <a:t>μ</a:t>
            </a:r>
            <a:r>
              <a:rPr lang="en-GB" sz="2400" dirty="0" smtClean="0"/>
              <a:t>s simulation</a:t>
            </a:r>
            <a:endParaRPr lang="en-GB" sz="2400" dirty="0"/>
          </a:p>
          <a:p>
            <a:r>
              <a:rPr lang="en-GB" sz="2400" dirty="0" smtClean="0"/>
              <a:t>Results for </a:t>
            </a:r>
          </a:p>
          <a:p>
            <a:pPr lvl="1"/>
            <a:r>
              <a:rPr lang="en-GB" sz="2000" dirty="0" smtClean="0"/>
              <a:t>original, </a:t>
            </a:r>
          </a:p>
          <a:p>
            <a:pPr lvl="1"/>
            <a:r>
              <a:rPr lang="en-GB" sz="2000" dirty="0" smtClean="0"/>
              <a:t>multigrid and</a:t>
            </a:r>
          </a:p>
          <a:p>
            <a:pPr lvl="1"/>
            <a:r>
              <a:rPr lang="en-GB" sz="2000" dirty="0" smtClean="0"/>
              <a:t>spectral solver versions  </a:t>
            </a:r>
          </a:p>
          <a:p>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12</a:t>
            </a:fld>
            <a:endParaRPr lang="en-GB"/>
          </a:p>
        </p:txBody>
      </p:sp>
      <p:graphicFrame>
        <p:nvGraphicFramePr>
          <p:cNvPr id="6" name="Chart 5"/>
          <p:cNvGraphicFramePr>
            <a:graphicFrameLocks/>
          </p:cNvGraphicFramePr>
          <p:nvPr>
            <p:extLst>
              <p:ext uri="{D42A27DB-BD31-4B8C-83A1-F6EECF244321}">
                <p14:modId xmlns:p14="http://schemas.microsoft.com/office/powerpoint/2010/main" val="588933943"/>
              </p:ext>
            </p:extLst>
          </p:nvPr>
        </p:nvGraphicFramePr>
        <p:xfrm>
          <a:off x="4734046" y="1690688"/>
          <a:ext cx="7272151" cy="3997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3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D9D1E-D252-4FBB-86C7-77274805A5F5}" type="slidenum">
              <a:rPr lang="en-GB" smtClean="0"/>
              <a:t>13</a:t>
            </a:fld>
            <a:endParaRPr lang="en-GB"/>
          </a:p>
        </p:txBody>
      </p:sp>
      <p:graphicFrame>
        <p:nvGraphicFramePr>
          <p:cNvPr id="6" name="Chart 5"/>
          <p:cNvGraphicFramePr>
            <a:graphicFrameLocks/>
          </p:cNvGraphicFramePr>
          <p:nvPr>
            <p:extLst>
              <p:ext uri="{D42A27DB-BD31-4B8C-83A1-F6EECF244321}">
                <p14:modId xmlns:p14="http://schemas.microsoft.com/office/powerpoint/2010/main" val="1958834498"/>
              </p:ext>
            </p:extLst>
          </p:nvPr>
        </p:nvGraphicFramePr>
        <p:xfrm>
          <a:off x="367495" y="654450"/>
          <a:ext cx="11334509" cy="6067026"/>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rot="18753094">
            <a:off x="3757031" y="2146306"/>
            <a:ext cx="2471511" cy="12988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16854596">
            <a:off x="2558320" y="4106146"/>
            <a:ext cx="2480897" cy="13900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20825650">
            <a:off x="6977796" y="464817"/>
            <a:ext cx="4352538" cy="16824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919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pPr algn="ctr"/>
            <a:r>
              <a:rPr lang="en-GB" dirty="0" smtClean="0"/>
              <a:t>Why stop here?</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14</a:t>
            </a:fld>
            <a:endParaRPr lang="en-GB"/>
          </a:p>
        </p:txBody>
      </p:sp>
    </p:spTree>
    <p:extLst>
      <p:ext uri="{BB962C8B-B14F-4D97-AF65-F5344CB8AC3E}">
        <p14:creationId xmlns:p14="http://schemas.microsoft.com/office/powerpoint/2010/main" val="1178610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Multi-GPU implementation</a:t>
            </a:r>
            <a:endParaRPr lang="en-GB" dirty="0"/>
          </a:p>
        </p:txBody>
      </p:sp>
      <p:sp>
        <p:nvSpPr>
          <p:cNvPr id="3" name="Content Placeholder 2"/>
          <p:cNvSpPr>
            <a:spLocks noGrp="1"/>
          </p:cNvSpPr>
          <p:nvPr>
            <p:ph idx="1"/>
          </p:nvPr>
        </p:nvSpPr>
        <p:spPr/>
        <p:txBody>
          <a:bodyPr/>
          <a:lstStyle/>
          <a:p>
            <a:r>
              <a:rPr lang="en-GB" dirty="0" smtClean="0"/>
              <a:t>Target systems</a:t>
            </a:r>
          </a:p>
          <a:p>
            <a:pPr lvl="1"/>
            <a:r>
              <a:rPr lang="en-GB" dirty="0" smtClean="0"/>
              <a:t>Wigner: 2 RTX 6000 Ada GPUs</a:t>
            </a:r>
          </a:p>
          <a:p>
            <a:pPr lvl="1"/>
            <a:r>
              <a:rPr lang="en-GB" dirty="0" smtClean="0"/>
              <a:t>Komondor: 1-16? A100 GPUs</a:t>
            </a:r>
          </a:p>
          <a:p>
            <a:r>
              <a:rPr lang="en-GB" dirty="0" smtClean="0"/>
              <a:t>Particle partitioning</a:t>
            </a:r>
          </a:p>
          <a:p>
            <a:r>
              <a:rPr lang="en-GB" dirty="0" smtClean="0"/>
              <a:t>Relying on superposition principle</a:t>
            </a:r>
          </a:p>
          <a:p>
            <a:r>
              <a:rPr lang="en-GB" dirty="0" smtClean="0"/>
              <a:t>MPI and NCCL </a:t>
            </a:r>
            <a:r>
              <a:rPr lang="en-GB" dirty="0" smtClean="0"/>
              <a:t>collective communications</a:t>
            </a:r>
          </a:p>
          <a:p>
            <a:pPr lvl="1"/>
            <a:r>
              <a:rPr lang="en-GB" dirty="0" smtClean="0"/>
              <a:t>automatic particle partitioning based on GPU configuration</a:t>
            </a:r>
          </a:p>
          <a:p>
            <a:pPr lvl="1"/>
            <a:r>
              <a:rPr lang="en-GB" dirty="0" err="1" smtClean="0"/>
              <a:t>AllReduce</a:t>
            </a:r>
            <a:r>
              <a:rPr lang="en-GB" dirty="0" smtClean="0"/>
              <a:t> before Poisson solver</a:t>
            </a:r>
            <a:endParaRPr lang="en-GB" dirty="0" smtClean="0"/>
          </a:p>
          <a:p>
            <a:r>
              <a:rPr lang="en-GB" dirty="0" smtClean="0"/>
              <a:t>Diagnostics running overlapped in host thread</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15</a:t>
            </a:fld>
            <a:endParaRPr lang="en-GB"/>
          </a:p>
        </p:txBody>
      </p:sp>
      <p:sp>
        <p:nvSpPr>
          <p:cNvPr id="7" name="TextBox 6"/>
          <p:cNvSpPr txBox="1"/>
          <p:nvPr/>
        </p:nvSpPr>
        <p:spPr>
          <a:xfrm>
            <a:off x="6465490" y="1870075"/>
            <a:ext cx="5459393" cy="1938992"/>
          </a:xfrm>
          <a:prstGeom prst="rect">
            <a:avLst/>
          </a:prstGeom>
          <a:solidFill>
            <a:schemeClr val="accent4">
              <a:lumMod val="40000"/>
              <a:lumOff val="60000"/>
            </a:schemeClr>
          </a:solidFill>
        </p:spPr>
        <p:txBody>
          <a:bodyPr wrap="square" rtlCol="0">
            <a:spAutoFit/>
          </a:bodyPr>
          <a:lstStyle/>
          <a:p>
            <a:r>
              <a:rPr lang="en-GB" sz="2400" b="1" dirty="0" smtClean="0"/>
              <a:t>Multi-GPU advantage: </a:t>
            </a:r>
          </a:p>
          <a:p>
            <a:pPr marL="285750" indent="-285750">
              <a:buFont typeface="Arial" panose="020B0604020202020204" pitchFamily="34" charset="0"/>
              <a:buChar char="•"/>
            </a:pPr>
            <a:r>
              <a:rPr lang="en-GB" sz="2400" dirty="0" smtClean="0"/>
              <a:t>introduce </a:t>
            </a:r>
            <a:r>
              <a:rPr lang="en-GB" sz="2400" b="1" dirty="0" smtClean="0"/>
              <a:t>further speedup</a:t>
            </a:r>
            <a:r>
              <a:rPr lang="en-GB" sz="2400" dirty="0" smtClean="0"/>
              <a:t> for a system of given size (strong scaling)</a:t>
            </a:r>
          </a:p>
          <a:p>
            <a:pPr marL="285750" indent="-285750">
              <a:buFont typeface="Arial" panose="020B0604020202020204" pitchFamily="34" charset="0"/>
              <a:buChar char="•"/>
            </a:pPr>
            <a:r>
              <a:rPr lang="en-GB" sz="2400" b="1" dirty="0" smtClean="0"/>
              <a:t>increase particle count</a:t>
            </a:r>
            <a:r>
              <a:rPr lang="en-GB" sz="2400" dirty="0" smtClean="0"/>
              <a:t> without increasing execution time (weak scaling)</a:t>
            </a:r>
          </a:p>
        </p:txBody>
      </p:sp>
    </p:spTree>
    <p:extLst>
      <p:ext uri="{BB962C8B-B14F-4D97-AF65-F5344CB8AC3E}">
        <p14:creationId xmlns:p14="http://schemas.microsoft.com/office/powerpoint/2010/main" val="37128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Scalability</a:t>
            </a:r>
            <a:endParaRPr lang="en-GB" dirty="0"/>
          </a:p>
        </p:txBody>
      </p:sp>
      <p:sp>
        <p:nvSpPr>
          <p:cNvPr id="5" name="Content Placeholder 4"/>
          <p:cNvSpPr>
            <a:spLocks noGrp="1"/>
          </p:cNvSpPr>
          <p:nvPr>
            <p:ph idx="1"/>
          </p:nvPr>
        </p:nvSpPr>
        <p:spPr>
          <a:xfrm>
            <a:off x="838199" y="1825625"/>
            <a:ext cx="4203358" cy="4351338"/>
          </a:xfrm>
        </p:spPr>
        <p:txBody>
          <a:bodyPr>
            <a:normAutofit/>
          </a:bodyPr>
          <a:lstStyle/>
          <a:p>
            <a:r>
              <a:rPr lang="en-GB" sz="2400" dirty="0" smtClean="0"/>
              <a:t>100 µs simulation</a:t>
            </a:r>
          </a:p>
          <a:p>
            <a:r>
              <a:rPr lang="en-GB" sz="2400" dirty="0" smtClean="0"/>
              <a:t>strong scaling</a:t>
            </a:r>
          </a:p>
          <a:p>
            <a:pPr lvl="1"/>
            <a:r>
              <a:rPr lang="en-GB" sz="2000" dirty="0" smtClean="0"/>
              <a:t>1 to 8 GPUs</a:t>
            </a:r>
          </a:p>
          <a:p>
            <a:r>
              <a:rPr lang="en-GB" sz="2400" dirty="0" smtClean="0"/>
              <a:t>weak scaling</a:t>
            </a:r>
          </a:p>
          <a:p>
            <a:pPr lvl="1"/>
            <a:r>
              <a:rPr lang="en-GB" sz="2000" dirty="0" smtClean="0"/>
              <a:t>9.5 to 72.6 M particles</a:t>
            </a:r>
          </a:p>
          <a:p>
            <a:r>
              <a:rPr lang="en-GB" dirty="0" smtClean="0"/>
              <a:t>Best time on A100</a:t>
            </a:r>
          </a:p>
          <a:p>
            <a:pPr lvl="1"/>
            <a:r>
              <a:rPr lang="en-GB" dirty="0" smtClean="0"/>
              <a:t>26 mins (100 µs)</a:t>
            </a:r>
          </a:p>
          <a:p>
            <a:pPr lvl="1"/>
            <a:r>
              <a:rPr lang="en-GB" dirty="0" smtClean="0"/>
              <a:t>~ 2 hours (full simulation)</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16</a:t>
            </a:fld>
            <a:endParaRPr lang="en-GB"/>
          </a:p>
        </p:txBody>
      </p:sp>
      <p:graphicFrame>
        <p:nvGraphicFramePr>
          <p:cNvPr id="7" name="Diagram 1">
            <a:extLst>
              <a:ext uri="{FF2B5EF4-FFF2-40B4-BE49-F238E27FC236}">
                <a16:creationId xmlns:lc="http://schemas.openxmlformats.org/drawingml/2006/lockedCanvas" xmlns:a16="http://schemas.microsoft.com/office/drawing/2014/main" xmlns="" xmlns:xdr="http://schemas.openxmlformats.org/drawingml/2006/spreadsheetDrawing" id="{C3EBCFB0-2054-F01A-731B-40AAFB023BAF}"/>
              </a:ext>
            </a:extLst>
          </p:cNvPr>
          <p:cNvGraphicFramePr>
            <a:graphicFrameLocks/>
          </p:cNvGraphicFramePr>
          <p:nvPr>
            <p:extLst>
              <p:ext uri="{D42A27DB-BD31-4B8C-83A1-F6EECF244321}">
                <p14:modId xmlns:p14="http://schemas.microsoft.com/office/powerpoint/2010/main" val="2038511487"/>
              </p:ext>
            </p:extLst>
          </p:nvPr>
        </p:nvGraphicFramePr>
        <p:xfrm>
          <a:off x="4701299" y="567159"/>
          <a:ext cx="6746063" cy="5278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51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365125"/>
            <a:ext cx="10995454" cy="1325563"/>
          </a:xfrm>
        </p:spPr>
        <p:txBody>
          <a:bodyPr/>
          <a:lstStyle/>
          <a:p>
            <a:r>
              <a:rPr lang="en-GB" dirty="0" smtClean="0"/>
              <a:t>Conclusions</a:t>
            </a:r>
            <a:endParaRPr lang="en-GB" dirty="0"/>
          </a:p>
        </p:txBody>
      </p:sp>
      <p:sp>
        <p:nvSpPr>
          <p:cNvPr id="3" name="Content Placeholder 2"/>
          <p:cNvSpPr>
            <a:spLocks noGrp="1"/>
          </p:cNvSpPr>
          <p:nvPr>
            <p:ph idx="1"/>
          </p:nvPr>
        </p:nvSpPr>
        <p:spPr>
          <a:xfrm>
            <a:off x="358346" y="1825625"/>
            <a:ext cx="6685005" cy="4351338"/>
          </a:xfrm>
        </p:spPr>
        <p:txBody>
          <a:bodyPr>
            <a:normAutofit fontScale="85000" lnSpcReduction="20000"/>
          </a:bodyPr>
          <a:lstStyle/>
          <a:p>
            <a:r>
              <a:rPr lang="en-GB" dirty="0" smtClean="0"/>
              <a:t>Algorithmic and implementation optimisations paid off</a:t>
            </a:r>
          </a:p>
          <a:p>
            <a:pPr lvl="1"/>
            <a:r>
              <a:rPr lang="en-GB" dirty="0" smtClean="0"/>
              <a:t>fastest Penning simulation </a:t>
            </a:r>
            <a:r>
              <a:rPr lang="en-GB" dirty="0" smtClean="0"/>
              <a:t>within </a:t>
            </a:r>
            <a:r>
              <a:rPr lang="en-GB" dirty="0" smtClean="0"/>
              <a:t>the Benchmark Team</a:t>
            </a:r>
          </a:p>
          <a:p>
            <a:r>
              <a:rPr lang="en-GB" dirty="0" smtClean="0"/>
              <a:t>Opened new opportunities</a:t>
            </a:r>
          </a:p>
          <a:p>
            <a:pPr lvl="1"/>
            <a:r>
              <a:rPr lang="en-GB" dirty="0" smtClean="0"/>
              <a:t>higher spatial resolution</a:t>
            </a:r>
          </a:p>
          <a:p>
            <a:pPr lvl="1"/>
            <a:r>
              <a:rPr lang="en-GB" dirty="0" smtClean="0"/>
              <a:t>effect of injecting current amplitude</a:t>
            </a:r>
          </a:p>
          <a:p>
            <a:pPr lvl="1"/>
            <a:r>
              <a:rPr lang="en-GB" dirty="0" smtClean="0"/>
              <a:t>full 3D simulation </a:t>
            </a:r>
          </a:p>
          <a:p>
            <a:r>
              <a:rPr lang="en-GB" dirty="0" smtClean="0"/>
              <a:t>Next steps</a:t>
            </a:r>
          </a:p>
          <a:p>
            <a:pPr lvl="1"/>
            <a:r>
              <a:rPr lang="en-GB" dirty="0" smtClean="0"/>
              <a:t>Large-scale scalability benchmarking is planned on the </a:t>
            </a:r>
            <a:r>
              <a:rPr lang="en-GB" b="1" dirty="0" err="1" smtClean="0"/>
              <a:t>MareNostrum</a:t>
            </a:r>
            <a:r>
              <a:rPr lang="en-GB" b="1" dirty="0" smtClean="0"/>
              <a:t> 5</a:t>
            </a:r>
            <a:r>
              <a:rPr lang="en-GB" dirty="0" smtClean="0"/>
              <a:t> (H100 GPUs, Barcelona) and </a:t>
            </a:r>
            <a:r>
              <a:rPr lang="en-GB" b="1" dirty="0" smtClean="0"/>
              <a:t>Leonardo</a:t>
            </a:r>
            <a:r>
              <a:rPr lang="en-GB" dirty="0" smtClean="0"/>
              <a:t> (A100 GPUs, Bologna) supercomputers; larger grids, up to 1 billion particles</a:t>
            </a:r>
          </a:p>
          <a:p>
            <a:pPr lvl="1"/>
            <a:r>
              <a:rPr lang="en-GB" dirty="0" smtClean="0"/>
              <a:t>3D Penning code development</a:t>
            </a:r>
          </a:p>
          <a:p>
            <a:pPr lvl="1"/>
            <a:r>
              <a:rPr lang="en-GB" dirty="0" smtClean="0"/>
              <a:t>Collisional 2D and 3D simulation</a:t>
            </a:r>
          </a:p>
        </p:txBody>
      </p:sp>
      <p:sp>
        <p:nvSpPr>
          <p:cNvPr id="4" name="Slide Number Placeholder 3"/>
          <p:cNvSpPr>
            <a:spLocks noGrp="1"/>
          </p:cNvSpPr>
          <p:nvPr>
            <p:ph type="sldNum" sz="quarter" idx="12"/>
          </p:nvPr>
        </p:nvSpPr>
        <p:spPr/>
        <p:txBody>
          <a:bodyPr/>
          <a:lstStyle/>
          <a:p>
            <a:fld id="{F89D9D1E-D252-4FBB-86C7-77274805A5F5}" type="slidenum">
              <a:rPr lang="en-GB" smtClean="0"/>
              <a:t>17</a:t>
            </a:fld>
            <a:endParaRPr lang="en-GB" dirty="0"/>
          </a:p>
        </p:txBody>
      </p:sp>
      <p:pic>
        <p:nvPicPr>
          <p:cNvPr id="8" name="Transient">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401698" y="1531896"/>
            <a:ext cx="4490308" cy="4454951"/>
          </a:xfrm>
          <a:prstGeom prst="rect">
            <a:avLst/>
          </a:prstGeom>
        </p:spPr>
      </p:pic>
      <p:sp>
        <p:nvSpPr>
          <p:cNvPr id="9" name="TextBox 8"/>
          <p:cNvSpPr txBox="1"/>
          <p:nvPr/>
        </p:nvSpPr>
        <p:spPr>
          <a:xfrm>
            <a:off x="358346" y="6356350"/>
            <a:ext cx="10168809" cy="369332"/>
          </a:xfrm>
          <a:prstGeom prst="rect">
            <a:avLst/>
          </a:prstGeom>
          <a:noFill/>
        </p:spPr>
        <p:txBody>
          <a:bodyPr wrap="none" rtlCol="0">
            <a:spAutoFit/>
          </a:bodyPr>
          <a:lstStyle/>
          <a:p>
            <a:r>
              <a:rPr lang="en-GB" b="1" dirty="0" smtClean="0"/>
              <a:t>Acknowledgements</a:t>
            </a:r>
            <a:r>
              <a:rPr lang="en-GB" dirty="0"/>
              <a:t>: NVIDIA Academic Grant Program, </a:t>
            </a:r>
            <a:r>
              <a:rPr lang="en-GB" dirty="0" smtClean="0"/>
              <a:t>DKF Kft for access to the Komondor supercomputer</a:t>
            </a:r>
            <a:endParaRPr lang="en-GB" dirty="0"/>
          </a:p>
        </p:txBody>
      </p:sp>
    </p:spTree>
    <p:extLst>
      <p:ext uri="{BB962C8B-B14F-4D97-AF65-F5344CB8AC3E}">
        <p14:creationId xmlns:p14="http://schemas.microsoft.com/office/powerpoint/2010/main" val="136318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41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cTn>
                <p:tgtEl>
                  <p:spTgt spid="8"/>
                </p:tgtEl>
              </p:cMediaNode>
            </p:video>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F89D9D1E-D252-4FBB-86C7-77274805A5F5}" type="slidenum">
              <a:rPr lang="en-GB" smtClean="0"/>
              <a:t>18</a:t>
            </a:fld>
            <a:endParaRPr lang="en-GB"/>
          </a:p>
        </p:txBody>
      </p:sp>
    </p:spTree>
    <p:extLst>
      <p:ext uri="{BB962C8B-B14F-4D97-AF65-F5344CB8AC3E}">
        <p14:creationId xmlns:p14="http://schemas.microsoft.com/office/powerpoint/2010/main" val="2022463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Particle-in-Cell (PIC) simulation</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GB" dirty="0" smtClean="0"/>
              <a:t>N-body problem</a:t>
            </a:r>
          </a:p>
          <a:p>
            <a:pPr lvl="1"/>
            <a:r>
              <a:rPr lang="en-GB" dirty="0" smtClean="0"/>
              <a:t>no direct particle interaction, particles interact </a:t>
            </a:r>
            <a:br>
              <a:rPr lang="en-GB" dirty="0" smtClean="0"/>
            </a:br>
            <a:r>
              <a:rPr lang="en-GB" dirty="0" smtClean="0"/>
              <a:t>with the field</a:t>
            </a:r>
          </a:p>
          <a:p>
            <a:pPr lvl="1"/>
            <a:r>
              <a:rPr lang="en-GB" dirty="0" smtClean="0"/>
              <a:t>place particle charges to grid</a:t>
            </a:r>
          </a:p>
          <a:p>
            <a:pPr lvl="1"/>
            <a:r>
              <a:rPr lang="en-GB" dirty="0" smtClean="0"/>
              <a:t>solve grid for field – Poisson equation</a:t>
            </a:r>
          </a:p>
          <a:p>
            <a:pPr lvl="1"/>
            <a:r>
              <a:rPr lang="en-GB" dirty="0" smtClean="0"/>
              <a:t>move particles based on field forces </a:t>
            </a:r>
          </a:p>
          <a:p>
            <a:r>
              <a:rPr lang="en-GB" dirty="0" smtClean="0"/>
              <a:t>Particle </a:t>
            </a:r>
            <a:r>
              <a:rPr lang="en-GB" dirty="0"/>
              <a:t>count:  from 100k to </a:t>
            </a:r>
            <a:r>
              <a:rPr lang="en-GB" dirty="0" smtClean="0"/>
              <a:t>10m </a:t>
            </a:r>
            <a:r>
              <a:rPr lang="en-GB" dirty="0"/>
              <a:t>particles </a:t>
            </a:r>
          </a:p>
          <a:p>
            <a:r>
              <a:rPr lang="en-GB" dirty="0"/>
              <a:t>Complication: collision</a:t>
            </a:r>
            <a:r>
              <a:rPr lang="en-GB" dirty="0" smtClean="0"/>
              <a:t>!</a:t>
            </a:r>
          </a:p>
          <a:p>
            <a:r>
              <a:rPr lang="en-GB" dirty="0" smtClean="0"/>
              <a:t>CPU execution is long: ranging from days to months</a:t>
            </a:r>
          </a:p>
          <a:p>
            <a:pPr marL="473202" lvl="1" indent="-342900"/>
            <a:r>
              <a:rPr lang="en-GB" dirty="0" smtClean="0"/>
              <a:t>parallel solutions: </a:t>
            </a:r>
            <a:r>
              <a:rPr lang="en-GB" dirty="0" err="1" smtClean="0"/>
              <a:t>OpenMP</a:t>
            </a:r>
            <a:r>
              <a:rPr lang="en-GB" dirty="0" smtClean="0"/>
              <a:t> and/or MPI code</a:t>
            </a:r>
          </a:p>
          <a:p>
            <a:pPr marL="473202" lvl="1" indent="-342900"/>
            <a:r>
              <a:rPr lang="en-GB" dirty="0" smtClean="0"/>
              <a:t>irregular memory accesses make code difficult to parallelise efficiently</a:t>
            </a:r>
            <a:endParaRPr lang="en-GB" dirty="0" smtClean="0">
              <a:solidFill>
                <a:srgbClr val="C00000"/>
              </a:solidFill>
            </a:endParaRPr>
          </a:p>
        </p:txBody>
      </p:sp>
      <p:sp>
        <p:nvSpPr>
          <p:cNvPr id="6" name="Slide Number Placeholder 5"/>
          <p:cNvSpPr>
            <a:spLocks noGrp="1"/>
          </p:cNvSpPr>
          <p:nvPr>
            <p:ph type="sldNum" sz="quarter" idx="12"/>
          </p:nvPr>
        </p:nvSpPr>
        <p:spPr/>
        <p:txBody>
          <a:bodyPr/>
          <a:lstStyle/>
          <a:p>
            <a:fld id="{425783D0-03EB-443F-93A2-7BD572C5AC1D}" type="slidenum">
              <a:rPr lang="en-GB" smtClean="0"/>
              <a:pPr/>
              <a:t>19</a:t>
            </a:fld>
            <a:endParaRPr lang="en-GB" dirty="0"/>
          </a:p>
        </p:txBody>
      </p:sp>
      <p:grpSp>
        <p:nvGrpSpPr>
          <p:cNvPr id="33" name="Group 32"/>
          <p:cNvGrpSpPr/>
          <p:nvPr/>
        </p:nvGrpSpPr>
        <p:grpSpPr>
          <a:xfrm>
            <a:off x="7807578" y="1825625"/>
            <a:ext cx="4013368" cy="2715746"/>
            <a:chOff x="7277908" y="2105636"/>
            <a:chExt cx="1709828" cy="1156998"/>
          </a:xfrm>
        </p:grpSpPr>
        <p:sp>
          <p:nvSpPr>
            <p:cNvPr id="7" name="Rectangle 6"/>
            <p:cNvSpPr/>
            <p:nvPr/>
          </p:nvSpPr>
          <p:spPr>
            <a:xfrm>
              <a:off x="7304016" y="2130805"/>
              <a:ext cx="553673" cy="553673"/>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Rectangle 7"/>
            <p:cNvSpPr/>
            <p:nvPr/>
          </p:nvSpPr>
          <p:spPr>
            <a:xfrm>
              <a:off x="7857689" y="2130805"/>
              <a:ext cx="553673" cy="553673"/>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9" name="Rectangle 8"/>
            <p:cNvSpPr/>
            <p:nvPr/>
          </p:nvSpPr>
          <p:spPr>
            <a:xfrm>
              <a:off x="8411362" y="2130804"/>
              <a:ext cx="553673" cy="553673"/>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Rectangle 9"/>
            <p:cNvSpPr/>
            <p:nvPr/>
          </p:nvSpPr>
          <p:spPr>
            <a:xfrm>
              <a:off x="7304016" y="2684477"/>
              <a:ext cx="553673" cy="553673"/>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1" name="Rectangle 10"/>
            <p:cNvSpPr/>
            <p:nvPr/>
          </p:nvSpPr>
          <p:spPr>
            <a:xfrm>
              <a:off x="7857689" y="2684477"/>
              <a:ext cx="553673" cy="553673"/>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2" name="Rectangle 11"/>
            <p:cNvSpPr/>
            <p:nvPr/>
          </p:nvSpPr>
          <p:spPr>
            <a:xfrm>
              <a:off x="8411362" y="2684476"/>
              <a:ext cx="553673" cy="553673"/>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3" name="Oval 12"/>
            <p:cNvSpPr/>
            <p:nvPr/>
          </p:nvSpPr>
          <p:spPr>
            <a:xfrm>
              <a:off x="7455018" y="2231473"/>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215621" y="2246854"/>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759818" y="2536273"/>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670336" y="2961312"/>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75802" y="2810313"/>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17018" y="2993473"/>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609903" y="2357306"/>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500846" y="2795487"/>
              <a:ext cx="117445" cy="1006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277908" y="2105636"/>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831581" y="2105636"/>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385254" y="2110459"/>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283322" y="2659308"/>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831581" y="2654488"/>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385254" y="2655713"/>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277908" y="3212300"/>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826167" y="3212300"/>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384817" y="3212300"/>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8933513" y="3212300"/>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8933513" y="2657265"/>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8935522" y="2110459"/>
              <a:ext cx="52214" cy="5033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436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03327" y="2415058"/>
            <a:ext cx="5589608" cy="4306417"/>
          </a:xfrm>
          <a:prstGeom prst="rect">
            <a:avLst/>
          </a:prstGeom>
        </p:spPr>
      </p:pic>
      <p:pic>
        <p:nvPicPr>
          <p:cNvPr id="4" name="Picture 3"/>
          <p:cNvPicPr>
            <a:picLocks noChangeAspect="1"/>
          </p:cNvPicPr>
          <p:nvPr/>
        </p:nvPicPr>
        <p:blipFill>
          <a:blip r:embed="rId3"/>
          <a:stretch>
            <a:fillRect/>
          </a:stretch>
        </p:blipFill>
        <p:spPr>
          <a:xfrm>
            <a:off x="148594" y="3526558"/>
            <a:ext cx="5465127" cy="3194917"/>
          </a:xfrm>
          <a:prstGeom prst="rect">
            <a:avLst/>
          </a:prstGeom>
        </p:spPr>
      </p:pic>
      <p:sp>
        <p:nvSpPr>
          <p:cNvPr id="5" name="Title 4"/>
          <p:cNvSpPr>
            <a:spLocks noGrp="1"/>
          </p:cNvSpPr>
          <p:nvPr>
            <p:ph type="title"/>
          </p:nvPr>
        </p:nvSpPr>
        <p:spPr/>
        <p:txBody>
          <a:bodyPr/>
          <a:lstStyle/>
          <a:p>
            <a:r>
              <a:rPr lang="en-GB" dirty="0" smtClean="0"/>
              <a:t>Magnetised (Penning discharge) Plasma Study</a:t>
            </a:r>
            <a:endParaRPr lang="en-GB" dirty="0"/>
          </a:p>
        </p:txBody>
      </p:sp>
      <p:sp>
        <p:nvSpPr>
          <p:cNvPr id="6" name="Content Placeholder 5"/>
          <p:cNvSpPr>
            <a:spLocks noGrp="1"/>
          </p:cNvSpPr>
          <p:nvPr>
            <p:ph idx="1"/>
          </p:nvPr>
        </p:nvSpPr>
        <p:spPr/>
        <p:txBody>
          <a:bodyPr>
            <a:normAutofit/>
          </a:bodyPr>
          <a:lstStyle/>
          <a:p>
            <a:r>
              <a:rPr lang="en-GB" sz="2400" dirty="0" smtClean="0"/>
              <a:t>2D Particle-in-Cell simulation for investigating low frequency instabilities</a:t>
            </a:r>
          </a:p>
          <a:p>
            <a:r>
              <a:rPr lang="en-GB" sz="2400" dirty="0" smtClean="0"/>
              <a:t>~10 M </a:t>
            </a:r>
            <a:r>
              <a:rPr lang="en-GB" sz="2400" dirty="0" err="1" smtClean="0"/>
              <a:t>superparticles</a:t>
            </a:r>
            <a:r>
              <a:rPr lang="en-GB" sz="2400" dirty="0" smtClean="0"/>
              <a:t>, no collisions, 12.5 M simulation steps</a:t>
            </a:r>
          </a:p>
          <a:p>
            <a:r>
              <a:rPr lang="en-GB" sz="2400" dirty="0" smtClean="0"/>
              <a:t>particle injection at the centre</a:t>
            </a:r>
            <a:endParaRPr lang="en-GB" sz="2400" dirty="0"/>
          </a:p>
        </p:txBody>
      </p:sp>
      <p:sp>
        <p:nvSpPr>
          <p:cNvPr id="2" name="Slide Number Placeholder 1"/>
          <p:cNvSpPr>
            <a:spLocks noGrp="1"/>
          </p:cNvSpPr>
          <p:nvPr>
            <p:ph type="sldNum" sz="quarter" idx="12"/>
          </p:nvPr>
        </p:nvSpPr>
        <p:spPr/>
        <p:txBody>
          <a:bodyPr/>
          <a:lstStyle/>
          <a:p>
            <a:fld id="{F89D9D1E-D252-4FBB-86C7-77274805A5F5}" type="slidenum">
              <a:rPr lang="en-GB" smtClean="0"/>
              <a:t>2</a:t>
            </a:fld>
            <a:endParaRPr lang="en-GB"/>
          </a:p>
        </p:txBody>
      </p:sp>
    </p:spTree>
    <p:extLst>
      <p:ext uri="{BB962C8B-B14F-4D97-AF65-F5344CB8AC3E}">
        <p14:creationId xmlns:p14="http://schemas.microsoft.com/office/powerpoint/2010/main" val="37336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distribution  </a:t>
            </a:r>
            <a:endParaRPr lang="en-GB" dirty="0"/>
          </a:p>
        </p:txBody>
      </p:sp>
      <p:pic>
        <p:nvPicPr>
          <p:cNvPr id="6" name="Picture 5"/>
          <p:cNvPicPr>
            <a:picLocks noChangeAspect="1"/>
          </p:cNvPicPr>
          <p:nvPr/>
        </p:nvPicPr>
        <p:blipFill>
          <a:blip r:embed="rId2"/>
          <a:stretch>
            <a:fillRect/>
          </a:stretch>
        </p:blipFill>
        <p:spPr>
          <a:xfrm>
            <a:off x="295154" y="1967050"/>
            <a:ext cx="11601691" cy="4314947"/>
          </a:xfrm>
          <a:prstGeom prst="rect">
            <a:avLst/>
          </a:prstGeom>
        </p:spPr>
      </p:pic>
      <p:sp>
        <p:nvSpPr>
          <p:cNvPr id="7" name="TextBox 6"/>
          <p:cNvSpPr txBox="1"/>
          <p:nvPr/>
        </p:nvSpPr>
        <p:spPr>
          <a:xfrm>
            <a:off x="6095999" y="290581"/>
            <a:ext cx="5545016"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each GPU moves particles locally and computes new charge densities </a:t>
            </a:r>
          </a:p>
          <a:p>
            <a:pPr marL="285750" indent="-285750">
              <a:buFont typeface="Arial" panose="020B0604020202020204" pitchFamily="34" charset="0"/>
              <a:buChar char="•"/>
            </a:pPr>
            <a:r>
              <a:rPr lang="en-GB" sz="2400" dirty="0" smtClean="0"/>
              <a:t>Poisson solver on CPU or on each GPU (requires collective communication)</a:t>
            </a:r>
            <a:endParaRPr lang="en-GB" sz="2400" dirty="0"/>
          </a:p>
        </p:txBody>
      </p:sp>
      <p:sp>
        <p:nvSpPr>
          <p:cNvPr id="8" name="Slide Number Placeholder 7"/>
          <p:cNvSpPr>
            <a:spLocks noGrp="1"/>
          </p:cNvSpPr>
          <p:nvPr>
            <p:ph type="sldNum" sz="quarter" idx="12"/>
          </p:nvPr>
        </p:nvSpPr>
        <p:spPr/>
        <p:txBody>
          <a:bodyPr/>
          <a:lstStyle/>
          <a:p>
            <a:fld id="{F89D9D1E-D252-4FBB-86C7-77274805A5F5}" type="slidenum">
              <a:rPr lang="en-GB" smtClean="0"/>
              <a:t>20</a:t>
            </a:fld>
            <a:endParaRPr lang="en-GB"/>
          </a:p>
        </p:txBody>
      </p:sp>
    </p:spTree>
    <p:extLst>
      <p:ext uri="{BB962C8B-B14F-4D97-AF65-F5344CB8AC3E}">
        <p14:creationId xmlns:p14="http://schemas.microsoft.com/office/powerpoint/2010/main" val="324442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sp>
        <p:nvSpPr>
          <p:cNvPr id="3" name="Content Placeholder 2"/>
          <p:cNvSpPr>
            <a:spLocks noGrp="1"/>
          </p:cNvSpPr>
          <p:nvPr>
            <p:ph idx="1"/>
          </p:nvPr>
        </p:nvSpPr>
        <p:spPr/>
        <p:txBody>
          <a:bodyPr/>
          <a:lstStyle/>
          <a:p>
            <a:r>
              <a:rPr lang="en-GB" dirty="0" smtClean="0"/>
              <a:t>Requires collective communication operations involving CPU and GPU memory</a:t>
            </a:r>
          </a:p>
          <a:p>
            <a:pPr lvl="1"/>
            <a:r>
              <a:rPr lang="en-GB" dirty="0" smtClean="0"/>
              <a:t>traditional MPI is not suitable – requires extra copy operations from GPU to CPU</a:t>
            </a:r>
          </a:p>
          <a:p>
            <a:pPr lvl="1"/>
            <a:r>
              <a:rPr lang="en-GB" dirty="0" smtClean="0"/>
              <a:t>CUDA-aware MPI is OK, can use GPU pointers</a:t>
            </a:r>
          </a:p>
          <a:p>
            <a:r>
              <a:rPr lang="en-GB" dirty="0" smtClean="0"/>
              <a:t>Communication initiation is on CPU</a:t>
            </a:r>
          </a:p>
          <a:p>
            <a:pPr lvl="1"/>
            <a:r>
              <a:rPr lang="en-GB" dirty="0" smtClean="0"/>
              <a:t>difficult to overlap </a:t>
            </a:r>
            <a:r>
              <a:rPr lang="en-GB" dirty="0" err="1" smtClean="0"/>
              <a:t>comms</a:t>
            </a:r>
            <a:r>
              <a:rPr lang="en-GB" dirty="0" smtClean="0"/>
              <a:t>. with GPU kernel execution</a:t>
            </a:r>
          </a:p>
          <a:p>
            <a:pPr lvl="1"/>
            <a:r>
              <a:rPr lang="en-GB" dirty="0" smtClean="0"/>
              <a:t>communication can </a:t>
            </a:r>
            <a:r>
              <a:rPr lang="en-GB" dirty="0"/>
              <a:t>eventually </a:t>
            </a:r>
            <a:r>
              <a:rPr lang="en-GB" dirty="0" smtClean="0"/>
              <a:t>become a performance bottleneck</a:t>
            </a:r>
          </a:p>
          <a:p>
            <a:pPr lvl="1"/>
            <a:r>
              <a:rPr lang="en-GB" dirty="0" smtClean="0"/>
              <a:t>scalability limit</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21</a:t>
            </a:fld>
            <a:endParaRPr lang="en-GB"/>
          </a:p>
        </p:txBody>
      </p:sp>
    </p:spTree>
    <p:extLst>
      <p:ext uri="{BB962C8B-B14F-4D97-AF65-F5344CB8AC3E}">
        <p14:creationId xmlns:p14="http://schemas.microsoft.com/office/powerpoint/2010/main" val="332926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No 1 – NCCL</a:t>
            </a:r>
            <a:endParaRPr lang="en-GB" dirty="0"/>
          </a:p>
        </p:txBody>
      </p:sp>
      <p:sp>
        <p:nvSpPr>
          <p:cNvPr id="3" name="Content Placeholder 2"/>
          <p:cNvSpPr>
            <a:spLocks noGrp="1"/>
          </p:cNvSpPr>
          <p:nvPr>
            <p:ph idx="1"/>
          </p:nvPr>
        </p:nvSpPr>
        <p:spPr/>
        <p:txBody>
          <a:bodyPr>
            <a:normAutofit lnSpcReduction="10000"/>
          </a:bodyPr>
          <a:lstStyle/>
          <a:p>
            <a:r>
              <a:rPr lang="en-GB" dirty="0" smtClean="0"/>
              <a:t>NVIDIA </a:t>
            </a:r>
            <a:r>
              <a:rPr lang="en-GB" dirty="0"/>
              <a:t>Collective Communication Library</a:t>
            </a:r>
            <a:endParaRPr lang="en-GB" dirty="0" smtClean="0"/>
          </a:p>
          <a:p>
            <a:r>
              <a:rPr lang="en-GB" dirty="0" smtClean="0"/>
              <a:t>Provides uniform API for all-gather</a:t>
            </a:r>
            <a:r>
              <a:rPr lang="en-GB" dirty="0"/>
              <a:t>, all-reduce, broadcast, reduce, </a:t>
            </a:r>
            <a:r>
              <a:rPr lang="en-GB" dirty="0" smtClean="0"/>
              <a:t>reduce-scatter, point-to-point </a:t>
            </a:r>
            <a:r>
              <a:rPr lang="en-GB" dirty="0"/>
              <a:t>send and receive </a:t>
            </a:r>
            <a:r>
              <a:rPr lang="en-GB" dirty="0" smtClean="0"/>
              <a:t>comm. routines</a:t>
            </a:r>
          </a:p>
          <a:p>
            <a:r>
              <a:rPr lang="en-GB" dirty="0" smtClean="0"/>
              <a:t>Optimized </a:t>
            </a:r>
            <a:r>
              <a:rPr lang="en-GB" dirty="0"/>
              <a:t>to achieve high bandwidth and low latency </a:t>
            </a:r>
            <a:r>
              <a:rPr lang="en-GB" dirty="0" smtClean="0"/>
              <a:t>over </a:t>
            </a:r>
            <a:r>
              <a:rPr lang="en-GB" dirty="0" err="1" smtClean="0"/>
              <a:t>PCIe</a:t>
            </a:r>
            <a:r>
              <a:rPr lang="en-GB" dirty="0" smtClean="0"/>
              <a:t>, </a:t>
            </a:r>
            <a:r>
              <a:rPr lang="en-GB" dirty="0" err="1" smtClean="0"/>
              <a:t>NVLink</a:t>
            </a:r>
            <a:r>
              <a:rPr lang="en-GB" dirty="0" smtClean="0"/>
              <a:t> and other high-speed interconnects</a:t>
            </a:r>
          </a:p>
          <a:p>
            <a:r>
              <a:rPr lang="en-GB" dirty="0"/>
              <a:t>Automatic topology detection for high bandwidth paths on AMD, ARM, PCI Gen4 and </a:t>
            </a:r>
            <a:r>
              <a:rPr lang="en-GB" dirty="0" smtClean="0"/>
              <a:t>InfiniBand</a:t>
            </a:r>
            <a:endParaRPr lang="en-GB" dirty="0"/>
          </a:p>
          <a:p>
            <a:r>
              <a:rPr lang="en-GB" dirty="0" smtClean="0"/>
              <a:t>Supports </a:t>
            </a:r>
            <a:r>
              <a:rPr lang="en-GB" dirty="0"/>
              <a:t>multi-threaded and multi-process applications</a:t>
            </a:r>
          </a:p>
          <a:p>
            <a:r>
              <a:rPr lang="en-GB" dirty="0" smtClean="0"/>
              <a:t>InfiniBand, </a:t>
            </a:r>
            <a:r>
              <a:rPr lang="en-GB" dirty="0" err="1" smtClean="0"/>
              <a:t>RoCE</a:t>
            </a:r>
            <a:r>
              <a:rPr lang="en-GB" dirty="0" smtClean="0"/>
              <a:t> </a:t>
            </a:r>
            <a:r>
              <a:rPr lang="en-GB" dirty="0"/>
              <a:t>and IP Socket internode </a:t>
            </a:r>
            <a:r>
              <a:rPr lang="en-GB" dirty="0" smtClean="0"/>
              <a:t>communication</a:t>
            </a:r>
          </a:p>
          <a:p>
            <a:r>
              <a:rPr lang="en-GB" dirty="0" smtClean="0"/>
              <a:t>NCCL 2.4 introduced tree-based all-reduce instead of rings </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22</a:t>
            </a:fld>
            <a:endParaRPr lang="en-GB"/>
          </a:p>
        </p:txBody>
      </p:sp>
    </p:spTree>
    <p:extLst>
      <p:ext uri="{BB962C8B-B14F-4D97-AF65-F5344CB8AC3E}">
        <p14:creationId xmlns:p14="http://schemas.microsoft.com/office/powerpoint/2010/main" val="127316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Mismatch of communication libraries and the CUDA model</a:t>
            </a:r>
            <a:endParaRPr lang="en-GB" dirty="0"/>
          </a:p>
        </p:txBody>
      </p:sp>
      <p:sp>
        <p:nvSpPr>
          <p:cNvPr id="3" name="Content Placeholder 2"/>
          <p:cNvSpPr>
            <a:spLocks noGrp="1"/>
          </p:cNvSpPr>
          <p:nvPr>
            <p:ph idx="1"/>
          </p:nvPr>
        </p:nvSpPr>
        <p:spPr/>
        <p:txBody>
          <a:bodyPr/>
          <a:lstStyle/>
          <a:p>
            <a:r>
              <a:rPr lang="en-GB" dirty="0" smtClean="0"/>
              <a:t>MPI and NCCL provide CPU-initiated communication routines</a:t>
            </a:r>
          </a:p>
          <a:p>
            <a:r>
              <a:rPr lang="en-GB" dirty="0" smtClean="0"/>
              <a:t>Assumes separate computation and communication steps</a:t>
            </a:r>
          </a:p>
          <a:p>
            <a:r>
              <a:rPr lang="en-GB" dirty="0" smtClean="0"/>
              <a:t>Fine for synchronous execution where all processes execute in parallel</a:t>
            </a:r>
          </a:p>
          <a:p>
            <a:r>
              <a:rPr lang="en-GB" dirty="0" smtClean="0"/>
              <a:t>CUDA model relies on large number of threads to hide memory and instruction latency:  	threads &gt;&gt; cores</a:t>
            </a:r>
          </a:p>
          <a:p>
            <a:r>
              <a:rPr lang="en-GB" dirty="0" smtClean="0"/>
              <a:t>Internal scheduling of kernels (thread blocks) makes it difficult to hide communication</a:t>
            </a:r>
          </a:p>
          <a:p>
            <a:r>
              <a:rPr lang="en-GB" dirty="0" smtClean="0"/>
              <a:t>Need a distributed model more aligned with the CUDA programming model</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23</a:t>
            </a:fld>
            <a:endParaRPr lang="en-GB"/>
          </a:p>
        </p:txBody>
      </p:sp>
    </p:spTree>
    <p:extLst>
      <p:ext uri="{BB962C8B-B14F-4D97-AF65-F5344CB8AC3E}">
        <p14:creationId xmlns:p14="http://schemas.microsoft.com/office/powerpoint/2010/main" val="372020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a:bodyPr>
          <a:lstStyle/>
          <a:p>
            <a:r>
              <a:rPr lang="en-GB" dirty="0" smtClean="0"/>
              <a:t>Still in progress, single node and rudimentary MPI versions are complete, NVSHMEM version coming soon</a:t>
            </a:r>
          </a:p>
          <a:p>
            <a:r>
              <a:rPr lang="en-GB" dirty="0" smtClean="0"/>
              <a:t>There are many alternatives for structuring and implementing pre-</a:t>
            </a:r>
            <a:r>
              <a:rPr lang="en-GB" dirty="0" err="1" smtClean="0"/>
              <a:t>exascale</a:t>
            </a:r>
            <a:r>
              <a:rPr lang="en-GB" dirty="0" smtClean="0"/>
              <a:t> multi-GPU programs</a:t>
            </a:r>
          </a:p>
          <a:p>
            <a:r>
              <a:rPr lang="en-GB" dirty="0" smtClean="0"/>
              <a:t>Selecting the best strategy and creating efficient code might not be easy</a:t>
            </a:r>
          </a:p>
          <a:p>
            <a:r>
              <a:rPr lang="en-GB" dirty="0" smtClean="0"/>
              <a:t>Following implementation patterns developed for much smaller CPU-based systems might not be a good long-term choice</a:t>
            </a:r>
          </a:p>
          <a:p>
            <a:r>
              <a:rPr lang="en-GB" dirty="0" smtClean="0"/>
              <a:t>Do not be afraid to re-design, re-structure your program</a:t>
            </a:r>
          </a:p>
          <a:p>
            <a:r>
              <a:rPr lang="en-GB" dirty="0" smtClean="0"/>
              <a:t>Programs with hundreds of millions or billions of threads can be executed efficiently on state-of-the-art systems</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24</a:t>
            </a:fld>
            <a:endParaRPr lang="en-GB"/>
          </a:p>
        </p:txBody>
      </p:sp>
    </p:spTree>
    <p:extLst>
      <p:ext uri="{BB962C8B-B14F-4D97-AF65-F5344CB8AC3E}">
        <p14:creationId xmlns:p14="http://schemas.microsoft.com/office/powerpoint/2010/main" val="2204648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endParaRPr lang="en-GB" dirty="0"/>
          </a:p>
        </p:txBody>
      </p:sp>
      <p:sp>
        <p:nvSpPr>
          <p:cNvPr id="3" name="Content Placeholder 2"/>
          <p:cNvSpPr>
            <a:spLocks noGrp="1"/>
          </p:cNvSpPr>
          <p:nvPr>
            <p:ph idx="1"/>
          </p:nvPr>
        </p:nvSpPr>
        <p:spPr>
          <a:xfrm>
            <a:off x="450575" y="1497496"/>
            <a:ext cx="11489634" cy="5102087"/>
          </a:xfrm>
        </p:spPr>
        <p:txBody>
          <a:bodyPr>
            <a:normAutofit fontScale="85000" lnSpcReduction="20000"/>
          </a:bodyPr>
          <a:lstStyle/>
          <a:p>
            <a:pPr marL="0" indent="0">
              <a:buNone/>
            </a:pPr>
            <a:r>
              <a:rPr lang="en-GB" dirty="0"/>
              <a:t>In this talk, we plan to report the results of our performance optimisation effort aimed at speeding up a GPU-accelerated 2D Particle-in-Cell plasma simulation code, following an international plasma simulation benchmarking effort of 19 leading plasma research groups. We studied the effects of memory management, data movements, the choice and implementation of the Poisson solver, the use of mixed precision computation and various kernel-level optimisation techniques. Finally, the optimised version was improved to support multi-GPU execution as well. The key steps of the optimisation, the performance critical factors and our decisions will be presented in detail in the talk. Compared to the original baseline version that executed the simulation in 10 days, the runtime was reduced to less than 10 hours on an NVIDIA A100 GPU. Taking into account the performance increase of each new generation of GPU cards (from P100 to A100) as well, the overall speedup achieved with the optimised version exceeds 30×. The multi-GPU implementation will further reduce the execution time; using 4 A100 GPUs, we expect the final runtime to be less than 3 hours (note: final steps of the implementation and testing are currently underway, exact timings will be presented at the conference), that will make our implementation the fastest Penning discharge simulation code available. This level of performance not only means that we can execute simulations within a few hours instead of several days or weeks on GPUs, but it also allows for tackling large and complex simulation problems that were previously thought to be impossible to execute.</a:t>
            </a:r>
          </a:p>
        </p:txBody>
      </p:sp>
      <p:sp>
        <p:nvSpPr>
          <p:cNvPr id="4" name="Slide Number Placeholder 3"/>
          <p:cNvSpPr>
            <a:spLocks noGrp="1"/>
          </p:cNvSpPr>
          <p:nvPr>
            <p:ph type="sldNum" sz="quarter" idx="12"/>
          </p:nvPr>
        </p:nvSpPr>
        <p:spPr/>
        <p:txBody>
          <a:bodyPr/>
          <a:lstStyle/>
          <a:p>
            <a:fld id="{F89D9D1E-D252-4FBB-86C7-77274805A5F5}" type="slidenum">
              <a:rPr lang="en-GB" smtClean="0"/>
              <a:t>25</a:t>
            </a:fld>
            <a:endParaRPr lang="en-GB"/>
          </a:p>
        </p:txBody>
      </p:sp>
    </p:spTree>
    <p:extLst>
      <p:ext uri="{BB962C8B-B14F-4D97-AF65-F5344CB8AC3E}">
        <p14:creationId xmlns:p14="http://schemas.microsoft.com/office/powerpoint/2010/main" val="4089033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draft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Penning benchmark effort: simulation, participant groups</a:t>
            </a:r>
          </a:p>
          <a:p>
            <a:r>
              <a:rPr lang="en-GB" dirty="0" smtClean="0"/>
              <a:t>some outputs, execution time histogram</a:t>
            </a:r>
          </a:p>
          <a:p>
            <a:r>
              <a:rPr lang="en-GB" dirty="0" smtClean="0"/>
              <a:t>architecture and parallelism analysis</a:t>
            </a:r>
          </a:p>
          <a:p>
            <a:r>
              <a:rPr lang="en-GB" dirty="0" smtClean="0"/>
              <a:t>GPU code v0 </a:t>
            </a:r>
            <a:r>
              <a:rPr lang="en-GB" dirty="0" smtClean="0">
                <a:sym typeface="Wingdings" panose="05000000000000000000" pitchFamily="2" charset="2"/>
              </a:rPr>
              <a:t> fast development, correct operation, no pre-mature optimisation </a:t>
            </a:r>
          </a:p>
          <a:p>
            <a:r>
              <a:rPr lang="en-GB" dirty="0" smtClean="0">
                <a:sym typeface="Wingdings" panose="05000000000000000000" pitchFamily="2" charset="2"/>
              </a:rPr>
              <a:t>profiling: Poisson solver, managed memory</a:t>
            </a:r>
            <a:r>
              <a:rPr lang="en-GB" dirty="0" smtClean="0"/>
              <a:t> </a:t>
            </a:r>
          </a:p>
          <a:p>
            <a:r>
              <a:rPr lang="en-GB" dirty="0" smtClean="0"/>
              <a:t>optimisation process on single GPU </a:t>
            </a:r>
            <a:r>
              <a:rPr lang="en-GB" dirty="0" smtClean="0">
                <a:sym typeface="Wingdings" panose="05000000000000000000" pitchFamily="2" charset="2"/>
              </a:rPr>
              <a:t> steps, speedup, live simulation video</a:t>
            </a:r>
            <a:endParaRPr lang="en-GB" dirty="0" smtClean="0"/>
          </a:p>
          <a:p>
            <a:r>
              <a:rPr lang="en-GB" dirty="0" smtClean="0"/>
              <a:t>multi-GPU work current results </a:t>
            </a:r>
            <a:r>
              <a:rPr lang="en-GB" dirty="0">
                <a:sym typeface="Wingdings" panose="05000000000000000000" pitchFamily="2" charset="2"/>
              </a:rPr>
              <a:t> scalability, times, etc. </a:t>
            </a:r>
            <a:endParaRPr lang="en-GB" dirty="0" smtClean="0">
              <a:sym typeface="Wingdings" panose="05000000000000000000" pitchFamily="2" charset="2"/>
            </a:endParaRPr>
          </a:p>
          <a:p>
            <a:r>
              <a:rPr lang="en-GB" dirty="0" smtClean="0">
                <a:sym typeface="Wingdings" panose="05000000000000000000" pitchFamily="2" charset="2"/>
              </a:rPr>
              <a:t>Next steps: 3D Penning, 3D collisional PIC/MCC </a:t>
            </a:r>
            <a:endParaRPr lang="en-GB" dirty="0"/>
          </a:p>
          <a:p>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26</a:t>
            </a:fld>
            <a:endParaRPr lang="en-GB"/>
          </a:p>
        </p:txBody>
      </p:sp>
    </p:spTree>
    <p:extLst>
      <p:ext uri="{BB962C8B-B14F-4D97-AF65-F5344CB8AC3E}">
        <p14:creationId xmlns:p14="http://schemas.microsoft.com/office/powerpoint/2010/main" val="3457255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86954" cy="1325563"/>
          </a:xfrm>
        </p:spPr>
        <p:txBody>
          <a:bodyPr/>
          <a:lstStyle/>
          <a:p>
            <a:r>
              <a:rPr lang="en-GB" dirty="0" smtClean="0"/>
              <a:t>Single node, single thread multi-GPU program </a:t>
            </a:r>
            <a:endParaRPr lang="en-GB" dirty="0"/>
          </a:p>
        </p:txBody>
      </p:sp>
      <p:sp>
        <p:nvSpPr>
          <p:cNvPr id="3" name="Content Placeholder 2"/>
          <p:cNvSpPr>
            <a:spLocks noGrp="1"/>
          </p:cNvSpPr>
          <p:nvPr>
            <p:ph idx="1"/>
          </p:nvPr>
        </p:nvSpPr>
        <p:spPr>
          <a:xfrm>
            <a:off x="838200" y="1511808"/>
            <a:ext cx="11402568" cy="4689539"/>
          </a:xfrm>
        </p:spPr>
        <p:txBody>
          <a:bodyPr>
            <a:noAutofit/>
          </a:bodyPr>
          <a:lstStyle/>
          <a:p>
            <a:pPr marL="0" indent="0">
              <a:buNone/>
            </a:pPr>
            <a:r>
              <a:rPr lang="en-GB" sz="2100" dirty="0">
                <a:latin typeface="Consolas" panose="020B0609020204030204" pitchFamily="49" charset="0"/>
                <a:cs typeface="Consolas" panose="020B0609020204030204" pitchFamily="49" charset="0"/>
              </a:rPr>
              <a:t>// distributing the workload across multiple devices</a:t>
            </a:r>
          </a:p>
          <a:p>
            <a:pPr marL="0" indent="0">
              <a:buNone/>
            </a:pPr>
            <a:r>
              <a:rPr lang="nn-NO" sz="2100" b="1" dirty="0">
                <a:solidFill>
                  <a:srgbClr val="0070C0"/>
                </a:solidFill>
                <a:latin typeface="Consolas" panose="020B0609020204030204" pitchFamily="49" charset="0"/>
                <a:cs typeface="Consolas" panose="020B0609020204030204" pitchFamily="49" charset="0"/>
              </a:rPr>
              <a:t>for (int i = 0; i &lt; ngpus; i++) {</a:t>
            </a:r>
          </a:p>
          <a:p>
            <a:pPr marL="0" indent="0">
              <a:buNone/>
            </a:pPr>
            <a:r>
              <a:rPr lang="en-GB" sz="2100" b="1" dirty="0">
                <a:latin typeface="Consolas" panose="020B0609020204030204" pitchFamily="49" charset="0"/>
                <a:cs typeface="Consolas" panose="020B0609020204030204" pitchFamily="49" charset="0"/>
              </a:rPr>
              <a:t> </a:t>
            </a:r>
            <a:r>
              <a:rPr lang="en-GB" sz="2100" b="1" dirty="0" smtClean="0">
                <a:latin typeface="Consolas" panose="020B0609020204030204" pitchFamily="49" charset="0"/>
                <a:cs typeface="Consolas" panose="020B0609020204030204" pitchFamily="49" charset="0"/>
              </a:rPr>
              <a:t>  </a:t>
            </a:r>
            <a:r>
              <a:rPr lang="en-GB" sz="2100" b="1" dirty="0" err="1" smtClean="0">
                <a:solidFill>
                  <a:srgbClr val="C00000"/>
                </a:solidFill>
                <a:latin typeface="Consolas" panose="020B0609020204030204" pitchFamily="49" charset="0"/>
                <a:cs typeface="Consolas" panose="020B0609020204030204" pitchFamily="49" charset="0"/>
              </a:rPr>
              <a:t>cudaSetDevice</a:t>
            </a:r>
            <a:r>
              <a:rPr lang="en-GB" sz="2100" b="1" dirty="0" smtClean="0">
                <a:solidFill>
                  <a:srgbClr val="C00000"/>
                </a:solidFill>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p>
          <a:p>
            <a:pPr marL="0" indent="0">
              <a:buNone/>
            </a:pPr>
            <a:r>
              <a:rPr lang="en-GB" sz="2100" b="1" dirty="0">
                <a:latin typeface="Consolas" panose="020B0609020204030204" pitchFamily="49" charset="0"/>
                <a:cs typeface="Consolas" panose="020B0609020204030204" pitchFamily="49" charset="0"/>
              </a:rPr>
              <a:t> </a:t>
            </a:r>
            <a:r>
              <a:rPr lang="en-GB" sz="2100" b="1" dirty="0" smtClean="0">
                <a:latin typeface="Consolas" panose="020B0609020204030204" pitchFamily="49" charset="0"/>
                <a:cs typeface="Consolas" panose="020B0609020204030204" pitchFamily="49" charset="0"/>
              </a:rPr>
              <a:t>  </a:t>
            </a:r>
            <a:r>
              <a:rPr lang="en-GB" sz="2100" b="1" dirty="0" err="1" smtClean="0">
                <a:latin typeface="Consolas" panose="020B0609020204030204" pitchFamily="49" charset="0"/>
                <a:cs typeface="Consolas" panose="020B0609020204030204" pitchFamily="49" charset="0"/>
              </a:rPr>
              <a:t>cudaMemcpyAsync</a:t>
            </a:r>
            <a:r>
              <a:rPr lang="en-GB" sz="2100" b="1" dirty="0" smtClean="0">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d_A</a:t>
            </a:r>
            <a:r>
              <a:rPr lang="en-GB" sz="2100" b="1" dirty="0" smtClean="0">
                <a:solidFill>
                  <a:srgbClr val="C00000"/>
                </a:solidFill>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r>
              <a:rPr lang="en-GB" sz="2100" b="1" dirty="0">
                <a:latin typeface="Consolas" panose="020B0609020204030204" pitchFamily="49" charset="0"/>
                <a:cs typeface="Consolas" panose="020B0609020204030204" pitchFamily="49" charset="0"/>
              </a:rPr>
              <a:t>, </a:t>
            </a:r>
            <a:r>
              <a:rPr lang="en-GB" sz="2100" b="1" dirty="0" err="1">
                <a:solidFill>
                  <a:srgbClr val="C00000"/>
                </a:solidFill>
                <a:latin typeface="Consolas" panose="020B0609020204030204" pitchFamily="49" charset="0"/>
                <a:cs typeface="Consolas" panose="020B0609020204030204" pitchFamily="49" charset="0"/>
              </a:rPr>
              <a:t>h_A</a:t>
            </a:r>
            <a:r>
              <a:rPr lang="en-GB" sz="2100" b="1" dirty="0">
                <a:solidFill>
                  <a:srgbClr val="C00000"/>
                </a:solidFill>
                <a:latin typeface="Consolas" panose="020B0609020204030204" pitchFamily="49" charset="0"/>
                <a:cs typeface="Consolas" panose="020B0609020204030204" pitchFamily="49" charset="0"/>
              </a:rPr>
              <a:t>[</a:t>
            </a:r>
            <a:r>
              <a:rPr lang="en-GB" sz="2100" b="1" dirty="0" err="1">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r>
              <a:rPr lang="en-GB" sz="2100" b="1" dirty="0">
                <a:latin typeface="Consolas" panose="020B0609020204030204" pitchFamily="49" charset="0"/>
                <a:cs typeface="Consolas" panose="020B0609020204030204" pitchFamily="49" charset="0"/>
              </a:rPr>
              <a:t>, </a:t>
            </a:r>
            <a:r>
              <a:rPr lang="en-GB" sz="2100" b="1" dirty="0" err="1">
                <a:latin typeface="Consolas" panose="020B0609020204030204" pitchFamily="49" charset="0"/>
                <a:cs typeface="Consolas" panose="020B0609020204030204" pitchFamily="49" charset="0"/>
              </a:rPr>
              <a:t>iBytes</a:t>
            </a:r>
            <a:r>
              <a:rPr lang="en-GB" sz="2100" b="1" dirty="0">
                <a:latin typeface="Consolas" panose="020B0609020204030204" pitchFamily="49" charset="0"/>
                <a:cs typeface="Consolas" panose="020B0609020204030204" pitchFamily="49" charset="0"/>
              </a:rPr>
              <a:t>, </a:t>
            </a:r>
            <a:endParaRPr lang="en-GB" sz="2100" b="1" dirty="0" smtClean="0">
              <a:latin typeface="Consolas" panose="020B0609020204030204" pitchFamily="49" charset="0"/>
              <a:cs typeface="Consolas" panose="020B0609020204030204" pitchFamily="49" charset="0"/>
            </a:endParaRPr>
          </a:p>
          <a:p>
            <a:pPr marL="0" indent="0">
              <a:buNone/>
            </a:pPr>
            <a:r>
              <a:rPr lang="en-GB" sz="2100" b="1" dirty="0">
                <a:latin typeface="Consolas" panose="020B0609020204030204" pitchFamily="49" charset="0"/>
                <a:cs typeface="Consolas" panose="020B0609020204030204" pitchFamily="49" charset="0"/>
              </a:rPr>
              <a:t>	</a:t>
            </a:r>
            <a:r>
              <a:rPr lang="en-GB" sz="2100" b="1" dirty="0" smtClean="0">
                <a:latin typeface="Consolas" panose="020B0609020204030204" pitchFamily="49" charset="0"/>
                <a:cs typeface="Consolas" panose="020B0609020204030204" pitchFamily="49" charset="0"/>
              </a:rPr>
              <a:t>		 </a:t>
            </a:r>
            <a:r>
              <a:rPr lang="en-GB" sz="2100" b="1" dirty="0" err="1" smtClean="0">
                <a:latin typeface="Consolas" panose="020B0609020204030204" pitchFamily="49" charset="0"/>
                <a:cs typeface="Consolas" panose="020B0609020204030204" pitchFamily="49" charset="0"/>
              </a:rPr>
              <a:t>cudaMemcpyHostToDevice</a:t>
            </a:r>
            <a:r>
              <a:rPr lang="en-GB" sz="2100" b="1" dirty="0" smtClean="0">
                <a:latin typeface="Consolas" panose="020B0609020204030204" pitchFamily="49" charset="0"/>
                <a:cs typeface="Consolas" panose="020B0609020204030204" pitchFamily="49" charset="0"/>
              </a:rPr>
              <a:t>, stream[</a:t>
            </a:r>
            <a:r>
              <a:rPr lang="en-GB" sz="2100" b="1" dirty="0" err="1" smtClean="0">
                <a:latin typeface="Consolas" panose="020B0609020204030204" pitchFamily="49" charset="0"/>
                <a:cs typeface="Consolas" panose="020B0609020204030204" pitchFamily="49" charset="0"/>
              </a:rPr>
              <a:t>i</a:t>
            </a:r>
            <a:r>
              <a:rPr lang="en-GB" sz="2100" b="1" dirty="0">
                <a:latin typeface="Consolas" panose="020B0609020204030204" pitchFamily="49" charset="0"/>
                <a:cs typeface="Consolas" panose="020B0609020204030204" pitchFamily="49" charset="0"/>
              </a:rPr>
              <a:t>]);</a:t>
            </a:r>
          </a:p>
          <a:p>
            <a:pPr marL="0" indent="0">
              <a:buNone/>
            </a:pPr>
            <a:r>
              <a:rPr lang="en-GB" sz="2100" b="1" dirty="0">
                <a:latin typeface="Consolas" panose="020B0609020204030204" pitchFamily="49" charset="0"/>
                <a:cs typeface="Consolas" panose="020B0609020204030204" pitchFamily="49" charset="0"/>
              </a:rPr>
              <a:t> </a:t>
            </a:r>
            <a:r>
              <a:rPr lang="en-GB" sz="2100" b="1" dirty="0" smtClean="0">
                <a:latin typeface="Consolas" panose="020B0609020204030204" pitchFamily="49" charset="0"/>
                <a:cs typeface="Consolas" panose="020B0609020204030204" pitchFamily="49" charset="0"/>
              </a:rPr>
              <a:t>  </a:t>
            </a:r>
            <a:r>
              <a:rPr lang="en-GB" sz="2100" b="1" dirty="0" err="1" smtClean="0">
                <a:latin typeface="Consolas" panose="020B0609020204030204" pitchFamily="49" charset="0"/>
                <a:cs typeface="Consolas" panose="020B0609020204030204" pitchFamily="49" charset="0"/>
              </a:rPr>
              <a:t>cudaMemcpyAsync</a:t>
            </a:r>
            <a:r>
              <a:rPr lang="en-GB" sz="2100" b="1" dirty="0" smtClean="0">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d_B</a:t>
            </a:r>
            <a:r>
              <a:rPr lang="en-GB" sz="2100" b="1" dirty="0" smtClean="0">
                <a:solidFill>
                  <a:srgbClr val="C00000"/>
                </a:solidFill>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r>
              <a:rPr lang="en-GB" sz="2100" b="1" dirty="0">
                <a:latin typeface="Consolas" panose="020B0609020204030204" pitchFamily="49" charset="0"/>
                <a:cs typeface="Consolas" panose="020B0609020204030204" pitchFamily="49" charset="0"/>
              </a:rPr>
              <a:t>, </a:t>
            </a:r>
            <a:r>
              <a:rPr lang="en-GB" sz="2100" b="1" dirty="0" err="1">
                <a:solidFill>
                  <a:srgbClr val="C00000"/>
                </a:solidFill>
                <a:latin typeface="Consolas" panose="020B0609020204030204" pitchFamily="49" charset="0"/>
                <a:cs typeface="Consolas" panose="020B0609020204030204" pitchFamily="49" charset="0"/>
              </a:rPr>
              <a:t>h_B</a:t>
            </a:r>
            <a:r>
              <a:rPr lang="en-GB" sz="2100" b="1" dirty="0">
                <a:solidFill>
                  <a:srgbClr val="C00000"/>
                </a:solidFill>
                <a:latin typeface="Consolas" panose="020B0609020204030204" pitchFamily="49" charset="0"/>
                <a:cs typeface="Consolas" panose="020B0609020204030204" pitchFamily="49" charset="0"/>
              </a:rPr>
              <a:t>[</a:t>
            </a:r>
            <a:r>
              <a:rPr lang="en-GB" sz="2100" b="1" dirty="0" err="1">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r>
              <a:rPr lang="en-GB" sz="2100" b="1" dirty="0">
                <a:latin typeface="Consolas" panose="020B0609020204030204" pitchFamily="49" charset="0"/>
                <a:cs typeface="Consolas" panose="020B0609020204030204" pitchFamily="49" charset="0"/>
              </a:rPr>
              <a:t>, </a:t>
            </a:r>
            <a:r>
              <a:rPr lang="en-GB" sz="2100" b="1" dirty="0" err="1">
                <a:latin typeface="Consolas" panose="020B0609020204030204" pitchFamily="49" charset="0"/>
                <a:cs typeface="Consolas" panose="020B0609020204030204" pitchFamily="49" charset="0"/>
              </a:rPr>
              <a:t>iBytes</a:t>
            </a:r>
            <a:r>
              <a:rPr lang="en-GB" sz="2100" b="1" dirty="0">
                <a:latin typeface="Consolas" panose="020B0609020204030204" pitchFamily="49" charset="0"/>
                <a:cs typeface="Consolas" panose="020B0609020204030204" pitchFamily="49" charset="0"/>
              </a:rPr>
              <a:t>, </a:t>
            </a:r>
            <a:endParaRPr lang="en-GB" sz="2100" b="1" dirty="0" smtClean="0">
              <a:latin typeface="Consolas" panose="020B0609020204030204" pitchFamily="49" charset="0"/>
              <a:cs typeface="Consolas" panose="020B0609020204030204" pitchFamily="49" charset="0"/>
            </a:endParaRPr>
          </a:p>
          <a:p>
            <a:pPr marL="0" indent="0">
              <a:buNone/>
            </a:pPr>
            <a:r>
              <a:rPr lang="en-GB" sz="2100" b="1" dirty="0" smtClean="0">
                <a:latin typeface="Consolas" panose="020B0609020204030204" pitchFamily="49" charset="0"/>
                <a:cs typeface="Consolas" panose="020B0609020204030204" pitchFamily="49" charset="0"/>
              </a:rPr>
              <a:t>			</a:t>
            </a:r>
            <a:r>
              <a:rPr lang="en-GB" sz="2100" b="1" dirty="0" err="1" smtClean="0">
                <a:latin typeface="Consolas" panose="020B0609020204030204" pitchFamily="49" charset="0"/>
                <a:cs typeface="Consolas" panose="020B0609020204030204" pitchFamily="49" charset="0"/>
              </a:rPr>
              <a:t>cudaMemcpyHostToDevice</a:t>
            </a:r>
            <a:r>
              <a:rPr lang="en-GB" sz="2100" b="1" dirty="0">
                <a:latin typeface="Consolas" panose="020B0609020204030204" pitchFamily="49" charset="0"/>
                <a:cs typeface="Consolas" panose="020B0609020204030204" pitchFamily="49" charset="0"/>
              </a:rPr>
              <a:t>, stream[</a:t>
            </a:r>
            <a:r>
              <a:rPr lang="en-GB" sz="2100" b="1" dirty="0" err="1">
                <a:latin typeface="Consolas" panose="020B0609020204030204" pitchFamily="49" charset="0"/>
                <a:cs typeface="Consolas" panose="020B0609020204030204" pitchFamily="49" charset="0"/>
              </a:rPr>
              <a:t>i</a:t>
            </a:r>
            <a:r>
              <a:rPr lang="en-GB" sz="2100" b="1" dirty="0" smtClean="0">
                <a:latin typeface="Consolas" panose="020B0609020204030204" pitchFamily="49" charset="0"/>
                <a:cs typeface="Consolas" panose="020B0609020204030204" pitchFamily="49" charset="0"/>
              </a:rPr>
              <a:t>]);</a:t>
            </a:r>
            <a:endParaRPr lang="sv-SE" sz="2100" b="1" dirty="0" smtClean="0">
              <a:latin typeface="Consolas" panose="020B0609020204030204" pitchFamily="49" charset="0"/>
              <a:cs typeface="Consolas" panose="020B0609020204030204" pitchFamily="49" charset="0"/>
            </a:endParaRPr>
          </a:p>
          <a:p>
            <a:pPr marL="0" indent="0">
              <a:buNone/>
            </a:pPr>
            <a:r>
              <a:rPr lang="sv-SE" sz="2100" b="1" dirty="0">
                <a:latin typeface="Consolas" panose="020B0609020204030204" pitchFamily="49" charset="0"/>
                <a:cs typeface="Consolas" panose="020B0609020204030204" pitchFamily="49" charset="0"/>
              </a:rPr>
              <a:t> </a:t>
            </a:r>
            <a:r>
              <a:rPr lang="sv-SE" sz="2100" b="1" dirty="0" smtClean="0">
                <a:latin typeface="Consolas" panose="020B0609020204030204" pitchFamily="49" charset="0"/>
                <a:cs typeface="Consolas" panose="020B0609020204030204" pitchFamily="49" charset="0"/>
              </a:rPr>
              <a:t>  kernel</a:t>
            </a:r>
            <a:r>
              <a:rPr lang="sv-SE" sz="2100" b="1" dirty="0">
                <a:latin typeface="Consolas" panose="020B0609020204030204" pitchFamily="49" charset="0"/>
                <a:cs typeface="Consolas" panose="020B0609020204030204" pitchFamily="49" charset="0"/>
              </a:rPr>
              <a:t>&lt;&lt;&lt;grid, block, 0, stream[i]&gt;&gt;&gt; (</a:t>
            </a:r>
            <a:r>
              <a:rPr lang="sv-SE" sz="2100" b="1" dirty="0">
                <a:solidFill>
                  <a:srgbClr val="C00000"/>
                </a:solidFill>
                <a:latin typeface="Consolas" panose="020B0609020204030204" pitchFamily="49" charset="0"/>
                <a:cs typeface="Consolas" panose="020B0609020204030204" pitchFamily="49" charset="0"/>
              </a:rPr>
              <a:t>d_A[i]</a:t>
            </a:r>
            <a:r>
              <a:rPr lang="sv-SE" sz="2100" b="1" dirty="0">
                <a:latin typeface="Consolas" panose="020B0609020204030204" pitchFamily="49" charset="0"/>
                <a:cs typeface="Consolas" panose="020B0609020204030204" pitchFamily="49" charset="0"/>
              </a:rPr>
              <a:t>, </a:t>
            </a:r>
            <a:r>
              <a:rPr lang="sv-SE" sz="2100" b="1" dirty="0">
                <a:solidFill>
                  <a:srgbClr val="C00000"/>
                </a:solidFill>
                <a:latin typeface="Consolas" panose="020B0609020204030204" pitchFamily="49" charset="0"/>
                <a:cs typeface="Consolas" panose="020B0609020204030204" pitchFamily="49" charset="0"/>
              </a:rPr>
              <a:t>d_B[i</a:t>
            </a:r>
            <a:r>
              <a:rPr lang="sv-SE" sz="2100" b="1" dirty="0" smtClean="0">
                <a:solidFill>
                  <a:srgbClr val="C00000"/>
                </a:solidFill>
                <a:latin typeface="Consolas" panose="020B0609020204030204" pitchFamily="49" charset="0"/>
                <a:cs typeface="Consolas" panose="020B0609020204030204" pitchFamily="49" charset="0"/>
              </a:rPr>
              <a:t>]</a:t>
            </a:r>
            <a:r>
              <a:rPr lang="sv-SE" sz="2100" b="1" dirty="0" smtClean="0">
                <a:latin typeface="Consolas" panose="020B0609020204030204" pitchFamily="49" charset="0"/>
                <a:cs typeface="Consolas" panose="020B0609020204030204" pitchFamily="49" charset="0"/>
              </a:rPr>
              <a:t>,</a:t>
            </a:r>
            <a:r>
              <a:rPr lang="sv-SE" sz="2100" b="1" dirty="0">
                <a:latin typeface="Consolas" panose="020B0609020204030204" pitchFamily="49" charset="0"/>
                <a:cs typeface="Consolas" panose="020B0609020204030204" pitchFamily="49" charset="0"/>
              </a:rPr>
              <a:t> </a:t>
            </a:r>
            <a:r>
              <a:rPr lang="sv-SE" sz="2100" b="1" dirty="0" smtClean="0">
                <a:solidFill>
                  <a:srgbClr val="C00000"/>
                </a:solidFill>
                <a:latin typeface="Consolas" panose="020B0609020204030204" pitchFamily="49" charset="0"/>
                <a:cs typeface="Consolas" panose="020B0609020204030204" pitchFamily="49" charset="0"/>
              </a:rPr>
              <a:t>d_C[i</a:t>
            </a:r>
            <a:r>
              <a:rPr lang="sv-SE" sz="2100" b="1" dirty="0">
                <a:solidFill>
                  <a:srgbClr val="C00000"/>
                </a:solidFill>
                <a:latin typeface="Consolas" panose="020B0609020204030204" pitchFamily="49" charset="0"/>
                <a:cs typeface="Consolas" panose="020B0609020204030204" pitchFamily="49" charset="0"/>
              </a:rPr>
              <a:t>]</a:t>
            </a:r>
            <a:r>
              <a:rPr lang="sv-SE" sz="2100" b="1" dirty="0">
                <a:latin typeface="Consolas" panose="020B0609020204030204" pitchFamily="49" charset="0"/>
                <a:cs typeface="Consolas" panose="020B0609020204030204" pitchFamily="49" charset="0"/>
              </a:rPr>
              <a:t>, iSize</a:t>
            </a:r>
            <a:r>
              <a:rPr lang="sv-SE" sz="2100" b="1" dirty="0" smtClean="0">
                <a:latin typeface="Consolas" panose="020B0609020204030204" pitchFamily="49" charset="0"/>
                <a:cs typeface="Consolas" panose="020B0609020204030204" pitchFamily="49" charset="0"/>
              </a:rPr>
              <a:t>);</a:t>
            </a:r>
            <a:endParaRPr lang="en-GB" sz="2100" b="1" dirty="0">
              <a:latin typeface="Consolas" panose="020B0609020204030204" pitchFamily="49" charset="0"/>
              <a:cs typeface="Consolas" panose="020B0609020204030204" pitchFamily="49" charset="0"/>
            </a:endParaRPr>
          </a:p>
          <a:p>
            <a:pPr marL="0" indent="0">
              <a:buNone/>
            </a:pPr>
            <a:r>
              <a:rPr lang="en-GB" sz="2100" b="1" dirty="0" smtClean="0">
                <a:latin typeface="Consolas" panose="020B0609020204030204" pitchFamily="49" charset="0"/>
                <a:cs typeface="Consolas" panose="020B0609020204030204" pitchFamily="49" charset="0"/>
              </a:rPr>
              <a:t>   </a:t>
            </a:r>
            <a:r>
              <a:rPr lang="en-GB" sz="2100" b="1" dirty="0" err="1" smtClean="0">
                <a:latin typeface="Consolas" panose="020B0609020204030204" pitchFamily="49" charset="0"/>
                <a:cs typeface="Consolas" panose="020B0609020204030204" pitchFamily="49" charset="0"/>
              </a:rPr>
              <a:t>cudaMemcpyAsync</a:t>
            </a:r>
            <a:r>
              <a:rPr lang="en-GB" sz="2100" b="1" dirty="0" smtClean="0">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h_C</a:t>
            </a:r>
            <a:r>
              <a:rPr lang="en-GB" sz="2100" b="1" dirty="0" smtClean="0">
                <a:solidFill>
                  <a:srgbClr val="C00000"/>
                </a:solidFill>
                <a:latin typeface="Consolas" panose="020B0609020204030204" pitchFamily="49" charset="0"/>
                <a:cs typeface="Consolas" panose="020B0609020204030204" pitchFamily="49" charset="0"/>
              </a:rPr>
              <a:t>[</a:t>
            </a:r>
            <a:r>
              <a:rPr lang="en-GB" sz="2100" b="1" dirty="0" err="1" smtClean="0">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r>
              <a:rPr lang="en-GB" sz="2100" b="1" dirty="0">
                <a:latin typeface="Consolas" panose="020B0609020204030204" pitchFamily="49" charset="0"/>
                <a:cs typeface="Consolas" panose="020B0609020204030204" pitchFamily="49" charset="0"/>
              </a:rPr>
              <a:t>, </a:t>
            </a:r>
            <a:r>
              <a:rPr lang="en-GB" sz="2100" b="1" dirty="0" err="1">
                <a:solidFill>
                  <a:srgbClr val="C00000"/>
                </a:solidFill>
                <a:latin typeface="Consolas" panose="020B0609020204030204" pitchFamily="49" charset="0"/>
                <a:cs typeface="Consolas" panose="020B0609020204030204" pitchFamily="49" charset="0"/>
              </a:rPr>
              <a:t>d_C</a:t>
            </a:r>
            <a:r>
              <a:rPr lang="en-GB" sz="2100" b="1" dirty="0">
                <a:solidFill>
                  <a:srgbClr val="C00000"/>
                </a:solidFill>
                <a:latin typeface="Consolas" panose="020B0609020204030204" pitchFamily="49" charset="0"/>
                <a:cs typeface="Consolas" panose="020B0609020204030204" pitchFamily="49" charset="0"/>
              </a:rPr>
              <a:t>[</a:t>
            </a:r>
            <a:r>
              <a:rPr lang="en-GB" sz="2100" b="1" dirty="0" err="1">
                <a:solidFill>
                  <a:srgbClr val="C00000"/>
                </a:solidFill>
                <a:latin typeface="Consolas" panose="020B0609020204030204" pitchFamily="49" charset="0"/>
                <a:cs typeface="Consolas" panose="020B0609020204030204" pitchFamily="49" charset="0"/>
              </a:rPr>
              <a:t>i</a:t>
            </a:r>
            <a:r>
              <a:rPr lang="en-GB" sz="2100" b="1" dirty="0">
                <a:solidFill>
                  <a:srgbClr val="C00000"/>
                </a:solidFill>
                <a:latin typeface="Consolas" panose="020B0609020204030204" pitchFamily="49" charset="0"/>
                <a:cs typeface="Consolas" panose="020B0609020204030204" pitchFamily="49" charset="0"/>
              </a:rPr>
              <a:t>]</a:t>
            </a:r>
            <a:r>
              <a:rPr lang="en-GB" sz="2100" b="1" dirty="0">
                <a:latin typeface="Consolas" panose="020B0609020204030204" pitchFamily="49" charset="0"/>
                <a:cs typeface="Consolas" panose="020B0609020204030204" pitchFamily="49" charset="0"/>
              </a:rPr>
              <a:t>, </a:t>
            </a:r>
            <a:r>
              <a:rPr lang="en-GB" sz="2100" b="1" dirty="0" err="1">
                <a:latin typeface="Consolas" panose="020B0609020204030204" pitchFamily="49" charset="0"/>
                <a:cs typeface="Consolas" panose="020B0609020204030204" pitchFamily="49" charset="0"/>
              </a:rPr>
              <a:t>iBytes</a:t>
            </a:r>
            <a:r>
              <a:rPr lang="en-GB" sz="2100" b="1" dirty="0">
                <a:latin typeface="Consolas" panose="020B0609020204030204" pitchFamily="49" charset="0"/>
                <a:cs typeface="Consolas" panose="020B0609020204030204" pitchFamily="49" charset="0"/>
              </a:rPr>
              <a:t>, </a:t>
            </a:r>
            <a:endParaRPr lang="en-GB" sz="2100" b="1" dirty="0" smtClean="0">
              <a:latin typeface="Consolas" panose="020B0609020204030204" pitchFamily="49" charset="0"/>
              <a:cs typeface="Consolas" panose="020B0609020204030204" pitchFamily="49" charset="0"/>
            </a:endParaRPr>
          </a:p>
          <a:p>
            <a:pPr marL="0" indent="0">
              <a:buNone/>
            </a:pPr>
            <a:r>
              <a:rPr lang="en-GB" sz="2100" b="1" dirty="0">
                <a:latin typeface="Consolas" panose="020B0609020204030204" pitchFamily="49" charset="0"/>
                <a:cs typeface="Consolas" panose="020B0609020204030204" pitchFamily="49" charset="0"/>
              </a:rPr>
              <a:t>	</a:t>
            </a:r>
            <a:r>
              <a:rPr lang="en-GB" sz="2100" b="1" dirty="0" smtClean="0">
                <a:latin typeface="Consolas" panose="020B0609020204030204" pitchFamily="49" charset="0"/>
                <a:cs typeface="Consolas" panose="020B0609020204030204" pitchFamily="49" charset="0"/>
              </a:rPr>
              <a:t>		</a:t>
            </a:r>
            <a:r>
              <a:rPr lang="en-GB" sz="2100" b="1" dirty="0" err="1" smtClean="0">
                <a:latin typeface="Consolas" panose="020B0609020204030204" pitchFamily="49" charset="0"/>
                <a:cs typeface="Consolas" panose="020B0609020204030204" pitchFamily="49" charset="0"/>
              </a:rPr>
              <a:t>cudaMemcpyDeviceToHost</a:t>
            </a:r>
            <a:r>
              <a:rPr lang="en-GB" sz="2100" b="1" dirty="0" smtClean="0">
                <a:latin typeface="Consolas" panose="020B0609020204030204" pitchFamily="49" charset="0"/>
                <a:cs typeface="Consolas" panose="020B0609020204030204" pitchFamily="49" charset="0"/>
              </a:rPr>
              <a:t>, stream[</a:t>
            </a:r>
            <a:r>
              <a:rPr lang="en-GB" sz="2100" b="1" dirty="0" err="1" smtClean="0">
                <a:latin typeface="Consolas" panose="020B0609020204030204" pitchFamily="49" charset="0"/>
                <a:cs typeface="Consolas" panose="020B0609020204030204" pitchFamily="49" charset="0"/>
              </a:rPr>
              <a:t>i</a:t>
            </a:r>
            <a:r>
              <a:rPr lang="en-GB" sz="2100" b="1" dirty="0">
                <a:latin typeface="Consolas" panose="020B0609020204030204" pitchFamily="49" charset="0"/>
                <a:cs typeface="Consolas" panose="020B0609020204030204" pitchFamily="49" charset="0"/>
              </a:rPr>
              <a:t>]);</a:t>
            </a:r>
          </a:p>
          <a:p>
            <a:pPr marL="0" indent="0">
              <a:buNone/>
            </a:pPr>
            <a:r>
              <a:rPr lang="en-GB" sz="2100" b="1" dirty="0">
                <a:solidFill>
                  <a:srgbClr val="0070C0"/>
                </a:solidFill>
                <a:latin typeface="Consolas" panose="020B0609020204030204" pitchFamily="49" charset="0"/>
                <a:cs typeface="Consolas" panose="020B0609020204030204" pitchFamily="49" charset="0"/>
              </a:rPr>
              <a:t>}</a:t>
            </a:r>
          </a:p>
          <a:p>
            <a:pPr marL="0" indent="0">
              <a:buNone/>
            </a:pPr>
            <a:r>
              <a:rPr lang="en-GB" sz="2100" b="1" dirty="0" err="1">
                <a:latin typeface="Consolas" panose="020B0609020204030204" pitchFamily="49" charset="0"/>
                <a:cs typeface="Consolas" panose="020B0609020204030204" pitchFamily="49" charset="0"/>
              </a:rPr>
              <a:t>cudaDeviceSynchronize</a:t>
            </a:r>
            <a:r>
              <a:rPr lang="en-GB" sz="2100" b="1" dirty="0">
                <a:latin typeface="Consolas" panose="020B0609020204030204" pitchFamily="49" charset="0"/>
                <a:cs typeface="Consolas" panose="020B0609020204030204" pitchFamily="49" charset="0"/>
              </a:rPr>
              <a:t>();</a:t>
            </a:r>
          </a:p>
        </p:txBody>
      </p:sp>
      <p:sp>
        <p:nvSpPr>
          <p:cNvPr id="4" name="Slide Number Placeholder 3"/>
          <p:cNvSpPr>
            <a:spLocks noGrp="1"/>
          </p:cNvSpPr>
          <p:nvPr>
            <p:ph type="sldNum" sz="quarter" idx="12"/>
          </p:nvPr>
        </p:nvSpPr>
        <p:spPr/>
        <p:txBody>
          <a:bodyPr/>
          <a:lstStyle/>
          <a:p>
            <a:fld id="{F89D9D1E-D252-4FBB-86C7-77274805A5F5}" type="slidenum">
              <a:rPr lang="en-GB" smtClean="0"/>
              <a:t>27</a:t>
            </a:fld>
            <a:endParaRPr lang="en-GB"/>
          </a:p>
        </p:txBody>
      </p:sp>
    </p:spTree>
    <p:extLst>
      <p:ext uri="{BB962C8B-B14F-4D97-AF65-F5344CB8AC3E}">
        <p14:creationId xmlns:p14="http://schemas.microsoft.com/office/powerpoint/2010/main" val="1564904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p:txBody>
          <a:bodyPr/>
          <a:lstStyle/>
          <a:p>
            <a:r>
              <a:rPr lang="en-GB" dirty="0" smtClean="0"/>
              <a:t>data distribution, </a:t>
            </a:r>
            <a:r>
              <a:rPr lang="en-GB" dirty="0" err="1" smtClean="0"/>
              <a:t>AllReduce</a:t>
            </a:r>
            <a:endParaRPr lang="en-GB" dirty="0" smtClean="0"/>
          </a:p>
          <a:p>
            <a:r>
              <a:rPr lang="en-GB" dirty="0" smtClean="0"/>
              <a:t>MPI vs NCCL</a:t>
            </a:r>
          </a:p>
          <a:p>
            <a:r>
              <a:rPr lang="en-GB" dirty="0" smtClean="0"/>
              <a:t>NCCL issue</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28</a:t>
            </a:fld>
            <a:endParaRPr lang="en-GB"/>
          </a:p>
        </p:txBody>
      </p:sp>
    </p:spTree>
    <p:extLst>
      <p:ext uri="{BB962C8B-B14F-4D97-AF65-F5344CB8AC3E}">
        <p14:creationId xmlns:p14="http://schemas.microsoft.com/office/powerpoint/2010/main" val="1212652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0481" y="3691889"/>
            <a:ext cx="1822515" cy="61902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electron/ion move 0/4</a:t>
            </a:r>
            <a:endParaRPr lang="en-GB" dirty="0"/>
          </a:p>
        </p:txBody>
      </p:sp>
      <p:sp>
        <p:nvSpPr>
          <p:cNvPr id="3" name="Rectangle 2"/>
          <p:cNvSpPr/>
          <p:nvPr/>
        </p:nvSpPr>
        <p:spPr>
          <a:xfrm>
            <a:off x="953326" y="1459731"/>
            <a:ext cx="1544341" cy="461913"/>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Host</a:t>
            </a:r>
            <a:endParaRPr lang="en-GB" dirty="0"/>
          </a:p>
        </p:txBody>
      </p:sp>
      <p:sp>
        <p:nvSpPr>
          <p:cNvPr id="4" name="Rectangle 3"/>
          <p:cNvSpPr/>
          <p:nvPr/>
        </p:nvSpPr>
        <p:spPr>
          <a:xfrm>
            <a:off x="3130481" y="1459731"/>
            <a:ext cx="1822517" cy="461913"/>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GPU 1</a:t>
            </a:r>
            <a:endParaRPr lang="en-GB" dirty="0"/>
          </a:p>
        </p:txBody>
      </p:sp>
      <p:sp>
        <p:nvSpPr>
          <p:cNvPr id="5" name="Rectangle 4"/>
          <p:cNvSpPr/>
          <p:nvPr/>
        </p:nvSpPr>
        <p:spPr>
          <a:xfrm>
            <a:off x="7245281" y="1459731"/>
            <a:ext cx="1821600" cy="461913"/>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GPU 3</a:t>
            </a:r>
            <a:endParaRPr lang="en-GB" dirty="0"/>
          </a:p>
        </p:txBody>
      </p:sp>
      <p:sp>
        <p:nvSpPr>
          <p:cNvPr id="10" name="Rectangle 9"/>
          <p:cNvSpPr/>
          <p:nvPr/>
        </p:nvSpPr>
        <p:spPr>
          <a:xfrm>
            <a:off x="3130482" y="4596546"/>
            <a:ext cx="1822517"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density A</a:t>
            </a:r>
            <a:endParaRPr lang="en-GB" dirty="0"/>
          </a:p>
        </p:txBody>
      </p:sp>
      <p:sp>
        <p:nvSpPr>
          <p:cNvPr id="11" name="Rectangle 10"/>
          <p:cNvSpPr/>
          <p:nvPr/>
        </p:nvSpPr>
        <p:spPr>
          <a:xfrm>
            <a:off x="3130481" y="5435534"/>
            <a:ext cx="1822517"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Poisson</a:t>
            </a:r>
            <a:endParaRPr lang="en-GB" dirty="0"/>
          </a:p>
        </p:txBody>
      </p:sp>
      <p:sp>
        <p:nvSpPr>
          <p:cNvPr id="12" name="Rectangle 11"/>
          <p:cNvSpPr/>
          <p:nvPr/>
        </p:nvSpPr>
        <p:spPr>
          <a:xfrm>
            <a:off x="3130480" y="6183082"/>
            <a:ext cx="7992883" cy="461913"/>
          </a:xfrm>
          <a:prstGeom prst="rect">
            <a:avLst/>
          </a:prstGeom>
          <a:solidFill>
            <a:schemeClr val="accent6">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err="1" smtClean="0"/>
              <a:t>AllReduce</a:t>
            </a:r>
            <a:r>
              <a:rPr lang="en-GB" dirty="0" smtClean="0"/>
              <a:t> Sum (field)</a:t>
            </a:r>
            <a:endParaRPr lang="en-GB" dirty="0"/>
          </a:p>
        </p:txBody>
      </p:sp>
      <p:sp>
        <p:nvSpPr>
          <p:cNvPr id="14" name="Rectangle 13"/>
          <p:cNvSpPr/>
          <p:nvPr/>
        </p:nvSpPr>
        <p:spPr>
          <a:xfrm>
            <a:off x="7245282" y="3691889"/>
            <a:ext cx="1821600" cy="61902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electron/ion move </a:t>
            </a:r>
            <a:r>
              <a:rPr lang="en-GB" dirty="0" smtClean="0"/>
              <a:t>2/4</a:t>
            </a:r>
            <a:endParaRPr lang="en-GB" dirty="0"/>
          </a:p>
        </p:txBody>
      </p:sp>
      <p:sp>
        <p:nvSpPr>
          <p:cNvPr id="16" name="Rectangle 15"/>
          <p:cNvSpPr/>
          <p:nvPr/>
        </p:nvSpPr>
        <p:spPr>
          <a:xfrm>
            <a:off x="7245284" y="4596546"/>
            <a:ext cx="1821600"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density A</a:t>
            </a:r>
            <a:endParaRPr lang="en-GB" dirty="0"/>
          </a:p>
        </p:txBody>
      </p:sp>
      <p:sp>
        <p:nvSpPr>
          <p:cNvPr id="17" name="Rectangle 16"/>
          <p:cNvSpPr/>
          <p:nvPr/>
        </p:nvSpPr>
        <p:spPr>
          <a:xfrm>
            <a:off x="7245283" y="5435534"/>
            <a:ext cx="1821600"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Poisson</a:t>
            </a:r>
            <a:endParaRPr lang="en-GB" dirty="0"/>
          </a:p>
        </p:txBody>
      </p:sp>
      <p:sp>
        <p:nvSpPr>
          <p:cNvPr id="6" name="Title 5"/>
          <p:cNvSpPr>
            <a:spLocks noGrp="1"/>
          </p:cNvSpPr>
          <p:nvPr>
            <p:ph type="title"/>
          </p:nvPr>
        </p:nvSpPr>
        <p:spPr>
          <a:xfrm>
            <a:off x="838200" y="365125"/>
            <a:ext cx="10515600" cy="948487"/>
          </a:xfrm>
        </p:spPr>
        <p:txBody>
          <a:bodyPr/>
          <a:lstStyle/>
          <a:p>
            <a:r>
              <a:rPr lang="en-GB" dirty="0" smtClean="0"/>
              <a:t>Single node, 4 GPUs</a:t>
            </a:r>
            <a:endParaRPr lang="en-US" dirty="0"/>
          </a:p>
        </p:txBody>
      </p:sp>
      <p:sp>
        <p:nvSpPr>
          <p:cNvPr id="13" name="Rectangle 12"/>
          <p:cNvSpPr/>
          <p:nvPr/>
        </p:nvSpPr>
        <p:spPr>
          <a:xfrm>
            <a:off x="5187881" y="3691889"/>
            <a:ext cx="1822515" cy="61902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electron/ion move </a:t>
            </a:r>
            <a:r>
              <a:rPr lang="en-GB" dirty="0" smtClean="0"/>
              <a:t>1/4</a:t>
            </a:r>
            <a:endParaRPr lang="en-GB" dirty="0"/>
          </a:p>
        </p:txBody>
      </p:sp>
      <p:sp>
        <p:nvSpPr>
          <p:cNvPr id="15" name="Rectangle 14"/>
          <p:cNvSpPr/>
          <p:nvPr/>
        </p:nvSpPr>
        <p:spPr>
          <a:xfrm>
            <a:off x="5187881" y="1459731"/>
            <a:ext cx="1822517" cy="461913"/>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GPU 2</a:t>
            </a:r>
            <a:endParaRPr lang="en-GB" dirty="0"/>
          </a:p>
        </p:txBody>
      </p:sp>
      <p:sp>
        <p:nvSpPr>
          <p:cNvPr id="18" name="Rectangle 17"/>
          <p:cNvSpPr/>
          <p:nvPr/>
        </p:nvSpPr>
        <p:spPr>
          <a:xfrm>
            <a:off x="5187882" y="4596546"/>
            <a:ext cx="1822517"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density B</a:t>
            </a:r>
            <a:endParaRPr lang="en-GB" dirty="0"/>
          </a:p>
        </p:txBody>
      </p:sp>
      <p:sp>
        <p:nvSpPr>
          <p:cNvPr id="19" name="Rectangle 18"/>
          <p:cNvSpPr/>
          <p:nvPr/>
        </p:nvSpPr>
        <p:spPr>
          <a:xfrm>
            <a:off x="5187881" y="5435534"/>
            <a:ext cx="1822517"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Poisson</a:t>
            </a:r>
            <a:endParaRPr lang="en-GB" dirty="0"/>
          </a:p>
        </p:txBody>
      </p:sp>
      <p:sp>
        <p:nvSpPr>
          <p:cNvPr id="20" name="Rectangle 19"/>
          <p:cNvSpPr/>
          <p:nvPr/>
        </p:nvSpPr>
        <p:spPr>
          <a:xfrm>
            <a:off x="9301764" y="1459731"/>
            <a:ext cx="1821600" cy="461913"/>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GPU 4</a:t>
            </a:r>
            <a:endParaRPr lang="en-GB" dirty="0"/>
          </a:p>
        </p:txBody>
      </p:sp>
      <p:sp>
        <p:nvSpPr>
          <p:cNvPr id="21" name="Rectangle 20"/>
          <p:cNvSpPr/>
          <p:nvPr/>
        </p:nvSpPr>
        <p:spPr>
          <a:xfrm>
            <a:off x="9301765" y="3691889"/>
            <a:ext cx="1821600" cy="61902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electron/ion move </a:t>
            </a:r>
            <a:r>
              <a:rPr lang="en-GB" dirty="0" smtClean="0"/>
              <a:t>3/4</a:t>
            </a:r>
            <a:endParaRPr lang="en-GB" dirty="0"/>
          </a:p>
        </p:txBody>
      </p:sp>
      <p:sp>
        <p:nvSpPr>
          <p:cNvPr id="22" name="Rectangle 21"/>
          <p:cNvSpPr/>
          <p:nvPr/>
        </p:nvSpPr>
        <p:spPr>
          <a:xfrm>
            <a:off x="9301767" y="4596546"/>
            <a:ext cx="1821600"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density B</a:t>
            </a:r>
            <a:endParaRPr lang="en-GB" dirty="0"/>
          </a:p>
        </p:txBody>
      </p:sp>
      <p:sp>
        <p:nvSpPr>
          <p:cNvPr id="23" name="Rectangle 22"/>
          <p:cNvSpPr/>
          <p:nvPr/>
        </p:nvSpPr>
        <p:spPr>
          <a:xfrm>
            <a:off x="9301766" y="5435534"/>
            <a:ext cx="1821600" cy="461913"/>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Poisson</a:t>
            </a:r>
            <a:endParaRPr lang="en-GB" dirty="0"/>
          </a:p>
        </p:txBody>
      </p:sp>
      <p:sp>
        <p:nvSpPr>
          <p:cNvPr id="24" name="Rectangle 23"/>
          <p:cNvSpPr/>
          <p:nvPr/>
        </p:nvSpPr>
        <p:spPr>
          <a:xfrm>
            <a:off x="864425" y="4504336"/>
            <a:ext cx="1722141" cy="646331"/>
          </a:xfrm>
          <a:prstGeom prst="rect">
            <a:avLst/>
          </a:prstGeom>
        </p:spPr>
        <p:txBody>
          <a:bodyPr wrap="square">
            <a:spAutoFit/>
          </a:bodyPr>
          <a:lstStyle/>
          <a:p>
            <a:r>
              <a:rPr lang="en-GB" dirty="0" smtClean="0"/>
              <a:t>Target runtime: 2.5 hours</a:t>
            </a:r>
            <a:endParaRPr lang="en-US" dirty="0"/>
          </a:p>
        </p:txBody>
      </p:sp>
      <p:sp>
        <p:nvSpPr>
          <p:cNvPr id="25" name="Rectangle 24"/>
          <p:cNvSpPr/>
          <p:nvPr/>
        </p:nvSpPr>
        <p:spPr>
          <a:xfrm>
            <a:off x="3130481" y="2067763"/>
            <a:ext cx="1822515" cy="717531"/>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inject electrons and ions  </a:t>
            </a:r>
            <a:endParaRPr lang="en-GB" dirty="0"/>
          </a:p>
        </p:txBody>
      </p:sp>
      <p:sp>
        <p:nvSpPr>
          <p:cNvPr id="26" name="Rectangle 25"/>
          <p:cNvSpPr/>
          <p:nvPr/>
        </p:nvSpPr>
        <p:spPr>
          <a:xfrm>
            <a:off x="3130480" y="2931412"/>
            <a:ext cx="7992883" cy="461913"/>
          </a:xfrm>
          <a:prstGeom prst="rect">
            <a:avLst/>
          </a:prstGeom>
          <a:solidFill>
            <a:schemeClr val="accent6">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Broadcast electrons and ions</a:t>
            </a:r>
            <a:endParaRPr lang="en-GB" dirty="0"/>
          </a:p>
        </p:txBody>
      </p:sp>
    </p:spTree>
    <p:extLst>
      <p:ext uri="{BB962C8B-B14F-4D97-AF65-F5344CB8AC3E}">
        <p14:creationId xmlns:p14="http://schemas.microsoft.com/office/powerpoint/2010/main" val="60342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1588" y="2751167"/>
            <a:ext cx="4042203" cy="4042203"/>
          </a:xfrm>
          <a:prstGeom prst="rect">
            <a:avLst/>
          </a:prstGeom>
        </p:spPr>
      </p:pic>
      <p:sp>
        <p:nvSpPr>
          <p:cNvPr id="4" name="Slide Number Placeholder 3"/>
          <p:cNvSpPr>
            <a:spLocks noGrp="1"/>
          </p:cNvSpPr>
          <p:nvPr>
            <p:ph type="sldNum" sz="quarter" idx="12"/>
          </p:nvPr>
        </p:nvSpPr>
        <p:spPr/>
        <p:txBody>
          <a:bodyPr/>
          <a:lstStyle/>
          <a:p>
            <a:fld id="{F89D9D1E-D252-4FBB-86C7-77274805A5F5}" type="slidenum">
              <a:rPr lang="en-GB" smtClean="0"/>
              <a:t>3</a:t>
            </a:fld>
            <a:endParaRPr lang="en-GB"/>
          </a:p>
        </p:txBody>
      </p:sp>
      <p:pic>
        <p:nvPicPr>
          <p:cNvPr id="5" name="Picture 4"/>
          <p:cNvPicPr>
            <a:picLocks noChangeAspect="1"/>
          </p:cNvPicPr>
          <p:nvPr/>
        </p:nvPicPr>
        <p:blipFill>
          <a:blip r:embed="rId3"/>
          <a:stretch>
            <a:fillRect/>
          </a:stretch>
        </p:blipFill>
        <p:spPr>
          <a:xfrm>
            <a:off x="238125" y="63568"/>
            <a:ext cx="11220450" cy="2914650"/>
          </a:xfrm>
          <a:prstGeom prst="rect">
            <a:avLst/>
          </a:prstGeom>
        </p:spPr>
      </p:pic>
      <p:pic>
        <p:nvPicPr>
          <p:cNvPr id="6" name="Picture 5"/>
          <p:cNvPicPr>
            <a:picLocks noChangeAspect="1"/>
          </p:cNvPicPr>
          <p:nvPr/>
        </p:nvPicPr>
        <p:blipFill>
          <a:blip r:embed="rId4"/>
          <a:stretch>
            <a:fillRect/>
          </a:stretch>
        </p:blipFill>
        <p:spPr>
          <a:xfrm>
            <a:off x="7447570" y="2978218"/>
            <a:ext cx="4563649" cy="3741321"/>
          </a:xfrm>
          <a:prstGeom prst="rect">
            <a:avLst/>
          </a:prstGeom>
        </p:spPr>
      </p:pic>
      <p:pic>
        <p:nvPicPr>
          <p:cNvPr id="8" name="Picture 7"/>
          <p:cNvPicPr>
            <a:picLocks noChangeAspect="1"/>
          </p:cNvPicPr>
          <p:nvPr/>
        </p:nvPicPr>
        <p:blipFill>
          <a:blip r:embed="rId5"/>
          <a:stretch>
            <a:fillRect/>
          </a:stretch>
        </p:blipFill>
        <p:spPr>
          <a:xfrm>
            <a:off x="3921632" y="3398106"/>
            <a:ext cx="3525937" cy="2716497"/>
          </a:xfrm>
          <a:prstGeom prst="rect">
            <a:avLst/>
          </a:prstGeom>
        </p:spPr>
      </p:pic>
    </p:spTree>
    <p:extLst>
      <p:ext uri="{BB962C8B-B14F-4D97-AF65-F5344CB8AC3E}">
        <p14:creationId xmlns:p14="http://schemas.microsoft.com/office/powerpoint/2010/main" val="32745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a:t>
            </a:r>
            <a:r>
              <a:rPr lang="en-GB" dirty="0" err="1" smtClean="0"/>
              <a:t>exascale</a:t>
            </a:r>
            <a:r>
              <a:rPr lang="en-GB" dirty="0" smtClean="0"/>
              <a:t> multi-GPU architecture</a:t>
            </a:r>
            <a:endParaRPr lang="en-GB" dirty="0"/>
          </a:p>
        </p:txBody>
      </p:sp>
      <p:sp>
        <p:nvSpPr>
          <p:cNvPr id="3" name="Content Placeholder 2"/>
          <p:cNvSpPr>
            <a:spLocks noGrp="1"/>
          </p:cNvSpPr>
          <p:nvPr>
            <p:ph idx="1"/>
          </p:nvPr>
        </p:nvSpPr>
        <p:spPr>
          <a:xfrm>
            <a:off x="386787" y="1690688"/>
            <a:ext cx="10515600" cy="4351338"/>
          </a:xfrm>
        </p:spPr>
        <p:txBody>
          <a:bodyPr/>
          <a:lstStyle/>
          <a:p>
            <a:r>
              <a:rPr lang="en-GB" dirty="0" smtClean="0"/>
              <a:t>At least three different </a:t>
            </a:r>
            <a:br>
              <a:rPr lang="en-GB" dirty="0" smtClean="0"/>
            </a:br>
            <a:r>
              <a:rPr lang="en-GB" dirty="0" smtClean="0"/>
              <a:t>communication fabrics</a:t>
            </a:r>
          </a:p>
          <a:p>
            <a:pPr lvl="1"/>
            <a:r>
              <a:rPr lang="en-GB" dirty="0" smtClean="0"/>
              <a:t>PCI-e (CPU-GPU)</a:t>
            </a:r>
          </a:p>
          <a:p>
            <a:pPr lvl="1"/>
            <a:r>
              <a:rPr lang="en-GB" dirty="0" err="1" smtClean="0"/>
              <a:t>Nvlink</a:t>
            </a:r>
            <a:r>
              <a:rPr lang="en-GB" dirty="0" smtClean="0"/>
              <a:t> (GPU-GPU)</a:t>
            </a:r>
          </a:p>
          <a:p>
            <a:pPr lvl="1"/>
            <a:r>
              <a:rPr lang="en-GB" dirty="0" smtClean="0"/>
              <a:t>Slingshot or </a:t>
            </a:r>
            <a:br>
              <a:rPr lang="en-GB" dirty="0" smtClean="0"/>
            </a:br>
            <a:r>
              <a:rPr lang="en-GB" dirty="0" err="1" smtClean="0"/>
              <a:t>Infiniband</a:t>
            </a:r>
            <a:r>
              <a:rPr lang="en-GB" dirty="0" smtClean="0"/>
              <a:t> (node-</a:t>
            </a:r>
            <a:br>
              <a:rPr lang="en-GB" dirty="0" smtClean="0"/>
            </a:br>
            <a:r>
              <a:rPr lang="en-GB" dirty="0" smtClean="0"/>
              <a:t>node)</a:t>
            </a:r>
          </a:p>
          <a:p>
            <a:r>
              <a:rPr lang="en-GB" dirty="0" smtClean="0"/>
              <a:t>HPE Cray EX</a:t>
            </a:r>
          </a:p>
          <a:p>
            <a:r>
              <a:rPr lang="en-GB" dirty="0" smtClean="0"/>
              <a:t>MARCONI 100</a:t>
            </a:r>
          </a:p>
          <a:p>
            <a:r>
              <a:rPr lang="en-GB" dirty="0" smtClean="0"/>
              <a:t>LEONARDO </a:t>
            </a:r>
          </a:p>
          <a:p>
            <a:pPr marL="457200" lvl="1" indent="0">
              <a:buNone/>
            </a:pPr>
            <a:endParaRPr lang="en-GB" dirty="0"/>
          </a:p>
        </p:txBody>
      </p:sp>
      <p:pic>
        <p:nvPicPr>
          <p:cNvPr id="6" name="Picture 5"/>
          <p:cNvPicPr>
            <a:picLocks noChangeAspect="1"/>
          </p:cNvPicPr>
          <p:nvPr/>
        </p:nvPicPr>
        <p:blipFill>
          <a:blip r:embed="rId2"/>
          <a:stretch>
            <a:fillRect/>
          </a:stretch>
        </p:blipFill>
        <p:spPr>
          <a:xfrm>
            <a:off x="3464387" y="1690689"/>
            <a:ext cx="8512691" cy="4956492"/>
          </a:xfrm>
          <a:prstGeom prst="rect">
            <a:avLst/>
          </a:prstGeom>
        </p:spPr>
      </p:pic>
      <p:sp>
        <p:nvSpPr>
          <p:cNvPr id="4" name="Slide Number Placeholder 3"/>
          <p:cNvSpPr>
            <a:spLocks noGrp="1"/>
          </p:cNvSpPr>
          <p:nvPr>
            <p:ph type="sldNum" sz="quarter" idx="12"/>
          </p:nvPr>
        </p:nvSpPr>
        <p:spPr/>
        <p:txBody>
          <a:bodyPr/>
          <a:lstStyle/>
          <a:p>
            <a:fld id="{F89D9D1E-D252-4FBB-86C7-77274805A5F5}" type="slidenum">
              <a:rPr lang="en-GB" smtClean="0"/>
              <a:t>30</a:t>
            </a:fld>
            <a:endParaRPr lang="en-GB"/>
          </a:p>
        </p:txBody>
      </p:sp>
    </p:spTree>
    <p:extLst>
      <p:ext uri="{BB962C8B-B14F-4D97-AF65-F5344CB8AC3E}">
        <p14:creationId xmlns:p14="http://schemas.microsoft.com/office/powerpoint/2010/main" val="2579814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2D geometry </a:t>
            </a:r>
            <a:endParaRPr lang="en-GB" dirty="0"/>
          </a:p>
        </p:txBody>
      </p:sp>
      <p:sp>
        <p:nvSpPr>
          <p:cNvPr id="3" name="Content Placeholder 2"/>
          <p:cNvSpPr>
            <a:spLocks noGrp="1"/>
          </p:cNvSpPr>
          <p:nvPr>
            <p:ph idx="1"/>
          </p:nvPr>
        </p:nvSpPr>
        <p:spPr/>
        <p:txBody>
          <a:bodyPr/>
          <a:lstStyle/>
          <a:p>
            <a:r>
              <a:rPr lang="en-GB" dirty="0" smtClean="0"/>
              <a:t>1D case</a:t>
            </a:r>
          </a:p>
          <a:p>
            <a:pPr lvl="1"/>
            <a:r>
              <a:rPr lang="en-GB" dirty="0" smtClean="0"/>
              <a:t>particle count up to 1-10 millions: 1k cells, 1-10k particles per cell</a:t>
            </a:r>
          </a:p>
          <a:p>
            <a:r>
              <a:rPr lang="en-GB" dirty="0" smtClean="0"/>
              <a:t>2D case </a:t>
            </a:r>
          </a:p>
          <a:p>
            <a:pPr lvl="1"/>
            <a:r>
              <a:rPr lang="en-GB" dirty="0" smtClean="0"/>
              <a:t>500 x 500 or 1k x 1k grid</a:t>
            </a:r>
          </a:p>
          <a:p>
            <a:pPr lvl="1"/>
            <a:r>
              <a:rPr lang="en-GB" dirty="0" smtClean="0"/>
              <a:t>100 to 1k particles per cell</a:t>
            </a:r>
          </a:p>
          <a:p>
            <a:pPr lvl="1"/>
            <a:r>
              <a:rPr lang="en-GB" dirty="0" smtClean="0"/>
              <a:t>25 M – 1 B particles</a:t>
            </a:r>
          </a:p>
          <a:p>
            <a:r>
              <a:rPr lang="en-GB" dirty="0" err="1" smtClean="0"/>
              <a:t>e_field</a:t>
            </a:r>
            <a:r>
              <a:rPr lang="en-GB" dirty="0" smtClean="0"/>
              <a:t> should be in shared memory on each GPU</a:t>
            </a:r>
          </a:p>
          <a:p>
            <a:pPr lvl="1"/>
            <a:r>
              <a:rPr lang="en-GB" dirty="0" smtClean="0"/>
              <a:t>1M instead of 1K elements</a:t>
            </a:r>
          </a:p>
          <a:p>
            <a:pPr lvl="1"/>
            <a:r>
              <a:rPr lang="en-GB" dirty="0" smtClean="0"/>
              <a:t>Ampere persistent shared memory could help, otherwise must be moved into global memory </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31</a:t>
            </a:fld>
            <a:endParaRPr lang="en-GB" dirty="0"/>
          </a:p>
        </p:txBody>
      </p:sp>
    </p:spTree>
    <p:extLst>
      <p:ext uri="{BB962C8B-B14F-4D97-AF65-F5344CB8AC3E}">
        <p14:creationId xmlns:p14="http://schemas.microsoft.com/office/powerpoint/2010/main" val="4213883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single node 1,2 ,4 GPUs</a:t>
            </a:r>
          </a:p>
          <a:p>
            <a:r>
              <a:rPr lang="en-GB" dirty="0" smtClean="0"/>
              <a:t>multi-node</a:t>
            </a:r>
          </a:p>
          <a:p>
            <a:r>
              <a:rPr lang="en-GB" dirty="0" smtClean="0"/>
              <a:t>strong scaling </a:t>
            </a:r>
          </a:p>
          <a:p>
            <a:r>
              <a:rPr lang="en-GB" dirty="0" smtClean="0"/>
              <a:t>weak scaling</a:t>
            </a:r>
          </a:p>
          <a:p>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32</a:t>
            </a:fld>
            <a:endParaRPr lang="en-GB"/>
          </a:p>
        </p:txBody>
      </p:sp>
    </p:spTree>
    <p:extLst>
      <p:ext uri="{BB962C8B-B14F-4D97-AF65-F5344CB8AC3E}">
        <p14:creationId xmlns:p14="http://schemas.microsoft.com/office/powerpoint/2010/main" val="117523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Landmark</a:t>
            </a:r>
            <a:r>
              <a:rPr lang="en-GB" dirty="0" smtClean="0"/>
              <a:t> Benchmarking Effort</a:t>
            </a:r>
            <a:endParaRPr lang="en-GB" dirty="0"/>
          </a:p>
        </p:txBody>
      </p:sp>
      <p:sp>
        <p:nvSpPr>
          <p:cNvPr id="3" name="Content Placeholder 2"/>
          <p:cNvSpPr>
            <a:spLocks noGrp="1"/>
          </p:cNvSpPr>
          <p:nvPr>
            <p:ph sz="half" idx="1"/>
          </p:nvPr>
        </p:nvSpPr>
        <p:spPr>
          <a:xfrm>
            <a:off x="838200" y="1617275"/>
            <a:ext cx="5181600" cy="4895850"/>
          </a:xfrm>
        </p:spPr>
        <p:txBody>
          <a:bodyPr>
            <a:noAutofit/>
          </a:bodyPr>
          <a:lstStyle/>
          <a:p>
            <a:r>
              <a:rPr lang="en-GB" sz="1900" b="1" u="sng" dirty="0"/>
              <a:t>Princeton Plasma Physics Laboratory, </a:t>
            </a:r>
            <a:r>
              <a:rPr lang="en-GB" sz="1900" b="1" u="sng" dirty="0" smtClean="0"/>
              <a:t>Princeton, USA</a:t>
            </a:r>
          </a:p>
          <a:p>
            <a:r>
              <a:rPr lang="en-GB" sz="1900" dirty="0" smtClean="0"/>
              <a:t>Universidad </a:t>
            </a:r>
            <a:r>
              <a:rPr lang="en-GB" sz="1900" dirty="0"/>
              <a:t>Carlos III de Madrid, </a:t>
            </a:r>
            <a:r>
              <a:rPr lang="en-GB" sz="1900" dirty="0" smtClean="0"/>
              <a:t>Spain</a:t>
            </a:r>
          </a:p>
          <a:p>
            <a:r>
              <a:rPr lang="en-GB" sz="1900" dirty="0" err="1" smtClean="0"/>
              <a:t>Laboratoire</a:t>
            </a:r>
            <a:r>
              <a:rPr lang="en-GB" sz="1900" dirty="0" smtClean="0"/>
              <a:t> </a:t>
            </a:r>
            <a:r>
              <a:rPr lang="en-GB" sz="1900" dirty="0"/>
              <a:t>de Physique des Plasmas (LPP), CNRS, Sorbonne </a:t>
            </a:r>
            <a:r>
              <a:rPr lang="en-GB" sz="1900" dirty="0" err="1"/>
              <a:t>Université</a:t>
            </a:r>
            <a:r>
              <a:rPr lang="en-GB" sz="1900" dirty="0"/>
              <a:t>, ´</a:t>
            </a:r>
            <a:r>
              <a:rPr lang="en-GB" sz="1900" dirty="0" err="1"/>
              <a:t>Ecole</a:t>
            </a:r>
            <a:r>
              <a:rPr lang="en-GB" sz="1900" dirty="0"/>
              <a:t> </a:t>
            </a:r>
            <a:r>
              <a:rPr lang="en-GB" sz="1900" dirty="0" err="1"/>
              <a:t>Polytechnique</a:t>
            </a:r>
            <a:r>
              <a:rPr lang="en-GB" sz="1900" dirty="0"/>
              <a:t>, </a:t>
            </a:r>
            <a:r>
              <a:rPr lang="en-GB" sz="1900" dirty="0" err="1"/>
              <a:t>Institut</a:t>
            </a:r>
            <a:r>
              <a:rPr lang="en-GB" sz="1900" dirty="0"/>
              <a:t> </a:t>
            </a:r>
            <a:r>
              <a:rPr lang="en-GB" sz="1900" dirty="0" err="1"/>
              <a:t>Polytechnique</a:t>
            </a:r>
            <a:r>
              <a:rPr lang="en-GB" sz="1900" dirty="0"/>
              <a:t> de Paris,</a:t>
            </a:r>
          </a:p>
          <a:p>
            <a:r>
              <a:rPr lang="en-GB" sz="1900" dirty="0" smtClean="0"/>
              <a:t>Sandia </a:t>
            </a:r>
            <a:r>
              <a:rPr lang="en-GB" sz="1900" dirty="0"/>
              <a:t>National </a:t>
            </a:r>
            <a:r>
              <a:rPr lang="en-GB" sz="1900" dirty="0" smtClean="0"/>
              <a:t>Laboratories, USA</a:t>
            </a:r>
            <a:endParaRPr lang="en-GB" sz="1900" dirty="0"/>
          </a:p>
          <a:p>
            <a:r>
              <a:rPr lang="en-GB" sz="1900" dirty="0" err="1" smtClean="0"/>
              <a:t>Université</a:t>
            </a:r>
            <a:r>
              <a:rPr lang="en-GB" sz="1900" dirty="0" smtClean="0"/>
              <a:t> </a:t>
            </a:r>
            <a:r>
              <a:rPr lang="en-GB" sz="1900" dirty="0"/>
              <a:t>de Toulouse, Toulouse INP, CNRS, LAPLACE</a:t>
            </a:r>
            <a:r>
              <a:rPr lang="en-GB" sz="1900" dirty="0" smtClean="0"/>
              <a:t>, </a:t>
            </a:r>
            <a:r>
              <a:rPr lang="en-GB" sz="1900" dirty="0"/>
              <a:t>France</a:t>
            </a:r>
          </a:p>
          <a:p>
            <a:r>
              <a:rPr lang="en-GB" sz="1900" dirty="0" smtClean="0"/>
              <a:t>CERFACS, Toulouse</a:t>
            </a:r>
            <a:r>
              <a:rPr lang="en-GB" sz="1900" dirty="0"/>
              <a:t>, France</a:t>
            </a:r>
          </a:p>
          <a:p>
            <a:r>
              <a:rPr lang="en-GB" sz="1900" dirty="0" smtClean="0"/>
              <a:t>Nuclear </a:t>
            </a:r>
            <a:r>
              <a:rPr lang="en-GB" sz="1900" dirty="0"/>
              <a:t>(NUC) Department, </a:t>
            </a:r>
            <a:r>
              <a:rPr lang="en-GB" sz="1900" dirty="0" smtClean="0"/>
              <a:t>ENEA C.R. </a:t>
            </a:r>
            <a:r>
              <a:rPr lang="en-GB" sz="1900" dirty="0" err="1" smtClean="0"/>
              <a:t>Frascati</a:t>
            </a:r>
            <a:r>
              <a:rPr lang="en-GB" sz="1900" dirty="0" smtClean="0"/>
              <a:t>, </a:t>
            </a:r>
            <a:r>
              <a:rPr lang="en-GB" sz="1900" dirty="0" err="1" smtClean="0"/>
              <a:t>Frascati</a:t>
            </a:r>
            <a:r>
              <a:rPr lang="en-GB" sz="1900" dirty="0" smtClean="0"/>
              <a:t>, Rome, </a:t>
            </a:r>
            <a:r>
              <a:rPr lang="en-GB" sz="1900" dirty="0"/>
              <a:t>Italy</a:t>
            </a:r>
          </a:p>
          <a:p>
            <a:r>
              <a:rPr lang="en-GB" sz="1900" dirty="0" smtClean="0"/>
              <a:t>Stanford </a:t>
            </a:r>
            <a:r>
              <a:rPr lang="en-GB" sz="1900" dirty="0"/>
              <a:t>University, </a:t>
            </a:r>
            <a:r>
              <a:rPr lang="en-GB" sz="1900" dirty="0" smtClean="0"/>
              <a:t>USA</a:t>
            </a:r>
            <a:endParaRPr lang="en-GB" sz="1900" dirty="0"/>
          </a:p>
        </p:txBody>
      </p:sp>
      <p:sp>
        <p:nvSpPr>
          <p:cNvPr id="5" name="Content Placeholder 4"/>
          <p:cNvSpPr>
            <a:spLocks noGrp="1"/>
          </p:cNvSpPr>
          <p:nvPr>
            <p:ph sz="half" idx="2"/>
          </p:nvPr>
        </p:nvSpPr>
        <p:spPr>
          <a:xfrm>
            <a:off x="6172200" y="1617274"/>
            <a:ext cx="5181600" cy="4750539"/>
          </a:xfrm>
        </p:spPr>
        <p:txBody>
          <a:bodyPr>
            <a:normAutofit fontScale="70000" lnSpcReduction="20000"/>
          </a:bodyPr>
          <a:lstStyle/>
          <a:p>
            <a:r>
              <a:rPr lang="en-GB" sz="2700" b="1" dirty="0" smtClean="0"/>
              <a:t>HUN-REN Wigner Research Centre for Physics, Hungary</a:t>
            </a:r>
          </a:p>
          <a:p>
            <a:r>
              <a:rPr lang="en-GB" sz="2700" dirty="0" smtClean="0"/>
              <a:t>DPHY</a:t>
            </a:r>
            <a:r>
              <a:rPr lang="en-GB" sz="2700" dirty="0"/>
              <a:t>, ONERA, </a:t>
            </a:r>
            <a:r>
              <a:rPr lang="en-GB" sz="2700" dirty="0" err="1"/>
              <a:t>Université</a:t>
            </a:r>
            <a:r>
              <a:rPr lang="en-GB" sz="2700" dirty="0"/>
              <a:t> Paris-</a:t>
            </a:r>
            <a:r>
              <a:rPr lang="en-GB" sz="2700" dirty="0" err="1"/>
              <a:t>Saclay</a:t>
            </a:r>
            <a:r>
              <a:rPr lang="en-GB" sz="2700" dirty="0"/>
              <a:t>, France</a:t>
            </a:r>
          </a:p>
          <a:p>
            <a:r>
              <a:rPr lang="en-GB" sz="2700" dirty="0"/>
              <a:t>Ruhr University Bochum, Germany</a:t>
            </a:r>
          </a:p>
          <a:p>
            <a:r>
              <a:rPr lang="en-GB" sz="2700" dirty="0"/>
              <a:t>Imperial College London, United Kingdom</a:t>
            </a:r>
          </a:p>
          <a:p>
            <a:r>
              <a:rPr lang="en-GB" sz="2700" dirty="0"/>
              <a:t>Aeronautics and Aerospace Department, von Karman Institute for Fluid Dynamics, Belgium</a:t>
            </a:r>
          </a:p>
          <a:p>
            <a:r>
              <a:rPr lang="en-GB" sz="2700" dirty="0"/>
              <a:t>KU Leuven, Belgium</a:t>
            </a:r>
          </a:p>
          <a:p>
            <a:r>
              <a:rPr lang="en-GB" sz="2700" dirty="0" err="1"/>
              <a:t>Université</a:t>
            </a:r>
            <a:r>
              <a:rPr lang="en-GB" sz="2700" dirty="0"/>
              <a:t> </a:t>
            </a:r>
            <a:r>
              <a:rPr lang="en-GB" sz="2700" dirty="0" err="1"/>
              <a:t>Libre</a:t>
            </a:r>
            <a:r>
              <a:rPr lang="en-GB" sz="2700" dirty="0"/>
              <a:t> de </a:t>
            </a:r>
            <a:r>
              <a:rPr lang="en-GB" sz="2700" dirty="0" err="1"/>
              <a:t>Bruxelles</a:t>
            </a:r>
            <a:r>
              <a:rPr lang="en-GB" sz="2700" dirty="0"/>
              <a:t>, Belgium</a:t>
            </a:r>
          </a:p>
          <a:p>
            <a:r>
              <a:rPr lang="en-GB" sz="2700" dirty="0"/>
              <a:t>Institute for Plasma Science and Technology (ISTP), CNR, Bari, Italy</a:t>
            </a:r>
          </a:p>
          <a:p>
            <a:r>
              <a:rPr lang="en-GB" sz="2700" dirty="0"/>
              <a:t>University of Saskatchewan, Canada</a:t>
            </a:r>
          </a:p>
          <a:p>
            <a:r>
              <a:rPr lang="en-GB" sz="2700" dirty="0"/>
              <a:t>University of Alberta, Canada</a:t>
            </a:r>
          </a:p>
          <a:p>
            <a:r>
              <a:rPr lang="en-GB" sz="2700" dirty="0"/>
              <a:t>Dublin City University, Ireland</a:t>
            </a:r>
          </a:p>
          <a:p>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4</a:t>
            </a:fld>
            <a:endParaRPr lang="en-GB"/>
          </a:p>
        </p:txBody>
      </p:sp>
      <p:sp>
        <p:nvSpPr>
          <p:cNvPr id="6" name="Rectangle 5"/>
          <p:cNvSpPr/>
          <p:nvPr/>
        </p:nvSpPr>
        <p:spPr>
          <a:xfrm>
            <a:off x="383659" y="6143659"/>
            <a:ext cx="11424682" cy="646331"/>
          </a:xfrm>
          <a:prstGeom prst="rect">
            <a:avLst/>
          </a:prstGeom>
          <a:ln>
            <a:solidFill>
              <a:srgbClr val="C00000"/>
            </a:solidFill>
          </a:ln>
        </p:spPr>
        <p:txBody>
          <a:bodyPr wrap="square">
            <a:spAutoFit/>
          </a:bodyPr>
          <a:lstStyle/>
          <a:p>
            <a:r>
              <a:rPr lang="en-GB" dirty="0" err="1"/>
              <a:t>Powis</a:t>
            </a:r>
            <a:r>
              <a:rPr lang="en-GB" dirty="0"/>
              <a:t>, Andrew T., et al. "Benchmark for two-dimensional large scale coherent structures in partially magnetized </a:t>
            </a:r>
            <a:r>
              <a:rPr lang="en-GB" dirty="0" smtClean="0"/>
              <a:t>E × B </a:t>
            </a:r>
            <a:r>
              <a:rPr lang="en-GB" dirty="0"/>
              <a:t>plasmas—community collaboration &amp; lessons learned." </a:t>
            </a:r>
            <a:r>
              <a:rPr lang="en-GB" i="1" dirty="0"/>
              <a:t>Plasma Sources Science and Technology</a:t>
            </a:r>
            <a:r>
              <a:rPr lang="en-GB" dirty="0"/>
              <a:t> </a:t>
            </a:r>
            <a:r>
              <a:rPr lang="en-GB" b="1" dirty="0"/>
              <a:t>35</a:t>
            </a:r>
            <a:r>
              <a:rPr lang="en-GB" dirty="0"/>
              <a:t>.2 (2026): 025002.</a:t>
            </a:r>
          </a:p>
        </p:txBody>
      </p:sp>
    </p:spTree>
    <p:extLst>
      <p:ext uri="{BB962C8B-B14F-4D97-AF65-F5344CB8AC3E}">
        <p14:creationId xmlns:p14="http://schemas.microsoft.com/office/powerpoint/2010/main" val="4227208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D9D1E-D252-4FBB-86C7-77274805A5F5}" type="slidenum">
              <a:rPr lang="en-GB" smtClean="0"/>
              <a:t>5</a:t>
            </a:fld>
            <a:endParaRPr lang="en-GB"/>
          </a:p>
        </p:txBody>
      </p:sp>
      <p:pic>
        <p:nvPicPr>
          <p:cNvPr id="5" name="Picture 4"/>
          <p:cNvPicPr>
            <a:picLocks noChangeAspect="1"/>
          </p:cNvPicPr>
          <p:nvPr/>
        </p:nvPicPr>
        <p:blipFill>
          <a:blip r:embed="rId2"/>
          <a:stretch>
            <a:fillRect/>
          </a:stretch>
        </p:blipFill>
        <p:spPr>
          <a:xfrm>
            <a:off x="1596000" y="508485"/>
            <a:ext cx="9000000" cy="5841030"/>
          </a:xfrm>
          <a:prstGeom prst="rect">
            <a:avLst/>
          </a:prstGeom>
        </p:spPr>
      </p:pic>
      <p:sp>
        <p:nvSpPr>
          <p:cNvPr id="6" name="Rectangle 5"/>
          <p:cNvSpPr/>
          <p:nvPr/>
        </p:nvSpPr>
        <p:spPr>
          <a:xfrm>
            <a:off x="1728592" y="626301"/>
            <a:ext cx="3156559" cy="517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22536" y="725559"/>
            <a:ext cx="2968669" cy="954107"/>
          </a:xfrm>
          <a:prstGeom prst="rect">
            <a:avLst/>
          </a:prstGeom>
          <a:solidFill>
            <a:schemeClr val="bg1"/>
          </a:solidFill>
        </p:spPr>
        <p:txBody>
          <a:bodyPr wrap="square" rtlCol="0">
            <a:spAutoFit/>
          </a:bodyPr>
          <a:lstStyle/>
          <a:p>
            <a:r>
              <a:rPr lang="en-GB" sz="2800" dirty="0" smtClean="0"/>
              <a:t>Execution times for 500 </a:t>
            </a:r>
            <a:r>
              <a:rPr lang="el-GR" sz="2800" dirty="0" smtClean="0"/>
              <a:t>μ</a:t>
            </a:r>
            <a:r>
              <a:rPr lang="en-GB" sz="2800" dirty="0" smtClean="0"/>
              <a:t>s simulation</a:t>
            </a:r>
            <a:endParaRPr lang="en-GB" sz="2800" dirty="0"/>
          </a:p>
        </p:txBody>
      </p:sp>
    </p:spTree>
    <p:extLst>
      <p:ext uri="{BB962C8B-B14F-4D97-AF65-F5344CB8AC3E}">
        <p14:creationId xmlns:p14="http://schemas.microsoft.com/office/powerpoint/2010/main" val="3701018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89D9D1E-D252-4FBB-86C7-77274805A5F5}" type="slidenum">
              <a:rPr lang="en-GB" smtClean="0"/>
              <a:t>6</a:t>
            </a:fld>
            <a:endParaRPr lang="en-GB"/>
          </a:p>
        </p:txBody>
      </p:sp>
      <p:pic>
        <p:nvPicPr>
          <p:cNvPr id="3" name="Picture 2"/>
          <p:cNvPicPr>
            <a:picLocks noChangeAspect="1"/>
          </p:cNvPicPr>
          <p:nvPr/>
        </p:nvPicPr>
        <p:blipFill>
          <a:blip r:embed="rId2"/>
          <a:stretch>
            <a:fillRect/>
          </a:stretch>
        </p:blipFill>
        <p:spPr>
          <a:xfrm>
            <a:off x="1596000" y="508485"/>
            <a:ext cx="9000000" cy="5841030"/>
          </a:xfrm>
          <a:prstGeom prst="rect">
            <a:avLst/>
          </a:prstGeom>
        </p:spPr>
      </p:pic>
      <p:sp>
        <p:nvSpPr>
          <p:cNvPr id="4" name="Oval 3"/>
          <p:cNvSpPr/>
          <p:nvPr/>
        </p:nvSpPr>
        <p:spPr>
          <a:xfrm rot="20349725">
            <a:off x="7227518" y="345647"/>
            <a:ext cx="3256767" cy="19340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17857688">
            <a:off x="5310838" y="2129373"/>
            <a:ext cx="2075978" cy="10571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17834716">
            <a:off x="4540950" y="3947730"/>
            <a:ext cx="1942166" cy="10571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153992" y="1493200"/>
            <a:ext cx="1610056" cy="461665"/>
          </a:xfrm>
          <a:prstGeom prst="rect">
            <a:avLst/>
          </a:prstGeom>
          <a:noFill/>
        </p:spPr>
        <p:txBody>
          <a:bodyPr wrap="none" rtlCol="0">
            <a:spAutoFit/>
          </a:bodyPr>
          <a:lstStyle/>
          <a:p>
            <a:r>
              <a:rPr lang="en-GB" sz="2400" dirty="0" smtClean="0"/>
              <a:t>1-2 months</a:t>
            </a:r>
            <a:endParaRPr lang="en-GB" sz="2400" dirty="0"/>
          </a:p>
        </p:txBody>
      </p:sp>
      <p:sp>
        <p:nvSpPr>
          <p:cNvPr id="8" name="TextBox 7"/>
          <p:cNvSpPr txBox="1"/>
          <p:nvPr/>
        </p:nvSpPr>
        <p:spPr>
          <a:xfrm>
            <a:off x="6858985" y="2648030"/>
            <a:ext cx="1440651" cy="461665"/>
          </a:xfrm>
          <a:prstGeom prst="rect">
            <a:avLst/>
          </a:prstGeom>
          <a:noFill/>
        </p:spPr>
        <p:txBody>
          <a:bodyPr wrap="none" rtlCol="0">
            <a:spAutoFit/>
          </a:bodyPr>
          <a:lstStyle/>
          <a:p>
            <a:r>
              <a:rPr lang="en-GB" sz="2400" dirty="0" smtClean="0"/>
              <a:t>1-2 weeks</a:t>
            </a:r>
            <a:endParaRPr lang="en-GB" sz="2400" dirty="0"/>
          </a:p>
        </p:txBody>
      </p:sp>
      <p:sp>
        <p:nvSpPr>
          <p:cNvPr id="9" name="TextBox 8"/>
          <p:cNvSpPr txBox="1"/>
          <p:nvPr/>
        </p:nvSpPr>
        <p:spPr>
          <a:xfrm>
            <a:off x="6105112" y="4339998"/>
            <a:ext cx="745140" cy="461665"/>
          </a:xfrm>
          <a:prstGeom prst="rect">
            <a:avLst/>
          </a:prstGeom>
          <a:noFill/>
        </p:spPr>
        <p:txBody>
          <a:bodyPr wrap="none" rtlCol="0">
            <a:spAutoFit/>
          </a:bodyPr>
          <a:lstStyle/>
          <a:p>
            <a:r>
              <a:rPr lang="en-GB" sz="2400" dirty="0" smtClean="0"/>
              <a:t>days</a:t>
            </a:r>
            <a:endParaRPr lang="en-GB" sz="2400" dirty="0"/>
          </a:p>
        </p:txBody>
      </p:sp>
    </p:spTree>
    <p:extLst>
      <p:ext uri="{BB962C8B-B14F-4D97-AF65-F5344CB8AC3E}">
        <p14:creationId xmlns:p14="http://schemas.microsoft.com/office/powerpoint/2010/main" val="3959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89D9D1E-D252-4FBB-86C7-77274805A5F5}" type="slidenum">
              <a:rPr lang="en-GB" smtClean="0"/>
              <a:t>7</a:t>
            </a:fld>
            <a:endParaRPr lang="en-GB"/>
          </a:p>
        </p:txBody>
      </p:sp>
      <p:pic>
        <p:nvPicPr>
          <p:cNvPr id="3" name="Picture 2"/>
          <p:cNvPicPr>
            <a:picLocks noChangeAspect="1"/>
          </p:cNvPicPr>
          <p:nvPr/>
        </p:nvPicPr>
        <p:blipFill>
          <a:blip r:embed="rId2"/>
          <a:stretch>
            <a:fillRect/>
          </a:stretch>
        </p:blipFill>
        <p:spPr>
          <a:xfrm>
            <a:off x="1596000" y="508485"/>
            <a:ext cx="9000000" cy="5841030"/>
          </a:xfrm>
          <a:prstGeom prst="rect">
            <a:avLst/>
          </a:prstGeom>
        </p:spPr>
      </p:pic>
      <p:sp>
        <p:nvSpPr>
          <p:cNvPr id="19" name="Oval 18"/>
          <p:cNvSpPr/>
          <p:nvPr/>
        </p:nvSpPr>
        <p:spPr>
          <a:xfrm rot="17857688">
            <a:off x="5310838" y="2129373"/>
            <a:ext cx="2075978" cy="10571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rot="17834716">
            <a:off x="4540950" y="3947730"/>
            <a:ext cx="1942166" cy="10571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0153992" y="1493200"/>
            <a:ext cx="1610056" cy="461665"/>
          </a:xfrm>
          <a:prstGeom prst="rect">
            <a:avLst/>
          </a:prstGeom>
          <a:noFill/>
        </p:spPr>
        <p:txBody>
          <a:bodyPr wrap="none" rtlCol="0">
            <a:spAutoFit/>
          </a:bodyPr>
          <a:lstStyle/>
          <a:p>
            <a:r>
              <a:rPr lang="en-GB" sz="2400" dirty="0" smtClean="0"/>
              <a:t>1-2 months</a:t>
            </a:r>
            <a:endParaRPr lang="en-GB" sz="2400" dirty="0"/>
          </a:p>
        </p:txBody>
      </p:sp>
      <p:sp>
        <p:nvSpPr>
          <p:cNvPr id="22" name="TextBox 21"/>
          <p:cNvSpPr txBox="1"/>
          <p:nvPr/>
        </p:nvSpPr>
        <p:spPr>
          <a:xfrm>
            <a:off x="6858985" y="2648030"/>
            <a:ext cx="1440651" cy="461665"/>
          </a:xfrm>
          <a:prstGeom prst="rect">
            <a:avLst/>
          </a:prstGeom>
          <a:noFill/>
        </p:spPr>
        <p:txBody>
          <a:bodyPr wrap="none" rtlCol="0">
            <a:spAutoFit/>
          </a:bodyPr>
          <a:lstStyle/>
          <a:p>
            <a:r>
              <a:rPr lang="en-GB" sz="2400" dirty="0" smtClean="0"/>
              <a:t>1-2 weeks</a:t>
            </a:r>
            <a:endParaRPr lang="en-GB" sz="2400" dirty="0"/>
          </a:p>
        </p:txBody>
      </p:sp>
      <p:sp>
        <p:nvSpPr>
          <p:cNvPr id="23" name="TextBox 22"/>
          <p:cNvSpPr txBox="1"/>
          <p:nvPr/>
        </p:nvSpPr>
        <p:spPr>
          <a:xfrm>
            <a:off x="6105112" y="4339998"/>
            <a:ext cx="745140" cy="461665"/>
          </a:xfrm>
          <a:prstGeom prst="rect">
            <a:avLst/>
          </a:prstGeom>
          <a:noFill/>
        </p:spPr>
        <p:txBody>
          <a:bodyPr wrap="none" rtlCol="0">
            <a:spAutoFit/>
          </a:bodyPr>
          <a:lstStyle/>
          <a:p>
            <a:r>
              <a:rPr lang="en-GB" sz="2400" dirty="0" smtClean="0"/>
              <a:t>days</a:t>
            </a:r>
            <a:endParaRPr lang="en-GB" sz="2400" dirty="0"/>
          </a:p>
        </p:txBody>
      </p:sp>
      <p:sp>
        <p:nvSpPr>
          <p:cNvPr id="24" name="Oval 23"/>
          <p:cNvSpPr/>
          <p:nvPr/>
        </p:nvSpPr>
        <p:spPr>
          <a:xfrm rot="20349725">
            <a:off x="7227518" y="345647"/>
            <a:ext cx="3256767" cy="19340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207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Wigner MZ/X Penning code</a:t>
            </a:r>
            <a:endParaRPr lang="en-GB" dirty="0"/>
          </a:p>
        </p:txBody>
      </p:sp>
      <p:sp>
        <p:nvSpPr>
          <p:cNvPr id="3" name="Content Placeholder 2"/>
          <p:cNvSpPr>
            <a:spLocks noGrp="1"/>
          </p:cNvSpPr>
          <p:nvPr>
            <p:ph idx="1"/>
          </p:nvPr>
        </p:nvSpPr>
        <p:spPr/>
        <p:txBody>
          <a:bodyPr/>
          <a:lstStyle/>
          <a:p>
            <a:r>
              <a:rPr lang="en-GB" dirty="0" smtClean="0"/>
              <a:t>Hybrid CPU-GPU implementation</a:t>
            </a:r>
          </a:p>
          <a:p>
            <a:pPr lvl="1"/>
            <a:r>
              <a:rPr lang="en-GB" dirty="0" smtClean="0"/>
              <a:t>particle move, density calculation, </a:t>
            </a:r>
            <a:r>
              <a:rPr lang="en-GB" dirty="0" smtClean="0"/>
              <a:t>direct spectral Poisson </a:t>
            </a:r>
            <a:r>
              <a:rPr lang="en-GB" dirty="0" smtClean="0"/>
              <a:t>solver on GPU</a:t>
            </a:r>
          </a:p>
          <a:p>
            <a:pPr lvl="1"/>
            <a:r>
              <a:rPr lang="en-GB" dirty="0" smtClean="0"/>
              <a:t>particle injection, diagnostics, particle management on CPU</a:t>
            </a:r>
          </a:p>
          <a:p>
            <a:r>
              <a:rPr lang="en-GB" dirty="0" smtClean="0"/>
              <a:t>Using managed memory for simplified programming style</a:t>
            </a:r>
          </a:p>
          <a:p>
            <a:r>
              <a:rPr lang="en-GB" dirty="0" smtClean="0"/>
              <a:t>100 µs simulation time section is used for profiling</a:t>
            </a:r>
          </a:p>
          <a:p>
            <a:pPr lvl="1"/>
            <a:r>
              <a:rPr lang="en-GB" dirty="0" smtClean="0"/>
              <a:t>2.5 million simulation step</a:t>
            </a:r>
          </a:p>
        </p:txBody>
      </p:sp>
      <p:sp>
        <p:nvSpPr>
          <p:cNvPr id="4" name="Slide Number Placeholder 3"/>
          <p:cNvSpPr>
            <a:spLocks noGrp="1"/>
          </p:cNvSpPr>
          <p:nvPr>
            <p:ph type="sldNum" sz="quarter" idx="12"/>
          </p:nvPr>
        </p:nvSpPr>
        <p:spPr/>
        <p:txBody>
          <a:bodyPr/>
          <a:lstStyle/>
          <a:p>
            <a:fld id="{F89D9D1E-D252-4FBB-86C7-77274805A5F5}" type="slidenum">
              <a:rPr lang="en-GB" smtClean="0"/>
              <a:t>8</a:t>
            </a:fld>
            <a:endParaRPr lang="en-GB"/>
          </a:p>
        </p:txBody>
      </p:sp>
    </p:spTree>
    <p:extLst>
      <p:ext uri="{BB962C8B-B14F-4D97-AF65-F5344CB8AC3E}">
        <p14:creationId xmlns:p14="http://schemas.microsoft.com/office/powerpoint/2010/main" val="312224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Performance Profiling</a:t>
            </a:r>
            <a:endParaRPr lang="en-GB" dirty="0"/>
          </a:p>
        </p:txBody>
      </p:sp>
      <p:sp>
        <p:nvSpPr>
          <p:cNvPr id="3" name="Content Placeholder 2"/>
          <p:cNvSpPr>
            <a:spLocks noGrp="1"/>
          </p:cNvSpPr>
          <p:nvPr>
            <p:ph idx="1"/>
          </p:nvPr>
        </p:nvSpPr>
        <p:spPr>
          <a:xfrm>
            <a:off x="838200" y="4132161"/>
            <a:ext cx="10515600" cy="2044801"/>
          </a:xfrm>
        </p:spPr>
        <p:txBody>
          <a:bodyPr/>
          <a:lstStyle/>
          <a:p>
            <a:r>
              <a:rPr lang="en-GB" dirty="0" smtClean="0"/>
              <a:t>Poisson solver dominates execution time</a:t>
            </a:r>
          </a:p>
          <a:p>
            <a:r>
              <a:rPr lang="en-GB" dirty="0" smtClean="0"/>
              <a:t>frequent host-device data transfers</a:t>
            </a:r>
            <a:endParaRPr lang="en-GB" dirty="0"/>
          </a:p>
        </p:txBody>
      </p:sp>
      <p:sp>
        <p:nvSpPr>
          <p:cNvPr id="4" name="Slide Number Placeholder 3"/>
          <p:cNvSpPr>
            <a:spLocks noGrp="1"/>
          </p:cNvSpPr>
          <p:nvPr>
            <p:ph type="sldNum" sz="quarter" idx="12"/>
          </p:nvPr>
        </p:nvSpPr>
        <p:spPr/>
        <p:txBody>
          <a:bodyPr/>
          <a:lstStyle/>
          <a:p>
            <a:fld id="{F89D9D1E-D252-4FBB-86C7-77274805A5F5}" type="slidenum">
              <a:rPr lang="en-GB" smtClean="0"/>
              <a:t>9</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73" y="1514303"/>
            <a:ext cx="11526859" cy="2524477"/>
          </a:xfrm>
          <a:prstGeom prst="rect">
            <a:avLst/>
          </a:prstGeom>
        </p:spPr>
      </p:pic>
    </p:spTree>
    <p:extLst>
      <p:ext uri="{BB962C8B-B14F-4D97-AF65-F5344CB8AC3E}">
        <p14:creationId xmlns:p14="http://schemas.microsoft.com/office/powerpoint/2010/main" val="349932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31515</TotalTime>
  <Words>1510</Words>
  <Application>Microsoft Office PowerPoint</Application>
  <PresentationFormat>Widescreen</PresentationFormat>
  <Paragraphs>262</Paragraphs>
  <Slides>32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Consolas</vt:lpstr>
      <vt:lpstr>Wingdings</vt:lpstr>
      <vt:lpstr>Office Theme</vt:lpstr>
      <vt:lpstr>Performance Analysis and Optimization of a Parallel GPU-accelerated Low-Temperature 2D Particle-in-Cell Plasma Simulation Code</vt:lpstr>
      <vt:lpstr>Magnetised (Penning discharge) Plasma Study</vt:lpstr>
      <vt:lpstr>PowerPoint Presentation</vt:lpstr>
      <vt:lpstr>Landmark Benchmarking Effort</vt:lpstr>
      <vt:lpstr>PowerPoint Presentation</vt:lpstr>
      <vt:lpstr>PowerPoint Presentation</vt:lpstr>
      <vt:lpstr>PowerPoint Presentation</vt:lpstr>
      <vt:lpstr>Wigner MZ/X Penning code</vt:lpstr>
      <vt:lpstr>Baseline Performance Profiling</vt:lpstr>
      <vt:lpstr>PowerPoint Presentation</vt:lpstr>
      <vt:lpstr>Optimisations steps</vt:lpstr>
      <vt:lpstr>Execution time results</vt:lpstr>
      <vt:lpstr>PowerPoint Presentation</vt:lpstr>
      <vt:lpstr>Why stop here?</vt:lpstr>
      <vt:lpstr>Multi-GPU implementation</vt:lpstr>
      <vt:lpstr>Scalability</vt:lpstr>
      <vt:lpstr>Conclusions</vt:lpstr>
      <vt:lpstr>PowerPoint Presentation</vt:lpstr>
      <vt:lpstr>Approach: Particle-in-Cell (PIC) simulation</vt:lpstr>
      <vt:lpstr>Data distribution  </vt:lpstr>
      <vt:lpstr>Problems</vt:lpstr>
      <vt:lpstr>Alternative No 1 – NCCL</vt:lpstr>
      <vt:lpstr>Mismatch of communication libraries and the CUDA model</vt:lpstr>
      <vt:lpstr>Summary</vt:lpstr>
      <vt:lpstr>Abstract</vt:lpstr>
      <vt:lpstr>draft</vt:lpstr>
      <vt:lpstr>Single node, single thread multi-GPU program </vt:lpstr>
      <vt:lpstr>communication</vt:lpstr>
      <vt:lpstr>Single node, 4 GPUs</vt:lpstr>
      <vt:lpstr>Pre-exascale multi-GPU architecture</vt:lpstr>
      <vt:lpstr>2D geometry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Day 2022 talk</dc:title>
  <dc:creator>juhasz</dc:creator>
  <cp:lastModifiedBy>juhasz</cp:lastModifiedBy>
  <cp:revision>123</cp:revision>
  <dcterms:created xsi:type="dcterms:W3CDTF">2022-05-25T11:18:45Z</dcterms:created>
  <dcterms:modified xsi:type="dcterms:W3CDTF">2026-05-27T20:43:29Z</dcterms:modified>
</cp:coreProperties>
</file>