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Lato" panose="020F0502020204030203" pitchFamily="34" charset="0"/>
      <p:regular r:id="rId24"/>
      <p:bold r:id="rId25"/>
      <p:italic r:id="rId26"/>
      <p:boldItalic r:id="rId27"/>
    </p:embeddedFont>
    <p:embeddedFont>
      <p:font typeface="Palatino Linotype" panose="02040502050505030304" pitchFamily="18" charset="0"/>
      <p:regular r:id="rId28"/>
      <p:bold r:id="rId29"/>
      <p:italic r:id="rId30"/>
      <p:boldItalic r:id="rId31"/>
    </p:embeddedFont>
    <p:embeddedFont>
      <p:font typeface="Raleway"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BC8C52-5DCD-47C9-9FB2-60ACE255A3C1}">
  <a:tblStyle styleId="{E7BC8C52-5DCD-47C9-9FB2-60ACE255A3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4" y="1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e4f9ac79a2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e4f9ac79a2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ddb5bdff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ddb5bdff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e37a878b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e37a878b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hu"/>
              <a:t>followup question - which cells cause difference between the two annotations?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e4f9ac79a2_3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e4f9ac79a2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hu"/>
              <a:t>followup question - which cells cause difference between the two annotations?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e4e9aee54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e4e9aee54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e4e9aee544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e4e9aee54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e4e9aee544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e4e9aee544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e4e9aee54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e4e9aee54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cc8db807e5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cc8db807e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a:t>*surface markers are easy to profile - eg. with staining as they are located outside of the cells.</a:t>
            </a:r>
            <a:endParaRPr/>
          </a:p>
          <a:p>
            <a:pPr marL="0" lvl="0" indent="0" algn="l" rtl="0">
              <a:spcBef>
                <a:spcPts val="0"/>
              </a:spcBef>
              <a:spcAft>
                <a:spcPts val="0"/>
              </a:spcAft>
              <a:buNone/>
            </a:pPr>
            <a:r>
              <a:rPr lang="hu"/>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e47e1bfc39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e47e1bfc39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ac85945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cac85945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200"/>
              </a:spcAft>
              <a:buClr>
                <a:schemeClr val="dk1"/>
              </a:buClr>
              <a:buSzPts val="1018"/>
              <a:buFont typeface="Arial"/>
              <a:buNone/>
            </a:pPr>
            <a:r>
              <a:rPr lang="hu" sz="1200">
                <a:solidFill>
                  <a:schemeClr val="dk1"/>
                </a:solidFill>
                <a:latin typeface="Lato"/>
                <a:ea typeface="Lato"/>
                <a:cs typeface="Lato"/>
                <a:sym typeface="Lato"/>
              </a:rPr>
              <a:t>These receptors are bound from the extracellular space by specific interaction partners called ligands, which initiate a signalling cascade to downregulate the effect of the immune cell they are on and overall weaken the anti-tumor response.</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cc8db807e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cc8db807e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e47e1bfc39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u"/>
              <a:t>Meg szeretném köszönni a segítséget együttműködőinknek, Wiener Zoltánnak és Kis Dávidnak a Semmelweis Egyetem Genetika- Sejt- és Immunbiológia Intézetéből.</a:t>
            </a:r>
            <a:endParaRPr/>
          </a:p>
          <a:p>
            <a:pPr marL="0" lvl="0" indent="0" algn="l" rtl="0">
              <a:spcBef>
                <a:spcPts val="0"/>
              </a:spcBef>
              <a:spcAft>
                <a:spcPts val="0"/>
              </a:spcAft>
              <a:buClr>
                <a:schemeClr val="dk1"/>
              </a:buClr>
              <a:buSzPts val="1100"/>
              <a:buFont typeface="Arial"/>
              <a:buNone/>
            </a:pPr>
            <a:r>
              <a:rPr lang="hu"/>
              <a:t>illetve a csapatomnak, kiemelten Hegedűs Tamásnak és Tordai Hedvignek a Biofizika Intézetből.</a:t>
            </a:r>
            <a:endParaRPr/>
          </a:p>
          <a:p>
            <a:pPr marL="0" lvl="0" indent="0" algn="l" rtl="0">
              <a:spcBef>
                <a:spcPts val="0"/>
              </a:spcBef>
              <a:spcAft>
                <a:spcPts val="0"/>
              </a:spcAft>
              <a:buNone/>
            </a:pPr>
            <a:r>
              <a:rPr lang="hu"/>
              <a:t>Köszönöm szépen a figyelmet!</a:t>
            </a:r>
            <a:endParaRPr/>
          </a:p>
        </p:txBody>
      </p:sp>
      <p:sp>
        <p:nvSpPr>
          <p:cNvPr id="339" name="Google Shape;339;g3e47e1bfc3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e4f9ac79a2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e4f9ac79a2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hu" dirty="0"/>
              <a:t>upsides of nanobody compared to antibodies</a:t>
            </a:r>
            <a:endParaRPr lang="en-GB" dirty="0"/>
          </a:p>
          <a:p>
            <a:pPr marL="158750" lvl="0" indent="0" algn="l" rtl="0">
              <a:spcBef>
                <a:spcPts val="0"/>
              </a:spcBef>
              <a:spcAft>
                <a:spcPts val="0"/>
              </a:spcAft>
              <a:buSzPts val="1100"/>
              <a:buNone/>
            </a:pPr>
            <a:endParaRPr lang="en-GB" dirty="0"/>
          </a:p>
          <a:p>
            <a:pPr marL="158750" lvl="0" indent="0" algn="l" rtl="0">
              <a:spcBef>
                <a:spcPts val="0"/>
              </a:spcBef>
              <a:spcAft>
                <a:spcPts val="0"/>
              </a:spcAft>
              <a:buSzPts val="1100"/>
              <a:buNone/>
            </a:pPr>
            <a:r>
              <a:rPr lang="en-GB" dirty="0"/>
              <a:t>in this topic we faced two computational challenges which I am going to describe here</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e47e1bfc39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e47e1bfc3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u" b="1">
                <a:solidFill>
                  <a:schemeClr val="dk1"/>
                </a:solidFill>
              </a:rPr>
              <a:t>Backbone Design (RFdiffusion):</a:t>
            </a:r>
            <a:r>
              <a:rPr lang="hu">
                <a:solidFill>
                  <a:schemeClr val="dk1"/>
                </a:solidFill>
              </a:rPr>
              <a:t> We start with known nanobody secondary structure templates and use RFdiffusion to generate a diverse set of novel, stable backbone scaffolds.</a:t>
            </a:r>
            <a:endParaRPr sz="1400">
              <a:solidFill>
                <a:srgbClr val="1A1A1A"/>
              </a:solidFill>
              <a:latin typeface="Lato"/>
              <a:ea typeface="Lato"/>
              <a:cs typeface="Lato"/>
              <a:sym typeface="Lato"/>
            </a:endParaRPr>
          </a:p>
          <a:p>
            <a:pPr marL="0" lvl="0" indent="0" algn="l" rtl="0">
              <a:lnSpc>
                <a:spcPct val="115000"/>
              </a:lnSpc>
              <a:spcBef>
                <a:spcPts val="1200"/>
              </a:spcBef>
              <a:spcAft>
                <a:spcPts val="1200"/>
              </a:spcAft>
              <a:buClr>
                <a:schemeClr val="dk1"/>
              </a:buClr>
              <a:buSzPts val="1100"/>
              <a:buFont typeface="Arial"/>
              <a:buNone/>
            </a:pPr>
            <a:endParaRPr sz="1400">
              <a:solidFill>
                <a:srgbClr val="1A1A1A"/>
              </a:solidFill>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e47e1bfc3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e47e1bfc3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u" b="1">
                <a:solidFill>
                  <a:schemeClr val="dk1"/>
                </a:solidFill>
              </a:rPr>
              <a:t>Sequence Design (LigandMPNN):</a:t>
            </a:r>
            <a:r>
              <a:rPr lang="hu">
                <a:solidFill>
                  <a:schemeClr val="dk1"/>
                </a:solidFill>
              </a:rPr>
              <a:t> Once the backbone is fixed, LigandMPNN calculates the specific amino acid sequence most likely to fold into that exact 3D shape.</a:t>
            </a:r>
            <a:endParaRPr sz="1400">
              <a:solidFill>
                <a:srgbClr val="1A1A1A"/>
              </a:solidFill>
              <a:latin typeface="Lato"/>
              <a:ea typeface="Lato"/>
              <a:cs typeface="Lato"/>
              <a:sym typeface="Lato"/>
            </a:endParaRPr>
          </a:p>
          <a:p>
            <a:pPr marL="0" lvl="0" indent="0" algn="l" rtl="0">
              <a:lnSpc>
                <a:spcPct val="115000"/>
              </a:lnSpc>
              <a:spcBef>
                <a:spcPts val="1200"/>
              </a:spcBef>
              <a:spcAft>
                <a:spcPts val="1200"/>
              </a:spcAft>
              <a:buClr>
                <a:schemeClr val="dk1"/>
              </a:buClr>
              <a:buSzPts val="1100"/>
              <a:buFont typeface="Arial"/>
              <a:buNone/>
            </a:pPr>
            <a:endParaRPr sz="1400">
              <a:solidFill>
                <a:srgbClr val="1A1A1A"/>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e47e1bfc39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e47e1bfc3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hu" b="1">
                <a:solidFill>
                  <a:schemeClr val="dk1"/>
                </a:solidFill>
              </a:rPr>
              <a:t>We can run all the resulting designs in AF in complex with the receptor </a:t>
            </a:r>
            <a:endParaRPr>
              <a:solidFill>
                <a:schemeClr val="dk1"/>
              </a:solidFill>
            </a:endParaRPr>
          </a:p>
          <a:p>
            <a:pPr marL="0" lvl="0" indent="0" algn="l" rtl="0">
              <a:lnSpc>
                <a:spcPct val="115000"/>
              </a:lnSpc>
              <a:spcBef>
                <a:spcPts val="1200"/>
              </a:spcBef>
              <a:spcAft>
                <a:spcPts val="0"/>
              </a:spcAft>
              <a:buNone/>
            </a:pPr>
            <a:r>
              <a:rPr lang="hu" i="1">
                <a:solidFill>
                  <a:schemeClr val="dk1"/>
                </a:solidFill>
              </a:rPr>
              <a:t>"We use AF3 here specifically because of its improved handling of chemical interactions and ligands compared to previous versions."</a:t>
            </a:r>
            <a:r>
              <a:rPr lang="hu">
                <a:solidFill>
                  <a:schemeClr val="dk1"/>
                </a:solidFill>
              </a:rPr>
              <a:t> </a:t>
            </a:r>
            <a:endParaRPr sz="1400">
              <a:solidFill>
                <a:srgbClr val="1A1A1A"/>
              </a:solidFill>
              <a:latin typeface="Lato"/>
              <a:ea typeface="Lato"/>
              <a:cs typeface="Lato"/>
              <a:sym typeface="Lato"/>
            </a:endParaRPr>
          </a:p>
          <a:p>
            <a:pPr marL="0" lvl="0" indent="0" algn="l" rtl="0">
              <a:lnSpc>
                <a:spcPct val="115000"/>
              </a:lnSpc>
              <a:spcBef>
                <a:spcPts val="1200"/>
              </a:spcBef>
              <a:spcAft>
                <a:spcPts val="1200"/>
              </a:spcAft>
              <a:buClr>
                <a:schemeClr val="dk1"/>
              </a:buClr>
              <a:buSzPts val="1100"/>
              <a:buFont typeface="Arial"/>
              <a:buNone/>
            </a:pPr>
            <a:endParaRPr sz="1400">
              <a:solidFill>
                <a:srgbClr val="1A1A1A"/>
              </a:solidFill>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e4f47cdf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e4f47cdf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e4e9aee54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e4e9aee54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hu">
                <a:solidFill>
                  <a:schemeClr val="dk1"/>
                </a:solidFill>
              </a:rPr>
              <a:t>this can be measured in the lab as well with binding antibodies, but it is interesting for us to see that this information can be gathered from publicly available data, radically cutting costs.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cc8db807e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cc8db807e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sz="1200"/>
              <a:t>needs to be said, that we are quantifying mRNA values because we want to know the amount of protein that is made in the cell and the easiest way to discern this is by quantifying RNA, the precursor of protein.</a:t>
            </a:r>
            <a:endParaRPr sz="1200"/>
          </a:p>
          <a:p>
            <a:pPr marL="0" lvl="0" indent="0" algn="l" rtl="0">
              <a:spcBef>
                <a:spcPts val="0"/>
              </a:spcBef>
              <a:spcAft>
                <a:spcPts val="0"/>
              </a:spcAft>
              <a:buNone/>
            </a:pPr>
            <a:endParaRPr sz="1200"/>
          </a:p>
          <a:p>
            <a:pPr marL="0" lvl="0" indent="0" algn="l" rtl="0">
              <a:lnSpc>
                <a:spcPct val="150000"/>
              </a:lnSpc>
              <a:spcBef>
                <a:spcPts val="0"/>
              </a:spcBef>
              <a:spcAft>
                <a:spcPts val="0"/>
              </a:spcAft>
              <a:buNone/>
            </a:pPr>
            <a:r>
              <a:rPr lang="hu" sz="1200">
                <a:solidFill>
                  <a:srgbClr val="1A1A1A"/>
                </a:solidFill>
                <a:latin typeface="Lato"/>
                <a:ea typeface="Lato"/>
                <a:cs typeface="Lato"/>
                <a:sym typeface="Lato"/>
              </a:rPr>
              <a:t>(</a:t>
            </a:r>
            <a:r>
              <a:rPr lang="hu" sz="1200">
                <a:solidFill>
                  <a:schemeClr val="dk1"/>
                </a:solidFill>
                <a:latin typeface="Lato"/>
                <a:ea typeface="Lato"/>
                <a:cs typeface="Lato"/>
                <a:sym typeface="Lato"/>
              </a:rPr>
              <a:t>Improved biomarker identification; Precise monitoring of drug response and disease progression)</a:t>
            </a:r>
            <a:endParaRPr sz="1400">
              <a:solidFill>
                <a:schemeClr val="dk1"/>
              </a:solidFill>
              <a:latin typeface="Lato"/>
              <a:ea typeface="Lato"/>
              <a:cs typeface="Lato"/>
              <a:sym typeface="La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 name="Google Shape;84;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85" name="Google Shape;85;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6" name="Google Shape;8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87" name="Google Shape;87;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h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hu" sz="2400"/>
              <a:t>Deciphering the LILRB4 Immunosuppressive Landscape in Colorectal Tumors for De Novo Therapeutic Intervention</a:t>
            </a:r>
            <a:endParaRPr sz="2400"/>
          </a:p>
        </p:txBody>
      </p:sp>
      <p:sp>
        <p:nvSpPr>
          <p:cNvPr id="93" name="Google Shape;93;p14"/>
          <p:cNvSpPr txBox="1">
            <a:spLocks noGrp="1"/>
          </p:cNvSpPr>
          <p:nvPr>
            <p:ph type="subTitle" idx="1"/>
          </p:nvPr>
        </p:nvSpPr>
        <p:spPr>
          <a:xfrm>
            <a:off x="729450" y="3757200"/>
            <a:ext cx="3844200" cy="7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hu" sz="2000"/>
              <a:t>GPU Day</a:t>
            </a:r>
            <a:endParaRPr sz="2000"/>
          </a:p>
          <a:p>
            <a:pPr marL="0" lvl="0" indent="0" algn="l" rtl="0">
              <a:spcBef>
                <a:spcPts val="0"/>
              </a:spcBef>
              <a:spcAft>
                <a:spcPts val="0"/>
              </a:spcAft>
              <a:buNone/>
            </a:pPr>
            <a:r>
              <a:rPr lang="hu" sz="2000"/>
              <a:t>28 May 2026</a:t>
            </a:r>
            <a:endParaRPr sz="2000"/>
          </a:p>
        </p:txBody>
      </p:sp>
      <p:sp>
        <p:nvSpPr>
          <p:cNvPr id="94" name="Google Shape;94;p14"/>
          <p:cNvSpPr txBox="1">
            <a:spLocks noGrp="1"/>
          </p:cNvSpPr>
          <p:nvPr>
            <p:ph type="subTitle" idx="1"/>
          </p:nvPr>
        </p:nvSpPr>
        <p:spPr>
          <a:xfrm>
            <a:off x="5794850" y="3757200"/>
            <a:ext cx="3349200" cy="1089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a:t>Péter Hunyadi</a:t>
            </a:r>
            <a:endParaRPr/>
          </a:p>
          <a:p>
            <a:pPr marL="0" lvl="0" indent="0" algn="l" rtl="0">
              <a:spcBef>
                <a:spcPts val="0"/>
              </a:spcBef>
              <a:spcAft>
                <a:spcPts val="0"/>
              </a:spcAft>
              <a:buNone/>
            </a:pPr>
            <a:r>
              <a:rPr lang="hu"/>
              <a:t>HUN-REN TKI</a:t>
            </a:r>
            <a:endParaRPr/>
          </a:p>
          <a:p>
            <a:pPr marL="0" lvl="0" indent="0" algn="l" rtl="0">
              <a:spcBef>
                <a:spcPts val="0"/>
              </a:spcBef>
              <a:spcAft>
                <a:spcPts val="0"/>
              </a:spcAft>
              <a:buNone/>
            </a:pPr>
            <a:r>
              <a:rPr lang="hu"/>
              <a:t>PhD Student @ Pázmány ITK</a:t>
            </a:r>
            <a:endParaRPr/>
          </a:p>
          <a:p>
            <a:pPr marL="0" lvl="0" indent="0" algn="l" rtl="0">
              <a:spcBef>
                <a:spcPts val="0"/>
              </a:spcBef>
              <a:spcAft>
                <a:spcPts val="0"/>
              </a:spcAft>
              <a:buNone/>
            </a:pPr>
            <a:r>
              <a:rPr lang="hu"/>
              <a:t>Biophysics &amp; Radiation Biology, SE</a:t>
            </a:r>
            <a:endParaRPr/>
          </a:p>
        </p:txBody>
      </p:sp>
      <p:sp>
        <p:nvSpPr>
          <p:cNvPr id="95" name="Google Shape;95;p14"/>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96" name="Google Shape;96;p14"/>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p23"/>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800">
              <a:solidFill>
                <a:srgbClr val="000000"/>
              </a:solidFill>
              <a:latin typeface="Raleway"/>
              <a:ea typeface="Raleway"/>
              <a:cs typeface="Raleway"/>
              <a:sym typeface="Raleway"/>
            </a:endParaRPr>
          </a:p>
        </p:txBody>
      </p:sp>
      <p:sp>
        <p:nvSpPr>
          <p:cNvPr id="201" name="Google Shape;201;p23"/>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Cell type annotation with LLM</a:t>
            </a:r>
            <a:endParaRPr sz="2800">
              <a:solidFill>
                <a:srgbClr val="000000"/>
              </a:solidFill>
              <a:latin typeface="Raleway"/>
              <a:ea typeface="Raleway"/>
              <a:cs typeface="Raleway"/>
              <a:sym typeface="Raleway"/>
            </a:endParaRPr>
          </a:p>
        </p:txBody>
      </p:sp>
      <p:sp>
        <p:nvSpPr>
          <p:cNvPr id="202" name="Google Shape;202;p23"/>
          <p:cNvSpPr txBox="1"/>
          <p:nvPr/>
        </p:nvSpPr>
        <p:spPr>
          <a:xfrm>
            <a:off x="8466000" y="4764425"/>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3/13</a:t>
            </a:r>
            <a:endParaRPr sz="1300">
              <a:solidFill>
                <a:srgbClr val="233A44"/>
              </a:solidFill>
              <a:latin typeface="Lato"/>
              <a:ea typeface="Lato"/>
              <a:cs typeface="Lato"/>
              <a:sym typeface="Lato"/>
            </a:endParaRPr>
          </a:p>
        </p:txBody>
      </p:sp>
      <p:sp>
        <p:nvSpPr>
          <p:cNvPr id="203" name="Google Shape;203;p23"/>
          <p:cNvSpPr txBox="1"/>
          <p:nvPr/>
        </p:nvSpPr>
        <p:spPr>
          <a:xfrm>
            <a:off x="376800" y="1306800"/>
            <a:ext cx="4539300" cy="680400"/>
          </a:xfrm>
          <a:prstGeom prst="rect">
            <a:avLst/>
          </a:prstGeom>
          <a:noFill/>
          <a:ln>
            <a:noFill/>
          </a:ln>
        </p:spPr>
        <p:txBody>
          <a:bodyPr spcFirstLastPara="1" wrap="square" lIns="91425" tIns="91425" rIns="91425" bIns="91425" anchor="t" anchorCtr="0">
            <a:spAutoFit/>
          </a:bodyPr>
          <a:lstStyle/>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Based on transcription difficult to guess cell type</a:t>
            </a:r>
            <a:endParaRPr>
              <a:solidFill>
                <a:schemeClr val="dk2"/>
              </a:solidFill>
              <a:latin typeface="Lato"/>
              <a:ea typeface="Lato"/>
              <a:cs typeface="Lato"/>
              <a:sym typeface="Lato"/>
            </a:endParaRPr>
          </a:p>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Precise annotation of single cells</a:t>
            </a:r>
            <a:endParaRPr>
              <a:solidFill>
                <a:schemeClr val="dk2"/>
              </a:solidFill>
              <a:latin typeface="Lato"/>
              <a:ea typeface="Lato"/>
              <a:cs typeface="Lato"/>
              <a:sym typeface="Lato"/>
            </a:endParaRPr>
          </a:p>
        </p:txBody>
      </p:sp>
      <p:sp>
        <p:nvSpPr>
          <p:cNvPr id="204" name="Google Shape;204;p23"/>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05" name="Google Shape;205;p23"/>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7/10</a:t>
            </a:r>
            <a:endParaRPr sz="1300">
              <a:solidFill>
                <a:srgbClr val="233A44"/>
              </a:solidFill>
              <a:latin typeface="Lato"/>
              <a:ea typeface="Lato"/>
              <a:cs typeface="Lato"/>
              <a:sym typeface="Lato"/>
            </a:endParaRPr>
          </a:p>
        </p:txBody>
      </p:sp>
      <p:sp>
        <p:nvSpPr>
          <p:cNvPr id="206" name="Google Shape;206;p23"/>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
        <p:nvSpPr>
          <p:cNvPr id="207" name="Google Shape;207;p23"/>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2000">
                <a:latin typeface="Raleway"/>
                <a:ea typeface="Raleway"/>
                <a:cs typeface="Raleway"/>
                <a:sym typeface="Raleway"/>
              </a:rPr>
              <a:t>2. LILRB4 expression</a:t>
            </a:r>
            <a:endParaRPr sz="2000">
              <a:solidFill>
                <a:srgbClr val="000000"/>
              </a:solidFill>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24"/>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800">
              <a:solidFill>
                <a:srgbClr val="000000"/>
              </a:solidFill>
              <a:latin typeface="Raleway"/>
              <a:ea typeface="Raleway"/>
              <a:cs typeface="Raleway"/>
              <a:sym typeface="Raleway"/>
            </a:endParaRPr>
          </a:p>
        </p:txBody>
      </p:sp>
      <p:sp>
        <p:nvSpPr>
          <p:cNvPr id="213" name="Google Shape;213;p24"/>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Cell type annotation with LLM</a:t>
            </a:r>
            <a:endParaRPr sz="2800">
              <a:solidFill>
                <a:srgbClr val="000000"/>
              </a:solidFill>
              <a:latin typeface="Raleway"/>
              <a:ea typeface="Raleway"/>
              <a:cs typeface="Raleway"/>
              <a:sym typeface="Raleway"/>
            </a:endParaRPr>
          </a:p>
        </p:txBody>
      </p:sp>
      <p:sp>
        <p:nvSpPr>
          <p:cNvPr id="214" name="Google Shape;214;p24"/>
          <p:cNvSpPr txBox="1"/>
          <p:nvPr/>
        </p:nvSpPr>
        <p:spPr>
          <a:xfrm>
            <a:off x="8466000" y="4764425"/>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3/13</a:t>
            </a:r>
            <a:endParaRPr sz="1300">
              <a:solidFill>
                <a:srgbClr val="233A44"/>
              </a:solidFill>
              <a:latin typeface="Lato"/>
              <a:ea typeface="Lato"/>
              <a:cs typeface="Lato"/>
              <a:sym typeface="Lato"/>
            </a:endParaRPr>
          </a:p>
        </p:txBody>
      </p:sp>
      <p:sp>
        <p:nvSpPr>
          <p:cNvPr id="215" name="Google Shape;215;p24"/>
          <p:cNvSpPr txBox="1"/>
          <p:nvPr/>
        </p:nvSpPr>
        <p:spPr>
          <a:xfrm>
            <a:off x="376800" y="1306800"/>
            <a:ext cx="4689000" cy="3201600"/>
          </a:xfrm>
          <a:prstGeom prst="rect">
            <a:avLst/>
          </a:prstGeom>
          <a:noFill/>
          <a:ln>
            <a:noFill/>
          </a:ln>
        </p:spPr>
        <p:txBody>
          <a:bodyPr spcFirstLastPara="1" wrap="square" lIns="91425" tIns="91425" rIns="91425" bIns="91425" anchor="t" anchorCtr="0">
            <a:spAutoFit/>
          </a:bodyPr>
          <a:lstStyle/>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Based on transcription difficult to guess cell type</a:t>
            </a:r>
            <a:endParaRPr>
              <a:solidFill>
                <a:schemeClr val="dk2"/>
              </a:solidFill>
              <a:latin typeface="Lato"/>
              <a:ea typeface="Lato"/>
              <a:cs typeface="Lato"/>
              <a:sym typeface="Lato"/>
            </a:endParaRPr>
          </a:p>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Precise annotation of single cells</a:t>
            </a:r>
            <a:endParaRPr>
              <a:solidFill>
                <a:schemeClr val="dk2"/>
              </a:solidFill>
              <a:latin typeface="Lato"/>
              <a:ea typeface="Lato"/>
              <a:cs typeface="Lato"/>
              <a:sym typeface="Lato"/>
            </a:endParaRPr>
          </a:p>
          <a:p>
            <a:pPr marL="0" lvl="0" indent="0" algn="l" rtl="0">
              <a:lnSpc>
                <a:spcPct val="130000"/>
              </a:lnSpc>
              <a:spcBef>
                <a:spcPts val="0"/>
              </a:spcBef>
              <a:spcAft>
                <a:spcPts val="0"/>
              </a:spcAft>
              <a:buNone/>
            </a:pPr>
            <a:endParaRPr>
              <a:solidFill>
                <a:schemeClr val="dk2"/>
              </a:solidFill>
              <a:latin typeface="Lato"/>
              <a:ea typeface="Lato"/>
              <a:cs typeface="Lato"/>
              <a:sym typeface="Lato"/>
            </a:endParaRPr>
          </a:p>
          <a:p>
            <a:pPr marL="0" lvl="0" indent="0" algn="l" rtl="0">
              <a:lnSpc>
                <a:spcPct val="130000"/>
              </a:lnSpc>
              <a:spcBef>
                <a:spcPts val="0"/>
              </a:spcBef>
              <a:spcAft>
                <a:spcPts val="0"/>
              </a:spcAft>
              <a:buNone/>
            </a:pPr>
            <a:r>
              <a:rPr lang="hu">
                <a:solidFill>
                  <a:schemeClr val="dk2"/>
                </a:solidFill>
                <a:latin typeface="Lato"/>
                <a:ea typeface="Lato"/>
                <a:cs typeface="Lato"/>
                <a:sym typeface="Lato"/>
              </a:rPr>
              <a:t>A new LLM based tool: Cell2Sentence (Google DeepMind/Yale 2024-25)</a:t>
            </a:r>
            <a:endParaRPr>
              <a:solidFill>
                <a:schemeClr val="dk2"/>
              </a:solidFill>
              <a:latin typeface="Lato"/>
              <a:ea typeface="Lato"/>
              <a:cs typeface="Lato"/>
              <a:sym typeface="Lato"/>
            </a:endParaRPr>
          </a:p>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2B param. version - runs locally</a:t>
            </a:r>
            <a:endParaRPr>
              <a:solidFill>
                <a:schemeClr val="dk2"/>
              </a:solidFill>
              <a:latin typeface="Lato"/>
              <a:ea typeface="Lato"/>
              <a:cs typeface="Lato"/>
              <a:sym typeface="Lato"/>
            </a:endParaRPr>
          </a:p>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Input:  “sentence” of most expressed gene names in descending order</a:t>
            </a:r>
            <a:endParaRPr>
              <a:solidFill>
                <a:schemeClr val="dk2"/>
              </a:solidFill>
              <a:latin typeface="Lato"/>
              <a:ea typeface="Lato"/>
              <a:cs typeface="Lato"/>
              <a:sym typeface="Lato"/>
            </a:endParaRPr>
          </a:p>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Good performance (88% accuracy) of cell type prediction, but at the cost of the ability to argue about the output!</a:t>
            </a:r>
            <a:endParaRPr>
              <a:solidFill>
                <a:schemeClr val="dk2"/>
              </a:solidFill>
              <a:latin typeface="Lato"/>
              <a:ea typeface="Lato"/>
              <a:cs typeface="Lato"/>
              <a:sym typeface="Lato"/>
            </a:endParaRPr>
          </a:p>
        </p:txBody>
      </p:sp>
      <p:sp>
        <p:nvSpPr>
          <p:cNvPr id="216" name="Google Shape;216;p24"/>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17" name="Google Shape;217;p24"/>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7/10</a:t>
            </a:r>
            <a:endParaRPr sz="1300">
              <a:solidFill>
                <a:srgbClr val="233A44"/>
              </a:solidFill>
              <a:latin typeface="Lato"/>
              <a:ea typeface="Lato"/>
              <a:cs typeface="Lato"/>
              <a:sym typeface="Lato"/>
            </a:endParaRPr>
          </a:p>
        </p:txBody>
      </p:sp>
      <p:pic>
        <p:nvPicPr>
          <p:cNvPr id="218" name="Google Shape;218;p24"/>
          <p:cNvPicPr preferRelativeResize="0"/>
          <p:nvPr/>
        </p:nvPicPr>
        <p:blipFill>
          <a:blip r:embed="rId3">
            <a:alphaModFix/>
          </a:blip>
          <a:stretch>
            <a:fillRect/>
          </a:stretch>
        </p:blipFill>
        <p:spPr>
          <a:xfrm>
            <a:off x="5065900" y="2163425"/>
            <a:ext cx="3992720" cy="875515"/>
          </a:xfrm>
          <a:prstGeom prst="rect">
            <a:avLst/>
          </a:prstGeom>
          <a:noFill/>
          <a:ln>
            <a:noFill/>
          </a:ln>
        </p:spPr>
      </p:pic>
      <p:sp>
        <p:nvSpPr>
          <p:cNvPr id="219" name="Google Shape;219;p24"/>
          <p:cNvSpPr txBox="1"/>
          <p:nvPr/>
        </p:nvSpPr>
        <p:spPr>
          <a:xfrm>
            <a:off x="7023096" y="2978928"/>
            <a:ext cx="2064000" cy="293100"/>
          </a:xfrm>
          <a:prstGeom prst="rect">
            <a:avLst/>
          </a:prstGeom>
          <a:noFill/>
          <a:ln>
            <a:noFill/>
          </a:ln>
        </p:spPr>
        <p:txBody>
          <a:bodyPr spcFirstLastPara="1" wrap="square" lIns="87025" tIns="87025" rIns="87025" bIns="87025" anchor="t" anchorCtr="0">
            <a:spAutoFit/>
          </a:bodyPr>
          <a:lstStyle/>
          <a:p>
            <a:pPr marL="0" lvl="0" indent="0" algn="l" rtl="0">
              <a:spcBef>
                <a:spcPts val="0"/>
              </a:spcBef>
              <a:spcAft>
                <a:spcPts val="0"/>
              </a:spcAft>
              <a:buNone/>
            </a:pPr>
            <a:r>
              <a:rPr lang="hu" sz="761">
                <a:solidFill>
                  <a:srgbClr val="595959"/>
                </a:solidFill>
              </a:rPr>
              <a:t>https://github.com/vandijklab/cell2sentence</a:t>
            </a:r>
            <a:endParaRPr sz="761">
              <a:solidFill>
                <a:srgbClr val="595959"/>
              </a:solidFill>
            </a:endParaRPr>
          </a:p>
        </p:txBody>
      </p:sp>
      <p:sp>
        <p:nvSpPr>
          <p:cNvPr id="220" name="Google Shape;220;p24"/>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
        <p:nvSpPr>
          <p:cNvPr id="221" name="Google Shape;221;p24"/>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2000">
                <a:latin typeface="Raleway"/>
                <a:ea typeface="Raleway"/>
                <a:cs typeface="Raleway"/>
                <a:sym typeface="Raleway"/>
              </a:rPr>
              <a:t>2. LILRB4 expression</a:t>
            </a:r>
            <a:endParaRPr sz="2000">
              <a:solidFill>
                <a:srgbClr val="000000"/>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25"/>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800">
              <a:solidFill>
                <a:srgbClr val="000000"/>
              </a:solidFill>
              <a:latin typeface="Raleway"/>
              <a:ea typeface="Raleway"/>
              <a:cs typeface="Raleway"/>
              <a:sym typeface="Raleway"/>
            </a:endParaRPr>
          </a:p>
        </p:txBody>
      </p:sp>
      <p:sp>
        <p:nvSpPr>
          <p:cNvPr id="227" name="Google Shape;227;p25"/>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Comparison with general LLM</a:t>
            </a:r>
            <a:endParaRPr sz="2800">
              <a:solidFill>
                <a:srgbClr val="000000"/>
              </a:solidFill>
              <a:latin typeface="Raleway"/>
              <a:ea typeface="Raleway"/>
              <a:cs typeface="Raleway"/>
              <a:sym typeface="Raleway"/>
            </a:endParaRPr>
          </a:p>
        </p:txBody>
      </p:sp>
      <p:sp>
        <p:nvSpPr>
          <p:cNvPr id="228" name="Google Shape;228;p25"/>
          <p:cNvSpPr txBox="1"/>
          <p:nvPr/>
        </p:nvSpPr>
        <p:spPr>
          <a:xfrm>
            <a:off x="269550" y="1247450"/>
            <a:ext cx="53382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hu">
                <a:solidFill>
                  <a:schemeClr val="dk2"/>
                </a:solidFill>
                <a:latin typeface="Lato"/>
                <a:ea typeface="Lato"/>
                <a:cs typeface="Lato"/>
                <a:sym typeface="Lato"/>
              </a:rPr>
              <a:t>Comparing with </a:t>
            </a:r>
            <a:r>
              <a:rPr lang="hu" b="1">
                <a:solidFill>
                  <a:schemeClr val="dk2"/>
                </a:solidFill>
                <a:latin typeface="Lato"/>
                <a:ea typeface="Lato"/>
                <a:cs typeface="Lato"/>
                <a:sym typeface="Lato"/>
              </a:rPr>
              <a:t>Deepseek-v4-flash</a:t>
            </a:r>
            <a:r>
              <a:rPr lang="hu">
                <a:solidFill>
                  <a:schemeClr val="dk2"/>
                </a:solidFill>
                <a:latin typeface="Lato"/>
                <a:ea typeface="Lato"/>
                <a:cs typeface="Lato"/>
                <a:sym typeface="Lato"/>
              </a:rPr>
              <a:t> general model</a:t>
            </a:r>
            <a:endParaRPr>
              <a:solidFill>
                <a:schemeClr val="dk2"/>
              </a:solidFill>
              <a:latin typeface="Lato"/>
              <a:ea typeface="Lato"/>
              <a:cs typeface="Lato"/>
              <a:sym typeface="Lato"/>
            </a:endParaRPr>
          </a:p>
          <a:p>
            <a:pPr marL="0" lvl="0" indent="0" algn="l" rtl="0">
              <a:lnSpc>
                <a:spcPct val="115000"/>
              </a:lnSpc>
              <a:spcBef>
                <a:spcPts val="0"/>
              </a:spcBef>
              <a:spcAft>
                <a:spcPts val="0"/>
              </a:spcAft>
              <a:buNone/>
            </a:pPr>
            <a:endParaRPr>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hu">
                <a:solidFill>
                  <a:schemeClr val="dk2"/>
                </a:solidFill>
                <a:latin typeface="Lato"/>
                <a:ea typeface="Lato"/>
                <a:cs typeface="Lato"/>
                <a:sym typeface="Lato"/>
              </a:rPr>
              <a:t>Comparison scheme:</a:t>
            </a:r>
            <a:endParaRPr>
              <a:solidFill>
                <a:schemeClr val="dk2"/>
              </a:solidFill>
              <a:latin typeface="Lato"/>
              <a:ea typeface="Lato"/>
              <a:cs typeface="Lato"/>
              <a:sym typeface="Lato"/>
            </a:endParaRPr>
          </a:p>
          <a:p>
            <a:pPr marL="457200" lvl="0" indent="-317500" algn="l" rtl="0">
              <a:lnSpc>
                <a:spcPct val="115000"/>
              </a:lnSpc>
              <a:spcBef>
                <a:spcPts val="0"/>
              </a:spcBef>
              <a:spcAft>
                <a:spcPts val="0"/>
              </a:spcAft>
              <a:buClr>
                <a:schemeClr val="dk2"/>
              </a:buClr>
              <a:buSzPts val="1400"/>
              <a:buFont typeface="Lato"/>
              <a:buAutoNum type="arabicPeriod"/>
            </a:pPr>
            <a:r>
              <a:rPr lang="hu">
                <a:solidFill>
                  <a:schemeClr val="dk2"/>
                </a:solidFill>
                <a:latin typeface="Lato"/>
                <a:ea typeface="Lato"/>
                <a:cs typeface="Lato"/>
                <a:sym typeface="Lato"/>
              </a:rPr>
              <a:t>Same prompts to analyse the same 1000 cells</a:t>
            </a:r>
            <a:endParaRPr>
              <a:solidFill>
                <a:schemeClr val="dk2"/>
              </a:solidFill>
              <a:latin typeface="Lato"/>
              <a:ea typeface="Lato"/>
              <a:cs typeface="Lato"/>
              <a:sym typeface="Lato"/>
            </a:endParaRPr>
          </a:p>
          <a:p>
            <a:pPr marL="457200" lvl="0" indent="-317500" algn="l" rtl="0">
              <a:lnSpc>
                <a:spcPct val="115000"/>
              </a:lnSpc>
              <a:spcBef>
                <a:spcPts val="0"/>
              </a:spcBef>
              <a:spcAft>
                <a:spcPts val="0"/>
              </a:spcAft>
              <a:buClr>
                <a:schemeClr val="dk2"/>
              </a:buClr>
              <a:buSzPts val="1400"/>
              <a:buFont typeface="Lato"/>
              <a:buAutoNum type="arabicPeriod"/>
            </a:pPr>
            <a:r>
              <a:rPr lang="hu">
                <a:solidFill>
                  <a:schemeClr val="dk2"/>
                </a:solidFill>
                <a:latin typeface="Lato"/>
                <a:ea typeface="Lato"/>
                <a:cs typeface="Lato"/>
                <a:sym typeface="Lato"/>
              </a:rPr>
              <a:t>LLM compares the two answers - rates correspondence 1-5</a:t>
            </a:r>
            <a:endParaRPr>
              <a:solidFill>
                <a:schemeClr val="dk2"/>
              </a:solidFill>
              <a:latin typeface="Lato"/>
              <a:ea typeface="Lato"/>
              <a:cs typeface="Lato"/>
              <a:sym typeface="Lato"/>
            </a:endParaRPr>
          </a:p>
          <a:p>
            <a:pPr marL="457200" lvl="0" indent="-317500" algn="l" rtl="0">
              <a:lnSpc>
                <a:spcPct val="115000"/>
              </a:lnSpc>
              <a:spcBef>
                <a:spcPts val="0"/>
              </a:spcBef>
              <a:spcAft>
                <a:spcPts val="0"/>
              </a:spcAft>
              <a:buClr>
                <a:schemeClr val="dk2"/>
              </a:buClr>
              <a:buSzPts val="1400"/>
              <a:buFont typeface="Lato"/>
              <a:buAutoNum type="arabicPeriod"/>
            </a:pPr>
            <a:r>
              <a:rPr lang="hu">
                <a:solidFill>
                  <a:schemeClr val="dk2"/>
                </a:solidFill>
                <a:latin typeface="Lato"/>
                <a:ea typeface="Lato"/>
                <a:cs typeface="Lato"/>
                <a:sym typeface="Lato"/>
              </a:rPr>
              <a:t>The scores are mined from the answers and summarized</a:t>
            </a:r>
            <a:endParaRPr>
              <a:solidFill>
                <a:schemeClr val="dk2"/>
              </a:solidFill>
              <a:latin typeface="Lato"/>
              <a:ea typeface="Lato"/>
              <a:cs typeface="Lato"/>
              <a:sym typeface="Lato"/>
            </a:endParaRPr>
          </a:p>
        </p:txBody>
      </p:sp>
      <p:sp>
        <p:nvSpPr>
          <p:cNvPr id="229" name="Google Shape;229;p25"/>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30" name="Google Shape;230;p25"/>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8/10</a:t>
            </a:r>
            <a:endParaRPr sz="1300">
              <a:solidFill>
                <a:srgbClr val="233A44"/>
              </a:solidFill>
              <a:latin typeface="Lato"/>
              <a:ea typeface="Lato"/>
              <a:cs typeface="Lato"/>
              <a:sym typeface="Lato"/>
            </a:endParaRPr>
          </a:p>
        </p:txBody>
      </p:sp>
      <p:sp>
        <p:nvSpPr>
          <p:cNvPr id="231" name="Google Shape;231;p25"/>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
        <p:nvSpPr>
          <p:cNvPr id="232" name="Google Shape;232;p25"/>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2000">
                <a:latin typeface="Raleway"/>
                <a:ea typeface="Raleway"/>
                <a:cs typeface="Raleway"/>
                <a:sym typeface="Raleway"/>
              </a:rPr>
              <a:t>2. LILRB4 expression</a:t>
            </a:r>
            <a:endParaRPr sz="2000">
              <a:solidFill>
                <a:srgbClr val="000000"/>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26"/>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800">
              <a:solidFill>
                <a:srgbClr val="000000"/>
              </a:solidFill>
              <a:latin typeface="Raleway"/>
              <a:ea typeface="Raleway"/>
              <a:cs typeface="Raleway"/>
              <a:sym typeface="Raleway"/>
            </a:endParaRPr>
          </a:p>
        </p:txBody>
      </p:sp>
      <p:sp>
        <p:nvSpPr>
          <p:cNvPr id="238" name="Google Shape;238;p26"/>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Comparison with general LLM</a:t>
            </a:r>
            <a:endParaRPr sz="2800">
              <a:solidFill>
                <a:srgbClr val="000000"/>
              </a:solidFill>
              <a:latin typeface="Raleway"/>
              <a:ea typeface="Raleway"/>
              <a:cs typeface="Raleway"/>
              <a:sym typeface="Raleway"/>
            </a:endParaRPr>
          </a:p>
        </p:txBody>
      </p:sp>
      <p:sp>
        <p:nvSpPr>
          <p:cNvPr id="239" name="Google Shape;239;p26"/>
          <p:cNvSpPr txBox="1"/>
          <p:nvPr/>
        </p:nvSpPr>
        <p:spPr>
          <a:xfrm>
            <a:off x="8466000" y="4764425"/>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3/13</a:t>
            </a:r>
            <a:endParaRPr sz="1300">
              <a:solidFill>
                <a:srgbClr val="233A44"/>
              </a:solidFill>
              <a:latin typeface="Lato"/>
              <a:ea typeface="Lato"/>
              <a:cs typeface="Lato"/>
              <a:sym typeface="Lato"/>
            </a:endParaRPr>
          </a:p>
        </p:txBody>
      </p:sp>
      <p:sp>
        <p:nvSpPr>
          <p:cNvPr id="240" name="Google Shape;240;p26"/>
          <p:cNvSpPr txBox="1"/>
          <p:nvPr/>
        </p:nvSpPr>
        <p:spPr>
          <a:xfrm>
            <a:off x="269550" y="1247450"/>
            <a:ext cx="5338200" cy="312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hu">
                <a:solidFill>
                  <a:schemeClr val="dk2"/>
                </a:solidFill>
                <a:latin typeface="Lato"/>
                <a:ea typeface="Lato"/>
                <a:cs typeface="Lato"/>
                <a:sym typeface="Lato"/>
              </a:rPr>
              <a:t>Comparing with </a:t>
            </a:r>
            <a:r>
              <a:rPr lang="hu" b="1">
                <a:solidFill>
                  <a:schemeClr val="dk2"/>
                </a:solidFill>
                <a:latin typeface="Lato"/>
                <a:ea typeface="Lato"/>
                <a:cs typeface="Lato"/>
                <a:sym typeface="Lato"/>
              </a:rPr>
              <a:t>Deepseek-v4-flash</a:t>
            </a:r>
            <a:r>
              <a:rPr lang="hu">
                <a:solidFill>
                  <a:schemeClr val="dk2"/>
                </a:solidFill>
                <a:latin typeface="Lato"/>
                <a:ea typeface="Lato"/>
                <a:cs typeface="Lato"/>
                <a:sym typeface="Lato"/>
              </a:rPr>
              <a:t> general model</a:t>
            </a:r>
            <a:endParaRPr>
              <a:solidFill>
                <a:schemeClr val="dk2"/>
              </a:solidFill>
              <a:latin typeface="Lato"/>
              <a:ea typeface="Lato"/>
              <a:cs typeface="Lato"/>
              <a:sym typeface="Lato"/>
            </a:endParaRPr>
          </a:p>
          <a:p>
            <a:pPr marL="0" lvl="0" indent="0" algn="l" rtl="0">
              <a:lnSpc>
                <a:spcPct val="115000"/>
              </a:lnSpc>
              <a:spcBef>
                <a:spcPts val="0"/>
              </a:spcBef>
              <a:spcAft>
                <a:spcPts val="0"/>
              </a:spcAft>
              <a:buNone/>
            </a:pPr>
            <a:endParaRPr>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hu">
                <a:solidFill>
                  <a:schemeClr val="dk2"/>
                </a:solidFill>
                <a:latin typeface="Lato"/>
                <a:ea typeface="Lato"/>
                <a:cs typeface="Lato"/>
                <a:sym typeface="Lato"/>
              </a:rPr>
              <a:t>Comparison scheme:</a:t>
            </a:r>
            <a:endParaRPr>
              <a:solidFill>
                <a:schemeClr val="dk2"/>
              </a:solidFill>
              <a:latin typeface="Lato"/>
              <a:ea typeface="Lato"/>
              <a:cs typeface="Lato"/>
              <a:sym typeface="Lato"/>
            </a:endParaRPr>
          </a:p>
          <a:p>
            <a:pPr marL="457200" lvl="0" indent="-317500" algn="l" rtl="0">
              <a:lnSpc>
                <a:spcPct val="115000"/>
              </a:lnSpc>
              <a:spcBef>
                <a:spcPts val="0"/>
              </a:spcBef>
              <a:spcAft>
                <a:spcPts val="0"/>
              </a:spcAft>
              <a:buClr>
                <a:schemeClr val="dk2"/>
              </a:buClr>
              <a:buSzPts val="1400"/>
              <a:buFont typeface="Lato"/>
              <a:buAutoNum type="arabicPeriod"/>
            </a:pPr>
            <a:r>
              <a:rPr lang="hu">
                <a:solidFill>
                  <a:schemeClr val="dk2"/>
                </a:solidFill>
                <a:latin typeface="Lato"/>
                <a:ea typeface="Lato"/>
                <a:cs typeface="Lato"/>
                <a:sym typeface="Lato"/>
              </a:rPr>
              <a:t>Same prompts to analyse the same 1000 cells</a:t>
            </a:r>
            <a:endParaRPr>
              <a:solidFill>
                <a:schemeClr val="dk2"/>
              </a:solidFill>
              <a:latin typeface="Lato"/>
              <a:ea typeface="Lato"/>
              <a:cs typeface="Lato"/>
              <a:sym typeface="Lato"/>
            </a:endParaRPr>
          </a:p>
          <a:p>
            <a:pPr marL="457200" lvl="0" indent="-317500" algn="l" rtl="0">
              <a:lnSpc>
                <a:spcPct val="115000"/>
              </a:lnSpc>
              <a:spcBef>
                <a:spcPts val="0"/>
              </a:spcBef>
              <a:spcAft>
                <a:spcPts val="0"/>
              </a:spcAft>
              <a:buClr>
                <a:schemeClr val="dk2"/>
              </a:buClr>
              <a:buSzPts val="1400"/>
              <a:buFont typeface="Lato"/>
              <a:buAutoNum type="arabicPeriod"/>
            </a:pPr>
            <a:r>
              <a:rPr lang="hu">
                <a:solidFill>
                  <a:schemeClr val="dk2"/>
                </a:solidFill>
                <a:latin typeface="Lato"/>
                <a:ea typeface="Lato"/>
                <a:cs typeface="Lato"/>
                <a:sym typeface="Lato"/>
              </a:rPr>
              <a:t>LLM compares the two answers - rates correspondence 1-5</a:t>
            </a:r>
            <a:endParaRPr>
              <a:solidFill>
                <a:schemeClr val="dk2"/>
              </a:solidFill>
              <a:latin typeface="Lato"/>
              <a:ea typeface="Lato"/>
              <a:cs typeface="Lato"/>
              <a:sym typeface="Lato"/>
            </a:endParaRPr>
          </a:p>
          <a:p>
            <a:pPr marL="457200" lvl="0" indent="-317500" algn="l" rtl="0">
              <a:lnSpc>
                <a:spcPct val="115000"/>
              </a:lnSpc>
              <a:spcBef>
                <a:spcPts val="0"/>
              </a:spcBef>
              <a:spcAft>
                <a:spcPts val="0"/>
              </a:spcAft>
              <a:buClr>
                <a:schemeClr val="dk2"/>
              </a:buClr>
              <a:buSzPts val="1400"/>
              <a:buFont typeface="Lato"/>
              <a:buAutoNum type="arabicPeriod"/>
            </a:pPr>
            <a:r>
              <a:rPr lang="hu">
                <a:solidFill>
                  <a:schemeClr val="dk2"/>
                </a:solidFill>
                <a:latin typeface="Lato"/>
                <a:ea typeface="Lato"/>
                <a:cs typeface="Lato"/>
                <a:sym typeface="Lato"/>
              </a:rPr>
              <a:t>The scores are mined from the answers and summarized</a:t>
            </a:r>
            <a:endParaRPr>
              <a:solidFill>
                <a:schemeClr val="dk2"/>
              </a:solidFill>
              <a:latin typeface="Lato"/>
              <a:ea typeface="Lato"/>
              <a:cs typeface="Lato"/>
              <a:sym typeface="Lato"/>
            </a:endParaRPr>
          </a:p>
          <a:p>
            <a:pPr marL="0" lvl="0" indent="0" algn="l" rtl="0">
              <a:lnSpc>
                <a:spcPct val="115000"/>
              </a:lnSpc>
              <a:spcBef>
                <a:spcPts val="0"/>
              </a:spcBef>
              <a:spcAft>
                <a:spcPts val="0"/>
              </a:spcAft>
              <a:buNone/>
            </a:pPr>
            <a:endParaRPr>
              <a:solidFill>
                <a:schemeClr val="dk2"/>
              </a:solidFill>
              <a:latin typeface="Lato"/>
              <a:ea typeface="Lato"/>
              <a:cs typeface="Lato"/>
              <a:sym typeface="Lato"/>
            </a:endParaRPr>
          </a:p>
          <a:p>
            <a:pPr marL="0" lvl="0" indent="0" algn="l" rtl="0">
              <a:lnSpc>
                <a:spcPct val="115000"/>
              </a:lnSpc>
              <a:spcBef>
                <a:spcPts val="0"/>
              </a:spcBef>
              <a:spcAft>
                <a:spcPts val="0"/>
              </a:spcAft>
              <a:buNone/>
            </a:pPr>
            <a:r>
              <a:rPr lang="hu">
                <a:solidFill>
                  <a:schemeClr val="dk2"/>
                </a:solidFill>
                <a:latin typeface="Lato"/>
                <a:ea typeface="Lato"/>
                <a:cs typeface="Lato"/>
                <a:sym typeface="Lato"/>
              </a:rPr>
              <a:t>Results of the experiment</a:t>
            </a:r>
            <a:endParaRPr>
              <a:solidFill>
                <a:schemeClr val="dk2"/>
              </a:solidFill>
              <a:latin typeface="Lato"/>
              <a:ea typeface="Lato"/>
              <a:cs typeface="Lato"/>
              <a:sym typeface="Lato"/>
            </a:endParaRPr>
          </a:p>
          <a:p>
            <a:pPr marL="457200" lvl="0" indent="-317500" algn="l" rtl="0">
              <a:lnSpc>
                <a:spcPct val="115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~40% difference suggests that </a:t>
            </a:r>
            <a:r>
              <a:rPr lang="hu" b="1">
                <a:solidFill>
                  <a:schemeClr val="dk2"/>
                </a:solidFill>
                <a:latin typeface="Lato"/>
                <a:ea typeface="Lato"/>
                <a:cs typeface="Lato"/>
                <a:sym typeface="Lato"/>
              </a:rPr>
              <a:t>Deepseek is less accurate</a:t>
            </a:r>
            <a:endParaRPr b="1">
              <a:solidFill>
                <a:schemeClr val="dk2"/>
              </a:solidFill>
              <a:latin typeface="Lato"/>
              <a:ea typeface="Lato"/>
              <a:cs typeface="Lato"/>
              <a:sym typeface="Lato"/>
            </a:endParaRPr>
          </a:p>
          <a:p>
            <a:pPr marL="457200" lvl="0" indent="-317500" algn="l" rtl="0">
              <a:lnSpc>
                <a:spcPct val="115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Tradeoff is that </a:t>
            </a:r>
            <a:r>
              <a:rPr lang="hu" b="1">
                <a:solidFill>
                  <a:schemeClr val="dk2"/>
                </a:solidFill>
                <a:latin typeface="Lato"/>
                <a:ea typeface="Lato"/>
                <a:cs typeface="Lato"/>
                <a:sym typeface="Lato"/>
              </a:rPr>
              <a:t>Deepseek argues about its output</a:t>
            </a:r>
            <a:r>
              <a:rPr lang="hu">
                <a:solidFill>
                  <a:schemeClr val="dk2"/>
                </a:solidFill>
                <a:latin typeface="Lato"/>
                <a:ea typeface="Lato"/>
                <a:cs typeface="Lato"/>
                <a:sym typeface="Lato"/>
              </a:rPr>
              <a:t>, while </a:t>
            </a:r>
            <a:r>
              <a:rPr lang="hu" b="1">
                <a:solidFill>
                  <a:schemeClr val="dk2"/>
                </a:solidFill>
                <a:latin typeface="Lato"/>
                <a:ea typeface="Lato"/>
                <a:cs typeface="Lato"/>
                <a:sym typeface="Lato"/>
              </a:rPr>
              <a:t>C2S does not have natural language answer capabilities</a:t>
            </a:r>
            <a:r>
              <a:rPr lang="hu">
                <a:solidFill>
                  <a:schemeClr val="dk2"/>
                </a:solidFill>
                <a:latin typeface="Lato"/>
                <a:ea typeface="Lato"/>
                <a:cs typeface="Lato"/>
                <a:sym typeface="Lato"/>
              </a:rPr>
              <a:t> right now</a:t>
            </a:r>
            <a:endParaRPr>
              <a:solidFill>
                <a:schemeClr val="dk2"/>
              </a:solidFill>
              <a:latin typeface="Lato"/>
              <a:ea typeface="Lato"/>
              <a:cs typeface="Lato"/>
              <a:sym typeface="Lato"/>
            </a:endParaRPr>
          </a:p>
        </p:txBody>
      </p:sp>
      <p:sp>
        <p:nvSpPr>
          <p:cNvPr id="241" name="Google Shape;241;p26"/>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2" name="Google Shape;242;p26"/>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8/10</a:t>
            </a:r>
            <a:endParaRPr sz="1300">
              <a:solidFill>
                <a:srgbClr val="233A44"/>
              </a:solidFill>
              <a:latin typeface="Lato"/>
              <a:ea typeface="Lato"/>
              <a:cs typeface="Lato"/>
              <a:sym typeface="Lato"/>
            </a:endParaRPr>
          </a:p>
        </p:txBody>
      </p:sp>
      <p:sp>
        <p:nvSpPr>
          <p:cNvPr id="243" name="Google Shape;243;p26"/>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
        <p:nvSpPr>
          <p:cNvPr id="244" name="Google Shape;244;p26"/>
          <p:cNvSpPr/>
          <p:nvPr/>
        </p:nvSpPr>
        <p:spPr>
          <a:xfrm>
            <a:off x="6529875" y="1739625"/>
            <a:ext cx="604200" cy="527400"/>
          </a:xfrm>
          <a:prstGeom prst="rect">
            <a:avLst/>
          </a:prstGeom>
          <a:noFill/>
          <a:ln w="38100"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45" name="Google Shape;245;p26"/>
          <p:cNvSpPr/>
          <p:nvPr/>
        </p:nvSpPr>
        <p:spPr>
          <a:xfrm>
            <a:off x="8161150" y="1747750"/>
            <a:ext cx="604200" cy="527400"/>
          </a:xfrm>
          <a:prstGeom prst="rect">
            <a:avLst/>
          </a:prstGeom>
          <a:noFill/>
          <a:ln w="38100"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pic>
        <p:nvPicPr>
          <p:cNvPr id="246" name="Google Shape;246;p26" title="llm_compare_0521.png"/>
          <p:cNvPicPr preferRelativeResize="0"/>
          <p:nvPr/>
        </p:nvPicPr>
        <p:blipFill>
          <a:blip r:embed="rId3">
            <a:alphaModFix/>
          </a:blip>
          <a:stretch>
            <a:fillRect/>
          </a:stretch>
        </p:blipFill>
        <p:spPr>
          <a:xfrm>
            <a:off x="5730940" y="1929235"/>
            <a:ext cx="3334160" cy="2439475"/>
          </a:xfrm>
          <a:prstGeom prst="rect">
            <a:avLst/>
          </a:prstGeom>
          <a:noFill/>
          <a:ln>
            <a:noFill/>
          </a:ln>
        </p:spPr>
      </p:pic>
      <p:sp>
        <p:nvSpPr>
          <p:cNvPr id="247" name="Google Shape;247;p26"/>
          <p:cNvSpPr txBox="1"/>
          <p:nvPr/>
        </p:nvSpPr>
        <p:spPr>
          <a:xfrm>
            <a:off x="6529875" y="1124025"/>
            <a:ext cx="79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t>31,3% (290)</a:t>
            </a:r>
            <a:endParaRPr/>
          </a:p>
        </p:txBody>
      </p:sp>
      <p:sp>
        <p:nvSpPr>
          <p:cNvPr id="248" name="Google Shape;248;p26"/>
          <p:cNvSpPr txBox="1"/>
          <p:nvPr/>
        </p:nvSpPr>
        <p:spPr>
          <a:xfrm>
            <a:off x="8161150" y="1124013"/>
            <a:ext cx="792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t>55,4% (513)</a:t>
            </a:r>
            <a:endParaRPr/>
          </a:p>
        </p:txBody>
      </p:sp>
      <p:sp>
        <p:nvSpPr>
          <p:cNvPr id="249" name="Google Shape;249;p26"/>
          <p:cNvSpPr txBox="1"/>
          <p:nvPr/>
        </p:nvSpPr>
        <p:spPr>
          <a:xfrm>
            <a:off x="7322774" y="1124025"/>
            <a:ext cx="737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a:t>13,3% (123)</a:t>
            </a:r>
            <a:endParaRPr/>
          </a:p>
        </p:txBody>
      </p:sp>
      <p:sp>
        <p:nvSpPr>
          <p:cNvPr id="250" name="Google Shape;250;p26"/>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2000">
                <a:latin typeface="Raleway"/>
                <a:ea typeface="Raleway"/>
                <a:cs typeface="Raleway"/>
                <a:sym typeface="Raleway"/>
              </a:rPr>
              <a:t>2. LILRB4 expression</a:t>
            </a:r>
            <a:endParaRPr sz="2000">
              <a:solidFill>
                <a:srgbClr val="000000"/>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27"/>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LILRB4 is expressed by myeloid immune cells</a:t>
            </a:r>
            <a:endParaRPr/>
          </a:p>
        </p:txBody>
      </p:sp>
      <p:sp>
        <p:nvSpPr>
          <p:cNvPr id="256" name="Google Shape;256;p27"/>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7" name="Google Shape;257;p27"/>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9/10</a:t>
            </a:r>
            <a:endParaRPr sz="1300">
              <a:solidFill>
                <a:srgbClr val="233A44"/>
              </a:solidFill>
              <a:latin typeface="Lato"/>
              <a:ea typeface="Lato"/>
              <a:cs typeface="Lato"/>
              <a:sym typeface="Lato"/>
            </a:endParaRPr>
          </a:p>
        </p:txBody>
      </p:sp>
      <p:sp>
        <p:nvSpPr>
          <p:cNvPr id="258" name="Google Shape;258;p27"/>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pic>
        <p:nvPicPr>
          <p:cNvPr id="259" name="Google Shape;259;p27"/>
          <p:cNvPicPr preferRelativeResize="0"/>
          <p:nvPr/>
        </p:nvPicPr>
        <p:blipFill>
          <a:blip r:embed="rId3">
            <a:alphaModFix/>
          </a:blip>
          <a:stretch>
            <a:fillRect/>
          </a:stretch>
        </p:blipFill>
        <p:spPr>
          <a:xfrm>
            <a:off x="45500" y="1794025"/>
            <a:ext cx="3042427" cy="2298873"/>
          </a:xfrm>
          <a:prstGeom prst="rect">
            <a:avLst/>
          </a:prstGeom>
          <a:noFill/>
          <a:ln>
            <a:noFill/>
          </a:ln>
        </p:spPr>
      </p:pic>
      <p:pic>
        <p:nvPicPr>
          <p:cNvPr id="260" name="Google Shape;260;p27"/>
          <p:cNvPicPr preferRelativeResize="0"/>
          <p:nvPr/>
        </p:nvPicPr>
        <p:blipFill>
          <a:blip r:embed="rId4">
            <a:alphaModFix/>
          </a:blip>
          <a:stretch>
            <a:fillRect/>
          </a:stretch>
        </p:blipFill>
        <p:spPr>
          <a:xfrm>
            <a:off x="3068055" y="1787563"/>
            <a:ext cx="2944197" cy="2298883"/>
          </a:xfrm>
          <a:prstGeom prst="rect">
            <a:avLst/>
          </a:prstGeom>
          <a:noFill/>
          <a:ln>
            <a:noFill/>
          </a:ln>
        </p:spPr>
      </p:pic>
      <p:pic>
        <p:nvPicPr>
          <p:cNvPr id="261" name="Google Shape;261;p27"/>
          <p:cNvPicPr preferRelativeResize="0"/>
          <p:nvPr/>
        </p:nvPicPr>
        <p:blipFill>
          <a:blip r:embed="rId5">
            <a:alphaModFix/>
          </a:blip>
          <a:stretch>
            <a:fillRect/>
          </a:stretch>
        </p:blipFill>
        <p:spPr>
          <a:xfrm>
            <a:off x="6295825" y="1383887"/>
            <a:ext cx="2461750" cy="2835276"/>
          </a:xfrm>
          <a:prstGeom prst="rect">
            <a:avLst/>
          </a:prstGeom>
          <a:noFill/>
          <a:ln>
            <a:noFill/>
          </a:ln>
        </p:spPr>
      </p:pic>
      <p:sp>
        <p:nvSpPr>
          <p:cNvPr id="262" name="Google Shape;262;p27"/>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2000">
                <a:latin typeface="Raleway"/>
                <a:ea typeface="Raleway"/>
                <a:cs typeface="Raleway"/>
                <a:sym typeface="Raleway"/>
              </a:rPr>
              <a:t>2. LILRB4 expression</a:t>
            </a:r>
            <a:endParaRPr sz="2000">
              <a:solidFill>
                <a:srgbClr val="000000"/>
              </a:solidFill>
              <a:latin typeface="Raleway"/>
              <a:ea typeface="Raleway"/>
              <a:cs typeface="Raleway"/>
              <a:sym typeface="Raleway"/>
            </a:endParaRPr>
          </a:p>
        </p:txBody>
      </p:sp>
      <p:sp>
        <p:nvSpPr>
          <p:cNvPr id="2" name="Google Shape;183;p21">
            <a:extLst>
              <a:ext uri="{FF2B5EF4-FFF2-40B4-BE49-F238E27FC236}">
                <a16:creationId xmlns:a16="http://schemas.microsoft.com/office/drawing/2014/main" id="{B4EA394B-8650-CD64-6926-2210FFD94D17}"/>
              </a:ext>
            </a:extLst>
          </p:cNvPr>
          <p:cNvSpPr txBox="1"/>
          <p:nvPr/>
        </p:nvSpPr>
        <p:spPr>
          <a:xfrm>
            <a:off x="7076698" y="1077850"/>
            <a:ext cx="18135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100" b="1" dirty="0">
                <a:solidFill>
                  <a:schemeClr val="accent1"/>
                </a:solidFill>
                <a:latin typeface="Lato"/>
                <a:ea typeface="Lato"/>
                <a:cs typeface="Lato"/>
                <a:sym typeface="Lato"/>
              </a:rPr>
              <a:t>LILRB receptor family</a:t>
            </a:r>
            <a:endParaRPr sz="1100" b="1" dirty="0">
              <a:solidFill>
                <a:schemeClr val="accen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28"/>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LILRB4 is expressed by myeloid immune cells</a:t>
            </a:r>
            <a:endParaRPr/>
          </a:p>
        </p:txBody>
      </p:sp>
      <p:sp>
        <p:nvSpPr>
          <p:cNvPr id="268" name="Google Shape;268;p28"/>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69" name="Google Shape;269;p28"/>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9/10</a:t>
            </a:r>
            <a:endParaRPr sz="1300">
              <a:solidFill>
                <a:srgbClr val="233A44"/>
              </a:solidFill>
              <a:latin typeface="Lato"/>
              <a:ea typeface="Lato"/>
              <a:cs typeface="Lato"/>
              <a:sym typeface="Lato"/>
            </a:endParaRPr>
          </a:p>
        </p:txBody>
      </p:sp>
      <p:sp>
        <p:nvSpPr>
          <p:cNvPr id="270" name="Google Shape;270;p28"/>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pic>
        <p:nvPicPr>
          <p:cNvPr id="271" name="Google Shape;271;p28"/>
          <p:cNvPicPr preferRelativeResize="0"/>
          <p:nvPr/>
        </p:nvPicPr>
        <p:blipFill>
          <a:blip r:embed="rId3">
            <a:alphaModFix/>
          </a:blip>
          <a:stretch>
            <a:fillRect/>
          </a:stretch>
        </p:blipFill>
        <p:spPr>
          <a:xfrm>
            <a:off x="45500" y="1794025"/>
            <a:ext cx="3042427" cy="2298873"/>
          </a:xfrm>
          <a:prstGeom prst="rect">
            <a:avLst/>
          </a:prstGeom>
          <a:noFill/>
          <a:ln>
            <a:noFill/>
          </a:ln>
        </p:spPr>
      </p:pic>
      <p:pic>
        <p:nvPicPr>
          <p:cNvPr id="272" name="Google Shape;272;p28"/>
          <p:cNvPicPr preferRelativeResize="0"/>
          <p:nvPr/>
        </p:nvPicPr>
        <p:blipFill>
          <a:blip r:embed="rId4">
            <a:alphaModFix/>
          </a:blip>
          <a:stretch>
            <a:fillRect/>
          </a:stretch>
        </p:blipFill>
        <p:spPr>
          <a:xfrm>
            <a:off x="3068055" y="1787563"/>
            <a:ext cx="2944197" cy="2298883"/>
          </a:xfrm>
          <a:prstGeom prst="rect">
            <a:avLst/>
          </a:prstGeom>
          <a:noFill/>
          <a:ln>
            <a:noFill/>
          </a:ln>
        </p:spPr>
      </p:pic>
      <p:pic>
        <p:nvPicPr>
          <p:cNvPr id="273" name="Google Shape;273;p28" descr="output image"/>
          <p:cNvPicPr preferRelativeResize="0"/>
          <p:nvPr/>
        </p:nvPicPr>
        <p:blipFill>
          <a:blip r:embed="rId5">
            <a:alphaModFix/>
          </a:blip>
          <a:stretch>
            <a:fillRect/>
          </a:stretch>
        </p:blipFill>
        <p:spPr>
          <a:xfrm>
            <a:off x="5970775" y="2017917"/>
            <a:ext cx="3173207" cy="1968225"/>
          </a:xfrm>
          <a:prstGeom prst="rect">
            <a:avLst/>
          </a:prstGeom>
          <a:noFill/>
          <a:ln>
            <a:noFill/>
          </a:ln>
        </p:spPr>
      </p:pic>
      <p:sp>
        <p:nvSpPr>
          <p:cNvPr id="274" name="Google Shape;274;p28"/>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2000">
                <a:latin typeface="Raleway"/>
                <a:ea typeface="Raleway"/>
                <a:cs typeface="Raleway"/>
                <a:sym typeface="Raleway"/>
              </a:rPr>
              <a:t>2. LILRB4 expression</a:t>
            </a:r>
            <a:endParaRPr sz="2000">
              <a:solidFill>
                <a:srgbClr val="000000"/>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29"/>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LILRB4 is expressed by myeloid immune cells</a:t>
            </a:r>
            <a:endParaRPr/>
          </a:p>
        </p:txBody>
      </p:sp>
      <p:sp>
        <p:nvSpPr>
          <p:cNvPr id="280" name="Google Shape;280;p29"/>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81" name="Google Shape;281;p29"/>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9/10</a:t>
            </a:r>
            <a:endParaRPr sz="1300">
              <a:solidFill>
                <a:srgbClr val="233A44"/>
              </a:solidFill>
              <a:latin typeface="Lato"/>
              <a:ea typeface="Lato"/>
              <a:cs typeface="Lato"/>
              <a:sym typeface="Lato"/>
            </a:endParaRPr>
          </a:p>
        </p:txBody>
      </p:sp>
      <p:sp>
        <p:nvSpPr>
          <p:cNvPr id="282" name="Google Shape;282;p29"/>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pic>
        <p:nvPicPr>
          <p:cNvPr id="283" name="Google Shape;283;p29"/>
          <p:cNvPicPr preferRelativeResize="0"/>
          <p:nvPr/>
        </p:nvPicPr>
        <p:blipFill>
          <a:blip r:embed="rId3">
            <a:alphaModFix/>
          </a:blip>
          <a:stretch>
            <a:fillRect/>
          </a:stretch>
        </p:blipFill>
        <p:spPr>
          <a:xfrm>
            <a:off x="45500" y="1794025"/>
            <a:ext cx="3042427" cy="2298873"/>
          </a:xfrm>
          <a:prstGeom prst="rect">
            <a:avLst/>
          </a:prstGeom>
          <a:noFill/>
          <a:ln>
            <a:noFill/>
          </a:ln>
        </p:spPr>
      </p:pic>
      <p:pic>
        <p:nvPicPr>
          <p:cNvPr id="284" name="Google Shape;284;p29"/>
          <p:cNvPicPr preferRelativeResize="0"/>
          <p:nvPr/>
        </p:nvPicPr>
        <p:blipFill>
          <a:blip r:embed="rId4">
            <a:alphaModFix/>
          </a:blip>
          <a:stretch>
            <a:fillRect/>
          </a:stretch>
        </p:blipFill>
        <p:spPr>
          <a:xfrm>
            <a:off x="3068055" y="1787563"/>
            <a:ext cx="2944197" cy="2298883"/>
          </a:xfrm>
          <a:prstGeom prst="rect">
            <a:avLst/>
          </a:prstGeom>
          <a:noFill/>
          <a:ln>
            <a:noFill/>
          </a:ln>
        </p:spPr>
      </p:pic>
      <p:pic>
        <p:nvPicPr>
          <p:cNvPr id="285" name="Google Shape;285;p29" descr="output image"/>
          <p:cNvPicPr preferRelativeResize="0"/>
          <p:nvPr/>
        </p:nvPicPr>
        <p:blipFill>
          <a:blip r:embed="rId5">
            <a:alphaModFix/>
          </a:blip>
          <a:stretch>
            <a:fillRect/>
          </a:stretch>
        </p:blipFill>
        <p:spPr>
          <a:xfrm>
            <a:off x="5970775" y="2017917"/>
            <a:ext cx="3173207" cy="1968225"/>
          </a:xfrm>
          <a:prstGeom prst="rect">
            <a:avLst/>
          </a:prstGeom>
          <a:noFill/>
          <a:ln>
            <a:noFill/>
          </a:ln>
        </p:spPr>
      </p:pic>
      <p:sp>
        <p:nvSpPr>
          <p:cNvPr id="286" name="Google Shape;286;p29"/>
          <p:cNvSpPr txBox="1"/>
          <p:nvPr/>
        </p:nvSpPr>
        <p:spPr>
          <a:xfrm>
            <a:off x="6072646" y="1302475"/>
            <a:ext cx="3071400" cy="636600"/>
          </a:xfrm>
          <a:prstGeom prst="rect">
            <a:avLst/>
          </a:prstGeom>
          <a:noFill/>
          <a:ln>
            <a:noFill/>
          </a:ln>
        </p:spPr>
        <p:txBody>
          <a:bodyPr spcFirstLastPara="1" wrap="square" lIns="99500" tIns="99500" rIns="99500" bIns="99500" anchor="t" anchorCtr="0">
            <a:spAutoFit/>
          </a:bodyPr>
          <a:lstStyle/>
          <a:p>
            <a:pPr marL="0" lvl="0" indent="0" algn="l" rtl="0">
              <a:spcBef>
                <a:spcPts val="0"/>
              </a:spcBef>
              <a:spcAft>
                <a:spcPts val="0"/>
              </a:spcAft>
              <a:buNone/>
            </a:pPr>
            <a:r>
              <a:rPr lang="hu" sz="1415">
                <a:solidFill>
                  <a:schemeClr val="dk2"/>
                </a:solidFill>
                <a:latin typeface="Lato"/>
                <a:ea typeface="Lato"/>
                <a:cs typeface="Lato"/>
                <a:sym typeface="Lato"/>
              </a:rPr>
              <a:t>Interestingly we also found lymphoid immune cell expression!</a:t>
            </a:r>
            <a:endParaRPr sz="1415">
              <a:solidFill>
                <a:schemeClr val="dk2"/>
              </a:solidFill>
              <a:latin typeface="Lato"/>
              <a:ea typeface="Lato"/>
              <a:cs typeface="Lato"/>
              <a:sym typeface="Lato"/>
            </a:endParaRPr>
          </a:p>
        </p:txBody>
      </p:sp>
      <p:sp>
        <p:nvSpPr>
          <p:cNvPr id="287" name="Google Shape;287;p29"/>
          <p:cNvSpPr/>
          <p:nvPr/>
        </p:nvSpPr>
        <p:spPr>
          <a:xfrm>
            <a:off x="6216936" y="2471797"/>
            <a:ext cx="916800" cy="168900"/>
          </a:xfrm>
          <a:prstGeom prst="rect">
            <a:avLst/>
          </a:prstGeom>
          <a:noFill/>
          <a:ln w="10350" cap="flat" cmpd="sng">
            <a:solidFill>
              <a:srgbClr val="CC0000"/>
            </a:solidFill>
            <a:prstDash val="solid"/>
            <a:round/>
            <a:headEnd type="none" w="sm" len="sm"/>
            <a:tailEnd type="none" w="sm" len="sm"/>
          </a:ln>
        </p:spPr>
        <p:txBody>
          <a:bodyPr spcFirstLastPara="1" wrap="square" lIns="99500" tIns="99500" rIns="99500" bIns="99500" anchor="ctr" anchorCtr="0">
            <a:noAutofit/>
          </a:bodyPr>
          <a:lstStyle/>
          <a:p>
            <a:pPr marL="0" lvl="0" indent="0" algn="ctr" rtl="0">
              <a:spcBef>
                <a:spcPts val="0"/>
              </a:spcBef>
              <a:spcAft>
                <a:spcPts val="0"/>
              </a:spcAft>
              <a:buNone/>
            </a:pPr>
            <a:endParaRPr sz="1524">
              <a:latin typeface="Lato"/>
              <a:ea typeface="Lato"/>
              <a:cs typeface="Lato"/>
              <a:sym typeface="Lato"/>
            </a:endParaRPr>
          </a:p>
        </p:txBody>
      </p:sp>
      <p:sp>
        <p:nvSpPr>
          <p:cNvPr id="288" name="Google Shape;288;p29"/>
          <p:cNvSpPr/>
          <p:nvPr/>
        </p:nvSpPr>
        <p:spPr>
          <a:xfrm>
            <a:off x="6216936" y="2796594"/>
            <a:ext cx="916800" cy="168900"/>
          </a:xfrm>
          <a:prstGeom prst="rect">
            <a:avLst/>
          </a:prstGeom>
          <a:noFill/>
          <a:ln w="10350" cap="flat" cmpd="sng">
            <a:solidFill>
              <a:srgbClr val="CC0000"/>
            </a:solidFill>
            <a:prstDash val="solid"/>
            <a:round/>
            <a:headEnd type="none" w="sm" len="sm"/>
            <a:tailEnd type="none" w="sm" len="sm"/>
          </a:ln>
        </p:spPr>
        <p:txBody>
          <a:bodyPr spcFirstLastPara="1" wrap="square" lIns="99500" tIns="99500" rIns="99500" bIns="99500" anchor="ctr" anchorCtr="0">
            <a:noAutofit/>
          </a:bodyPr>
          <a:lstStyle/>
          <a:p>
            <a:pPr marL="0" lvl="0" indent="0" algn="ctr" rtl="0">
              <a:spcBef>
                <a:spcPts val="0"/>
              </a:spcBef>
              <a:spcAft>
                <a:spcPts val="0"/>
              </a:spcAft>
              <a:buNone/>
            </a:pPr>
            <a:endParaRPr sz="1524">
              <a:latin typeface="Lato"/>
              <a:ea typeface="Lato"/>
              <a:cs typeface="Lato"/>
              <a:sym typeface="Lato"/>
            </a:endParaRPr>
          </a:p>
        </p:txBody>
      </p:sp>
      <p:sp>
        <p:nvSpPr>
          <p:cNvPr id="289" name="Google Shape;289;p29"/>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2000">
                <a:latin typeface="Raleway"/>
                <a:ea typeface="Raleway"/>
                <a:cs typeface="Raleway"/>
                <a:sym typeface="Raleway"/>
              </a:rPr>
              <a:t>2. LILRB4 expression</a:t>
            </a:r>
            <a:endParaRPr sz="2000">
              <a:solidFill>
                <a:srgbClr val="000000"/>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93"/>
        <p:cNvGrpSpPr/>
        <p:nvPr/>
      </p:nvGrpSpPr>
      <p:grpSpPr>
        <a:xfrm>
          <a:off x="0" y="0"/>
          <a:ext cx="0" cy="0"/>
          <a:chOff x="0" y="0"/>
          <a:chExt cx="0" cy="0"/>
        </a:xfrm>
      </p:grpSpPr>
      <p:sp>
        <p:nvSpPr>
          <p:cNvPr id="294" name="Google Shape;294;p30"/>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Study plan</a:t>
            </a:r>
            <a:endParaRPr sz="2800">
              <a:solidFill>
                <a:srgbClr val="000000"/>
              </a:solidFill>
              <a:latin typeface="Raleway"/>
              <a:ea typeface="Raleway"/>
              <a:cs typeface="Raleway"/>
              <a:sym typeface="Raleway"/>
            </a:endParaRPr>
          </a:p>
        </p:txBody>
      </p:sp>
      <p:sp>
        <p:nvSpPr>
          <p:cNvPr id="295" name="Google Shape;295;p30"/>
          <p:cNvSpPr txBox="1"/>
          <p:nvPr/>
        </p:nvSpPr>
        <p:spPr>
          <a:xfrm>
            <a:off x="8466000" y="4764425"/>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1/13</a:t>
            </a:r>
            <a:endParaRPr sz="1300">
              <a:solidFill>
                <a:srgbClr val="233A44"/>
              </a:solidFill>
              <a:latin typeface="Lato"/>
              <a:ea typeface="Lato"/>
              <a:cs typeface="Lato"/>
              <a:sym typeface="Lato"/>
            </a:endParaRPr>
          </a:p>
        </p:txBody>
      </p:sp>
      <p:cxnSp>
        <p:nvCxnSpPr>
          <p:cNvPr id="296" name="Google Shape;296;p30"/>
          <p:cNvCxnSpPr/>
          <p:nvPr/>
        </p:nvCxnSpPr>
        <p:spPr>
          <a:xfrm>
            <a:off x="851375" y="1821325"/>
            <a:ext cx="408900" cy="0"/>
          </a:xfrm>
          <a:prstGeom prst="straightConnector1">
            <a:avLst/>
          </a:prstGeom>
          <a:noFill/>
          <a:ln w="9525" cap="flat" cmpd="sng">
            <a:solidFill>
              <a:schemeClr val="dk2"/>
            </a:solidFill>
            <a:prstDash val="solid"/>
            <a:round/>
            <a:headEnd type="none" w="med" len="med"/>
            <a:tailEnd type="none" w="med" len="med"/>
          </a:ln>
        </p:spPr>
      </p:cxnSp>
      <p:cxnSp>
        <p:nvCxnSpPr>
          <p:cNvPr id="297" name="Google Shape;297;p30"/>
          <p:cNvCxnSpPr/>
          <p:nvPr/>
        </p:nvCxnSpPr>
        <p:spPr>
          <a:xfrm>
            <a:off x="1260237" y="1739575"/>
            <a:ext cx="0" cy="163500"/>
          </a:xfrm>
          <a:prstGeom prst="straightConnector1">
            <a:avLst/>
          </a:prstGeom>
          <a:noFill/>
          <a:ln w="9525" cap="flat" cmpd="sng">
            <a:solidFill>
              <a:schemeClr val="dk2"/>
            </a:solidFill>
            <a:prstDash val="solid"/>
            <a:round/>
            <a:headEnd type="none" w="med" len="med"/>
            <a:tailEnd type="none" w="med" len="med"/>
          </a:ln>
        </p:spPr>
      </p:cxnSp>
      <p:sp>
        <p:nvSpPr>
          <p:cNvPr id="298" name="Google Shape;298;p30"/>
          <p:cNvSpPr txBox="1"/>
          <p:nvPr/>
        </p:nvSpPr>
        <p:spPr>
          <a:xfrm>
            <a:off x="377150" y="1293238"/>
            <a:ext cx="4327200" cy="3294000"/>
          </a:xfrm>
          <a:prstGeom prst="rect">
            <a:avLst/>
          </a:prstGeom>
          <a:noFill/>
          <a:ln>
            <a:noFill/>
          </a:ln>
        </p:spPr>
        <p:txBody>
          <a:bodyPr spcFirstLastPara="1" wrap="square" lIns="91425" tIns="91425" rIns="91425" bIns="91425" anchor="t" anchorCtr="0">
            <a:spAutoFit/>
          </a:bodyPr>
          <a:lstStyle/>
          <a:p>
            <a:pPr marL="457200" lvl="0" indent="-317500" algn="just" rtl="0">
              <a:lnSpc>
                <a:spcPct val="150000"/>
              </a:lnSpc>
              <a:spcBef>
                <a:spcPts val="1200"/>
              </a:spcBef>
              <a:spcAft>
                <a:spcPts val="0"/>
              </a:spcAft>
              <a:buSzPts val="1400"/>
              <a:buFont typeface="Lato"/>
              <a:buChar char="●"/>
            </a:pPr>
            <a:r>
              <a:rPr lang="hu" i="1">
                <a:latin typeface="Lato"/>
                <a:ea typeface="Lato"/>
                <a:cs typeface="Lato"/>
                <a:sym typeface="Lato"/>
              </a:rPr>
              <a:t>In silico</a:t>
            </a:r>
            <a:r>
              <a:rPr lang="hu">
                <a:latin typeface="Lato"/>
                <a:ea typeface="Lato"/>
                <a:cs typeface="Lato"/>
                <a:sym typeface="Lato"/>
              </a:rPr>
              <a:t> design of a </a:t>
            </a:r>
            <a:r>
              <a:rPr lang="hu" b="1">
                <a:latin typeface="Lato"/>
                <a:ea typeface="Lato"/>
                <a:cs typeface="Lato"/>
                <a:sym typeface="Lato"/>
              </a:rPr>
              <a:t>LILRB4</a:t>
            </a:r>
            <a:r>
              <a:rPr lang="hu">
                <a:latin typeface="Lato"/>
                <a:ea typeface="Lato"/>
                <a:cs typeface="Lato"/>
                <a:sym typeface="Lato"/>
              </a:rPr>
              <a:t>  binding nanobody		To inhibit LILRB4 function</a:t>
            </a:r>
            <a:endParaRPr>
              <a:latin typeface="Lato"/>
              <a:ea typeface="Lato"/>
              <a:cs typeface="Lato"/>
              <a:sym typeface="Lato"/>
            </a:endParaRPr>
          </a:p>
          <a:p>
            <a:pPr marL="457200" lvl="0" indent="-317500" algn="just" rtl="0">
              <a:lnSpc>
                <a:spcPct val="150000"/>
              </a:lnSpc>
              <a:spcBef>
                <a:spcPts val="0"/>
              </a:spcBef>
              <a:spcAft>
                <a:spcPts val="0"/>
              </a:spcAft>
              <a:buSzPts val="1400"/>
              <a:buFont typeface="Lato"/>
              <a:buChar char="●"/>
            </a:pPr>
            <a:r>
              <a:rPr lang="hu">
                <a:latin typeface="Lato"/>
                <a:ea typeface="Lato"/>
                <a:cs typeface="Lato"/>
                <a:sym typeface="Lato"/>
              </a:rPr>
              <a:t>Test its ability </a:t>
            </a:r>
            <a:r>
              <a:rPr lang="hu" i="1">
                <a:latin typeface="Lato"/>
                <a:ea typeface="Lato"/>
                <a:cs typeface="Lato"/>
                <a:sym typeface="Lato"/>
              </a:rPr>
              <a:t>in vitro</a:t>
            </a:r>
            <a:endParaRPr i="1">
              <a:latin typeface="Lato"/>
              <a:ea typeface="Lato"/>
              <a:cs typeface="Lato"/>
              <a:sym typeface="Lato"/>
            </a:endParaRPr>
          </a:p>
          <a:p>
            <a:pPr marL="0" lvl="0" indent="0" algn="just" rtl="0">
              <a:lnSpc>
                <a:spcPct val="150000"/>
              </a:lnSpc>
              <a:spcBef>
                <a:spcPts val="1200"/>
              </a:spcBef>
              <a:spcAft>
                <a:spcPts val="0"/>
              </a:spcAft>
              <a:buNone/>
            </a:pPr>
            <a:endParaRPr>
              <a:latin typeface="Lato"/>
              <a:ea typeface="Lato"/>
              <a:cs typeface="Lato"/>
              <a:sym typeface="Lato"/>
            </a:endParaRPr>
          </a:p>
          <a:p>
            <a:pPr marL="0" lvl="0" indent="0" algn="just" rtl="0">
              <a:lnSpc>
                <a:spcPct val="150000"/>
              </a:lnSpc>
              <a:spcBef>
                <a:spcPts val="1200"/>
              </a:spcBef>
              <a:spcAft>
                <a:spcPts val="0"/>
              </a:spcAft>
              <a:buNone/>
            </a:pPr>
            <a:r>
              <a:rPr lang="hu" u="sng">
                <a:latin typeface="Lato"/>
                <a:ea typeface="Lato"/>
                <a:cs typeface="Lato"/>
                <a:sym typeface="Lato"/>
              </a:rPr>
              <a:t>Challenges</a:t>
            </a:r>
            <a:endParaRPr u="sng">
              <a:latin typeface="Lato"/>
              <a:ea typeface="Lato"/>
              <a:cs typeface="Lato"/>
              <a:sym typeface="Lato"/>
            </a:endParaRPr>
          </a:p>
          <a:p>
            <a:pPr marL="457200" lvl="0" indent="-317500" algn="l" rtl="0">
              <a:lnSpc>
                <a:spcPct val="150000"/>
              </a:lnSpc>
              <a:spcBef>
                <a:spcPts val="0"/>
              </a:spcBef>
              <a:spcAft>
                <a:spcPts val="0"/>
              </a:spcAft>
              <a:buClr>
                <a:srgbClr val="1A1A1A"/>
              </a:buClr>
              <a:buSzPts val="1400"/>
              <a:buFont typeface="Lato"/>
              <a:buAutoNum type="arabicPeriod"/>
            </a:pPr>
            <a:r>
              <a:rPr lang="hu">
                <a:latin typeface="Lato"/>
                <a:ea typeface="Lato"/>
                <a:cs typeface="Lato"/>
                <a:sym typeface="Lato"/>
              </a:rPr>
              <a:t>Design a strongly binding </a:t>
            </a:r>
            <a:r>
              <a:rPr lang="hu" b="1">
                <a:latin typeface="Lato"/>
                <a:ea typeface="Lato"/>
                <a:cs typeface="Lato"/>
                <a:sym typeface="Lato"/>
              </a:rPr>
              <a:t>nanobody</a:t>
            </a:r>
            <a:endParaRPr b="1">
              <a:latin typeface="Lato"/>
              <a:ea typeface="Lato"/>
              <a:cs typeface="Lato"/>
              <a:sym typeface="Lato"/>
            </a:endParaRPr>
          </a:p>
          <a:p>
            <a:pPr marL="457200" lvl="0" indent="-317500" algn="l" rtl="0">
              <a:lnSpc>
                <a:spcPct val="150000"/>
              </a:lnSpc>
              <a:spcBef>
                <a:spcPts val="0"/>
              </a:spcBef>
              <a:spcAft>
                <a:spcPts val="0"/>
              </a:spcAft>
              <a:buSzPts val="1400"/>
              <a:buFont typeface="Lato"/>
              <a:buAutoNum type="arabicPeriod"/>
            </a:pPr>
            <a:r>
              <a:rPr lang="hu">
                <a:solidFill>
                  <a:schemeClr val="dk2"/>
                </a:solidFill>
                <a:latin typeface="Lato"/>
                <a:ea typeface="Lato"/>
                <a:cs typeface="Lato"/>
                <a:sym typeface="Lato"/>
              </a:rPr>
              <a:t>Identify LILRB4 expressing cells in CRC</a:t>
            </a:r>
            <a:br>
              <a:rPr lang="hu">
                <a:latin typeface="Lato"/>
                <a:ea typeface="Lato"/>
                <a:cs typeface="Lato"/>
                <a:sym typeface="Lato"/>
              </a:rPr>
            </a:br>
            <a:r>
              <a:rPr lang="hu">
                <a:solidFill>
                  <a:srgbClr val="FF0000"/>
                </a:solidFill>
                <a:latin typeface="Lato"/>
                <a:ea typeface="Lato"/>
                <a:cs typeface="Lato"/>
                <a:sym typeface="Lato"/>
              </a:rPr>
              <a:t>Separate expression in differentially activated macrophages!</a:t>
            </a:r>
            <a:endParaRPr>
              <a:solidFill>
                <a:srgbClr val="FF0000"/>
              </a:solidFill>
              <a:latin typeface="Lato"/>
              <a:ea typeface="Lato"/>
              <a:cs typeface="Lato"/>
              <a:sym typeface="Lato"/>
            </a:endParaRPr>
          </a:p>
        </p:txBody>
      </p:sp>
      <p:pic>
        <p:nvPicPr>
          <p:cNvPr id="299" name="Google Shape;299;p30"/>
          <p:cNvPicPr preferRelativeResize="0"/>
          <p:nvPr/>
        </p:nvPicPr>
        <p:blipFill>
          <a:blip r:embed="rId3">
            <a:alphaModFix/>
          </a:blip>
          <a:stretch>
            <a:fillRect/>
          </a:stretch>
        </p:blipFill>
        <p:spPr>
          <a:xfrm>
            <a:off x="5306450" y="1088350"/>
            <a:ext cx="3065768" cy="3530949"/>
          </a:xfrm>
          <a:prstGeom prst="rect">
            <a:avLst/>
          </a:prstGeom>
          <a:noFill/>
          <a:ln>
            <a:noFill/>
          </a:ln>
        </p:spPr>
      </p:pic>
      <p:sp>
        <p:nvSpPr>
          <p:cNvPr id="300" name="Google Shape;300;p30"/>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01" name="Google Shape;301;p30"/>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10/10</a:t>
            </a:r>
            <a:endParaRPr sz="1300">
              <a:solidFill>
                <a:srgbClr val="233A44"/>
              </a:solidFill>
              <a:latin typeface="Lato"/>
              <a:ea typeface="Lato"/>
              <a:cs typeface="Lato"/>
              <a:sym typeface="Lato"/>
            </a:endParaRPr>
          </a:p>
        </p:txBody>
      </p:sp>
      <p:sp>
        <p:nvSpPr>
          <p:cNvPr id="302" name="Google Shape;302;p30"/>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a:solidFill>
                  <a:srgbClr val="F1C232"/>
                </a:solidFill>
                <a:latin typeface="Lato"/>
                <a:ea typeface="Lato"/>
                <a:cs typeface="Lato"/>
                <a:sym typeface="Lato"/>
              </a:rPr>
              <a:t>SEMMELWEIS </a:t>
            </a:r>
            <a:r>
              <a:rPr lang="hu" sz="700">
                <a:solidFill>
                  <a:srgbClr val="F1C232"/>
                </a:solidFill>
                <a:latin typeface="Lato"/>
                <a:ea typeface="Lato"/>
                <a:cs typeface="Lato"/>
                <a:sym typeface="Lato"/>
              </a:rPr>
              <a:t>UNIVERSITY 1769</a:t>
            </a:r>
            <a:r>
              <a:rPr lang="hu" sz="1000">
                <a:solidFill>
                  <a:srgbClr val="F1C232"/>
                </a:solidFill>
                <a:latin typeface="Lato"/>
                <a:ea typeface="Lato"/>
                <a:cs typeface="Lato"/>
                <a:sym typeface="Lato"/>
              </a:rPr>
              <a:t>		I       Institute of Biophysics and Radiation Biology		I	hegelab.org</a:t>
            </a:r>
            <a:endParaRPr sz="1000">
              <a:solidFill>
                <a:srgbClr val="F1C232"/>
              </a:solidFill>
              <a:latin typeface="Lato"/>
              <a:ea typeface="Lato"/>
              <a:cs typeface="Lato"/>
              <a:sym typeface="Lato"/>
            </a:endParaRPr>
          </a:p>
        </p:txBody>
      </p:sp>
      <p:sp>
        <p:nvSpPr>
          <p:cNvPr id="303" name="Google Shape;303;p30"/>
          <p:cNvSpPr txBox="1"/>
          <p:nvPr/>
        </p:nvSpPr>
        <p:spPr>
          <a:xfrm>
            <a:off x="6325600" y="765925"/>
            <a:ext cx="1813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b="1">
                <a:solidFill>
                  <a:schemeClr val="accent1"/>
                </a:solidFill>
                <a:latin typeface="Lato"/>
                <a:ea typeface="Lato"/>
                <a:cs typeface="Lato"/>
                <a:sym typeface="Lato"/>
              </a:rPr>
              <a:t>LILRB receptor family</a:t>
            </a:r>
            <a:endParaRPr sz="1300" b="1">
              <a:solidFill>
                <a:schemeClr val="accen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307"/>
        <p:cNvGrpSpPr/>
        <p:nvPr/>
      </p:nvGrpSpPr>
      <p:grpSpPr>
        <a:xfrm>
          <a:off x="0" y="0"/>
          <a:ext cx="0" cy="0"/>
          <a:chOff x="0" y="0"/>
          <a:chExt cx="0" cy="0"/>
        </a:xfrm>
      </p:grpSpPr>
      <p:sp>
        <p:nvSpPr>
          <p:cNvPr id="308" name="Google Shape;308;p31"/>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Defining macrophage subtypes </a:t>
            </a:r>
            <a:endParaRPr sz="2800">
              <a:solidFill>
                <a:srgbClr val="000000"/>
              </a:solidFill>
              <a:latin typeface="Raleway"/>
              <a:ea typeface="Raleway"/>
              <a:cs typeface="Raleway"/>
              <a:sym typeface="Raleway"/>
            </a:endParaRPr>
          </a:p>
        </p:txBody>
      </p:sp>
      <p:sp>
        <p:nvSpPr>
          <p:cNvPr id="309" name="Google Shape;309;p31"/>
          <p:cNvSpPr txBox="1"/>
          <p:nvPr/>
        </p:nvSpPr>
        <p:spPr>
          <a:xfrm>
            <a:off x="311700" y="1464000"/>
            <a:ext cx="4327500" cy="2274600"/>
          </a:xfrm>
          <a:prstGeom prst="rect">
            <a:avLst/>
          </a:prstGeom>
          <a:noFill/>
          <a:ln>
            <a:noFill/>
          </a:ln>
        </p:spPr>
        <p:txBody>
          <a:bodyPr spcFirstLastPara="1" wrap="square" lIns="91425" tIns="91425" rIns="91425" bIns="91425" anchor="t" anchorCtr="0">
            <a:noAutofit/>
          </a:bodyPr>
          <a:lstStyle/>
          <a:p>
            <a:pPr marL="457200" lvl="0" indent="-317500" algn="l" rtl="0">
              <a:lnSpc>
                <a:spcPct val="130000"/>
              </a:lnSpc>
              <a:spcBef>
                <a:spcPts val="0"/>
              </a:spcBef>
              <a:spcAft>
                <a:spcPts val="0"/>
              </a:spcAft>
              <a:buSzPts val="1400"/>
              <a:buFont typeface="Lato"/>
              <a:buChar char="●"/>
            </a:pPr>
            <a:r>
              <a:rPr lang="hu">
                <a:latin typeface="Lato"/>
                <a:ea typeface="Lato"/>
                <a:cs typeface="Lato"/>
                <a:sym typeface="Lato"/>
              </a:rPr>
              <a:t>Importantly: determine expression within different </a:t>
            </a:r>
            <a:r>
              <a:rPr lang="hu" b="1">
                <a:latin typeface="Lato"/>
                <a:ea typeface="Lato"/>
                <a:cs typeface="Lato"/>
                <a:sym typeface="Lato"/>
              </a:rPr>
              <a:t>activation states</a:t>
            </a:r>
            <a:br>
              <a:rPr lang="hu">
                <a:latin typeface="Lato"/>
                <a:ea typeface="Lato"/>
                <a:cs typeface="Lato"/>
                <a:sym typeface="Lato"/>
              </a:rPr>
            </a:br>
            <a:r>
              <a:rPr lang="hu">
                <a:latin typeface="Lato"/>
                <a:ea typeface="Lato"/>
                <a:cs typeface="Lato"/>
                <a:sym typeface="Lato"/>
              </a:rPr>
              <a:t>M1 (classically activated) or M2 (alternatively activated)</a:t>
            </a:r>
            <a:endParaRPr>
              <a:latin typeface="Lato"/>
              <a:ea typeface="Lato"/>
              <a:cs typeface="Lato"/>
              <a:sym typeface="Lato"/>
            </a:endParaRPr>
          </a:p>
          <a:p>
            <a:pPr marL="457200" lvl="0" indent="-317500" algn="l" rtl="0">
              <a:lnSpc>
                <a:spcPct val="130000"/>
              </a:lnSpc>
              <a:spcBef>
                <a:spcPts val="0"/>
              </a:spcBef>
              <a:spcAft>
                <a:spcPts val="0"/>
              </a:spcAft>
              <a:buSzPts val="1400"/>
              <a:buFont typeface="Lato"/>
              <a:buChar char="●"/>
            </a:pPr>
            <a:r>
              <a:rPr lang="hu">
                <a:latin typeface="Lato"/>
                <a:ea typeface="Lato"/>
                <a:cs typeface="Lato"/>
                <a:sym typeface="Lato"/>
              </a:rPr>
              <a:t>Stratified into </a:t>
            </a:r>
            <a:r>
              <a:rPr lang="hu" b="1">
                <a:latin typeface="Lato"/>
                <a:ea typeface="Lato"/>
                <a:cs typeface="Lato"/>
                <a:sym typeface="Lato"/>
              </a:rPr>
              <a:t>six marker-defined subgroups</a:t>
            </a:r>
            <a:r>
              <a:rPr lang="hu">
                <a:latin typeface="Lato"/>
                <a:ea typeface="Lato"/>
                <a:cs typeface="Lato"/>
                <a:sym typeface="Lato"/>
              </a:rPr>
              <a:t> based on the highest expression of characteristic macrophage markers</a:t>
            </a:r>
            <a:endParaRPr>
              <a:latin typeface="Lato"/>
              <a:ea typeface="Lato"/>
              <a:cs typeface="Lato"/>
              <a:sym typeface="Lato"/>
            </a:endParaRPr>
          </a:p>
        </p:txBody>
      </p:sp>
      <p:sp>
        <p:nvSpPr>
          <p:cNvPr id="310" name="Google Shape;310;p31"/>
          <p:cNvSpPr txBox="1"/>
          <p:nvPr/>
        </p:nvSpPr>
        <p:spPr>
          <a:xfrm>
            <a:off x="5043000" y="0"/>
            <a:ext cx="41010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1700">
                <a:latin typeface="Raleway"/>
                <a:ea typeface="Raleway"/>
                <a:cs typeface="Raleway"/>
                <a:sym typeface="Raleway"/>
              </a:rPr>
              <a:t>2. Specifying immune cell subtypes</a:t>
            </a:r>
            <a:endParaRPr sz="1700">
              <a:solidFill>
                <a:srgbClr val="000000"/>
              </a:solidFill>
              <a:latin typeface="Raleway"/>
              <a:ea typeface="Raleway"/>
              <a:cs typeface="Raleway"/>
              <a:sym typeface="Raleway"/>
            </a:endParaRPr>
          </a:p>
        </p:txBody>
      </p:sp>
      <p:sp>
        <p:nvSpPr>
          <p:cNvPr id="311" name="Google Shape;311;p31"/>
          <p:cNvSpPr txBox="1"/>
          <p:nvPr/>
        </p:nvSpPr>
        <p:spPr>
          <a:xfrm>
            <a:off x="4816500" y="4215075"/>
            <a:ext cx="4327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800">
                <a:solidFill>
                  <a:srgbClr val="595959"/>
                </a:solidFill>
              </a:rPr>
              <a:t>Guan, F., Wang, R., Yi, Z. </a:t>
            </a:r>
            <a:r>
              <a:rPr lang="hu" sz="800" i="1">
                <a:solidFill>
                  <a:srgbClr val="595959"/>
                </a:solidFill>
              </a:rPr>
              <a:t>et al.</a:t>
            </a:r>
            <a:r>
              <a:rPr lang="hu" sz="800">
                <a:solidFill>
                  <a:srgbClr val="595959"/>
                </a:solidFill>
              </a:rPr>
              <a:t> Tissue macrophages: origin, heterogenity, biological functions, diseases and therapeutic targets. </a:t>
            </a:r>
            <a:r>
              <a:rPr lang="hu" sz="800" i="1">
                <a:solidFill>
                  <a:srgbClr val="595959"/>
                </a:solidFill>
              </a:rPr>
              <a:t>Sig Transduct Target Ther</a:t>
            </a:r>
            <a:r>
              <a:rPr lang="hu" sz="800">
                <a:solidFill>
                  <a:srgbClr val="595959"/>
                </a:solidFill>
              </a:rPr>
              <a:t> </a:t>
            </a:r>
            <a:r>
              <a:rPr lang="hu" sz="800" b="1">
                <a:solidFill>
                  <a:srgbClr val="595959"/>
                </a:solidFill>
              </a:rPr>
              <a:t>10</a:t>
            </a:r>
            <a:r>
              <a:rPr lang="hu" sz="800">
                <a:solidFill>
                  <a:srgbClr val="595959"/>
                </a:solidFill>
              </a:rPr>
              <a:t>, 93 (2025) </a:t>
            </a:r>
            <a:endParaRPr sz="800">
              <a:solidFill>
                <a:srgbClr val="595959"/>
              </a:solidFill>
            </a:endParaRPr>
          </a:p>
        </p:txBody>
      </p:sp>
      <p:pic>
        <p:nvPicPr>
          <p:cNvPr id="312" name="Google Shape;312;p31" title="MACR_EDITED.png"/>
          <p:cNvPicPr preferRelativeResize="0"/>
          <p:nvPr/>
        </p:nvPicPr>
        <p:blipFill>
          <a:blip r:embed="rId3">
            <a:alphaModFix/>
          </a:blip>
          <a:stretch>
            <a:fillRect/>
          </a:stretch>
        </p:blipFill>
        <p:spPr>
          <a:xfrm>
            <a:off x="4572000" y="1548925"/>
            <a:ext cx="4495402" cy="2666149"/>
          </a:xfrm>
          <a:prstGeom prst="rect">
            <a:avLst/>
          </a:prstGeom>
          <a:noFill/>
          <a:ln>
            <a:noFill/>
          </a:ln>
        </p:spPr>
      </p:pic>
      <p:sp>
        <p:nvSpPr>
          <p:cNvPr id="313" name="Google Shape;313;p31"/>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14" name="Google Shape;314;p31"/>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11/10</a:t>
            </a:r>
            <a:endParaRPr sz="1300">
              <a:solidFill>
                <a:srgbClr val="233A44"/>
              </a:solidFill>
              <a:latin typeface="Lato"/>
              <a:ea typeface="Lato"/>
              <a:cs typeface="Lato"/>
              <a:sym typeface="Lato"/>
            </a:endParaRPr>
          </a:p>
        </p:txBody>
      </p:sp>
      <p:sp>
        <p:nvSpPr>
          <p:cNvPr id="315" name="Google Shape;315;p31"/>
          <p:cNvSpPr txBox="1"/>
          <p:nvPr/>
        </p:nvSpPr>
        <p:spPr>
          <a:xfrm>
            <a:off x="0" y="483380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a:solidFill>
                  <a:srgbClr val="F1C232"/>
                </a:solidFill>
                <a:latin typeface="Lato"/>
                <a:ea typeface="Lato"/>
                <a:cs typeface="Lato"/>
                <a:sym typeface="Lato"/>
              </a:rPr>
              <a:t>SEMMELWEIS </a:t>
            </a:r>
            <a:r>
              <a:rPr lang="hu" sz="700">
                <a:solidFill>
                  <a:srgbClr val="F1C232"/>
                </a:solidFill>
                <a:latin typeface="Lato"/>
                <a:ea typeface="Lato"/>
                <a:cs typeface="Lato"/>
                <a:sym typeface="Lato"/>
              </a:rPr>
              <a:t>UNIVERSITY 1769</a:t>
            </a:r>
            <a:r>
              <a:rPr lang="hu" sz="1000">
                <a:solidFill>
                  <a:srgbClr val="F1C232"/>
                </a:solidFill>
                <a:latin typeface="Lato"/>
                <a:ea typeface="Lato"/>
                <a:cs typeface="Lato"/>
                <a:sym typeface="Lato"/>
              </a:rPr>
              <a:t>		I       Institute of Biophysics and Radiation Biology		I	hegelab.org</a:t>
            </a:r>
            <a:endParaRPr sz="1000">
              <a:solidFill>
                <a:srgbClr val="F1C23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319"/>
        <p:cNvGrpSpPr/>
        <p:nvPr/>
      </p:nvGrpSpPr>
      <p:grpSpPr>
        <a:xfrm>
          <a:off x="0" y="0"/>
          <a:ext cx="0" cy="0"/>
          <a:chOff x="0" y="0"/>
          <a:chExt cx="0" cy="0"/>
        </a:xfrm>
      </p:grpSpPr>
      <p:sp>
        <p:nvSpPr>
          <p:cNvPr id="320" name="Google Shape;320;p32"/>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B4 corresponds to M1 macrophages, B2 to M2</a:t>
            </a:r>
            <a:endParaRPr sz="2800">
              <a:solidFill>
                <a:srgbClr val="000000"/>
              </a:solidFill>
              <a:latin typeface="Raleway"/>
              <a:ea typeface="Raleway"/>
              <a:cs typeface="Raleway"/>
              <a:sym typeface="Raleway"/>
            </a:endParaRPr>
          </a:p>
        </p:txBody>
      </p:sp>
      <p:sp>
        <p:nvSpPr>
          <p:cNvPr id="321" name="Google Shape;321;p32"/>
          <p:cNvSpPr txBox="1"/>
          <p:nvPr/>
        </p:nvSpPr>
        <p:spPr>
          <a:xfrm>
            <a:off x="311700" y="1464000"/>
            <a:ext cx="4498200" cy="12978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Lato"/>
              <a:buChar char="●"/>
            </a:pPr>
            <a:r>
              <a:rPr lang="hu">
                <a:latin typeface="Lato"/>
                <a:ea typeface="Lato"/>
                <a:cs typeface="Lato"/>
                <a:sym typeface="Lato"/>
              </a:rPr>
              <a:t>Two M1 macrophage subgroups have the highest percentage of LILRB4 expressing cells</a:t>
            </a:r>
            <a:endParaRPr>
              <a:latin typeface="Lato"/>
              <a:ea typeface="Lato"/>
              <a:cs typeface="Lato"/>
              <a:sym typeface="Lato"/>
            </a:endParaRPr>
          </a:p>
          <a:p>
            <a:pPr marL="457200" lvl="0" indent="-317500" algn="l" rtl="0">
              <a:lnSpc>
                <a:spcPct val="150000"/>
              </a:lnSpc>
              <a:spcBef>
                <a:spcPts val="0"/>
              </a:spcBef>
              <a:spcAft>
                <a:spcPts val="0"/>
              </a:spcAft>
              <a:buSzPts val="1400"/>
              <a:buFont typeface="Lato"/>
              <a:buChar char="●"/>
            </a:pPr>
            <a:r>
              <a:rPr lang="hu">
                <a:latin typeface="Lato"/>
                <a:ea typeface="Lato"/>
                <a:cs typeface="Lato"/>
                <a:sym typeface="Lato"/>
              </a:rPr>
              <a:t>Overall M1 macrophages have larger LILRB4 expression ratio</a:t>
            </a:r>
            <a:endParaRPr>
              <a:latin typeface="Lato"/>
              <a:ea typeface="Lato"/>
              <a:cs typeface="Lato"/>
              <a:sym typeface="Lato"/>
            </a:endParaRPr>
          </a:p>
        </p:txBody>
      </p:sp>
      <p:sp>
        <p:nvSpPr>
          <p:cNvPr id="322" name="Google Shape;322;p32"/>
          <p:cNvSpPr txBox="1"/>
          <p:nvPr/>
        </p:nvSpPr>
        <p:spPr>
          <a:xfrm>
            <a:off x="5043000" y="0"/>
            <a:ext cx="41010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1700">
                <a:latin typeface="Raleway"/>
                <a:ea typeface="Raleway"/>
                <a:cs typeface="Raleway"/>
                <a:sym typeface="Raleway"/>
              </a:rPr>
              <a:t>2. Specifying immune cell subtypes</a:t>
            </a:r>
            <a:endParaRPr sz="1700">
              <a:solidFill>
                <a:srgbClr val="000000"/>
              </a:solidFill>
              <a:latin typeface="Raleway"/>
              <a:ea typeface="Raleway"/>
              <a:cs typeface="Raleway"/>
              <a:sym typeface="Raleway"/>
            </a:endParaRPr>
          </a:p>
        </p:txBody>
      </p:sp>
      <p:pic>
        <p:nvPicPr>
          <p:cNvPr id="323" name="Google Shape;323;p32" title="fig3.png"/>
          <p:cNvPicPr preferRelativeResize="0"/>
          <p:nvPr/>
        </p:nvPicPr>
        <p:blipFill>
          <a:blip r:embed="rId3">
            <a:alphaModFix/>
          </a:blip>
          <a:stretch>
            <a:fillRect/>
          </a:stretch>
        </p:blipFill>
        <p:spPr>
          <a:xfrm>
            <a:off x="5220100" y="1187888"/>
            <a:ext cx="3923897" cy="3820976"/>
          </a:xfrm>
          <a:prstGeom prst="rect">
            <a:avLst/>
          </a:prstGeom>
          <a:noFill/>
          <a:ln>
            <a:noFill/>
          </a:ln>
        </p:spPr>
      </p:pic>
      <p:sp>
        <p:nvSpPr>
          <p:cNvPr id="324" name="Google Shape;324;p32"/>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5" name="Google Shape;325;p32"/>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12/10</a:t>
            </a:r>
            <a:endParaRPr sz="1300">
              <a:solidFill>
                <a:srgbClr val="233A44"/>
              </a:solidFill>
              <a:latin typeface="Lato"/>
              <a:ea typeface="Lato"/>
              <a:cs typeface="Lato"/>
              <a:sym typeface="Lato"/>
            </a:endParaRPr>
          </a:p>
        </p:txBody>
      </p:sp>
      <p:graphicFrame>
        <p:nvGraphicFramePr>
          <p:cNvPr id="326" name="Google Shape;326;p32"/>
          <p:cNvGraphicFramePr/>
          <p:nvPr/>
        </p:nvGraphicFramePr>
        <p:xfrm>
          <a:off x="806225" y="3827125"/>
          <a:ext cx="3509150" cy="792420"/>
        </p:xfrm>
        <a:graphic>
          <a:graphicData uri="http://schemas.openxmlformats.org/drawingml/2006/table">
            <a:tbl>
              <a:tblPr>
                <a:noFill/>
                <a:tableStyleId>{E7BC8C52-5DCD-47C9-9FB2-60ACE255A3C1}</a:tableStyleId>
              </a:tblPr>
              <a:tblGrid>
                <a:gridCol w="1754575">
                  <a:extLst>
                    <a:ext uri="{9D8B030D-6E8A-4147-A177-3AD203B41FA5}">
                      <a16:colId xmlns:a16="http://schemas.microsoft.com/office/drawing/2014/main" val="20000"/>
                    </a:ext>
                  </a:extLst>
                </a:gridCol>
                <a:gridCol w="17545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hu"/>
                        <a:t>M1</a:t>
                      </a:r>
                      <a:endParaRPr/>
                    </a:p>
                  </a:txBody>
                  <a:tcPr marL="91425" marR="91425" marT="91425" marB="91425"/>
                </a:tc>
                <a:tc>
                  <a:txBody>
                    <a:bodyPr/>
                    <a:lstStyle/>
                    <a:p>
                      <a:pPr marL="0" lvl="0" indent="0" algn="l" rtl="0">
                        <a:spcBef>
                          <a:spcPts val="0"/>
                        </a:spcBef>
                        <a:spcAft>
                          <a:spcPts val="0"/>
                        </a:spcAft>
                        <a:buNone/>
                      </a:pPr>
                      <a:r>
                        <a:rPr lang="hu"/>
                        <a:t>4867/6130 (</a:t>
                      </a:r>
                      <a:r>
                        <a:rPr lang="hu" b="1"/>
                        <a:t>79,4%</a:t>
                      </a:r>
                      <a:r>
                        <a:rPr lang="hu"/>
                        <a:t>)</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hu"/>
                        <a:t>M2</a:t>
                      </a:r>
                      <a:endParaRPr/>
                    </a:p>
                  </a:txBody>
                  <a:tcPr marL="91425" marR="91425" marT="91425" marB="91425"/>
                </a:tc>
                <a:tc>
                  <a:txBody>
                    <a:bodyPr/>
                    <a:lstStyle/>
                    <a:p>
                      <a:pPr marL="0" lvl="0" indent="0" algn="l" rtl="0">
                        <a:spcBef>
                          <a:spcPts val="0"/>
                        </a:spcBef>
                        <a:spcAft>
                          <a:spcPts val="0"/>
                        </a:spcAft>
                        <a:buNone/>
                      </a:pPr>
                      <a:r>
                        <a:rPr lang="hu"/>
                        <a:t>5021/6736 (74,5%)</a:t>
                      </a:r>
                      <a:endParaRPr/>
                    </a:p>
                  </a:txBody>
                  <a:tcPr marL="91425" marR="91425" marT="91425" marB="91425"/>
                </a:tc>
                <a:extLst>
                  <a:ext uri="{0D108BD9-81ED-4DB2-BD59-A6C34878D82A}">
                    <a16:rowId xmlns:a16="http://schemas.microsoft.com/office/drawing/2014/main" val="10001"/>
                  </a:ext>
                </a:extLst>
              </a:tr>
            </a:tbl>
          </a:graphicData>
        </a:graphic>
      </p:graphicFrame>
      <p:sp>
        <p:nvSpPr>
          <p:cNvPr id="327" name="Google Shape;327;p32"/>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a:solidFill>
                  <a:srgbClr val="F1C232"/>
                </a:solidFill>
                <a:latin typeface="Lato"/>
                <a:ea typeface="Lato"/>
                <a:cs typeface="Lato"/>
                <a:sym typeface="Lato"/>
              </a:rPr>
              <a:t>SEMMELWEIS </a:t>
            </a:r>
            <a:r>
              <a:rPr lang="hu" sz="700">
                <a:solidFill>
                  <a:srgbClr val="F1C232"/>
                </a:solidFill>
                <a:latin typeface="Lato"/>
                <a:ea typeface="Lato"/>
                <a:cs typeface="Lato"/>
                <a:sym typeface="Lato"/>
              </a:rPr>
              <a:t>UNIVERSITY 1769</a:t>
            </a:r>
            <a:r>
              <a:rPr lang="hu" sz="1000">
                <a:solidFill>
                  <a:srgbClr val="F1C232"/>
                </a:solidFill>
                <a:latin typeface="Lato"/>
                <a:ea typeface="Lato"/>
                <a:cs typeface="Lato"/>
                <a:sym typeface="Lato"/>
              </a:rPr>
              <a:t>		I       Institute of Biophysics and Radiation Biology		I	hegelab.org</a:t>
            </a:r>
            <a:endParaRPr sz="1000">
              <a:solidFill>
                <a:srgbClr val="F1C23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5"/>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solidFill>
                  <a:srgbClr val="000000"/>
                </a:solidFill>
                <a:latin typeface="Raleway"/>
                <a:ea typeface="Raleway"/>
                <a:cs typeface="Raleway"/>
                <a:sym typeface="Raleway"/>
              </a:rPr>
              <a:t>LILRB receptor</a:t>
            </a:r>
            <a:r>
              <a:rPr lang="hu" sz="2800">
                <a:latin typeface="Raleway"/>
                <a:ea typeface="Raleway"/>
                <a:cs typeface="Raleway"/>
                <a:sym typeface="Raleway"/>
              </a:rPr>
              <a:t>s</a:t>
            </a:r>
            <a:r>
              <a:rPr lang="hu" sz="2800">
                <a:solidFill>
                  <a:srgbClr val="000000"/>
                </a:solidFill>
                <a:latin typeface="Raleway"/>
                <a:ea typeface="Raleway"/>
                <a:cs typeface="Raleway"/>
                <a:sym typeface="Raleway"/>
              </a:rPr>
              <a:t> - </a:t>
            </a:r>
            <a:r>
              <a:rPr lang="hu" sz="2800">
                <a:latin typeface="Raleway"/>
                <a:ea typeface="Raleway"/>
                <a:cs typeface="Raleway"/>
                <a:sym typeface="Raleway"/>
              </a:rPr>
              <a:t>immune checkpoint molecules</a:t>
            </a:r>
            <a:endParaRPr sz="2800">
              <a:solidFill>
                <a:srgbClr val="000000"/>
              </a:solidFill>
              <a:latin typeface="Raleway"/>
              <a:ea typeface="Raleway"/>
              <a:cs typeface="Raleway"/>
              <a:sym typeface="Raleway"/>
            </a:endParaRPr>
          </a:p>
        </p:txBody>
      </p:sp>
      <p:sp>
        <p:nvSpPr>
          <p:cNvPr id="102" name="Google Shape;102;p15"/>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1/10</a:t>
            </a:r>
            <a:endParaRPr sz="1300">
              <a:solidFill>
                <a:srgbClr val="233A44"/>
              </a:solidFill>
              <a:latin typeface="Lato"/>
              <a:ea typeface="Lato"/>
              <a:cs typeface="Lato"/>
              <a:sym typeface="Lato"/>
            </a:endParaRPr>
          </a:p>
        </p:txBody>
      </p:sp>
      <p:sp>
        <p:nvSpPr>
          <p:cNvPr id="103" name="Google Shape;103;p15"/>
          <p:cNvSpPr txBox="1"/>
          <p:nvPr/>
        </p:nvSpPr>
        <p:spPr>
          <a:xfrm>
            <a:off x="170400" y="1315975"/>
            <a:ext cx="5503800" cy="3385800"/>
          </a:xfrm>
          <a:prstGeom prst="rect">
            <a:avLst/>
          </a:prstGeom>
          <a:noFill/>
          <a:ln>
            <a:noFill/>
          </a:ln>
        </p:spPr>
        <p:txBody>
          <a:bodyPr spcFirstLastPara="1" wrap="square" lIns="91425" tIns="91425" rIns="91425" bIns="91425" anchor="t" anchorCtr="0">
            <a:normAutofit/>
          </a:bodyPr>
          <a:lstStyle/>
          <a:p>
            <a:pPr marL="457200" lvl="0" indent="-317500" algn="l" rtl="0">
              <a:lnSpc>
                <a:spcPct val="150000"/>
              </a:lnSpc>
              <a:spcBef>
                <a:spcPts val="0"/>
              </a:spcBef>
              <a:spcAft>
                <a:spcPts val="0"/>
              </a:spcAft>
              <a:buSzPts val="1400"/>
              <a:buFont typeface="Lato"/>
              <a:buChar char="●"/>
            </a:pPr>
            <a:r>
              <a:rPr lang="hu">
                <a:latin typeface="Lato"/>
                <a:ea typeface="Lato"/>
                <a:cs typeface="Lato"/>
                <a:sym typeface="Lato"/>
              </a:rPr>
              <a:t>Cancer is highly adaptive:  avoids immune response</a:t>
            </a:r>
            <a:endParaRPr>
              <a:latin typeface="Lato"/>
              <a:ea typeface="Lato"/>
              <a:cs typeface="Lato"/>
              <a:sym typeface="Lato"/>
            </a:endParaRPr>
          </a:p>
          <a:p>
            <a:pPr marL="457200" lvl="0" indent="-317500" algn="l" rtl="0">
              <a:lnSpc>
                <a:spcPct val="150000"/>
              </a:lnSpc>
              <a:spcBef>
                <a:spcPts val="0"/>
              </a:spcBef>
              <a:spcAft>
                <a:spcPts val="0"/>
              </a:spcAft>
              <a:buSzPts val="1400"/>
              <a:buFont typeface="Lato"/>
              <a:buChar char="●"/>
            </a:pPr>
            <a:r>
              <a:rPr lang="hu">
                <a:latin typeface="Lato"/>
                <a:ea typeface="Lato"/>
                <a:cs typeface="Lato"/>
                <a:sym typeface="Lato"/>
              </a:rPr>
              <a:t>Immunosuppression &gt; immune checkpoint (ICs) molecules</a:t>
            </a:r>
            <a:endParaRPr>
              <a:latin typeface="Lato"/>
              <a:ea typeface="Lato"/>
              <a:cs typeface="Lato"/>
              <a:sym typeface="Lato"/>
            </a:endParaRPr>
          </a:p>
          <a:p>
            <a:pPr marL="457200" lvl="0" indent="-317500" algn="l" rtl="0">
              <a:lnSpc>
                <a:spcPct val="150000"/>
              </a:lnSpc>
              <a:spcBef>
                <a:spcPts val="0"/>
              </a:spcBef>
              <a:spcAft>
                <a:spcPts val="0"/>
              </a:spcAft>
              <a:buSzPts val="1400"/>
              <a:buFont typeface="Lato"/>
              <a:buChar char="●"/>
            </a:pPr>
            <a:r>
              <a:rPr lang="hu">
                <a:latin typeface="Lato"/>
                <a:ea typeface="Lato"/>
                <a:cs typeface="Lato"/>
                <a:sym typeface="Lato"/>
              </a:rPr>
              <a:t>Ligands (expressed by tumor cells) bind ICs to suppress the immune cells</a:t>
            </a:r>
            <a:endParaRPr>
              <a:latin typeface="Lato"/>
              <a:ea typeface="Lato"/>
              <a:cs typeface="Lato"/>
              <a:sym typeface="Lato"/>
            </a:endParaRPr>
          </a:p>
          <a:p>
            <a:pPr marL="0" lvl="0" indent="0" algn="l" rtl="0">
              <a:lnSpc>
                <a:spcPct val="150000"/>
              </a:lnSpc>
              <a:spcBef>
                <a:spcPts val="1200"/>
              </a:spcBef>
              <a:spcAft>
                <a:spcPts val="0"/>
              </a:spcAft>
              <a:buNone/>
            </a:pPr>
            <a:endParaRPr>
              <a:latin typeface="Lato"/>
              <a:ea typeface="Lato"/>
              <a:cs typeface="Lato"/>
              <a:sym typeface="Lato"/>
            </a:endParaRPr>
          </a:p>
          <a:p>
            <a:pPr marL="457200" lvl="0" indent="-317500" algn="l" rtl="0">
              <a:lnSpc>
                <a:spcPct val="150000"/>
              </a:lnSpc>
              <a:spcBef>
                <a:spcPts val="1200"/>
              </a:spcBef>
              <a:spcAft>
                <a:spcPts val="0"/>
              </a:spcAft>
              <a:buSzPts val="1400"/>
              <a:buFont typeface="Lato"/>
              <a:buChar char="●"/>
            </a:pPr>
            <a:r>
              <a:rPr lang="hu">
                <a:latin typeface="Lato"/>
                <a:ea typeface="Lato"/>
                <a:cs typeface="Lato"/>
                <a:sym typeface="Lato"/>
              </a:rPr>
              <a:t>LILRB receptor family are immune suppressor receptors</a:t>
            </a:r>
            <a:endParaRPr>
              <a:latin typeface="Lato"/>
              <a:ea typeface="Lato"/>
              <a:cs typeface="Lato"/>
              <a:sym typeface="Lato"/>
            </a:endParaRPr>
          </a:p>
          <a:p>
            <a:pPr marL="457200" lvl="0" indent="-317500" algn="l" rtl="0">
              <a:lnSpc>
                <a:spcPct val="150000"/>
              </a:lnSpc>
              <a:spcBef>
                <a:spcPts val="0"/>
              </a:spcBef>
              <a:spcAft>
                <a:spcPts val="0"/>
              </a:spcAft>
              <a:buSzPts val="1400"/>
              <a:buFont typeface="Lato"/>
              <a:buChar char="●"/>
            </a:pPr>
            <a:r>
              <a:rPr lang="hu" b="1">
                <a:latin typeface="Lato"/>
                <a:ea typeface="Lato"/>
                <a:cs typeface="Lato"/>
                <a:sym typeface="Lato"/>
              </a:rPr>
              <a:t>LILRB4:</a:t>
            </a:r>
            <a:r>
              <a:rPr lang="hu">
                <a:latin typeface="Lato"/>
                <a:ea typeface="Lato"/>
                <a:cs typeface="Lato"/>
                <a:sym typeface="Lato"/>
              </a:rPr>
              <a:t> antibody therapy on clinical trial</a:t>
            </a:r>
            <a:br>
              <a:rPr lang="hu">
                <a:latin typeface="Lato"/>
                <a:ea typeface="Lato"/>
                <a:cs typeface="Lato"/>
                <a:sym typeface="Lato"/>
              </a:rPr>
            </a:br>
            <a:r>
              <a:rPr lang="hu">
                <a:latin typeface="Lato"/>
                <a:ea typeface="Lato"/>
                <a:cs typeface="Lato"/>
                <a:sym typeface="Lato"/>
              </a:rPr>
              <a:t>&gt; study in colorectal cancer (CRC) context</a:t>
            </a:r>
            <a:endParaRPr>
              <a:latin typeface="Lato"/>
              <a:ea typeface="Lato"/>
              <a:cs typeface="Lato"/>
              <a:sym typeface="Lato"/>
            </a:endParaRPr>
          </a:p>
        </p:txBody>
      </p:sp>
      <p:sp>
        <p:nvSpPr>
          <p:cNvPr id="104" name="Google Shape;104;p15"/>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05" name="Google Shape;105;p15"/>
          <p:cNvSpPr txBox="1"/>
          <p:nvPr/>
        </p:nvSpPr>
        <p:spPr>
          <a:xfrm>
            <a:off x="0" y="4833950"/>
            <a:ext cx="9065100" cy="338524"/>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pic>
        <p:nvPicPr>
          <p:cNvPr id="106" name="Google Shape;106;p15"/>
          <p:cNvPicPr preferRelativeResize="0"/>
          <p:nvPr/>
        </p:nvPicPr>
        <p:blipFill>
          <a:blip r:embed="rId3">
            <a:alphaModFix/>
          </a:blip>
          <a:stretch>
            <a:fillRect/>
          </a:stretch>
        </p:blipFill>
        <p:spPr>
          <a:xfrm>
            <a:off x="5906799" y="1315975"/>
            <a:ext cx="2925498" cy="3039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33"/>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Conclusion</a:t>
            </a:r>
            <a:endParaRPr sz="2800">
              <a:solidFill>
                <a:srgbClr val="000000"/>
              </a:solidFill>
              <a:latin typeface="Raleway"/>
              <a:ea typeface="Raleway"/>
              <a:cs typeface="Raleway"/>
              <a:sym typeface="Raleway"/>
            </a:endParaRPr>
          </a:p>
        </p:txBody>
      </p:sp>
      <p:sp>
        <p:nvSpPr>
          <p:cNvPr id="333" name="Google Shape;333;p33"/>
          <p:cNvSpPr txBox="1"/>
          <p:nvPr/>
        </p:nvSpPr>
        <p:spPr>
          <a:xfrm>
            <a:off x="311700" y="1279200"/>
            <a:ext cx="8520600" cy="3175500"/>
          </a:xfrm>
          <a:prstGeom prst="rect">
            <a:avLst/>
          </a:prstGeom>
          <a:noFill/>
          <a:ln>
            <a:noFill/>
          </a:ln>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Clr>
                <a:srgbClr val="999999"/>
              </a:buClr>
              <a:buSzPts val="1600"/>
              <a:buFont typeface="Lato"/>
              <a:buAutoNum type="arabicPeriod"/>
            </a:pPr>
            <a:r>
              <a:rPr lang="hu" sz="1600" dirty="0">
                <a:solidFill>
                  <a:srgbClr val="999999"/>
                </a:solidFill>
                <a:latin typeface="Lato"/>
                <a:ea typeface="Lato"/>
                <a:cs typeface="Lato"/>
                <a:sym typeface="Lato"/>
              </a:rPr>
              <a:t>A set of nanobodies were designed </a:t>
            </a:r>
            <a:r>
              <a:rPr lang="hu" sz="1600" i="1" dirty="0">
                <a:solidFill>
                  <a:srgbClr val="999999"/>
                </a:solidFill>
                <a:latin typeface="Lato"/>
                <a:ea typeface="Lato"/>
                <a:cs typeface="Lato"/>
                <a:sym typeface="Lato"/>
              </a:rPr>
              <a:t>in silico</a:t>
            </a:r>
            <a:r>
              <a:rPr lang="hu" sz="1600" dirty="0">
                <a:solidFill>
                  <a:srgbClr val="999999"/>
                </a:solidFill>
                <a:latin typeface="Lato"/>
                <a:ea typeface="Lato"/>
                <a:cs typeface="Lato"/>
                <a:sym typeface="Lato"/>
              </a:rPr>
              <a:t> and their binding ability to LILRB4 is being validated in the lab right now.</a:t>
            </a:r>
            <a:endParaRPr lang="en-GB" sz="1600" dirty="0">
              <a:solidFill>
                <a:srgbClr val="999999"/>
              </a:solidFill>
              <a:latin typeface="Lato"/>
              <a:ea typeface="Lato"/>
              <a:cs typeface="Lato"/>
              <a:sym typeface="Lato"/>
            </a:endParaRPr>
          </a:p>
          <a:p>
            <a:pPr marL="127000" lvl="0">
              <a:lnSpc>
                <a:spcPct val="150000"/>
              </a:lnSpc>
              <a:spcBef>
                <a:spcPts val="1200"/>
              </a:spcBef>
              <a:buSzPts val="1600"/>
            </a:pPr>
            <a:r>
              <a:rPr lang="en-GB" sz="1600" dirty="0">
                <a:latin typeface="Lato"/>
                <a:ea typeface="Lato"/>
                <a:cs typeface="Lato"/>
                <a:sym typeface="Lato"/>
              </a:rPr>
              <a:t>2.   Comparing language model performance on biological tasks is an understudied, but            important question.</a:t>
            </a:r>
            <a:br>
              <a:rPr lang="en-GB" sz="1600" dirty="0">
                <a:latin typeface="Lato"/>
                <a:ea typeface="Lato"/>
                <a:cs typeface="Lato"/>
                <a:sym typeface="Lato"/>
              </a:rPr>
            </a:br>
            <a:r>
              <a:rPr lang="en-GB" sz="1600" dirty="0">
                <a:latin typeface="Lato"/>
                <a:ea typeface="Lato"/>
                <a:cs typeface="Lato"/>
                <a:sym typeface="Lato"/>
              </a:rPr>
              <a:t>- We argue for a trade-off between using a specialized and a general model</a:t>
            </a:r>
          </a:p>
        </p:txBody>
      </p:sp>
      <p:sp>
        <p:nvSpPr>
          <p:cNvPr id="334" name="Google Shape;334;p33"/>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5" name="Google Shape;335;p33"/>
          <p:cNvSpPr txBox="1"/>
          <p:nvPr/>
        </p:nvSpPr>
        <p:spPr>
          <a:xfrm>
            <a:off x="0" y="0"/>
            <a:ext cx="797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10/10</a:t>
            </a:r>
            <a:endParaRPr sz="1300">
              <a:solidFill>
                <a:srgbClr val="233A44"/>
              </a:solidFill>
              <a:latin typeface="Lato"/>
              <a:ea typeface="Lato"/>
              <a:cs typeface="Lato"/>
              <a:sym typeface="Lato"/>
            </a:endParaRPr>
          </a:p>
        </p:txBody>
      </p:sp>
      <p:sp>
        <p:nvSpPr>
          <p:cNvPr id="336" name="Google Shape;336;p33"/>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4"/>
          <p:cNvSpPr/>
          <p:nvPr/>
        </p:nvSpPr>
        <p:spPr>
          <a:xfrm>
            <a:off x="0" y="0"/>
            <a:ext cx="9144000" cy="647700"/>
          </a:xfrm>
          <a:prstGeom prst="rect">
            <a:avLst/>
          </a:prstGeom>
          <a:solidFill>
            <a:srgbClr val="F1F1F1"/>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757070"/>
              </a:buClr>
              <a:buSzPts val="2100"/>
              <a:buFont typeface="Palatino Linotype"/>
              <a:buNone/>
            </a:pPr>
            <a:r>
              <a:rPr lang="hu" sz="2100" b="1">
                <a:solidFill>
                  <a:srgbClr val="757070"/>
                </a:solidFill>
                <a:latin typeface="Palatino Linotype"/>
                <a:ea typeface="Palatino Linotype"/>
                <a:cs typeface="Palatino Linotype"/>
                <a:sym typeface="Palatino Linotype"/>
              </a:rPr>
              <a:t>Thank you for your attention!</a:t>
            </a:r>
            <a:endParaRPr sz="1100"/>
          </a:p>
        </p:txBody>
      </p:sp>
      <p:pic>
        <p:nvPicPr>
          <p:cNvPr id="342" name="Google Shape;342;p34" descr="A képen ruházat, személy, Emberi arc, könyvszekrény látható"/>
          <p:cNvPicPr preferRelativeResize="0"/>
          <p:nvPr/>
        </p:nvPicPr>
        <p:blipFill rotWithShape="1">
          <a:blip r:embed="rId3">
            <a:alphaModFix/>
          </a:blip>
          <a:srcRect/>
          <a:stretch/>
        </p:blipFill>
        <p:spPr>
          <a:xfrm>
            <a:off x="4572001" y="1686702"/>
            <a:ext cx="3876525" cy="1651113"/>
          </a:xfrm>
          <a:prstGeom prst="rect">
            <a:avLst/>
          </a:prstGeom>
          <a:noFill/>
          <a:ln>
            <a:noFill/>
          </a:ln>
        </p:spPr>
      </p:pic>
      <p:sp>
        <p:nvSpPr>
          <p:cNvPr id="343" name="Google Shape;343;p34"/>
          <p:cNvSpPr txBox="1"/>
          <p:nvPr/>
        </p:nvSpPr>
        <p:spPr>
          <a:xfrm>
            <a:off x="5921050" y="3422288"/>
            <a:ext cx="13260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hu" sz="1200">
                <a:solidFill>
                  <a:schemeClr val="dk2"/>
                </a:solidFill>
                <a:latin typeface="Palatino Linotype"/>
                <a:ea typeface="Palatino Linotype"/>
                <a:cs typeface="Palatino Linotype"/>
                <a:sym typeface="Palatino Linotype"/>
              </a:rPr>
              <a:t>Padányi Rita</a:t>
            </a:r>
            <a:br>
              <a:rPr lang="hu" sz="1200">
                <a:solidFill>
                  <a:schemeClr val="dk2"/>
                </a:solidFill>
                <a:latin typeface="Palatino Linotype"/>
                <a:ea typeface="Palatino Linotype"/>
                <a:cs typeface="Palatino Linotype"/>
                <a:sym typeface="Palatino Linotype"/>
              </a:rPr>
            </a:br>
            <a:r>
              <a:rPr lang="hu" sz="1200">
                <a:solidFill>
                  <a:schemeClr val="dk2"/>
                </a:solidFill>
                <a:latin typeface="Palatino Linotype"/>
                <a:ea typeface="Palatino Linotype"/>
                <a:cs typeface="Palatino Linotype"/>
                <a:sym typeface="Palatino Linotype"/>
              </a:rPr>
              <a:t>Lór Kriszti</a:t>
            </a:r>
            <a:endParaRPr sz="1200">
              <a:solidFill>
                <a:schemeClr val="dk2"/>
              </a:solidFill>
              <a:latin typeface="Palatino Linotype"/>
              <a:ea typeface="Palatino Linotype"/>
              <a:cs typeface="Palatino Linotype"/>
              <a:sym typeface="Palatino Linotype"/>
            </a:endParaRPr>
          </a:p>
          <a:p>
            <a:pPr marL="0" lvl="0" indent="0" algn="l" rtl="0">
              <a:spcBef>
                <a:spcPts val="0"/>
              </a:spcBef>
              <a:spcAft>
                <a:spcPts val="0"/>
              </a:spcAft>
              <a:buClr>
                <a:schemeClr val="dk1"/>
              </a:buClr>
              <a:buFont typeface="Arial"/>
              <a:buNone/>
            </a:pPr>
            <a:r>
              <a:rPr lang="hu" sz="1200">
                <a:solidFill>
                  <a:schemeClr val="dk2"/>
                </a:solidFill>
                <a:latin typeface="Palatino Linotype"/>
                <a:ea typeface="Palatino Linotype"/>
                <a:cs typeface="Palatino Linotype"/>
                <a:sym typeface="Palatino Linotype"/>
              </a:rPr>
              <a:t>Gereben Orsolya</a:t>
            </a:r>
            <a:endParaRPr sz="1100">
              <a:solidFill>
                <a:schemeClr val="dk2"/>
              </a:solidFill>
            </a:endParaRPr>
          </a:p>
        </p:txBody>
      </p:sp>
      <p:sp>
        <p:nvSpPr>
          <p:cNvPr id="344" name="Google Shape;344;p34"/>
          <p:cNvSpPr txBox="1"/>
          <p:nvPr/>
        </p:nvSpPr>
        <p:spPr>
          <a:xfrm>
            <a:off x="4421300" y="1003113"/>
            <a:ext cx="46248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hu" b="1">
                <a:solidFill>
                  <a:srgbClr val="002E8A"/>
                </a:solidFill>
                <a:latin typeface="Palatino Linotype"/>
                <a:ea typeface="Palatino Linotype"/>
                <a:cs typeface="Palatino Linotype"/>
                <a:sym typeface="Palatino Linotype"/>
              </a:rPr>
              <a:t>Department of Biophysics and Radiation Biology</a:t>
            </a:r>
            <a:endParaRPr sz="1100"/>
          </a:p>
          <a:p>
            <a:pPr marL="0" marR="0" lvl="0" indent="0" algn="l" rtl="0">
              <a:spcBef>
                <a:spcPts val="0"/>
              </a:spcBef>
              <a:spcAft>
                <a:spcPts val="0"/>
              </a:spcAft>
              <a:buNone/>
            </a:pPr>
            <a:r>
              <a:rPr lang="hu" sz="1400" b="1">
                <a:solidFill>
                  <a:srgbClr val="002E8A"/>
                </a:solidFill>
                <a:latin typeface="Palatino Linotype"/>
                <a:ea typeface="Palatino Linotype"/>
                <a:cs typeface="Palatino Linotype"/>
                <a:sym typeface="Palatino Linotype"/>
              </a:rPr>
              <a:t>Semmelweis </a:t>
            </a:r>
            <a:r>
              <a:rPr lang="hu" b="1">
                <a:solidFill>
                  <a:srgbClr val="002E8A"/>
                </a:solidFill>
                <a:latin typeface="Palatino Linotype"/>
                <a:ea typeface="Palatino Linotype"/>
                <a:cs typeface="Palatino Linotype"/>
                <a:sym typeface="Palatino Linotype"/>
              </a:rPr>
              <a:t>University</a:t>
            </a:r>
            <a:r>
              <a:rPr lang="hu" sz="1400" b="1">
                <a:solidFill>
                  <a:srgbClr val="002E8A"/>
                </a:solidFill>
                <a:latin typeface="Palatino Linotype"/>
                <a:ea typeface="Palatino Linotype"/>
                <a:cs typeface="Palatino Linotype"/>
                <a:sym typeface="Palatino Linotype"/>
              </a:rPr>
              <a:t>, Budapest</a:t>
            </a:r>
            <a:endParaRPr sz="1100"/>
          </a:p>
        </p:txBody>
      </p:sp>
      <p:sp>
        <p:nvSpPr>
          <p:cNvPr id="345" name="Google Shape;345;p34"/>
          <p:cNvSpPr txBox="1"/>
          <p:nvPr/>
        </p:nvSpPr>
        <p:spPr>
          <a:xfrm>
            <a:off x="472745" y="3650622"/>
            <a:ext cx="25008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rgbClr val="FF0000"/>
              </a:buClr>
              <a:buSzPts val="1200"/>
              <a:buFont typeface="Palatino Linotype"/>
              <a:buNone/>
            </a:pPr>
            <a:r>
              <a:rPr lang="hu" sz="1200" b="1">
                <a:solidFill>
                  <a:srgbClr val="FF7733"/>
                </a:solidFill>
                <a:latin typeface="Palatino Linotype"/>
                <a:ea typeface="Palatino Linotype"/>
                <a:cs typeface="Palatino Linotype"/>
                <a:sym typeface="Palatino Linotype"/>
              </a:rPr>
              <a:t>NKFIH 137610</a:t>
            </a:r>
            <a:endParaRPr sz="1100"/>
          </a:p>
          <a:p>
            <a:pPr marL="0" marR="0" lvl="0" indent="0" algn="l" rtl="0">
              <a:spcBef>
                <a:spcPts val="0"/>
              </a:spcBef>
              <a:spcAft>
                <a:spcPts val="0"/>
              </a:spcAft>
              <a:buClr>
                <a:srgbClr val="FF0000"/>
              </a:buClr>
              <a:buSzPts val="1200"/>
              <a:buFont typeface="Palatino Linotype"/>
              <a:buNone/>
            </a:pPr>
            <a:r>
              <a:rPr lang="hu" sz="1200" b="1">
                <a:solidFill>
                  <a:srgbClr val="FF7733"/>
                </a:solidFill>
                <a:latin typeface="Palatino Linotype"/>
                <a:ea typeface="Palatino Linotype"/>
                <a:cs typeface="Palatino Linotype"/>
                <a:sym typeface="Palatino Linotype"/>
              </a:rPr>
              <a:t>HU-RIZONT 2024-0003</a:t>
            </a:r>
            <a:endParaRPr sz="1200" b="1">
              <a:solidFill>
                <a:srgbClr val="FF7733"/>
              </a:solidFill>
              <a:latin typeface="Palatino Linotype"/>
              <a:ea typeface="Palatino Linotype"/>
              <a:cs typeface="Palatino Linotype"/>
              <a:sym typeface="Palatino Linotype"/>
            </a:endParaRPr>
          </a:p>
        </p:txBody>
      </p:sp>
      <p:pic>
        <p:nvPicPr>
          <p:cNvPr id="346" name="Google Shape;346;p34"/>
          <p:cNvPicPr preferRelativeResize="0"/>
          <p:nvPr/>
        </p:nvPicPr>
        <p:blipFill rotWithShape="1">
          <a:blip r:embed="rId4">
            <a:alphaModFix/>
          </a:blip>
          <a:srcRect/>
          <a:stretch/>
        </p:blipFill>
        <p:spPr>
          <a:xfrm>
            <a:off x="350200" y="2815600"/>
            <a:ext cx="3134350" cy="570550"/>
          </a:xfrm>
          <a:prstGeom prst="rect">
            <a:avLst/>
          </a:prstGeom>
          <a:noFill/>
          <a:ln>
            <a:noFill/>
          </a:ln>
        </p:spPr>
      </p:pic>
      <p:sp>
        <p:nvSpPr>
          <p:cNvPr id="347" name="Google Shape;347;p34"/>
          <p:cNvSpPr txBox="1"/>
          <p:nvPr/>
        </p:nvSpPr>
        <p:spPr>
          <a:xfrm>
            <a:off x="192075" y="1496875"/>
            <a:ext cx="4083000" cy="700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hu" b="1" u="sng">
                <a:solidFill>
                  <a:schemeClr val="dk2"/>
                </a:solidFill>
                <a:latin typeface="Palatino Linotype"/>
                <a:ea typeface="Palatino Linotype"/>
                <a:cs typeface="Palatino Linotype"/>
                <a:sym typeface="Palatino Linotype"/>
              </a:rPr>
              <a:t>Zoltán Wiener, Dávid Kis</a:t>
            </a:r>
            <a:r>
              <a:rPr lang="hu" b="1">
                <a:solidFill>
                  <a:schemeClr val="dk2"/>
                </a:solidFill>
                <a:latin typeface="Palatino Linotype"/>
                <a:ea typeface="Palatino Linotype"/>
                <a:cs typeface="Palatino Linotype"/>
                <a:sym typeface="Palatino Linotype"/>
              </a:rPr>
              <a:t> and colleagues</a:t>
            </a:r>
            <a:endParaRPr b="1">
              <a:solidFill>
                <a:schemeClr val="dk2"/>
              </a:solidFill>
              <a:latin typeface="Palatino Linotype"/>
              <a:ea typeface="Palatino Linotype"/>
              <a:cs typeface="Palatino Linotype"/>
              <a:sym typeface="Palatino Linotype"/>
            </a:endParaRPr>
          </a:p>
          <a:p>
            <a:pPr marL="0" marR="0" lvl="0" indent="0" algn="l" rtl="0">
              <a:spcBef>
                <a:spcPts val="0"/>
              </a:spcBef>
              <a:spcAft>
                <a:spcPts val="0"/>
              </a:spcAft>
              <a:buNone/>
            </a:pPr>
            <a:r>
              <a:rPr lang="hu" b="1">
                <a:solidFill>
                  <a:schemeClr val="dk2"/>
                </a:solidFill>
                <a:latin typeface="Palatino Linotype"/>
                <a:ea typeface="Palatino Linotype"/>
                <a:cs typeface="Palatino Linotype"/>
                <a:sym typeface="Palatino Linotype"/>
              </a:rPr>
              <a:t>Institute of Genetics, Cell- and Immunobiology</a:t>
            </a:r>
            <a:endParaRPr b="1">
              <a:solidFill>
                <a:schemeClr val="dk2"/>
              </a:solidFill>
              <a:latin typeface="Palatino Linotype"/>
              <a:ea typeface="Palatino Linotype"/>
              <a:cs typeface="Palatino Linotype"/>
              <a:sym typeface="Palatino Linotype"/>
            </a:endParaRPr>
          </a:p>
          <a:p>
            <a:pPr marL="0" marR="0" lvl="0" indent="0" algn="l" rtl="0">
              <a:spcBef>
                <a:spcPts val="0"/>
              </a:spcBef>
              <a:spcAft>
                <a:spcPts val="0"/>
              </a:spcAft>
              <a:buNone/>
            </a:pPr>
            <a:r>
              <a:rPr lang="hu" sz="1300">
                <a:solidFill>
                  <a:schemeClr val="dk2"/>
                </a:solidFill>
                <a:latin typeface="Palatino Linotype"/>
                <a:ea typeface="Palatino Linotype"/>
                <a:cs typeface="Palatino Linotype"/>
                <a:sym typeface="Palatino Linotype"/>
              </a:rPr>
              <a:t>Semmelweis University, Budapest</a:t>
            </a:r>
            <a:endParaRPr sz="1100">
              <a:solidFill>
                <a:schemeClr val="dk2"/>
              </a:solidFill>
              <a:latin typeface="Palatino Linotype"/>
              <a:ea typeface="Palatino Linotype"/>
              <a:cs typeface="Palatino Linotype"/>
              <a:sym typeface="Palatino Linotype"/>
            </a:endParaRPr>
          </a:p>
        </p:txBody>
      </p:sp>
      <p:sp>
        <p:nvSpPr>
          <p:cNvPr id="348" name="Google Shape;348;p34"/>
          <p:cNvSpPr txBox="1"/>
          <p:nvPr/>
        </p:nvSpPr>
        <p:spPr>
          <a:xfrm>
            <a:off x="192071" y="1052188"/>
            <a:ext cx="2067000" cy="315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hu" sz="1600" b="1">
                <a:solidFill>
                  <a:srgbClr val="002E8A"/>
                </a:solidFill>
                <a:latin typeface="Palatino Linotype"/>
                <a:ea typeface="Palatino Linotype"/>
                <a:cs typeface="Palatino Linotype"/>
                <a:sym typeface="Palatino Linotype"/>
              </a:rPr>
              <a:t>Contributors:</a:t>
            </a:r>
            <a:endParaRPr sz="1300"/>
          </a:p>
        </p:txBody>
      </p:sp>
      <p:sp>
        <p:nvSpPr>
          <p:cNvPr id="349" name="Google Shape;349;p34"/>
          <p:cNvSpPr txBox="1"/>
          <p:nvPr/>
        </p:nvSpPr>
        <p:spPr>
          <a:xfrm>
            <a:off x="4612050" y="3422288"/>
            <a:ext cx="13701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hu" sz="1200" b="1">
                <a:solidFill>
                  <a:schemeClr val="dk2"/>
                </a:solidFill>
                <a:latin typeface="Palatino Linotype"/>
                <a:ea typeface="Palatino Linotype"/>
                <a:cs typeface="Palatino Linotype"/>
                <a:sym typeface="Palatino Linotype"/>
              </a:rPr>
              <a:t>Hegedűs Tamás</a:t>
            </a:r>
            <a:endParaRPr sz="1200" b="1">
              <a:solidFill>
                <a:schemeClr val="dk2"/>
              </a:solidFill>
              <a:latin typeface="Palatino Linotype"/>
              <a:ea typeface="Palatino Linotype"/>
              <a:cs typeface="Palatino Linotype"/>
              <a:sym typeface="Palatino Linotype"/>
            </a:endParaRPr>
          </a:p>
          <a:p>
            <a:pPr marL="0" lvl="0" indent="0" algn="l" rtl="0">
              <a:spcBef>
                <a:spcPts val="0"/>
              </a:spcBef>
              <a:spcAft>
                <a:spcPts val="0"/>
              </a:spcAft>
              <a:buClr>
                <a:schemeClr val="dk1"/>
              </a:buClr>
              <a:buFont typeface="Arial"/>
              <a:buNone/>
            </a:pPr>
            <a:r>
              <a:rPr lang="hu" sz="1200" b="1">
                <a:solidFill>
                  <a:schemeClr val="dk2"/>
                </a:solidFill>
                <a:latin typeface="Palatino Linotype"/>
                <a:ea typeface="Palatino Linotype"/>
                <a:cs typeface="Palatino Linotype"/>
                <a:sym typeface="Palatino Linotype"/>
              </a:rPr>
              <a:t>Tordai Hedvig</a:t>
            </a:r>
            <a:endParaRPr sz="1200" b="1">
              <a:solidFill>
                <a:schemeClr val="dk2"/>
              </a:solidFill>
              <a:latin typeface="Palatino Linotype"/>
              <a:ea typeface="Palatino Linotype"/>
              <a:cs typeface="Palatino Linotype"/>
              <a:sym typeface="Palatino Linotype"/>
            </a:endParaRPr>
          </a:p>
          <a:p>
            <a:pPr marL="0" marR="0" lvl="0" indent="0" algn="l" rtl="0">
              <a:spcBef>
                <a:spcPts val="0"/>
              </a:spcBef>
              <a:spcAft>
                <a:spcPts val="0"/>
              </a:spcAft>
              <a:buNone/>
            </a:pPr>
            <a:r>
              <a:rPr lang="hu" sz="1200" b="1">
                <a:solidFill>
                  <a:schemeClr val="dk2"/>
                </a:solidFill>
                <a:latin typeface="Palatino Linotype"/>
                <a:ea typeface="Palatino Linotype"/>
                <a:cs typeface="Palatino Linotype"/>
                <a:sym typeface="Palatino Linotype"/>
              </a:rPr>
              <a:t>Kozák Eszter</a:t>
            </a:r>
            <a:endParaRPr sz="1100" b="1">
              <a:solidFill>
                <a:schemeClr val="dk2"/>
              </a:solidFill>
            </a:endParaRPr>
          </a:p>
        </p:txBody>
      </p:sp>
      <p:sp>
        <p:nvSpPr>
          <p:cNvPr id="350" name="Google Shape;350;p34"/>
          <p:cNvSpPr txBox="1"/>
          <p:nvPr/>
        </p:nvSpPr>
        <p:spPr>
          <a:xfrm>
            <a:off x="7247046" y="3422288"/>
            <a:ext cx="11619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hu" sz="1200">
                <a:solidFill>
                  <a:schemeClr val="dk2"/>
                </a:solidFill>
                <a:latin typeface="Palatino Linotype"/>
                <a:ea typeface="Palatino Linotype"/>
                <a:cs typeface="Palatino Linotype"/>
                <a:sym typeface="Palatino Linotype"/>
              </a:rPr>
              <a:t>Berta Blanka</a:t>
            </a:r>
            <a:endParaRPr sz="1100">
              <a:solidFill>
                <a:schemeClr val="dk2"/>
              </a:solidFill>
            </a:endParaRPr>
          </a:p>
          <a:p>
            <a:pPr marL="0" marR="0" lvl="0" indent="0" algn="l" rtl="0">
              <a:spcBef>
                <a:spcPts val="0"/>
              </a:spcBef>
              <a:spcAft>
                <a:spcPts val="0"/>
              </a:spcAft>
              <a:buNone/>
            </a:pPr>
            <a:r>
              <a:rPr lang="hu" sz="1200">
                <a:solidFill>
                  <a:schemeClr val="dk2"/>
                </a:solidFill>
                <a:latin typeface="Palatino Linotype"/>
                <a:ea typeface="Palatino Linotype"/>
                <a:cs typeface="Palatino Linotype"/>
                <a:sym typeface="Palatino Linotype"/>
              </a:rPr>
              <a:t>Lana Khamisi</a:t>
            </a:r>
            <a:endParaRPr sz="1100">
              <a:solidFill>
                <a:schemeClr val="dk2"/>
              </a:solidFill>
            </a:endParaRPr>
          </a:p>
          <a:p>
            <a:pPr marL="0" marR="0" lvl="0" indent="0" algn="l" rtl="0">
              <a:spcBef>
                <a:spcPts val="0"/>
              </a:spcBef>
              <a:spcAft>
                <a:spcPts val="0"/>
              </a:spcAft>
              <a:buNone/>
            </a:pPr>
            <a:r>
              <a:rPr lang="hu" sz="1200">
                <a:solidFill>
                  <a:schemeClr val="dk2"/>
                </a:solidFill>
                <a:latin typeface="Palatino Linotype"/>
                <a:ea typeface="Palatino Linotype"/>
                <a:cs typeface="Palatino Linotype"/>
                <a:sym typeface="Palatino Linotype"/>
              </a:rPr>
              <a:t>Karen Torres</a:t>
            </a:r>
            <a:endParaRPr sz="1100">
              <a:solidFill>
                <a:schemeClr val="dk2"/>
              </a:solidFill>
            </a:endParaRPr>
          </a:p>
        </p:txBody>
      </p:sp>
      <p:sp>
        <p:nvSpPr>
          <p:cNvPr id="351" name="Google Shape;351;p34"/>
          <p:cNvSpPr txBox="1"/>
          <p:nvPr/>
        </p:nvSpPr>
        <p:spPr>
          <a:xfrm>
            <a:off x="472739" y="4089237"/>
            <a:ext cx="22218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rgbClr val="FF0000"/>
              </a:buClr>
              <a:buSzPts val="1200"/>
              <a:buFont typeface="Palatino Linotype"/>
              <a:buNone/>
            </a:pPr>
            <a:r>
              <a:rPr lang="hu" sz="1200" b="1">
                <a:solidFill>
                  <a:srgbClr val="FF7733"/>
                </a:solidFill>
                <a:latin typeface="Palatino Linotype"/>
                <a:ea typeface="Palatino Linotype"/>
                <a:cs typeface="Palatino Linotype"/>
                <a:sym typeface="Palatino Linotype"/>
              </a:rPr>
              <a:t>HUN-REN Wigner GPU-lab</a:t>
            </a:r>
            <a:endParaRPr sz="1100"/>
          </a:p>
          <a:p>
            <a:pPr marL="0" marR="0" lvl="0" indent="0" algn="l" rtl="0">
              <a:spcBef>
                <a:spcPts val="0"/>
              </a:spcBef>
              <a:spcAft>
                <a:spcPts val="0"/>
              </a:spcAft>
              <a:buClr>
                <a:srgbClr val="FF0000"/>
              </a:buClr>
              <a:buSzPts val="1200"/>
              <a:buFont typeface="Palatino Linotype"/>
              <a:buNone/>
            </a:pPr>
            <a:r>
              <a:rPr lang="hu" sz="1200" b="1">
                <a:solidFill>
                  <a:srgbClr val="FF7733"/>
                </a:solidFill>
                <a:latin typeface="Palatino Linotype"/>
                <a:ea typeface="Palatino Linotype"/>
                <a:cs typeface="Palatino Linotype"/>
                <a:sym typeface="Palatino Linotype"/>
              </a:rPr>
              <a:t>KIFÜ HPC KK</a:t>
            </a:r>
            <a:endParaRPr sz="1100"/>
          </a:p>
        </p:txBody>
      </p:sp>
      <p:sp>
        <p:nvSpPr>
          <p:cNvPr id="352" name="Google Shape;352;p34"/>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53" name="Google Shape;353;p34"/>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16"/>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Study plan</a:t>
            </a:r>
            <a:endParaRPr sz="2800">
              <a:solidFill>
                <a:srgbClr val="000000"/>
              </a:solidFill>
              <a:latin typeface="Raleway"/>
              <a:ea typeface="Raleway"/>
              <a:cs typeface="Raleway"/>
              <a:sym typeface="Raleway"/>
            </a:endParaRPr>
          </a:p>
        </p:txBody>
      </p:sp>
      <p:sp>
        <p:nvSpPr>
          <p:cNvPr id="112" name="Google Shape;112;p16"/>
          <p:cNvSpPr txBox="1"/>
          <p:nvPr/>
        </p:nvSpPr>
        <p:spPr>
          <a:xfrm>
            <a:off x="8466000" y="4764425"/>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1/13</a:t>
            </a:r>
            <a:endParaRPr sz="1300">
              <a:solidFill>
                <a:srgbClr val="233A44"/>
              </a:solidFill>
              <a:latin typeface="Lato"/>
              <a:ea typeface="Lato"/>
              <a:cs typeface="Lato"/>
              <a:sym typeface="Lato"/>
            </a:endParaRPr>
          </a:p>
        </p:txBody>
      </p:sp>
      <p:sp>
        <p:nvSpPr>
          <p:cNvPr id="113" name="Google Shape;113;p16"/>
          <p:cNvSpPr txBox="1"/>
          <p:nvPr/>
        </p:nvSpPr>
        <p:spPr>
          <a:xfrm>
            <a:off x="361850" y="1315963"/>
            <a:ext cx="4327200" cy="2585293"/>
          </a:xfrm>
          <a:prstGeom prst="rect">
            <a:avLst/>
          </a:prstGeom>
          <a:noFill/>
          <a:ln>
            <a:noFill/>
          </a:ln>
        </p:spPr>
        <p:txBody>
          <a:bodyPr spcFirstLastPara="1" wrap="square" lIns="91425" tIns="91425" rIns="91425" bIns="91425" anchor="t" anchorCtr="0">
            <a:spAutoFit/>
          </a:bodyPr>
          <a:lstStyle/>
          <a:p>
            <a:pPr marL="457200" lvl="0" indent="-317500" rtl="0">
              <a:lnSpc>
                <a:spcPct val="150000"/>
              </a:lnSpc>
              <a:spcBef>
                <a:spcPts val="1200"/>
              </a:spcBef>
              <a:spcAft>
                <a:spcPts val="0"/>
              </a:spcAft>
              <a:buSzPts val="1400"/>
              <a:buFont typeface="Lato"/>
              <a:buChar char="●"/>
            </a:pPr>
            <a:r>
              <a:rPr lang="hu" dirty="0">
                <a:latin typeface="Lato"/>
                <a:ea typeface="Lato"/>
                <a:cs typeface="Lato"/>
                <a:sym typeface="Lato"/>
              </a:rPr>
              <a:t>Inhibit LILRB4 function!</a:t>
            </a:r>
            <a:br>
              <a:rPr lang="hu" dirty="0">
                <a:latin typeface="Lato"/>
                <a:ea typeface="Lato"/>
                <a:cs typeface="Lato"/>
                <a:sym typeface="Lato"/>
              </a:rPr>
            </a:br>
            <a:r>
              <a:rPr lang="hu" i="1" dirty="0">
                <a:latin typeface="Lato"/>
                <a:ea typeface="Lato"/>
                <a:cs typeface="Lato"/>
                <a:sym typeface="Lato"/>
              </a:rPr>
              <a:t>In silico</a:t>
            </a:r>
            <a:r>
              <a:rPr lang="hu" dirty="0">
                <a:latin typeface="Lato"/>
                <a:ea typeface="Lato"/>
                <a:cs typeface="Lato"/>
                <a:sym typeface="Lato"/>
              </a:rPr>
              <a:t> design of a </a:t>
            </a:r>
            <a:r>
              <a:rPr lang="hu" b="1" dirty="0">
                <a:latin typeface="Lato"/>
                <a:ea typeface="Lato"/>
                <a:cs typeface="Lato"/>
                <a:sym typeface="Lato"/>
              </a:rPr>
              <a:t>LILRB4</a:t>
            </a:r>
            <a:r>
              <a:rPr lang="hu" dirty="0">
                <a:latin typeface="Lato"/>
                <a:ea typeface="Lato"/>
                <a:cs typeface="Lato"/>
                <a:sym typeface="Lato"/>
              </a:rPr>
              <a:t>  binding nanobody</a:t>
            </a:r>
            <a:endParaRPr dirty="0">
              <a:latin typeface="Lato"/>
              <a:ea typeface="Lato"/>
              <a:cs typeface="Lato"/>
              <a:sym typeface="Lato"/>
            </a:endParaRPr>
          </a:p>
          <a:p>
            <a:pPr marL="457200" lvl="0" indent="-317500" rtl="0">
              <a:lnSpc>
                <a:spcPct val="150000"/>
              </a:lnSpc>
              <a:spcBef>
                <a:spcPts val="0"/>
              </a:spcBef>
              <a:spcAft>
                <a:spcPts val="0"/>
              </a:spcAft>
              <a:buSzPts val="1400"/>
              <a:buFont typeface="Lato"/>
              <a:buChar char="●"/>
            </a:pPr>
            <a:r>
              <a:rPr lang="hu" dirty="0">
                <a:latin typeface="Lato"/>
                <a:ea typeface="Lato"/>
                <a:cs typeface="Lato"/>
                <a:sym typeface="Lato"/>
              </a:rPr>
              <a:t>Test its ability </a:t>
            </a:r>
            <a:r>
              <a:rPr lang="hu" i="1" dirty="0">
                <a:latin typeface="Lato"/>
                <a:ea typeface="Lato"/>
                <a:cs typeface="Lato"/>
                <a:sym typeface="Lato"/>
              </a:rPr>
              <a:t>in vitro</a:t>
            </a:r>
            <a:endParaRPr i="1" dirty="0">
              <a:latin typeface="Lato"/>
              <a:ea typeface="Lato"/>
              <a:cs typeface="Lato"/>
              <a:sym typeface="Lato"/>
            </a:endParaRPr>
          </a:p>
          <a:p>
            <a:pPr marL="0" lvl="0" indent="0" algn="just" rtl="0">
              <a:lnSpc>
                <a:spcPct val="150000"/>
              </a:lnSpc>
              <a:spcBef>
                <a:spcPts val="1200"/>
              </a:spcBef>
              <a:spcAft>
                <a:spcPts val="0"/>
              </a:spcAft>
              <a:buNone/>
            </a:pPr>
            <a:endParaRPr dirty="0">
              <a:latin typeface="Lato"/>
              <a:ea typeface="Lato"/>
              <a:cs typeface="Lato"/>
              <a:sym typeface="Lato"/>
            </a:endParaRPr>
          </a:p>
          <a:p>
            <a:pPr marL="0" lvl="0" indent="0" algn="just" rtl="0">
              <a:lnSpc>
                <a:spcPct val="150000"/>
              </a:lnSpc>
              <a:spcBef>
                <a:spcPts val="1200"/>
              </a:spcBef>
              <a:spcAft>
                <a:spcPts val="0"/>
              </a:spcAft>
              <a:buNone/>
            </a:pPr>
            <a:r>
              <a:rPr lang="hu" u="sng" dirty="0">
                <a:latin typeface="Lato"/>
                <a:ea typeface="Lato"/>
                <a:cs typeface="Lato"/>
                <a:sym typeface="Lato"/>
              </a:rPr>
              <a:t>Challenges</a:t>
            </a:r>
            <a:endParaRPr u="sng" dirty="0">
              <a:latin typeface="Lato"/>
              <a:ea typeface="Lato"/>
              <a:cs typeface="Lato"/>
              <a:sym typeface="Lato"/>
            </a:endParaRPr>
          </a:p>
          <a:p>
            <a:pPr marL="457200" lvl="0" indent="-317500" algn="l" rtl="0">
              <a:lnSpc>
                <a:spcPct val="150000"/>
              </a:lnSpc>
              <a:spcBef>
                <a:spcPts val="0"/>
              </a:spcBef>
              <a:spcAft>
                <a:spcPts val="0"/>
              </a:spcAft>
              <a:buClr>
                <a:srgbClr val="FF0000"/>
              </a:buClr>
              <a:buSzPts val="1400"/>
              <a:buFont typeface="Lato"/>
              <a:buAutoNum type="arabicPeriod"/>
            </a:pPr>
            <a:r>
              <a:rPr lang="hu" dirty="0">
                <a:solidFill>
                  <a:srgbClr val="FF0000"/>
                </a:solidFill>
                <a:latin typeface="Lato"/>
                <a:ea typeface="Lato"/>
                <a:cs typeface="Lato"/>
                <a:sym typeface="Lato"/>
              </a:rPr>
              <a:t>Design a strongly binding </a:t>
            </a:r>
            <a:r>
              <a:rPr lang="hu" b="1" dirty="0">
                <a:solidFill>
                  <a:srgbClr val="FF0000"/>
                </a:solidFill>
                <a:latin typeface="Lato"/>
                <a:ea typeface="Lato"/>
                <a:cs typeface="Lato"/>
                <a:sym typeface="Lato"/>
              </a:rPr>
              <a:t>nanobody</a:t>
            </a:r>
            <a:endParaRPr dirty="0">
              <a:solidFill>
                <a:srgbClr val="FF0000"/>
              </a:solidFill>
              <a:latin typeface="Lato"/>
              <a:ea typeface="Lato"/>
              <a:cs typeface="Lato"/>
              <a:sym typeface="Lato"/>
            </a:endParaRPr>
          </a:p>
        </p:txBody>
      </p:sp>
      <p:sp>
        <p:nvSpPr>
          <p:cNvPr id="114" name="Google Shape;114;p16"/>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15" name="Google Shape;115;p16"/>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2/10</a:t>
            </a:r>
            <a:endParaRPr sz="1300">
              <a:solidFill>
                <a:srgbClr val="233A44"/>
              </a:solidFill>
              <a:latin typeface="Lato"/>
              <a:ea typeface="Lato"/>
              <a:cs typeface="Lato"/>
              <a:sym typeface="Lato"/>
            </a:endParaRPr>
          </a:p>
        </p:txBody>
      </p:sp>
      <p:sp>
        <p:nvSpPr>
          <p:cNvPr id="116" name="Google Shape;116;p16"/>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pic>
        <p:nvPicPr>
          <p:cNvPr id="117" name="Google Shape;117;p16"/>
          <p:cNvPicPr preferRelativeResize="0"/>
          <p:nvPr/>
        </p:nvPicPr>
        <p:blipFill>
          <a:blip r:embed="rId3">
            <a:alphaModFix/>
          </a:blip>
          <a:stretch>
            <a:fillRect/>
          </a:stretch>
        </p:blipFill>
        <p:spPr>
          <a:xfrm>
            <a:off x="5906799" y="1315975"/>
            <a:ext cx="2925498" cy="303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7"/>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Nanobody design</a:t>
            </a:r>
            <a:endParaRPr sz="2800">
              <a:solidFill>
                <a:srgbClr val="000000"/>
              </a:solidFill>
              <a:latin typeface="Raleway"/>
              <a:ea typeface="Raleway"/>
              <a:cs typeface="Raleway"/>
              <a:sym typeface="Raleway"/>
            </a:endParaRPr>
          </a:p>
        </p:txBody>
      </p:sp>
      <p:pic>
        <p:nvPicPr>
          <p:cNvPr id="124" name="Google Shape;124;p17"/>
          <p:cNvPicPr preferRelativeResize="0"/>
          <p:nvPr/>
        </p:nvPicPr>
        <p:blipFill>
          <a:blip r:embed="rId5">
            <a:alphaModFix/>
          </a:blip>
          <a:stretch>
            <a:fillRect/>
          </a:stretch>
        </p:blipFill>
        <p:spPr>
          <a:xfrm>
            <a:off x="345637" y="1488574"/>
            <a:ext cx="1827272" cy="1144175"/>
          </a:xfrm>
          <a:prstGeom prst="rect">
            <a:avLst/>
          </a:prstGeom>
          <a:noFill/>
          <a:ln>
            <a:noFill/>
          </a:ln>
        </p:spPr>
      </p:pic>
      <p:sp>
        <p:nvSpPr>
          <p:cNvPr id="125" name="Google Shape;125;p17"/>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26" name="Google Shape;126;p17"/>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3/10</a:t>
            </a:r>
            <a:endParaRPr sz="1300">
              <a:solidFill>
                <a:srgbClr val="233A44"/>
              </a:solidFill>
              <a:latin typeface="Lato"/>
              <a:ea typeface="Lato"/>
              <a:cs typeface="Lato"/>
              <a:sym typeface="Lato"/>
            </a:endParaRPr>
          </a:p>
        </p:txBody>
      </p:sp>
      <p:sp>
        <p:nvSpPr>
          <p:cNvPr id="127" name="Google Shape;127;p17"/>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
        <p:nvSpPr>
          <p:cNvPr id="128" name="Google Shape;128;p17"/>
          <p:cNvSpPr txBox="1"/>
          <p:nvPr/>
        </p:nvSpPr>
        <p:spPr>
          <a:xfrm>
            <a:off x="2213225" y="1549775"/>
            <a:ext cx="2732700" cy="78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b="1" dirty="0" err="1">
                <a:solidFill>
                  <a:schemeClr val="accent1"/>
                </a:solidFill>
                <a:latin typeface="Lato"/>
                <a:ea typeface="Lato"/>
                <a:cs typeface="Lato"/>
                <a:sym typeface="Lato"/>
              </a:rPr>
              <a:t>RFDiffusion</a:t>
            </a:r>
            <a:endParaRPr lang="en-GB" sz="1300" b="1" dirty="0">
              <a:solidFill>
                <a:schemeClr val="accent1"/>
              </a:solidFill>
              <a:latin typeface="Lato"/>
              <a:ea typeface="Lato"/>
              <a:cs typeface="Lato"/>
              <a:sym typeface="Lato"/>
            </a:endParaRPr>
          </a:p>
          <a:p>
            <a:pPr marL="0" lvl="0" indent="0" algn="l" rtl="0">
              <a:spcBef>
                <a:spcPts val="0"/>
              </a:spcBef>
              <a:spcAft>
                <a:spcPts val="0"/>
              </a:spcAft>
              <a:buNone/>
            </a:pPr>
            <a:r>
              <a:rPr lang="hu" sz="1300" dirty="0">
                <a:solidFill>
                  <a:schemeClr val="accent1"/>
                </a:solidFill>
                <a:latin typeface="Lato"/>
                <a:ea typeface="Lato"/>
                <a:cs typeface="Lato"/>
                <a:sym typeface="Lato"/>
              </a:rPr>
              <a:t>Start from constrained backbone </a:t>
            </a:r>
            <a:endParaRPr sz="1300" dirty="0">
              <a:solidFill>
                <a:schemeClr val="accent1"/>
              </a:solidFill>
              <a:latin typeface="Lato"/>
              <a:ea typeface="Lato"/>
              <a:cs typeface="Lato"/>
              <a:sym typeface="Lato"/>
            </a:endParaRPr>
          </a:p>
          <a:p>
            <a:pPr marL="0" lvl="0" indent="0" algn="l" rtl="0">
              <a:spcBef>
                <a:spcPts val="0"/>
              </a:spcBef>
              <a:spcAft>
                <a:spcPts val="0"/>
              </a:spcAft>
              <a:buNone/>
            </a:pPr>
            <a:r>
              <a:rPr lang="hu" sz="1300" dirty="0">
                <a:solidFill>
                  <a:schemeClr val="accent1"/>
                </a:solidFill>
                <a:latin typeface="Lato"/>
                <a:ea typeface="Lato"/>
                <a:cs typeface="Lato"/>
                <a:sym typeface="Lato"/>
              </a:rPr>
              <a:t>Diffusion introduces small changes</a:t>
            </a:r>
            <a:endParaRPr sz="1300" dirty="0">
              <a:solidFill>
                <a:schemeClr val="accent1"/>
              </a:solidFill>
              <a:latin typeface="Lato"/>
              <a:ea typeface="Lato"/>
              <a:cs typeface="Lato"/>
              <a:sym typeface="Lato"/>
            </a:endParaRPr>
          </a:p>
        </p:txBody>
      </p:sp>
      <p:sp>
        <p:nvSpPr>
          <p:cNvPr id="129" name="Google Shape;129;p17"/>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1800">
                <a:latin typeface="Raleway"/>
                <a:ea typeface="Raleway"/>
                <a:cs typeface="Raleway"/>
                <a:sym typeface="Raleway"/>
              </a:rPr>
              <a:t>1. Nanobody design</a:t>
            </a:r>
            <a:endParaRPr sz="1800">
              <a:solidFill>
                <a:srgbClr val="000000"/>
              </a:solidFill>
              <a:latin typeface="Raleway"/>
              <a:ea typeface="Raleway"/>
              <a:cs typeface="Raleway"/>
              <a:sym typeface="Raleway"/>
            </a:endParaRPr>
          </a:p>
        </p:txBody>
      </p:sp>
      <p:pic>
        <p:nvPicPr>
          <p:cNvPr id="2" name="6jb9_xt.avi">
            <a:hlinkClick r:id="" action="ppaction://media"/>
            <a:extLst>
              <a:ext uri="{FF2B5EF4-FFF2-40B4-BE49-F238E27FC236}">
                <a16:creationId xmlns:a16="http://schemas.microsoft.com/office/drawing/2014/main" id="{2070D2B3-C421-055E-78D4-000E1F760B7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945925" y="1030657"/>
            <a:ext cx="4078859" cy="168706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18"/>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Nanobody design</a:t>
            </a:r>
            <a:endParaRPr sz="2800">
              <a:solidFill>
                <a:srgbClr val="000000"/>
              </a:solidFill>
              <a:latin typeface="Raleway"/>
              <a:ea typeface="Raleway"/>
              <a:cs typeface="Raleway"/>
              <a:sym typeface="Raleway"/>
            </a:endParaRPr>
          </a:p>
        </p:txBody>
      </p:sp>
      <p:pic>
        <p:nvPicPr>
          <p:cNvPr id="135" name="Google Shape;135;p18"/>
          <p:cNvPicPr preferRelativeResize="0"/>
          <p:nvPr/>
        </p:nvPicPr>
        <p:blipFill>
          <a:blip r:embed="rId3">
            <a:alphaModFix/>
          </a:blip>
          <a:stretch>
            <a:fillRect/>
          </a:stretch>
        </p:blipFill>
        <p:spPr>
          <a:xfrm>
            <a:off x="5424650" y="1927725"/>
            <a:ext cx="3137025" cy="2721650"/>
          </a:xfrm>
          <a:prstGeom prst="rect">
            <a:avLst/>
          </a:prstGeom>
          <a:noFill/>
          <a:ln>
            <a:noFill/>
          </a:ln>
        </p:spPr>
      </p:pic>
      <p:pic>
        <p:nvPicPr>
          <p:cNvPr id="136" name="Google Shape;136;p18"/>
          <p:cNvPicPr preferRelativeResize="0"/>
          <p:nvPr/>
        </p:nvPicPr>
        <p:blipFill>
          <a:blip r:embed="rId4">
            <a:alphaModFix/>
          </a:blip>
          <a:stretch>
            <a:fillRect/>
          </a:stretch>
        </p:blipFill>
        <p:spPr>
          <a:xfrm>
            <a:off x="4520875" y="572700"/>
            <a:ext cx="2022725" cy="1069075"/>
          </a:xfrm>
          <a:prstGeom prst="rect">
            <a:avLst/>
          </a:prstGeom>
          <a:noFill/>
          <a:ln>
            <a:noFill/>
          </a:ln>
        </p:spPr>
      </p:pic>
      <p:pic>
        <p:nvPicPr>
          <p:cNvPr id="137" name="Google Shape;137;p18"/>
          <p:cNvPicPr preferRelativeResize="0"/>
          <p:nvPr/>
        </p:nvPicPr>
        <p:blipFill>
          <a:blip r:embed="rId5">
            <a:alphaModFix/>
          </a:blip>
          <a:stretch>
            <a:fillRect/>
          </a:stretch>
        </p:blipFill>
        <p:spPr>
          <a:xfrm>
            <a:off x="345637" y="1488574"/>
            <a:ext cx="1827272" cy="1144175"/>
          </a:xfrm>
          <a:prstGeom prst="rect">
            <a:avLst/>
          </a:prstGeom>
          <a:noFill/>
          <a:ln>
            <a:noFill/>
          </a:ln>
        </p:spPr>
      </p:pic>
      <p:pic>
        <p:nvPicPr>
          <p:cNvPr id="138" name="Google Shape;138;p18"/>
          <p:cNvPicPr preferRelativeResize="0"/>
          <p:nvPr/>
        </p:nvPicPr>
        <p:blipFill>
          <a:blip r:embed="rId6">
            <a:alphaModFix/>
          </a:blip>
          <a:stretch>
            <a:fillRect/>
          </a:stretch>
        </p:blipFill>
        <p:spPr>
          <a:xfrm>
            <a:off x="349950" y="2632742"/>
            <a:ext cx="1827275" cy="1166958"/>
          </a:xfrm>
          <a:prstGeom prst="rect">
            <a:avLst/>
          </a:prstGeom>
          <a:noFill/>
          <a:ln>
            <a:noFill/>
          </a:ln>
        </p:spPr>
      </p:pic>
      <p:sp>
        <p:nvSpPr>
          <p:cNvPr id="139" name="Google Shape;139;p18"/>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0" name="Google Shape;140;p18"/>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3/10</a:t>
            </a:r>
            <a:endParaRPr sz="1300">
              <a:solidFill>
                <a:srgbClr val="233A44"/>
              </a:solidFill>
              <a:latin typeface="Lato"/>
              <a:ea typeface="Lato"/>
              <a:cs typeface="Lato"/>
              <a:sym typeface="Lato"/>
            </a:endParaRPr>
          </a:p>
        </p:txBody>
      </p:sp>
      <p:sp>
        <p:nvSpPr>
          <p:cNvPr id="141" name="Google Shape;141;p18"/>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
        <p:nvSpPr>
          <p:cNvPr id="142" name="Google Shape;142;p18"/>
          <p:cNvSpPr txBox="1"/>
          <p:nvPr/>
        </p:nvSpPr>
        <p:spPr>
          <a:xfrm>
            <a:off x="2231100" y="2740200"/>
            <a:ext cx="2650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chemeClr val="accent1"/>
                </a:solidFill>
                <a:latin typeface="Lato"/>
                <a:ea typeface="Lato"/>
                <a:cs typeface="Lato"/>
                <a:sym typeface="Lato"/>
              </a:rPr>
              <a:t>Adds sequence to the structure</a:t>
            </a:r>
            <a:endParaRPr sz="1300">
              <a:solidFill>
                <a:schemeClr val="accent1"/>
              </a:solidFill>
              <a:latin typeface="Lato"/>
              <a:ea typeface="Lato"/>
              <a:cs typeface="Lato"/>
              <a:sym typeface="Lato"/>
            </a:endParaRPr>
          </a:p>
          <a:p>
            <a:pPr marL="0" lvl="0" indent="0" algn="l" rtl="0">
              <a:spcBef>
                <a:spcPts val="0"/>
              </a:spcBef>
              <a:spcAft>
                <a:spcPts val="0"/>
              </a:spcAft>
              <a:buNone/>
            </a:pPr>
            <a:r>
              <a:rPr lang="hu" sz="1300">
                <a:solidFill>
                  <a:schemeClr val="accent1"/>
                </a:solidFill>
                <a:latin typeface="Lato"/>
                <a:ea typeface="Lato"/>
                <a:cs typeface="Lato"/>
                <a:sym typeface="Lato"/>
              </a:rPr>
              <a:t>We get a lot of sequences this way</a:t>
            </a:r>
            <a:endParaRPr sz="1300">
              <a:solidFill>
                <a:schemeClr val="accent1"/>
              </a:solidFill>
              <a:latin typeface="Lato"/>
              <a:ea typeface="Lato"/>
              <a:cs typeface="Lato"/>
              <a:sym typeface="Lato"/>
            </a:endParaRPr>
          </a:p>
        </p:txBody>
      </p:sp>
      <p:sp>
        <p:nvSpPr>
          <p:cNvPr id="143" name="Google Shape;143;p18"/>
          <p:cNvSpPr txBox="1"/>
          <p:nvPr/>
        </p:nvSpPr>
        <p:spPr>
          <a:xfrm>
            <a:off x="2213225" y="1549775"/>
            <a:ext cx="2732700" cy="784800"/>
          </a:xfrm>
          <a:prstGeom prst="rect">
            <a:avLst/>
          </a:prstGeom>
          <a:noFill/>
          <a:ln>
            <a:noFill/>
          </a:ln>
        </p:spPr>
        <p:txBody>
          <a:bodyPr spcFirstLastPara="1" wrap="square" lIns="91425" tIns="91425" rIns="91425" bIns="91425" anchor="t" anchorCtr="0">
            <a:spAutoFit/>
          </a:bodyPr>
          <a:lstStyle/>
          <a:p>
            <a:r>
              <a:rPr lang="en-GB" sz="1300" b="1" dirty="0" err="1">
                <a:solidFill>
                  <a:schemeClr val="accent1"/>
                </a:solidFill>
                <a:latin typeface="Lato"/>
                <a:ea typeface="Lato"/>
                <a:cs typeface="Lato"/>
                <a:sym typeface="Lato"/>
              </a:rPr>
              <a:t>RFDiffusion</a:t>
            </a:r>
            <a:endParaRPr lang="en-GB" sz="1300" dirty="0">
              <a:solidFill>
                <a:schemeClr val="accent1"/>
              </a:solidFill>
              <a:latin typeface="Lato"/>
              <a:ea typeface="Lato"/>
              <a:cs typeface="Lato"/>
              <a:sym typeface="Lato"/>
            </a:endParaRPr>
          </a:p>
          <a:p>
            <a:pPr marL="0" lvl="0" indent="0" algn="l" rtl="0">
              <a:spcBef>
                <a:spcPts val="0"/>
              </a:spcBef>
              <a:spcAft>
                <a:spcPts val="0"/>
              </a:spcAft>
              <a:buNone/>
            </a:pPr>
            <a:r>
              <a:rPr lang="hu" sz="1300" dirty="0">
                <a:solidFill>
                  <a:schemeClr val="accent1"/>
                </a:solidFill>
                <a:latin typeface="Lato"/>
                <a:ea typeface="Lato"/>
                <a:cs typeface="Lato"/>
                <a:sym typeface="Lato"/>
              </a:rPr>
              <a:t>Start from constrained backbone </a:t>
            </a:r>
            <a:endParaRPr sz="1300" dirty="0">
              <a:solidFill>
                <a:schemeClr val="accent1"/>
              </a:solidFill>
              <a:latin typeface="Lato"/>
              <a:ea typeface="Lato"/>
              <a:cs typeface="Lato"/>
              <a:sym typeface="Lato"/>
            </a:endParaRPr>
          </a:p>
          <a:p>
            <a:pPr marL="0" lvl="0" indent="0" algn="l" rtl="0">
              <a:spcBef>
                <a:spcPts val="0"/>
              </a:spcBef>
              <a:spcAft>
                <a:spcPts val="0"/>
              </a:spcAft>
              <a:buNone/>
            </a:pPr>
            <a:r>
              <a:rPr lang="hu" sz="1300" dirty="0">
                <a:solidFill>
                  <a:schemeClr val="accent1"/>
                </a:solidFill>
                <a:latin typeface="Lato"/>
                <a:ea typeface="Lato"/>
                <a:cs typeface="Lato"/>
                <a:sym typeface="Lato"/>
              </a:rPr>
              <a:t>Diffusion introduces small changes</a:t>
            </a:r>
            <a:endParaRPr sz="1300" dirty="0">
              <a:solidFill>
                <a:schemeClr val="accent1"/>
              </a:solidFill>
              <a:latin typeface="Lato"/>
              <a:ea typeface="Lato"/>
              <a:cs typeface="Lato"/>
              <a:sym typeface="Lato"/>
            </a:endParaRPr>
          </a:p>
        </p:txBody>
      </p:sp>
      <p:sp>
        <p:nvSpPr>
          <p:cNvPr id="144" name="Google Shape;144;p18"/>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1800">
                <a:latin typeface="Raleway"/>
                <a:ea typeface="Raleway"/>
                <a:cs typeface="Raleway"/>
                <a:sym typeface="Raleway"/>
              </a:rPr>
              <a:t>1. Nanobody design</a:t>
            </a:r>
            <a:endParaRPr sz="1800">
              <a:solidFill>
                <a:srgbClr val="000000"/>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19"/>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Nanobody design</a:t>
            </a:r>
            <a:endParaRPr sz="2800">
              <a:solidFill>
                <a:srgbClr val="000000"/>
              </a:solidFill>
              <a:latin typeface="Raleway"/>
              <a:ea typeface="Raleway"/>
              <a:cs typeface="Raleway"/>
              <a:sym typeface="Raleway"/>
            </a:endParaRPr>
          </a:p>
        </p:txBody>
      </p:sp>
      <p:pic>
        <p:nvPicPr>
          <p:cNvPr id="150" name="Google Shape;150;p19"/>
          <p:cNvPicPr preferRelativeResize="0"/>
          <p:nvPr/>
        </p:nvPicPr>
        <p:blipFill>
          <a:blip r:embed="rId3">
            <a:alphaModFix/>
          </a:blip>
          <a:stretch>
            <a:fillRect/>
          </a:stretch>
        </p:blipFill>
        <p:spPr>
          <a:xfrm>
            <a:off x="5270775" y="1875675"/>
            <a:ext cx="3366375" cy="2887950"/>
          </a:xfrm>
          <a:prstGeom prst="rect">
            <a:avLst/>
          </a:prstGeom>
          <a:noFill/>
          <a:ln>
            <a:noFill/>
          </a:ln>
        </p:spPr>
      </p:pic>
      <p:pic>
        <p:nvPicPr>
          <p:cNvPr id="151" name="Google Shape;151;p19"/>
          <p:cNvPicPr preferRelativeResize="0"/>
          <p:nvPr/>
        </p:nvPicPr>
        <p:blipFill>
          <a:blip r:embed="rId4">
            <a:alphaModFix/>
          </a:blip>
          <a:stretch>
            <a:fillRect/>
          </a:stretch>
        </p:blipFill>
        <p:spPr>
          <a:xfrm>
            <a:off x="345637" y="1488574"/>
            <a:ext cx="1827272" cy="1144175"/>
          </a:xfrm>
          <a:prstGeom prst="rect">
            <a:avLst/>
          </a:prstGeom>
          <a:noFill/>
          <a:ln>
            <a:noFill/>
          </a:ln>
        </p:spPr>
      </p:pic>
      <p:pic>
        <p:nvPicPr>
          <p:cNvPr id="152" name="Google Shape;152;p19"/>
          <p:cNvPicPr preferRelativeResize="0"/>
          <p:nvPr/>
        </p:nvPicPr>
        <p:blipFill>
          <a:blip r:embed="rId5">
            <a:alphaModFix/>
          </a:blip>
          <a:stretch>
            <a:fillRect/>
          </a:stretch>
        </p:blipFill>
        <p:spPr>
          <a:xfrm>
            <a:off x="349950" y="2632742"/>
            <a:ext cx="1827275" cy="1166958"/>
          </a:xfrm>
          <a:prstGeom prst="rect">
            <a:avLst/>
          </a:prstGeom>
          <a:noFill/>
          <a:ln>
            <a:noFill/>
          </a:ln>
        </p:spPr>
      </p:pic>
      <p:pic>
        <p:nvPicPr>
          <p:cNvPr id="153" name="Google Shape;153;p19"/>
          <p:cNvPicPr preferRelativeResize="0"/>
          <p:nvPr/>
        </p:nvPicPr>
        <p:blipFill>
          <a:blip r:embed="rId6">
            <a:alphaModFix/>
          </a:blip>
          <a:stretch>
            <a:fillRect/>
          </a:stretch>
        </p:blipFill>
        <p:spPr>
          <a:xfrm>
            <a:off x="341325" y="3799700"/>
            <a:ext cx="1835900" cy="869341"/>
          </a:xfrm>
          <a:prstGeom prst="rect">
            <a:avLst/>
          </a:prstGeom>
          <a:noFill/>
          <a:ln>
            <a:noFill/>
          </a:ln>
        </p:spPr>
      </p:pic>
      <p:sp>
        <p:nvSpPr>
          <p:cNvPr id="154" name="Google Shape;154;p19"/>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55" name="Google Shape;155;p19"/>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3/10</a:t>
            </a:r>
            <a:endParaRPr sz="1300">
              <a:solidFill>
                <a:srgbClr val="233A44"/>
              </a:solidFill>
              <a:latin typeface="Lato"/>
              <a:ea typeface="Lato"/>
              <a:cs typeface="Lato"/>
              <a:sym typeface="Lato"/>
            </a:endParaRPr>
          </a:p>
        </p:txBody>
      </p:sp>
      <p:sp>
        <p:nvSpPr>
          <p:cNvPr id="156" name="Google Shape;156;p19"/>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pic>
        <p:nvPicPr>
          <p:cNvPr id="157" name="Google Shape;157;p19"/>
          <p:cNvPicPr preferRelativeResize="0"/>
          <p:nvPr/>
        </p:nvPicPr>
        <p:blipFill>
          <a:blip r:embed="rId7">
            <a:alphaModFix/>
          </a:blip>
          <a:stretch>
            <a:fillRect/>
          </a:stretch>
        </p:blipFill>
        <p:spPr>
          <a:xfrm>
            <a:off x="7453604" y="535150"/>
            <a:ext cx="1318797" cy="1144175"/>
          </a:xfrm>
          <a:prstGeom prst="rect">
            <a:avLst/>
          </a:prstGeom>
          <a:noFill/>
          <a:ln>
            <a:noFill/>
          </a:ln>
        </p:spPr>
      </p:pic>
      <p:pic>
        <p:nvPicPr>
          <p:cNvPr id="158" name="Google Shape;158;p19"/>
          <p:cNvPicPr preferRelativeResize="0"/>
          <p:nvPr/>
        </p:nvPicPr>
        <p:blipFill>
          <a:blip r:embed="rId8">
            <a:alphaModFix/>
          </a:blip>
          <a:stretch>
            <a:fillRect/>
          </a:stretch>
        </p:blipFill>
        <p:spPr>
          <a:xfrm>
            <a:off x="4520875" y="572700"/>
            <a:ext cx="2022725" cy="1069075"/>
          </a:xfrm>
          <a:prstGeom prst="rect">
            <a:avLst/>
          </a:prstGeom>
          <a:noFill/>
          <a:ln>
            <a:noFill/>
          </a:ln>
        </p:spPr>
      </p:pic>
      <p:sp>
        <p:nvSpPr>
          <p:cNvPr id="159" name="Google Shape;159;p19"/>
          <p:cNvSpPr txBox="1"/>
          <p:nvPr/>
        </p:nvSpPr>
        <p:spPr>
          <a:xfrm>
            <a:off x="2177225" y="3900675"/>
            <a:ext cx="3084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chemeClr val="accent1"/>
                </a:solidFill>
                <a:latin typeface="Lato"/>
                <a:ea typeface="Lato"/>
                <a:cs typeface="Lato"/>
                <a:sym typeface="Lato"/>
              </a:rPr>
              <a:t>AlphaFold3 predicts complexes well</a:t>
            </a:r>
            <a:endParaRPr sz="1300">
              <a:solidFill>
                <a:schemeClr val="accent1"/>
              </a:solidFill>
              <a:latin typeface="Lato"/>
              <a:ea typeface="Lato"/>
              <a:cs typeface="Lato"/>
              <a:sym typeface="Lato"/>
            </a:endParaRPr>
          </a:p>
          <a:p>
            <a:pPr marL="0" lvl="0" indent="0" algn="l" rtl="0">
              <a:spcBef>
                <a:spcPts val="0"/>
              </a:spcBef>
              <a:spcAft>
                <a:spcPts val="0"/>
              </a:spcAft>
              <a:buNone/>
            </a:pPr>
            <a:r>
              <a:rPr lang="hu" sz="1300">
                <a:solidFill>
                  <a:schemeClr val="accent1"/>
                </a:solidFill>
                <a:latin typeface="Lato"/>
                <a:ea typeface="Lato"/>
                <a:cs typeface="Lato"/>
                <a:sym typeface="Lato"/>
              </a:rPr>
              <a:t>Filter out incorrectly folding sequences</a:t>
            </a:r>
            <a:endParaRPr sz="1300">
              <a:solidFill>
                <a:schemeClr val="accent1"/>
              </a:solidFill>
              <a:latin typeface="Lato"/>
              <a:ea typeface="Lato"/>
              <a:cs typeface="Lato"/>
              <a:sym typeface="Lato"/>
            </a:endParaRPr>
          </a:p>
        </p:txBody>
      </p:sp>
      <p:sp>
        <p:nvSpPr>
          <p:cNvPr id="160" name="Google Shape;160;p19"/>
          <p:cNvSpPr txBox="1"/>
          <p:nvPr/>
        </p:nvSpPr>
        <p:spPr>
          <a:xfrm>
            <a:off x="2213225" y="1549775"/>
            <a:ext cx="2732700" cy="784800"/>
          </a:xfrm>
          <a:prstGeom prst="rect">
            <a:avLst/>
          </a:prstGeom>
          <a:noFill/>
          <a:ln>
            <a:noFill/>
          </a:ln>
        </p:spPr>
        <p:txBody>
          <a:bodyPr spcFirstLastPara="1" wrap="square" lIns="91425" tIns="91425" rIns="91425" bIns="91425" anchor="t" anchorCtr="0">
            <a:spAutoFit/>
          </a:bodyPr>
          <a:lstStyle/>
          <a:p>
            <a:r>
              <a:rPr lang="en-GB" sz="1300" b="1" dirty="0" err="1">
                <a:solidFill>
                  <a:schemeClr val="accent1"/>
                </a:solidFill>
                <a:latin typeface="Lato"/>
                <a:ea typeface="Lato"/>
                <a:cs typeface="Lato"/>
                <a:sym typeface="Lato"/>
              </a:rPr>
              <a:t>RFDiffusion</a:t>
            </a:r>
            <a:endParaRPr lang="en-GB" sz="1300" dirty="0">
              <a:solidFill>
                <a:schemeClr val="accent1"/>
              </a:solidFill>
              <a:latin typeface="Lato"/>
              <a:ea typeface="Lato"/>
              <a:cs typeface="Lato"/>
              <a:sym typeface="Lato"/>
            </a:endParaRPr>
          </a:p>
          <a:p>
            <a:pPr marL="0" lvl="0" indent="0" algn="l" rtl="0">
              <a:spcBef>
                <a:spcPts val="0"/>
              </a:spcBef>
              <a:spcAft>
                <a:spcPts val="0"/>
              </a:spcAft>
              <a:buNone/>
            </a:pPr>
            <a:r>
              <a:rPr lang="hu" sz="1300" dirty="0">
                <a:solidFill>
                  <a:schemeClr val="accent1"/>
                </a:solidFill>
                <a:latin typeface="Lato"/>
                <a:ea typeface="Lato"/>
                <a:cs typeface="Lato"/>
                <a:sym typeface="Lato"/>
              </a:rPr>
              <a:t>Start from constrained backbone </a:t>
            </a:r>
            <a:endParaRPr sz="1300" dirty="0">
              <a:solidFill>
                <a:schemeClr val="accent1"/>
              </a:solidFill>
              <a:latin typeface="Lato"/>
              <a:ea typeface="Lato"/>
              <a:cs typeface="Lato"/>
              <a:sym typeface="Lato"/>
            </a:endParaRPr>
          </a:p>
          <a:p>
            <a:pPr marL="0" lvl="0" indent="0" algn="l" rtl="0">
              <a:spcBef>
                <a:spcPts val="0"/>
              </a:spcBef>
              <a:spcAft>
                <a:spcPts val="0"/>
              </a:spcAft>
              <a:buNone/>
            </a:pPr>
            <a:r>
              <a:rPr lang="hu" sz="1300" dirty="0">
                <a:solidFill>
                  <a:schemeClr val="accent1"/>
                </a:solidFill>
                <a:latin typeface="Lato"/>
                <a:ea typeface="Lato"/>
                <a:cs typeface="Lato"/>
                <a:sym typeface="Lato"/>
              </a:rPr>
              <a:t>Diffusion introduces small changes</a:t>
            </a:r>
            <a:endParaRPr sz="1300" dirty="0">
              <a:solidFill>
                <a:schemeClr val="accent1"/>
              </a:solidFill>
              <a:latin typeface="Lato"/>
              <a:ea typeface="Lato"/>
              <a:cs typeface="Lato"/>
              <a:sym typeface="Lato"/>
            </a:endParaRPr>
          </a:p>
        </p:txBody>
      </p:sp>
      <p:sp>
        <p:nvSpPr>
          <p:cNvPr id="161" name="Google Shape;161;p19"/>
          <p:cNvSpPr txBox="1"/>
          <p:nvPr/>
        </p:nvSpPr>
        <p:spPr>
          <a:xfrm>
            <a:off x="2231100" y="2740200"/>
            <a:ext cx="2650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chemeClr val="accent1"/>
                </a:solidFill>
                <a:latin typeface="Lato"/>
                <a:ea typeface="Lato"/>
                <a:cs typeface="Lato"/>
                <a:sym typeface="Lato"/>
              </a:rPr>
              <a:t>Adds sequence to the structure</a:t>
            </a:r>
            <a:endParaRPr sz="1300">
              <a:solidFill>
                <a:schemeClr val="accent1"/>
              </a:solidFill>
              <a:latin typeface="Lato"/>
              <a:ea typeface="Lato"/>
              <a:cs typeface="Lato"/>
              <a:sym typeface="Lato"/>
            </a:endParaRPr>
          </a:p>
          <a:p>
            <a:pPr marL="0" lvl="0" indent="0" algn="l" rtl="0">
              <a:spcBef>
                <a:spcPts val="0"/>
              </a:spcBef>
              <a:spcAft>
                <a:spcPts val="0"/>
              </a:spcAft>
              <a:buNone/>
            </a:pPr>
            <a:r>
              <a:rPr lang="hu" sz="1300">
                <a:solidFill>
                  <a:schemeClr val="accent1"/>
                </a:solidFill>
                <a:latin typeface="Lato"/>
                <a:ea typeface="Lato"/>
                <a:cs typeface="Lato"/>
                <a:sym typeface="Lato"/>
              </a:rPr>
              <a:t>We get a lot of sequences this way</a:t>
            </a:r>
            <a:endParaRPr sz="1300">
              <a:solidFill>
                <a:schemeClr val="accent1"/>
              </a:solidFill>
              <a:latin typeface="Lato"/>
              <a:ea typeface="Lato"/>
              <a:cs typeface="Lato"/>
              <a:sym typeface="Lato"/>
            </a:endParaRPr>
          </a:p>
        </p:txBody>
      </p:sp>
      <p:sp>
        <p:nvSpPr>
          <p:cNvPr id="162" name="Google Shape;162;p19"/>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1800">
                <a:latin typeface="Raleway"/>
                <a:ea typeface="Raleway"/>
                <a:cs typeface="Raleway"/>
                <a:sym typeface="Raleway"/>
              </a:rPr>
              <a:t>1. Nanobody design</a:t>
            </a:r>
            <a:endParaRPr sz="1800">
              <a:solidFill>
                <a:srgbClr val="000000"/>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0"/>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Conclusion</a:t>
            </a:r>
            <a:endParaRPr sz="2800">
              <a:solidFill>
                <a:srgbClr val="000000"/>
              </a:solidFill>
              <a:latin typeface="Raleway"/>
              <a:ea typeface="Raleway"/>
              <a:cs typeface="Raleway"/>
              <a:sym typeface="Raleway"/>
            </a:endParaRPr>
          </a:p>
        </p:txBody>
      </p:sp>
      <p:sp>
        <p:nvSpPr>
          <p:cNvPr id="168" name="Google Shape;168;p20"/>
          <p:cNvSpPr txBox="1"/>
          <p:nvPr/>
        </p:nvSpPr>
        <p:spPr>
          <a:xfrm>
            <a:off x="311700" y="1279200"/>
            <a:ext cx="8520600" cy="3175500"/>
          </a:xfrm>
          <a:prstGeom prst="rect">
            <a:avLst/>
          </a:prstGeom>
          <a:noFill/>
          <a:ln>
            <a:noFill/>
          </a:ln>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SzPts val="1600"/>
              <a:buFont typeface="Lato"/>
              <a:buAutoNum type="arabicPeriod"/>
            </a:pPr>
            <a:r>
              <a:rPr lang="hu" sz="1600">
                <a:latin typeface="Lato"/>
                <a:ea typeface="Lato"/>
                <a:cs typeface="Lato"/>
                <a:sym typeface="Lato"/>
              </a:rPr>
              <a:t>A set of nanobodies were designed </a:t>
            </a:r>
            <a:r>
              <a:rPr lang="hu" sz="1600" i="1">
                <a:latin typeface="Lato"/>
                <a:ea typeface="Lato"/>
                <a:cs typeface="Lato"/>
                <a:sym typeface="Lato"/>
              </a:rPr>
              <a:t>in silico</a:t>
            </a:r>
            <a:r>
              <a:rPr lang="hu" sz="1600">
                <a:latin typeface="Lato"/>
                <a:ea typeface="Lato"/>
                <a:cs typeface="Lato"/>
                <a:sym typeface="Lato"/>
              </a:rPr>
              <a:t> and their binding ability to LILRB4 is being validated in the lab right now.</a:t>
            </a:r>
            <a:endParaRPr sz="1600">
              <a:latin typeface="Lato"/>
              <a:ea typeface="Lato"/>
              <a:cs typeface="Lato"/>
              <a:sym typeface="Lato"/>
            </a:endParaRPr>
          </a:p>
        </p:txBody>
      </p:sp>
      <p:sp>
        <p:nvSpPr>
          <p:cNvPr id="169" name="Google Shape;169;p20"/>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0" name="Google Shape;170;p20"/>
          <p:cNvSpPr txBox="1"/>
          <p:nvPr/>
        </p:nvSpPr>
        <p:spPr>
          <a:xfrm>
            <a:off x="0" y="0"/>
            <a:ext cx="797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4/10</a:t>
            </a:r>
            <a:endParaRPr sz="1300">
              <a:solidFill>
                <a:srgbClr val="233A44"/>
              </a:solidFill>
              <a:latin typeface="Lato"/>
              <a:ea typeface="Lato"/>
              <a:cs typeface="Lato"/>
              <a:sym typeface="Lato"/>
            </a:endParaRPr>
          </a:p>
        </p:txBody>
      </p:sp>
      <p:sp>
        <p:nvSpPr>
          <p:cNvPr id="171" name="Google Shape;171;p20"/>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1"/>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Study plan</a:t>
            </a:r>
            <a:endParaRPr sz="2800">
              <a:solidFill>
                <a:srgbClr val="000000"/>
              </a:solidFill>
              <a:latin typeface="Raleway"/>
              <a:ea typeface="Raleway"/>
              <a:cs typeface="Raleway"/>
              <a:sym typeface="Raleway"/>
            </a:endParaRPr>
          </a:p>
        </p:txBody>
      </p:sp>
      <p:sp>
        <p:nvSpPr>
          <p:cNvPr id="177" name="Google Shape;177;p21"/>
          <p:cNvSpPr txBox="1"/>
          <p:nvPr/>
        </p:nvSpPr>
        <p:spPr>
          <a:xfrm>
            <a:off x="8466000" y="4764425"/>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1/13</a:t>
            </a:r>
            <a:endParaRPr sz="1300">
              <a:solidFill>
                <a:srgbClr val="233A44"/>
              </a:solidFill>
              <a:latin typeface="Lato"/>
              <a:ea typeface="Lato"/>
              <a:cs typeface="Lato"/>
              <a:sym typeface="Lato"/>
            </a:endParaRPr>
          </a:p>
        </p:txBody>
      </p:sp>
      <p:sp>
        <p:nvSpPr>
          <p:cNvPr id="178" name="Google Shape;178;p21"/>
          <p:cNvSpPr txBox="1"/>
          <p:nvPr/>
        </p:nvSpPr>
        <p:spPr>
          <a:xfrm>
            <a:off x="368025" y="1344788"/>
            <a:ext cx="4327200" cy="2908458"/>
          </a:xfrm>
          <a:prstGeom prst="rect">
            <a:avLst/>
          </a:prstGeom>
          <a:noFill/>
          <a:ln>
            <a:noFill/>
          </a:ln>
        </p:spPr>
        <p:txBody>
          <a:bodyPr spcFirstLastPara="1" wrap="square" lIns="91425" tIns="91425" rIns="91425" bIns="91425" anchor="t" anchorCtr="0">
            <a:spAutoFit/>
          </a:bodyPr>
          <a:lstStyle/>
          <a:p>
            <a:pPr marL="457200" lvl="0" indent="-317500" rtl="0">
              <a:lnSpc>
                <a:spcPct val="150000"/>
              </a:lnSpc>
              <a:spcBef>
                <a:spcPts val="1200"/>
              </a:spcBef>
              <a:spcAft>
                <a:spcPts val="0"/>
              </a:spcAft>
              <a:buSzPts val="1400"/>
              <a:buFont typeface="Lato"/>
              <a:buChar char="●"/>
            </a:pPr>
            <a:r>
              <a:rPr lang="hu" dirty="0">
                <a:latin typeface="Lato"/>
                <a:ea typeface="Lato"/>
                <a:cs typeface="Lato"/>
                <a:sym typeface="Lato"/>
              </a:rPr>
              <a:t>Inhibit LILRB4 function!</a:t>
            </a:r>
            <a:br>
              <a:rPr lang="hu" dirty="0">
                <a:latin typeface="Lato"/>
                <a:ea typeface="Lato"/>
                <a:cs typeface="Lato"/>
                <a:sym typeface="Lato"/>
              </a:rPr>
            </a:br>
            <a:r>
              <a:rPr lang="hu" i="1" dirty="0">
                <a:latin typeface="Lato"/>
                <a:ea typeface="Lato"/>
                <a:cs typeface="Lato"/>
                <a:sym typeface="Lato"/>
              </a:rPr>
              <a:t>In silico</a:t>
            </a:r>
            <a:r>
              <a:rPr lang="hu" dirty="0">
                <a:latin typeface="Lato"/>
                <a:ea typeface="Lato"/>
                <a:cs typeface="Lato"/>
                <a:sym typeface="Lato"/>
              </a:rPr>
              <a:t> design of a </a:t>
            </a:r>
            <a:r>
              <a:rPr lang="hu" b="1" dirty="0">
                <a:latin typeface="Lato"/>
                <a:ea typeface="Lato"/>
                <a:cs typeface="Lato"/>
                <a:sym typeface="Lato"/>
              </a:rPr>
              <a:t>LILRB4</a:t>
            </a:r>
            <a:r>
              <a:rPr lang="hu" dirty="0">
                <a:latin typeface="Lato"/>
                <a:ea typeface="Lato"/>
                <a:cs typeface="Lato"/>
                <a:sym typeface="Lato"/>
              </a:rPr>
              <a:t>  binding nanobody</a:t>
            </a:r>
            <a:endParaRPr dirty="0">
              <a:latin typeface="Lato"/>
              <a:ea typeface="Lato"/>
              <a:cs typeface="Lato"/>
              <a:sym typeface="Lato"/>
            </a:endParaRPr>
          </a:p>
          <a:p>
            <a:pPr marL="457200" lvl="0" indent="-317500" algn="just" rtl="0">
              <a:lnSpc>
                <a:spcPct val="150000"/>
              </a:lnSpc>
              <a:spcBef>
                <a:spcPts val="0"/>
              </a:spcBef>
              <a:spcAft>
                <a:spcPts val="0"/>
              </a:spcAft>
              <a:buSzPts val="1400"/>
              <a:buFont typeface="Lato"/>
              <a:buChar char="●"/>
            </a:pPr>
            <a:r>
              <a:rPr lang="hu" dirty="0">
                <a:latin typeface="Lato"/>
                <a:ea typeface="Lato"/>
                <a:cs typeface="Lato"/>
                <a:sym typeface="Lato"/>
              </a:rPr>
              <a:t>Test its ability </a:t>
            </a:r>
            <a:r>
              <a:rPr lang="hu" i="1" dirty="0">
                <a:latin typeface="Lato"/>
                <a:ea typeface="Lato"/>
                <a:cs typeface="Lato"/>
                <a:sym typeface="Lato"/>
              </a:rPr>
              <a:t>in vitro</a:t>
            </a:r>
            <a:endParaRPr i="1" dirty="0">
              <a:latin typeface="Lato"/>
              <a:ea typeface="Lato"/>
              <a:cs typeface="Lato"/>
              <a:sym typeface="Lato"/>
            </a:endParaRPr>
          </a:p>
          <a:p>
            <a:pPr marL="0" lvl="0" indent="0" algn="just" rtl="0">
              <a:lnSpc>
                <a:spcPct val="150000"/>
              </a:lnSpc>
              <a:spcBef>
                <a:spcPts val="1200"/>
              </a:spcBef>
              <a:spcAft>
                <a:spcPts val="0"/>
              </a:spcAft>
              <a:buNone/>
            </a:pPr>
            <a:endParaRPr dirty="0">
              <a:latin typeface="Lato"/>
              <a:ea typeface="Lato"/>
              <a:cs typeface="Lato"/>
              <a:sym typeface="Lato"/>
            </a:endParaRPr>
          </a:p>
          <a:p>
            <a:pPr marL="0" lvl="0" indent="0" algn="just" rtl="0">
              <a:lnSpc>
                <a:spcPct val="150000"/>
              </a:lnSpc>
              <a:spcBef>
                <a:spcPts val="1200"/>
              </a:spcBef>
              <a:spcAft>
                <a:spcPts val="0"/>
              </a:spcAft>
              <a:buNone/>
            </a:pPr>
            <a:r>
              <a:rPr lang="hu" u="sng" dirty="0">
                <a:latin typeface="Lato"/>
                <a:ea typeface="Lato"/>
                <a:cs typeface="Lato"/>
                <a:sym typeface="Lato"/>
              </a:rPr>
              <a:t>Challenges</a:t>
            </a:r>
            <a:endParaRPr u="sng" dirty="0">
              <a:latin typeface="Lato"/>
              <a:ea typeface="Lato"/>
              <a:cs typeface="Lato"/>
              <a:sym typeface="Lato"/>
            </a:endParaRPr>
          </a:p>
          <a:p>
            <a:pPr marL="457200" lvl="0" indent="-317500" algn="l" rtl="0">
              <a:lnSpc>
                <a:spcPct val="150000"/>
              </a:lnSpc>
              <a:spcBef>
                <a:spcPts val="0"/>
              </a:spcBef>
              <a:spcAft>
                <a:spcPts val="0"/>
              </a:spcAft>
              <a:buClr>
                <a:srgbClr val="595959"/>
              </a:buClr>
              <a:buSzPts val="1400"/>
              <a:buFont typeface="Lato"/>
              <a:buAutoNum type="arabicPeriod"/>
            </a:pPr>
            <a:r>
              <a:rPr lang="hu" dirty="0">
                <a:solidFill>
                  <a:srgbClr val="595959"/>
                </a:solidFill>
                <a:latin typeface="Lato"/>
                <a:ea typeface="Lato"/>
                <a:cs typeface="Lato"/>
                <a:sym typeface="Lato"/>
              </a:rPr>
              <a:t>Design a strongly binding </a:t>
            </a:r>
            <a:r>
              <a:rPr lang="hu" b="1" dirty="0">
                <a:solidFill>
                  <a:srgbClr val="595959"/>
                </a:solidFill>
                <a:latin typeface="Lato"/>
                <a:ea typeface="Lato"/>
                <a:cs typeface="Lato"/>
                <a:sym typeface="Lato"/>
              </a:rPr>
              <a:t>nanobody</a:t>
            </a:r>
            <a:endParaRPr b="1" dirty="0">
              <a:solidFill>
                <a:srgbClr val="595959"/>
              </a:solidFill>
              <a:latin typeface="Lato"/>
              <a:ea typeface="Lato"/>
              <a:cs typeface="Lato"/>
              <a:sym typeface="Lato"/>
            </a:endParaRPr>
          </a:p>
          <a:p>
            <a:pPr marL="457200" lvl="0" indent="-317500" algn="l" rtl="0">
              <a:lnSpc>
                <a:spcPct val="150000"/>
              </a:lnSpc>
              <a:spcBef>
                <a:spcPts val="0"/>
              </a:spcBef>
              <a:spcAft>
                <a:spcPts val="0"/>
              </a:spcAft>
              <a:buSzPts val="1400"/>
              <a:buFont typeface="Lato"/>
              <a:buAutoNum type="arabicPeriod"/>
            </a:pPr>
            <a:r>
              <a:rPr lang="hu" dirty="0">
                <a:solidFill>
                  <a:srgbClr val="FF0000"/>
                </a:solidFill>
                <a:latin typeface="Lato"/>
                <a:ea typeface="Lato"/>
                <a:cs typeface="Lato"/>
                <a:sym typeface="Lato"/>
              </a:rPr>
              <a:t>Identify LILRB4 expressing cells in CRC</a:t>
            </a:r>
            <a:endParaRPr dirty="0">
              <a:latin typeface="Lato"/>
              <a:ea typeface="Lato"/>
              <a:cs typeface="Lato"/>
              <a:sym typeface="Lato"/>
            </a:endParaRPr>
          </a:p>
        </p:txBody>
      </p:sp>
      <p:pic>
        <p:nvPicPr>
          <p:cNvPr id="179" name="Google Shape;179;p21"/>
          <p:cNvPicPr preferRelativeResize="0"/>
          <p:nvPr/>
        </p:nvPicPr>
        <p:blipFill>
          <a:blip r:embed="rId3">
            <a:alphaModFix/>
          </a:blip>
          <a:stretch>
            <a:fillRect/>
          </a:stretch>
        </p:blipFill>
        <p:spPr>
          <a:xfrm>
            <a:off x="5306450" y="1088350"/>
            <a:ext cx="3065768" cy="3530949"/>
          </a:xfrm>
          <a:prstGeom prst="rect">
            <a:avLst/>
          </a:prstGeom>
          <a:noFill/>
          <a:ln>
            <a:noFill/>
          </a:ln>
        </p:spPr>
      </p:pic>
      <p:sp>
        <p:nvSpPr>
          <p:cNvPr id="180" name="Google Shape;180;p21"/>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81" name="Google Shape;181;p21"/>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5/10</a:t>
            </a:r>
            <a:endParaRPr sz="1300">
              <a:solidFill>
                <a:srgbClr val="233A44"/>
              </a:solidFill>
              <a:latin typeface="Lato"/>
              <a:ea typeface="Lato"/>
              <a:cs typeface="Lato"/>
              <a:sym typeface="Lato"/>
            </a:endParaRPr>
          </a:p>
        </p:txBody>
      </p:sp>
      <p:sp>
        <p:nvSpPr>
          <p:cNvPr id="182" name="Google Shape;182;p21"/>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
        <p:nvSpPr>
          <p:cNvPr id="183" name="Google Shape;183;p21"/>
          <p:cNvSpPr txBox="1"/>
          <p:nvPr/>
        </p:nvSpPr>
        <p:spPr>
          <a:xfrm>
            <a:off x="6325600" y="765925"/>
            <a:ext cx="1813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b="1">
                <a:solidFill>
                  <a:schemeClr val="accent1"/>
                </a:solidFill>
                <a:latin typeface="Lato"/>
                <a:ea typeface="Lato"/>
                <a:cs typeface="Lato"/>
                <a:sym typeface="Lato"/>
              </a:rPr>
              <a:t>LILRB receptor family</a:t>
            </a:r>
            <a:endParaRPr sz="1300" b="1">
              <a:solidFill>
                <a:schemeClr val="accen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22"/>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sz="2800">
              <a:solidFill>
                <a:srgbClr val="000000"/>
              </a:solidFill>
              <a:latin typeface="Raleway"/>
              <a:ea typeface="Raleway"/>
              <a:cs typeface="Raleway"/>
              <a:sym typeface="Raleway"/>
            </a:endParaRPr>
          </a:p>
        </p:txBody>
      </p:sp>
      <p:sp>
        <p:nvSpPr>
          <p:cNvPr id="189" name="Google Shape;189;p22"/>
          <p:cNvSpPr txBox="1"/>
          <p:nvPr/>
        </p:nvSpPr>
        <p:spPr>
          <a:xfrm>
            <a:off x="311700" y="445025"/>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hu" sz="2800">
                <a:latin typeface="Raleway"/>
                <a:ea typeface="Raleway"/>
                <a:cs typeface="Raleway"/>
                <a:sym typeface="Raleway"/>
              </a:rPr>
              <a:t>single-cell RNA sequencing data</a:t>
            </a:r>
            <a:endParaRPr sz="2800">
              <a:solidFill>
                <a:srgbClr val="000000"/>
              </a:solidFill>
              <a:latin typeface="Raleway"/>
              <a:ea typeface="Raleway"/>
              <a:cs typeface="Raleway"/>
              <a:sym typeface="Raleway"/>
            </a:endParaRPr>
          </a:p>
        </p:txBody>
      </p:sp>
      <p:sp>
        <p:nvSpPr>
          <p:cNvPr id="190" name="Google Shape;190;p22"/>
          <p:cNvSpPr txBox="1"/>
          <p:nvPr/>
        </p:nvSpPr>
        <p:spPr>
          <a:xfrm>
            <a:off x="6436950" y="0"/>
            <a:ext cx="2707200" cy="572700"/>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hu" sz="2000">
                <a:latin typeface="Raleway"/>
                <a:ea typeface="Raleway"/>
                <a:cs typeface="Raleway"/>
                <a:sym typeface="Raleway"/>
              </a:rPr>
              <a:t>2. LILRB4 expression</a:t>
            </a:r>
            <a:endParaRPr sz="2000">
              <a:solidFill>
                <a:srgbClr val="000000"/>
              </a:solidFill>
              <a:latin typeface="Raleway"/>
              <a:ea typeface="Raleway"/>
              <a:cs typeface="Raleway"/>
              <a:sym typeface="Raleway"/>
            </a:endParaRPr>
          </a:p>
        </p:txBody>
      </p:sp>
      <p:sp>
        <p:nvSpPr>
          <p:cNvPr id="191" name="Google Shape;191;p22"/>
          <p:cNvSpPr txBox="1"/>
          <p:nvPr/>
        </p:nvSpPr>
        <p:spPr>
          <a:xfrm>
            <a:off x="8466000" y="4764425"/>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2/13</a:t>
            </a:r>
            <a:endParaRPr sz="1300">
              <a:solidFill>
                <a:srgbClr val="233A44"/>
              </a:solidFill>
              <a:latin typeface="Lato"/>
              <a:ea typeface="Lato"/>
              <a:cs typeface="Lato"/>
              <a:sym typeface="Lato"/>
            </a:endParaRPr>
          </a:p>
        </p:txBody>
      </p:sp>
      <p:sp>
        <p:nvSpPr>
          <p:cNvPr id="192" name="Google Shape;192;p22"/>
          <p:cNvSpPr/>
          <p:nvPr/>
        </p:nvSpPr>
        <p:spPr>
          <a:xfrm>
            <a:off x="0" y="4862750"/>
            <a:ext cx="9154800" cy="280800"/>
          </a:xfrm>
          <a:prstGeom prst="rect">
            <a:avLst/>
          </a:prstGeom>
          <a:solidFill>
            <a:srgbClr val="0427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93" name="Google Shape;193;p22"/>
          <p:cNvSpPr txBox="1"/>
          <p:nvPr/>
        </p:nvSpPr>
        <p:spPr>
          <a:xfrm>
            <a:off x="0" y="0"/>
            <a:ext cx="678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1300">
                <a:solidFill>
                  <a:srgbClr val="233A44"/>
                </a:solidFill>
                <a:latin typeface="Lato"/>
                <a:ea typeface="Lato"/>
                <a:cs typeface="Lato"/>
                <a:sym typeface="Lato"/>
              </a:rPr>
              <a:t>  6/10</a:t>
            </a:r>
            <a:endParaRPr sz="1300">
              <a:solidFill>
                <a:srgbClr val="233A44"/>
              </a:solidFill>
              <a:latin typeface="Lato"/>
              <a:ea typeface="Lato"/>
              <a:cs typeface="Lato"/>
              <a:sym typeface="Lato"/>
            </a:endParaRPr>
          </a:p>
        </p:txBody>
      </p:sp>
      <p:sp>
        <p:nvSpPr>
          <p:cNvPr id="194" name="Google Shape;194;p22"/>
          <p:cNvSpPr txBox="1"/>
          <p:nvPr/>
        </p:nvSpPr>
        <p:spPr>
          <a:xfrm>
            <a:off x="0" y="4833950"/>
            <a:ext cx="9065100" cy="3387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hu" sz="1000" dirty="0">
                <a:solidFill>
                  <a:srgbClr val="F1C232"/>
                </a:solidFill>
                <a:latin typeface="Lato"/>
                <a:ea typeface="Lato"/>
                <a:cs typeface="Lato"/>
                <a:sym typeface="Lato"/>
              </a:rPr>
              <a:t>SEMMELWEIS </a:t>
            </a:r>
            <a:r>
              <a:rPr lang="hu" sz="700" dirty="0">
                <a:solidFill>
                  <a:srgbClr val="F1C232"/>
                </a:solidFill>
                <a:latin typeface="Lato"/>
                <a:ea typeface="Lato"/>
                <a:cs typeface="Lato"/>
                <a:sym typeface="Lato"/>
              </a:rPr>
              <a:t>UNIVERSITY 1769</a:t>
            </a:r>
            <a:r>
              <a:rPr lang="hu" sz="1000" dirty="0">
                <a:solidFill>
                  <a:srgbClr val="F1C232"/>
                </a:solidFill>
                <a:latin typeface="Lato"/>
                <a:ea typeface="Lato"/>
                <a:cs typeface="Lato"/>
                <a:sym typeface="Lato"/>
              </a:rPr>
              <a:t>	I       Institute of Biophysics and Radiation Biology	I	hegelab.org</a:t>
            </a:r>
            <a:endParaRPr sz="1000" dirty="0">
              <a:solidFill>
                <a:srgbClr val="F1C232"/>
              </a:solidFill>
              <a:latin typeface="Lato"/>
              <a:ea typeface="Lato"/>
              <a:cs typeface="Lato"/>
              <a:sym typeface="Lato"/>
            </a:endParaRPr>
          </a:p>
        </p:txBody>
      </p:sp>
      <p:sp>
        <p:nvSpPr>
          <p:cNvPr id="195" name="Google Shape;195;p22"/>
          <p:cNvSpPr txBox="1"/>
          <p:nvPr/>
        </p:nvSpPr>
        <p:spPr>
          <a:xfrm>
            <a:off x="1186300" y="1340125"/>
            <a:ext cx="5070600" cy="3060000"/>
          </a:xfrm>
          <a:prstGeom prst="rect">
            <a:avLst/>
          </a:prstGeom>
          <a:noFill/>
          <a:ln>
            <a:noFill/>
          </a:ln>
        </p:spPr>
        <p:txBody>
          <a:bodyPr spcFirstLastPara="1" wrap="square" lIns="91425" tIns="91425" rIns="91425" bIns="91425" anchor="t" anchorCtr="0">
            <a:spAutoFit/>
          </a:bodyPr>
          <a:lstStyle/>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RNA amount &gt; good proxy for protein levels!</a:t>
            </a:r>
            <a:endParaRPr>
              <a:solidFill>
                <a:schemeClr val="dk2"/>
              </a:solidFill>
              <a:latin typeface="Lato"/>
              <a:ea typeface="Lato"/>
              <a:cs typeface="Lato"/>
              <a:sym typeface="Lato"/>
            </a:endParaRPr>
          </a:p>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Single-cell resolution </a:t>
            </a:r>
            <a:endParaRPr>
              <a:solidFill>
                <a:schemeClr val="dk2"/>
              </a:solidFill>
              <a:latin typeface="Lato"/>
              <a:ea typeface="Lato"/>
              <a:cs typeface="Lato"/>
              <a:sym typeface="Lato"/>
            </a:endParaRPr>
          </a:p>
          <a:p>
            <a:pPr marL="457200" lvl="0" indent="-317500" algn="l" rtl="0">
              <a:lnSpc>
                <a:spcPct val="130000"/>
              </a:lnSpc>
              <a:spcBef>
                <a:spcPts val="0"/>
              </a:spcBef>
              <a:spcAft>
                <a:spcPts val="0"/>
              </a:spcAft>
              <a:buClr>
                <a:schemeClr val="dk2"/>
              </a:buClr>
              <a:buSzPts val="1400"/>
              <a:buFont typeface="Lato"/>
              <a:buChar char="●"/>
            </a:pPr>
            <a:r>
              <a:rPr lang="hu">
                <a:solidFill>
                  <a:schemeClr val="dk2"/>
                </a:solidFill>
                <a:latin typeface="Lato"/>
                <a:ea typeface="Lato"/>
                <a:cs typeface="Lato"/>
                <a:sym typeface="Lato"/>
              </a:rPr>
              <a:t>Widely used (eg. monitoring of disease progression)</a:t>
            </a:r>
            <a:endParaRPr>
              <a:latin typeface="Lato"/>
              <a:ea typeface="Lato"/>
              <a:cs typeface="Lato"/>
              <a:sym typeface="Lato"/>
            </a:endParaRPr>
          </a:p>
          <a:p>
            <a:pPr marL="0" lvl="0" indent="0" algn="l" rtl="0">
              <a:lnSpc>
                <a:spcPct val="130000"/>
              </a:lnSpc>
              <a:spcBef>
                <a:spcPts val="0"/>
              </a:spcBef>
              <a:spcAft>
                <a:spcPts val="0"/>
              </a:spcAft>
              <a:buNone/>
            </a:pPr>
            <a:endParaRPr>
              <a:latin typeface="Lato"/>
              <a:ea typeface="Lato"/>
              <a:cs typeface="Lato"/>
              <a:sym typeface="Lato"/>
            </a:endParaRPr>
          </a:p>
          <a:p>
            <a:pPr marL="0" lvl="0" indent="0" algn="l" rtl="0">
              <a:lnSpc>
                <a:spcPct val="130000"/>
              </a:lnSpc>
              <a:spcBef>
                <a:spcPts val="0"/>
              </a:spcBef>
              <a:spcAft>
                <a:spcPts val="0"/>
              </a:spcAft>
              <a:buNone/>
            </a:pPr>
            <a:endParaRPr>
              <a:latin typeface="Lato"/>
              <a:ea typeface="Lato"/>
              <a:cs typeface="Lato"/>
              <a:sym typeface="Lato"/>
            </a:endParaRPr>
          </a:p>
          <a:p>
            <a:pPr marL="457200" lvl="0" indent="-317500" algn="l" rtl="0">
              <a:lnSpc>
                <a:spcPct val="130000"/>
              </a:lnSpc>
              <a:spcBef>
                <a:spcPts val="0"/>
              </a:spcBef>
              <a:spcAft>
                <a:spcPts val="0"/>
              </a:spcAft>
              <a:buSzPts val="1400"/>
              <a:buFont typeface="Lato"/>
              <a:buChar char="●"/>
            </a:pPr>
            <a:r>
              <a:rPr lang="hu">
                <a:latin typeface="Lato"/>
                <a:ea typeface="Lato"/>
                <a:cs typeface="Lato"/>
                <a:sym typeface="Lato"/>
              </a:rPr>
              <a:t>Dataset used here:</a:t>
            </a:r>
            <a:br>
              <a:rPr lang="hu">
                <a:latin typeface="Lato"/>
                <a:ea typeface="Lato"/>
                <a:cs typeface="Lato"/>
                <a:sym typeface="Lato"/>
              </a:rPr>
            </a:br>
            <a:r>
              <a:rPr lang="hu">
                <a:latin typeface="Lato"/>
                <a:ea typeface="Lato"/>
                <a:cs typeface="Lato"/>
                <a:sym typeface="Lato"/>
              </a:rPr>
              <a:t>62 samples</a:t>
            </a:r>
            <a:br>
              <a:rPr lang="hu">
                <a:latin typeface="Lato"/>
                <a:ea typeface="Lato"/>
                <a:cs typeface="Lato"/>
                <a:sym typeface="Lato"/>
              </a:rPr>
            </a:br>
            <a:r>
              <a:rPr lang="hu">
                <a:latin typeface="Lato"/>
                <a:ea typeface="Lato"/>
                <a:cs typeface="Lato"/>
                <a:sym typeface="Lato"/>
              </a:rPr>
              <a:t>370.000 cells from colorectal tumors and adjacent normal tissues</a:t>
            </a:r>
            <a:br>
              <a:rPr lang="hu">
                <a:latin typeface="Lato"/>
                <a:ea typeface="Lato"/>
                <a:cs typeface="Lato"/>
                <a:sym typeface="Lato"/>
              </a:rPr>
            </a:br>
            <a:r>
              <a:rPr lang="hu" sz="1000">
                <a:latin typeface="Lato"/>
                <a:ea typeface="Lato"/>
                <a:cs typeface="Lato"/>
                <a:sym typeface="Lato"/>
              </a:rPr>
              <a:t>Pelka </a:t>
            </a:r>
            <a:r>
              <a:rPr lang="hu" sz="1000" i="1">
                <a:latin typeface="Lato"/>
                <a:ea typeface="Lato"/>
                <a:cs typeface="Lato"/>
                <a:sym typeface="Lato"/>
              </a:rPr>
              <a:t>et al.</a:t>
            </a:r>
            <a:r>
              <a:rPr lang="hu" sz="1000">
                <a:latin typeface="Lato"/>
                <a:ea typeface="Lato"/>
                <a:cs typeface="Lato"/>
                <a:sym typeface="Lato"/>
              </a:rPr>
              <a:t> Spatially organized multicellular immune hubs in human colorectal cancer. Cell. 2021 </a:t>
            </a:r>
            <a:endParaRPr sz="10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1649</Words>
  <Application>Microsoft Office PowerPoint</Application>
  <PresentationFormat>On-screen Show (16:9)</PresentationFormat>
  <Paragraphs>213</Paragraphs>
  <Slides>21</Slides>
  <Notes>21</Notes>
  <HiddenSlides>3</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Raleway</vt:lpstr>
      <vt:lpstr>Lato</vt:lpstr>
      <vt:lpstr>Palatino Linotype</vt:lpstr>
      <vt:lpstr>Arial</vt:lpstr>
      <vt:lpstr>Streamline</vt:lpstr>
      <vt:lpstr>Deciphering the LILRB4 Immunosuppressive Landscape in Colorectal Tumors for De Novo Therapeutic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Peter Hunyadi</cp:lastModifiedBy>
  <cp:revision>4</cp:revision>
  <dcterms:modified xsi:type="dcterms:W3CDTF">2026-05-27T21:40:23Z</dcterms:modified>
</cp:coreProperties>
</file>