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72" r:id="rId2"/>
    <p:sldId id="397" r:id="rId3"/>
    <p:sldId id="436" r:id="rId4"/>
    <p:sldId id="430" r:id="rId5"/>
    <p:sldId id="574" r:id="rId6"/>
    <p:sldId id="597" r:id="rId7"/>
    <p:sldId id="596" r:id="rId8"/>
    <p:sldId id="598" r:id="rId9"/>
    <p:sldId id="599" r:id="rId10"/>
    <p:sldId id="600" r:id="rId11"/>
    <p:sldId id="601" r:id="rId12"/>
    <p:sldId id="602" r:id="rId13"/>
    <p:sldId id="588" r:id="rId14"/>
    <p:sldId id="591" r:id="rId15"/>
    <p:sldId id="605" r:id="rId16"/>
    <p:sldId id="454" r:id="rId17"/>
    <p:sldId id="402" r:id="rId18"/>
    <p:sldId id="410" r:id="rId19"/>
    <p:sldId id="404" r:id="rId20"/>
    <p:sldId id="561" r:id="rId21"/>
    <p:sldId id="603" r:id="rId22"/>
    <p:sldId id="575" r:id="rId23"/>
    <p:sldId id="491" r:id="rId24"/>
    <p:sldId id="567" r:id="rId25"/>
    <p:sldId id="576" r:id="rId26"/>
    <p:sldId id="577" r:id="rId27"/>
    <p:sldId id="562" r:id="rId28"/>
    <p:sldId id="563" r:id="rId29"/>
    <p:sldId id="400" r:id="rId30"/>
    <p:sldId id="558" r:id="rId31"/>
    <p:sldId id="557" r:id="rId32"/>
    <p:sldId id="426" r:id="rId33"/>
    <p:sldId id="429" r:id="rId34"/>
    <p:sldId id="427" r:id="rId35"/>
    <p:sldId id="582" r:id="rId36"/>
    <p:sldId id="579" r:id="rId37"/>
    <p:sldId id="583" r:id="rId38"/>
    <p:sldId id="585" r:id="rId39"/>
    <p:sldId id="275" r:id="rId40"/>
    <p:sldId id="595" r:id="rId41"/>
    <p:sldId id="422" r:id="rId42"/>
    <p:sldId id="388" r:id="rId43"/>
    <p:sldId id="604" r:id="rId4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225" autoAdjust="0"/>
    <p:restoredTop sz="86420" autoAdjust="0"/>
  </p:normalViewPr>
  <p:slideViewPr>
    <p:cSldViewPr snapToGrid="0">
      <p:cViewPr varScale="1">
        <p:scale>
          <a:sx n="72" d="100"/>
          <a:sy n="72" d="100"/>
        </p:scale>
        <p:origin x="692" y="3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4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DD88CFF-71C4-487E-B396-E3F3D67CFA31}" type="datetimeFigureOut">
              <a:rPr lang="en-US" smtClean="0"/>
              <a:t>6/9/2026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46907D1-661D-42E9-BFE6-024CE0F5CDD6}" type="slidenum">
              <a:rPr lang="en-US" smtClean="0"/>
              <a:t>‹#›</a:t>
            </a:fld>
            <a:endParaRPr lang="en-US"/>
          </a:p>
        </p:txBody>
      </p:sp>
    </p:spTree>
    <p:extLst>
      <p:ext uri="{BB962C8B-B14F-4D97-AF65-F5344CB8AC3E}">
        <p14:creationId xmlns:p14="http://schemas.microsoft.com/office/powerpoint/2010/main" val="3093902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907D1-661D-42E9-BFE6-024CE0F5CDD6}" type="slidenum">
              <a:rPr lang="en-US" smtClean="0"/>
              <a:t>1</a:t>
            </a:fld>
            <a:endParaRPr lang="en-US"/>
          </a:p>
        </p:txBody>
      </p:sp>
    </p:spTree>
    <p:extLst>
      <p:ext uri="{BB962C8B-B14F-4D97-AF65-F5344CB8AC3E}">
        <p14:creationId xmlns:p14="http://schemas.microsoft.com/office/powerpoint/2010/main" val="3964980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907D1-661D-42E9-BFE6-024CE0F5CDD6}" type="slidenum">
              <a:rPr lang="en-US" smtClean="0"/>
              <a:t>38</a:t>
            </a:fld>
            <a:endParaRPr lang="en-US"/>
          </a:p>
        </p:txBody>
      </p:sp>
    </p:spTree>
    <p:extLst>
      <p:ext uri="{BB962C8B-B14F-4D97-AF65-F5344CB8AC3E}">
        <p14:creationId xmlns:p14="http://schemas.microsoft.com/office/powerpoint/2010/main" val="3639068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907D1-661D-42E9-BFE6-024CE0F5CDD6}" type="slidenum">
              <a:rPr lang="en-US" smtClean="0"/>
              <a:t>39</a:t>
            </a:fld>
            <a:endParaRPr lang="en-US"/>
          </a:p>
        </p:txBody>
      </p:sp>
    </p:spTree>
    <p:extLst>
      <p:ext uri="{BB962C8B-B14F-4D97-AF65-F5344CB8AC3E}">
        <p14:creationId xmlns:p14="http://schemas.microsoft.com/office/powerpoint/2010/main" val="3575340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907D1-661D-42E9-BFE6-024CE0F5CDD6}" type="slidenum">
              <a:rPr lang="en-US" smtClean="0"/>
              <a:t>2</a:t>
            </a:fld>
            <a:endParaRPr lang="en-US"/>
          </a:p>
        </p:txBody>
      </p:sp>
    </p:spTree>
    <p:extLst>
      <p:ext uri="{BB962C8B-B14F-4D97-AF65-F5344CB8AC3E}">
        <p14:creationId xmlns:p14="http://schemas.microsoft.com/office/powerpoint/2010/main" val="4097230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46907D1-661D-42E9-BFE6-024CE0F5CDD6}" type="slidenum">
              <a:rPr lang="en-US" smtClean="0"/>
              <a:t>13</a:t>
            </a:fld>
            <a:endParaRPr lang="en-US"/>
          </a:p>
        </p:txBody>
      </p:sp>
    </p:spTree>
    <p:extLst>
      <p:ext uri="{BB962C8B-B14F-4D97-AF65-F5344CB8AC3E}">
        <p14:creationId xmlns:p14="http://schemas.microsoft.com/office/powerpoint/2010/main" val="167928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907D1-661D-42E9-BFE6-024CE0F5CDD6}" type="slidenum">
              <a:rPr lang="en-US" smtClean="0"/>
              <a:t>15</a:t>
            </a:fld>
            <a:endParaRPr lang="en-US"/>
          </a:p>
        </p:txBody>
      </p:sp>
    </p:spTree>
    <p:extLst>
      <p:ext uri="{BB962C8B-B14F-4D97-AF65-F5344CB8AC3E}">
        <p14:creationId xmlns:p14="http://schemas.microsoft.com/office/powerpoint/2010/main" val="4002696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8375" cy="3402013"/>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3706D-ED44-40DC-A05B-AA2AA0FE1252}" type="slidenum">
              <a:rPr lang="en-US" smtClean="0"/>
              <a:t>19</a:t>
            </a:fld>
            <a:endParaRPr lang="en-US"/>
          </a:p>
        </p:txBody>
      </p:sp>
    </p:spTree>
    <p:extLst>
      <p:ext uri="{BB962C8B-B14F-4D97-AF65-F5344CB8AC3E}">
        <p14:creationId xmlns:p14="http://schemas.microsoft.com/office/powerpoint/2010/main" val="1577490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907D1-661D-42E9-BFE6-024CE0F5CDD6}" type="slidenum">
              <a:rPr lang="en-US" smtClean="0"/>
              <a:t>21</a:t>
            </a:fld>
            <a:endParaRPr lang="en-US"/>
          </a:p>
        </p:txBody>
      </p:sp>
    </p:spTree>
    <p:extLst>
      <p:ext uri="{BB962C8B-B14F-4D97-AF65-F5344CB8AC3E}">
        <p14:creationId xmlns:p14="http://schemas.microsoft.com/office/powerpoint/2010/main" val="2411755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907D1-661D-42E9-BFE6-024CE0F5CDD6}" type="slidenum">
              <a:rPr lang="en-US" smtClean="0"/>
              <a:t>25</a:t>
            </a:fld>
            <a:endParaRPr lang="en-US"/>
          </a:p>
        </p:txBody>
      </p:sp>
    </p:spTree>
    <p:extLst>
      <p:ext uri="{BB962C8B-B14F-4D97-AF65-F5344CB8AC3E}">
        <p14:creationId xmlns:p14="http://schemas.microsoft.com/office/powerpoint/2010/main" val="1499380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907D1-661D-42E9-BFE6-024CE0F5CDD6}" type="slidenum">
              <a:rPr lang="en-US" smtClean="0"/>
              <a:t>29</a:t>
            </a:fld>
            <a:endParaRPr lang="en-US"/>
          </a:p>
        </p:txBody>
      </p:sp>
    </p:spTree>
    <p:extLst>
      <p:ext uri="{BB962C8B-B14F-4D97-AF65-F5344CB8AC3E}">
        <p14:creationId xmlns:p14="http://schemas.microsoft.com/office/powerpoint/2010/main" val="617388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907D1-661D-42E9-BFE6-024CE0F5CDD6}" type="slidenum">
              <a:rPr lang="en-US" smtClean="0"/>
              <a:t>36</a:t>
            </a:fld>
            <a:endParaRPr lang="en-US"/>
          </a:p>
        </p:txBody>
      </p:sp>
    </p:spTree>
    <p:extLst>
      <p:ext uri="{BB962C8B-B14F-4D97-AF65-F5344CB8AC3E}">
        <p14:creationId xmlns:p14="http://schemas.microsoft.com/office/powerpoint/2010/main" val="316291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A382A-5769-7836-7942-59D96D8D26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68BCF5-E4F4-B850-1BFC-6540494385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ACE1DB-D8D9-1D48-106C-7C8CB5D3D777}"/>
              </a:ext>
            </a:extLst>
          </p:cNvPr>
          <p:cNvSpPr>
            <a:spLocks noGrp="1"/>
          </p:cNvSpPr>
          <p:nvPr>
            <p:ph type="dt" sz="half" idx="10"/>
          </p:nvPr>
        </p:nvSpPr>
        <p:spPr/>
        <p:txBody>
          <a:bodyPr/>
          <a:lstStyle/>
          <a:p>
            <a:fld id="{7B7CECF7-809D-49DF-B800-793A53DCD910}" type="datetime1">
              <a:rPr lang="en-US" smtClean="0"/>
              <a:t>6/9/2026</a:t>
            </a:fld>
            <a:endParaRPr lang="en-US"/>
          </a:p>
        </p:txBody>
      </p:sp>
      <p:sp>
        <p:nvSpPr>
          <p:cNvPr id="5" name="Footer Placeholder 4">
            <a:extLst>
              <a:ext uri="{FF2B5EF4-FFF2-40B4-BE49-F238E27FC236}">
                <a16:creationId xmlns:a16="http://schemas.microsoft.com/office/drawing/2014/main" id="{9C321D40-90BA-7D43-5B8A-23A62104175E}"/>
              </a:ext>
            </a:extLst>
          </p:cNvPr>
          <p:cNvSpPr>
            <a:spLocks noGrp="1"/>
          </p:cNvSpPr>
          <p:nvPr>
            <p:ph type="ftr" sz="quarter" idx="11"/>
          </p:nvPr>
        </p:nvSpPr>
        <p:spPr/>
        <p:txBody>
          <a:bodyPr/>
          <a:lstStyle/>
          <a:p>
            <a:r>
              <a:rPr lang="en-US"/>
              <a:t>Csernai, L.P. [NAPLIFE&amp;FUSENOW]</a:t>
            </a:r>
          </a:p>
        </p:txBody>
      </p:sp>
      <p:sp>
        <p:nvSpPr>
          <p:cNvPr id="6" name="Slide Number Placeholder 5">
            <a:extLst>
              <a:ext uri="{FF2B5EF4-FFF2-40B4-BE49-F238E27FC236}">
                <a16:creationId xmlns:a16="http://schemas.microsoft.com/office/drawing/2014/main" id="{06CE9925-1B9A-39FF-BBBC-EC2D7C93D75C}"/>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1729146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55AE7-79EB-5C88-AE77-B597DEA25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949087-7598-4B4F-7B56-98F3AFF21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5F2FA-E90E-71C9-91A7-AC13A2792ED2}"/>
              </a:ext>
            </a:extLst>
          </p:cNvPr>
          <p:cNvSpPr>
            <a:spLocks noGrp="1"/>
          </p:cNvSpPr>
          <p:nvPr>
            <p:ph type="dt" sz="half" idx="10"/>
          </p:nvPr>
        </p:nvSpPr>
        <p:spPr/>
        <p:txBody>
          <a:bodyPr/>
          <a:lstStyle/>
          <a:p>
            <a:fld id="{8C93857C-CEAC-40AB-8341-BBBD13308601}" type="datetime1">
              <a:rPr lang="en-US" smtClean="0"/>
              <a:t>6/9/2026</a:t>
            </a:fld>
            <a:endParaRPr lang="en-US"/>
          </a:p>
        </p:txBody>
      </p:sp>
      <p:sp>
        <p:nvSpPr>
          <p:cNvPr id="5" name="Footer Placeholder 4">
            <a:extLst>
              <a:ext uri="{FF2B5EF4-FFF2-40B4-BE49-F238E27FC236}">
                <a16:creationId xmlns:a16="http://schemas.microsoft.com/office/drawing/2014/main" id="{6989C6A9-1118-99A9-1EAD-3B8DD52500A6}"/>
              </a:ext>
            </a:extLst>
          </p:cNvPr>
          <p:cNvSpPr>
            <a:spLocks noGrp="1"/>
          </p:cNvSpPr>
          <p:nvPr>
            <p:ph type="ftr" sz="quarter" idx="11"/>
          </p:nvPr>
        </p:nvSpPr>
        <p:spPr/>
        <p:txBody>
          <a:bodyPr/>
          <a:lstStyle/>
          <a:p>
            <a:r>
              <a:rPr lang="en-US"/>
              <a:t>Csernai, L.P. [NAPLIFE&amp;FUSENOW]</a:t>
            </a:r>
          </a:p>
        </p:txBody>
      </p:sp>
      <p:sp>
        <p:nvSpPr>
          <p:cNvPr id="6" name="Slide Number Placeholder 5">
            <a:extLst>
              <a:ext uri="{FF2B5EF4-FFF2-40B4-BE49-F238E27FC236}">
                <a16:creationId xmlns:a16="http://schemas.microsoft.com/office/drawing/2014/main" id="{CB046CCC-4A64-5652-DC00-228BDFF7F982}"/>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35073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6F5658-BBFE-70E7-DB47-DA488AE3F1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E65277-55C6-71E8-33E4-8A29B9A4CF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28EB1-0334-351F-A957-C1C0048C1028}"/>
              </a:ext>
            </a:extLst>
          </p:cNvPr>
          <p:cNvSpPr>
            <a:spLocks noGrp="1"/>
          </p:cNvSpPr>
          <p:nvPr>
            <p:ph type="dt" sz="half" idx="10"/>
          </p:nvPr>
        </p:nvSpPr>
        <p:spPr/>
        <p:txBody>
          <a:bodyPr/>
          <a:lstStyle/>
          <a:p>
            <a:fld id="{A019F18B-93B2-4659-84D8-CFAD928FF6E1}" type="datetime1">
              <a:rPr lang="en-US" smtClean="0"/>
              <a:t>6/9/2026</a:t>
            </a:fld>
            <a:endParaRPr lang="en-US"/>
          </a:p>
        </p:txBody>
      </p:sp>
      <p:sp>
        <p:nvSpPr>
          <p:cNvPr id="5" name="Footer Placeholder 4">
            <a:extLst>
              <a:ext uri="{FF2B5EF4-FFF2-40B4-BE49-F238E27FC236}">
                <a16:creationId xmlns:a16="http://schemas.microsoft.com/office/drawing/2014/main" id="{66496B1E-AA68-5AEF-6214-DBB78EB6A030}"/>
              </a:ext>
            </a:extLst>
          </p:cNvPr>
          <p:cNvSpPr>
            <a:spLocks noGrp="1"/>
          </p:cNvSpPr>
          <p:nvPr>
            <p:ph type="ftr" sz="quarter" idx="11"/>
          </p:nvPr>
        </p:nvSpPr>
        <p:spPr/>
        <p:txBody>
          <a:bodyPr/>
          <a:lstStyle/>
          <a:p>
            <a:r>
              <a:rPr lang="en-US"/>
              <a:t>Csernai, L.P. [NAPLIFE&amp;FUSENOW]</a:t>
            </a:r>
          </a:p>
        </p:txBody>
      </p:sp>
      <p:sp>
        <p:nvSpPr>
          <p:cNvPr id="6" name="Slide Number Placeholder 5">
            <a:extLst>
              <a:ext uri="{FF2B5EF4-FFF2-40B4-BE49-F238E27FC236}">
                <a16:creationId xmlns:a16="http://schemas.microsoft.com/office/drawing/2014/main" id="{7495118F-67BF-E3A9-1060-2CC5D658D57A}"/>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308413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F0E28-BD16-908E-4571-7BFF1E6DA4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6D152-C2A1-F304-564D-DB7B7A6BED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D409C-6F3E-33F8-2855-DA3233A8702C}"/>
              </a:ext>
            </a:extLst>
          </p:cNvPr>
          <p:cNvSpPr>
            <a:spLocks noGrp="1"/>
          </p:cNvSpPr>
          <p:nvPr>
            <p:ph type="dt" sz="half" idx="10"/>
          </p:nvPr>
        </p:nvSpPr>
        <p:spPr/>
        <p:txBody>
          <a:bodyPr/>
          <a:lstStyle/>
          <a:p>
            <a:fld id="{CCDB7AE4-D67E-4657-A2DA-8F2E4FD26545}" type="datetime1">
              <a:rPr lang="en-US" smtClean="0"/>
              <a:t>6/9/2026</a:t>
            </a:fld>
            <a:endParaRPr lang="en-US"/>
          </a:p>
        </p:txBody>
      </p:sp>
      <p:sp>
        <p:nvSpPr>
          <p:cNvPr id="5" name="Footer Placeholder 4">
            <a:extLst>
              <a:ext uri="{FF2B5EF4-FFF2-40B4-BE49-F238E27FC236}">
                <a16:creationId xmlns:a16="http://schemas.microsoft.com/office/drawing/2014/main" id="{4527CEAC-5C25-A4BB-7B8D-699B5503E69C}"/>
              </a:ext>
            </a:extLst>
          </p:cNvPr>
          <p:cNvSpPr>
            <a:spLocks noGrp="1"/>
          </p:cNvSpPr>
          <p:nvPr>
            <p:ph type="ftr" sz="quarter" idx="11"/>
          </p:nvPr>
        </p:nvSpPr>
        <p:spPr/>
        <p:txBody>
          <a:bodyPr/>
          <a:lstStyle/>
          <a:p>
            <a:r>
              <a:rPr lang="en-US"/>
              <a:t>Csernai, L.P. [NAPLIFE&amp;FUSENOW]</a:t>
            </a:r>
          </a:p>
        </p:txBody>
      </p:sp>
      <p:sp>
        <p:nvSpPr>
          <p:cNvPr id="6" name="Slide Number Placeholder 5">
            <a:extLst>
              <a:ext uri="{FF2B5EF4-FFF2-40B4-BE49-F238E27FC236}">
                <a16:creationId xmlns:a16="http://schemas.microsoft.com/office/drawing/2014/main" id="{9BE92542-86E1-28AD-6DB3-DE269F7D5879}"/>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2741176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767A-FA5A-290A-0503-D52F1B71F7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56DB2F-AF8F-9EA2-B260-D8366A5A23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457B4D-4693-96BB-2964-B1990DD8C8AF}"/>
              </a:ext>
            </a:extLst>
          </p:cNvPr>
          <p:cNvSpPr>
            <a:spLocks noGrp="1"/>
          </p:cNvSpPr>
          <p:nvPr>
            <p:ph type="dt" sz="half" idx="10"/>
          </p:nvPr>
        </p:nvSpPr>
        <p:spPr/>
        <p:txBody>
          <a:bodyPr/>
          <a:lstStyle/>
          <a:p>
            <a:fld id="{46C98DF2-64D4-4FC2-AA3A-B44CB04F31BA}" type="datetime1">
              <a:rPr lang="en-US" smtClean="0"/>
              <a:t>6/9/2026</a:t>
            </a:fld>
            <a:endParaRPr lang="en-US"/>
          </a:p>
        </p:txBody>
      </p:sp>
      <p:sp>
        <p:nvSpPr>
          <p:cNvPr id="5" name="Footer Placeholder 4">
            <a:extLst>
              <a:ext uri="{FF2B5EF4-FFF2-40B4-BE49-F238E27FC236}">
                <a16:creationId xmlns:a16="http://schemas.microsoft.com/office/drawing/2014/main" id="{792C08AA-4D2D-1968-4EE9-C3E79007A732}"/>
              </a:ext>
            </a:extLst>
          </p:cNvPr>
          <p:cNvSpPr>
            <a:spLocks noGrp="1"/>
          </p:cNvSpPr>
          <p:nvPr>
            <p:ph type="ftr" sz="quarter" idx="11"/>
          </p:nvPr>
        </p:nvSpPr>
        <p:spPr/>
        <p:txBody>
          <a:bodyPr/>
          <a:lstStyle/>
          <a:p>
            <a:r>
              <a:rPr lang="en-US"/>
              <a:t>Csernai, L.P. [NAPLIFE&amp;FUSENOW]</a:t>
            </a:r>
          </a:p>
        </p:txBody>
      </p:sp>
      <p:sp>
        <p:nvSpPr>
          <p:cNvPr id="6" name="Slide Number Placeholder 5">
            <a:extLst>
              <a:ext uri="{FF2B5EF4-FFF2-40B4-BE49-F238E27FC236}">
                <a16:creationId xmlns:a16="http://schemas.microsoft.com/office/drawing/2014/main" id="{5A0E31BD-5A91-6AA0-7D40-6C2CA0DC2152}"/>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1353177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617D-BC0A-F8CC-8037-BE51DE80D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682559-F937-BD2B-C0D8-912863772B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29F92-BFA0-36D0-C813-2635322499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4666FD-35D2-3414-2A55-995BADBCA262}"/>
              </a:ext>
            </a:extLst>
          </p:cNvPr>
          <p:cNvSpPr>
            <a:spLocks noGrp="1"/>
          </p:cNvSpPr>
          <p:nvPr>
            <p:ph type="dt" sz="half" idx="10"/>
          </p:nvPr>
        </p:nvSpPr>
        <p:spPr/>
        <p:txBody>
          <a:bodyPr/>
          <a:lstStyle/>
          <a:p>
            <a:fld id="{6AE52FA2-6E61-42AF-997A-1384399F1685}" type="datetime1">
              <a:rPr lang="en-US" smtClean="0"/>
              <a:t>6/9/2026</a:t>
            </a:fld>
            <a:endParaRPr lang="en-US"/>
          </a:p>
        </p:txBody>
      </p:sp>
      <p:sp>
        <p:nvSpPr>
          <p:cNvPr id="6" name="Footer Placeholder 5">
            <a:extLst>
              <a:ext uri="{FF2B5EF4-FFF2-40B4-BE49-F238E27FC236}">
                <a16:creationId xmlns:a16="http://schemas.microsoft.com/office/drawing/2014/main" id="{46884DB4-A469-3813-3822-E1559E4A0F5E}"/>
              </a:ext>
            </a:extLst>
          </p:cNvPr>
          <p:cNvSpPr>
            <a:spLocks noGrp="1"/>
          </p:cNvSpPr>
          <p:nvPr>
            <p:ph type="ftr" sz="quarter" idx="11"/>
          </p:nvPr>
        </p:nvSpPr>
        <p:spPr/>
        <p:txBody>
          <a:bodyPr/>
          <a:lstStyle/>
          <a:p>
            <a:r>
              <a:rPr lang="en-US"/>
              <a:t>Csernai, L.P. [NAPLIFE&amp;FUSENOW]</a:t>
            </a:r>
          </a:p>
        </p:txBody>
      </p:sp>
      <p:sp>
        <p:nvSpPr>
          <p:cNvPr id="7" name="Slide Number Placeholder 6">
            <a:extLst>
              <a:ext uri="{FF2B5EF4-FFF2-40B4-BE49-F238E27FC236}">
                <a16:creationId xmlns:a16="http://schemas.microsoft.com/office/drawing/2014/main" id="{70F81DAF-0D79-4867-17FC-A0ED522374CA}"/>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2774114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51B8-CCFA-6C20-1F0A-0C2359BBDA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CBD52F-F503-E246-1938-C8DFCC381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D7B394-DD05-FC54-103D-211DA85558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8E41B9-759B-A867-7EFC-D4BDDECD76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4A22E9-8F63-66A3-260E-3F405AB976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67863-25E9-4C39-D53E-13ADFC95F6EC}"/>
              </a:ext>
            </a:extLst>
          </p:cNvPr>
          <p:cNvSpPr>
            <a:spLocks noGrp="1"/>
          </p:cNvSpPr>
          <p:nvPr>
            <p:ph type="dt" sz="half" idx="10"/>
          </p:nvPr>
        </p:nvSpPr>
        <p:spPr/>
        <p:txBody>
          <a:bodyPr/>
          <a:lstStyle/>
          <a:p>
            <a:fld id="{E15AA6B5-91D0-4C20-AF8F-6BAF3D75CDB7}" type="datetime1">
              <a:rPr lang="en-US" smtClean="0"/>
              <a:t>6/9/2026</a:t>
            </a:fld>
            <a:endParaRPr lang="en-US"/>
          </a:p>
        </p:txBody>
      </p:sp>
      <p:sp>
        <p:nvSpPr>
          <p:cNvPr id="8" name="Footer Placeholder 7">
            <a:extLst>
              <a:ext uri="{FF2B5EF4-FFF2-40B4-BE49-F238E27FC236}">
                <a16:creationId xmlns:a16="http://schemas.microsoft.com/office/drawing/2014/main" id="{670D31B6-88F4-DE56-6489-A31E4102EF14}"/>
              </a:ext>
            </a:extLst>
          </p:cNvPr>
          <p:cNvSpPr>
            <a:spLocks noGrp="1"/>
          </p:cNvSpPr>
          <p:nvPr>
            <p:ph type="ftr" sz="quarter" idx="11"/>
          </p:nvPr>
        </p:nvSpPr>
        <p:spPr/>
        <p:txBody>
          <a:bodyPr/>
          <a:lstStyle/>
          <a:p>
            <a:r>
              <a:rPr lang="en-US"/>
              <a:t>Csernai, L.P. [NAPLIFE&amp;FUSENOW]</a:t>
            </a:r>
          </a:p>
        </p:txBody>
      </p:sp>
      <p:sp>
        <p:nvSpPr>
          <p:cNvPr id="9" name="Slide Number Placeholder 8">
            <a:extLst>
              <a:ext uri="{FF2B5EF4-FFF2-40B4-BE49-F238E27FC236}">
                <a16:creationId xmlns:a16="http://schemas.microsoft.com/office/drawing/2014/main" id="{76C06AF6-F11B-E9C7-DE65-A9FAF378553E}"/>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3404546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731F1-40F4-3655-ECC2-CB828F7F4A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A2784E-6C50-BE6D-F42D-DFCBA20940D2}"/>
              </a:ext>
            </a:extLst>
          </p:cNvPr>
          <p:cNvSpPr>
            <a:spLocks noGrp="1"/>
          </p:cNvSpPr>
          <p:nvPr>
            <p:ph type="dt" sz="half" idx="10"/>
          </p:nvPr>
        </p:nvSpPr>
        <p:spPr/>
        <p:txBody>
          <a:bodyPr/>
          <a:lstStyle/>
          <a:p>
            <a:fld id="{4D7C588A-08F9-428D-BA21-64E8FECEB403}" type="datetime1">
              <a:rPr lang="en-US" smtClean="0"/>
              <a:t>6/9/2026</a:t>
            </a:fld>
            <a:endParaRPr lang="en-US"/>
          </a:p>
        </p:txBody>
      </p:sp>
      <p:sp>
        <p:nvSpPr>
          <p:cNvPr id="4" name="Footer Placeholder 3">
            <a:extLst>
              <a:ext uri="{FF2B5EF4-FFF2-40B4-BE49-F238E27FC236}">
                <a16:creationId xmlns:a16="http://schemas.microsoft.com/office/drawing/2014/main" id="{26F28193-3A33-126E-7C0A-E7835A8C0500}"/>
              </a:ext>
            </a:extLst>
          </p:cNvPr>
          <p:cNvSpPr>
            <a:spLocks noGrp="1"/>
          </p:cNvSpPr>
          <p:nvPr>
            <p:ph type="ftr" sz="quarter" idx="11"/>
          </p:nvPr>
        </p:nvSpPr>
        <p:spPr/>
        <p:txBody>
          <a:bodyPr/>
          <a:lstStyle/>
          <a:p>
            <a:r>
              <a:rPr lang="en-US"/>
              <a:t>Csernai, L.P. [NAPLIFE&amp;FUSENOW]</a:t>
            </a:r>
          </a:p>
        </p:txBody>
      </p:sp>
      <p:sp>
        <p:nvSpPr>
          <p:cNvPr id="5" name="Slide Number Placeholder 4">
            <a:extLst>
              <a:ext uri="{FF2B5EF4-FFF2-40B4-BE49-F238E27FC236}">
                <a16:creationId xmlns:a16="http://schemas.microsoft.com/office/drawing/2014/main" id="{0889E0CD-53CF-1994-9AFD-DA798A3D3557}"/>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164730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89CD3-B0CB-DA0C-F8F7-AAB4E7705B7D}"/>
              </a:ext>
            </a:extLst>
          </p:cNvPr>
          <p:cNvSpPr>
            <a:spLocks noGrp="1"/>
          </p:cNvSpPr>
          <p:nvPr>
            <p:ph type="dt" sz="half" idx="10"/>
          </p:nvPr>
        </p:nvSpPr>
        <p:spPr/>
        <p:txBody>
          <a:bodyPr/>
          <a:lstStyle/>
          <a:p>
            <a:fld id="{0AFFB75D-DFD5-44A9-8DA0-97332D05E92C}" type="datetime1">
              <a:rPr lang="en-US" smtClean="0"/>
              <a:t>6/9/2026</a:t>
            </a:fld>
            <a:endParaRPr lang="en-US"/>
          </a:p>
        </p:txBody>
      </p:sp>
      <p:sp>
        <p:nvSpPr>
          <p:cNvPr id="3" name="Footer Placeholder 2">
            <a:extLst>
              <a:ext uri="{FF2B5EF4-FFF2-40B4-BE49-F238E27FC236}">
                <a16:creationId xmlns:a16="http://schemas.microsoft.com/office/drawing/2014/main" id="{2CE78964-048B-346F-5DD2-FF19C526A700}"/>
              </a:ext>
            </a:extLst>
          </p:cNvPr>
          <p:cNvSpPr>
            <a:spLocks noGrp="1"/>
          </p:cNvSpPr>
          <p:nvPr>
            <p:ph type="ftr" sz="quarter" idx="11"/>
          </p:nvPr>
        </p:nvSpPr>
        <p:spPr/>
        <p:txBody>
          <a:bodyPr/>
          <a:lstStyle/>
          <a:p>
            <a:r>
              <a:rPr lang="en-US"/>
              <a:t>Csernai, L.P. [NAPLIFE&amp;FUSENOW]</a:t>
            </a:r>
          </a:p>
        </p:txBody>
      </p:sp>
      <p:sp>
        <p:nvSpPr>
          <p:cNvPr id="4" name="Slide Number Placeholder 3">
            <a:extLst>
              <a:ext uri="{FF2B5EF4-FFF2-40B4-BE49-F238E27FC236}">
                <a16:creationId xmlns:a16="http://schemas.microsoft.com/office/drawing/2014/main" id="{0196DAF9-DAD5-7A5E-6354-A458DFE30857}"/>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354232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594C-B4D7-3A23-A302-5D4EB15DA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F5ABDA-28A5-6235-4DA0-36B9B6B681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736A63-43C3-FC2D-74FC-CC43AA824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7B37C-649F-7841-2F72-486D14033747}"/>
              </a:ext>
            </a:extLst>
          </p:cNvPr>
          <p:cNvSpPr>
            <a:spLocks noGrp="1"/>
          </p:cNvSpPr>
          <p:nvPr>
            <p:ph type="dt" sz="half" idx="10"/>
          </p:nvPr>
        </p:nvSpPr>
        <p:spPr/>
        <p:txBody>
          <a:bodyPr/>
          <a:lstStyle/>
          <a:p>
            <a:fld id="{B2AACAE9-9054-4C83-B4C0-4D0F17AF80B4}" type="datetime1">
              <a:rPr lang="en-US" smtClean="0"/>
              <a:t>6/9/2026</a:t>
            </a:fld>
            <a:endParaRPr lang="en-US"/>
          </a:p>
        </p:txBody>
      </p:sp>
      <p:sp>
        <p:nvSpPr>
          <p:cNvPr id="6" name="Footer Placeholder 5">
            <a:extLst>
              <a:ext uri="{FF2B5EF4-FFF2-40B4-BE49-F238E27FC236}">
                <a16:creationId xmlns:a16="http://schemas.microsoft.com/office/drawing/2014/main" id="{588F7447-FACD-D339-71D7-379578690120}"/>
              </a:ext>
            </a:extLst>
          </p:cNvPr>
          <p:cNvSpPr>
            <a:spLocks noGrp="1"/>
          </p:cNvSpPr>
          <p:nvPr>
            <p:ph type="ftr" sz="quarter" idx="11"/>
          </p:nvPr>
        </p:nvSpPr>
        <p:spPr/>
        <p:txBody>
          <a:bodyPr/>
          <a:lstStyle/>
          <a:p>
            <a:r>
              <a:rPr lang="en-US"/>
              <a:t>Csernai, L.P. [NAPLIFE&amp;FUSENOW]</a:t>
            </a:r>
          </a:p>
        </p:txBody>
      </p:sp>
      <p:sp>
        <p:nvSpPr>
          <p:cNvPr id="7" name="Slide Number Placeholder 6">
            <a:extLst>
              <a:ext uri="{FF2B5EF4-FFF2-40B4-BE49-F238E27FC236}">
                <a16:creationId xmlns:a16="http://schemas.microsoft.com/office/drawing/2014/main" id="{01050A7F-E803-4D8D-0CCA-09B60B5F1A85}"/>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162551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5840-8AB1-D5FD-1DB6-C21D9E8311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18E0A-8E6D-7E9A-678E-9BBA61EA9B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B1B7B1-B7D9-6597-BB2B-CF8CFF9E7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D6844D-79ED-D76F-E359-247F39E0DA96}"/>
              </a:ext>
            </a:extLst>
          </p:cNvPr>
          <p:cNvSpPr>
            <a:spLocks noGrp="1"/>
          </p:cNvSpPr>
          <p:nvPr>
            <p:ph type="dt" sz="half" idx="10"/>
          </p:nvPr>
        </p:nvSpPr>
        <p:spPr/>
        <p:txBody>
          <a:bodyPr/>
          <a:lstStyle/>
          <a:p>
            <a:fld id="{78A7DDFD-6B0E-4793-9282-3D8792596947}" type="datetime1">
              <a:rPr lang="en-US" smtClean="0"/>
              <a:t>6/9/2026</a:t>
            </a:fld>
            <a:endParaRPr lang="en-US"/>
          </a:p>
        </p:txBody>
      </p:sp>
      <p:sp>
        <p:nvSpPr>
          <p:cNvPr id="6" name="Footer Placeholder 5">
            <a:extLst>
              <a:ext uri="{FF2B5EF4-FFF2-40B4-BE49-F238E27FC236}">
                <a16:creationId xmlns:a16="http://schemas.microsoft.com/office/drawing/2014/main" id="{C6C478D4-95BC-B670-B896-B0C8BB7313FC}"/>
              </a:ext>
            </a:extLst>
          </p:cNvPr>
          <p:cNvSpPr>
            <a:spLocks noGrp="1"/>
          </p:cNvSpPr>
          <p:nvPr>
            <p:ph type="ftr" sz="quarter" idx="11"/>
          </p:nvPr>
        </p:nvSpPr>
        <p:spPr/>
        <p:txBody>
          <a:bodyPr/>
          <a:lstStyle/>
          <a:p>
            <a:r>
              <a:rPr lang="en-US"/>
              <a:t>Csernai, L.P. [NAPLIFE&amp;FUSENOW]</a:t>
            </a:r>
          </a:p>
        </p:txBody>
      </p:sp>
      <p:sp>
        <p:nvSpPr>
          <p:cNvPr id="7" name="Slide Number Placeholder 6">
            <a:extLst>
              <a:ext uri="{FF2B5EF4-FFF2-40B4-BE49-F238E27FC236}">
                <a16:creationId xmlns:a16="http://schemas.microsoft.com/office/drawing/2014/main" id="{D24FA7FB-C6DB-DB66-934F-C5625562FB46}"/>
              </a:ext>
            </a:extLst>
          </p:cNvPr>
          <p:cNvSpPr>
            <a:spLocks noGrp="1"/>
          </p:cNvSpPr>
          <p:nvPr>
            <p:ph type="sldNum" sz="quarter" idx="12"/>
          </p:nvPr>
        </p:nvSpPr>
        <p:spPr/>
        <p:txBody>
          <a:bodyPr/>
          <a:lstStyle/>
          <a:p>
            <a:fld id="{94C746F7-F6CF-4975-9C38-EAEB56E4C17B}" type="slidenum">
              <a:rPr lang="en-US" smtClean="0"/>
              <a:t>‹#›</a:t>
            </a:fld>
            <a:endParaRPr lang="en-US"/>
          </a:p>
        </p:txBody>
      </p:sp>
    </p:spTree>
    <p:extLst>
      <p:ext uri="{BB962C8B-B14F-4D97-AF65-F5344CB8AC3E}">
        <p14:creationId xmlns:p14="http://schemas.microsoft.com/office/powerpoint/2010/main" val="2963782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94134-5385-8085-3C79-6C353F35CD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62FAB4-F51F-7E27-6B5C-6F25231A7A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B9875-E0A9-DE5F-53A7-08CA15480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4A0342-9290-4F29-9A2C-D537EDBE1355}" type="datetime1">
              <a:rPr lang="en-US" smtClean="0"/>
              <a:t>6/9/2026</a:t>
            </a:fld>
            <a:endParaRPr lang="en-US"/>
          </a:p>
        </p:txBody>
      </p:sp>
      <p:sp>
        <p:nvSpPr>
          <p:cNvPr id="5" name="Footer Placeholder 4">
            <a:extLst>
              <a:ext uri="{FF2B5EF4-FFF2-40B4-BE49-F238E27FC236}">
                <a16:creationId xmlns:a16="http://schemas.microsoft.com/office/drawing/2014/main" id="{03EF4FE8-0DFD-DE0B-3A80-4E05D87DA2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Csernai, L.P. [NAPLIFE&amp;FUSENOW]</a:t>
            </a:r>
          </a:p>
        </p:txBody>
      </p:sp>
      <p:sp>
        <p:nvSpPr>
          <p:cNvPr id="6" name="Slide Number Placeholder 5">
            <a:extLst>
              <a:ext uri="{FF2B5EF4-FFF2-40B4-BE49-F238E27FC236}">
                <a16:creationId xmlns:a16="http://schemas.microsoft.com/office/drawing/2014/main" id="{95B592BD-6826-9658-C632-3BA956460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C746F7-F6CF-4975-9C38-EAEB56E4C17B}" type="slidenum">
              <a:rPr lang="en-US" smtClean="0"/>
              <a:t>‹#›</a:t>
            </a:fld>
            <a:endParaRPr lang="en-US"/>
          </a:p>
        </p:txBody>
      </p:sp>
    </p:spTree>
    <p:extLst>
      <p:ext uri="{BB962C8B-B14F-4D97-AF65-F5344CB8AC3E}">
        <p14:creationId xmlns:p14="http://schemas.microsoft.com/office/powerpoint/2010/main" val="1184037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8.tif"/></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image" Target="../media/image3.jpg"/><Relationship Id="rId21" Type="http://schemas.openxmlformats.org/officeDocument/2006/relationships/image" Target="../media/image21.jpe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g"/><Relationship Id="rId15" Type="http://schemas.openxmlformats.org/officeDocument/2006/relationships/image" Target="../media/image15.jp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sv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3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027ABA2-81B2-8464-33AE-1372347B6347}"/>
              </a:ext>
            </a:extLst>
          </p:cNvPr>
          <p:cNvSpPr>
            <a:spLocks noGrp="1"/>
          </p:cNvSpPr>
          <p:nvPr>
            <p:ph type="ftr" sz="quarter" idx="11"/>
          </p:nvPr>
        </p:nvSpPr>
        <p:spPr/>
        <p:txBody>
          <a:bodyPr/>
          <a:lstStyle/>
          <a:p>
            <a:r>
              <a:rPr lang="en-US"/>
              <a:t>Csernai, L.P. [NAPLIFE&amp;FUSENOW]</a:t>
            </a:r>
          </a:p>
        </p:txBody>
      </p:sp>
      <p:sp>
        <p:nvSpPr>
          <p:cNvPr id="5" name="Slide Number Placeholder 4">
            <a:extLst>
              <a:ext uri="{FF2B5EF4-FFF2-40B4-BE49-F238E27FC236}">
                <a16:creationId xmlns:a16="http://schemas.microsoft.com/office/drawing/2014/main" id="{60B8F250-678A-C8F7-9443-7B7125A027C5}"/>
              </a:ext>
            </a:extLst>
          </p:cNvPr>
          <p:cNvSpPr>
            <a:spLocks noGrp="1"/>
          </p:cNvSpPr>
          <p:nvPr>
            <p:ph type="sldNum" sz="quarter" idx="12"/>
          </p:nvPr>
        </p:nvSpPr>
        <p:spPr/>
        <p:txBody>
          <a:bodyPr/>
          <a:lstStyle/>
          <a:p>
            <a:fld id="{94C746F7-F6CF-4975-9C38-EAEB56E4C17B}" type="slidenum">
              <a:rPr lang="en-US" smtClean="0"/>
              <a:t>1</a:t>
            </a:fld>
            <a:endParaRPr lang="en-US"/>
          </a:p>
        </p:txBody>
      </p:sp>
      <p:pic>
        <p:nvPicPr>
          <p:cNvPr id="7" name="Picture 6">
            <a:extLst>
              <a:ext uri="{FF2B5EF4-FFF2-40B4-BE49-F238E27FC236}">
                <a16:creationId xmlns:a16="http://schemas.microsoft.com/office/drawing/2014/main" id="{FEC0FE1D-64CC-6171-F0B7-522E7B737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8" y="1"/>
            <a:ext cx="12206618" cy="6857999"/>
          </a:xfrm>
          <a:prstGeom prst="rect">
            <a:avLst/>
          </a:prstGeom>
        </p:spPr>
      </p:pic>
      <p:sp>
        <p:nvSpPr>
          <p:cNvPr id="8" name="Rectangle 7">
            <a:extLst>
              <a:ext uri="{FF2B5EF4-FFF2-40B4-BE49-F238E27FC236}">
                <a16:creationId xmlns:a16="http://schemas.microsoft.com/office/drawing/2014/main" id="{8B42AC8F-8783-16F6-8E31-73E914B46B33}"/>
              </a:ext>
            </a:extLst>
          </p:cNvPr>
          <p:cNvSpPr/>
          <p:nvPr/>
        </p:nvSpPr>
        <p:spPr>
          <a:xfrm>
            <a:off x="257091" y="529192"/>
            <a:ext cx="11868053" cy="830997"/>
          </a:xfrm>
          <a:prstGeom prst="rect">
            <a:avLst/>
          </a:prstGeom>
          <a:noFill/>
        </p:spPr>
        <p:txBody>
          <a:bodyPr wrap="square" lIns="91440" tIns="45720" rIns="91440" bIns="45720">
            <a:spAutoFit/>
          </a:bodyPr>
          <a:lstStyle/>
          <a:p>
            <a:pPr algn="ctr"/>
            <a:r>
              <a:rPr lang="en-US" sz="4800" b="1" dirty="0">
                <a:ln w="13462">
                  <a:solidFill>
                    <a:schemeClr val="bg1"/>
                  </a:solidFill>
                  <a:prstDash val="solid"/>
                </a:ln>
                <a:solidFill>
                  <a:srgbClr val="FF0000"/>
                </a:solidFill>
                <a:effectLst>
                  <a:outerShdw dist="38100" dir="2700000" algn="bl" rotWithShape="0">
                    <a:schemeClr val="accent5"/>
                  </a:outerShdw>
                </a:effectLst>
              </a:rPr>
              <a:t>Perspectives of the NAPLIFE project</a:t>
            </a:r>
            <a:endParaRPr 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9" name="TextBox 8">
            <a:extLst>
              <a:ext uri="{FF2B5EF4-FFF2-40B4-BE49-F238E27FC236}">
                <a16:creationId xmlns:a16="http://schemas.microsoft.com/office/drawing/2014/main" id="{CE9CE97A-C466-7D77-D5B8-5AEA78FB4CA7}"/>
              </a:ext>
            </a:extLst>
          </p:cNvPr>
          <p:cNvSpPr txBox="1"/>
          <p:nvPr/>
        </p:nvSpPr>
        <p:spPr>
          <a:xfrm>
            <a:off x="575739" y="4538364"/>
            <a:ext cx="5763886" cy="2000548"/>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Laszlo P. Csernai</a:t>
            </a:r>
            <a:br>
              <a:rPr lang="en-US" sz="2000" b="1" dirty="0">
                <a:solidFill>
                  <a:srgbClr val="FFFF00"/>
                </a:solidFill>
              </a:rPr>
            </a:br>
            <a:r>
              <a:rPr lang="en-US" sz="2000" b="1" dirty="0">
                <a:solidFill>
                  <a:srgbClr val="FFFF00"/>
                </a:solidFill>
              </a:rPr>
              <a:t>for the NAPLIFE and </a:t>
            </a:r>
            <a:br>
              <a:rPr lang="en-US" sz="2000" b="1" dirty="0">
                <a:solidFill>
                  <a:srgbClr val="FFFF00"/>
                </a:solidFill>
              </a:rPr>
            </a:br>
            <a:r>
              <a:rPr lang="en-US" sz="2000" b="1" dirty="0">
                <a:solidFill>
                  <a:srgbClr val="FFFF00"/>
                </a:solidFill>
              </a:rPr>
              <a:t>FUSENOW Collaborations</a:t>
            </a:r>
          </a:p>
          <a:p>
            <a:r>
              <a:rPr lang="en-US" sz="2000" b="1" baseline="30000" dirty="0">
                <a:solidFill>
                  <a:srgbClr val="FFFF00"/>
                </a:solidFill>
              </a:rPr>
              <a:t>-</a:t>
            </a:r>
            <a:r>
              <a:rPr lang="en-US" sz="2000" b="1" dirty="0">
                <a:solidFill>
                  <a:srgbClr val="FFFF00"/>
                </a:solidFill>
              </a:rPr>
              <a:t> Department of Physics and Technology, </a:t>
            </a:r>
            <a:r>
              <a:rPr lang="en-US" sz="2000" b="1" dirty="0" err="1">
                <a:solidFill>
                  <a:srgbClr val="FFFF00"/>
                </a:solidFill>
              </a:rPr>
              <a:t>Uiversity</a:t>
            </a:r>
            <a:r>
              <a:rPr lang="en-US" sz="2000" b="1" dirty="0">
                <a:solidFill>
                  <a:srgbClr val="FFFF00"/>
                </a:solidFill>
              </a:rPr>
              <a:t> of Bergen, Bergen, Norway</a:t>
            </a:r>
          </a:p>
          <a:p>
            <a:r>
              <a:rPr lang="en-US" sz="2000" b="1" dirty="0">
                <a:solidFill>
                  <a:srgbClr val="FFFF00"/>
                </a:solidFill>
              </a:rPr>
              <a:t>- Csernai Consult Bergen, Ulset, Norway</a:t>
            </a:r>
          </a:p>
        </p:txBody>
      </p:sp>
      <p:sp>
        <p:nvSpPr>
          <p:cNvPr id="10" name="TextBox 9">
            <a:extLst>
              <a:ext uri="{FF2B5EF4-FFF2-40B4-BE49-F238E27FC236}">
                <a16:creationId xmlns:a16="http://schemas.microsoft.com/office/drawing/2014/main" id="{8ACB849E-BBC7-933D-02E8-5F8C7CA00A7E}"/>
              </a:ext>
            </a:extLst>
          </p:cNvPr>
          <p:cNvSpPr txBox="1"/>
          <p:nvPr/>
        </p:nvSpPr>
        <p:spPr>
          <a:xfrm>
            <a:off x="7199175" y="5609550"/>
            <a:ext cx="4992825" cy="707886"/>
          </a:xfrm>
          <a:prstGeom prst="rect">
            <a:avLst/>
          </a:prstGeom>
          <a:noFill/>
        </p:spPr>
        <p:txBody>
          <a:bodyPr wrap="square" rtlCol="0">
            <a:spAutoFit/>
          </a:bodyPr>
          <a:lstStyle/>
          <a:p>
            <a:pPr algn="r"/>
            <a:r>
              <a:rPr lang="en-US" sz="2000" b="1" dirty="0">
                <a:solidFill>
                  <a:srgbClr val="99CCFF"/>
                </a:solidFill>
                <a:effectLst>
                  <a:outerShdw blurRad="50800" dist="38100" dir="2700000" algn="tl" rotWithShape="0">
                    <a:prstClr val="black">
                      <a:alpha val="40000"/>
                    </a:prstClr>
                  </a:outerShdw>
                </a:effectLst>
              </a:rPr>
              <a:t>BTSLXX Workshop, HUN-REN Wigner RCP,</a:t>
            </a:r>
            <a:br>
              <a:rPr lang="en-US" sz="2000" b="1" dirty="0">
                <a:solidFill>
                  <a:srgbClr val="99CCFF"/>
                </a:solidFill>
                <a:effectLst>
                  <a:outerShdw blurRad="50800" dist="38100" dir="2700000" algn="tl" rotWithShape="0">
                    <a:prstClr val="black">
                      <a:alpha val="40000"/>
                    </a:prstClr>
                  </a:outerShdw>
                </a:effectLst>
              </a:rPr>
            </a:br>
            <a:r>
              <a:rPr lang="en-US" sz="2000" b="1" dirty="0">
                <a:solidFill>
                  <a:srgbClr val="99CCFF"/>
                </a:solidFill>
                <a:effectLst>
                  <a:outerShdw blurRad="50800" dist="38100" dir="2700000" algn="tl" rotWithShape="0">
                    <a:prstClr val="black">
                      <a:alpha val="40000"/>
                    </a:prstClr>
                  </a:outerShdw>
                </a:effectLst>
              </a:rPr>
              <a:t> Budapest, Jun 11 – 12, 2026</a:t>
            </a:r>
          </a:p>
        </p:txBody>
      </p:sp>
      <p:sp>
        <p:nvSpPr>
          <p:cNvPr id="11" name="TextBox 10">
            <a:extLst>
              <a:ext uri="{FF2B5EF4-FFF2-40B4-BE49-F238E27FC236}">
                <a16:creationId xmlns:a16="http://schemas.microsoft.com/office/drawing/2014/main" id="{1C42DEA7-65EB-8767-1C33-CACB600AD014}"/>
              </a:ext>
            </a:extLst>
          </p:cNvPr>
          <p:cNvSpPr txBox="1"/>
          <p:nvPr/>
        </p:nvSpPr>
        <p:spPr>
          <a:xfrm>
            <a:off x="9982200" y="3681453"/>
            <a:ext cx="1971924" cy="369332"/>
          </a:xfrm>
          <a:prstGeom prst="rect">
            <a:avLst/>
          </a:prstGeom>
          <a:noFill/>
        </p:spPr>
        <p:txBody>
          <a:bodyPr wrap="square" rtlCol="0">
            <a:spAutoFit/>
          </a:bodyPr>
          <a:lstStyle/>
          <a:p>
            <a:r>
              <a:rPr lang="en-US" dirty="0"/>
              <a:t>ELI-ALPS, Szeged</a:t>
            </a:r>
          </a:p>
        </p:txBody>
      </p:sp>
    </p:spTree>
    <p:extLst>
      <p:ext uri="{BB962C8B-B14F-4D97-AF65-F5344CB8AC3E}">
        <p14:creationId xmlns:p14="http://schemas.microsoft.com/office/powerpoint/2010/main" val="494344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08B9B-8542-2070-4A48-61713EAAA018}"/>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D0CC41C0-B345-6C27-CCC8-38A7F8CF114E}"/>
              </a:ext>
            </a:extLst>
          </p:cNvPr>
          <p:cNvSpPr>
            <a:spLocks noGrp="1"/>
          </p:cNvSpPr>
          <p:nvPr>
            <p:ph type="sldNum" sz="quarter" idx="12"/>
          </p:nvPr>
        </p:nvSpPr>
        <p:spPr/>
        <p:txBody>
          <a:bodyPr/>
          <a:lstStyle/>
          <a:p>
            <a:fld id="{94C746F7-F6CF-4975-9C38-EAEB56E4C17B}" type="slidenum">
              <a:rPr lang="en-US" smtClean="0"/>
              <a:t>10</a:t>
            </a:fld>
            <a:endParaRPr lang="en-US"/>
          </a:p>
        </p:txBody>
      </p:sp>
      <p:pic>
        <p:nvPicPr>
          <p:cNvPr id="5" name="Picture 4">
            <a:extLst>
              <a:ext uri="{FF2B5EF4-FFF2-40B4-BE49-F238E27FC236}">
                <a16:creationId xmlns:a16="http://schemas.microsoft.com/office/drawing/2014/main" id="{90889B41-4FCD-C6E5-DCF8-3BBBD73C9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679" y="-719090"/>
            <a:ext cx="13156939" cy="8771292"/>
          </a:xfrm>
          <a:prstGeom prst="rect">
            <a:avLst/>
          </a:prstGeom>
        </p:spPr>
      </p:pic>
      <p:sp>
        <p:nvSpPr>
          <p:cNvPr id="6" name="TextBox 5">
            <a:extLst>
              <a:ext uri="{FF2B5EF4-FFF2-40B4-BE49-F238E27FC236}">
                <a16:creationId xmlns:a16="http://schemas.microsoft.com/office/drawing/2014/main" id="{7D368210-C41E-829F-A6EA-FDB8EF79F591}"/>
              </a:ext>
            </a:extLst>
          </p:cNvPr>
          <p:cNvSpPr txBox="1"/>
          <p:nvPr/>
        </p:nvSpPr>
        <p:spPr>
          <a:xfrm>
            <a:off x="11049723" y="292963"/>
            <a:ext cx="1172116" cy="923330"/>
          </a:xfrm>
          <a:prstGeom prst="rect">
            <a:avLst/>
          </a:prstGeom>
          <a:noFill/>
        </p:spPr>
        <p:txBody>
          <a:bodyPr wrap="none" rtlCol="0">
            <a:spAutoFit/>
          </a:bodyPr>
          <a:lstStyle/>
          <a:p>
            <a:r>
              <a:rPr lang="en-US" sz="3600" b="1" dirty="0">
                <a:solidFill>
                  <a:srgbClr val="FF0000"/>
                </a:solidFill>
              </a:rPr>
              <a:t>2023</a:t>
            </a:r>
            <a:br>
              <a:rPr lang="en-US" dirty="0"/>
            </a:br>
            <a:r>
              <a:rPr lang="en-US" dirty="0"/>
              <a:t>Budapest</a:t>
            </a:r>
            <a:endParaRPr lang="hu-HU" sz="2800" dirty="0">
              <a:solidFill>
                <a:srgbClr val="0000FF"/>
              </a:solidFill>
            </a:endParaRPr>
          </a:p>
        </p:txBody>
      </p:sp>
      <p:pic>
        <p:nvPicPr>
          <p:cNvPr id="7" name="Picture 6" descr="A black text on a white background&#10;&#10;Description automatically generated">
            <a:extLst>
              <a:ext uri="{FF2B5EF4-FFF2-40B4-BE49-F238E27FC236}">
                <a16:creationId xmlns:a16="http://schemas.microsoft.com/office/drawing/2014/main" id="{D3332D7C-10F6-025B-8E5D-25F7F6DD546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100786" y="5891945"/>
            <a:ext cx="1319753" cy="564947"/>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519184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08B9B-8542-2070-4A48-61713EAAA018}"/>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D0CC41C0-B345-6C27-CCC8-38A7F8CF114E}"/>
              </a:ext>
            </a:extLst>
          </p:cNvPr>
          <p:cNvSpPr>
            <a:spLocks noGrp="1"/>
          </p:cNvSpPr>
          <p:nvPr>
            <p:ph type="sldNum" sz="quarter" idx="12"/>
          </p:nvPr>
        </p:nvSpPr>
        <p:spPr/>
        <p:txBody>
          <a:bodyPr/>
          <a:lstStyle/>
          <a:p>
            <a:fld id="{94C746F7-F6CF-4975-9C38-EAEB56E4C17B}" type="slidenum">
              <a:rPr lang="en-US" smtClean="0"/>
              <a:t>11</a:t>
            </a:fld>
            <a:endParaRPr lang="en-US"/>
          </a:p>
        </p:txBody>
      </p:sp>
      <p:pic>
        <p:nvPicPr>
          <p:cNvPr id="6" name="Picture 5">
            <a:extLst>
              <a:ext uri="{FF2B5EF4-FFF2-40B4-BE49-F238E27FC236}">
                <a16:creationId xmlns:a16="http://schemas.microsoft.com/office/drawing/2014/main" id="{609F8AAF-77DC-3980-2A2D-88442E085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6532"/>
            <a:ext cx="11053029" cy="7359588"/>
          </a:xfrm>
          <a:prstGeom prst="rect">
            <a:avLst/>
          </a:prstGeom>
        </p:spPr>
      </p:pic>
      <p:sp>
        <p:nvSpPr>
          <p:cNvPr id="7" name="TextBox 6">
            <a:extLst>
              <a:ext uri="{FF2B5EF4-FFF2-40B4-BE49-F238E27FC236}">
                <a16:creationId xmlns:a16="http://schemas.microsoft.com/office/drawing/2014/main" id="{C31418BF-143D-EC77-D5C1-62D0517AE388}"/>
              </a:ext>
            </a:extLst>
          </p:cNvPr>
          <p:cNvSpPr txBox="1"/>
          <p:nvPr/>
        </p:nvSpPr>
        <p:spPr>
          <a:xfrm>
            <a:off x="11049723" y="292963"/>
            <a:ext cx="1172116" cy="923330"/>
          </a:xfrm>
          <a:prstGeom prst="rect">
            <a:avLst/>
          </a:prstGeom>
          <a:noFill/>
        </p:spPr>
        <p:txBody>
          <a:bodyPr wrap="none" rtlCol="0">
            <a:spAutoFit/>
          </a:bodyPr>
          <a:lstStyle/>
          <a:p>
            <a:r>
              <a:rPr lang="en-US" sz="3600" b="1" dirty="0">
                <a:solidFill>
                  <a:srgbClr val="FF0000"/>
                </a:solidFill>
              </a:rPr>
              <a:t>2024</a:t>
            </a:r>
            <a:br>
              <a:rPr lang="en-US" dirty="0"/>
            </a:br>
            <a:r>
              <a:rPr lang="en-US" dirty="0"/>
              <a:t>Budapest</a:t>
            </a:r>
            <a:endParaRPr lang="hu-HU" sz="2800" dirty="0">
              <a:solidFill>
                <a:srgbClr val="0000FF"/>
              </a:solidFill>
            </a:endParaRPr>
          </a:p>
        </p:txBody>
      </p:sp>
      <p:pic>
        <p:nvPicPr>
          <p:cNvPr id="8" name="Picture 7" descr="A black text on a white background&#10;&#10;Description automatically generated">
            <a:extLst>
              <a:ext uri="{FF2B5EF4-FFF2-40B4-BE49-F238E27FC236}">
                <a16:creationId xmlns:a16="http://schemas.microsoft.com/office/drawing/2014/main" id="{3367BD89-DAFA-E5E9-8941-CA102AAB11F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49723" y="5900823"/>
            <a:ext cx="1319753" cy="564947"/>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2055614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08B9B-8542-2070-4A48-61713EAAA018}"/>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D0CC41C0-B345-6C27-CCC8-38A7F8CF114E}"/>
              </a:ext>
            </a:extLst>
          </p:cNvPr>
          <p:cNvSpPr>
            <a:spLocks noGrp="1"/>
          </p:cNvSpPr>
          <p:nvPr>
            <p:ph type="sldNum" sz="quarter" idx="12"/>
          </p:nvPr>
        </p:nvSpPr>
        <p:spPr/>
        <p:txBody>
          <a:bodyPr/>
          <a:lstStyle/>
          <a:p>
            <a:fld id="{94C746F7-F6CF-4975-9C38-EAEB56E4C17B}" type="slidenum">
              <a:rPr lang="en-US" smtClean="0"/>
              <a:t>12</a:t>
            </a:fld>
            <a:endParaRPr lang="en-US"/>
          </a:p>
        </p:txBody>
      </p:sp>
      <p:pic>
        <p:nvPicPr>
          <p:cNvPr id="5" name="Picture 4">
            <a:extLst>
              <a:ext uri="{FF2B5EF4-FFF2-40B4-BE49-F238E27FC236}">
                <a16:creationId xmlns:a16="http://schemas.microsoft.com/office/drawing/2014/main" id="{0AAA313B-72B0-3149-E5E4-FC0DBA99C1D0}"/>
              </a:ext>
            </a:extLst>
          </p:cNvPr>
          <p:cNvPicPr>
            <a:picLocks noChangeAspect="1"/>
          </p:cNvPicPr>
          <p:nvPr/>
        </p:nvPicPr>
        <p:blipFill>
          <a:blip r:embed="rId2"/>
          <a:stretch>
            <a:fillRect/>
          </a:stretch>
        </p:blipFill>
        <p:spPr>
          <a:xfrm>
            <a:off x="-701336" y="-786093"/>
            <a:ext cx="11603115" cy="7755483"/>
          </a:xfrm>
          <a:prstGeom prst="rect">
            <a:avLst/>
          </a:prstGeom>
        </p:spPr>
      </p:pic>
      <p:sp>
        <p:nvSpPr>
          <p:cNvPr id="6" name="TextBox 5">
            <a:extLst>
              <a:ext uri="{FF2B5EF4-FFF2-40B4-BE49-F238E27FC236}">
                <a16:creationId xmlns:a16="http://schemas.microsoft.com/office/drawing/2014/main" id="{C5A463E4-970A-25EB-AF30-236083A094FF}"/>
              </a:ext>
            </a:extLst>
          </p:cNvPr>
          <p:cNvSpPr txBox="1"/>
          <p:nvPr/>
        </p:nvSpPr>
        <p:spPr>
          <a:xfrm>
            <a:off x="11049723" y="292963"/>
            <a:ext cx="1172116" cy="1200329"/>
          </a:xfrm>
          <a:prstGeom prst="rect">
            <a:avLst/>
          </a:prstGeom>
          <a:noFill/>
        </p:spPr>
        <p:txBody>
          <a:bodyPr wrap="none" rtlCol="0">
            <a:spAutoFit/>
          </a:bodyPr>
          <a:lstStyle/>
          <a:p>
            <a:r>
              <a:rPr lang="en-US" sz="3600" b="1" dirty="0">
                <a:solidFill>
                  <a:srgbClr val="FF0000"/>
                </a:solidFill>
              </a:rPr>
              <a:t>2025</a:t>
            </a:r>
            <a:br>
              <a:rPr lang="en-US" dirty="0"/>
            </a:br>
            <a:r>
              <a:rPr lang="en-US" dirty="0"/>
              <a:t>Dresden-</a:t>
            </a:r>
            <a:br>
              <a:rPr lang="en-US" dirty="0"/>
            </a:br>
            <a:r>
              <a:rPr lang="en-US" dirty="0"/>
              <a:t>G</a:t>
            </a:r>
            <a:r>
              <a:rPr lang="hu-HU" dirty="0" err="1"/>
              <a:t>örlitz</a:t>
            </a:r>
            <a:endParaRPr lang="hu-HU" sz="2800" dirty="0">
              <a:solidFill>
                <a:srgbClr val="0000FF"/>
              </a:solidFill>
            </a:endParaRPr>
          </a:p>
        </p:txBody>
      </p:sp>
      <p:pic>
        <p:nvPicPr>
          <p:cNvPr id="7" name="Picture 6" descr="A black text on a white background&#10;&#10;Description automatically generated">
            <a:extLst>
              <a:ext uri="{FF2B5EF4-FFF2-40B4-BE49-F238E27FC236}">
                <a16:creationId xmlns:a16="http://schemas.microsoft.com/office/drawing/2014/main" id="{593990FA-A67F-BE53-65B7-963457044E0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975904" y="5825961"/>
            <a:ext cx="1319753" cy="564947"/>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948912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01FE6-0406-40B4-0D64-271E9961445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C0542F-5BC4-A509-E32C-D891CBAEF948}"/>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D6E94C3D-7C01-A98A-D38E-9CA362FE2C50}"/>
              </a:ext>
            </a:extLst>
          </p:cNvPr>
          <p:cNvSpPr>
            <a:spLocks noGrp="1"/>
          </p:cNvSpPr>
          <p:nvPr>
            <p:ph type="sldNum" sz="quarter" idx="12"/>
          </p:nvPr>
        </p:nvSpPr>
        <p:spPr/>
        <p:txBody>
          <a:bodyPr/>
          <a:lstStyle/>
          <a:p>
            <a:fld id="{94C746F7-F6CF-4975-9C38-EAEB56E4C17B}" type="slidenum">
              <a:rPr lang="en-US" smtClean="0"/>
              <a:t>13</a:t>
            </a:fld>
            <a:endParaRPr lang="en-US"/>
          </a:p>
        </p:txBody>
      </p:sp>
      <p:sp>
        <p:nvSpPr>
          <p:cNvPr id="4" name="TextBox 3">
            <a:extLst>
              <a:ext uri="{FF2B5EF4-FFF2-40B4-BE49-F238E27FC236}">
                <a16:creationId xmlns:a16="http://schemas.microsoft.com/office/drawing/2014/main" id="{3C4E88AE-27AD-8015-86FF-B9A102000193}"/>
              </a:ext>
            </a:extLst>
          </p:cNvPr>
          <p:cNvSpPr txBox="1"/>
          <p:nvPr/>
        </p:nvSpPr>
        <p:spPr>
          <a:xfrm>
            <a:off x="2380344" y="493390"/>
            <a:ext cx="7035901" cy="584775"/>
          </a:xfrm>
          <a:prstGeom prst="rect">
            <a:avLst/>
          </a:prstGeom>
          <a:noFill/>
        </p:spPr>
        <p:txBody>
          <a:bodyPr wrap="none" rtlCol="0">
            <a:spAutoFit/>
          </a:bodyPr>
          <a:lstStyle/>
          <a:p>
            <a:pPr algn="ctr"/>
            <a:r>
              <a:rPr lang="en-US" sz="3200" b="1" dirty="0">
                <a:solidFill>
                  <a:srgbClr val="FF0000"/>
                </a:solidFill>
                <a:effectLst>
                  <a:outerShdw blurRad="50800" dist="50800" dir="5400000" algn="ctr" rotWithShape="0">
                    <a:schemeClr val="tx2">
                      <a:lumMod val="50000"/>
                      <a:lumOff val="50000"/>
                    </a:schemeClr>
                  </a:outerShdw>
                </a:effectLst>
                <a:latin typeface="Arial" panose="020B0604020202020204" pitchFamily="34" charset="0"/>
                <a:cs typeface="Arial" panose="020B0604020202020204" pitchFamily="34" charset="0"/>
              </a:rPr>
              <a:t> Inertial Confinement Laser Fusion</a:t>
            </a:r>
          </a:p>
        </p:txBody>
      </p:sp>
      <p:sp>
        <p:nvSpPr>
          <p:cNvPr id="5" name="TextBox 4">
            <a:extLst>
              <a:ext uri="{FF2B5EF4-FFF2-40B4-BE49-F238E27FC236}">
                <a16:creationId xmlns:a16="http://schemas.microsoft.com/office/drawing/2014/main" id="{36137890-F1B9-DBB3-E2A4-37F515024D09}"/>
              </a:ext>
            </a:extLst>
          </p:cNvPr>
          <p:cNvSpPr txBox="1"/>
          <p:nvPr/>
        </p:nvSpPr>
        <p:spPr>
          <a:xfrm>
            <a:off x="612299" y="2409207"/>
            <a:ext cx="11212217" cy="3847207"/>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0000FF"/>
                </a:solidFill>
                <a:latin typeface="Arial" panose="020B0604020202020204" pitchFamily="34" charset="0"/>
                <a:cs typeface="Arial" panose="020B0604020202020204" pitchFamily="34" charset="0"/>
              </a:rPr>
              <a:t>Typical Example</a:t>
            </a:r>
            <a:endParaRPr lang="en-US" sz="2800" b="1" dirty="0">
              <a:solidFill>
                <a:srgbClr val="0000FF"/>
              </a:solidFill>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Laser pulse energy increased </a:t>
            </a:r>
            <a:r>
              <a:rPr lang="en-US" sz="2800" dirty="0">
                <a:latin typeface="Arial" panose="020B0604020202020204" pitchFamily="34" charset="0"/>
                <a:cs typeface="Arial" panose="020B0604020202020204" pitchFamily="34" charset="0"/>
                <a:sym typeface="Wingdings" panose="05000000000000000000" pitchFamily="2" charset="2"/>
              </a:rPr>
              <a:t></a:t>
            </a:r>
            <a:br>
              <a:rPr lang="en-US" sz="2800" dirty="0">
                <a:latin typeface="Arial" panose="020B0604020202020204" pitchFamily="34" charset="0"/>
                <a:cs typeface="Arial" panose="020B0604020202020204" pitchFamily="34" charset="0"/>
                <a:sym typeface="Wingdings" panose="05000000000000000000" pitchFamily="2" charset="2"/>
              </a:rPr>
            </a:br>
            <a:r>
              <a:rPr lang="en-US" sz="2800" dirty="0">
                <a:latin typeface="Arial" panose="020B0604020202020204" pitchFamily="34" charset="0"/>
                <a:cs typeface="Arial" panose="020B0604020202020204" pitchFamily="34" charset="0"/>
                <a:sym typeface="Wingdings" panose="05000000000000000000" pitchFamily="2" charset="2"/>
              </a:rPr>
              <a:t>Ignition by </a:t>
            </a:r>
            <a:r>
              <a:rPr lang="en-US" sz="2800" b="1" dirty="0">
                <a:latin typeface="Arial" panose="020B0604020202020204" pitchFamily="34" charset="0"/>
                <a:cs typeface="Arial" panose="020B0604020202020204" pitchFamily="34" charset="0"/>
                <a:sym typeface="Wingdings" panose="05000000000000000000" pitchFamily="2" charset="2"/>
              </a:rPr>
              <a:t>192</a:t>
            </a:r>
            <a:r>
              <a:rPr lang="en-US" sz="2800" dirty="0">
                <a:latin typeface="Arial" panose="020B0604020202020204" pitchFamily="34" charset="0"/>
                <a:cs typeface="Arial" panose="020B0604020202020204" pitchFamily="34" charset="0"/>
                <a:sym typeface="Wingdings" panose="05000000000000000000" pitchFamily="2" charset="2"/>
              </a:rPr>
              <a:t> lasers made possible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sym typeface="Wingdings" panose="05000000000000000000" pitchFamily="2" charset="2"/>
              </a:rPr>
              <a:t>Spherical, </a:t>
            </a:r>
            <a:r>
              <a:rPr lang="en-US" sz="2800" b="1" dirty="0">
                <a:latin typeface="Arial" panose="020B0604020202020204" pitchFamily="34" charset="0"/>
                <a:cs typeface="Arial" panose="020B0604020202020204" pitchFamily="34" charset="0"/>
                <a:sym typeface="Wingdings" panose="05000000000000000000" pitchFamily="2" charset="2"/>
              </a:rPr>
              <a:t>LLNL NIF  </a:t>
            </a:r>
            <a:r>
              <a:rPr lang="en-US" sz="2800" dirty="0">
                <a:latin typeface="Arial" panose="020B0604020202020204" pitchFamily="34" charset="0"/>
                <a:cs typeface="Arial" panose="020B0604020202020204" pitchFamily="34" charset="0"/>
                <a:sym typeface="Wingdings" panose="05000000000000000000" pitchFamily="2" charset="2"/>
              </a:rPr>
              <a:t>(hohlraum) thermal, 400  </a:t>
            </a:r>
            <a:r>
              <a:rPr lang="en-US" sz="2800" b="1" dirty="0">
                <a:latin typeface="Arial" panose="020B0604020202020204" pitchFamily="34" charset="0"/>
                <a:cs typeface="Arial" panose="020B0604020202020204" pitchFamily="34" charset="0"/>
                <a:sym typeface="Wingdings" panose="05000000000000000000" pitchFamily="2" charset="2"/>
              </a:rPr>
              <a:t>8 MJ</a:t>
            </a:r>
            <a:r>
              <a:rPr lang="en-US" sz="2800" dirty="0">
                <a:latin typeface="Arial" panose="020B0604020202020204" pitchFamily="34" charset="0"/>
                <a:cs typeface="Arial" panose="020B0604020202020204" pitchFamily="34" charset="0"/>
                <a:sym typeface="Wingdings" panose="05000000000000000000" pitchFamily="2" charset="2"/>
              </a:rPr>
              <a:t>,  ~ 1/day,  extreme compression: expansion is faster than spread of burning, </a:t>
            </a:r>
            <a:r>
              <a:rPr lang="en-US" sz="2800" dirty="0" err="1">
                <a:latin typeface="Arial" panose="020B0604020202020204" pitchFamily="34" charset="0"/>
                <a:cs typeface="Arial" panose="020B0604020202020204" pitchFamily="34" charset="0"/>
                <a:sym typeface="Wingdings" panose="05000000000000000000" pitchFamily="2" charset="2"/>
              </a:rPr>
              <a:t>d+t</a:t>
            </a:r>
            <a:r>
              <a:rPr lang="en-US" sz="2800" dirty="0">
                <a:latin typeface="Arial" panose="020B0604020202020204" pitchFamily="34" charset="0"/>
                <a:cs typeface="Arial" panose="020B0604020202020204" pitchFamily="34" charset="0"/>
                <a:sym typeface="Wingdings" panose="05000000000000000000" pitchFamily="2" charset="2"/>
              </a:rPr>
              <a:t> reaction, fuel &amp; products are radioactive. </a:t>
            </a:r>
          </a:p>
          <a:p>
            <a:pPr marL="285750" indent="-285750">
              <a:buFont typeface="Arial" panose="020B0604020202020204" pitchFamily="34" charset="0"/>
              <a:buChar char="•"/>
            </a:pPr>
            <a:r>
              <a:rPr lang="en-US" sz="2800" dirty="0" err="1">
                <a:latin typeface="Arial" panose="020B0604020202020204" pitchFamily="34" charset="0"/>
                <a:cs typeface="Arial" panose="020B0604020202020204" pitchFamily="34" charset="0"/>
                <a:sym typeface="Wingdings" panose="05000000000000000000" pitchFamily="2" charset="2"/>
              </a:rPr>
              <a:t>Q</a:t>
            </a:r>
            <a:r>
              <a:rPr lang="en-US" sz="2800" baseline="-25000" dirty="0" err="1">
                <a:latin typeface="Arial" panose="020B0604020202020204" pitchFamily="34" charset="0"/>
                <a:cs typeface="Arial" panose="020B0604020202020204" pitchFamily="34" charset="0"/>
                <a:sym typeface="Wingdings" panose="05000000000000000000" pitchFamily="2" charset="2"/>
              </a:rPr>
              <a:t>target</a:t>
            </a:r>
            <a:r>
              <a:rPr lang="en-US" sz="2800" dirty="0">
                <a:latin typeface="Arial" panose="020B0604020202020204" pitchFamily="34" charset="0"/>
                <a:cs typeface="Arial" panose="020B0604020202020204" pitchFamily="34" charset="0"/>
                <a:sym typeface="Wingdings" panose="05000000000000000000" pitchFamily="2" charset="2"/>
              </a:rPr>
              <a:t> = 4</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Focused Energy </a:t>
            </a:r>
            <a:r>
              <a:rPr lang="en-US" sz="2400" dirty="0" err="1">
                <a:latin typeface="Arial" panose="020B0604020202020204" pitchFamily="34" charset="0"/>
                <a:cs typeface="Arial" panose="020B0604020202020204" pitchFamily="34" charset="0"/>
              </a:rPr>
              <a:t>M.Roth</a:t>
            </a:r>
            <a:r>
              <a:rPr lang="en-US" sz="2400" dirty="0">
                <a:latin typeface="Arial" panose="020B0604020202020204" pitchFamily="34" charset="0"/>
                <a:cs typeface="Arial" panose="020B0604020202020204" pitchFamily="34" charset="0"/>
              </a:rPr>
              <a:t> -&gt; </a:t>
            </a:r>
            <a:r>
              <a:rPr lang="en-US" sz="2400" dirty="0" err="1">
                <a:latin typeface="Arial" panose="020B0604020202020204" pitchFamily="34" charset="0"/>
                <a:cs typeface="Arial" panose="020B0604020202020204" pitchFamily="34" charset="0"/>
              </a:rPr>
              <a:t>Bibli</a:t>
            </a:r>
            <a:r>
              <a:rPr lang="en-US" sz="2400" dirty="0">
                <a:latin typeface="Arial" panose="020B0604020202020204" pitchFamily="34" charset="0"/>
                <a:cs typeface="Arial" panose="020B0604020202020204" pitchFamily="34" charset="0"/>
              </a:rPr>
              <a:t> NPP</a:t>
            </a:r>
          </a:p>
          <a:p>
            <a:endParaRPr lang="en-US" sz="2400" dirty="0">
              <a:latin typeface="Arial" panose="020B0604020202020204" pitchFamily="34" charset="0"/>
              <a:cs typeface="Arial" panose="020B0604020202020204" pitchFamily="34" charset="0"/>
              <a:sym typeface="Wingdings" panose="05000000000000000000" pitchFamily="2" charset="2"/>
            </a:endParaRPr>
          </a:p>
        </p:txBody>
      </p:sp>
      <p:pic>
        <p:nvPicPr>
          <p:cNvPr id="6" name="Picture 5" descr="A black text on a white background&#10;&#10;Description automatically generated">
            <a:extLst>
              <a:ext uri="{FF2B5EF4-FFF2-40B4-BE49-F238E27FC236}">
                <a16:creationId xmlns:a16="http://schemas.microsoft.com/office/drawing/2014/main" id="{B4F0F128-15A7-0343-FCCD-0AABD4D3B82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9470" y="6248367"/>
            <a:ext cx="1357460" cy="581089"/>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3883481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C07397-941C-FF6A-5214-B745391222EC}"/>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CCC5910E-5715-B1B5-2A2B-E9EBD1A2F313}"/>
              </a:ext>
            </a:extLst>
          </p:cNvPr>
          <p:cNvSpPr>
            <a:spLocks noGrp="1"/>
          </p:cNvSpPr>
          <p:nvPr>
            <p:ph type="sldNum" sz="quarter" idx="12"/>
          </p:nvPr>
        </p:nvSpPr>
        <p:spPr/>
        <p:txBody>
          <a:bodyPr/>
          <a:lstStyle/>
          <a:p>
            <a:fld id="{94C746F7-F6CF-4975-9C38-EAEB56E4C17B}" type="slidenum">
              <a:rPr lang="en-US" smtClean="0"/>
              <a:t>14</a:t>
            </a:fld>
            <a:endParaRPr lang="en-US"/>
          </a:p>
        </p:txBody>
      </p:sp>
      <p:pic>
        <p:nvPicPr>
          <p:cNvPr id="5" name="Picture 4">
            <a:extLst>
              <a:ext uri="{FF2B5EF4-FFF2-40B4-BE49-F238E27FC236}">
                <a16:creationId xmlns:a16="http://schemas.microsoft.com/office/drawing/2014/main" id="{494A92C5-78B3-FE6E-DC79-A78D7F3C4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35" y="136524"/>
            <a:ext cx="5932463" cy="3954975"/>
          </a:xfrm>
          <a:prstGeom prst="rect">
            <a:avLst/>
          </a:prstGeom>
        </p:spPr>
      </p:pic>
      <p:pic>
        <p:nvPicPr>
          <p:cNvPr id="7" name="Picture 6">
            <a:extLst>
              <a:ext uri="{FF2B5EF4-FFF2-40B4-BE49-F238E27FC236}">
                <a16:creationId xmlns:a16="http://schemas.microsoft.com/office/drawing/2014/main" id="{EC1BEB98-E766-E2CC-5BF0-96C0A1777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742" y="136524"/>
            <a:ext cx="5586123" cy="3954975"/>
          </a:xfrm>
          <a:prstGeom prst="rect">
            <a:avLst/>
          </a:prstGeom>
        </p:spPr>
      </p:pic>
      <p:pic>
        <p:nvPicPr>
          <p:cNvPr id="9" name="Picture 8">
            <a:extLst>
              <a:ext uri="{FF2B5EF4-FFF2-40B4-BE49-F238E27FC236}">
                <a16:creationId xmlns:a16="http://schemas.microsoft.com/office/drawing/2014/main" id="{51C35646-66DF-6079-8FFF-C4A0705E5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970" y="4118924"/>
            <a:ext cx="3480808" cy="2320539"/>
          </a:xfrm>
          <a:prstGeom prst="rect">
            <a:avLst/>
          </a:prstGeom>
        </p:spPr>
      </p:pic>
      <p:sp>
        <p:nvSpPr>
          <p:cNvPr id="4" name="TextBox 3">
            <a:extLst>
              <a:ext uri="{FF2B5EF4-FFF2-40B4-BE49-F238E27FC236}">
                <a16:creationId xmlns:a16="http://schemas.microsoft.com/office/drawing/2014/main" id="{80DCF631-573B-39F6-F96D-D9471929543E}"/>
              </a:ext>
            </a:extLst>
          </p:cNvPr>
          <p:cNvSpPr txBox="1"/>
          <p:nvPr/>
        </p:nvSpPr>
        <p:spPr>
          <a:xfrm>
            <a:off x="296170" y="4146018"/>
            <a:ext cx="4376421" cy="1477328"/>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sym typeface="Wingdings" panose="05000000000000000000" pitchFamily="2" charset="2"/>
              </a:rPr>
              <a:t>Spherical, LLNL NIF  (hohlraum) </a:t>
            </a:r>
            <a:r>
              <a:rPr lang="en-US" sz="1800" dirty="0">
                <a:solidFill>
                  <a:srgbClr val="0000FF"/>
                </a:solidFill>
                <a:latin typeface="Arial" panose="020B0604020202020204" pitchFamily="34" charset="0"/>
                <a:cs typeface="Arial" panose="020B0604020202020204" pitchFamily="34" charset="0"/>
                <a:sym typeface="Wingdings" panose="05000000000000000000" pitchFamily="2" charset="2"/>
              </a:rPr>
              <a:t>thermal</a:t>
            </a:r>
            <a:r>
              <a:rPr lang="en-US" sz="1800" dirty="0">
                <a:latin typeface="Arial" panose="020B0604020202020204" pitchFamily="34" charset="0"/>
                <a:cs typeface="Arial" panose="020B0604020202020204" pitchFamily="34" charset="0"/>
                <a:sym typeface="Wingdings" panose="05000000000000000000" pitchFamily="2" charset="2"/>
              </a:rPr>
              <a:t>, 400  8 MJ,  ~ 1/day,  extreme compression: </a:t>
            </a:r>
            <a:r>
              <a:rPr lang="en-US" sz="1800" dirty="0">
                <a:solidFill>
                  <a:srgbClr val="0000FF"/>
                </a:solidFill>
                <a:latin typeface="Arial" panose="020B0604020202020204" pitchFamily="34" charset="0"/>
                <a:cs typeface="Arial" panose="020B0604020202020204" pitchFamily="34" charset="0"/>
                <a:sym typeface="Wingdings" panose="05000000000000000000" pitchFamily="2" charset="2"/>
              </a:rPr>
              <a:t>expansion is faster </a:t>
            </a:r>
            <a:r>
              <a:rPr lang="en-US" sz="1800" dirty="0">
                <a:latin typeface="Arial" panose="020B0604020202020204" pitchFamily="34" charset="0"/>
                <a:cs typeface="Arial" panose="020B0604020202020204" pitchFamily="34" charset="0"/>
                <a:sym typeface="Wingdings" panose="05000000000000000000" pitchFamily="2" charset="2"/>
              </a:rPr>
              <a:t>than spread of  burning,     </a:t>
            </a:r>
            <a:r>
              <a:rPr lang="en-US" sz="1800" b="1" dirty="0" err="1">
                <a:latin typeface="Arial" panose="020B0604020202020204" pitchFamily="34" charset="0"/>
                <a:cs typeface="Arial" panose="020B0604020202020204" pitchFamily="34" charset="0"/>
                <a:sym typeface="Wingdings" panose="05000000000000000000" pitchFamily="2" charset="2"/>
              </a:rPr>
              <a:t>d+t</a:t>
            </a:r>
            <a:r>
              <a:rPr lang="en-US" sz="1800" dirty="0">
                <a:latin typeface="Arial" panose="020B0604020202020204" pitchFamily="34" charset="0"/>
                <a:cs typeface="Arial" panose="020B0604020202020204" pitchFamily="34" charset="0"/>
                <a:sym typeface="Wingdings" panose="05000000000000000000" pitchFamily="2" charset="2"/>
              </a:rPr>
              <a:t> reaction, </a:t>
            </a:r>
            <a:br>
              <a:rPr lang="en-US" sz="1800" dirty="0">
                <a:latin typeface="Arial" panose="020B0604020202020204" pitchFamily="34" charset="0"/>
                <a:cs typeface="Arial" panose="020B0604020202020204" pitchFamily="34" charset="0"/>
                <a:sym typeface="Wingdings" panose="05000000000000000000" pitchFamily="2" charset="2"/>
              </a:rPr>
            </a:br>
            <a:r>
              <a:rPr lang="en-US" sz="1800" dirty="0">
                <a:latin typeface="Arial" panose="020B0604020202020204" pitchFamily="34" charset="0"/>
                <a:cs typeface="Arial" panose="020B0604020202020204" pitchFamily="34" charset="0"/>
                <a:sym typeface="Wingdings" panose="05000000000000000000" pitchFamily="2" charset="2"/>
              </a:rPr>
              <a:t>fuel &amp; products are radioactive. </a:t>
            </a:r>
            <a:endParaRPr lang="en-US" sz="1600" b="1" dirty="0">
              <a:latin typeface="Arial" panose="020B0604020202020204" pitchFamily="34" charset="0"/>
              <a:cs typeface="Arial" panose="020B0604020202020204" pitchFamily="34" charset="0"/>
              <a:sym typeface="Wingdings" panose="05000000000000000000" pitchFamily="2" charset="2"/>
            </a:endParaRPr>
          </a:p>
        </p:txBody>
      </p:sp>
      <p:sp>
        <p:nvSpPr>
          <p:cNvPr id="6" name="TextBox 5">
            <a:extLst>
              <a:ext uri="{FF2B5EF4-FFF2-40B4-BE49-F238E27FC236}">
                <a16:creationId xmlns:a16="http://schemas.microsoft.com/office/drawing/2014/main" id="{C0CB13C2-B52D-D0C2-E6A3-C089F4CEBA01}"/>
              </a:ext>
            </a:extLst>
          </p:cNvPr>
          <p:cNvSpPr txBox="1"/>
          <p:nvPr/>
        </p:nvSpPr>
        <p:spPr>
          <a:xfrm>
            <a:off x="9982200" y="4162911"/>
            <a:ext cx="1296062" cy="369332"/>
          </a:xfrm>
          <a:prstGeom prst="rect">
            <a:avLst/>
          </a:prstGeom>
          <a:noFill/>
        </p:spPr>
        <p:txBody>
          <a:bodyPr wrap="square" rtlCol="0">
            <a:spAutoFit/>
          </a:bodyPr>
          <a:lstStyle/>
          <a:p>
            <a:r>
              <a:rPr lang="nb-NO" dirty="0"/>
              <a:t>~ Ø 10 m</a:t>
            </a:r>
            <a:endParaRPr lang="en-US" dirty="0"/>
          </a:p>
        </p:txBody>
      </p:sp>
      <p:sp>
        <p:nvSpPr>
          <p:cNvPr id="8" name="TextBox 7">
            <a:extLst>
              <a:ext uri="{FF2B5EF4-FFF2-40B4-BE49-F238E27FC236}">
                <a16:creationId xmlns:a16="http://schemas.microsoft.com/office/drawing/2014/main" id="{0E9683EA-8BC1-C81C-F5AD-781867E8C8B8}"/>
              </a:ext>
            </a:extLst>
          </p:cNvPr>
          <p:cNvSpPr txBox="1"/>
          <p:nvPr/>
        </p:nvSpPr>
        <p:spPr>
          <a:xfrm>
            <a:off x="8153400" y="4603655"/>
            <a:ext cx="2318468" cy="369332"/>
          </a:xfrm>
          <a:prstGeom prst="rect">
            <a:avLst/>
          </a:prstGeom>
          <a:noFill/>
        </p:spPr>
        <p:txBody>
          <a:bodyPr wrap="square" rtlCol="0">
            <a:spAutoFit/>
          </a:bodyPr>
          <a:lstStyle/>
          <a:p>
            <a:r>
              <a:rPr lang="nb-NO" dirty="0"/>
              <a:t>10 mm  x  Ø 5mm</a:t>
            </a:r>
            <a:endParaRPr lang="en-US" dirty="0"/>
          </a:p>
        </p:txBody>
      </p:sp>
      <p:pic>
        <p:nvPicPr>
          <p:cNvPr id="10" name="Picture 9" descr="A black text on a white background&#10;&#10;Description automatically generated">
            <a:extLst>
              <a:ext uri="{FF2B5EF4-FFF2-40B4-BE49-F238E27FC236}">
                <a16:creationId xmlns:a16="http://schemas.microsoft.com/office/drawing/2014/main" id="{4B04F972-E9D2-B4C2-B74B-E0A4412286D1}"/>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59470" y="6248367"/>
            <a:ext cx="1357460" cy="581089"/>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11" name="TextBox 10">
            <a:extLst>
              <a:ext uri="{FF2B5EF4-FFF2-40B4-BE49-F238E27FC236}">
                <a16:creationId xmlns:a16="http://schemas.microsoft.com/office/drawing/2014/main" id="{397CC086-A4C5-F9E1-6A3A-FE0FD093F66D}"/>
              </a:ext>
            </a:extLst>
          </p:cNvPr>
          <p:cNvSpPr txBox="1"/>
          <p:nvPr/>
        </p:nvSpPr>
        <p:spPr>
          <a:xfrm>
            <a:off x="866274" y="5751190"/>
            <a:ext cx="339380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Used also by </a:t>
            </a:r>
            <a:r>
              <a:rPr lang="en-US" sz="1800" dirty="0">
                <a:latin typeface="Arial" panose="020B0604020202020204" pitchFamily="34" charset="0"/>
                <a:cs typeface="Arial" panose="020B0604020202020204" pitchFamily="34" charset="0"/>
              </a:rPr>
              <a:t>Focused Energy, </a:t>
            </a:r>
            <a:r>
              <a:rPr lang="en-US" sz="1800" b="1" dirty="0" err="1">
                <a:latin typeface="Arial" panose="020B0604020202020204" pitchFamily="34" charset="0"/>
                <a:cs typeface="Arial" panose="020B0604020202020204" pitchFamily="34" charset="0"/>
              </a:rPr>
              <a:t>M.Roth</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converting </a:t>
            </a:r>
            <a:r>
              <a:rPr lang="en-US" sz="1800" i="1" dirty="0">
                <a:solidFill>
                  <a:srgbClr val="FF0000"/>
                </a:solidFill>
                <a:latin typeface="Arial" panose="020B0604020202020204" pitchFamily="34" charset="0"/>
                <a:cs typeface="Arial" panose="020B0604020202020204" pitchFamily="34" charset="0"/>
              </a:rPr>
              <a:t>Biblis</a:t>
            </a:r>
            <a:r>
              <a:rPr lang="en-US" sz="1800" dirty="0">
                <a:latin typeface="Arial" panose="020B0604020202020204" pitchFamily="34" charset="0"/>
                <a:cs typeface="Arial" panose="020B0604020202020204" pitchFamily="34" charset="0"/>
              </a:rPr>
              <a:t> NPP.</a:t>
            </a:r>
            <a:endParaRPr lang="en-US" dirty="0"/>
          </a:p>
        </p:txBody>
      </p:sp>
      <p:sp>
        <p:nvSpPr>
          <p:cNvPr id="12" name="TextBox 11">
            <a:extLst>
              <a:ext uri="{FF2B5EF4-FFF2-40B4-BE49-F238E27FC236}">
                <a16:creationId xmlns:a16="http://schemas.microsoft.com/office/drawing/2014/main" id="{207C2FC7-CF3A-85CC-185A-981F73812DFE}"/>
              </a:ext>
            </a:extLst>
          </p:cNvPr>
          <p:cNvSpPr txBox="1"/>
          <p:nvPr/>
        </p:nvSpPr>
        <p:spPr>
          <a:xfrm>
            <a:off x="8899085" y="5300477"/>
            <a:ext cx="2379177"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sym typeface="Wingdings" panose="05000000000000000000" pitchFamily="2" charset="2"/>
              </a:rPr>
              <a:t>400  8 MJ,  ~ 1/day</a:t>
            </a:r>
            <a:endParaRPr lang="en-US" dirty="0"/>
          </a:p>
        </p:txBody>
      </p:sp>
    </p:spTree>
    <p:extLst>
      <p:ext uri="{BB962C8B-B14F-4D97-AF65-F5344CB8AC3E}">
        <p14:creationId xmlns:p14="http://schemas.microsoft.com/office/powerpoint/2010/main" val="2144843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01FE6-0406-40B4-0D64-271E9961445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C0542F-5BC4-A509-E32C-D891CBAEF948}"/>
              </a:ext>
            </a:extLst>
          </p:cNvPr>
          <p:cNvSpPr>
            <a:spLocks noGrp="1"/>
          </p:cNvSpPr>
          <p:nvPr>
            <p:ph type="ftr" sz="quarter" idx="11"/>
          </p:nvPr>
        </p:nvSpPr>
        <p:spPr/>
        <p:txBody>
          <a:bodyPr/>
          <a:lstStyle/>
          <a:p>
            <a:r>
              <a:rPr lang="en-US" dirty="0"/>
              <a:t>Csernai, L.P. [NAPLIFE&amp;FUSENOW]</a:t>
            </a:r>
          </a:p>
        </p:txBody>
      </p:sp>
      <p:sp>
        <p:nvSpPr>
          <p:cNvPr id="3" name="Slide Number Placeholder 2">
            <a:extLst>
              <a:ext uri="{FF2B5EF4-FFF2-40B4-BE49-F238E27FC236}">
                <a16:creationId xmlns:a16="http://schemas.microsoft.com/office/drawing/2014/main" id="{D6E94C3D-7C01-A98A-D38E-9CA362FE2C50}"/>
              </a:ext>
            </a:extLst>
          </p:cNvPr>
          <p:cNvSpPr>
            <a:spLocks noGrp="1"/>
          </p:cNvSpPr>
          <p:nvPr>
            <p:ph type="sldNum" sz="quarter" idx="12"/>
          </p:nvPr>
        </p:nvSpPr>
        <p:spPr/>
        <p:txBody>
          <a:bodyPr/>
          <a:lstStyle/>
          <a:p>
            <a:fld id="{94C746F7-F6CF-4975-9C38-EAEB56E4C17B}" type="slidenum">
              <a:rPr lang="en-US" smtClean="0"/>
              <a:t>15</a:t>
            </a:fld>
            <a:endParaRPr lang="en-US"/>
          </a:p>
        </p:txBody>
      </p:sp>
      <p:sp>
        <p:nvSpPr>
          <p:cNvPr id="4" name="TextBox 3">
            <a:extLst>
              <a:ext uri="{FF2B5EF4-FFF2-40B4-BE49-F238E27FC236}">
                <a16:creationId xmlns:a16="http://schemas.microsoft.com/office/drawing/2014/main" id="{3C4E88AE-27AD-8015-86FF-B9A102000193}"/>
              </a:ext>
            </a:extLst>
          </p:cNvPr>
          <p:cNvSpPr txBox="1"/>
          <p:nvPr/>
        </p:nvSpPr>
        <p:spPr>
          <a:xfrm>
            <a:off x="3075244" y="493390"/>
            <a:ext cx="5646097" cy="584775"/>
          </a:xfrm>
          <a:prstGeom prst="rect">
            <a:avLst/>
          </a:prstGeom>
          <a:noFill/>
        </p:spPr>
        <p:txBody>
          <a:bodyPr wrap="none" rtlCol="0">
            <a:spAutoFit/>
          </a:bodyPr>
          <a:lstStyle/>
          <a:p>
            <a:pPr algn="ctr"/>
            <a:r>
              <a:rPr lang="en-US" sz="3200" b="1" dirty="0">
                <a:solidFill>
                  <a:srgbClr val="FF0000"/>
                </a:solidFill>
                <a:effectLst>
                  <a:outerShdw blurRad="50800" dist="50800" dir="5400000" algn="ctr" rotWithShape="0">
                    <a:schemeClr val="tx2">
                      <a:lumMod val="50000"/>
                      <a:lumOff val="50000"/>
                    </a:schemeClr>
                  </a:outerShdw>
                </a:effectLst>
                <a:latin typeface="Arial" panose="020B0604020202020204" pitchFamily="34" charset="0"/>
                <a:cs typeface="Arial" panose="020B0604020202020204" pitchFamily="34" charset="0"/>
              </a:rPr>
              <a:t>Our Method of Laser Fusion</a:t>
            </a:r>
          </a:p>
        </p:txBody>
      </p:sp>
      <p:sp>
        <p:nvSpPr>
          <p:cNvPr id="5" name="TextBox 4">
            <a:extLst>
              <a:ext uri="{FF2B5EF4-FFF2-40B4-BE49-F238E27FC236}">
                <a16:creationId xmlns:a16="http://schemas.microsoft.com/office/drawing/2014/main" id="{36137890-F1B9-DBB3-E2A4-37F515024D09}"/>
              </a:ext>
            </a:extLst>
          </p:cNvPr>
          <p:cNvSpPr txBox="1"/>
          <p:nvPr/>
        </p:nvSpPr>
        <p:spPr>
          <a:xfrm>
            <a:off x="685200" y="1638461"/>
            <a:ext cx="11212217" cy="3046988"/>
          </a:xfrm>
          <a:prstGeom prst="rect">
            <a:avLst/>
          </a:prstGeom>
          <a:noFill/>
        </p:spPr>
        <p:txBody>
          <a:bodyPr wrap="square" rtlCol="0">
            <a:spAutoFit/>
          </a:bodyPr>
          <a:lstStyle/>
          <a:p>
            <a:endParaRPr lang="en-US" sz="24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sym typeface="Wingdings" panose="05000000000000000000" pitchFamily="2" charset="2"/>
              </a:rPr>
              <a:t>Ǝ </a:t>
            </a:r>
            <a:r>
              <a:rPr lang="en-US" sz="2800" b="1" dirty="0">
                <a:latin typeface="Arial" panose="020B0604020202020204" pitchFamily="34" charset="0"/>
                <a:cs typeface="Arial" panose="020B0604020202020204" pitchFamily="34" charset="0"/>
                <a:sym typeface="Wingdings" panose="05000000000000000000" pitchFamily="2" charset="2"/>
              </a:rPr>
              <a:t>two-sided</a:t>
            </a:r>
            <a:r>
              <a:rPr lang="en-US" sz="2800" dirty="0">
                <a:latin typeface="Arial" panose="020B0604020202020204" pitchFamily="34" charset="0"/>
                <a:cs typeface="Arial" panose="020B0604020202020204" pitchFamily="34" charset="0"/>
                <a:sym typeface="Wingdings" panose="05000000000000000000" pitchFamily="2" charset="2"/>
              </a:rPr>
              <a:t> irradiation: </a:t>
            </a:r>
            <a:r>
              <a:rPr lang="en-US" sz="2400" dirty="0">
                <a:latin typeface="Arial" panose="020B0604020202020204" pitchFamily="34" charset="0"/>
                <a:cs typeface="Arial" panose="020B0604020202020204" pitchFamily="34" charset="0"/>
                <a:sym typeface="Wingdings" panose="05000000000000000000" pitchFamily="2" charset="2"/>
              </a:rPr>
              <a:t>(Exists @ Shanghai SG-IIU, planned @ GSI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sym typeface="Wingdings" panose="05000000000000000000" pitchFamily="2" charset="2"/>
              </a:rPr>
              <a:t> ELI – ALPS Szeged HU NAPLIFE unique: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sym typeface="Wingdings" panose="05000000000000000000" pitchFamily="2" charset="2"/>
              </a:rPr>
              <a:t>Nanoplasmonic </a:t>
            </a:r>
            <a:r>
              <a:rPr lang="en-US" sz="2800" i="1" dirty="0">
                <a:latin typeface="Arial" panose="020B0604020202020204" pitchFamily="34" charset="0"/>
                <a:cs typeface="Arial" panose="020B0604020202020204" pitchFamily="34" charset="0"/>
                <a:sym typeface="Wingdings" panose="05000000000000000000" pitchFamily="2" charset="2"/>
              </a:rPr>
              <a:t>resonant antennas </a:t>
            </a:r>
            <a:br>
              <a:rPr lang="en-US" sz="2800" dirty="0">
                <a:latin typeface="Arial" panose="020B0604020202020204" pitchFamily="34" charset="0"/>
                <a:cs typeface="Arial" panose="020B0604020202020204" pitchFamily="34" charset="0"/>
                <a:sym typeface="Wingdings" panose="05000000000000000000" pitchFamily="2" charset="2"/>
              </a:rPr>
            </a:br>
            <a:r>
              <a:rPr lang="en-US" sz="2800" dirty="0">
                <a:latin typeface="Arial" panose="020B0604020202020204" pitchFamily="34" charset="0"/>
                <a:cs typeface="Arial" panose="020B0604020202020204" pitchFamily="34" charset="0"/>
                <a:sym typeface="Wingdings" panose="05000000000000000000" pitchFamily="2" charset="2"/>
              </a:rPr>
              <a:t>- to amplify and regulate light absorption, </a:t>
            </a:r>
            <a:br>
              <a:rPr lang="en-US" sz="2800" dirty="0">
                <a:latin typeface="Arial" panose="020B0604020202020204" pitchFamily="34" charset="0"/>
                <a:cs typeface="Arial" panose="020B0604020202020204" pitchFamily="34" charset="0"/>
                <a:sym typeface="Wingdings" panose="05000000000000000000" pitchFamily="2" charset="2"/>
              </a:rPr>
            </a:br>
            <a:r>
              <a:rPr lang="en-US" sz="2800" dirty="0">
                <a:latin typeface="Arial" panose="020B0604020202020204" pitchFamily="34" charset="0"/>
                <a:cs typeface="Arial" panose="020B0604020202020204" pitchFamily="34" charset="0"/>
                <a:sym typeface="Wingdings" panose="05000000000000000000" pitchFamily="2" charset="2"/>
              </a:rPr>
              <a:t>- radiation dominated &amp; </a:t>
            </a:r>
            <a:br>
              <a:rPr lang="en-US" sz="2800" dirty="0">
                <a:latin typeface="Arial" panose="020B0604020202020204" pitchFamily="34" charset="0"/>
                <a:cs typeface="Arial" panose="020B0604020202020204" pitchFamily="34" charset="0"/>
                <a:sym typeface="Wingdings" panose="05000000000000000000" pitchFamily="2" charset="2"/>
              </a:rPr>
            </a:br>
            <a:r>
              <a:rPr lang="en-US" sz="2800" dirty="0">
                <a:latin typeface="Arial" panose="020B0604020202020204" pitchFamily="34" charset="0"/>
                <a:cs typeface="Arial" panose="020B0604020202020204" pitchFamily="34" charset="0"/>
                <a:sym typeface="Wingdings" panose="05000000000000000000" pitchFamily="2" charset="2"/>
              </a:rPr>
              <a:t>- non-thermal ( Highly efficient,  high Q ! )</a:t>
            </a:r>
            <a:endParaRPr lang="en-US" sz="2800" dirty="0"/>
          </a:p>
        </p:txBody>
      </p:sp>
      <p:pic>
        <p:nvPicPr>
          <p:cNvPr id="6" name="Picture 5" descr="A black text on a white background&#10;&#10;Description automatically generated">
            <a:extLst>
              <a:ext uri="{FF2B5EF4-FFF2-40B4-BE49-F238E27FC236}">
                <a16:creationId xmlns:a16="http://schemas.microsoft.com/office/drawing/2014/main" id="{E611F81B-EF93-611C-DAAA-01F67CF2BB5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9470" y="6248367"/>
            <a:ext cx="1357460" cy="581089"/>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16602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F2CCA92-D110-8B2D-EC15-5682E1E55953}"/>
              </a:ext>
            </a:extLst>
          </p:cNvPr>
          <p:cNvSpPr>
            <a:spLocks noGrp="1"/>
          </p:cNvSpPr>
          <p:nvPr>
            <p:ph type="ftr" sz="quarter" idx="11"/>
          </p:nvPr>
        </p:nvSpPr>
        <p:spPr/>
        <p:txBody>
          <a:bodyPr/>
          <a:lstStyle/>
          <a:p>
            <a:r>
              <a:rPr lang="en-US"/>
              <a:t>Csernai, L.P. [NAPLIFE&amp;FUSENOW]</a:t>
            </a: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16</a:t>
            </a:fld>
            <a:endParaRPr lang="zh-CN" altLang="zh-CN"/>
          </a:p>
        </p:txBody>
      </p:sp>
      <p:pic>
        <p:nvPicPr>
          <p:cNvPr id="3" name="Picture 2"/>
          <p:cNvPicPr>
            <a:picLocks noChangeAspect="1"/>
          </p:cNvPicPr>
          <p:nvPr/>
        </p:nvPicPr>
        <p:blipFill>
          <a:blip r:embed="rId2"/>
          <a:stretch>
            <a:fillRect/>
          </a:stretch>
        </p:blipFill>
        <p:spPr>
          <a:xfrm>
            <a:off x="487415" y="0"/>
            <a:ext cx="5379985" cy="6400800"/>
          </a:xfrm>
          <a:prstGeom prst="rect">
            <a:avLst/>
          </a:prstGeom>
        </p:spPr>
      </p:pic>
      <p:sp>
        <p:nvSpPr>
          <p:cNvPr id="4" name="Diamond 3"/>
          <p:cNvSpPr/>
          <p:nvPr/>
        </p:nvSpPr>
        <p:spPr>
          <a:xfrm>
            <a:off x="2971800" y="2057400"/>
            <a:ext cx="152400" cy="152400"/>
          </a:xfrm>
          <a:prstGeom prst="diamond">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p:cNvSpPr/>
          <p:nvPr/>
        </p:nvSpPr>
        <p:spPr>
          <a:xfrm>
            <a:off x="5715000" y="2057400"/>
            <a:ext cx="152400" cy="152400"/>
          </a:xfrm>
          <a:prstGeom prst="diamond">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58235" y="1408889"/>
            <a:ext cx="4081263" cy="523220"/>
          </a:xfrm>
          <a:prstGeom prst="rect">
            <a:avLst/>
          </a:prstGeom>
          <a:noFill/>
        </p:spPr>
        <p:txBody>
          <a:bodyPr wrap="square" rtlCol="0">
            <a:spAutoFit/>
          </a:bodyPr>
          <a:lstStyle/>
          <a:p>
            <a:pPr algn="ctr"/>
            <a:r>
              <a:rPr lang="en-US" sz="2800" b="1" dirty="0">
                <a:solidFill>
                  <a:srgbClr val="FF0000"/>
                </a:solidFill>
                <a:effectLst>
                  <a:outerShdw blurRad="50800" dist="50800" dir="5400000" algn="tl">
                    <a:schemeClr val="tx1">
                      <a:alpha val="43000"/>
                    </a:schemeClr>
                  </a:outerShdw>
                </a:effectLst>
              </a:rPr>
              <a:t>With nano-antennas !</a:t>
            </a:r>
          </a:p>
        </p:txBody>
      </p:sp>
      <p:sp>
        <p:nvSpPr>
          <p:cNvPr id="7" name="TextBox 6"/>
          <p:cNvSpPr txBox="1"/>
          <p:nvPr/>
        </p:nvSpPr>
        <p:spPr>
          <a:xfrm>
            <a:off x="9134169" y="2568019"/>
            <a:ext cx="2514600" cy="3447098"/>
          </a:xfrm>
          <a:prstGeom prst="rect">
            <a:avLst/>
          </a:prstGeom>
          <a:noFill/>
        </p:spPr>
        <p:txBody>
          <a:bodyPr wrap="square" rtlCol="0">
            <a:spAutoFit/>
          </a:bodyPr>
          <a:lstStyle/>
          <a:p>
            <a:r>
              <a:rPr lang="en-US" dirty="0"/>
              <a:t>Ignition is reached at contour line  </a:t>
            </a:r>
            <a:r>
              <a:rPr lang="en-US" sz="2000" i="1" dirty="0">
                <a:solidFill>
                  <a:srgbClr val="0000FF"/>
                </a:solidFill>
                <a:latin typeface="Times New Roman" panose="02020603050405020304" pitchFamily="18" charset="0"/>
                <a:cs typeface="Times New Roman" panose="02020603050405020304" pitchFamily="18" charset="0"/>
              </a:rPr>
              <a:t>Q = 1.</a:t>
            </a:r>
          </a:p>
          <a:p>
            <a:endParaRPr lang="en-US" sz="2000" i="1" dirty="0">
              <a:solidFill>
                <a:srgbClr val="0000FF"/>
              </a:solidFill>
              <a:latin typeface="Times New Roman" panose="02020603050405020304" pitchFamily="18" charset="0"/>
              <a:cs typeface="Times New Roman" panose="02020603050405020304" pitchFamily="18" charset="0"/>
            </a:endParaRPr>
          </a:p>
          <a:p>
            <a:r>
              <a:rPr lang="en-US" sz="2000" b="1" dirty="0">
                <a:solidFill>
                  <a:srgbClr val="009900"/>
                </a:solidFill>
                <a:latin typeface="Times New Roman" panose="02020603050405020304" pitchFamily="18" charset="0"/>
                <a:cs typeface="Times New Roman" panose="02020603050405020304" pitchFamily="18" charset="0"/>
              </a:rPr>
              <a:t>[ </a:t>
            </a:r>
            <a:r>
              <a:rPr lang="en-US" sz="2000" dirty="0">
                <a:solidFill>
                  <a:srgbClr val="008000"/>
                </a:solidFill>
                <a:latin typeface="Times New Roman" panose="02020603050405020304" pitchFamily="18" charset="0"/>
                <a:cs typeface="Times New Roman" panose="02020603050405020304" pitchFamily="18" charset="0"/>
              </a:rPr>
              <a:t>L. P. Csernai, M. </a:t>
            </a:r>
            <a:r>
              <a:rPr lang="en-US" sz="2000" dirty="0" err="1">
                <a:solidFill>
                  <a:srgbClr val="008000"/>
                </a:solidFill>
                <a:latin typeface="Times New Roman" panose="02020603050405020304" pitchFamily="18" charset="0"/>
                <a:cs typeface="Times New Roman" panose="02020603050405020304" pitchFamily="18" charset="0"/>
              </a:rPr>
              <a:t>Csete</a:t>
            </a:r>
            <a:r>
              <a:rPr lang="en-US" sz="2000" dirty="0">
                <a:solidFill>
                  <a:srgbClr val="008000"/>
                </a:solidFill>
                <a:latin typeface="Times New Roman" panose="02020603050405020304" pitchFamily="18" charset="0"/>
                <a:cs typeface="Times New Roman" panose="02020603050405020304" pitchFamily="18" charset="0"/>
              </a:rPr>
              <a:t>, I. N. </a:t>
            </a:r>
            <a:r>
              <a:rPr lang="en-US" sz="2000" dirty="0" err="1">
                <a:solidFill>
                  <a:srgbClr val="008000"/>
                </a:solidFill>
                <a:latin typeface="Times New Roman" panose="02020603050405020304" pitchFamily="18" charset="0"/>
                <a:cs typeface="Times New Roman" panose="02020603050405020304" pitchFamily="18" charset="0"/>
              </a:rPr>
              <a:t>Mishustin</a:t>
            </a:r>
            <a:r>
              <a:rPr lang="en-US" sz="2000" dirty="0">
                <a:solidFill>
                  <a:srgbClr val="008000"/>
                </a:solidFill>
                <a:latin typeface="Times New Roman" panose="02020603050405020304" pitchFamily="18" charset="0"/>
                <a:cs typeface="Times New Roman" panose="02020603050405020304" pitchFamily="18" charset="0"/>
              </a:rPr>
              <a:t>, A. Motornenko, I. Papp, L. M. </a:t>
            </a:r>
            <a:r>
              <a:rPr lang="en-US" sz="2000" dirty="0" err="1">
                <a:solidFill>
                  <a:srgbClr val="008000"/>
                </a:solidFill>
                <a:latin typeface="Times New Roman" panose="02020603050405020304" pitchFamily="18" charset="0"/>
                <a:cs typeface="Times New Roman" panose="02020603050405020304" pitchFamily="18" charset="0"/>
              </a:rPr>
              <a:t>Satarov</a:t>
            </a:r>
            <a:r>
              <a:rPr lang="en-US" sz="2000" dirty="0">
                <a:solidFill>
                  <a:srgbClr val="008000"/>
                </a:solidFill>
                <a:latin typeface="Times New Roman" panose="02020603050405020304" pitchFamily="18" charset="0"/>
                <a:cs typeface="Times New Roman" panose="02020603050405020304" pitchFamily="18" charset="0"/>
              </a:rPr>
              <a:t>, H. </a:t>
            </a:r>
            <a:r>
              <a:rPr lang="en-US" sz="2000" dirty="0" err="1">
                <a:solidFill>
                  <a:srgbClr val="008000"/>
                </a:solidFill>
                <a:latin typeface="Times New Roman" panose="02020603050405020304" pitchFamily="18" charset="0"/>
                <a:cs typeface="Times New Roman" panose="02020603050405020304" pitchFamily="18" charset="0"/>
              </a:rPr>
              <a:t>Stöcker</a:t>
            </a:r>
            <a:r>
              <a:rPr lang="en-US" sz="2000" dirty="0">
                <a:solidFill>
                  <a:srgbClr val="008000"/>
                </a:solidFill>
                <a:latin typeface="Times New Roman" panose="02020603050405020304" pitchFamily="18" charset="0"/>
                <a:cs typeface="Times New Roman" panose="02020603050405020304" pitchFamily="18" charset="0"/>
              </a:rPr>
              <a:t>, N. Kroo, </a:t>
            </a:r>
            <a:r>
              <a:rPr lang="en-US" sz="2000" b="1" i="1" dirty="0">
                <a:solidFill>
                  <a:srgbClr val="008000"/>
                </a:solidFill>
                <a:latin typeface="Times New Roman" panose="02020603050405020304" pitchFamily="18" charset="0"/>
                <a:cs typeface="Times New Roman" panose="02020603050405020304" pitchFamily="18" charset="0"/>
              </a:rPr>
              <a:t>Physics of Wave Phenomena, 28 (3), 187-199 (2020).</a:t>
            </a:r>
            <a:r>
              <a:rPr lang="pt-BR" sz="2000" b="1" dirty="0">
                <a:solidFill>
                  <a:srgbClr val="008000"/>
                </a:solidFill>
                <a:latin typeface="Times New Roman" panose="02020603050405020304" pitchFamily="18" charset="0"/>
                <a:cs typeface="Times New Roman" panose="02020603050405020304" pitchFamily="18" charset="0"/>
              </a:rPr>
              <a:t>]</a:t>
            </a:r>
            <a:endParaRPr lang="en-US" sz="2000" b="1" dirty="0">
              <a:solidFill>
                <a:srgbClr val="0099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1E29A8C-A69C-346D-27F4-CA254C7D4356}"/>
              </a:ext>
            </a:extLst>
          </p:cNvPr>
          <p:cNvSpPr txBox="1"/>
          <p:nvPr/>
        </p:nvSpPr>
        <p:spPr>
          <a:xfrm>
            <a:off x="8887896" y="228601"/>
            <a:ext cx="1637736" cy="646331"/>
          </a:xfrm>
          <a:prstGeom prst="rect">
            <a:avLst/>
          </a:prstGeom>
          <a:noFill/>
        </p:spPr>
        <p:txBody>
          <a:bodyPr wrap="square" rtlCol="0">
            <a:spAutoFit/>
          </a:bodyPr>
          <a:lstStyle/>
          <a:p>
            <a:r>
              <a:rPr lang="en-US" dirty="0">
                <a:solidFill>
                  <a:srgbClr val="00B050"/>
                </a:solidFill>
              </a:rPr>
              <a:t>How can we </a:t>
            </a:r>
            <a:br>
              <a:rPr lang="en-US" dirty="0">
                <a:solidFill>
                  <a:srgbClr val="00B050"/>
                </a:solidFill>
              </a:rPr>
            </a:br>
            <a:r>
              <a:rPr lang="en-US" dirty="0">
                <a:solidFill>
                  <a:srgbClr val="00B050"/>
                </a:solidFill>
              </a:rPr>
              <a:t>achieve this ?</a:t>
            </a:r>
          </a:p>
        </p:txBody>
      </p:sp>
      <p:sp>
        <p:nvSpPr>
          <p:cNvPr id="8" name="Arrow: Right 7">
            <a:extLst>
              <a:ext uri="{FF2B5EF4-FFF2-40B4-BE49-F238E27FC236}">
                <a16:creationId xmlns:a16="http://schemas.microsoft.com/office/drawing/2014/main" id="{A1C3D284-E128-FDFC-92A5-33DC1A880440}"/>
              </a:ext>
            </a:extLst>
          </p:cNvPr>
          <p:cNvSpPr/>
          <p:nvPr/>
        </p:nvSpPr>
        <p:spPr>
          <a:xfrm>
            <a:off x="7266486" y="5318639"/>
            <a:ext cx="1621410" cy="503754"/>
          </a:xfrm>
          <a:prstGeom prst="rightArrow">
            <a:avLst>
              <a:gd name="adj1" fmla="val 50000"/>
              <a:gd name="adj2" fmla="val 15105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810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2CD99-E515-8AEF-39FF-2E7FA8C0406E}"/>
              </a:ext>
            </a:extLst>
          </p:cNvPr>
          <p:cNvSpPr txBox="1"/>
          <p:nvPr/>
        </p:nvSpPr>
        <p:spPr>
          <a:xfrm>
            <a:off x="6750657" y="462804"/>
            <a:ext cx="3888188" cy="1754326"/>
          </a:xfrm>
          <a:prstGeom prst="rect">
            <a:avLst/>
          </a:prstGeom>
          <a:noFill/>
        </p:spPr>
        <p:txBody>
          <a:bodyPr wrap="square">
            <a:spAutoFit/>
          </a:bodyPr>
          <a:lstStyle/>
          <a:p>
            <a:r>
              <a:rPr lang="en-US" sz="3600" b="1" dirty="0">
                <a:solidFill>
                  <a:srgbClr val="FF0000"/>
                </a:solidFill>
                <a:effectLst>
                  <a:outerShdw blurRad="50800" dist="50800" dir="5400000" algn="ctr" rotWithShape="0">
                    <a:schemeClr val="tx1"/>
                  </a:outerShdw>
                </a:effectLst>
                <a:latin typeface="Arial" panose="020B0604020202020204" pitchFamily="34" charset="0"/>
                <a:cs typeface="Arial" panose="020B0604020202020204" pitchFamily="34" charset="0"/>
              </a:rPr>
              <a:t>Simultaneous ignition – no </a:t>
            </a:r>
            <a:r>
              <a:rPr lang="en-US" sz="3600" b="1" dirty="0">
                <a:solidFill>
                  <a:srgbClr val="FF0000"/>
                </a:solidFill>
                <a:effectLst>
                  <a:outerShdw blurRad="25400" dist="25400" dir="5400000" algn="ctr" rotWithShape="0">
                    <a:schemeClr val="tx1"/>
                  </a:outerShdw>
                </a:effectLst>
                <a:latin typeface="Arial" panose="020B0604020202020204" pitchFamily="34" charset="0"/>
                <a:cs typeface="Arial" panose="020B0604020202020204" pitchFamily="34" charset="0"/>
              </a:rPr>
              <a:t>instabilities</a:t>
            </a:r>
            <a:endParaRPr lang="en-US" sz="36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7C6B059-8BDD-5AF3-2C9F-DD1EF70A7529}"/>
              </a:ext>
            </a:extLst>
          </p:cNvPr>
          <p:cNvPicPr>
            <a:picLocks noChangeAspect="1"/>
          </p:cNvPicPr>
          <p:nvPr/>
        </p:nvPicPr>
        <p:blipFill>
          <a:blip r:embed="rId2"/>
          <a:stretch>
            <a:fillRect/>
          </a:stretch>
        </p:blipFill>
        <p:spPr>
          <a:xfrm>
            <a:off x="389614" y="17333"/>
            <a:ext cx="5868063" cy="6137539"/>
          </a:xfrm>
          <a:prstGeom prst="rect">
            <a:avLst/>
          </a:prstGeom>
        </p:spPr>
      </p:pic>
      <p:sp>
        <p:nvSpPr>
          <p:cNvPr id="12" name="TextBox 11">
            <a:extLst>
              <a:ext uri="{FF2B5EF4-FFF2-40B4-BE49-F238E27FC236}">
                <a16:creationId xmlns:a16="http://schemas.microsoft.com/office/drawing/2014/main" id="{B9E5FE53-4FAB-3A36-5197-8633239CAB90}"/>
              </a:ext>
            </a:extLst>
          </p:cNvPr>
          <p:cNvSpPr txBox="1"/>
          <p:nvPr/>
        </p:nvSpPr>
        <p:spPr>
          <a:xfrm>
            <a:off x="6835271" y="2418608"/>
            <a:ext cx="3533230" cy="2554545"/>
          </a:xfrm>
          <a:prstGeom prst="rect">
            <a:avLst/>
          </a:prstGeom>
          <a:noFill/>
        </p:spPr>
        <p:txBody>
          <a:bodyPr wrap="square" rtlCol="0">
            <a:spAutoFit/>
          </a:bodyPr>
          <a:lstStyle/>
          <a:p>
            <a:endParaRPr lang="en-US" sz="1600" b="1" dirty="0">
              <a:solidFill>
                <a:srgbClr val="009900"/>
              </a:solidFill>
            </a:endParaRPr>
          </a:p>
          <a:p>
            <a:pPr algn="ctr"/>
            <a:r>
              <a:rPr lang="en-US" sz="4000" b="1" dirty="0">
                <a:solidFill>
                  <a:schemeClr val="accent5">
                    <a:lumMod val="60000"/>
                    <a:lumOff val="40000"/>
                  </a:schemeClr>
                </a:solidFill>
                <a:latin typeface="Arial" panose="020B0604020202020204" pitchFamily="34" charset="0"/>
                <a:cs typeface="Arial" panose="020B0604020202020204" pitchFamily="34" charset="0"/>
              </a:rPr>
              <a:t>M. Csete </a:t>
            </a:r>
            <a:br>
              <a:rPr lang="en-US" sz="4000" b="1" dirty="0">
                <a:solidFill>
                  <a:srgbClr val="009900"/>
                </a:solidFill>
                <a:latin typeface="Arial" panose="020B0604020202020204" pitchFamily="34" charset="0"/>
                <a:cs typeface="Arial" panose="020B0604020202020204" pitchFamily="34" charset="0"/>
              </a:rPr>
            </a:br>
            <a:r>
              <a:rPr lang="en-US" sz="4000" b="1" dirty="0">
                <a:solidFill>
                  <a:srgbClr val="009900"/>
                </a:solidFill>
                <a:latin typeface="Arial" panose="020B0604020202020204" pitchFamily="34" charset="0"/>
                <a:cs typeface="Arial" panose="020B0604020202020204" pitchFamily="34" charset="0"/>
              </a:rPr>
              <a:t>et al.,  (2021)</a:t>
            </a:r>
          </a:p>
          <a:p>
            <a:pPr algn="ctr"/>
            <a:endParaRPr lang="en-US" sz="4000" b="1" dirty="0">
              <a:solidFill>
                <a:srgbClr val="009900"/>
              </a:solidFill>
              <a:latin typeface="Arial" panose="020B0604020202020204" pitchFamily="34" charset="0"/>
              <a:cs typeface="Arial" panose="020B0604020202020204" pitchFamily="34" charset="0"/>
            </a:endParaRPr>
          </a:p>
          <a:p>
            <a:pPr algn="ctr"/>
            <a:r>
              <a:rPr lang="en-US" sz="2400" b="1" dirty="0">
                <a:solidFill>
                  <a:srgbClr val="009900"/>
                </a:solidFill>
                <a:latin typeface="Arial" panose="020B0604020202020204" pitchFamily="34" charset="0"/>
                <a:cs typeface="Arial" panose="020B0604020202020204" pitchFamily="34" charset="0"/>
              </a:rPr>
              <a:t>COMSOL Simulation</a:t>
            </a:r>
            <a:endParaRPr lang="en-US" sz="2400" b="1" dirty="0">
              <a:solidFill>
                <a:srgbClr val="3333FF"/>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8979D4F0-4380-5289-C822-7B9A05471577}"/>
              </a:ext>
            </a:extLst>
          </p:cNvPr>
          <p:cNvSpPr>
            <a:spLocks noGrp="1"/>
          </p:cNvSpPr>
          <p:nvPr>
            <p:ph type="ftr" sz="quarter" idx="11"/>
          </p:nvPr>
        </p:nvSpPr>
        <p:spPr/>
        <p:txBody>
          <a:bodyPr/>
          <a:lstStyle/>
          <a:p>
            <a:r>
              <a:rPr lang="en-US"/>
              <a:t>Csernai, L.P. [NAPLIFE&amp;FUSENOW]</a:t>
            </a:r>
          </a:p>
        </p:txBody>
      </p:sp>
      <p:sp>
        <p:nvSpPr>
          <p:cNvPr id="6" name="Slide Number Placeholder 5">
            <a:extLst>
              <a:ext uri="{FF2B5EF4-FFF2-40B4-BE49-F238E27FC236}">
                <a16:creationId xmlns:a16="http://schemas.microsoft.com/office/drawing/2014/main" id="{A8ADC799-B3A3-1CE6-A3C0-60F1E75C1715}"/>
              </a:ext>
            </a:extLst>
          </p:cNvPr>
          <p:cNvSpPr>
            <a:spLocks noGrp="1"/>
          </p:cNvSpPr>
          <p:nvPr>
            <p:ph type="sldNum" sz="quarter" idx="12"/>
          </p:nvPr>
        </p:nvSpPr>
        <p:spPr/>
        <p:txBody>
          <a:bodyPr/>
          <a:lstStyle/>
          <a:p>
            <a:fld id="{A2E152B5-655A-4903-97AF-B33B98D802EE}" type="slidenum">
              <a:rPr lang="en-US" smtClean="0"/>
              <a:t>17</a:t>
            </a:fld>
            <a:endParaRPr lang="en-US"/>
          </a:p>
        </p:txBody>
      </p:sp>
      <p:pic>
        <p:nvPicPr>
          <p:cNvPr id="2" name="Picture 1" descr="A black text on a white background&#10;&#10;Description automatically generated">
            <a:extLst>
              <a:ext uri="{FF2B5EF4-FFF2-40B4-BE49-F238E27FC236}">
                <a16:creationId xmlns:a16="http://schemas.microsoft.com/office/drawing/2014/main" id="{7DE3216E-1010-0ED9-8784-2D6A7A03457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9470" y="6248367"/>
            <a:ext cx="1357460" cy="581089"/>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2091356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947DFA-7080-C4AC-2FCE-15F0588DEE50}"/>
              </a:ext>
            </a:extLst>
          </p:cNvPr>
          <p:cNvSpPr txBox="1"/>
          <p:nvPr/>
        </p:nvSpPr>
        <p:spPr>
          <a:xfrm>
            <a:off x="540689" y="313902"/>
            <a:ext cx="6531513" cy="954107"/>
          </a:xfrm>
          <a:prstGeom prst="rect">
            <a:avLst/>
          </a:prstGeom>
          <a:noFill/>
        </p:spPr>
        <p:txBody>
          <a:bodyPr wrap="square" rtlCol="0">
            <a:spAutoFit/>
          </a:bodyPr>
          <a:lstStyle/>
          <a:p>
            <a:pPr algn="ctr"/>
            <a:r>
              <a:rPr lang="en-US" sz="2800" b="1" dirty="0">
                <a:solidFill>
                  <a:srgbClr val="FF0000"/>
                </a:solidFill>
                <a:effectLst>
                  <a:outerShdw blurRad="38100" dist="50800" dir="2700000" algn="tl">
                    <a:srgbClr val="000000">
                      <a:alpha val="50000"/>
                    </a:srgbClr>
                  </a:outerShdw>
                </a:effectLst>
              </a:rPr>
              <a:t>Laser-induced proton acceleration</a:t>
            </a:r>
          </a:p>
          <a:p>
            <a:pPr algn="ctr"/>
            <a:r>
              <a:rPr lang="en-US" sz="2800" b="1" dirty="0">
                <a:solidFill>
                  <a:srgbClr val="FF0000"/>
                </a:solidFill>
                <a:effectLst>
                  <a:outerShdw blurRad="38100" dist="50800" dir="2700000" algn="tl">
                    <a:srgbClr val="000000">
                      <a:alpha val="50000"/>
                    </a:srgbClr>
                  </a:outerShdw>
                </a:effectLst>
              </a:rPr>
              <a:t>by a resonant nanoantenna</a:t>
            </a:r>
          </a:p>
        </p:txBody>
      </p:sp>
      <p:pic>
        <p:nvPicPr>
          <p:cNvPr id="6" name="Picture 5">
            <a:extLst>
              <a:ext uri="{FF2B5EF4-FFF2-40B4-BE49-F238E27FC236}">
                <a16:creationId xmlns:a16="http://schemas.microsoft.com/office/drawing/2014/main" id="{C6E08222-1158-62F5-97B4-1AEE13F1D928}"/>
              </a:ext>
            </a:extLst>
          </p:cNvPr>
          <p:cNvPicPr>
            <a:picLocks noChangeAspect="1"/>
          </p:cNvPicPr>
          <p:nvPr/>
        </p:nvPicPr>
        <p:blipFill>
          <a:blip r:embed="rId2"/>
          <a:stretch>
            <a:fillRect/>
          </a:stretch>
        </p:blipFill>
        <p:spPr>
          <a:xfrm>
            <a:off x="608729" y="1436475"/>
            <a:ext cx="5696656" cy="3407380"/>
          </a:xfrm>
          <a:prstGeom prst="rect">
            <a:avLst/>
          </a:prstGeom>
        </p:spPr>
      </p:pic>
      <p:pic>
        <p:nvPicPr>
          <p:cNvPr id="8" name="Picture 7">
            <a:extLst>
              <a:ext uri="{FF2B5EF4-FFF2-40B4-BE49-F238E27FC236}">
                <a16:creationId xmlns:a16="http://schemas.microsoft.com/office/drawing/2014/main" id="{69A49449-22A8-DFB5-3551-3A0BA2302EEE}"/>
              </a:ext>
            </a:extLst>
          </p:cNvPr>
          <p:cNvPicPr>
            <a:picLocks noChangeAspect="1"/>
          </p:cNvPicPr>
          <p:nvPr/>
        </p:nvPicPr>
        <p:blipFill>
          <a:blip r:embed="rId3"/>
          <a:stretch>
            <a:fillRect/>
          </a:stretch>
        </p:blipFill>
        <p:spPr>
          <a:xfrm>
            <a:off x="6806686" y="1794856"/>
            <a:ext cx="5218336" cy="2214430"/>
          </a:xfrm>
          <a:prstGeom prst="rect">
            <a:avLst/>
          </a:prstGeom>
        </p:spPr>
      </p:pic>
      <p:pic>
        <p:nvPicPr>
          <p:cNvPr id="10" name="Picture 9">
            <a:extLst>
              <a:ext uri="{FF2B5EF4-FFF2-40B4-BE49-F238E27FC236}">
                <a16:creationId xmlns:a16="http://schemas.microsoft.com/office/drawing/2014/main" id="{85B77727-2429-4C4E-00E6-5A791CE68246}"/>
              </a:ext>
            </a:extLst>
          </p:cNvPr>
          <p:cNvPicPr>
            <a:picLocks noChangeAspect="1"/>
          </p:cNvPicPr>
          <p:nvPr/>
        </p:nvPicPr>
        <p:blipFill>
          <a:blip r:embed="rId4"/>
          <a:stretch>
            <a:fillRect/>
          </a:stretch>
        </p:blipFill>
        <p:spPr>
          <a:xfrm>
            <a:off x="9072710" y="4141920"/>
            <a:ext cx="2498981" cy="1157111"/>
          </a:xfrm>
          <a:prstGeom prst="rect">
            <a:avLst/>
          </a:prstGeom>
        </p:spPr>
      </p:pic>
      <p:sp>
        <p:nvSpPr>
          <p:cNvPr id="11" name="TextBox 10">
            <a:extLst>
              <a:ext uri="{FF2B5EF4-FFF2-40B4-BE49-F238E27FC236}">
                <a16:creationId xmlns:a16="http://schemas.microsoft.com/office/drawing/2014/main" id="{F379CF87-5447-2735-865C-68A3779780CC}"/>
              </a:ext>
            </a:extLst>
          </p:cNvPr>
          <p:cNvSpPr txBox="1"/>
          <p:nvPr/>
        </p:nvSpPr>
        <p:spPr>
          <a:xfrm>
            <a:off x="229195" y="4890753"/>
            <a:ext cx="6843007" cy="1200329"/>
          </a:xfrm>
          <a:prstGeom prst="rect">
            <a:avLst/>
          </a:prstGeom>
          <a:noFill/>
        </p:spPr>
        <p:txBody>
          <a:bodyPr wrap="square" rtlCol="0">
            <a:spAutoFit/>
          </a:bodyPr>
          <a:lstStyle/>
          <a:p>
            <a:r>
              <a:rPr lang="en-US" dirty="0">
                <a:solidFill>
                  <a:srgbClr val="009900"/>
                </a:solidFill>
              </a:rPr>
              <a:t>[arXiv:2306.13445v2,  </a:t>
            </a:r>
            <a:r>
              <a:rPr lang="en-US" b="1" dirty="0">
                <a:solidFill>
                  <a:srgbClr val="009900"/>
                </a:solidFill>
              </a:rPr>
              <a:t>István Papp</a:t>
            </a:r>
            <a:r>
              <a:rPr lang="en-US" dirty="0">
                <a:solidFill>
                  <a:srgbClr val="009900"/>
                </a:solidFill>
              </a:rPr>
              <a:t>, Larissa Bravina, </a:t>
            </a:r>
            <a:r>
              <a:rPr lang="en-US" dirty="0" err="1">
                <a:solidFill>
                  <a:srgbClr val="009900"/>
                </a:solidFill>
              </a:rPr>
              <a:t>Mária</a:t>
            </a:r>
            <a:r>
              <a:rPr lang="en-US" dirty="0">
                <a:solidFill>
                  <a:srgbClr val="009900"/>
                </a:solidFill>
              </a:rPr>
              <a:t> Csete, Archana Kumari, Igor N. Mishustin, Anton Motornenko, Péter Rácz, Leonid M. Satarov, Horst Stöcker, András Szenes, Dávid Vass, </a:t>
            </a:r>
            <a:r>
              <a:rPr lang="en-US" dirty="0" err="1">
                <a:solidFill>
                  <a:srgbClr val="009900"/>
                </a:solidFill>
              </a:rPr>
              <a:t>Tamás</a:t>
            </a:r>
            <a:r>
              <a:rPr lang="en-US" dirty="0">
                <a:solidFill>
                  <a:srgbClr val="009900"/>
                </a:solidFill>
              </a:rPr>
              <a:t> S. Biró, László P. Csernai, Norbert Kroó;  EPOCH – PIC </a:t>
            </a:r>
            <a:r>
              <a:rPr lang="en-US" dirty="0">
                <a:solidFill>
                  <a:srgbClr val="3333FF"/>
                </a:solidFill>
              </a:rPr>
              <a:t>]</a:t>
            </a:r>
          </a:p>
        </p:txBody>
      </p:sp>
      <p:sp>
        <p:nvSpPr>
          <p:cNvPr id="7" name="Footer Placeholder 6">
            <a:extLst>
              <a:ext uri="{FF2B5EF4-FFF2-40B4-BE49-F238E27FC236}">
                <a16:creationId xmlns:a16="http://schemas.microsoft.com/office/drawing/2014/main" id="{321DAA41-E8B7-3687-5A7A-4A36E6F47417}"/>
              </a:ext>
            </a:extLst>
          </p:cNvPr>
          <p:cNvSpPr>
            <a:spLocks noGrp="1"/>
          </p:cNvSpPr>
          <p:nvPr>
            <p:ph type="ftr" sz="quarter" idx="11"/>
          </p:nvPr>
        </p:nvSpPr>
        <p:spPr/>
        <p:txBody>
          <a:bodyPr/>
          <a:lstStyle/>
          <a:p>
            <a:r>
              <a:rPr lang="en-US"/>
              <a:t>Csernai, L.P. [NAPLIFE&amp;FUSENOW]</a:t>
            </a:r>
            <a:endParaRPr lang="en-US" dirty="0"/>
          </a:p>
        </p:txBody>
      </p:sp>
      <p:sp>
        <p:nvSpPr>
          <p:cNvPr id="9" name="Slide Number Placeholder 8">
            <a:extLst>
              <a:ext uri="{FF2B5EF4-FFF2-40B4-BE49-F238E27FC236}">
                <a16:creationId xmlns:a16="http://schemas.microsoft.com/office/drawing/2014/main" id="{AA421608-23FB-CAA3-7D61-844A084B1C7E}"/>
              </a:ext>
            </a:extLst>
          </p:cNvPr>
          <p:cNvSpPr>
            <a:spLocks noGrp="1"/>
          </p:cNvSpPr>
          <p:nvPr>
            <p:ph type="sldNum" sz="quarter" idx="12"/>
          </p:nvPr>
        </p:nvSpPr>
        <p:spPr/>
        <p:txBody>
          <a:bodyPr/>
          <a:lstStyle/>
          <a:p>
            <a:fld id="{A2E152B5-655A-4903-97AF-B33B98D802EE}" type="slidenum">
              <a:rPr lang="en-US" smtClean="0"/>
              <a:t>18</a:t>
            </a:fld>
            <a:endParaRPr lang="en-US"/>
          </a:p>
        </p:txBody>
      </p:sp>
      <p:pic>
        <p:nvPicPr>
          <p:cNvPr id="2" name="Picture 1" descr="A black text on a white background&#10;&#10;Description automatically generated">
            <a:extLst>
              <a:ext uri="{FF2B5EF4-FFF2-40B4-BE49-F238E27FC236}">
                <a16:creationId xmlns:a16="http://schemas.microsoft.com/office/drawing/2014/main" id="{AB2A0A69-2B3C-6233-A019-63D8E71318C2}"/>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31189" y="6227103"/>
            <a:ext cx="1414021" cy="605301"/>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5" name="TextBox 4">
            <a:extLst>
              <a:ext uri="{FF2B5EF4-FFF2-40B4-BE49-F238E27FC236}">
                <a16:creationId xmlns:a16="http://schemas.microsoft.com/office/drawing/2014/main" id="{3383A3A3-284A-C301-224E-8B4489D1A9BC}"/>
              </a:ext>
            </a:extLst>
          </p:cNvPr>
          <p:cNvSpPr txBox="1"/>
          <p:nvPr/>
        </p:nvSpPr>
        <p:spPr>
          <a:xfrm>
            <a:off x="8873549" y="494120"/>
            <a:ext cx="2698142" cy="954107"/>
          </a:xfrm>
          <a:prstGeom prst="rect">
            <a:avLst/>
          </a:prstGeom>
          <a:noFill/>
        </p:spPr>
        <p:txBody>
          <a:bodyPr wrap="square">
            <a:spAutoFit/>
          </a:bodyPr>
          <a:lstStyle/>
          <a:p>
            <a:pPr algn="ctr"/>
            <a:r>
              <a:rPr lang="en-US" sz="2800" b="1" dirty="0">
                <a:solidFill>
                  <a:srgbClr val="FF0000"/>
                </a:solidFill>
                <a:effectLst>
                  <a:outerShdw blurRad="50800" dist="50800" dir="5400000" algn="ctr" rotWithShape="0">
                    <a:schemeClr val="tx1"/>
                  </a:outerShdw>
                </a:effectLst>
                <a:latin typeface="Arial" panose="020B0604020202020204" pitchFamily="34" charset="0"/>
                <a:cs typeface="Arial" panose="020B0604020202020204" pitchFamily="34" charset="0"/>
              </a:rPr>
              <a:t>EPOCH PIC  </a:t>
            </a:r>
            <a:br>
              <a:rPr lang="en-US" sz="2800" b="1" dirty="0">
                <a:solidFill>
                  <a:srgbClr val="FF0000"/>
                </a:solidFill>
                <a:effectLst>
                  <a:outerShdw blurRad="50800" dist="50800" dir="5400000" algn="ctr" rotWithShape="0">
                    <a:schemeClr val="tx1"/>
                  </a:outerShdw>
                </a:effectLst>
                <a:latin typeface="Arial" panose="020B0604020202020204" pitchFamily="34" charset="0"/>
                <a:cs typeface="Arial" panose="020B0604020202020204" pitchFamily="34" charset="0"/>
              </a:rPr>
            </a:br>
            <a:r>
              <a:rPr lang="en-US" sz="2800" b="1" dirty="0">
                <a:solidFill>
                  <a:srgbClr val="FF0000"/>
                </a:solidFill>
                <a:effectLst>
                  <a:outerShdw blurRad="50800" dist="50800" dir="5400000" algn="ctr" rotWithShape="0">
                    <a:schemeClr val="tx1"/>
                  </a:outerShdw>
                </a:effectLst>
                <a:latin typeface="Arial" panose="020B0604020202020204" pitchFamily="34" charset="0"/>
                <a:cs typeface="Arial" panose="020B0604020202020204" pitchFamily="34" charset="0"/>
              </a:rPr>
              <a:t>Simulation</a:t>
            </a:r>
            <a:endParaRPr lang="en-US" sz="2800" dirty="0"/>
          </a:p>
        </p:txBody>
      </p:sp>
    </p:spTree>
    <p:extLst>
      <p:ext uri="{BB962C8B-B14F-4D97-AF65-F5344CB8AC3E}">
        <p14:creationId xmlns:p14="http://schemas.microsoft.com/office/powerpoint/2010/main" val="1446740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2C072A-31EB-DC4E-2D1C-AAE22A9A096E}"/>
              </a:ext>
            </a:extLst>
          </p:cNvPr>
          <p:cNvPicPr>
            <a:picLocks noChangeAspect="1"/>
          </p:cNvPicPr>
          <p:nvPr/>
        </p:nvPicPr>
        <p:blipFill>
          <a:blip r:embed="rId3"/>
          <a:stretch>
            <a:fillRect/>
          </a:stretch>
        </p:blipFill>
        <p:spPr>
          <a:xfrm>
            <a:off x="1036948" y="1"/>
            <a:ext cx="10284643" cy="6580451"/>
          </a:xfrm>
          <a:prstGeom prst="rect">
            <a:avLst/>
          </a:prstGeom>
        </p:spPr>
      </p:pic>
      <p:sp>
        <p:nvSpPr>
          <p:cNvPr id="6" name="Rectangle 5">
            <a:extLst>
              <a:ext uri="{FF2B5EF4-FFF2-40B4-BE49-F238E27FC236}">
                <a16:creationId xmlns:a16="http://schemas.microsoft.com/office/drawing/2014/main" id="{12BAEA4B-AD97-C022-EF83-E250D8FC739B}"/>
              </a:ext>
            </a:extLst>
          </p:cNvPr>
          <p:cNvSpPr/>
          <p:nvPr/>
        </p:nvSpPr>
        <p:spPr>
          <a:xfrm>
            <a:off x="5200272" y="5765071"/>
            <a:ext cx="5504164" cy="298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9900"/>
                </a:solidFill>
              </a:rPr>
              <a:t>[ I. Papp et al. </a:t>
            </a:r>
            <a:r>
              <a:rPr lang="en-US" b="1" dirty="0">
                <a:solidFill>
                  <a:srgbClr val="FF0000"/>
                </a:solidFill>
              </a:rPr>
              <a:t>PRX Energy </a:t>
            </a:r>
            <a:r>
              <a:rPr lang="en-US" b="1" dirty="0">
                <a:solidFill>
                  <a:srgbClr val="009900"/>
                </a:solidFill>
              </a:rPr>
              <a:t>1</a:t>
            </a:r>
            <a:r>
              <a:rPr lang="en-US" dirty="0">
                <a:solidFill>
                  <a:srgbClr val="009900"/>
                </a:solidFill>
              </a:rPr>
              <a:t>, 023001 (2022)]</a:t>
            </a:r>
          </a:p>
        </p:txBody>
      </p:sp>
      <p:sp>
        <p:nvSpPr>
          <p:cNvPr id="4" name="TextBox 3">
            <a:extLst>
              <a:ext uri="{FF2B5EF4-FFF2-40B4-BE49-F238E27FC236}">
                <a16:creationId xmlns:a16="http://schemas.microsoft.com/office/drawing/2014/main" id="{19E66ADE-D5FA-5374-E667-8A582428178B}"/>
              </a:ext>
            </a:extLst>
          </p:cNvPr>
          <p:cNvSpPr txBox="1"/>
          <p:nvPr/>
        </p:nvSpPr>
        <p:spPr>
          <a:xfrm>
            <a:off x="8527915" y="1442176"/>
            <a:ext cx="1997413" cy="984885"/>
          </a:xfrm>
          <a:prstGeom prst="rect">
            <a:avLst/>
          </a:prstGeom>
          <a:noFill/>
        </p:spPr>
        <p:txBody>
          <a:bodyPr wrap="square" rtlCol="0">
            <a:spAutoFit/>
          </a:bodyPr>
          <a:lstStyle/>
          <a:p>
            <a:r>
              <a:rPr lang="en-US" b="1" dirty="0">
                <a:solidFill>
                  <a:srgbClr val="FF0000"/>
                </a:solidFill>
              </a:rPr>
              <a:t>Nuclear </a:t>
            </a:r>
            <a:r>
              <a:rPr lang="en-US" sz="2000" b="1" dirty="0">
                <a:solidFill>
                  <a:srgbClr val="FF0000"/>
                </a:solidFill>
              </a:rPr>
              <a:t>transmutation</a:t>
            </a:r>
            <a:r>
              <a:rPr lang="en-US" b="1" dirty="0">
                <a:solidFill>
                  <a:srgbClr val="FF0000"/>
                </a:solidFill>
              </a:rPr>
              <a:t> </a:t>
            </a:r>
            <a:r>
              <a:rPr lang="en-US" b="1" dirty="0">
                <a:solidFill>
                  <a:srgbClr val="FF0000"/>
                </a:solidFill>
                <a:sym typeface="Wingdings" panose="05000000000000000000" pitchFamily="2" charset="2"/>
              </a:rPr>
              <a:t> Deuterium</a:t>
            </a:r>
            <a:endParaRPr lang="en-US" b="1" dirty="0">
              <a:solidFill>
                <a:srgbClr val="FF0000"/>
              </a:solidFill>
            </a:endParaRPr>
          </a:p>
        </p:txBody>
      </p:sp>
      <p:sp>
        <p:nvSpPr>
          <p:cNvPr id="7" name="Footer Placeholder 6">
            <a:extLst>
              <a:ext uri="{FF2B5EF4-FFF2-40B4-BE49-F238E27FC236}">
                <a16:creationId xmlns:a16="http://schemas.microsoft.com/office/drawing/2014/main" id="{DF356280-F47C-9DEE-62E2-DC853436C1CC}"/>
              </a:ext>
            </a:extLst>
          </p:cNvPr>
          <p:cNvSpPr>
            <a:spLocks noGrp="1"/>
          </p:cNvSpPr>
          <p:nvPr>
            <p:ph type="ftr" sz="quarter" idx="11"/>
          </p:nvPr>
        </p:nvSpPr>
        <p:spPr>
          <a:xfrm>
            <a:off x="4210051" y="6858001"/>
            <a:ext cx="3086100" cy="365125"/>
          </a:xfrm>
        </p:spPr>
        <p:txBody>
          <a:bodyPr/>
          <a:lstStyle/>
          <a:p>
            <a:r>
              <a:rPr lang="en-US"/>
              <a:t>Csernai, L.P. [NAPLIFE&amp;FUSENOW]</a:t>
            </a:r>
            <a:endParaRPr lang="en-US" dirty="0"/>
          </a:p>
        </p:txBody>
      </p:sp>
      <p:sp>
        <p:nvSpPr>
          <p:cNvPr id="9" name="Slide Number Placeholder 8">
            <a:extLst>
              <a:ext uri="{FF2B5EF4-FFF2-40B4-BE49-F238E27FC236}">
                <a16:creationId xmlns:a16="http://schemas.microsoft.com/office/drawing/2014/main" id="{47010FA7-57CF-2FF2-3B91-97BB715F5A60}"/>
              </a:ext>
            </a:extLst>
          </p:cNvPr>
          <p:cNvSpPr>
            <a:spLocks noGrp="1"/>
          </p:cNvSpPr>
          <p:nvPr>
            <p:ph type="sldNum" sz="quarter" idx="12"/>
          </p:nvPr>
        </p:nvSpPr>
        <p:spPr>
          <a:xfrm>
            <a:off x="10774836" y="6447084"/>
            <a:ext cx="1192199" cy="365125"/>
          </a:xfrm>
        </p:spPr>
        <p:txBody>
          <a:bodyPr/>
          <a:lstStyle/>
          <a:p>
            <a:fld id="{A2E152B5-655A-4903-97AF-B33B98D802EE}" type="slidenum">
              <a:rPr lang="en-US" smtClean="0"/>
              <a:t>19</a:t>
            </a:fld>
            <a:endParaRPr lang="en-US" dirty="0"/>
          </a:p>
        </p:txBody>
      </p:sp>
      <p:pic>
        <p:nvPicPr>
          <p:cNvPr id="2" name="Picture 1" descr="A black text on a white background&#10;&#10;Description automatically generated">
            <a:extLst>
              <a:ext uri="{FF2B5EF4-FFF2-40B4-BE49-F238E27FC236}">
                <a16:creationId xmlns:a16="http://schemas.microsoft.com/office/drawing/2014/main" id="{AB4F9E7E-A4AE-15BF-0C1B-6674F11B4C9D}"/>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69131" y="6235156"/>
            <a:ext cx="1348033" cy="577053"/>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1625492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C774EF-083C-C978-666F-DC50D350E35A}"/>
              </a:ext>
            </a:extLst>
          </p:cNvPr>
          <p:cNvSpPr txBox="1"/>
          <p:nvPr/>
        </p:nvSpPr>
        <p:spPr>
          <a:xfrm>
            <a:off x="384049" y="813798"/>
            <a:ext cx="11311128" cy="6217087"/>
          </a:xfrm>
          <a:prstGeom prst="rect">
            <a:avLst/>
          </a:prstGeom>
          <a:noFill/>
        </p:spPr>
        <p:txBody>
          <a:bodyPr wrap="square" rtlCol="0">
            <a:spAutoFit/>
          </a:bodyPr>
          <a:lstStyle/>
          <a:p>
            <a:pPr>
              <a:spcAft>
                <a:spcPts val="1200"/>
              </a:spcAft>
            </a:pPr>
            <a:r>
              <a:rPr lang="en-US" sz="2000" dirty="0">
                <a:latin typeface="Arial" panose="020B0604020202020204" pitchFamily="34" charset="0"/>
              </a:rPr>
              <a:t>Nour Jalal Abdulameer, Tibor Ajtai, Márk Aladi, D. Alkhalil, L. Balázs, Balázs Bánhelyi, Á. Bélteki, </a:t>
            </a:r>
            <a:r>
              <a:rPr lang="en-US" sz="2000" b="1" dirty="0">
                <a:solidFill>
                  <a:srgbClr val="FF0000"/>
                </a:solidFill>
                <a:latin typeface="Arial" panose="020B0604020202020204" pitchFamily="34" charset="0"/>
              </a:rPr>
              <a:t>Tamás S. Biró</a:t>
            </a:r>
            <a:r>
              <a:rPr lang="en-US" sz="2000" dirty="0">
                <a:latin typeface="Arial" panose="020B0604020202020204" pitchFamily="34" charset="0"/>
              </a:rPr>
              <a:t>, Attila Bonyár, Alexandra Borók, Larissa Bravina, J.A. Burunkova, F.A. Casian-Plaza, N.Q. Chinh, István Csarnovics, T. Csendes, László Pál Csernai, Mária Csete, A. Csik, Tamás Csörgő, Odd Erik Garcia, Gábor Galbács, Z. Galbács, Zs. Geretovszky, Tibor Gilinger, Chris Grayson, Martin Greve, Olivér Fekete, Zsolt Fogarassy, J.P. Hansen, Ali Hassan, L. Himics, Román Holomb, P.M. Janovszky, L. Juhász, Gyula Kajner, Gábor Kasza, Judit Kámán, Miklós Kedves, Albert Kéri, A. Kohut, J. Kopniczky, Rebeka Kovács, Éva Kovács-Széles, S. Kökényesi, Anna K</a:t>
            </a:r>
            <a:r>
              <a:rPr lang="hu-HU" sz="2000" dirty="0">
                <a:latin typeface="Arial" panose="020B0604020202020204" pitchFamily="34" charset="0"/>
              </a:rPr>
              <a:t>őházi Kiss, </a:t>
            </a:r>
            <a:r>
              <a:rPr lang="en-US" sz="2000" dirty="0">
                <a:latin typeface="Arial" panose="020B0604020202020204" pitchFamily="34" charset="0"/>
              </a:rPr>
              <a:t>Norbert Kroó, Archana Kumari, Tomás Lednický, Bálint Leits, Péter József Lévai, Zs. M</a:t>
            </a:r>
            <a:r>
              <a:rPr lang="hu-HU" sz="2000" dirty="0">
                <a:latin typeface="Arial" panose="020B0604020202020204" pitchFamily="34" charset="0"/>
              </a:rPr>
              <a:t>árton, </a:t>
            </a:r>
            <a:r>
              <a:rPr lang="en-US" sz="2000" dirty="0">
                <a:latin typeface="Arial" panose="020B0604020202020204" pitchFamily="34" charset="0"/>
              </a:rPr>
              <a:t>Igor N. Mishustin, Dénes Molnár, Kolos Molnár, Anton Motornenko, Ágnes Nagyné Szokol, </a:t>
            </a:r>
            <a:r>
              <a:rPr lang="en-US" sz="2000" dirty="0">
                <a:latin typeface="Arial" panose="020B0604020202020204" pitchFamily="34" charset="0"/>
                <a:cs typeface="Arial" panose="020B0604020202020204" pitchFamily="34" charset="0"/>
              </a:rPr>
              <a:t>K</a:t>
            </a:r>
            <a:r>
              <a:rPr lang="hu-HU" sz="2000" dirty="0">
                <a:latin typeface="Arial" panose="020B0604020202020204" pitchFamily="34" charset="0"/>
                <a:cs typeface="Arial" panose="020B0604020202020204" pitchFamily="34" charset="0"/>
              </a:rPr>
              <a:t>ároly</a:t>
            </a:r>
            <a:r>
              <a:rPr lang="en-US" sz="2000" dirty="0">
                <a:latin typeface="Arial" panose="020B0604020202020204" pitchFamily="34" charset="0"/>
                <a:cs typeface="Arial" panose="020B0604020202020204" pitchFamily="34" charset="0"/>
              </a:rPr>
              <a:t> Osvay, </a:t>
            </a:r>
            <a:r>
              <a:rPr lang="en-US" sz="2000" dirty="0">
                <a:latin typeface="Arial" panose="020B0604020202020204" pitchFamily="34" charset="0"/>
              </a:rPr>
              <a:t>D.J. Palásti, István Papp, Petra Pál, Péter Petrik, Béla Ráczkevi, Péter Rácz, Johann Rafelski, István Rigó, Leonid M. Satarov, Horst Stöcker, Daniel D. Strottman, F. Schubert, DS. Svjazhina, G. Szabó, Melinda Szalóki, Géza Szántó, András Szenes, R. Szipőcs, Karolis Tamosiunas, Nóra Tarpataki, Bálint Ferenc Tóth, Emese Tóth, O. Urbán, </a:t>
            </a:r>
            <a:r>
              <a:rPr lang="en-US" sz="2000" dirty="0">
                <a:latin typeface="Arial" panose="020B0604020202020204" pitchFamily="34" charset="0"/>
                <a:cs typeface="Arial" panose="020B0604020202020204" pitchFamily="34" charset="0"/>
              </a:rPr>
              <a:t>P. Varmazyar,</a:t>
            </a:r>
            <a:r>
              <a:rPr lang="en-US" sz="2000" dirty="0">
                <a:latin typeface="Arial" panose="020B0604020202020204" pitchFamily="34" charset="0"/>
              </a:rPr>
              <a:t> Dávid Vass, Miklós Veres, Lajos Villy, Shereen Zangana, Konstantin Zhukovsky, S. Zivkovic, </a:t>
            </a:r>
          </a:p>
          <a:p>
            <a:pPr>
              <a:spcAft>
                <a:spcPts val="1200"/>
              </a:spcAft>
            </a:pPr>
            <a:r>
              <a:rPr lang="en-US" sz="2000" dirty="0">
                <a:latin typeface="Arial" panose="020B0604020202020204" pitchFamily="34" charset="0"/>
              </a:rPr>
              <a:t>       ~</a:t>
            </a:r>
            <a:r>
              <a:rPr lang="en-US" sz="2000" b="1" dirty="0">
                <a:latin typeface="Arial" panose="020B0604020202020204" pitchFamily="34" charset="0"/>
              </a:rPr>
              <a:t>8</a:t>
            </a:r>
            <a:r>
              <a:rPr lang="hu-HU" sz="2000" b="1" dirty="0">
                <a:latin typeface="Arial" panose="020B0604020202020204" pitchFamily="34" charset="0"/>
              </a:rPr>
              <a:t>8</a:t>
            </a:r>
            <a:r>
              <a:rPr lang="en-US" sz="2000" b="1" dirty="0">
                <a:latin typeface="Arial" panose="020B0604020202020204" pitchFamily="34" charset="0"/>
              </a:rPr>
              <a:t> participants</a:t>
            </a:r>
            <a:br>
              <a:rPr lang="en-US" sz="2000" b="1" dirty="0">
                <a:latin typeface="Arial" panose="020B0604020202020204" pitchFamily="34" charset="0"/>
              </a:rPr>
            </a:br>
            <a:r>
              <a:rPr lang="en-US" sz="2000" b="1" dirty="0">
                <a:latin typeface="Arial" panose="020B0604020202020204" pitchFamily="34" charset="0"/>
              </a:rPr>
              <a:t>                                                                                                       </a:t>
            </a:r>
            <a:r>
              <a:rPr lang="en-US" sz="1400" dirty="0">
                <a:latin typeface="Arial" panose="020B0604020202020204" pitchFamily="34" charset="0"/>
                <a:cs typeface="Arial" panose="020B0604020202020204" pitchFamily="34" charset="0"/>
              </a:rPr>
              <a:t>Dujuan Wang, Wuhan University of Technology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Dieter D.D. Hoffmann, Xi'an Jiaotong University</a:t>
            </a:r>
            <a:br>
              <a:rPr lang="en-US" sz="2000" dirty="0">
                <a:latin typeface="Arial" panose="020B0604020202020204" pitchFamily="34" charset="0"/>
              </a:rPr>
            </a:br>
            <a:br>
              <a:rPr lang="en-US" sz="2000" dirty="0">
                <a:latin typeface="Arial" panose="020B0604020202020204" pitchFamily="34" charset="0"/>
              </a:rPr>
            </a:br>
            <a:endParaRPr lang="en-US" sz="2000" dirty="0">
              <a:latin typeface="Arial" panose="020B0604020202020204" pitchFamily="34" charset="0"/>
            </a:endParaRPr>
          </a:p>
        </p:txBody>
      </p:sp>
      <p:pic>
        <p:nvPicPr>
          <p:cNvPr id="5" name="Picture 4" descr="A black text on a white background&#10;&#10;Description automatically generated">
            <a:extLst>
              <a:ext uri="{FF2B5EF4-FFF2-40B4-BE49-F238E27FC236}">
                <a16:creationId xmlns:a16="http://schemas.microsoft.com/office/drawing/2014/main" id="{5C450C88-0F76-CAFF-761F-054FF10C016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26537" y="6242574"/>
            <a:ext cx="1127228" cy="482533"/>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6" name="Footer Placeholder 5">
            <a:extLst>
              <a:ext uri="{FF2B5EF4-FFF2-40B4-BE49-F238E27FC236}">
                <a16:creationId xmlns:a16="http://schemas.microsoft.com/office/drawing/2014/main" id="{F8AC7DAC-5966-C90D-D7BE-B2F54C885745}"/>
              </a:ext>
            </a:extLst>
          </p:cNvPr>
          <p:cNvSpPr>
            <a:spLocks noGrp="1"/>
          </p:cNvSpPr>
          <p:nvPr>
            <p:ph type="ftr" sz="quarter" idx="11"/>
          </p:nvPr>
        </p:nvSpPr>
        <p:spPr/>
        <p:txBody>
          <a:bodyPr/>
          <a:lstStyle/>
          <a:p>
            <a:r>
              <a:rPr lang="en-US"/>
              <a:t>Csernai, L.P. [NAPLIFE&amp;FUSENOW]</a:t>
            </a:r>
            <a:endParaRPr lang="en-US" dirty="0"/>
          </a:p>
        </p:txBody>
      </p:sp>
      <p:sp>
        <p:nvSpPr>
          <p:cNvPr id="7" name="Slide Number Placeholder 6">
            <a:extLst>
              <a:ext uri="{FF2B5EF4-FFF2-40B4-BE49-F238E27FC236}">
                <a16:creationId xmlns:a16="http://schemas.microsoft.com/office/drawing/2014/main" id="{5DD8371C-7235-30F9-28C4-E336E76338A1}"/>
              </a:ext>
            </a:extLst>
          </p:cNvPr>
          <p:cNvSpPr>
            <a:spLocks noGrp="1"/>
          </p:cNvSpPr>
          <p:nvPr>
            <p:ph type="sldNum" sz="quarter" idx="12"/>
          </p:nvPr>
        </p:nvSpPr>
        <p:spPr>
          <a:xfrm>
            <a:off x="9322263" y="6356350"/>
            <a:ext cx="2743200" cy="365125"/>
          </a:xfrm>
        </p:spPr>
        <p:txBody>
          <a:bodyPr/>
          <a:lstStyle/>
          <a:p>
            <a:fld id="{A2E152B5-655A-4903-97AF-B33B98D802EE}" type="slidenum">
              <a:rPr lang="en-US" smtClean="0"/>
              <a:t>2</a:t>
            </a:fld>
            <a:endParaRPr lang="en-US" dirty="0"/>
          </a:p>
        </p:txBody>
      </p:sp>
      <p:sp>
        <p:nvSpPr>
          <p:cNvPr id="2" name="TextBox 1">
            <a:extLst>
              <a:ext uri="{FF2B5EF4-FFF2-40B4-BE49-F238E27FC236}">
                <a16:creationId xmlns:a16="http://schemas.microsoft.com/office/drawing/2014/main" id="{00DD37B6-C288-364F-260C-C5A29113AE4D}"/>
              </a:ext>
            </a:extLst>
          </p:cNvPr>
          <p:cNvSpPr txBox="1"/>
          <p:nvPr/>
        </p:nvSpPr>
        <p:spPr>
          <a:xfrm>
            <a:off x="1444752" y="0"/>
            <a:ext cx="8823960"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rPr>
              <a:t>The NAPLIFE &amp; FUSENOW Collaborations</a:t>
            </a:r>
          </a:p>
        </p:txBody>
      </p:sp>
    </p:spTree>
    <p:extLst>
      <p:ext uri="{BB962C8B-B14F-4D97-AF65-F5344CB8AC3E}">
        <p14:creationId xmlns:p14="http://schemas.microsoft.com/office/powerpoint/2010/main" val="1021010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C41FE-DE2C-2D2A-FE0F-C89F043B5E1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BD0F8D9-3ED2-A8C3-A7F0-DB3B6CDCC5C0}"/>
              </a:ext>
            </a:extLst>
          </p:cNvPr>
          <p:cNvSpPr txBox="1"/>
          <p:nvPr/>
        </p:nvSpPr>
        <p:spPr>
          <a:xfrm>
            <a:off x="1705992" y="2703258"/>
            <a:ext cx="8780015" cy="830997"/>
          </a:xfrm>
          <a:prstGeom prst="rect">
            <a:avLst/>
          </a:prstGeom>
          <a:noFill/>
        </p:spPr>
        <p:txBody>
          <a:bodyPr wrap="square">
            <a:spAutoFit/>
          </a:bodyPr>
          <a:lstStyle/>
          <a:p>
            <a:r>
              <a:rPr lang="en-US" sz="4800" b="1" dirty="0">
                <a:solidFill>
                  <a:srgbClr val="FF0000"/>
                </a:solidFill>
                <a:effectLst>
                  <a:outerShdw blurRad="38100" dist="50800" dir="2700000" algn="tl">
                    <a:srgbClr val="000000">
                      <a:alpha val="43137"/>
                    </a:srgbClr>
                  </a:outerShdw>
                </a:effectLst>
              </a:rPr>
              <a:t>Experimental Validation Status</a:t>
            </a:r>
          </a:p>
        </p:txBody>
      </p:sp>
      <p:sp>
        <p:nvSpPr>
          <p:cNvPr id="4" name="Footer Placeholder 3">
            <a:extLst>
              <a:ext uri="{FF2B5EF4-FFF2-40B4-BE49-F238E27FC236}">
                <a16:creationId xmlns:a16="http://schemas.microsoft.com/office/drawing/2014/main" id="{B3708843-6F3E-5476-C0C2-D576FB8566CD}"/>
              </a:ext>
            </a:extLst>
          </p:cNvPr>
          <p:cNvSpPr>
            <a:spLocks noGrp="1"/>
          </p:cNvSpPr>
          <p:nvPr>
            <p:ph type="ftr" sz="quarter" idx="11"/>
          </p:nvPr>
        </p:nvSpPr>
        <p:spPr/>
        <p:txBody>
          <a:bodyPr/>
          <a:lstStyle/>
          <a:p>
            <a:r>
              <a:rPr lang="en-US"/>
              <a:t>Csernai, L.P. [NAPLIFE&amp;FUSENOW]</a:t>
            </a:r>
          </a:p>
        </p:txBody>
      </p:sp>
      <p:sp>
        <p:nvSpPr>
          <p:cNvPr id="6" name="Slide Number Placeholder 5">
            <a:extLst>
              <a:ext uri="{FF2B5EF4-FFF2-40B4-BE49-F238E27FC236}">
                <a16:creationId xmlns:a16="http://schemas.microsoft.com/office/drawing/2014/main" id="{3D3A1AA1-63A5-0904-DA54-FB274E700614}"/>
              </a:ext>
            </a:extLst>
          </p:cNvPr>
          <p:cNvSpPr>
            <a:spLocks noGrp="1"/>
          </p:cNvSpPr>
          <p:nvPr>
            <p:ph type="sldNum" sz="quarter" idx="12"/>
          </p:nvPr>
        </p:nvSpPr>
        <p:spPr>
          <a:xfrm>
            <a:off x="9327037" y="6356350"/>
            <a:ext cx="2743200" cy="365125"/>
          </a:xfrm>
        </p:spPr>
        <p:txBody>
          <a:bodyPr/>
          <a:lstStyle/>
          <a:p>
            <a:fld id="{A2E152B5-655A-4903-97AF-B33B98D802EE}" type="slidenum">
              <a:rPr lang="en-US" smtClean="0"/>
              <a:t>20</a:t>
            </a:fld>
            <a:endParaRPr lang="en-US"/>
          </a:p>
        </p:txBody>
      </p:sp>
      <p:pic>
        <p:nvPicPr>
          <p:cNvPr id="2" name="Picture 1" descr="A black text on a white background&#10;&#10;Description automatically generated">
            <a:extLst>
              <a:ext uri="{FF2B5EF4-FFF2-40B4-BE49-F238E27FC236}">
                <a16:creationId xmlns:a16="http://schemas.microsoft.com/office/drawing/2014/main" id="{B4774C5E-CA56-85C0-361F-2C41512CE2A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83037" y="6160563"/>
            <a:ext cx="1310326" cy="560912"/>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464155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08B9B-8542-2070-4A48-61713EAAA018}"/>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D0CC41C0-B345-6C27-CCC8-38A7F8CF114E}"/>
              </a:ext>
            </a:extLst>
          </p:cNvPr>
          <p:cNvSpPr>
            <a:spLocks noGrp="1"/>
          </p:cNvSpPr>
          <p:nvPr>
            <p:ph type="sldNum" sz="quarter" idx="12"/>
          </p:nvPr>
        </p:nvSpPr>
        <p:spPr/>
        <p:txBody>
          <a:bodyPr/>
          <a:lstStyle/>
          <a:p>
            <a:fld id="{94C746F7-F6CF-4975-9C38-EAEB56E4C17B}" type="slidenum">
              <a:rPr lang="en-US" smtClean="0"/>
              <a:t>21</a:t>
            </a:fld>
            <a:endParaRPr lang="en-US"/>
          </a:p>
        </p:txBody>
      </p:sp>
      <p:pic>
        <p:nvPicPr>
          <p:cNvPr id="5" name="Picture 4">
            <a:extLst>
              <a:ext uri="{FF2B5EF4-FFF2-40B4-BE49-F238E27FC236}">
                <a16:creationId xmlns:a16="http://schemas.microsoft.com/office/drawing/2014/main" id="{0C35C3FD-41BD-E8A2-6F4F-68C135C9A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964" y="0"/>
            <a:ext cx="9796072" cy="6858000"/>
          </a:xfrm>
          <a:prstGeom prst="rect">
            <a:avLst/>
          </a:prstGeom>
        </p:spPr>
      </p:pic>
      <p:pic>
        <p:nvPicPr>
          <p:cNvPr id="7" name="Picture 6">
            <a:extLst>
              <a:ext uri="{FF2B5EF4-FFF2-40B4-BE49-F238E27FC236}">
                <a16:creationId xmlns:a16="http://schemas.microsoft.com/office/drawing/2014/main" id="{D640202D-37B9-878A-A905-8934BD5DD3CD}"/>
              </a:ext>
            </a:extLst>
          </p:cNvPr>
          <p:cNvPicPr>
            <a:picLocks noChangeAspect="1"/>
          </p:cNvPicPr>
          <p:nvPr/>
        </p:nvPicPr>
        <p:blipFill>
          <a:blip r:embed="rId4"/>
          <a:stretch>
            <a:fillRect/>
          </a:stretch>
        </p:blipFill>
        <p:spPr>
          <a:xfrm>
            <a:off x="5361368" y="2822395"/>
            <a:ext cx="1469263" cy="1213209"/>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B6B6DE08-4020-D4E6-DD88-5564C3893A8E}"/>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59470" y="6248367"/>
            <a:ext cx="1357460" cy="581089"/>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4007479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6B8B87-5EFC-00FE-3FD2-547CE78B60DC}"/>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16364221-3214-82B0-4AC2-F1FAECBA29D2}"/>
              </a:ext>
            </a:extLst>
          </p:cNvPr>
          <p:cNvSpPr>
            <a:spLocks noGrp="1"/>
          </p:cNvSpPr>
          <p:nvPr>
            <p:ph type="sldNum" sz="quarter" idx="12"/>
          </p:nvPr>
        </p:nvSpPr>
        <p:spPr/>
        <p:txBody>
          <a:bodyPr/>
          <a:lstStyle/>
          <a:p>
            <a:fld id="{94C746F7-F6CF-4975-9C38-EAEB56E4C17B}" type="slidenum">
              <a:rPr lang="en-US" smtClean="0"/>
              <a:t>22</a:t>
            </a:fld>
            <a:endParaRPr lang="en-US"/>
          </a:p>
        </p:txBody>
      </p:sp>
      <p:pic>
        <p:nvPicPr>
          <p:cNvPr id="4" name="Picture 3">
            <a:extLst>
              <a:ext uri="{FF2B5EF4-FFF2-40B4-BE49-F238E27FC236}">
                <a16:creationId xmlns:a16="http://schemas.microsoft.com/office/drawing/2014/main" id="{22A510F4-DE3A-11D2-16F2-E6CE73EEE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8161" y="731520"/>
            <a:ext cx="8735832" cy="4913906"/>
          </a:xfrm>
          <a:prstGeom prst="rect">
            <a:avLst/>
          </a:prstGeom>
        </p:spPr>
      </p:pic>
      <p:sp>
        <p:nvSpPr>
          <p:cNvPr id="5" name="TextBox 4">
            <a:extLst>
              <a:ext uri="{FF2B5EF4-FFF2-40B4-BE49-F238E27FC236}">
                <a16:creationId xmlns:a16="http://schemas.microsoft.com/office/drawing/2014/main" id="{8254E898-2601-5545-4C31-D95FE2479110}"/>
              </a:ext>
            </a:extLst>
          </p:cNvPr>
          <p:cNvSpPr txBox="1"/>
          <p:nvPr/>
        </p:nvSpPr>
        <p:spPr>
          <a:xfrm>
            <a:off x="572494" y="978010"/>
            <a:ext cx="2210463" cy="3416320"/>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First experimental setup at Wigner RCP</a:t>
            </a:r>
          </a:p>
          <a:p>
            <a:endParaRPr lang="en-US" sz="2400" b="1" dirty="0">
              <a:solidFill>
                <a:srgbClr val="FF0000"/>
              </a:solidFill>
              <a:latin typeface="Arial" panose="020B0604020202020204" pitchFamily="34" charset="0"/>
              <a:cs typeface="Arial" panose="020B0604020202020204" pitchFamily="34" charset="0"/>
            </a:endParaRPr>
          </a:p>
          <a:p>
            <a:r>
              <a:rPr lang="en-US" sz="2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lang="hu-HU" sz="2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éter Rácz </a:t>
            </a:r>
            <a:br>
              <a:rPr lang="hu-HU" sz="2400" b="1" dirty="0">
                <a:solidFill>
                  <a:srgbClr val="FF0000"/>
                </a:solidFill>
                <a:latin typeface="Arial" panose="020B0604020202020204" pitchFamily="34" charset="0"/>
                <a:cs typeface="Arial" panose="020B0604020202020204" pitchFamily="34" charset="0"/>
              </a:rPr>
            </a:br>
            <a:r>
              <a:rPr lang="hu-HU" sz="2400" b="1" dirty="0" err="1">
                <a:solidFill>
                  <a:srgbClr val="FF0000"/>
                </a:solidFill>
                <a:latin typeface="Arial" panose="020B0604020202020204" pitchFamily="34" charset="0"/>
                <a:cs typeface="Arial" panose="020B0604020202020204" pitchFamily="34" charset="0"/>
              </a:rPr>
              <a:t>et</a:t>
            </a:r>
            <a:r>
              <a:rPr lang="hu-HU" sz="2400" b="1" dirty="0">
                <a:solidFill>
                  <a:srgbClr val="FF0000"/>
                </a:solidFill>
                <a:latin typeface="Arial" panose="020B0604020202020204" pitchFamily="34" charset="0"/>
                <a:cs typeface="Arial" panose="020B0604020202020204" pitchFamily="34" charset="0"/>
              </a:rPr>
              <a:t> </a:t>
            </a:r>
            <a:r>
              <a:rPr lang="hu-HU" sz="2400" b="1" dirty="0" err="1">
                <a:solidFill>
                  <a:srgbClr val="FF0000"/>
                </a:solidFill>
                <a:latin typeface="Arial" panose="020B0604020202020204" pitchFamily="34" charset="0"/>
                <a:cs typeface="Arial" panose="020B0604020202020204" pitchFamily="34" charset="0"/>
              </a:rPr>
              <a:t>al</a:t>
            </a:r>
            <a:r>
              <a:rPr lang="hu-HU" sz="2400" b="1" dirty="0">
                <a:solidFill>
                  <a:srgbClr val="FF0000"/>
                </a:solidFill>
                <a:latin typeface="Arial" panose="020B0604020202020204" pitchFamily="34" charset="0"/>
                <a:cs typeface="Arial" panose="020B0604020202020204" pitchFamily="34" charset="0"/>
              </a:rPr>
              <a:t>.</a:t>
            </a:r>
          </a:p>
          <a:p>
            <a:endParaRPr lang="hu-HU" sz="2400" b="1" dirty="0">
              <a:solidFill>
                <a:srgbClr val="FF0000"/>
              </a:solidFill>
              <a:latin typeface="Arial" panose="020B0604020202020204" pitchFamily="34" charset="0"/>
              <a:cs typeface="Arial" panose="020B0604020202020204" pitchFamily="34" charset="0"/>
            </a:endParaRPr>
          </a:p>
          <a:p>
            <a:r>
              <a:rPr lang="hu-HU" sz="2400" b="1" dirty="0">
                <a:solidFill>
                  <a:srgbClr val="FF0000"/>
                </a:solidFill>
                <a:latin typeface="Arial" panose="020B0604020202020204" pitchFamily="34" charset="0"/>
                <a:cs typeface="Arial" panose="020B0604020202020204" pitchFamily="34" charset="0"/>
              </a:rPr>
              <a:t>2021</a:t>
            </a:r>
            <a:endParaRPr lang="en-US" sz="2400" b="1" dirty="0">
              <a:solidFill>
                <a:srgbClr val="FF0000"/>
              </a:solidFill>
              <a:latin typeface="Arial" panose="020B0604020202020204" pitchFamily="34" charset="0"/>
              <a:cs typeface="Arial" panose="020B0604020202020204" pitchFamily="34" charset="0"/>
            </a:endParaRPr>
          </a:p>
        </p:txBody>
      </p:sp>
      <p:pic>
        <p:nvPicPr>
          <p:cNvPr id="6" name="Picture 5" descr="A black text on a white background&#10;&#10;Description automatically generated">
            <a:extLst>
              <a:ext uri="{FF2B5EF4-FFF2-40B4-BE49-F238E27FC236}">
                <a16:creationId xmlns:a16="http://schemas.microsoft.com/office/drawing/2014/main" id="{C2CB71A7-F8F9-CDB9-BBDD-5B388FFCE3B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9470" y="6248367"/>
            <a:ext cx="1357460" cy="581089"/>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2576948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8CB6BA79-57A3-BE34-C300-25EFE6CEEAE2}"/>
              </a:ext>
            </a:extLst>
          </p:cNvPr>
          <p:cNvSpPr>
            <a:spLocks noGrp="1"/>
          </p:cNvSpPr>
          <p:nvPr>
            <p:ph type="ftr" sz="quarter" idx="11"/>
          </p:nvPr>
        </p:nvSpPr>
        <p:spPr>
          <a:xfrm>
            <a:off x="4914899" y="6514035"/>
            <a:ext cx="3086100" cy="365125"/>
          </a:xfrm>
        </p:spPr>
        <p:txBody>
          <a:bodyPr/>
          <a:lstStyle/>
          <a:p>
            <a:r>
              <a:rPr lang="en-US"/>
              <a:t>Csernai, L.P. [NAPLIFE&amp;FUSENOW]</a:t>
            </a:r>
            <a:endParaRPr lang="en-US" dirty="0"/>
          </a:p>
        </p:txBody>
      </p:sp>
      <p:sp>
        <p:nvSpPr>
          <p:cNvPr id="2" name="Slide Number Placeholder 1"/>
          <p:cNvSpPr>
            <a:spLocks noGrp="1"/>
          </p:cNvSpPr>
          <p:nvPr>
            <p:ph type="sldNum" sz="quarter" idx="12"/>
          </p:nvPr>
        </p:nvSpPr>
        <p:spPr>
          <a:xfrm>
            <a:off x="9296399" y="6340475"/>
            <a:ext cx="2743200" cy="365125"/>
          </a:xfrm>
        </p:spPr>
        <p:txBody>
          <a:bodyPr/>
          <a:lstStyle/>
          <a:p>
            <a:pPr>
              <a:defRPr/>
            </a:pPr>
            <a:fld id="{26D725BA-69FE-410A-96DF-D2257EF0264F}" type="slidenum">
              <a:rPr lang="zh-CN" altLang="zh-CN" smtClean="0"/>
              <a:pPr>
                <a:defRPr/>
              </a:pPr>
              <a:t>23</a:t>
            </a:fld>
            <a:endParaRPr lang="zh-CN" altLang="zh-CN"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080" y="0"/>
            <a:ext cx="9992412" cy="5305164"/>
          </a:xfrm>
          <a:prstGeom prst="rect">
            <a:avLst/>
          </a:prstGeom>
        </p:spPr>
      </p:pic>
      <p:sp>
        <p:nvSpPr>
          <p:cNvPr id="5" name="TextBox 4"/>
          <p:cNvSpPr txBox="1"/>
          <p:nvPr/>
        </p:nvSpPr>
        <p:spPr>
          <a:xfrm>
            <a:off x="1789045" y="5361154"/>
            <a:ext cx="5536156" cy="923330"/>
          </a:xfrm>
          <a:prstGeom prst="rect">
            <a:avLst/>
          </a:prstGeom>
          <a:noFill/>
        </p:spPr>
        <p:txBody>
          <a:bodyPr wrap="square" rtlCol="0">
            <a:spAutoFit/>
          </a:bodyPr>
          <a:lstStyle/>
          <a:p>
            <a:r>
              <a:rPr lang="en-US" dirty="0"/>
              <a:t>Only @ </a:t>
            </a:r>
            <a:r>
              <a:rPr lang="en-US" b="1" dirty="0">
                <a:solidFill>
                  <a:srgbClr val="FF0000"/>
                </a:solidFill>
              </a:rPr>
              <a:t>ELI-ALPS</a:t>
            </a:r>
            <a:r>
              <a:rPr lang="en-US" dirty="0"/>
              <a:t> Szeged: EU </a:t>
            </a:r>
            <a:r>
              <a:rPr lang="en-US" dirty="0" err="1"/>
              <a:t>Extr</a:t>
            </a:r>
            <a:r>
              <a:rPr lang="en-US" dirty="0"/>
              <a:t>. Light Infrastructure , </a:t>
            </a:r>
            <a:r>
              <a:rPr lang="en-US" dirty="0" err="1"/>
              <a:t>Attosec</a:t>
            </a:r>
            <a:r>
              <a:rPr lang="en-US" dirty="0"/>
              <a:t>. Light Pulse Source</a:t>
            </a:r>
            <a:br>
              <a:rPr lang="en-US" dirty="0"/>
            </a:br>
            <a:r>
              <a:rPr lang="en-US" dirty="0"/>
              <a:t>2PW High Field laser, 10 Hz,    &lt;10fs,     </a:t>
            </a:r>
            <a:r>
              <a:rPr lang="en-US" b="1" dirty="0"/>
              <a:t>20 J</a:t>
            </a:r>
            <a:endParaRPr lang="en-US" dirty="0"/>
          </a:p>
        </p:txBody>
      </p:sp>
      <p:sp>
        <p:nvSpPr>
          <p:cNvPr id="6" name="TextBox 5"/>
          <p:cNvSpPr txBox="1"/>
          <p:nvPr/>
        </p:nvSpPr>
        <p:spPr>
          <a:xfrm>
            <a:off x="2286000" y="152400"/>
            <a:ext cx="7772400"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rPr>
              <a:t>European Laser Infrastructure – Szeged, HU</a:t>
            </a:r>
          </a:p>
        </p:txBody>
      </p:sp>
      <p:sp>
        <p:nvSpPr>
          <p:cNvPr id="8" name="Right Arrow 7"/>
          <p:cNvSpPr/>
          <p:nvPr/>
        </p:nvSpPr>
        <p:spPr>
          <a:xfrm>
            <a:off x="3505200" y="1443138"/>
            <a:ext cx="990600" cy="22860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text on a white background&#10;&#10;Description automatically generated">
            <a:extLst>
              <a:ext uri="{FF2B5EF4-FFF2-40B4-BE49-F238E27FC236}">
                <a16:creationId xmlns:a16="http://schemas.microsoft.com/office/drawing/2014/main" id="{A7D0208F-3C84-7A46-710D-74588817A80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83037" y="6160563"/>
            <a:ext cx="1310326" cy="560912"/>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7" name="TextBox 6">
            <a:extLst>
              <a:ext uri="{FF2B5EF4-FFF2-40B4-BE49-F238E27FC236}">
                <a16:creationId xmlns:a16="http://schemas.microsoft.com/office/drawing/2014/main" id="{26DAEE43-0112-9A50-8357-C6027E8202F4}"/>
              </a:ext>
            </a:extLst>
          </p:cNvPr>
          <p:cNvSpPr txBox="1"/>
          <p:nvPr/>
        </p:nvSpPr>
        <p:spPr>
          <a:xfrm>
            <a:off x="8261405" y="5653377"/>
            <a:ext cx="2552369" cy="646331"/>
          </a:xfrm>
          <a:prstGeom prst="rect">
            <a:avLst/>
          </a:prstGeom>
          <a:noFill/>
        </p:spPr>
        <p:txBody>
          <a:bodyPr wrap="square" rtlCol="0">
            <a:spAutoFit/>
          </a:bodyPr>
          <a:lstStyle/>
          <a:p>
            <a:r>
              <a:rPr lang="en-US" dirty="0"/>
              <a:t>2022  100 </a:t>
            </a:r>
            <a:r>
              <a:rPr lang="en-US" b="1" dirty="0" err="1"/>
              <a:t>mJ</a:t>
            </a:r>
            <a:br>
              <a:rPr lang="en-US" dirty="0"/>
            </a:br>
            <a:r>
              <a:rPr lang="en-US" dirty="0"/>
              <a:t>2026   8.5   </a:t>
            </a:r>
            <a:r>
              <a:rPr lang="en-US" b="1" dirty="0"/>
              <a:t>J    !</a:t>
            </a:r>
          </a:p>
        </p:txBody>
      </p:sp>
    </p:spTree>
    <p:extLst>
      <p:ext uri="{BB962C8B-B14F-4D97-AF65-F5344CB8AC3E}">
        <p14:creationId xmlns:p14="http://schemas.microsoft.com/office/powerpoint/2010/main" val="251429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378C95-B25C-C46B-905E-F70BB214B8C5}"/>
              </a:ext>
            </a:extLst>
          </p:cNvPr>
          <p:cNvPicPr>
            <a:picLocks noChangeAspect="1"/>
          </p:cNvPicPr>
          <p:nvPr/>
        </p:nvPicPr>
        <p:blipFill>
          <a:blip r:embed="rId2"/>
          <a:stretch>
            <a:fillRect/>
          </a:stretch>
        </p:blipFill>
        <p:spPr>
          <a:xfrm>
            <a:off x="245888" y="676195"/>
            <a:ext cx="9670551" cy="5478716"/>
          </a:xfrm>
          <a:prstGeom prst="rect">
            <a:avLst/>
          </a:prstGeom>
        </p:spPr>
      </p:pic>
      <p:sp>
        <p:nvSpPr>
          <p:cNvPr id="4" name="TextBox 3">
            <a:extLst>
              <a:ext uri="{FF2B5EF4-FFF2-40B4-BE49-F238E27FC236}">
                <a16:creationId xmlns:a16="http://schemas.microsoft.com/office/drawing/2014/main" id="{10070343-B392-81BE-3967-DC4D73E9CEB2}"/>
              </a:ext>
            </a:extLst>
          </p:cNvPr>
          <p:cNvSpPr txBox="1"/>
          <p:nvPr/>
        </p:nvSpPr>
        <p:spPr>
          <a:xfrm>
            <a:off x="10012296" y="1068081"/>
            <a:ext cx="2005533" cy="2369880"/>
          </a:xfrm>
          <a:prstGeom prst="rect">
            <a:avLst/>
          </a:prstGeom>
          <a:noFill/>
        </p:spPr>
        <p:txBody>
          <a:bodyPr wrap="square" rtlCol="0">
            <a:spAutoFit/>
          </a:bodyPr>
          <a:lstStyle/>
          <a:p>
            <a:r>
              <a:rPr lang="en-US" sz="2400" b="1" dirty="0">
                <a:solidFill>
                  <a:srgbClr val="FF0000"/>
                </a:solidFill>
              </a:rPr>
              <a:t>ELI-ALPS </a:t>
            </a:r>
            <a:br>
              <a:rPr lang="en-US" sz="2400" b="1" dirty="0">
                <a:solidFill>
                  <a:srgbClr val="FF0000"/>
                </a:solidFill>
              </a:rPr>
            </a:br>
            <a:r>
              <a:rPr lang="en-US" sz="2400" b="1" dirty="0">
                <a:solidFill>
                  <a:srgbClr val="FF0000"/>
                </a:solidFill>
              </a:rPr>
              <a:t>Target chamber</a:t>
            </a:r>
          </a:p>
          <a:p>
            <a:br>
              <a:rPr lang="en-US" sz="2000" dirty="0"/>
            </a:br>
            <a:r>
              <a:rPr lang="en-US" sz="2800" dirty="0">
                <a:solidFill>
                  <a:srgbClr val="00B050"/>
                </a:solidFill>
              </a:rPr>
              <a:t>[K. Osvay </a:t>
            </a:r>
            <a:br>
              <a:rPr lang="hu-HU" sz="2800" dirty="0">
                <a:solidFill>
                  <a:srgbClr val="00B050"/>
                </a:solidFill>
              </a:rPr>
            </a:br>
            <a:r>
              <a:rPr lang="en-US" sz="2800" dirty="0">
                <a:solidFill>
                  <a:srgbClr val="00B050"/>
                </a:solidFill>
              </a:rPr>
              <a:t>et al.]</a:t>
            </a:r>
          </a:p>
        </p:txBody>
      </p:sp>
      <p:sp>
        <p:nvSpPr>
          <p:cNvPr id="5" name="Footer Placeholder 4">
            <a:extLst>
              <a:ext uri="{FF2B5EF4-FFF2-40B4-BE49-F238E27FC236}">
                <a16:creationId xmlns:a16="http://schemas.microsoft.com/office/drawing/2014/main" id="{D01407D6-4AD6-6529-0A1E-0521B14C6DCB}"/>
              </a:ext>
            </a:extLst>
          </p:cNvPr>
          <p:cNvSpPr>
            <a:spLocks noGrp="1"/>
          </p:cNvSpPr>
          <p:nvPr>
            <p:ph type="ftr" sz="quarter" idx="11"/>
          </p:nvPr>
        </p:nvSpPr>
        <p:spPr/>
        <p:txBody>
          <a:bodyPr/>
          <a:lstStyle/>
          <a:p>
            <a:r>
              <a:rPr lang="en-US"/>
              <a:t>Csernai, L.P. [NAPLIFE&amp;FUSENOW]</a:t>
            </a:r>
          </a:p>
        </p:txBody>
      </p:sp>
      <p:sp>
        <p:nvSpPr>
          <p:cNvPr id="6" name="Slide Number Placeholder 5">
            <a:extLst>
              <a:ext uri="{FF2B5EF4-FFF2-40B4-BE49-F238E27FC236}">
                <a16:creationId xmlns:a16="http://schemas.microsoft.com/office/drawing/2014/main" id="{4D584529-1105-4D2A-09D9-3F5E4D92A1D0}"/>
              </a:ext>
            </a:extLst>
          </p:cNvPr>
          <p:cNvSpPr>
            <a:spLocks noGrp="1"/>
          </p:cNvSpPr>
          <p:nvPr>
            <p:ph type="sldNum" sz="quarter" idx="12"/>
          </p:nvPr>
        </p:nvSpPr>
        <p:spPr/>
        <p:txBody>
          <a:bodyPr/>
          <a:lstStyle/>
          <a:p>
            <a:fld id="{94C746F7-F6CF-4975-9C38-EAEB56E4C17B}" type="slidenum">
              <a:rPr lang="en-US" smtClean="0"/>
              <a:t>24</a:t>
            </a:fld>
            <a:endParaRPr lang="en-US"/>
          </a:p>
        </p:txBody>
      </p:sp>
      <p:pic>
        <p:nvPicPr>
          <p:cNvPr id="7" name="Picture 6" descr="A black text on a white background&#10;&#10;Description automatically generated">
            <a:extLst>
              <a:ext uri="{FF2B5EF4-FFF2-40B4-BE49-F238E27FC236}">
                <a16:creationId xmlns:a16="http://schemas.microsoft.com/office/drawing/2014/main" id="{F9C5A524-869D-1EA4-B8D6-E0CB40F75B0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83037" y="6160563"/>
            <a:ext cx="1310326" cy="560912"/>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543373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F399C2-1C98-1882-89C9-503460D4CD0D}"/>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9B81D193-D1A4-11F3-CF1B-653A1E556DEB}"/>
              </a:ext>
            </a:extLst>
          </p:cNvPr>
          <p:cNvSpPr>
            <a:spLocks noGrp="1"/>
          </p:cNvSpPr>
          <p:nvPr>
            <p:ph type="sldNum" sz="quarter" idx="12"/>
          </p:nvPr>
        </p:nvSpPr>
        <p:spPr/>
        <p:txBody>
          <a:bodyPr/>
          <a:lstStyle/>
          <a:p>
            <a:fld id="{94C746F7-F6CF-4975-9C38-EAEB56E4C17B}" type="slidenum">
              <a:rPr lang="en-US" smtClean="0"/>
              <a:t>25</a:t>
            </a:fld>
            <a:endParaRPr lang="en-US"/>
          </a:p>
        </p:txBody>
      </p:sp>
      <p:pic>
        <p:nvPicPr>
          <p:cNvPr id="5" name="Picture 4">
            <a:extLst>
              <a:ext uri="{FF2B5EF4-FFF2-40B4-BE49-F238E27FC236}">
                <a16:creationId xmlns:a16="http://schemas.microsoft.com/office/drawing/2014/main" id="{CB26C2AE-3FE4-FD08-83DA-CAF112E60EBD}"/>
              </a:ext>
            </a:extLst>
          </p:cNvPr>
          <p:cNvPicPr>
            <a:picLocks noChangeAspect="1"/>
          </p:cNvPicPr>
          <p:nvPr/>
        </p:nvPicPr>
        <p:blipFill>
          <a:blip r:embed="rId3"/>
          <a:stretch>
            <a:fillRect/>
          </a:stretch>
        </p:blipFill>
        <p:spPr>
          <a:xfrm>
            <a:off x="4924706" y="136525"/>
            <a:ext cx="7057909" cy="5326021"/>
          </a:xfrm>
          <a:prstGeom prst="rect">
            <a:avLst/>
          </a:prstGeom>
        </p:spPr>
      </p:pic>
      <p:sp>
        <p:nvSpPr>
          <p:cNvPr id="6" name="TextBox 5">
            <a:extLst>
              <a:ext uri="{FF2B5EF4-FFF2-40B4-BE49-F238E27FC236}">
                <a16:creationId xmlns:a16="http://schemas.microsoft.com/office/drawing/2014/main" id="{545C0A1E-4FBD-1628-ED84-EE7C8624E023}"/>
              </a:ext>
            </a:extLst>
          </p:cNvPr>
          <p:cNvSpPr txBox="1"/>
          <p:nvPr/>
        </p:nvSpPr>
        <p:spPr>
          <a:xfrm>
            <a:off x="349857" y="604299"/>
            <a:ext cx="4574849" cy="4216539"/>
          </a:xfrm>
          <a:prstGeom prst="rect">
            <a:avLst/>
          </a:prstGeom>
          <a:noFill/>
        </p:spPr>
        <p:txBody>
          <a:bodyPr wrap="square" rtlCol="0">
            <a:spAutoFit/>
          </a:bodyPr>
          <a:lstStyle/>
          <a:p>
            <a:r>
              <a:rPr lang="hu-HU" sz="2400" b="1" dirty="0">
                <a:solidFill>
                  <a:srgbClr val="FF0000"/>
                </a:solidFill>
                <a:latin typeface="Arial" panose="020B0604020202020204" pitchFamily="34" charset="0"/>
                <a:cs typeface="Arial" panose="020B0604020202020204" pitchFamily="34" charset="0"/>
              </a:rPr>
              <a:t>FUSENOW</a:t>
            </a:r>
            <a:r>
              <a:rPr lang="hu-HU" sz="2400" b="1" dirty="0">
                <a:latin typeface="Arial" panose="020B0604020202020204" pitchFamily="34" charset="0"/>
                <a:cs typeface="Arial" panose="020B0604020202020204" pitchFamily="34" charset="0"/>
              </a:rPr>
              <a:t> (</a:t>
            </a:r>
            <a:r>
              <a:rPr lang="hu-HU" sz="2400" b="1" dirty="0">
                <a:solidFill>
                  <a:srgbClr val="0070C0"/>
                </a:solidFill>
                <a:latin typeface="Arial" panose="020B0604020202020204" pitchFamily="34" charset="0"/>
                <a:cs typeface="Arial" panose="020B0604020202020204" pitchFamily="34" charset="0"/>
              </a:rPr>
              <a:t>Bergen</a:t>
            </a:r>
            <a:r>
              <a:rPr lang="hu-HU" sz="2400" b="1" dirty="0">
                <a:latin typeface="Arial" panose="020B0604020202020204" pitchFamily="34" charset="0"/>
                <a:cs typeface="Arial" panose="020B0604020202020204" pitchFamily="34" charset="0"/>
              </a:rPr>
              <a:t>) </a:t>
            </a:r>
            <a:r>
              <a:rPr lang="en-US" sz="2400" b="1" noProof="0" dirty="0">
                <a:solidFill>
                  <a:srgbClr val="FF0000"/>
                </a:solidFill>
                <a:latin typeface="Arial" panose="020B0604020202020204" pitchFamily="34" charset="0"/>
                <a:cs typeface="Arial" panose="020B0604020202020204" pitchFamily="34" charset="0"/>
              </a:rPr>
              <a:t>Proposal</a:t>
            </a:r>
            <a:br>
              <a:rPr lang="hu-HU" sz="2400" b="1" dirty="0">
                <a:solidFill>
                  <a:srgbClr val="FF0000"/>
                </a:solidFill>
                <a:latin typeface="Arial" panose="020B0604020202020204" pitchFamily="34" charset="0"/>
                <a:cs typeface="Arial" panose="020B0604020202020204" pitchFamily="34" charset="0"/>
              </a:rPr>
            </a:br>
            <a:br>
              <a:rPr lang="hu-HU" sz="2400" b="1" dirty="0">
                <a:solidFill>
                  <a:srgbClr val="FF0000"/>
                </a:solidFill>
                <a:latin typeface="Arial" panose="020B0604020202020204" pitchFamily="34" charset="0"/>
                <a:cs typeface="Arial" panose="020B0604020202020204" pitchFamily="34" charset="0"/>
              </a:rPr>
            </a:br>
            <a:r>
              <a:rPr lang="hu-HU" sz="2800" b="1" dirty="0">
                <a:solidFill>
                  <a:srgbClr val="FF0000"/>
                </a:solidFill>
                <a:latin typeface="Arial" panose="020B0604020202020204" pitchFamily="34" charset="0"/>
                <a:cs typeface="Arial" panose="020B0604020202020204" pitchFamily="34" charset="0"/>
              </a:rPr>
              <a:t>8.5 Joule </a:t>
            </a:r>
            <a:r>
              <a:rPr lang="en-US" sz="2400" noProof="0" dirty="0">
                <a:latin typeface="Arial" panose="020B0604020202020204" pitchFamily="34" charset="0"/>
                <a:cs typeface="Arial" panose="020B0604020202020204" pitchFamily="34" charset="0"/>
              </a:rPr>
              <a:t>pulse energy</a:t>
            </a:r>
            <a:br>
              <a:rPr lang="hu-HU" sz="2400" dirty="0">
                <a:latin typeface="Arial" panose="020B0604020202020204" pitchFamily="34" charset="0"/>
                <a:cs typeface="Arial" panose="020B0604020202020204" pitchFamily="34" charset="0"/>
              </a:rPr>
            </a:b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Jan Petter Hansen,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L.P. Csernai,  </a:t>
            </a:r>
            <a:r>
              <a:rPr lang="hu-HU" sz="2400" dirty="0" err="1">
                <a:latin typeface="Arial" panose="020B0604020202020204" pitchFamily="34" charset="0"/>
                <a:cs typeface="Arial" panose="020B0604020202020204" pitchFamily="34" charset="0"/>
              </a:rPr>
              <a:t>et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al</a:t>
            </a:r>
            <a:r>
              <a:rPr lang="hu-HU"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ELI 7</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Call (2025),</a:t>
            </a:r>
          </a:p>
          <a:p>
            <a:r>
              <a:rPr lang="en-US" sz="2400" dirty="0">
                <a:latin typeface="Arial" panose="020B0604020202020204" pitchFamily="34" charset="0"/>
                <a:cs typeface="Arial" panose="020B0604020202020204" pitchFamily="34" charset="0"/>
              </a:rPr>
              <a:t>Etc.</a:t>
            </a:r>
            <a:br>
              <a:rPr lang="hu-HU" sz="2400" dirty="0">
                <a:latin typeface="Arial" panose="020B0604020202020204" pitchFamily="34" charset="0"/>
                <a:cs typeface="Arial" panose="020B0604020202020204" pitchFamily="34" charset="0"/>
              </a:rPr>
            </a:br>
            <a:br>
              <a:rPr lang="hu-HU" sz="2400" dirty="0">
                <a:latin typeface="Arial" panose="020B0604020202020204" pitchFamily="34" charset="0"/>
                <a:cs typeface="Arial" panose="020B0604020202020204" pitchFamily="34" charset="0"/>
              </a:rPr>
            </a:br>
            <a:r>
              <a:rPr lang="en-US" sz="2400" noProof="0" dirty="0">
                <a:latin typeface="Arial" panose="020B0604020202020204" pitchFamily="34" charset="0"/>
                <a:cs typeface="Arial" panose="020B0604020202020204" pitchFamily="34" charset="0"/>
              </a:rPr>
              <a:t>Directed targets by</a:t>
            </a:r>
            <a:br>
              <a:rPr lang="hu-HU" sz="2400" dirty="0">
                <a:latin typeface="Arial" panose="020B0604020202020204" pitchFamily="34" charset="0"/>
                <a:cs typeface="Arial" panose="020B0604020202020204" pitchFamily="34" charset="0"/>
              </a:rPr>
            </a:br>
            <a:r>
              <a:rPr lang="hu-HU" sz="2400" dirty="0">
                <a:solidFill>
                  <a:srgbClr val="0070C0"/>
                </a:solidFill>
                <a:latin typeface="Arial" panose="020B0604020202020204" pitchFamily="34" charset="0"/>
                <a:cs typeface="Arial" panose="020B0604020202020204" pitchFamily="34" charset="0"/>
              </a:rPr>
              <a:t>Attila Bonyár </a:t>
            </a:r>
            <a:endParaRPr lang="en-US" sz="2400"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74324D1-FB96-4DE9-2885-B26F8BF38F8C}"/>
              </a:ext>
            </a:extLst>
          </p:cNvPr>
          <p:cNvSpPr txBox="1"/>
          <p:nvPr/>
        </p:nvSpPr>
        <p:spPr>
          <a:xfrm>
            <a:off x="548639" y="5724782"/>
            <a:ext cx="7498081" cy="369332"/>
          </a:xfrm>
          <a:prstGeom prst="rect">
            <a:avLst/>
          </a:prstGeom>
          <a:noFill/>
        </p:spPr>
        <p:txBody>
          <a:bodyPr wrap="square" rtlCol="0">
            <a:spAutoFit/>
          </a:bodyPr>
          <a:lstStyle/>
          <a:p>
            <a:r>
              <a:rPr lang="en-US" dirty="0"/>
              <a:t>In:   </a:t>
            </a:r>
            <a:r>
              <a:rPr lang="en-US" dirty="0">
                <a:solidFill>
                  <a:srgbClr val="0070C0"/>
                </a:solidFill>
              </a:rPr>
              <a:t>8.5 J</a:t>
            </a:r>
            <a:r>
              <a:rPr lang="en-US" dirty="0"/>
              <a:t> x </a:t>
            </a:r>
            <a:r>
              <a:rPr lang="en-US" dirty="0">
                <a:solidFill>
                  <a:srgbClr val="0070C0"/>
                </a:solidFill>
              </a:rPr>
              <a:t>12 Hz </a:t>
            </a:r>
            <a:r>
              <a:rPr lang="en-US" dirty="0"/>
              <a:t>=  100 </a:t>
            </a:r>
            <a:r>
              <a:rPr lang="en-US"/>
              <a:t>W    </a:t>
            </a:r>
            <a:r>
              <a:rPr lang="en-US">
                <a:sym typeface="Wingdings" panose="05000000000000000000" pitchFamily="2" charset="2"/>
              </a:rPr>
              <a:t>   </a:t>
            </a:r>
            <a:r>
              <a:rPr lang="en-US"/>
              <a:t>if   </a:t>
            </a:r>
            <a:r>
              <a:rPr lang="en-US" dirty="0"/>
              <a:t>Q=</a:t>
            </a:r>
            <a:r>
              <a:rPr lang="en-US"/>
              <a:t>10   </a:t>
            </a:r>
            <a:r>
              <a:rPr lang="en-US">
                <a:sym typeface="Wingdings" panose="05000000000000000000" pitchFamily="2" charset="2"/>
              </a:rPr>
              <a:t>    </a:t>
            </a:r>
            <a:r>
              <a:rPr lang="en-US" b="1" dirty="0">
                <a:sym typeface="Wingdings" panose="05000000000000000000" pitchFamily="2" charset="2"/>
              </a:rPr>
              <a:t>1kW</a:t>
            </a:r>
            <a:endParaRPr lang="en-US" b="1" dirty="0"/>
          </a:p>
        </p:txBody>
      </p:sp>
      <p:pic>
        <p:nvPicPr>
          <p:cNvPr id="7" name="Picture 6" descr="A black text on a white background&#10;&#10;Description automatically generated">
            <a:extLst>
              <a:ext uri="{FF2B5EF4-FFF2-40B4-BE49-F238E27FC236}">
                <a16:creationId xmlns:a16="http://schemas.microsoft.com/office/drawing/2014/main" id="{55D8A2B6-225E-1EE1-D186-F057FA0A5B57}"/>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59470" y="6248367"/>
            <a:ext cx="1357460" cy="581089"/>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3261877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5C225D-E3F4-EAF4-B766-0C6AFD85C88F}"/>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92869491-D4AD-0D22-B5E6-EE850D39F55B}"/>
              </a:ext>
            </a:extLst>
          </p:cNvPr>
          <p:cNvSpPr>
            <a:spLocks noGrp="1"/>
          </p:cNvSpPr>
          <p:nvPr>
            <p:ph type="sldNum" sz="quarter" idx="12"/>
          </p:nvPr>
        </p:nvSpPr>
        <p:spPr/>
        <p:txBody>
          <a:bodyPr/>
          <a:lstStyle/>
          <a:p>
            <a:fld id="{94C746F7-F6CF-4975-9C38-EAEB56E4C17B}" type="slidenum">
              <a:rPr lang="en-US" smtClean="0"/>
              <a:t>26</a:t>
            </a:fld>
            <a:endParaRPr lang="en-US"/>
          </a:p>
        </p:txBody>
      </p:sp>
      <p:sp>
        <p:nvSpPr>
          <p:cNvPr id="5" name="TextBox 4">
            <a:extLst>
              <a:ext uri="{FF2B5EF4-FFF2-40B4-BE49-F238E27FC236}">
                <a16:creationId xmlns:a16="http://schemas.microsoft.com/office/drawing/2014/main" id="{10447FBC-E702-2206-3FC8-E33DA1A443BE}"/>
              </a:ext>
            </a:extLst>
          </p:cNvPr>
          <p:cNvSpPr txBox="1"/>
          <p:nvPr/>
        </p:nvSpPr>
        <p:spPr>
          <a:xfrm>
            <a:off x="4160135" y="2659559"/>
            <a:ext cx="4114800" cy="769441"/>
          </a:xfrm>
          <a:prstGeom prst="rect">
            <a:avLst/>
          </a:prstGeom>
          <a:noFill/>
        </p:spPr>
        <p:txBody>
          <a:bodyPr wrap="square">
            <a:spAutoFit/>
          </a:bodyPr>
          <a:lstStyle/>
          <a:p>
            <a:r>
              <a:rPr lang="en-US" sz="4400" b="1" noProof="0" dirty="0">
                <a:solidFill>
                  <a:srgbClr val="FF0000"/>
                </a:solidFill>
                <a:effectLst>
                  <a:outerShdw blurRad="38100" dist="50800" dir="2700000" algn="tl">
                    <a:srgbClr val="000000">
                      <a:alpha val="43137"/>
                    </a:srgbClr>
                  </a:outerShdw>
                </a:effectLst>
              </a:rPr>
              <a:t>Fusion  Targets</a:t>
            </a:r>
            <a:endParaRPr lang="en-US" sz="4400" noProof="0" dirty="0"/>
          </a:p>
        </p:txBody>
      </p:sp>
      <p:pic>
        <p:nvPicPr>
          <p:cNvPr id="4" name="Picture 3" descr="A black text on a white background&#10;&#10;Description automatically generated">
            <a:extLst>
              <a:ext uri="{FF2B5EF4-FFF2-40B4-BE49-F238E27FC236}">
                <a16:creationId xmlns:a16="http://schemas.microsoft.com/office/drawing/2014/main" id="{9A3A36A8-33D9-64AB-CCB3-76C0876C188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59470" y="6248367"/>
            <a:ext cx="1357460" cy="581089"/>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3723994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9FF537-AAA5-3E1A-72C3-509A46493731}"/>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4045941F-A8C4-4DD7-3543-EAC1D45F36B1}"/>
              </a:ext>
            </a:extLst>
          </p:cNvPr>
          <p:cNvSpPr>
            <a:spLocks noGrp="1"/>
          </p:cNvSpPr>
          <p:nvPr>
            <p:ph type="sldNum" sz="quarter" idx="12"/>
          </p:nvPr>
        </p:nvSpPr>
        <p:spPr>
          <a:xfrm>
            <a:off x="9289329" y="6362562"/>
            <a:ext cx="2743200" cy="365125"/>
          </a:xfrm>
        </p:spPr>
        <p:txBody>
          <a:bodyPr/>
          <a:lstStyle/>
          <a:p>
            <a:fld id="{A2E152B5-655A-4903-97AF-B33B98D802EE}" type="slidenum">
              <a:rPr lang="en-US" smtClean="0"/>
              <a:t>27</a:t>
            </a:fld>
            <a:endParaRPr lang="en-US"/>
          </a:p>
        </p:txBody>
      </p:sp>
      <p:pic>
        <p:nvPicPr>
          <p:cNvPr id="5" name="Picture 4" descr="A diagram of a sample preparation">
            <a:extLst>
              <a:ext uri="{FF2B5EF4-FFF2-40B4-BE49-F238E27FC236}">
                <a16:creationId xmlns:a16="http://schemas.microsoft.com/office/drawing/2014/main" id="{3037813B-9B4D-89A2-6E50-D0AD03EF7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79" y="130312"/>
            <a:ext cx="10253720" cy="6591163"/>
          </a:xfrm>
          <a:prstGeom prst="rect">
            <a:avLst/>
          </a:prstGeom>
        </p:spPr>
      </p:pic>
      <p:sp>
        <p:nvSpPr>
          <p:cNvPr id="6" name="TextBox 5">
            <a:extLst>
              <a:ext uri="{FF2B5EF4-FFF2-40B4-BE49-F238E27FC236}">
                <a16:creationId xmlns:a16="http://schemas.microsoft.com/office/drawing/2014/main" id="{C7E0B824-8B8C-C63B-F0E0-9AB6855CD60E}"/>
              </a:ext>
            </a:extLst>
          </p:cNvPr>
          <p:cNvSpPr txBox="1"/>
          <p:nvPr/>
        </p:nvSpPr>
        <p:spPr>
          <a:xfrm>
            <a:off x="9190614" y="382382"/>
            <a:ext cx="3086100" cy="1077218"/>
          </a:xfrm>
          <a:prstGeom prst="rect">
            <a:avLst/>
          </a:prstGeom>
          <a:noFill/>
        </p:spPr>
        <p:txBody>
          <a:bodyPr wrap="square" rtlCol="0">
            <a:spAutoFit/>
          </a:bodyPr>
          <a:lstStyle/>
          <a:p>
            <a:pPr algn="ctr"/>
            <a:r>
              <a:rPr lang="en-US" sz="3200" b="1" dirty="0">
                <a:solidFill>
                  <a:srgbClr val="FF0000"/>
                </a:solidFill>
                <a:effectLst>
                  <a:outerShdw blurRad="50800" dist="50800" dir="5400000" algn="ctr" rotWithShape="0">
                    <a:schemeClr val="tx1"/>
                  </a:outerShdw>
                </a:effectLst>
              </a:rPr>
              <a:t>A. Bony</a:t>
            </a:r>
            <a:r>
              <a:rPr lang="hu-HU" sz="3200" b="1" dirty="0">
                <a:solidFill>
                  <a:srgbClr val="FF0000"/>
                </a:solidFill>
                <a:effectLst>
                  <a:outerShdw blurRad="50800" dist="50800" dir="5400000" algn="ctr" rotWithShape="0">
                    <a:schemeClr val="tx1"/>
                  </a:outerShdw>
                </a:effectLst>
              </a:rPr>
              <a:t>ár </a:t>
            </a:r>
            <a:br>
              <a:rPr lang="hu-HU" sz="3200" b="1" dirty="0">
                <a:solidFill>
                  <a:schemeClr val="accent5">
                    <a:lumMod val="60000"/>
                    <a:lumOff val="40000"/>
                  </a:schemeClr>
                </a:solidFill>
              </a:rPr>
            </a:br>
            <a:r>
              <a:rPr lang="hu-HU" sz="3200" b="1" dirty="0" err="1">
                <a:solidFill>
                  <a:srgbClr val="002060"/>
                </a:solidFill>
              </a:rPr>
              <a:t>et</a:t>
            </a:r>
            <a:r>
              <a:rPr lang="hu-HU" sz="3200" b="1" dirty="0">
                <a:solidFill>
                  <a:srgbClr val="002060"/>
                </a:solidFill>
              </a:rPr>
              <a:t> </a:t>
            </a:r>
            <a:r>
              <a:rPr lang="hu-HU" sz="3200" b="1" dirty="0" err="1">
                <a:solidFill>
                  <a:srgbClr val="002060"/>
                </a:solidFill>
              </a:rPr>
              <a:t>al</a:t>
            </a:r>
            <a:r>
              <a:rPr lang="hu-HU" sz="3200" b="1" dirty="0">
                <a:solidFill>
                  <a:srgbClr val="002060"/>
                </a:solidFill>
              </a:rPr>
              <a:t>. (2023)</a:t>
            </a:r>
            <a:r>
              <a:rPr lang="en-US" sz="3200" b="1" dirty="0">
                <a:solidFill>
                  <a:srgbClr val="002060"/>
                </a:solidFill>
              </a:rPr>
              <a:t> </a:t>
            </a:r>
            <a:endParaRPr lang="en-US" b="1" dirty="0">
              <a:solidFill>
                <a:srgbClr val="002060"/>
              </a:solidFill>
            </a:endParaRPr>
          </a:p>
        </p:txBody>
      </p:sp>
    </p:spTree>
    <p:extLst>
      <p:ext uri="{BB962C8B-B14F-4D97-AF65-F5344CB8AC3E}">
        <p14:creationId xmlns:p14="http://schemas.microsoft.com/office/powerpoint/2010/main" val="4018749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3B9D85-413C-3A14-A3BF-66EAB13FC52C}"/>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616F5A65-37C6-EAAD-8049-E1700121A4C1}"/>
              </a:ext>
            </a:extLst>
          </p:cNvPr>
          <p:cNvSpPr>
            <a:spLocks noGrp="1"/>
          </p:cNvSpPr>
          <p:nvPr>
            <p:ph type="sldNum" sz="quarter" idx="12"/>
          </p:nvPr>
        </p:nvSpPr>
        <p:spPr>
          <a:xfrm>
            <a:off x="9232769" y="6381129"/>
            <a:ext cx="2743200" cy="365125"/>
          </a:xfrm>
        </p:spPr>
        <p:txBody>
          <a:bodyPr/>
          <a:lstStyle/>
          <a:p>
            <a:fld id="{A2E152B5-655A-4903-97AF-B33B98D802EE}" type="slidenum">
              <a:rPr lang="en-US" smtClean="0"/>
              <a:t>28</a:t>
            </a:fld>
            <a:endParaRPr lang="en-US" dirty="0"/>
          </a:p>
        </p:txBody>
      </p:sp>
      <p:pic>
        <p:nvPicPr>
          <p:cNvPr id="5" name="Picture 4" descr="A close-up of a microscope">
            <a:extLst>
              <a:ext uri="{FF2B5EF4-FFF2-40B4-BE49-F238E27FC236}">
                <a16:creationId xmlns:a16="http://schemas.microsoft.com/office/drawing/2014/main" id="{302F026A-0344-7E78-2E15-BA5414197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9"/>
            <a:ext cx="9719035" cy="6727995"/>
          </a:xfrm>
          <a:prstGeom prst="rect">
            <a:avLst/>
          </a:prstGeom>
        </p:spPr>
      </p:pic>
      <p:sp>
        <p:nvSpPr>
          <p:cNvPr id="6" name="TextBox 5">
            <a:extLst>
              <a:ext uri="{FF2B5EF4-FFF2-40B4-BE49-F238E27FC236}">
                <a16:creationId xmlns:a16="http://schemas.microsoft.com/office/drawing/2014/main" id="{C6FC3175-7A5D-109A-7DF1-05FB82CD2FAA}"/>
              </a:ext>
            </a:extLst>
          </p:cNvPr>
          <p:cNvSpPr txBox="1"/>
          <p:nvPr/>
        </p:nvSpPr>
        <p:spPr>
          <a:xfrm>
            <a:off x="8690776" y="255179"/>
            <a:ext cx="3908991" cy="461665"/>
          </a:xfrm>
          <a:prstGeom prst="rect">
            <a:avLst/>
          </a:prstGeom>
          <a:noFill/>
        </p:spPr>
        <p:txBody>
          <a:bodyPr wrap="square" rtlCol="0">
            <a:spAutoFit/>
          </a:bodyPr>
          <a:lstStyle/>
          <a:p>
            <a:r>
              <a:rPr lang="en-US" sz="2400" b="1" dirty="0">
                <a:solidFill>
                  <a:srgbClr val="009900"/>
                </a:solidFill>
              </a:rPr>
              <a:t>[ </a:t>
            </a:r>
            <a:r>
              <a:rPr lang="en-US" sz="2400" b="1" dirty="0">
                <a:solidFill>
                  <a:schemeClr val="accent5">
                    <a:lumMod val="60000"/>
                    <a:lumOff val="40000"/>
                  </a:schemeClr>
                </a:solidFill>
              </a:rPr>
              <a:t>A. Bony</a:t>
            </a:r>
            <a:r>
              <a:rPr lang="hu-HU" sz="2400" b="1" dirty="0">
                <a:solidFill>
                  <a:schemeClr val="accent5">
                    <a:lumMod val="60000"/>
                    <a:lumOff val="40000"/>
                  </a:schemeClr>
                </a:solidFill>
              </a:rPr>
              <a:t>ár </a:t>
            </a:r>
            <a:r>
              <a:rPr lang="hu-HU" sz="2400" b="1" dirty="0" err="1">
                <a:solidFill>
                  <a:srgbClr val="009900"/>
                </a:solidFill>
              </a:rPr>
              <a:t>et</a:t>
            </a:r>
            <a:r>
              <a:rPr lang="hu-HU" sz="2400" b="1" dirty="0">
                <a:solidFill>
                  <a:srgbClr val="009900"/>
                </a:solidFill>
              </a:rPr>
              <a:t> </a:t>
            </a:r>
            <a:r>
              <a:rPr lang="hu-HU" sz="2400" b="1" dirty="0" err="1">
                <a:solidFill>
                  <a:srgbClr val="009900"/>
                </a:solidFill>
              </a:rPr>
              <a:t>al</a:t>
            </a:r>
            <a:r>
              <a:rPr lang="hu-HU" sz="2400" b="1" dirty="0">
                <a:solidFill>
                  <a:srgbClr val="009900"/>
                </a:solidFill>
              </a:rPr>
              <a:t>. (2023)</a:t>
            </a:r>
            <a:r>
              <a:rPr lang="en-US" sz="2400" b="1" dirty="0">
                <a:solidFill>
                  <a:srgbClr val="009900"/>
                </a:solidFill>
              </a:rPr>
              <a:t> ]</a:t>
            </a:r>
          </a:p>
        </p:txBody>
      </p:sp>
      <p:pic>
        <p:nvPicPr>
          <p:cNvPr id="4" name="Picture 3" descr="A black text on a white background&#10;&#10;Description automatically generated">
            <a:extLst>
              <a:ext uri="{FF2B5EF4-FFF2-40B4-BE49-F238E27FC236}">
                <a16:creationId xmlns:a16="http://schemas.microsoft.com/office/drawing/2014/main" id="{7612552A-806F-CE05-AE8E-29FC8801847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119674" y="6173981"/>
            <a:ext cx="1357460" cy="581089"/>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2099958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6AB8E5-DC78-C6DE-2379-4EC862A1845A}"/>
              </a:ext>
            </a:extLst>
          </p:cNvPr>
          <p:cNvSpPr txBox="1"/>
          <p:nvPr/>
        </p:nvSpPr>
        <p:spPr>
          <a:xfrm>
            <a:off x="1439187" y="254392"/>
            <a:ext cx="6433856" cy="646331"/>
          </a:xfrm>
          <a:prstGeom prst="rect">
            <a:avLst/>
          </a:prstGeom>
          <a:noFill/>
        </p:spPr>
        <p:txBody>
          <a:bodyPr wrap="square">
            <a:spAutoFit/>
          </a:bodyPr>
          <a:lstStyle/>
          <a:p>
            <a:r>
              <a:rPr lang="en-US" sz="3600" b="1" dirty="0">
                <a:solidFill>
                  <a:srgbClr val="FF0000"/>
                </a:solidFill>
                <a:effectLst>
                  <a:outerShdw blurRad="25400" dist="50800" dir="5400000" algn="ctr" rotWithShape="0">
                    <a:schemeClr val="tx1"/>
                  </a:outerShdw>
                </a:effectLst>
              </a:rPr>
              <a:t>Resonant targets</a:t>
            </a:r>
            <a:r>
              <a:rPr lang="hu-HU" sz="3600" b="1" dirty="0">
                <a:solidFill>
                  <a:srgbClr val="FF0000"/>
                </a:solidFill>
                <a:effectLst>
                  <a:outerShdw blurRad="25400" dist="50800" dir="5400000" algn="ctr" rotWithShape="0">
                    <a:schemeClr val="tx1"/>
                  </a:outerShdw>
                </a:effectLst>
              </a:rPr>
              <a:t>   </a:t>
            </a:r>
            <a:r>
              <a:rPr lang="en-US" sz="3600" b="1" noProof="0" dirty="0">
                <a:solidFill>
                  <a:srgbClr val="FF0000"/>
                </a:solidFill>
                <a:effectLst>
                  <a:outerShdw blurRad="25400" dist="50800" dir="5400000" algn="ctr" rotWithShape="0">
                    <a:schemeClr val="tx1"/>
                  </a:outerShdw>
                </a:effectLst>
              </a:rPr>
              <a:t>(Uniq</a:t>
            </a:r>
            <a:r>
              <a:rPr lang="hu-HU" sz="3600" b="1" noProof="0" dirty="0">
                <a:solidFill>
                  <a:srgbClr val="FF0000"/>
                </a:solidFill>
                <a:effectLst>
                  <a:outerShdw blurRad="25400" dist="50800" dir="5400000" algn="ctr" rotWithShape="0">
                    <a:schemeClr val="tx1"/>
                  </a:outerShdw>
                </a:effectLst>
              </a:rPr>
              <a:t>u</a:t>
            </a:r>
            <a:r>
              <a:rPr lang="en-US" sz="3600" b="1" noProof="0" dirty="0">
                <a:solidFill>
                  <a:srgbClr val="FF0000"/>
                </a:solidFill>
                <a:effectLst>
                  <a:outerShdw blurRad="25400" dist="50800" dir="5400000" algn="ctr" rotWithShape="0">
                    <a:schemeClr val="tx1"/>
                  </a:outerShdw>
                </a:effectLst>
              </a:rPr>
              <a:t>e</a:t>
            </a:r>
            <a:r>
              <a:rPr lang="hu-HU" sz="3600" b="1" noProof="0" dirty="0">
                <a:solidFill>
                  <a:srgbClr val="FF0000"/>
                </a:solidFill>
                <a:effectLst>
                  <a:outerShdw blurRad="25400" dist="50800" dir="5400000" algn="ctr" rotWithShape="0">
                    <a:schemeClr val="tx1"/>
                  </a:outerShdw>
                </a:effectLst>
              </a:rPr>
              <a:t> </a:t>
            </a:r>
            <a:r>
              <a:rPr lang="en-US" sz="3600" b="1" noProof="0" dirty="0">
                <a:solidFill>
                  <a:srgbClr val="FF0000"/>
                </a:solidFill>
                <a:effectLst>
                  <a:outerShdw blurRad="25400" dist="50800" dir="5400000" algn="ctr" rotWithShape="0">
                    <a:schemeClr val="tx1"/>
                  </a:outerShdw>
                </a:effectLst>
              </a:rPr>
              <a:t>!</a:t>
            </a:r>
            <a:r>
              <a:rPr lang="hu-HU" sz="3600" b="1" noProof="0" dirty="0">
                <a:solidFill>
                  <a:srgbClr val="FF0000"/>
                </a:solidFill>
                <a:effectLst>
                  <a:outerShdw blurRad="25400" dist="50800" dir="5400000" algn="ctr" rotWithShape="0">
                    <a:schemeClr val="tx1"/>
                  </a:outerShdw>
                </a:effectLst>
              </a:rPr>
              <a:t> </a:t>
            </a:r>
            <a:r>
              <a:rPr lang="en-US" sz="3600" b="1" noProof="0" dirty="0">
                <a:solidFill>
                  <a:srgbClr val="FF0000"/>
                </a:solidFill>
                <a:effectLst>
                  <a:outerShdw blurRad="25400" dist="50800" dir="5400000" algn="ctr" rotWithShape="0">
                    <a:schemeClr val="tx1"/>
                  </a:outerShdw>
                </a:effectLst>
              </a:rPr>
              <a:t>)</a:t>
            </a:r>
            <a:r>
              <a:rPr lang="en-US" sz="3600" b="1" noProof="0" dirty="0">
                <a:solidFill>
                  <a:srgbClr val="FF0000"/>
                </a:solidFill>
              </a:rPr>
              <a:t> </a:t>
            </a:r>
            <a:endParaRPr lang="en-US" sz="3600" dirty="0"/>
          </a:p>
        </p:txBody>
      </p:sp>
      <p:sp>
        <p:nvSpPr>
          <p:cNvPr id="6" name="TextBox 5">
            <a:extLst>
              <a:ext uri="{FF2B5EF4-FFF2-40B4-BE49-F238E27FC236}">
                <a16:creationId xmlns:a16="http://schemas.microsoft.com/office/drawing/2014/main" id="{4F54922F-1EF0-E1B2-727F-C53D97057EDA}"/>
              </a:ext>
            </a:extLst>
          </p:cNvPr>
          <p:cNvSpPr txBox="1"/>
          <p:nvPr/>
        </p:nvSpPr>
        <p:spPr>
          <a:xfrm>
            <a:off x="211431" y="1166842"/>
            <a:ext cx="8178425" cy="5078313"/>
          </a:xfrm>
          <a:prstGeom prst="rect">
            <a:avLst/>
          </a:prstGeom>
          <a:noFill/>
        </p:spPr>
        <p:txBody>
          <a:bodyPr wrap="square" rtlCol="0">
            <a:spAutoFit/>
          </a:bodyPr>
          <a:lstStyle/>
          <a:p>
            <a:r>
              <a:rPr lang="en-US" sz="2400" dirty="0"/>
              <a:t>Solid targets at room temperature </a:t>
            </a:r>
            <a:r>
              <a:rPr lang="en-US" sz="2400" dirty="0">
                <a:sym typeface="Wingdings" panose="05000000000000000000" pitchFamily="2" charset="2"/>
              </a:rPr>
              <a:t>  hard polymer: </a:t>
            </a:r>
            <a:r>
              <a:rPr lang="pt-BR" sz="2400" dirty="0"/>
              <a:t>UDMA (470: H38, C23, O8, N2)</a:t>
            </a:r>
            <a:r>
              <a:rPr lang="en-US" sz="2400" dirty="0">
                <a:sym typeface="Wingdings" panose="05000000000000000000" pitchFamily="2" charset="2"/>
              </a:rPr>
              <a:t>, TEGDMA, MMA - large hydrogen content (</a:t>
            </a:r>
            <a:r>
              <a:rPr lang="en-US" sz="2400" dirty="0" err="1">
                <a:sym typeface="Wingdings" panose="05000000000000000000" pitchFamily="2" charset="2"/>
              </a:rPr>
              <a:t>evt</a:t>
            </a:r>
            <a:r>
              <a:rPr lang="en-US" sz="2400" dirty="0">
                <a:sym typeface="Wingdings" panose="05000000000000000000" pitchFamily="2" charset="2"/>
              </a:rPr>
              <a:t>. deuterated)  &amp; 85x25 nm nanorod antennas (sort !)</a:t>
            </a:r>
            <a:br>
              <a:rPr lang="en-US" sz="2400" dirty="0">
                <a:sym typeface="Wingdings" panose="05000000000000000000" pitchFamily="2" charset="2"/>
              </a:rPr>
            </a:br>
            <a:endParaRPr lang="en-US" sz="2400" dirty="0">
              <a:sym typeface="Wingdings" panose="05000000000000000000" pitchFamily="2" charset="2"/>
            </a:endParaRPr>
          </a:p>
          <a:p>
            <a:r>
              <a:rPr lang="en-US" sz="2400" dirty="0">
                <a:sym typeface="Wingdings" panose="05000000000000000000" pitchFamily="2" charset="2"/>
              </a:rPr>
              <a:t>1</a:t>
            </a:r>
            <a:r>
              <a:rPr lang="en-US" sz="2400" baseline="30000" dirty="0">
                <a:sym typeface="Wingdings" panose="05000000000000000000" pitchFamily="2" charset="2"/>
              </a:rPr>
              <a:t>st</a:t>
            </a:r>
            <a:r>
              <a:rPr lang="en-US" sz="2400" dirty="0">
                <a:sym typeface="Wingdings" panose="05000000000000000000" pitchFamily="2" charset="2"/>
              </a:rPr>
              <a:t> random orientation, 85x25nm, Au0,   </a:t>
            </a:r>
            <a:br>
              <a:rPr lang="en-US" sz="2400" dirty="0">
                <a:sym typeface="Wingdings" panose="05000000000000000000" pitchFamily="2" charset="2"/>
              </a:rPr>
            </a:br>
            <a:r>
              <a:rPr lang="en-US" sz="2400" dirty="0">
                <a:sym typeface="Wingdings" panose="05000000000000000000" pitchFamily="2" charset="2"/>
              </a:rPr>
              <a:t>Au1 (0.1m%),   </a:t>
            </a:r>
            <a:br>
              <a:rPr lang="en-US" sz="2400" dirty="0">
                <a:sym typeface="Wingdings" panose="05000000000000000000" pitchFamily="2" charset="2"/>
              </a:rPr>
            </a:br>
            <a:r>
              <a:rPr lang="en-US" sz="2400" dirty="0">
                <a:sym typeface="Wingdings" panose="05000000000000000000" pitchFamily="2" charset="2"/>
              </a:rPr>
              <a:t>Au2 (0.2m%)</a:t>
            </a:r>
            <a:br>
              <a:rPr lang="en-US" sz="2400" dirty="0">
                <a:sym typeface="Wingdings" panose="05000000000000000000" pitchFamily="2" charset="2"/>
              </a:rPr>
            </a:br>
            <a:r>
              <a:rPr lang="en-US" sz="2400" dirty="0">
                <a:sym typeface="Wingdings" panose="05000000000000000000" pitchFamily="2" charset="2"/>
              </a:rPr>
              <a:t>[A. Bony</a:t>
            </a:r>
            <a:r>
              <a:rPr lang="hu-HU" sz="2400" dirty="0">
                <a:sym typeface="Wingdings" panose="05000000000000000000" pitchFamily="2" charset="2"/>
              </a:rPr>
              <a:t>á</a:t>
            </a:r>
            <a:r>
              <a:rPr lang="en-US" sz="2400" dirty="0">
                <a:sym typeface="Wingdings" panose="05000000000000000000" pitchFamily="2" charset="2"/>
              </a:rPr>
              <a:t>r et al., (BME)]   These targets are used up to now &gt;&gt;</a:t>
            </a:r>
          </a:p>
          <a:p>
            <a:endParaRPr lang="en-US" sz="2400" dirty="0">
              <a:sym typeface="Wingdings" panose="05000000000000000000" pitchFamily="2" charset="2"/>
            </a:endParaRPr>
          </a:p>
          <a:p>
            <a:pPr algn="ctr"/>
            <a:r>
              <a:rPr lang="en-US" sz="2400" dirty="0">
                <a:sym typeface="Wingdings" panose="05000000000000000000" pitchFamily="2" charset="2"/>
              </a:rPr>
              <a:t> </a:t>
            </a:r>
            <a:r>
              <a:rPr lang="hu-HU" sz="3200" b="1" dirty="0">
                <a:sym typeface="Wingdings" panose="05000000000000000000" pitchFamily="2" charset="2"/>
              </a:rPr>
              <a:t>D</a:t>
            </a:r>
            <a:r>
              <a:rPr lang="en-US" sz="3200" b="1" dirty="0" err="1">
                <a:sym typeface="Wingdings" panose="05000000000000000000" pitchFamily="2" charset="2"/>
              </a:rPr>
              <a:t>irected</a:t>
            </a:r>
            <a:r>
              <a:rPr lang="en-US" sz="3200" b="1" dirty="0">
                <a:sym typeface="Wingdings" panose="05000000000000000000" pitchFamily="2" charset="2"/>
              </a:rPr>
              <a:t> &amp; ordered </a:t>
            </a:r>
            <a:r>
              <a:rPr lang="hu-HU" sz="3200" dirty="0">
                <a:sym typeface="Wingdings" panose="05000000000000000000" pitchFamily="2" charset="2"/>
              </a:rPr>
              <a:t>nanoantennas</a:t>
            </a:r>
            <a:br>
              <a:rPr lang="hu-HU" sz="2400" dirty="0">
                <a:sym typeface="Wingdings" panose="05000000000000000000" pitchFamily="2" charset="2"/>
              </a:rPr>
            </a:br>
            <a:r>
              <a:rPr lang="en-US" sz="2800" b="1" dirty="0">
                <a:solidFill>
                  <a:srgbClr val="FF0000"/>
                </a:solidFill>
                <a:sym typeface="Wingdings" panose="05000000000000000000" pitchFamily="2" charset="2"/>
              </a:rPr>
              <a:t>[Zs. M</a:t>
            </a:r>
            <a:r>
              <a:rPr lang="hu-HU" sz="2800" b="1" dirty="0">
                <a:solidFill>
                  <a:srgbClr val="FF0000"/>
                </a:solidFill>
                <a:sym typeface="Wingdings" panose="05000000000000000000" pitchFamily="2" charset="2"/>
              </a:rPr>
              <a:t>á</a:t>
            </a:r>
            <a:r>
              <a:rPr lang="en-US" sz="2800" b="1" dirty="0" err="1">
                <a:solidFill>
                  <a:srgbClr val="FF0000"/>
                </a:solidFill>
                <a:sym typeface="Wingdings" panose="05000000000000000000" pitchFamily="2" charset="2"/>
              </a:rPr>
              <a:t>rton</a:t>
            </a:r>
            <a:r>
              <a:rPr lang="en-US" sz="2800" b="1" dirty="0">
                <a:solidFill>
                  <a:srgbClr val="FF0000"/>
                </a:solidFill>
                <a:sym typeface="Wingdings" panose="05000000000000000000" pitchFamily="2" charset="2"/>
              </a:rPr>
              <a:t>, </a:t>
            </a:r>
            <a:r>
              <a:rPr lang="en-US" sz="2400" dirty="0">
                <a:solidFill>
                  <a:srgbClr val="009900"/>
                </a:solidFill>
                <a:sym typeface="Wingdings" panose="05000000000000000000" pitchFamily="2" charset="2"/>
              </a:rPr>
              <a:t>J. Budai, </a:t>
            </a:r>
            <a:br>
              <a:rPr lang="hu-HU" sz="2400" dirty="0">
                <a:solidFill>
                  <a:srgbClr val="009900"/>
                </a:solidFill>
                <a:sym typeface="Wingdings" panose="05000000000000000000" pitchFamily="2" charset="2"/>
              </a:rPr>
            </a:br>
            <a:r>
              <a:rPr lang="en-US" sz="2400" dirty="0">
                <a:solidFill>
                  <a:srgbClr val="009900"/>
                </a:solidFill>
                <a:sym typeface="Wingdings" panose="05000000000000000000" pitchFamily="2" charset="2"/>
              </a:rPr>
              <a:t>M. Csete et al., ELI-ALPS </a:t>
            </a:r>
          </a:p>
        </p:txBody>
      </p:sp>
      <p:pic>
        <p:nvPicPr>
          <p:cNvPr id="8" name="Picture 7" descr="A close-up of a microscope&#10;&#10;Description automatically generated">
            <a:extLst>
              <a:ext uri="{FF2B5EF4-FFF2-40B4-BE49-F238E27FC236}">
                <a16:creationId xmlns:a16="http://schemas.microsoft.com/office/drawing/2014/main" id="{A6887F31-3427-1F72-9C1A-83FF125DE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317338"/>
            <a:ext cx="3449583" cy="3360429"/>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1E759974-C593-461E-210A-398639589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915" y="3903662"/>
            <a:ext cx="3227268" cy="2420451"/>
          </a:xfrm>
          <a:prstGeom prst="rect">
            <a:avLst/>
          </a:prstGeom>
        </p:spPr>
      </p:pic>
      <p:pic>
        <p:nvPicPr>
          <p:cNvPr id="4" name="Picture 3" descr="A black text on a white background&#10;&#10;Description automatically generated">
            <a:extLst>
              <a:ext uri="{FF2B5EF4-FFF2-40B4-BE49-F238E27FC236}">
                <a16:creationId xmlns:a16="http://schemas.microsoft.com/office/drawing/2014/main" id="{0E041601-B738-8072-CC38-9D2C5A6D7700}"/>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211431" y="6252422"/>
            <a:ext cx="1162042" cy="497436"/>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7" name="Footer Placeholder 6">
            <a:extLst>
              <a:ext uri="{FF2B5EF4-FFF2-40B4-BE49-F238E27FC236}">
                <a16:creationId xmlns:a16="http://schemas.microsoft.com/office/drawing/2014/main" id="{3E96C173-CD6D-EA4E-620C-1E48C9650C6A}"/>
              </a:ext>
            </a:extLst>
          </p:cNvPr>
          <p:cNvSpPr>
            <a:spLocks noGrp="1"/>
          </p:cNvSpPr>
          <p:nvPr>
            <p:ph type="ftr" sz="quarter" idx="11"/>
          </p:nvPr>
        </p:nvSpPr>
        <p:spPr>
          <a:xfrm>
            <a:off x="3843292" y="6421047"/>
            <a:ext cx="3086100" cy="365125"/>
          </a:xfrm>
        </p:spPr>
        <p:txBody>
          <a:bodyPr/>
          <a:lstStyle/>
          <a:p>
            <a:r>
              <a:rPr lang="en-US"/>
              <a:t>Csernai, L.P. [NAPLIFE&amp;FUSENOW]</a:t>
            </a:r>
            <a:endParaRPr lang="en-US" dirty="0"/>
          </a:p>
        </p:txBody>
      </p:sp>
      <p:sp>
        <p:nvSpPr>
          <p:cNvPr id="9" name="Slide Number Placeholder 8">
            <a:extLst>
              <a:ext uri="{FF2B5EF4-FFF2-40B4-BE49-F238E27FC236}">
                <a16:creationId xmlns:a16="http://schemas.microsoft.com/office/drawing/2014/main" id="{8728D798-DF55-528E-4B0E-C05E4751119E}"/>
              </a:ext>
            </a:extLst>
          </p:cNvPr>
          <p:cNvSpPr>
            <a:spLocks noGrp="1"/>
          </p:cNvSpPr>
          <p:nvPr>
            <p:ph type="sldNum" sz="quarter" idx="12"/>
          </p:nvPr>
        </p:nvSpPr>
        <p:spPr/>
        <p:txBody>
          <a:bodyPr/>
          <a:lstStyle/>
          <a:p>
            <a:fld id="{A2E152B5-655A-4903-97AF-B33B98D802EE}" type="slidenum">
              <a:rPr lang="en-US" smtClean="0"/>
              <a:t>29</a:t>
            </a:fld>
            <a:endParaRPr lang="en-US"/>
          </a:p>
        </p:txBody>
      </p:sp>
    </p:spTree>
    <p:extLst>
      <p:ext uri="{BB962C8B-B14F-4D97-AF65-F5344CB8AC3E}">
        <p14:creationId xmlns:p14="http://schemas.microsoft.com/office/powerpoint/2010/main" val="150461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text on a white background&#10;&#10;Description automatically generated">
            <a:extLst>
              <a:ext uri="{FF2B5EF4-FFF2-40B4-BE49-F238E27FC236}">
                <a16:creationId xmlns:a16="http://schemas.microsoft.com/office/drawing/2014/main" id="{2ED82998-5938-3DD5-066C-867E1EA7F50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40616" y="6199439"/>
            <a:ext cx="1395167" cy="597230"/>
          </a:xfrm>
          <a:prstGeom prst="rect">
            <a:avLst/>
          </a:prstGeom>
          <a:effectLst>
            <a:outerShdw blurRad="50800" dist="50800" dir="5400000" algn="ctr" rotWithShape="0">
              <a:srgbClr val="000000">
                <a:alpha val="0"/>
              </a:srgbClr>
            </a:outerShdw>
            <a:reflection stA="4000" endPos="65000" dist="50800" dir="5400000" sy="-100000" algn="bl" rotWithShape="0"/>
          </a:effectLst>
        </p:spPr>
      </p:pic>
      <p:pic>
        <p:nvPicPr>
          <p:cNvPr id="10" name="Picture 9" descr="A close-up of a logo&#10;&#10;Description automatically generated">
            <a:extLst>
              <a:ext uri="{FF2B5EF4-FFF2-40B4-BE49-F238E27FC236}">
                <a16:creationId xmlns:a16="http://schemas.microsoft.com/office/drawing/2014/main" id="{AA5BCD20-A9F5-7858-FCA0-278A783F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52" y="2610805"/>
            <a:ext cx="3920581" cy="1023932"/>
          </a:xfrm>
          <a:prstGeom prst="rect">
            <a:avLst/>
          </a:prstGeom>
        </p:spPr>
      </p:pic>
      <p:pic>
        <p:nvPicPr>
          <p:cNvPr id="14" name="Picture 13" descr="A logo with a bridge and a sun&#10;&#10;Description automatically generated with medium confidence">
            <a:extLst>
              <a:ext uri="{FF2B5EF4-FFF2-40B4-BE49-F238E27FC236}">
                <a16:creationId xmlns:a16="http://schemas.microsoft.com/office/drawing/2014/main" id="{E289A399-6364-4725-42D7-B3ED6D98F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888" y="5580829"/>
            <a:ext cx="1683114" cy="867459"/>
          </a:xfrm>
          <a:prstGeom prst="rect">
            <a:avLst/>
          </a:prstGeom>
        </p:spPr>
      </p:pic>
      <p:pic>
        <p:nvPicPr>
          <p:cNvPr id="20" name="Picture 19" descr="A person with a beard and red text&#10;&#10;Description automatically generated">
            <a:extLst>
              <a:ext uri="{FF2B5EF4-FFF2-40B4-BE49-F238E27FC236}">
                <a16:creationId xmlns:a16="http://schemas.microsoft.com/office/drawing/2014/main" id="{AEC79725-5274-E715-AB5C-A88B101A31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804" y="169210"/>
            <a:ext cx="2951397" cy="1399029"/>
          </a:xfrm>
          <a:prstGeom prst="rect">
            <a:avLst/>
          </a:prstGeom>
        </p:spPr>
      </p:pic>
      <p:pic>
        <p:nvPicPr>
          <p:cNvPr id="22" name="Picture 21" descr="A black and white logo with an owl&#10;&#10;Description automatically generated">
            <a:extLst>
              <a:ext uri="{FF2B5EF4-FFF2-40B4-BE49-F238E27FC236}">
                <a16:creationId xmlns:a16="http://schemas.microsoft.com/office/drawing/2014/main" id="{C01181F8-2876-3403-7CF1-15232FB0C9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789" y="1212374"/>
            <a:ext cx="1532905" cy="1407769"/>
          </a:xfrm>
          <a:prstGeom prst="rect">
            <a:avLst/>
          </a:prstGeom>
        </p:spPr>
      </p:pic>
      <p:pic>
        <p:nvPicPr>
          <p:cNvPr id="26" name="Picture 25" descr="A red and green shield with a gold crown&#10;&#10;Description automatically generated">
            <a:extLst>
              <a:ext uri="{FF2B5EF4-FFF2-40B4-BE49-F238E27FC236}">
                <a16:creationId xmlns:a16="http://schemas.microsoft.com/office/drawing/2014/main" id="{0AF2B791-2C5F-D85F-5C87-FE6AD3B3C4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9777" y="2361428"/>
            <a:ext cx="1885950" cy="2152650"/>
          </a:xfrm>
          <a:prstGeom prst="rect">
            <a:avLst/>
          </a:prstGeom>
        </p:spPr>
      </p:pic>
      <p:pic>
        <p:nvPicPr>
          <p:cNvPr id="28" name="Picture 27" descr="A logo with a cross and a robe&#10;&#10;Description automatically generated">
            <a:extLst>
              <a:ext uri="{FF2B5EF4-FFF2-40B4-BE49-F238E27FC236}">
                <a16:creationId xmlns:a16="http://schemas.microsoft.com/office/drawing/2014/main" id="{B22E8F8D-B72D-F15C-A242-42D54A6E9D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5518" y="3042101"/>
            <a:ext cx="1785326" cy="1501819"/>
          </a:xfrm>
          <a:prstGeom prst="rect">
            <a:avLst/>
          </a:prstGeom>
        </p:spPr>
      </p:pic>
      <p:pic>
        <p:nvPicPr>
          <p:cNvPr id="30" name="Picture 29" descr="A black and white logo">
            <a:extLst>
              <a:ext uri="{FF2B5EF4-FFF2-40B4-BE49-F238E27FC236}">
                <a16:creationId xmlns:a16="http://schemas.microsoft.com/office/drawing/2014/main" id="{D3AB543C-8ED7-5B87-EA2D-97725042A0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0114" y="3462567"/>
            <a:ext cx="2083906" cy="844940"/>
          </a:xfrm>
          <a:prstGeom prst="rect">
            <a:avLst/>
          </a:prstGeom>
        </p:spPr>
      </p:pic>
      <p:pic>
        <p:nvPicPr>
          <p:cNvPr id="32" name="Picture 31" descr="A black text on a white background&#10;&#10;Description automatically generated">
            <a:extLst>
              <a:ext uri="{FF2B5EF4-FFF2-40B4-BE49-F238E27FC236}">
                <a16:creationId xmlns:a16="http://schemas.microsoft.com/office/drawing/2014/main" id="{9BFD0CFE-A607-109F-1105-34D5A91775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03317" y="1300533"/>
            <a:ext cx="1478039" cy="630418"/>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15B22A23-AB9C-9545-DC00-E9A2CBCDB0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1601" y="4536131"/>
            <a:ext cx="1340037" cy="1373539"/>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89217FEC-6231-0D9C-C8EC-BF4AA1254D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1837" y="164063"/>
            <a:ext cx="1478039" cy="1476162"/>
          </a:xfrm>
          <a:prstGeom prst="rect">
            <a:avLst/>
          </a:prstGeom>
        </p:spPr>
      </p:pic>
      <p:pic>
        <p:nvPicPr>
          <p:cNvPr id="13" name="Picture 12" descr="A person holding a shield and a bird&#10;&#10;Description automatically generated">
            <a:extLst>
              <a:ext uri="{FF2B5EF4-FFF2-40B4-BE49-F238E27FC236}">
                <a16:creationId xmlns:a16="http://schemas.microsoft.com/office/drawing/2014/main" id="{E7343454-CB88-729F-CDA3-140A806137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1995" y="1517868"/>
            <a:ext cx="1388757" cy="1794462"/>
          </a:xfrm>
          <a:prstGeom prst="rect">
            <a:avLst/>
          </a:prstGeom>
        </p:spPr>
      </p:pic>
      <p:pic>
        <p:nvPicPr>
          <p:cNvPr id="16" name="Picture 15" descr="A logo of a company&#10;&#10;Description automatically generated">
            <a:extLst>
              <a:ext uri="{FF2B5EF4-FFF2-40B4-BE49-F238E27FC236}">
                <a16:creationId xmlns:a16="http://schemas.microsoft.com/office/drawing/2014/main" id="{6F2AF821-45A3-6D86-0CE1-D8EDAA7AB1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24857" y="4688754"/>
            <a:ext cx="1661970" cy="1438972"/>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E86022CD-25D5-2800-2C65-8F6CB3E7B1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19866" y="5253437"/>
            <a:ext cx="1266170" cy="1266170"/>
          </a:xfrm>
          <a:prstGeom prst="rect">
            <a:avLst/>
          </a:prstGeom>
        </p:spPr>
      </p:pic>
      <p:pic>
        <p:nvPicPr>
          <p:cNvPr id="7" name="Picture 6" descr="A red and black logo&#10;&#10;Description automatically generated">
            <a:extLst>
              <a:ext uri="{FF2B5EF4-FFF2-40B4-BE49-F238E27FC236}">
                <a16:creationId xmlns:a16="http://schemas.microsoft.com/office/drawing/2014/main" id="{816E957C-84C1-E8DB-AB39-A0F87B4B7F3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98594" y="1589022"/>
            <a:ext cx="2576285" cy="569345"/>
          </a:xfrm>
          <a:prstGeom prst="rect">
            <a:avLst/>
          </a:prstGeom>
        </p:spPr>
      </p:pic>
      <p:pic>
        <p:nvPicPr>
          <p:cNvPr id="8" name="Picture 7" descr="A red and white circle with a green hexagon and white text&#10;&#10;Description automatically generated">
            <a:extLst>
              <a:ext uri="{FF2B5EF4-FFF2-40B4-BE49-F238E27FC236}">
                <a16:creationId xmlns:a16="http://schemas.microsoft.com/office/drawing/2014/main" id="{47621947-52B9-E84B-A7F6-5F2AE010C1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06328" y="5311385"/>
            <a:ext cx="1251458" cy="1208222"/>
          </a:xfrm>
          <a:prstGeom prst="rect">
            <a:avLst/>
          </a:prstGeom>
        </p:spPr>
      </p:pic>
      <p:pic>
        <p:nvPicPr>
          <p:cNvPr id="9" name="Picture 8" descr="A logo for a company&#10;&#10;Description automatically generated">
            <a:extLst>
              <a:ext uri="{FF2B5EF4-FFF2-40B4-BE49-F238E27FC236}">
                <a16:creationId xmlns:a16="http://schemas.microsoft.com/office/drawing/2014/main" id="{EAF52973-732E-9C3E-8E82-F5C84E82E99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72737" y="19608"/>
            <a:ext cx="1748087" cy="1476162"/>
          </a:xfrm>
          <a:prstGeom prst="rect">
            <a:avLst/>
          </a:prstGeom>
        </p:spPr>
      </p:pic>
      <p:sp>
        <p:nvSpPr>
          <p:cNvPr id="5" name="Footer Placeholder 4">
            <a:extLst>
              <a:ext uri="{FF2B5EF4-FFF2-40B4-BE49-F238E27FC236}">
                <a16:creationId xmlns:a16="http://schemas.microsoft.com/office/drawing/2014/main" id="{7B90893A-E3F9-1651-B58A-F635127D3C79}"/>
              </a:ext>
            </a:extLst>
          </p:cNvPr>
          <p:cNvSpPr>
            <a:spLocks noGrp="1"/>
          </p:cNvSpPr>
          <p:nvPr>
            <p:ph type="ftr" sz="quarter" idx="11"/>
          </p:nvPr>
        </p:nvSpPr>
        <p:spPr>
          <a:xfrm>
            <a:off x="3840389" y="6536215"/>
            <a:ext cx="3086100" cy="365125"/>
          </a:xfrm>
        </p:spPr>
        <p:txBody>
          <a:bodyPr/>
          <a:lstStyle/>
          <a:p>
            <a:r>
              <a:rPr lang="en-US"/>
              <a:t>Csernai, L.P. [NAPLIFE&amp;FUSENOW]</a:t>
            </a:r>
            <a:endParaRPr lang="en-US" dirty="0"/>
          </a:p>
        </p:txBody>
      </p:sp>
      <p:sp>
        <p:nvSpPr>
          <p:cNvPr id="15" name="Slide Number Placeholder 14">
            <a:extLst>
              <a:ext uri="{FF2B5EF4-FFF2-40B4-BE49-F238E27FC236}">
                <a16:creationId xmlns:a16="http://schemas.microsoft.com/office/drawing/2014/main" id="{700F04FF-D413-D7AC-8327-898D1DB6E8A4}"/>
              </a:ext>
            </a:extLst>
          </p:cNvPr>
          <p:cNvSpPr>
            <a:spLocks noGrp="1"/>
          </p:cNvSpPr>
          <p:nvPr>
            <p:ph type="sldNum" sz="quarter" idx="12"/>
          </p:nvPr>
        </p:nvSpPr>
        <p:spPr/>
        <p:txBody>
          <a:bodyPr/>
          <a:lstStyle/>
          <a:p>
            <a:fld id="{A2E152B5-655A-4903-97AF-B33B98D802EE}" type="slidenum">
              <a:rPr lang="en-US" smtClean="0"/>
              <a:t>3</a:t>
            </a:fld>
            <a:endParaRPr lang="en-US"/>
          </a:p>
        </p:txBody>
      </p:sp>
      <p:pic>
        <p:nvPicPr>
          <p:cNvPr id="4" name="Picture 3" descr="A blue background with white text&#10;&#10;Description automatically generated">
            <a:extLst>
              <a:ext uri="{FF2B5EF4-FFF2-40B4-BE49-F238E27FC236}">
                <a16:creationId xmlns:a16="http://schemas.microsoft.com/office/drawing/2014/main" id="{33E31DFC-1B96-43A3-AB55-FF1B473800B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8789" y="203983"/>
            <a:ext cx="3110888" cy="777722"/>
          </a:xfrm>
          <a:prstGeom prst="rect">
            <a:avLst/>
          </a:prstGeom>
        </p:spPr>
      </p:pic>
      <p:sp>
        <p:nvSpPr>
          <p:cNvPr id="6" name="TextBox 5">
            <a:extLst>
              <a:ext uri="{FF2B5EF4-FFF2-40B4-BE49-F238E27FC236}">
                <a16:creationId xmlns:a16="http://schemas.microsoft.com/office/drawing/2014/main" id="{5947B874-68F9-19B9-69EF-DF93AF01018B}"/>
              </a:ext>
            </a:extLst>
          </p:cNvPr>
          <p:cNvSpPr txBox="1"/>
          <p:nvPr/>
        </p:nvSpPr>
        <p:spPr>
          <a:xfrm>
            <a:off x="8446781" y="6127726"/>
            <a:ext cx="3573095" cy="707886"/>
          </a:xfrm>
          <a:prstGeom prst="rect">
            <a:avLst/>
          </a:prstGeom>
          <a:solidFill>
            <a:srgbClr val="FFFFFF"/>
          </a:solidFill>
        </p:spPr>
        <p:txBody>
          <a:bodyPr wrap="square" rtlCol="0">
            <a:spAutoFit/>
          </a:bodyPr>
          <a:lstStyle/>
          <a:p>
            <a:pPr algn="r"/>
            <a:r>
              <a:rPr lang="hu-HU" sz="2000"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Csernai László</a:t>
            </a:r>
            <a:br>
              <a:rPr lang="hu-HU" sz="2000"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hu-HU" sz="2000"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University of Bergen</a:t>
            </a:r>
            <a:r>
              <a:rPr lang="en-US" sz="2000"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hu-HU" sz="2000" dirty="0" err="1">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rPr>
              <a:t>Norway</a:t>
            </a:r>
            <a:endParaRPr lang="en-US" sz="2000" dirty="0">
              <a:solidFill>
                <a:srgbClr val="0070C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7" name="Picture 16" descr="A person with a red tie">
            <a:extLst>
              <a:ext uri="{FF2B5EF4-FFF2-40B4-BE49-F238E27FC236}">
                <a16:creationId xmlns:a16="http://schemas.microsoft.com/office/drawing/2014/main" id="{19AE8199-8D86-3709-BACA-4A03C5DBBAF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5814" y="3796900"/>
            <a:ext cx="3378824" cy="1266170"/>
          </a:xfrm>
          <a:prstGeom prst="rect">
            <a:avLst/>
          </a:prstGeom>
        </p:spPr>
      </p:pic>
      <p:sp>
        <p:nvSpPr>
          <p:cNvPr id="2" name="Oval 1">
            <a:extLst>
              <a:ext uri="{FF2B5EF4-FFF2-40B4-BE49-F238E27FC236}">
                <a16:creationId xmlns:a16="http://schemas.microsoft.com/office/drawing/2014/main" id="{18CFFA97-2088-5762-8475-CA0705D12EAF}"/>
              </a:ext>
            </a:extLst>
          </p:cNvPr>
          <p:cNvSpPr/>
          <p:nvPr/>
        </p:nvSpPr>
        <p:spPr>
          <a:xfrm>
            <a:off x="614937" y="3623882"/>
            <a:ext cx="3559867" cy="1490171"/>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A380C1-1842-7451-5566-6355EEF14B00}"/>
              </a:ext>
            </a:extLst>
          </p:cNvPr>
          <p:cNvSpPr/>
          <p:nvPr/>
        </p:nvSpPr>
        <p:spPr>
          <a:xfrm>
            <a:off x="8977136" y="2415099"/>
            <a:ext cx="3111232" cy="2285961"/>
          </a:xfrm>
          <a:prstGeom prst="ellipse">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8B7BF25-E8CF-E2C7-E077-EC04232CC5DE}"/>
              </a:ext>
            </a:extLst>
          </p:cNvPr>
          <p:cNvSpPr txBox="1"/>
          <p:nvPr/>
        </p:nvSpPr>
        <p:spPr>
          <a:xfrm>
            <a:off x="2968649" y="5024348"/>
            <a:ext cx="1368291"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1360 </a:t>
            </a:r>
            <a:r>
              <a:rPr lang="en-US" sz="1600" b="1" dirty="0" err="1">
                <a:solidFill>
                  <a:srgbClr val="FF0000"/>
                </a:solidFill>
                <a:latin typeface="Arial" panose="020B0604020202020204" pitchFamily="34" charset="0"/>
                <a:cs typeface="Arial" panose="020B0604020202020204" pitchFamily="34" charset="0"/>
              </a:rPr>
              <a:t>mHUF</a:t>
            </a:r>
            <a:endParaRPr lang="en-US" sz="1600" b="1" dirty="0">
              <a:solidFill>
                <a:srgbClr val="FF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38E6EE7-A41C-5FE3-E2D2-4EA663A4B365}"/>
              </a:ext>
            </a:extLst>
          </p:cNvPr>
          <p:cNvSpPr txBox="1"/>
          <p:nvPr/>
        </p:nvSpPr>
        <p:spPr>
          <a:xfrm>
            <a:off x="10708906" y="4691632"/>
            <a:ext cx="1416302"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~1500 </a:t>
            </a:r>
            <a:r>
              <a:rPr lang="en-US" sz="1600" b="1" dirty="0" err="1">
                <a:solidFill>
                  <a:srgbClr val="FF0000"/>
                </a:solidFill>
                <a:latin typeface="Arial" panose="020B0604020202020204" pitchFamily="34" charset="0"/>
                <a:cs typeface="Arial" panose="020B0604020202020204" pitchFamily="34" charset="0"/>
              </a:rPr>
              <a:t>mHUF</a:t>
            </a:r>
            <a:endParaRPr lang="en-US" sz="1600" b="1" dirty="0">
              <a:solidFill>
                <a:srgbClr val="FF0000"/>
              </a:solidFill>
              <a:latin typeface="Arial" panose="020B0604020202020204" pitchFamily="34" charset="0"/>
              <a:cs typeface="Arial" panose="020B0604020202020204" pitchFamily="34" charset="0"/>
            </a:endParaRPr>
          </a:p>
        </p:txBody>
      </p:sp>
      <p:sp>
        <p:nvSpPr>
          <p:cNvPr id="23" name="AutoShape 2" descr="Home page - Arizona Teachers Academy">
            <a:extLst>
              <a:ext uri="{FF2B5EF4-FFF2-40B4-BE49-F238E27FC236}">
                <a16:creationId xmlns:a16="http://schemas.microsoft.com/office/drawing/2014/main" id="{F1091559-ECFE-4D1C-7422-0B755D8C06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University Of Arizona Logo PNG Images, Free Transparent University Of ...">
            <a:extLst>
              <a:ext uri="{FF2B5EF4-FFF2-40B4-BE49-F238E27FC236}">
                <a16:creationId xmlns:a16="http://schemas.microsoft.com/office/drawing/2014/main" id="{9654ED65-7711-4E0C-0F58-C7A3F2085CF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47311" y="1758198"/>
            <a:ext cx="2191076" cy="122700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552EAE9-6EDD-B6C4-390C-A597507092DC}"/>
              </a:ext>
            </a:extLst>
          </p:cNvPr>
          <p:cNvSpPr txBox="1"/>
          <p:nvPr/>
        </p:nvSpPr>
        <p:spPr>
          <a:xfrm>
            <a:off x="1130237" y="5033168"/>
            <a:ext cx="800395"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2025-</a:t>
            </a:r>
          </a:p>
        </p:txBody>
      </p:sp>
    </p:spTree>
    <p:extLst>
      <p:ext uri="{BB962C8B-B14F-4D97-AF65-F5344CB8AC3E}">
        <p14:creationId xmlns:p14="http://schemas.microsoft.com/office/powerpoint/2010/main" val="628260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530973-BC10-1024-C8DC-31EC607B6E9C}"/>
              </a:ext>
            </a:extLst>
          </p:cNvPr>
          <p:cNvSpPr>
            <a:spLocks noGrp="1"/>
          </p:cNvSpPr>
          <p:nvPr>
            <p:ph type="ftr" sz="quarter" idx="11"/>
          </p:nvPr>
        </p:nvSpPr>
        <p:spPr>
          <a:xfrm>
            <a:off x="5018971" y="6369689"/>
            <a:ext cx="3086100" cy="365125"/>
          </a:xfrm>
        </p:spPr>
        <p:txBody>
          <a:bodyPr/>
          <a:lstStyle/>
          <a:p>
            <a:r>
              <a:rPr lang="en-US"/>
              <a:t>Csernai, L.P. [NAPLIFE&amp;FUSENOW]</a:t>
            </a:r>
            <a:endParaRPr lang="en-US" dirty="0"/>
          </a:p>
        </p:txBody>
      </p:sp>
      <p:sp>
        <p:nvSpPr>
          <p:cNvPr id="3" name="Slide Number Placeholder 2">
            <a:extLst>
              <a:ext uri="{FF2B5EF4-FFF2-40B4-BE49-F238E27FC236}">
                <a16:creationId xmlns:a16="http://schemas.microsoft.com/office/drawing/2014/main" id="{F343425F-0020-B520-3070-95826EAA5C94}"/>
              </a:ext>
            </a:extLst>
          </p:cNvPr>
          <p:cNvSpPr>
            <a:spLocks noGrp="1"/>
          </p:cNvSpPr>
          <p:nvPr>
            <p:ph type="sldNum" sz="quarter" idx="12"/>
          </p:nvPr>
        </p:nvSpPr>
        <p:spPr/>
        <p:txBody>
          <a:bodyPr/>
          <a:lstStyle/>
          <a:p>
            <a:fld id="{A2E152B5-655A-4903-97AF-B33B98D802EE}" type="slidenum">
              <a:rPr lang="en-US" smtClean="0"/>
              <a:t>30</a:t>
            </a:fld>
            <a:endParaRPr lang="en-US" dirty="0"/>
          </a:p>
        </p:txBody>
      </p:sp>
      <p:sp>
        <p:nvSpPr>
          <p:cNvPr id="4" name="TextBox 3">
            <a:extLst>
              <a:ext uri="{FF2B5EF4-FFF2-40B4-BE49-F238E27FC236}">
                <a16:creationId xmlns:a16="http://schemas.microsoft.com/office/drawing/2014/main" id="{138CF01B-D79D-6B36-C769-D5F9C95128FF}"/>
              </a:ext>
            </a:extLst>
          </p:cNvPr>
          <p:cNvSpPr txBox="1"/>
          <p:nvPr/>
        </p:nvSpPr>
        <p:spPr>
          <a:xfrm>
            <a:off x="5448694" y="152978"/>
            <a:ext cx="6627042" cy="1077218"/>
          </a:xfrm>
          <a:prstGeom prst="rect">
            <a:avLst/>
          </a:prstGeom>
          <a:noFill/>
        </p:spPr>
        <p:txBody>
          <a:bodyPr wrap="square" rtlCol="0">
            <a:spAutoFit/>
          </a:bodyPr>
          <a:lstStyle/>
          <a:p>
            <a:pPr algn="ctr"/>
            <a:r>
              <a:rPr lang="en-US" sz="3200" b="1" dirty="0">
                <a:solidFill>
                  <a:srgbClr val="FF0000"/>
                </a:solidFill>
                <a:effectLst>
                  <a:outerShdw blurRad="50800" dist="50800" dir="5400000" algn="ctr" rotWithShape="0">
                    <a:schemeClr val="tx1"/>
                  </a:outerShdw>
                </a:effectLst>
              </a:rPr>
              <a:t>New: Directed multi-layer  </a:t>
            </a:r>
            <a:br>
              <a:rPr lang="en-US" sz="3200" b="1" dirty="0">
                <a:solidFill>
                  <a:srgbClr val="FF0000"/>
                </a:solidFill>
                <a:effectLst>
                  <a:outerShdw blurRad="50800" dist="50800" dir="5400000" algn="ctr" rotWithShape="0">
                    <a:schemeClr val="tx1"/>
                  </a:outerShdw>
                </a:effectLst>
              </a:rPr>
            </a:br>
            <a:r>
              <a:rPr lang="en-US" sz="3200" b="1" dirty="0">
                <a:solidFill>
                  <a:srgbClr val="FF0000"/>
                </a:solidFill>
                <a:effectLst>
                  <a:outerShdw blurRad="50800" dist="50800" dir="5400000" algn="ctr" rotWithShape="0">
                    <a:schemeClr val="tx1"/>
                  </a:outerShdw>
                </a:effectLst>
              </a:rPr>
              <a:t>antenna array targets @ ELI-APLS</a:t>
            </a:r>
          </a:p>
        </p:txBody>
      </p:sp>
      <p:pic>
        <p:nvPicPr>
          <p:cNvPr id="6" name="Picture 5" descr="A diagram of a vertical diagram&#10;&#10;Description automatically generated with medium confidence">
            <a:extLst>
              <a:ext uri="{FF2B5EF4-FFF2-40B4-BE49-F238E27FC236}">
                <a16:creationId xmlns:a16="http://schemas.microsoft.com/office/drawing/2014/main" id="{B31B986B-D1B1-E6C6-5095-9AFC22180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97" y="213645"/>
            <a:ext cx="1979751" cy="3459604"/>
          </a:xfrm>
          <a:prstGeom prst="rect">
            <a:avLst/>
          </a:prstGeom>
        </p:spPr>
      </p:pic>
      <p:pic>
        <p:nvPicPr>
          <p:cNvPr id="10" name="Picture 9" descr="A diagram of a three-tiered drawer&#10;&#10;Description automatically generated">
            <a:extLst>
              <a:ext uri="{FF2B5EF4-FFF2-40B4-BE49-F238E27FC236}">
                <a16:creationId xmlns:a16="http://schemas.microsoft.com/office/drawing/2014/main" id="{233AF17D-93DB-8521-B5B8-96C8615E8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260" y="281267"/>
            <a:ext cx="2502366" cy="3236359"/>
          </a:xfrm>
          <a:prstGeom prst="rect">
            <a:avLst/>
          </a:prstGeom>
        </p:spPr>
      </p:pic>
      <p:sp>
        <p:nvSpPr>
          <p:cNvPr id="11" name="TextBox 10">
            <a:extLst>
              <a:ext uri="{FF2B5EF4-FFF2-40B4-BE49-F238E27FC236}">
                <a16:creationId xmlns:a16="http://schemas.microsoft.com/office/drawing/2014/main" id="{9BC6C8AC-89C4-8992-84AD-7EF484E9405F}"/>
              </a:ext>
            </a:extLst>
          </p:cNvPr>
          <p:cNvSpPr txBox="1"/>
          <p:nvPr/>
        </p:nvSpPr>
        <p:spPr>
          <a:xfrm>
            <a:off x="5665586" y="1461519"/>
            <a:ext cx="6301893" cy="738664"/>
          </a:xfrm>
          <a:prstGeom prst="rect">
            <a:avLst/>
          </a:prstGeom>
          <a:noFill/>
        </p:spPr>
        <p:txBody>
          <a:bodyPr wrap="square" rtlCol="0">
            <a:spAutoFit/>
          </a:bodyPr>
          <a:lstStyle/>
          <a:p>
            <a:r>
              <a:rPr lang="en-US" dirty="0"/>
              <a:t>Vertical period: 410nm, 480 nm</a:t>
            </a:r>
            <a:br>
              <a:rPr lang="en-US" dirty="0"/>
            </a:br>
            <a:r>
              <a:rPr lang="en-US" dirty="0"/>
              <a:t>Longitudinal p.:      n x </a:t>
            </a:r>
            <a:r>
              <a:rPr lang="el-GR" sz="2400" dirty="0">
                <a:latin typeface="Times New Roman" panose="02020603050405020304" pitchFamily="18" charset="0"/>
                <a:cs typeface="Times New Roman" panose="02020603050405020304" pitchFamily="18" charset="0"/>
              </a:rPr>
              <a:t>λ</a:t>
            </a:r>
            <a:r>
              <a:rPr lang="en-US" sz="2400" baseline="-25000" dirty="0">
                <a:latin typeface="Times New Roman" panose="02020603050405020304" pitchFamily="18" charset="0"/>
                <a:cs typeface="Times New Roman" panose="02020603050405020304" pitchFamily="18" charset="0"/>
              </a:rPr>
              <a:t>eff </a:t>
            </a:r>
            <a:r>
              <a:rPr lang="en-US" dirty="0"/>
              <a:t>,    n &gt; 2.   </a:t>
            </a:r>
            <a:r>
              <a:rPr lang="el-GR" sz="2400" dirty="0">
                <a:latin typeface="Times New Roman" panose="02020603050405020304" pitchFamily="18" charset="0"/>
                <a:cs typeface="Times New Roman" panose="02020603050405020304" pitchFamily="18" charset="0"/>
              </a:rPr>
              <a:t>λ</a:t>
            </a:r>
            <a:r>
              <a:rPr lang="en-US" sz="2400" baseline="-25000" dirty="0">
                <a:latin typeface="Times New Roman" panose="02020603050405020304" pitchFamily="18" charset="0"/>
                <a:cs typeface="Times New Roman" panose="02020603050405020304" pitchFamily="18" charset="0"/>
              </a:rPr>
              <a:t>eff </a:t>
            </a:r>
            <a:r>
              <a:rPr lang="en-US" sz="2400" dirty="0">
                <a:latin typeface="Times New Roman" panose="02020603050405020304" pitchFamily="18" charset="0"/>
                <a:cs typeface="Times New Roman" panose="02020603050405020304" pitchFamily="18" charset="0"/>
              </a:rPr>
              <a:t>/2 = </a:t>
            </a:r>
            <a:r>
              <a:rPr lang="en-US" dirty="0">
                <a:latin typeface="+mj-lt"/>
                <a:cs typeface="Times New Roman" panose="02020603050405020304" pitchFamily="18" charset="0"/>
              </a:rPr>
              <a:t>108 nm  in HSQ</a:t>
            </a:r>
          </a:p>
        </p:txBody>
      </p:sp>
      <p:sp>
        <p:nvSpPr>
          <p:cNvPr id="12" name="TextBox 11">
            <a:extLst>
              <a:ext uri="{FF2B5EF4-FFF2-40B4-BE49-F238E27FC236}">
                <a16:creationId xmlns:a16="http://schemas.microsoft.com/office/drawing/2014/main" id="{DDB35179-0832-9B59-B258-329BEEDAB101}"/>
              </a:ext>
            </a:extLst>
          </p:cNvPr>
          <p:cNvSpPr txBox="1"/>
          <p:nvPr/>
        </p:nvSpPr>
        <p:spPr>
          <a:xfrm>
            <a:off x="4175147" y="3320663"/>
            <a:ext cx="2205317" cy="369332"/>
          </a:xfrm>
          <a:prstGeom prst="rect">
            <a:avLst/>
          </a:prstGeom>
          <a:noFill/>
        </p:spPr>
        <p:txBody>
          <a:bodyPr wrap="square" rtlCol="0">
            <a:spAutoFit/>
          </a:bodyPr>
          <a:lstStyle/>
          <a:p>
            <a:r>
              <a:rPr lang="en-US" dirty="0"/>
              <a:t>     530nm, 570nm</a:t>
            </a:r>
          </a:p>
        </p:txBody>
      </p:sp>
      <p:pic>
        <p:nvPicPr>
          <p:cNvPr id="14" name="Picture 13" descr="A black and white image of a black and white image&#10;&#10;Description automatically generated with medium confidence">
            <a:extLst>
              <a:ext uri="{FF2B5EF4-FFF2-40B4-BE49-F238E27FC236}">
                <a16:creationId xmlns:a16="http://schemas.microsoft.com/office/drawing/2014/main" id="{CB6882BB-2B7B-4200-B466-6D2F1C3E4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315" y="2765695"/>
            <a:ext cx="4302596" cy="3106886"/>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5F23DCC4-FE6B-07A3-640E-FB6F8E14FF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78" y="3633563"/>
            <a:ext cx="3970065" cy="3162350"/>
          </a:xfrm>
          <a:prstGeom prst="rect">
            <a:avLst/>
          </a:prstGeom>
        </p:spPr>
      </p:pic>
      <p:sp>
        <p:nvSpPr>
          <p:cNvPr id="17" name="TextBox 16">
            <a:extLst>
              <a:ext uri="{FF2B5EF4-FFF2-40B4-BE49-F238E27FC236}">
                <a16:creationId xmlns:a16="http://schemas.microsoft.com/office/drawing/2014/main" id="{37AC9B18-636D-683F-690A-EA2B42D1BB92}"/>
              </a:ext>
            </a:extLst>
          </p:cNvPr>
          <p:cNvSpPr txBox="1"/>
          <p:nvPr/>
        </p:nvSpPr>
        <p:spPr>
          <a:xfrm>
            <a:off x="6193884" y="2339145"/>
            <a:ext cx="6415015" cy="369332"/>
          </a:xfrm>
          <a:prstGeom prst="rect">
            <a:avLst/>
          </a:prstGeom>
          <a:noFill/>
        </p:spPr>
        <p:txBody>
          <a:bodyPr wrap="square" rtlCol="0">
            <a:spAutoFit/>
          </a:bodyPr>
          <a:lstStyle/>
          <a:p>
            <a:r>
              <a:rPr lang="en-US" b="1" dirty="0">
                <a:solidFill>
                  <a:srgbClr val="3333FF"/>
                </a:solidFill>
              </a:rPr>
              <a:t>Directed proton emission ?  Will be tested at ELI !!!</a:t>
            </a:r>
          </a:p>
        </p:txBody>
      </p:sp>
      <p:sp>
        <p:nvSpPr>
          <p:cNvPr id="19" name="TextBox 18">
            <a:extLst>
              <a:ext uri="{FF2B5EF4-FFF2-40B4-BE49-F238E27FC236}">
                <a16:creationId xmlns:a16="http://schemas.microsoft.com/office/drawing/2014/main" id="{4F8C57ED-5832-3EA4-2B40-49F578005AF3}"/>
              </a:ext>
            </a:extLst>
          </p:cNvPr>
          <p:cNvSpPr txBox="1"/>
          <p:nvPr/>
        </p:nvSpPr>
        <p:spPr>
          <a:xfrm>
            <a:off x="4847466" y="6149582"/>
            <a:ext cx="4167147" cy="646331"/>
          </a:xfrm>
          <a:prstGeom prst="rect">
            <a:avLst/>
          </a:prstGeom>
          <a:solidFill>
            <a:srgbClr val="FFFFFF"/>
          </a:solidFill>
        </p:spPr>
        <p:txBody>
          <a:bodyPr wrap="square">
            <a:spAutoFit/>
          </a:bodyPr>
          <a:lstStyle/>
          <a:p>
            <a:r>
              <a:rPr lang="en-US" dirty="0">
                <a:solidFill>
                  <a:srgbClr val="009900"/>
                </a:solidFill>
                <a:sym typeface="Wingdings" panose="05000000000000000000" pitchFamily="2" charset="2"/>
              </a:rPr>
              <a:t>[Zs. M</a:t>
            </a:r>
            <a:r>
              <a:rPr lang="hu-HU" dirty="0">
                <a:solidFill>
                  <a:srgbClr val="009900"/>
                </a:solidFill>
                <a:sym typeface="Wingdings" panose="05000000000000000000" pitchFamily="2" charset="2"/>
              </a:rPr>
              <a:t>á</a:t>
            </a:r>
            <a:r>
              <a:rPr lang="en-US" dirty="0" err="1">
                <a:solidFill>
                  <a:srgbClr val="009900"/>
                </a:solidFill>
                <a:sym typeface="Wingdings" panose="05000000000000000000" pitchFamily="2" charset="2"/>
              </a:rPr>
              <a:t>rton</a:t>
            </a:r>
            <a:r>
              <a:rPr lang="en-US" dirty="0">
                <a:solidFill>
                  <a:srgbClr val="009900"/>
                </a:solidFill>
                <a:sym typeface="Wingdings" panose="05000000000000000000" pitchFamily="2" charset="2"/>
              </a:rPr>
              <a:t>, J. Budai, </a:t>
            </a:r>
            <a:r>
              <a:rPr lang="en-US" dirty="0">
                <a:solidFill>
                  <a:schemeClr val="accent5">
                    <a:lumMod val="60000"/>
                    <a:lumOff val="40000"/>
                  </a:schemeClr>
                </a:solidFill>
                <a:sym typeface="Wingdings" panose="05000000000000000000" pitchFamily="2" charset="2"/>
              </a:rPr>
              <a:t>M. Csete </a:t>
            </a:r>
            <a:r>
              <a:rPr lang="en-US" dirty="0">
                <a:solidFill>
                  <a:srgbClr val="009900"/>
                </a:solidFill>
                <a:sym typeface="Wingdings" panose="05000000000000000000" pitchFamily="2" charset="2"/>
              </a:rPr>
              <a:t>et al., ]</a:t>
            </a:r>
            <a:br>
              <a:rPr lang="en-US" dirty="0">
                <a:solidFill>
                  <a:srgbClr val="009900"/>
                </a:solidFill>
                <a:sym typeface="Wingdings" panose="05000000000000000000" pitchFamily="2" charset="2"/>
              </a:rPr>
            </a:br>
            <a:r>
              <a:rPr lang="en-US" dirty="0">
                <a:solidFill>
                  <a:srgbClr val="3333FF"/>
                </a:solidFill>
                <a:sym typeface="Wingdings" panose="05000000000000000000" pitchFamily="2" charset="2"/>
              </a:rPr>
              <a:t>                       1.0 x 0.6 mm</a:t>
            </a:r>
            <a:endParaRPr lang="en-US" dirty="0"/>
          </a:p>
        </p:txBody>
      </p:sp>
      <p:sp>
        <p:nvSpPr>
          <p:cNvPr id="20" name="TextBox 19">
            <a:extLst>
              <a:ext uri="{FF2B5EF4-FFF2-40B4-BE49-F238E27FC236}">
                <a16:creationId xmlns:a16="http://schemas.microsoft.com/office/drawing/2014/main" id="{8827E7EE-1B88-5187-4CA6-C98FA315C58A}"/>
              </a:ext>
            </a:extLst>
          </p:cNvPr>
          <p:cNvSpPr txBox="1"/>
          <p:nvPr/>
        </p:nvSpPr>
        <p:spPr>
          <a:xfrm>
            <a:off x="4274883" y="1866328"/>
            <a:ext cx="744088" cy="307777"/>
          </a:xfrm>
          <a:prstGeom prst="rect">
            <a:avLst/>
          </a:prstGeom>
          <a:noFill/>
        </p:spPr>
        <p:txBody>
          <a:bodyPr wrap="square" rtlCol="0">
            <a:spAutoFit/>
          </a:bodyPr>
          <a:lstStyle/>
          <a:p>
            <a:r>
              <a:rPr lang="en-US" sz="1400" dirty="0">
                <a:solidFill>
                  <a:srgbClr val="FF0000"/>
                </a:solidFill>
              </a:rPr>
              <a:t>HSQ</a:t>
            </a:r>
          </a:p>
        </p:txBody>
      </p:sp>
      <p:sp>
        <p:nvSpPr>
          <p:cNvPr id="21" name="TextBox 20">
            <a:extLst>
              <a:ext uri="{FF2B5EF4-FFF2-40B4-BE49-F238E27FC236}">
                <a16:creationId xmlns:a16="http://schemas.microsoft.com/office/drawing/2014/main" id="{68118F35-2224-B1EA-8FA9-CBA206071926}"/>
              </a:ext>
            </a:extLst>
          </p:cNvPr>
          <p:cNvSpPr txBox="1"/>
          <p:nvPr/>
        </p:nvSpPr>
        <p:spPr>
          <a:xfrm>
            <a:off x="4274883" y="1229031"/>
            <a:ext cx="744088" cy="307777"/>
          </a:xfrm>
          <a:prstGeom prst="rect">
            <a:avLst/>
          </a:prstGeom>
          <a:noFill/>
        </p:spPr>
        <p:txBody>
          <a:bodyPr wrap="square" rtlCol="0">
            <a:spAutoFit/>
          </a:bodyPr>
          <a:lstStyle/>
          <a:p>
            <a:r>
              <a:rPr lang="en-US" sz="1400" dirty="0">
                <a:solidFill>
                  <a:srgbClr val="FF0000"/>
                </a:solidFill>
              </a:rPr>
              <a:t>HSQ</a:t>
            </a:r>
          </a:p>
        </p:txBody>
      </p:sp>
      <p:sp>
        <p:nvSpPr>
          <p:cNvPr id="22" name="TextBox 21">
            <a:extLst>
              <a:ext uri="{FF2B5EF4-FFF2-40B4-BE49-F238E27FC236}">
                <a16:creationId xmlns:a16="http://schemas.microsoft.com/office/drawing/2014/main" id="{9FD1E449-6A25-7946-0F3F-385ACCA38601}"/>
              </a:ext>
            </a:extLst>
          </p:cNvPr>
          <p:cNvSpPr txBox="1"/>
          <p:nvPr/>
        </p:nvSpPr>
        <p:spPr>
          <a:xfrm>
            <a:off x="4175146" y="2486647"/>
            <a:ext cx="968354" cy="307777"/>
          </a:xfrm>
          <a:prstGeom prst="rect">
            <a:avLst/>
          </a:prstGeom>
          <a:noFill/>
        </p:spPr>
        <p:txBody>
          <a:bodyPr wrap="square" rtlCol="0">
            <a:spAutoFit/>
          </a:bodyPr>
          <a:lstStyle/>
          <a:p>
            <a:r>
              <a:rPr lang="en-US" sz="1400" dirty="0">
                <a:solidFill>
                  <a:srgbClr val="FF0000"/>
                </a:solidFill>
              </a:rPr>
              <a:t>Si,  SiO</a:t>
            </a:r>
            <a:r>
              <a:rPr lang="en-US" sz="1400" baseline="-25000" dirty="0">
                <a:solidFill>
                  <a:srgbClr val="FF0000"/>
                </a:solidFill>
              </a:rPr>
              <a:t>2</a:t>
            </a:r>
            <a:r>
              <a:rPr lang="en-US" sz="1400" baseline="-25000" dirty="0"/>
              <a:t>,  </a:t>
            </a:r>
            <a:endParaRPr lang="en-US" sz="1400" dirty="0">
              <a:solidFill>
                <a:srgbClr val="FF0000"/>
              </a:solidFill>
            </a:endParaRPr>
          </a:p>
        </p:txBody>
      </p:sp>
      <p:pic>
        <p:nvPicPr>
          <p:cNvPr id="23" name="Graphic 22" descr="Arrow: Straight outline">
            <a:extLst>
              <a:ext uri="{FF2B5EF4-FFF2-40B4-BE49-F238E27FC236}">
                <a16:creationId xmlns:a16="http://schemas.microsoft.com/office/drawing/2014/main" id="{61993943-5771-5597-9808-F7E247B93A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7343" y="4087909"/>
            <a:ext cx="914400" cy="914400"/>
          </a:xfrm>
          <a:prstGeom prst="rect">
            <a:avLst/>
          </a:prstGeom>
        </p:spPr>
      </p:pic>
      <p:sp>
        <p:nvSpPr>
          <p:cNvPr id="24" name="Rectangle 23">
            <a:extLst>
              <a:ext uri="{FF2B5EF4-FFF2-40B4-BE49-F238E27FC236}">
                <a16:creationId xmlns:a16="http://schemas.microsoft.com/office/drawing/2014/main" id="{3D3AFD0F-AE95-4E10-116E-44F171C8D956}"/>
              </a:ext>
            </a:extLst>
          </p:cNvPr>
          <p:cNvSpPr/>
          <p:nvPr/>
        </p:nvSpPr>
        <p:spPr>
          <a:xfrm>
            <a:off x="6985935" y="4344007"/>
            <a:ext cx="507147" cy="345272"/>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D515F5C1-74F7-D5B7-AF11-74D32C9D375F}"/>
              </a:ext>
            </a:extLst>
          </p:cNvPr>
          <p:cNvCxnSpPr>
            <a:cxnSpLocks/>
          </p:cNvCxnSpPr>
          <p:nvPr/>
        </p:nvCxnSpPr>
        <p:spPr>
          <a:xfrm>
            <a:off x="4010008" y="3887074"/>
            <a:ext cx="2975926" cy="456933"/>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72125F9-1693-0E23-081F-F4F60A17D44D}"/>
              </a:ext>
            </a:extLst>
          </p:cNvPr>
          <p:cNvCxnSpPr>
            <a:cxnSpLocks/>
            <a:stCxn id="16" idx="3"/>
          </p:cNvCxnSpPr>
          <p:nvPr/>
        </p:nvCxnSpPr>
        <p:spPr>
          <a:xfrm flipV="1">
            <a:off x="4089443" y="4689280"/>
            <a:ext cx="2892087" cy="525458"/>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6026FB8-CAFC-797B-6F74-81BCC56537A5}"/>
              </a:ext>
            </a:extLst>
          </p:cNvPr>
          <p:cNvCxnSpPr>
            <a:cxnSpLocks/>
          </p:cNvCxnSpPr>
          <p:nvPr/>
        </p:nvCxnSpPr>
        <p:spPr>
          <a:xfrm>
            <a:off x="5143501" y="5220393"/>
            <a:ext cx="522085" cy="508000"/>
          </a:xfrm>
          <a:prstGeom prst="line">
            <a:avLst/>
          </a:prstGeom>
          <a:ln w="6350">
            <a:solidFill>
              <a:srgbClr val="00B050"/>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FEDF419-B550-67E1-D2B5-A58D35DD117B}"/>
              </a:ext>
            </a:extLst>
          </p:cNvPr>
          <p:cNvSpPr txBox="1"/>
          <p:nvPr/>
        </p:nvSpPr>
        <p:spPr>
          <a:xfrm>
            <a:off x="5575880" y="5657505"/>
            <a:ext cx="618004" cy="230832"/>
          </a:xfrm>
          <a:prstGeom prst="rect">
            <a:avLst/>
          </a:prstGeom>
          <a:noFill/>
        </p:spPr>
        <p:txBody>
          <a:bodyPr wrap="square" rtlCol="0">
            <a:spAutoFit/>
          </a:bodyPr>
          <a:lstStyle/>
          <a:p>
            <a:r>
              <a:rPr lang="en-US" sz="900" dirty="0">
                <a:solidFill>
                  <a:srgbClr val="00B050"/>
                </a:solidFill>
              </a:rPr>
              <a:t>500 nm</a:t>
            </a:r>
          </a:p>
        </p:txBody>
      </p:sp>
      <p:cxnSp>
        <p:nvCxnSpPr>
          <p:cNvPr id="36" name="Straight Connector 35">
            <a:extLst>
              <a:ext uri="{FF2B5EF4-FFF2-40B4-BE49-F238E27FC236}">
                <a16:creationId xmlns:a16="http://schemas.microsoft.com/office/drawing/2014/main" id="{43B76153-FC9B-7613-5921-737C50D419A9}"/>
              </a:ext>
            </a:extLst>
          </p:cNvPr>
          <p:cNvCxnSpPr>
            <a:cxnSpLocks/>
          </p:cNvCxnSpPr>
          <p:nvPr/>
        </p:nvCxnSpPr>
        <p:spPr>
          <a:xfrm>
            <a:off x="4757198" y="5214738"/>
            <a:ext cx="602230" cy="0"/>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4746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E872B7-2664-C118-F626-7E5EAE639952}"/>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B18A2AAC-A854-5315-CD69-C82595677200}"/>
              </a:ext>
            </a:extLst>
          </p:cNvPr>
          <p:cNvSpPr>
            <a:spLocks noGrp="1"/>
          </p:cNvSpPr>
          <p:nvPr>
            <p:ph type="sldNum" sz="quarter" idx="12"/>
          </p:nvPr>
        </p:nvSpPr>
        <p:spPr>
          <a:xfrm>
            <a:off x="9296400" y="6374174"/>
            <a:ext cx="2743200" cy="365125"/>
          </a:xfrm>
        </p:spPr>
        <p:txBody>
          <a:bodyPr/>
          <a:lstStyle/>
          <a:p>
            <a:fld id="{A2E152B5-655A-4903-97AF-B33B98D802EE}" type="slidenum">
              <a:rPr lang="en-US" smtClean="0"/>
              <a:t>31</a:t>
            </a:fld>
            <a:endParaRPr lang="en-US" dirty="0"/>
          </a:p>
        </p:txBody>
      </p:sp>
      <p:pic>
        <p:nvPicPr>
          <p:cNvPr id="5" name="Picture 4" descr="A screenshot of a computer">
            <a:extLst>
              <a:ext uri="{FF2B5EF4-FFF2-40B4-BE49-F238E27FC236}">
                <a16:creationId xmlns:a16="http://schemas.microsoft.com/office/drawing/2014/main" id="{E111DE72-EC5A-7719-1C22-4AA6CAAB5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6452"/>
            <a:ext cx="9144000" cy="5245871"/>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6AB31D6B-A50D-050F-A283-45D6BE4EA11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11317" y="6184775"/>
            <a:ext cx="1253765" cy="536700"/>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4" name="TextBox 3">
            <a:extLst>
              <a:ext uri="{FF2B5EF4-FFF2-40B4-BE49-F238E27FC236}">
                <a16:creationId xmlns:a16="http://schemas.microsoft.com/office/drawing/2014/main" id="{B833989D-0538-A528-F645-94F341A3C0A8}"/>
              </a:ext>
            </a:extLst>
          </p:cNvPr>
          <p:cNvSpPr txBox="1"/>
          <p:nvPr/>
        </p:nvSpPr>
        <p:spPr>
          <a:xfrm>
            <a:off x="1395168" y="5599999"/>
            <a:ext cx="10426044" cy="1169551"/>
          </a:xfrm>
          <a:prstGeom prst="rect">
            <a:avLst/>
          </a:prstGeom>
          <a:solidFill>
            <a:srgbClr val="FFFFFF"/>
          </a:solidFill>
        </p:spPr>
        <p:txBody>
          <a:bodyPr wrap="square" rtlCol="0">
            <a:spAutoFit/>
          </a:bodyPr>
          <a:lstStyle/>
          <a:p>
            <a:r>
              <a:rPr lang="en-US" sz="1400" b="1"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Only two </a:t>
            </a:r>
            <a:r>
              <a:rPr lang="en-US" sz="1400"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other such measurements are reported up to now:  </a:t>
            </a:r>
          </a:p>
          <a:p>
            <a:pPr marL="171450" indent="-171450">
              <a:buFont typeface="Arial" panose="020B0604020202020204" pitchFamily="34" charset="0"/>
              <a:buChar char="•"/>
            </a:pPr>
            <a:r>
              <a:rPr lang="en-US" sz="1400"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"First measurements of p11B fusion in a magnetically confined plasma“ R.M. Magee et al., Nature Commun. (2023) 14:955,   (</a:t>
            </a:r>
            <a:r>
              <a:rPr lang="en-US" sz="1400" b="1"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M.C</a:t>
            </a:r>
            <a:r>
              <a:rPr lang="en-US" sz="1400"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and</a:t>
            </a:r>
          </a:p>
          <a:p>
            <a:pPr marL="171450" indent="-171450">
              <a:buFont typeface="Arial" panose="020B0604020202020204" pitchFamily="34" charset="0"/>
              <a:buChar char="•"/>
            </a:pPr>
            <a:r>
              <a:rPr lang="en-US" sz="1400"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"A multi-MeV alpha particle source via proton boron fusion driven by a 10-GW tabletop laser" V. </a:t>
            </a:r>
            <a:r>
              <a:rPr lang="en-US" sz="1400" kern="100" dirty="0" err="1">
                <a:solidFill>
                  <a:srgbClr val="FF0000"/>
                </a:solidFill>
                <a:latin typeface="Aptos" panose="020B0004020202020204" pitchFamily="34" charset="0"/>
                <a:ea typeface="Aptos" panose="020B0004020202020204" pitchFamily="34" charset="0"/>
                <a:cs typeface="Times New Roman" panose="02020603050405020304" pitchFamily="18" charset="0"/>
              </a:rPr>
              <a:t>Istokskaia</a:t>
            </a:r>
            <a:r>
              <a:rPr lang="en-US" sz="1400"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 et al., (nature) Commun. Physics (2023) 6:27.  </a:t>
            </a:r>
            <a:r>
              <a:rPr lang="en-US" sz="1400" b="1"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ELI-B</a:t>
            </a:r>
            <a:r>
              <a:rPr lang="en-US" sz="1400"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eamlines.</a:t>
            </a:r>
            <a:endParaRPr lang="en-US" sz="1400" dirty="0">
              <a:solidFill>
                <a:srgbClr val="FF0000"/>
              </a:solidFill>
            </a:endParaRPr>
          </a:p>
        </p:txBody>
      </p:sp>
      <p:cxnSp>
        <p:nvCxnSpPr>
          <p:cNvPr id="8" name="Straight Connector 7">
            <a:extLst>
              <a:ext uri="{FF2B5EF4-FFF2-40B4-BE49-F238E27FC236}">
                <a16:creationId xmlns:a16="http://schemas.microsoft.com/office/drawing/2014/main" id="{D4F5E046-53F1-B1B9-9E04-6CEBFD3D7457}"/>
              </a:ext>
            </a:extLst>
          </p:cNvPr>
          <p:cNvCxnSpPr/>
          <p:nvPr/>
        </p:nvCxnSpPr>
        <p:spPr>
          <a:xfrm>
            <a:off x="5287618" y="4028661"/>
            <a:ext cx="185530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B4BD928-680B-1501-D4A8-7F3D8CD36388}"/>
              </a:ext>
            </a:extLst>
          </p:cNvPr>
          <p:cNvSpPr txBox="1"/>
          <p:nvPr/>
        </p:nvSpPr>
        <p:spPr>
          <a:xfrm>
            <a:off x="10185621" y="352508"/>
            <a:ext cx="1452438" cy="646331"/>
          </a:xfrm>
          <a:prstGeom prst="rect">
            <a:avLst/>
          </a:prstGeom>
          <a:noFill/>
        </p:spPr>
        <p:txBody>
          <a:bodyPr wrap="square" rtlCol="0">
            <a:spAutoFit/>
          </a:bodyPr>
          <a:lstStyle/>
          <a:p>
            <a:r>
              <a:rPr lang="en-US" sz="3600" b="1" dirty="0">
                <a:solidFill>
                  <a:srgbClr val="FF0000"/>
                </a:solidFill>
                <a:latin typeface="Arial" panose="020B0604020202020204" pitchFamily="34" charset="0"/>
                <a:cs typeface="Arial" panose="020B0604020202020204" pitchFamily="34" charset="0"/>
              </a:rPr>
              <a:t>2024</a:t>
            </a:r>
          </a:p>
        </p:txBody>
      </p:sp>
    </p:spTree>
    <p:extLst>
      <p:ext uri="{BB962C8B-B14F-4D97-AF65-F5344CB8AC3E}">
        <p14:creationId xmlns:p14="http://schemas.microsoft.com/office/powerpoint/2010/main" val="2976569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CCB47E-FE95-1012-DE9A-395117A744B7}"/>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EA0FE213-32A2-30A6-B957-330D24C978A3}"/>
              </a:ext>
            </a:extLst>
          </p:cNvPr>
          <p:cNvSpPr>
            <a:spLocks noGrp="1"/>
          </p:cNvSpPr>
          <p:nvPr>
            <p:ph type="sldNum" sz="quarter" idx="12"/>
          </p:nvPr>
        </p:nvSpPr>
        <p:spPr>
          <a:xfrm>
            <a:off x="9211559" y="6356350"/>
            <a:ext cx="2743200" cy="365125"/>
          </a:xfrm>
        </p:spPr>
        <p:txBody>
          <a:bodyPr/>
          <a:lstStyle/>
          <a:p>
            <a:fld id="{A2E152B5-655A-4903-97AF-B33B98D802EE}" type="slidenum">
              <a:rPr lang="en-US" smtClean="0"/>
              <a:t>32</a:t>
            </a:fld>
            <a:endParaRPr lang="en-US" dirty="0"/>
          </a:p>
        </p:txBody>
      </p:sp>
      <p:pic>
        <p:nvPicPr>
          <p:cNvPr id="4" name="Picture 3" descr="A graph of a factor&#10;&#10;Description automatically generated with medium confidence">
            <a:extLst>
              <a:ext uri="{FF2B5EF4-FFF2-40B4-BE49-F238E27FC236}">
                <a16:creationId xmlns:a16="http://schemas.microsoft.com/office/drawing/2014/main" id="{73E80B22-8859-9614-48D0-617E222BB9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981" y="390639"/>
            <a:ext cx="3907767" cy="5516180"/>
          </a:xfrm>
          <a:prstGeom prst="rect">
            <a:avLst/>
          </a:prstGeom>
          <a:noFill/>
          <a:ln>
            <a:noFill/>
          </a:ln>
        </p:spPr>
      </p:pic>
      <p:sp>
        <p:nvSpPr>
          <p:cNvPr id="6" name="TextBox 5">
            <a:extLst>
              <a:ext uri="{FF2B5EF4-FFF2-40B4-BE49-F238E27FC236}">
                <a16:creationId xmlns:a16="http://schemas.microsoft.com/office/drawing/2014/main" id="{3C8B4EB8-D599-1834-B1E8-4262C720E478}"/>
              </a:ext>
            </a:extLst>
          </p:cNvPr>
          <p:cNvSpPr txBox="1"/>
          <p:nvPr/>
        </p:nvSpPr>
        <p:spPr>
          <a:xfrm>
            <a:off x="4589282" y="888565"/>
            <a:ext cx="7128235" cy="1323439"/>
          </a:xfrm>
          <a:prstGeom prst="rect">
            <a:avLst/>
          </a:prstGeom>
          <a:noFill/>
        </p:spPr>
        <p:txBody>
          <a:bodyPr wrap="square" rtlCol="0">
            <a:spAutoFit/>
          </a:bodyPr>
          <a:lstStyle/>
          <a:p>
            <a:pPr algn="ctr"/>
            <a:r>
              <a:rPr lang="en-US" sz="4000" b="1" dirty="0">
                <a:solidFill>
                  <a:srgbClr val="FF0000"/>
                </a:solidFill>
                <a:effectLst>
                  <a:outerShdw blurRad="50800" dist="50800" dir="5400000" algn="ctr" rotWithShape="0">
                    <a:schemeClr val="tx1"/>
                  </a:outerShdw>
                </a:effectLst>
                <a:latin typeface="CMBX12"/>
              </a:rPr>
              <a:t>Indication of p + </a:t>
            </a:r>
            <a:r>
              <a:rPr lang="en-US" sz="4000" b="1" dirty="0">
                <a:solidFill>
                  <a:srgbClr val="FF0000"/>
                </a:solidFill>
                <a:effectLst>
                  <a:outerShdw blurRad="50800" dist="50800" dir="5400000" algn="ctr" rotWithShape="0">
                    <a:schemeClr val="tx1"/>
                  </a:outerShdw>
                </a:effectLst>
                <a:latin typeface="CMR8"/>
              </a:rPr>
              <a:t>11</a:t>
            </a:r>
            <a:r>
              <a:rPr lang="en-US" sz="4000" b="1" dirty="0">
                <a:solidFill>
                  <a:srgbClr val="FF0000"/>
                </a:solidFill>
                <a:effectLst>
                  <a:outerShdw blurRad="50800" dist="50800" dir="5400000" algn="ctr" rotWithShape="0">
                    <a:schemeClr val="tx1"/>
                  </a:outerShdw>
                </a:effectLst>
                <a:latin typeface="CMBX12"/>
              </a:rPr>
              <a:t>B </a:t>
            </a:r>
            <a:br>
              <a:rPr lang="en-US" sz="4000" b="1" dirty="0">
                <a:solidFill>
                  <a:srgbClr val="FF0000"/>
                </a:solidFill>
                <a:effectLst>
                  <a:outerShdw blurRad="50800" dist="50800" dir="5400000" algn="ctr" rotWithShape="0">
                    <a:schemeClr val="tx1"/>
                  </a:outerShdw>
                </a:effectLst>
                <a:latin typeface="CMBX12"/>
              </a:rPr>
            </a:br>
            <a:r>
              <a:rPr lang="en-US" sz="4000" b="1" dirty="0">
                <a:solidFill>
                  <a:srgbClr val="FF0000"/>
                </a:solidFill>
                <a:effectLst>
                  <a:outerShdw blurRad="50800" dist="50800" dir="5400000" algn="ctr" rotWithShape="0">
                    <a:schemeClr val="tx1"/>
                  </a:outerShdw>
                </a:effectLst>
                <a:latin typeface="CMBX12"/>
              </a:rPr>
              <a:t>Reaction</a:t>
            </a:r>
            <a:endParaRPr lang="en-US" sz="4000" b="1" dirty="0">
              <a:solidFill>
                <a:srgbClr val="FF0000"/>
              </a:solidFill>
              <a:effectLst>
                <a:outerShdw blurRad="50800" dist="50800" dir="5400000" algn="ctr" rotWithShape="0">
                  <a:schemeClr val="tx1"/>
                </a:outerShdw>
              </a:effectLst>
            </a:endParaRPr>
          </a:p>
        </p:txBody>
      </p:sp>
      <p:sp>
        <p:nvSpPr>
          <p:cNvPr id="7" name="TextBox 6">
            <a:extLst>
              <a:ext uri="{FF2B5EF4-FFF2-40B4-BE49-F238E27FC236}">
                <a16:creationId xmlns:a16="http://schemas.microsoft.com/office/drawing/2014/main" id="{ECAE4A8D-19D7-8822-A900-4E8BFF839358}"/>
              </a:ext>
            </a:extLst>
          </p:cNvPr>
          <p:cNvSpPr txBox="1"/>
          <p:nvPr/>
        </p:nvSpPr>
        <p:spPr>
          <a:xfrm>
            <a:off x="4865680" y="5226652"/>
            <a:ext cx="7089079" cy="1015663"/>
          </a:xfrm>
          <a:prstGeom prst="rect">
            <a:avLst/>
          </a:prstGeom>
          <a:noFill/>
        </p:spPr>
        <p:txBody>
          <a:bodyPr wrap="square" rtlCol="0">
            <a:spAutoFit/>
          </a:bodyPr>
          <a:lstStyle/>
          <a:p>
            <a:pPr algn="l"/>
            <a:r>
              <a:rPr lang="en-US" sz="2000" dirty="0">
                <a:solidFill>
                  <a:srgbClr val="009900"/>
                </a:solidFill>
                <a:latin typeface="CMR10"/>
              </a:rPr>
              <a:t>[ N. Kroo, L.P. Csernai, I. Papp, M.´A. Kedves, M. Aladi, A. </a:t>
            </a:r>
            <a:r>
              <a:rPr lang="en-US" sz="2000" dirty="0" err="1">
                <a:solidFill>
                  <a:srgbClr val="009900"/>
                </a:solidFill>
                <a:latin typeface="CMR10"/>
              </a:rPr>
              <a:t>Bonyar</a:t>
            </a:r>
            <a:r>
              <a:rPr lang="en-US" sz="2000" dirty="0">
                <a:solidFill>
                  <a:srgbClr val="009900"/>
                </a:solidFill>
                <a:latin typeface="CMR10"/>
              </a:rPr>
              <a:t>, M. </a:t>
            </a:r>
            <a:r>
              <a:rPr lang="en-US" sz="2000" dirty="0" err="1">
                <a:solidFill>
                  <a:srgbClr val="009900"/>
                </a:solidFill>
                <a:latin typeface="CMR10"/>
              </a:rPr>
              <a:t>Szaloki</a:t>
            </a:r>
            <a:r>
              <a:rPr lang="en-US" sz="2000" dirty="0">
                <a:solidFill>
                  <a:srgbClr val="009900"/>
                </a:solidFill>
                <a:latin typeface="CMR10"/>
              </a:rPr>
              <a:t>, K. Osvay, P. Varmazyar, and T.S. Biro</a:t>
            </a:r>
            <a:r>
              <a:rPr lang="en-US" sz="2000" dirty="0">
                <a:solidFill>
                  <a:srgbClr val="009900"/>
                </a:solidFill>
                <a:latin typeface="CMR7"/>
              </a:rPr>
              <a:t>, </a:t>
            </a:r>
            <a:r>
              <a:rPr lang="en-US" sz="2000" dirty="0">
                <a:solidFill>
                  <a:srgbClr val="009900"/>
                </a:solidFill>
                <a:latin typeface="CMR10"/>
              </a:rPr>
              <a:t>(for the NAPLIFE Collaboration) </a:t>
            </a:r>
            <a:r>
              <a:rPr lang="en-US" sz="2000" dirty="0" err="1">
                <a:solidFill>
                  <a:srgbClr val="009900"/>
                </a:solidFill>
                <a:latin typeface="CMR10"/>
              </a:rPr>
              <a:t>Sci.Rep</a:t>
            </a:r>
            <a:r>
              <a:rPr lang="en-US" sz="2000" dirty="0">
                <a:solidFill>
                  <a:srgbClr val="009900"/>
                </a:solidFill>
                <a:latin typeface="CMR10"/>
              </a:rPr>
              <a:t>. </a:t>
            </a:r>
            <a:r>
              <a:rPr lang="en-US" sz="2000" b="1" dirty="0">
                <a:solidFill>
                  <a:srgbClr val="009900"/>
                </a:solidFill>
                <a:latin typeface="Times New Roman" panose="02020603050405020304" pitchFamily="18" charset="0"/>
              </a:rPr>
              <a:t>14</a:t>
            </a:r>
            <a:r>
              <a:rPr lang="en-US" sz="2000" dirty="0">
                <a:solidFill>
                  <a:srgbClr val="009900"/>
                </a:solidFill>
                <a:latin typeface="Times New Roman" panose="02020603050405020304" pitchFamily="18" charset="0"/>
              </a:rPr>
              <a:t>, 30087 (2024)</a:t>
            </a:r>
            <a:r>
              <a:rPr lang="en-US" sz="2000" dirty="0">
                <a:solidFill>
                  <a:srgbClr val="009900"/>
                </a:solidFill>
                <a:latin typeface="CMR10"/>
              </a:rPr>
              <a:t>]</a:t>
            </a:r>
            <a:endParaRPr lang="en-US" sz="2000" dirty="0">
              <a:solidFill>
                <a:srgbClr val="009900"/>
              </a:solidFill>
            </a:endParaRPr>
          </a:p>
        </p:txBody>
      </p:sp>
      <p:pic>
        <p:nvPicPr>
          <p:cNvPr id="5" name="Picture 4" descr="A black text on a white background&#10;&#10;Description automatically generated">
            <a:extLst>
              <a:ext uri="{FF2B5EF4-FFF2-40B4-BE49-F238E27FC236}">
                <a16:creationId xmlns:a16="http://schemas.microsoft.com/office/drawing/2014/main" id="{EB2D390F-8F47-ACF1-90BD-91668BEDF93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23101" y="6242315"/>
            <a:ext cx="1385740" cy="593194"/>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8" name="TextBox 7">
            <a:extLst>
              <a:ext uri="{FF2B5EF4-FFF2-40B4-BE49-F238E27FC236}">
                <a16:creationId xmlns:a16="http://schemas.microsoft.com/office/drawing/2014/main" id="{EA6707C5-CDEF-288B-37F8-CB8EB71D1CC6}"/>
              </a:ext>
            </a:extLst>
          </p:cNvPr>
          <p:cNvSpPr txBox="1"/>
          <p:nvPr/>
        </p:nvSpPr>
        <p:spPr>
          <a:xfrm>
            <a:off x="5650663" y="2853016"/>
            <a:ext cx="4034824" cy="954107"/>
          </a:xfrm>
          <a:prstGeom prst="rect">
            <a:avLst/>
          </a:prstGeom>
          <a:noFill/>
        </p:spPr>
        <p:txBody>
          <a:bodyPr wrap="none" rtlCol="0">
            <a:spAutoFit/>
          </a:bodyPr>
          <a:lstStyle/>
          <a:p>
            <a:pPr algn="ctr"/>
            <a:r>
              <a:rPr lang="en-US" sz="2800" dirty="0"/>
              <a:t>Cross section resonance</a:t>
            </a:r>
            <a:br>
              <a:rPr lang="en-US" sz="2800" dirty="0"/>
            </a:br>
            <a:r>
              <a:rPr lang="en-US" sz="2800" dirty="0"/>
              <a:t> at  </a:t>
            </a:r>
            <a:r>
              <a:rPr lang="en-US" sz="2800" b="1" dirty="0"/>
              <a:t>148 keV</a:t>
            </a:r>
          </a:p>
        </p:txBody>
      </p:sp>
    </p:spTree>
    <p:extLst>
      <p:ext uri="{BB962C8B-B14F-4D97-AF65-F5344CB8AC3E}">
        <p14:creationId xmlns:p14="http://schemas.microsoft.com/office/powerpoint/2010/main" val="1143606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3AC666-20BB-605F-FB38-68A991BDA7D8}"/>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6752F350-E5CB-ECFB-69A2-492168308331}"/>
              </a:ext>
            </a:extLst>
          </p:cNvPr>
          <p:cNvSpPr>
            <a:spLocks noGrp="1"/>
          </p:cNvSpPr>
          <p:nvPr>
            <p:ph type="sldNum" sz="quarter" idx="12"/>
          </p:nvPr>
        </p:nvSpPr>
        <p:spPr/>
        <p:txBody>
          <a:bodyPr/>
          <a:lstStyle/>
          <a:p>
            <a:fld id="{A2E152B5-655A-4903-97AF-B33B98D802EE}" type="slidenum">
              <a:rPr lang="en-US" smtClean="0"/>
              <a:t>33</a:t>
            </a:fld>
            <a:endParaRPr lang="en-US"/>
          </a:p>
        </p:txBody>
      </p:sp>
      <p:sp>
        <p:nvSpPr>
          <p:cNvPr id="6" name="TextBox 5">
            <a:extLst>
              <a:ext uri="{FF2B5EF4-FFF2-40B4-BE49-F238E27FC236}">
                <a16:creationId xmlns:a16="http://schemas.microsoft.com/office/drawing/2014/main" id="{C4BBD7E9-649E-A929-5631-C748E2EA9AC2}"/>
              </a:ext>
            </a:extLst>
          </p:cNvPr>
          <p:cNvSpPr txBox="1"/>
          <p:nvPr/>
        </p:nvSpPr>
        <p:spPr>
          <a:xfrm>
            <a:off x="1731034" y="4413152"/>
            <a:ext cx="8729932" cy="2308324"/>
          </a:xfrm>
          <a:prstGeom prst="rect">
            <a:avLst/>
          </a:prstGeom>
          <a:noFill/>
        </p:spPr>
        <p:txBody>
          <a:bodyPr wrap="square" rtlCol="0">
            <a:spAutoFit/>
          </a:bodyPr>
          <a:lstStyle/>
          <a:p>
            <a:pPr algn="l"/>
            <a:r>
              <a:rPr lang="en-US" dirty="0">
                <a:latin typeface="CMR9"/>
              </a:rPr>
              <a:t>The integral number of proton signal in a backward direction, measured at ELI-ALPS SEA laser with pulse energy 25 </a:t>
            </a:r>
            <a:r>
              <a:rPr lang="en-US" dirty="0" err="1">
                <a:latin typeface="CMR9"/>
              </a:rPr>
              <a:t>mJ</a:t>
            </a:r>
            <a:r>
              <a:rPr lang="en-US" dirty="0">
                <a:latin typeface="CMR9"/>
              </a:rPr>
              <a:t>, applying various pulse lengths from 12.3 to 360 fs.</a:t>
            </a:r>
          </a:p>
          <a:p>
            <a:pPr algn="l"/>
            <a:r>
              <a:rPr lang="en-US" dirty="0">
                <a:latin typeface="CMR9"/>
              </a:rPr>
              <a:t>The maximum beam intensity at 12.3 fs was I= 8.3</a:t>
            </a:r>
            <a:r>
              <a:rPr lang="en-US" dirty="0">
                <a:latin typeface="CMSY9"/>
              </a:rPr>
              <a:t>×</a:t>
            </a:r>
            <a:r>
              <a:rPr lang="en-US" dirty="0">
                <a:latin typeface="CMR9"/>
              </a:rPr>
              <a:t>10</a:t>
            </a:r>
            <a:r>
              <a:rPr lang="en-US" baseline="30000" dirty="0">
                <a:latin typeface="CMR6"/>
              </a:rPr>
              <a:t>18</a:t>
            </a:r>
            <a:r>
              <a:rPr lang="en-US" dirty="0">
                <a:latin typeface="CMR6"/>
              </a:rPr>
              <a:t> </a:t>
            </a:r>
            <a:r>
              <a:rPr lang="en-US" dirty="0">
                <a:latin typeface="CMR9"/>
              </a:rPr>
              <a:t>W/cm</a:t>
            </a:r>
            <a:r>
              <a:rPr lang="en-US" dirty="0">
                <a:latin typeface="CMR6"/>
              </a:rPr>
              <a:t>2</a:t>
            </a:r>
            <a:r>
              <a:rPr lang="en-US" dirty="0">
                <a:latin typeface="CMR9"/>
              </a:rPr>
              <a:t>. The target was an UDMA-TEGDMA copolymer with embedded resonant gold nanorod antennas at the density Au2=0.182 m/m%, and boron-nitride (BN) with 2.5m/m% density. This BN number density corresponds to 43% of the number of UDMA-TEGDMA monomers. Averaged numbers are shown for 2-12 shots at each laser pulse length, with the corresponding root mean squares indicated by error bars.</a:t>
            </a:r>
            <a:endParaRPr lang="en-US" dirty="0"/>
          </a:p>
        </p:txBody>
      </p:sp>
      <p:sp>
        <p:nvSpPr>
          <p:cNvPr id="9" name="TextBox 8">
            <a:extLst>
              <a:ext uri="{FF2B5EF4-FFF2-40B4-BE49-F238E27FC236}">
                <a16:creationId xmlns:a16="http://schemas.microsoft.com/office/drawing/2014/main" id="{52FFC5D3-C0C9-9E16-19AD-88722E898CB8}"/>
              </a:ext>
            </a:extLst>
          </p:cNvPr>
          <p:cNvSpPr txBox="1"/>
          <p:nvPr/>
        </p:nvSpPr>
        <p:spPr>
          <a:xfrm>
            <a:off x="6159610" y="875188"/>
            <a:ext cx="6095999" cy="1569660"/>
          </a:xfrm>
          <a:prstGeom prst="rect">
            <a:avLst/>
          </a:prstGeom>
          <a:noFill/>
        </p:spPr>
        <p:txBody>
          <a:bodyPr wrap="square" rtlCol="0">
            <a:spAutoFit/>
          </a:bodyPr>
          <a:lstStyle/>
          <a:p>
            <a:pPr algn="ctr"/>
            <a:r>
              <a:rPr lang="en-US" sz="4800" b="1" dirty="0">
                <a:solidFill>
                  <a:srgbClr val="FF0000"/>
                </a:solidFill>
                <a:effectLst>
                  <a:outerShdw blurRad="50800" dist="50800" dir="5400000" algn="ctr" rotWithShape="0">
                    <a:schemeClr val="tx1"/>
                  </a:outerShdw>
                </a:effectLst>
                <a:latin typeface="CMBX12"/>
              </a:rPr>
              <a:t>Indication of p + </a:t>
            </a:r>
            <a:r>
              <a:rPr lang="en-US" sz="4800" b="1" dirty="0">
                <a:solidFill>
                  <a:srgbClr val="FF0000"/>
                </a:solidFill>
                <a:effectLst>
                  <a:outerShdw blurRad="50800" dist="50800" dir="5400000" algn="ctr" rotWithShape="0">
                    <a:schemeClr val="tx1"/>
                  </a:outerShdw>
                </a:effectLst>
                <a:latin typeface="CMR8"/>
              </a:rPr>
              <a:t>11</a:t>
            </a:r>
            <a:r>
              <a:rPr lang="en-US" sz="4800" b="1" dirty="0">
                <a:solidFill>
                  <a:srgbClr val="FF0000"/>
                </a:solidFill>
                <a:effectLst>
                  <a:outerShdw blurRad="50800" dist="50800" dir="5400000" algn="ctr" rotWithShape="0">
                    <a:schemeClr val="tx1"/>
                  </a:outerShdw>
                </a:effectLst>
                <a:latin typeface="CMBX12"/>
              </a:rPr>
              <a:t>B Reaction</a:t>
            </a:r>
            <a:endParaRPr lang="en-US" sz="4800" b="1" dirty="0">
              <a:solidFill>
                <a:srgbClr val="FF0000"/>
              </a:solidFill>
              <a:effectLst>
                <a:outerShdw blurRad="50800" dist="50800" dir="5400000" algn="ctr" rotWithShape="0">
                  <a:schemeClr val="tx1"/>
                </a:outerShdw>
              </a:effectLst>
            </a:endParaRPr>
          </a:p>
        </p:txBody>
      </p:sp>
      <p:pic>
        <p:nvPicPr>
          <p:cNvPr id="8" name="Picture 7" descr="A graph showing the number of lasers&#10;&#10;Description automatically generated">
            <a:extLst>
              <a:ext uri="{FF2B5EF4-FFF2-40B4-BE49-F238E27FC236}">
                <a16:creationId xmlns:a16="http://schemas.microsoft.com/office/drawing/2014/main" id="{6D23833E-A2E8-CF75-5002-723ECF1FC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594" y="136524"/>
            <a:ext cx="5092637" cy="4145489"/>
          </a:xfrm>
          <a:prstGeom prst="rect">
            <a:avLst/>
          </a:prstGeom>
        </p:spPr>
      </p:pic>
      <p:sp>
        <p:nvSpPr>
          <p:cNvPr id="4" name="TextBox 3">
            <a:extLst>
              <a:ext uri="{FF2B5EF4-FFF2-40B4-BE49-F238E27FC236}">
                <a16:creationId xmlns:a16="http://schemas.microsoft.com/office/drawing/2014/main" id="{358B7A09-2C13-08C1-E9B8-268BEFF368FA}"/>
              </a:ext>
            </a:extLst>
          </p:cNvPr>
          <p:cNvSpPr txBox="1"/>
          <p:nvPr/>
        </p:nvSpPr>
        <p:spPr>
          <a:xfrm>
            <a:off x="6247231" y="2686993"/>
            <a:ext cx="934871" cy="307777"/>
          </a:xfrm>
          <a:prstGeom prst="rect">
            <a:avLst/>
          </a:prstGeom>
          <a:noFill/>
        </p:spPr>
        <p:txBody>
          <a:bodyPr wrap="none" rtlCol="0">
            <a:spAutoFit/>
          </a:bodyPr>
          <a:lstStyle/>
          <a:p>
            <a:r>
              <a:rPr lang="en-US" sz="1400" dirty="0"/>
              <a:t>T=2.65 fs</a:t>
            </a:r>
          </a:p>
        </p:txBody>
      </p:sp>
      <p:pic>
        <p:nvPicPr>
          <p:cNvPr id="5" name="Picture 4" descr="A black text on a white background&#10;&#10;Description automatically generated">
            <a:extLst>
              <a:ext uri="{FF2B5EF4-FFF2-40B4-BE49-F238E27FC236}">
                <a16:creationId xmlns:a16="http://schemas.microsoft.com/office/drawing/2014/main" id="{FCB89682-1D00-BDA2-7BA5-F56C35EABD5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0553" y="6228825"/>
            <a:ext cx="1329179" cy="568982"/>
          </a:xfrm>
          <a:prstGeom prst="rect">
            <a:avLst/>
          </a:prstGeom>
          <a:effectLst>
            <a:outerShdw blurRad="50800" dist="50800" dir="5400000" algn="ctr" rotWithShape="0">
              <a:srgbClr val="000000">
                <a:alpha val="0"/>
              </a:srgbClr>
            </a:outerShdw>
            <a:reflection stA="4000" endPos="65000" dist="50800" dir="5400000" sy="-100000" algn="bl" rotWithShape="0"/>
          </a:effectLst>
        </p:spPr>
      </p:pic>
      <p:cxnSp>
        <p:nvCxnSpPr>
          <p:cNvPr id="10" name="Straight Arrow Connector 9">
            <a:extLst>
              <a:ext uri="{FF2B5EF4-FFF2-40B4-BE49-F238E27FC236}">
                <a16:creationId xmlns:a16="http://schemas.microsoft.com/office/drawing/2014/main" id="{66D0A0C4-AA71-81A0-6966-61F1E89F4C04}"/>
              </a:ext>
            </a:extLst>
          </p:cNvPr>
          <p:cNvCxnSpPr>
            <a:cxnSpLocks/>
          </p:cNvCxnSpPr>
          <p:nvPr/>
        </p:nvCxnSpPr>
        <p:spPr>
          <a:xfrm flipV="1">
            <a:off x="3214838" y="1463040"/>
            <a:ext cx="3090546" cy="211756"/>
          </a:xfrm>
          <a:prstGeom prst="straightConnector1">
            <a:avLst/>
          </a:prstGeom>
          <a:ln w="34925">
            <a:solidFill>
              <a:srgbClr val="00B0F0"/>
            </a:solidFill>
            <a:headEnd type="stealth" w="lg" len="lg"/>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0276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D1C894-379A-22E8-05A3-5223BCD18A79}"/>
              </a:ext>
            </a:extLst>
          </p:cNvPr>
          <p:cNvSpPr>
            <a:spLocks noGrp="1"/>
          </p:cNvSpPr>
          <p:nvPr>
            <p:ph type="ftr" sz="quarter" idx="11"/>
          </p:nvPr>
        </p:nvSpPr>
        <p:spPr/>
        <p:txBody>
          <a:bodyPr/>
          <a:lstStyle/>
          <a:p>
            <a:r>
              <a:rPr lang="en-US"/>
              <a:t>Csernai, L.P. [NAPLIFE&amp;FUSENOW]</a:t>
            </a:r>
            <a:endParaRPr lang="en-US" dirty="0"/>
          </a:p>
        </p:txBody>
      </p:sp>
      <p:sp>
        <p:nvSpPr>
          <p:cNvPr id="3" name="Slide Number Placeholder 2">
            <a:extLst>
              <a:ext uri="{FF2B5EF4-FFF2-40B4-BE49-F238E27FC236}">
                <a16:creationId xmlns:a16="http://schemas.microsoft.com/office/drawing/2014/main" id="{9BE92BC3-C653-10E9-5877-10C4ED956FD8}"/>
              </a:ext>
            </a:extLst>
          </p:cNvPr>
          <p:cNvSpPr>
            <a:spLocks noGrp="1"/>
          </p:cNvSpPr>
          <p:nvPr>
            <p:ph type="sldNum" sz="quarter" idx="12"/>
          </p:nvPr>
        </p:nvSpPr>
        <p:spPr/>
        <p:txBody>
          <a:bodyPr/>
          <a:lstStyle/>
          <a:p>
            <a:fld id="{A2E152B5-655A-4903-97AF-B33B98D802EE}" type="slidenum">
              <a:rPr lang="en-US" smtClean="0"/>
              <a:t>34</a:t>
            </a:fld>
            <a:endParaRPr lang="en-US"/>
          </a:p>
        </p:txBody>
      </p:sp>
      <p:pic>
        <p:nvPicPr>
          <p:cNvPr id="5" name="Picture 4" descr="A graph of a normal distribution&#10;&#10;Description automatically generated with medium confidence">
            <a:extLst>
              <a:ext uri="{FF2B5EF4-FFF2-40B4-BE49-F238E27FC236}">
                <a16:creationId xmlns:a16="http://schemas.microsoft.com/office/drawing/2014/main" id="{F87C8872-D6E5-8D7D-C929-B3B2AF186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119"/>
            <a:ext cx="6769705" cy="5245400"/>
          </a:xfrm>
          <a:prstGeom prst="rect">
            <a:avLst/>
          </a:prstGeom>
        </p:spPr>
      </p:pic>
      <p:sp>
        <p:nvSpPr>
          <p:cNvPr id="6" name="TextBox 5">
            <a:extLst>
              <a:ext uri="{FF2B5EF4-FFF2-40B4-BE49-F238E27FC236}">
                <a16:creationId xmlns:a16="http://schemas.microsoft.com/office/drawing/2014/main" id="{178585B5-62ED-C43E-4A0D-A951344CFFF9}"/>
              </a:ext>
            </a:extLst>
          </p:cNvPr>
          <p:cNvSpPr txBox="1"/>
          <p:nvPr/>
        </p:nvSpPr>
        <p:spPr>
          <a:xfrm>
            <a:off x="1791421" y="5269931"/>
            <a:ext cx="8790317" cy="1077218"/>
          </a:xfrm>
          <a:prstGeom prst="rect">
            <a:avLst/>
          </a:prstGeom>
          <a:noFill/>
        </p:spPr>
        <p:txBody>
          <a:bodyPr wrap="square" rtlCol="0">
            <a:spAutoFit/>
          </a:bodyPr>
          <a:lstStyle/>
          <a:p>
            <a:pPr algn="l"/>
            <a:r>
              <a:rPr lang="en-US" dirty="0">
                <a:latin typeface="CMR9"/>
              </a:rPr>
              <a:t>Number of impact traces versus the diameter of the trace spot in </a:t>
            </a:r>
            <a:r>
              <a:rPr lang="en-US" dirty="0" err="1">
                <a:latin typeface="CMMI9"/>
              </a:rPr>
              <a:t>μ</a:t>
            </a:r>
            <a:r>
              <a:rPr lang="en-US" dirty="0" err="1">
                <a:latin typeface="CMR9"/>
              </a:rPr>
              <a:t>m</a:t>
            </a:r>
            <a:r>
              <a:rPr lang="en-US" dirty="0">
                <a:latin typeface="CMR9"/>
              </a:rPr>
              <a:t> in CR-39 detections with boron-nitride in the target shows a second peak at diameter </a:t>
            </a:r>
            <a:r>
              <a:rPr lang="en-US" dirty="0">
                <a:latin typeface="CMSY9"/>
              </a:rPr>
              <a:t>∼</a:t>
            </a:r>
            <a:r>
              <a:rPr lang="en-US" dirty="0">
                <a:latin typeface="CMR9"/>
              </a:rPr>
              <a:t>12 </a:t>
            </a:r>
            <a:r>
              <a:rPr lang="en-US" dirty="0" err="1">
                <a:latin typeface="CMMI9"/>
              </a:rPr>
              <a:t>μ</a:t>
            </a:r>
            <a:r>
              <a:rPr lang="en-US" dirty="0" err="1">
                <a:latin typeface="CMR9"/>
              </a:rPr>
              <a:t>m</a:t>
            </a:r>
            <a:r>
              <a:rPr lang="en-US" dirty="0">
                <a:latin typeface="CMR9"/>
              </a:rPr>
              <a:t>, corresponding</a:t>
            </a:r>
          </a:p>
          <a:p>
            <a:pPr algn="l"/>
            <a:r>
              <a:rPr lang="en-US" dirty="0">
                <a:latin typeface="CMR9"/>
              </a:rPr>
              <a:t>to the emitted </a:t>
            </a:r>
            <a:r>
              <a:rPr lang="en-US" sz="2800" b="1" dirty="0">
                <a:solidFill>
                  <a:srgbClr val="FF0000"/>
                </a:solidFill>
                <a:latin typeface="Times New Roman" panose="02020603050405020304" pitchFamily="18" charset="0"/>
                <a:cs typeface="Times New Roman" panose="02020603050405020304" pitchFamily="18" charset="0"/>
              </a:rPr>
              <a:t>α</a:t>
            </a:r>
            <a:r>
              <a:rPr lang="en-US" sz="2800" b="1" dirty="0">
                <a:solidFill>
                  <a:srgbClr val="FF0000"/>
                </a:solidFill>
                <a:latin typeface="CMMI9"/>
              </a:rPr>
              <a:t> </a:t>
            </a:r>
            <a:r>
              <a:rPr lang="en-US" sz="2800" b="1" dirty="0">
                <a:solidFill>
                  <a:srgbClr val="FF0000"/>
                </a:solidFill>
                <a:latin typeface="CMR9"/>
              </a:rPr>
              <a:t>particles</a:t>
            </a:r>
            <a:r>
              <a:rPr lang="en-US" dirty="0">
                <a:latin typeface="CMR9"/>
              </a:rPr>
              <a:t>.</a:t>
            </a:r>
            <a:endParaRPr lang="en-US" dirty="0"/>
          </a:p>
        </p:txBody>
      </p:sp>
      <p:sp>
        <p:nvSpPr>
          <p:cNvPr id="7" name="TextBox 6">
            <a:extLst>
              <a:ext uri="{FF2B5EF4-FFF2-40B4-BE49-F238E27FC236}">
                <a16:creationId xmlns:a16="http://schemas.microsoft.com/office/drawing/2014/main" id="{CB817259-5284-BF3E-0AC4-5B8D8A0330C2}"/>
              </a:ext>
            </a:extLst>
          </p:cNvPr>
          <p:cNvSpPr txBox="1"/>
          <p:nvPr/>
        </p:nvSpPr>
        <p:spPr>
          <a:xfrm>
            <a:off x="6459604" y="1316818"/>
            <a:ext cx="5263299" cy="1446550"/>
          </a:xfrm>
          <a:prstGeom prst="rect">
            <a:avLst/>
          </a:prstGeom>
          <a:noFill/>
        </p:spPr>
        <p:txBody>
          <a:bodyPr wrap="square" rtlCol="0">
            <a:spAutoFit/>
          </a:bodyPr>
          <a:lstStyle/>
          <a:p>
            <a:pPr algn="ctr"/>
            <a:r>
              <a:rPr lang="en-US" sz="4400" b="1" dirty="0">
                <a:solidFill>
                  <a:srgbClr val="FF0000"/>
                </a:solidFill>
                <a:effectLst>
                  <a:outerShdw blurRad="50800" dist="50800" dir="5400000" algn="ctr" rotWithShape="0">
                    <a:schemeClr val="tx1"/>
                  </a:outerShdw>
                </a:effectLst>
                <a:latin typeface="CMBX12"/>
              </a:rPr>
              <a:t>Indication of p + </a:t>
            </a:r>
            <a:r>
              <a:rPr lang="en-US" sz="4400" b="1" dirty="0">
                <a:solidFill>
                  <a:srgbClr val="FF0000"/>
                </a:solidFill>
                <a:effectLst>
                  <a:outerShdw blurRad="50800" dist="50800" dir="5400000" algn="ctr" rotWithShape="0">
                    <a:schemeClr val="tx1"/>
                  </a:outerShdw>
                </a:effectLst>
                <a:latin typeface="CMR8"/>
              </a:rPr>
              <a:t>11</a:t>
            </a:r>
            <a:r>
              <a:rPr lang="en-US" sz="4400" b="1" dirty="0">
                <a:solidFill>
                  <a:srgbClr val="FF0000"/>
                </a:solidFill>
                <a:effectLst>
                  <a:outerShdw blurRad="50800" dist="50800" dir="5400000" algn="ctr" rotWithShape="0">
                    <a:schemeClr val="tx1"/>
                  </a:outerShdw>
                </a:effectLst>
                <a:latin typeface="CMBX12"/>
              </a:rPr>
              <a:t>B Reaction</a:t>
            </a:r>
            <a:endParaRPr lang="en-US" sz="4400" b="1" dirty="0">
              <a:solidFill>
                <a:srgbClr val="FF0000"/>
              </a:solidFill>
              <a:effectLst>
                <a:outerShdw blurRad="50800" dist="50800" dir="5400000" algn="ctr" rotWithShape="0">
                  <a:schemeClr val="tx1"/>
                </a:outerShdw>
              </a:effectLst>
            </a:endParaRPr>
          </a:p>
        </p:txBody>
      </p:sp>
      <p:pic>
        <p:nvPicPr>
          <p:cNvPr id="4" name="Picture 3" descr="A black text on a white background&#10;&#10;Description automatically generated">
            <a:extLst>
              <a:ext uri="{FF2B5EF4-FFF2-40B4-BE49-F238E27FC236}">
                <a16:creationId xmlns:a16="http://schemas.microsoft.com/office/drawing/2014/main" id="{4EFFCD75-3884-401E-1885-32D89650BFF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0553" y="6228825"/>
            <a:ext cx="1329179" cy="568982"/>
          </a:xfrm>
          <a:prstGeom prst="rect">
            <a:avLst/>
          </a:prstGeom>
          <a:effectLst>
            <a:outerShdw blurRad="50800" dist="50800" dir="5400000" algn="ctr" rotWithShape="0">
              <a:srgbClr val="000000">
                <a:alpha val="0"/>
              </a:srgbClr>
            </a:outerShdw>
            <a:reflection stA="4000" endPos="65000" dist="50800" dir="5400000" sy="-100000" algn="bl" rotWithShape="0"/>
          </a:effectLst>
        </p:spPr>
      </p:pic>
      <p:cxnSp>
        <p:nvCxnSpPr>
          <p:cNvPr id="8" name="Straight Arrow Connector 7">
            <a:extLst>
              <a:ext uri="{FF2B5EF4-FFF2-40B4-BE49-F238E27FC236}">
                <a16:creationId xmlns:a16="http://schemas.microsoft.com/office/drawing/2014/main" id="{3B4ED546-1EE5-27C6-0B99-9B0841F9DC79}"/>
              </a:ext>
            </a:extLst>
          </p:cNvPr>
          <p:cNvCxnSpPr>
            <a:cxnSpLocks/>
          </p:cNvCxnSpPr>
          <p:nvPr/>
        </p:nvCxnSpPr>
        <p:spPr>
          <a:xfrm flipV="1">
            <a:off x="4500438" y="2223825"/>
            <a:ext cx="2269267" cy="1205175"/>
          </a:xfrm>
          <a:prstGeom prst="straightConnector1">
            <a:avLst/>
          </a:prstGeom>
          <a:ln w="34925">
            <a:solidFill>
              <a:srgbClr val="00B0F0"/>
            </a:solidFill>
            <a:headEnd type="stealth" w="lg" len="lg"/>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9931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EA175-A956-ECF6-8EFD-8CBEF9A8360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7AA42F-CD81-5322-DC3B-D82A392B1571}"/>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FF7EFC1B-636E-47C6-9191-17A9F6F5E640}"/>
              </a:ext>
            </a:extLst>
          </p:cNvPr>
          <p:cNvSpPr>
            <a:spLocks noGrp="1"/>
          </p:cNvSpPr>
          <p:nvPr>
            <p:ph type="sldNum" sz="quarter" idx="12"/>
          </p:nvPr>
        </p:nvSpPr>
        <p:spPr/>
        <p:txBody>
          <a:bodyPr/>
          <a:lstStyle/>
          <a:p>
            <a:fld id="{94C746F7-F6CF-4975-9C38-EAEB56E4C17B}" type="slidenum">
              <a:rPr lang="en-US" smtClean="0"/>
              <a:t>35</a:t>
            </a:fld>
            <a:endParaRPr lang="en-US"/>
          </a:p>
        </p:txBody>
      </p:sp>
      <p:pic>
        <p:nvPicPr>
          <p:cNvPr id="4" name="Picture 3">
            <a:extLst>
              <a:ext uri="{FF2B5EF4-FFF2-40B4-BE49-F238E27FC236}">
                <a16:creationId xmlns:a16="http://schemas.microsoft.com/office/drawing/2014/main" id="{76BED77A-0240-2E0D-E154-58008A58BD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4201" y="1740779"/>
            <a:ext cx="5676237" cy="4230085"/>
          </a:xfrm>
          <a:prstGeom prst="rect">
            <a:avLst/>
          </a:prstGeom>
          <a:noFill/>
          <a:ln>
            <a:noFill/>
          </a:ln>
        </p:spPr>
      </p:pic>
      <p:sp>
        <p:nvSpPr>
          <p:cNvPr id="5" name="Rectangle 4">
            <a:extLst>
              <a:ext uri="{FF2B5EF4-FFF2-40B4-BE49-F238E27FC236}">
                <a16:creationId xmlns:a16="http://schemas.microsoft.com/office/drawing/2014/main" id="{8727BFBF-10B7-4979-9D51-5B0F1B2ACC05}"/>
              </a:ext>
            </a:extLst>
          </p:cNvPr>
          <p:cNvSpPr/>
          <p:nvPr/>
        </p:nvSpPr>
        <p:spPr>
          <a:xfrm>
            <a:off x="456063" y="208233"/>
            <a:ext cx="5841536" cy="4401205"/>
          </a:xfrm>
          <a:prstGeom prst="rect">
            <a:avLst/>
          </a:prstGeom>
          <a:noFill/>
        </p:spPr>
        <p:txBody>
          <a:bodyPr wrap="none" lIns="91440" tIns="45720" rIns="91440" bIns="45720">
            <a:spAutoFit/>
          </a:bodyPr>
          <a:lstStyle/>
          <a:p>
            <a:r>
              <a:rPr lang="en-US" sz="4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Directed Resonant</a:t>
            </a:r>
            <a:br>
              <a:rPr lang="en-US" sz="4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br>
            <a:r>
              <a:rPr lang="en-US" sz="4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Nanoantenna </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Arrays </a:t>
            </a:r>
          </a:p>
          <a:p>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parallel to the polarization </a:t>
            </a:r>
            <a:b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br>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of the laser bean (horizontal)</a:t>
            </a:r>
            <a:br>
              <a:rPr lang="en-US" sz="44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br>
            <a:endParaRPr lang="en-US" sz="44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a:p>
            <a:r>
              <a:rPr lang="en-US" sz="2800" b="1" cap="none" spc="0" dirty="0">
                <a:ln w="9525">
                  <a:solidFill>
                    <a:schemeClr val="bg1"/>
                  </a:solidFill>
                  <a:prstDash val="solid"/>
                </a:ln>
                <a:effectLst>
                  <a:outerShdw blurRad="12700" dist="38100" dir="2700000" algn="tl" rotWithShape="0">
                    <a:schemeClr val="accent5">
                      <a:lumMod val="60000"/>
                      <a:lumOff val="40000"/>
                    </a:schemeClr>
                  </a:outerShdw>
                </a:effectLst>
              </a:rPr>
              <a:t>Comparison of horizontal and </a:t>
            </a:r>
            <a:br>
              <a:rPr lang="en-US" sz="2800" b="1" cap="none" spc="0" dirty="0">
                <a:ln w="9525">
                  <a:solidFill>
                    <a:schemeClr val="bg1"/>
                  </a:solidFill>
                  <a:prstDash val="solid"/>
                </a:ln>
                <a:effectLst>
                  <a:outerShdw blurRad="12700" dist="38100" dir="2700000" algn="tl" rotWithShape="0">
                    <a:schemeClr val="accent5">
                      <a:lumMod val="60000"/>
                      <a:lumOff val="40000"/>
                    </a:schemeClr>
                  </a:outerShdw>
                </a:effectLst>
              </a:rPr>
            </a:br>
            <a:r>
              <a:rPr lang="en-US" sz="2800" b="1" cap="none" spc="0" dirty="0">
                <a:ln w="9525">
                  <a:solidFill>
                    <a:schemeClr val="bg1"/>
                  </a:solidFill>
                  <a:prstDash val="solid"/>
                </a:ln>
                <a:effectLst>
                  <a:outerShdw blurRad="12700" dist="38100" dir="2700000" algn="tl" rotWithShape="0">
                    <a:schemeClr val="accent5">
                      <a:lumMod val="60000"/>
                      <a:lumOff val="40000"/>
                    </a:schemeClr>
                  </a:outerShdw>
                </a:effectLst>
              </a:rPr>
              <a:t>vertical  directed antennas in</a:t>
            </a:r>
            <a:br>
              <a:rPr lang="en-US" sz="2800" b="1" cap="none" spc="0" dirty="0">
                <a:ln w="9525">
                  <a:solidFill>
                    <a:schemeClr val="bg1"/>
                  </a:solidFill>
                  <a:prstDash val="solid"/>
                </a:ln>
                <a:effectLst>
                  <a:outerShdw blurRad="12700" dist="38100" dir="2700000" algn="tl" rotWithShape="0">
                    <a:schemeClr val="accent5">
                      <a:lumMod val="60000"/>
                      <a:lumOff val="40000"/>
                    </a:schemeClr>
                  </a:outerShdw>
                </a:effectLst>
              </a:rPr>
            </a:br>
            <a:r>
              <a:rPr lang="en-US" sz="2800" b="1" cap="none" spc="0" dirty="0">
                <a:ln w="9525">
                  <a:solidFill>
                    <a:schemeClr val="bg1"/>
                  </a:solidFill>
                  <a:prstDash val="solid"/>
                </a:ln>
                <a:effectLst>
                  <a:outerShdw blurRad="12700" dist="38100" dir="2700000" algn="tl" rotWithShape="0">
                    <a:schemeClr val="accent5">
                      <a:lumMod val="60000"/>
                      <a:lumOff val="40000"/>
                    </a:schemeClr>
                  </a:outerShdw>
                </a:effectLst>
              </a:rPr>
              <a:t>the target </a:t>
            </a:r>
            <a:r>
              <a:rPr lang="en-US" sz="2400" b="1" cap="none" spc="0" dirty="0">
                <a:ln w="9525">
                  <a:solidFill>
                    <a:schemeClr val="bg1"/>
                  </a:solidFill>
                  <a:prstDash val="solid"/>
                </a:ln>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Zs. M</a:t>
            </a:r>
            <a:r>
              <a:rPr lang="hu-HU" sz="2400" b="1" cap="none" spc="0" dirty="0" err="1">
                <a:ln w="9525">
                  <a:solidFill>
                    <a:schemeClr val="bg1"/>
                  </a:solidFill>
                  <a:prstDash val="solid"/>
                </a:ln>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árton</a:t>
            </a:r>
            <a:r>
              <a:rPr lang="en-US" sz="2400" b="1" cap="none" spc="0" dirty="0">
                <a:ln w="9525">
                  <a:solidFill>
                    <a:schemeClr val="bg1"/>
                  </a:solidFill>
                  <a:prstDash val="solid"/>
                </a:ln>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et a. ]</a:t>
            </a:r>
          </a:p>
        </p:txBody>
      </p:sp>
      <p:sp>
        <p:nvSpPr>
          <p:cNvPr id="6" name="TextBox 5">
            <a:extLst>
              <a:ext uri="{FF2B5EF4-FFF2-40B4-BE49-F238E27FC236}">
                <a16:creationId xmlns:a16="http://schemas.microsoft.com/office/drawing/2014/main" id="{4920C992-1DFD-C0DC-511F-9F76A7DD1B4F}"/>
              </a:ext>
            </a:extLst>
          </p:cNvPr>
          <p:cNvSpPr txBox="1"/>
          <p:nvPr/>
        </p:nvSpPr>
        <p:spPr>
          <a:xfrm>
            <a:off x="6957391" y="216184"/>
            <a:ext cx="4937759" cy="830997"/>
          </a:xfrm>
          <a:prstGeom prst="rect">
            <a:avLst/>
          </a:prstGeom>
          <a:noFill/>
        </p:spPr>
        <p:txBody>
          <a:bodyPr wrap="square" rtlCol="0">
            <a:spAutoFit/>
          </a:bodyPr>
          <a:lstStyle/>
          <a:p>
            <a:r>
              <a:rPr lang="en-US" sz="2400" b="1" dirty="0" err="1">
                <a:solidFill>
                  <a:srgbClr val="FF0000"/>
                </a:solidFill>
              </a:rPr>
              <a:t>Uunder</a:t>
            </a:r>
            <a:r>
              <a:rPr lang="en-US" sz="2400" b="1" dirty="0">
                <a:solidFill>
                  <a:srgbClr val="FF0000"/>
                </a:solidFill>
              </a:rPr>
              <a:t> </a:t>
            </a:r>
            <a:r>
              <a:rPr lang="en-US" sz="2400" b="1" dirty="0" err="1">
                <a:solidFill>
                  <a:srgbClr val="FF0000"/>
                </a:solidFill>
              </a:rPr>
              <a:t>publicatoion</a:t>
            </a:r>
            <a:r>
              <a:rPr lang="en-US" sz="2400" b="1" dirty="0">
                <a:solidFill>
                  <a:srgbClr val="FF0000"/>
                </a:solidFill>
              </a:rPr>
              <a:t> </a:t>
            </a:r>
            <a:br>
              <a:rPr lang="en-US" sz="2400" b="1" dirty="0">
                <a:solidFill>
                  <a:srgbClr val="FF0000"/>
                </a:solidFill>
              </a:rPr>
            </a:br>
            <a:r>
              <a:rPr lang="en-US" sz="2400" dirty="0">
                <a:solidFill>
                  <a:srgbClr val="FF0000"/>
                </a:solidFill>
              </a:rPr>
              <a:t>(arXiv 2601.05331</a:t>
            </a:r>
            <a:r>
              <a:rPr lang="en-US" sz="2400" b="1" dirty="0">
                <a:solidFill>
                  <a:srgbClr val="FF0000"/>
                </a:solidFill>
              </a:rPr>
              <a:t>v3</a:t>
            </a:r>
            <a:r>
              <a:rPr lang="en-US" sz="2400" dirty="0">
                <a:solidFill>
                  <a:srgbClr val="FF0000"/>
                </a:solidFill>
              </a:rPr>
              <a:t>)</a:t>
            </a:r>
          </a:p>
        </p:txBody>
      </p:sp>
      <p:pic>
        <p:nvPicPr>
          <p:cNvPr id="7" name="Picture 6" descr="A black text on a white background&#10;&#10;Description automatically generated">
            <a:extLst>
              <a:ext uri="{FF2B5EF4-FFF2-40B4-BE49-F238E27FC236}">
                <a16:creationId xmlns:a16="http://schemas.microsoft.com/office/drawing/2014/main" id="{8E962B6C-E10D-DEAE-C3E3-ABFB87BAE7C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0553" y="6228825"/>
            <a:ext cx="1329179" cy="568982"/>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1032875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5E51D-B302-74C3-E51B-2DAC1179B13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9F0FDC-6E31-30CF-9F5D-751E6CE9541C}"/>
              </a:ext>
            </a:extLst>
          </p:cNvPr>
          <p:cNvSpPr>
            <a:spLocks noGrp="1"/>
          </p:cNvSpPr>
          <p:nvPr>
            <p:ph type="ftr" sz="quarter" idx="11"/>
          </p:nvPr>
        </p:nvSpPr>
        <p:spPr>
          <a:xfrm>
            <a:off x="4038600" y="6374690"/>
            <a:ext cx="4114800" cy="365125"/>
          </a:xfrm>
        </p:spPr>
        <p:txBody>
          <a:bodyPr/>
          <a:lstStyle/>
          <a:p>
            <a:r>
              <a:rPr lang="en-US" dirty="0"/>
              <a:t>Csernai, L.P. [NAPLIFE&amp;FUSENOW]</a:t>
            </a:r>
          </a:p>
        </p:txBody>
      </p:sp>
      <p:sp>
        <p:nvSpPr>
          <p:cNvPr id="3" name="Slide Number Placeholder 2">
            <a:extLst>
              <a:ext uri="{FF2B5EF4-FFF2-40B4-BE49-F238E27FC236}">
                <a16:creationId xmlns:a16="http://schemas.microsoft.com/office/drawing/2014/main" id="{64A80A97-2C39-7801-629E-64565D643338}"/>
              </a:ext>
            </a:extLst>
          </p:cNvPr>
          <p:cNvSpPr>
            <a:spLocks noGrp="1"/>
          </p:cNvSpPr>
          <p:nvPr>
            <p:ph type="sldNum" sz="quarter" idx="12"/>
          </p:nvPr>
        </p:nvSpPr>
        <p:spPr/>
        <p:txBody>
          <a:bodyPr/>
          <a:lstStyle/>
          <a:p>
            <a:fld id="{94C746F7-F6CF-4975-9C38-EAEB56E4C17B}" type="slidenum">
              <a:rPr lang="en-US" smtClean="0"/>
              <a:t>36</a:t>
            </a:fld>
            <a:endParaRPr lang="en-US" dirty="0"/>
          </a:p>
        </p:txBody>
      </p:sp>
      <p:pic>
        <p:nvPicPr>
          <p:cNvPr id="5" name="Picture 4">
            <a:extLst>
              <a:ext uri="{FF2B5EF4-FFF2-40B4-BE49-F238E27FC236}">
                <a16:creationId xmlns:a16="http://schemas.microsoft.com/office/drawing/2014/main" id="{A17CDA11-1338-B999-A37C-F411B048FB39}"/>
              </a:ext>
            </a:extLst>
          </p:cNvPr>
          <p:cNvPicPr>
            <a:picLocks noChangeAspect="1"/>
          </p:cNvPicPr>
          <p:nvPr/>
        </p:nvPicPr>
        <p:blipFill>
          <a:blip r:embed="rId3"/>
          <a:stretch>
            <a:fillRect/>
          </a:stretch>
        </p:blipFill>
        <p:spPr>
          <a:xfrm>
            <a:off x="117219" y="68802"/>
            <a:ext cx="11006406" cy="6093439"/>
          </a:xfrm>
          <a:prstGeom prst="rect">
            <a:avLst/>
          </a:prstGeom>
        </p:spPr>
      </p:pic>
      <p:sp>
        <p:nvSpPr>
          <p:cNvPr id="9" name="TextBox 8">
            <a:extLst>
              <a:ext uri="{FF2B5EF4-FFF2-40B4-BE49-F238E27FC236}">
                <a16:creationId xmlns:a16="http://schemas.microsoft.com/office/drawing/2014/main" id="{1EC646F4-8E53-490C-CB00-4E203529017B}"/>
              </a:ext>
            </a:extLst>
          </p:cNvPr>
          <p:cNvSpPr txBox="1"/>
          <p:nvPr/>
        </p:nvSpPr>
        <p:spPr>
          <a:xfrm>
            <a:off x="549998" y="5733223"/>
            <a:ext cx="11092003" cy="523220"/>
          </a:xfrm>
          <a:prstGeom prst="rect">
            <a:avLst/>
          </a:prstGeom>
          <a:solidFill>
            <a:schemeClr val="bg1"/>
          </a:solidFill>
        </p:spPr>
        <p:txBody>
          <a:bodyPr wrap="square" rtlCol="0">
            <a:spAutoFit/>
          </a:bodyPr>
          <a:lstStyle/>
          <a:p>
            <a:r>
              <a:rPr lang="en-US" b="1" dirty="0"/>
              <a:t> </a:t>
            </a:r>
            <a:r>
              <a:rPr lang="en-US" sz="2800" b="1" dirty="0">
                <a:solidFill>
                  <a:srgbClr val="FF0000"/>
                </a:solidFill>
              </a:rPr>
              <a:t>Imene Benabdelghani </a:t>
            </a:r>
            <a:r>
              <a:rPr lang="en-US" dirty="0">
                <a:latin typeface="Arial" panose="020B0604020202020204" pitchFamily="34" charset="0"/>
                <a:cs typeface="Arial" panose="020B0604020202020204" pitchFamily="34" charset="0"/>
              </a:rPr>
              <a:t>et al., (NAPLIFE Collaboration) @ ELI-ALPS:   XIV ICNFP </a:t>
            </a:r>
            <a:r>
              <a:rPr lang="en-US" b="1" dirty="0">
                <a:latin typeface="Arial" panose="020B0604020202020204" pitchFamily="34" charset="0"/>
                <a:cs typeface="Arial" panose="020B0604020202020204" pitchFamily="34" charset="0"/>
              </a:rPr>
              <a:t>July</a:t>
            </a:r>
            <a:r>
              <a:rPr lang="en-US" dirty="0">
                <a:latin typeface="Arial" panose="020B0604020202020204" pitchFamily="34" charset="0"/>
                <a:cs typeface="Arial" panose="020B0604020202020204" pitchFamily="34" charset="0"/>
              </a:rPr>
              <a:t> 2025  </a:t>
            </a:r>
          </a:p>
        </p:txBody>
      </p:sp>
      <p:sp>
        <p:nvSpPr>
          <p:cNvPr id="10" name="TextBox 9">
            <a:extLst>
              <a:ext uri="{FF2B5EF4-FFF2-40B4-BE49-F238E27FC236}">
                <a16:creationId xmlns:a16="http://schemas.microsoft.com/office/drawing/2014/main" id="{9E9B42EE-EDF5-EC83-B054-0217F0F65AFF}"/>
              </a:ext>
            </a:extLst>
          </p:cNvPr>
          <p:cNvSpPr txBox="1"/>
          <p:nvPr/>
        </p:nvSpPr>
        <p:spPr>
          <a:xfrm>
            <a:off x="10627018" y="1229173"/>
            <a:ext cx="1564982" cy="3693319"/>
          </a:xfrm>
          <a:prstGeom prst="rect">
            <a:avLst/>
          </a:prstGeom>
          <a:noFill/>
        </p:spPr>
        <p:txBody>
          <a:bodyPr wrap="square" rtlCol="0">
            <a:spAutoFit/>
          </a:bodyPr>
          <a:lstStyle/>
          <a:p>
            <a:r>
              <a:rPr lang="en-US" dirty="0">
                <a:solidFill>
                  <a:srgbClr val="FF0000"/>
                </a:solidFill>
              </a:rPr>
              <a:t>Laser </a:t>
            </a:r>
            <a:br>
              <a:rPr lang="en-US" dirty="0">
                <a:solidFill>
                  <a:srgbClr val="FF0000"/>
                </a:solidFill>
              </a:rPr>
            </a:br>
            <a:r>
              <a:rPr lang="en-US" dirty="0">
                <a:solidFill>
                  <a:srgbClr val="FF0000"/>
                </a:solidFill>
              </a:rPr>
              <a:t>beam is</a:t>
            </a:r>
            <a:br>
              <a:rPr lang="en-US" dirty="0">
                <a:solidFill>
                  <a:srgbClr val="FF0000"/>
                </a:solidFill>
              </a:rPr>
            </a:br>
            <a:r>
              <a:rPr lang="en-US" b="1" dirty="0">
                <a:solidFill>
                  <a:srgbClr val="FF0000"/>
                </a:solidFill>
              </a:rPr>
              <a:t>horizontally</a:t>
            </a:r>
            <a:br>
              <a:rPr lang="en-US" dirty="0">
                <a:solidFill>
                  <a:srgbClr val="FF0000"/>
                </a:solidFill>
              </a:rPr>
            </a:br>
            <a:r>
              <a:rPr lang="en-US" dirty="0">
                <a:solidFill>
                  <a:srgbClr val="FF0000"/>
                </a:solidFill>
              </a:rPr>
              <a:t>polarized !!!</a:t>
            </a:r>
            <a:br>
              <a:rPr lang="en-US" dirty="0">
                <a:solidFill>
                  <a:srgbClr val="FF0000"/>
                </a:solidFill>
              </a:rPr>
            </a:br>
            <a:endParaRPr lang="en-US" dirty="0">
              <a:solidFill>
                <a:srgbClr val="FF0000"/>
              </a:solidFill>
            </a:endParaRPr>
          </a:p>
          <a:p>
            <a:r>
              <a:rPr lang="en-US" dirty="0">
                <a:solidFill>
                  <a:srgbClr val="FF0000"/>
                </a:solidFill>
                <a:sym typeface="Wingdings" panose="05000000000000000000" pitchFamily="2" charset="2"/>
              </a:rPr>
              <a:t></a:t>
            </a:r>
            <a:br>
              <a:rPr lang="en-US" dirty="0">
                <a:solidFill>
                  <a:srgbClr val="FF0000"/>
                </a:solidFill>
                <a:sym typeface="Wingdings" panose="05000000000000000000" pitchFamily="2" charset="2"/>
              </a:rPr>
            </a:br>
            <a:br>
              <a:rPr lang="en-US" dirty="0">
                <a:solidFill>
                  <a:srgbClr val="FF0000"/>
                </a:solidFill>
                <a:sym typeface="Wingdings" panose="05000000000000000000" pitchFamily="2" charset="2"/>
              </a:rPr>
            </a:br>
            <a:r>
              <a:rPr lang="en-US" dirty="0">
                <a:solidFill>
                  <a:srgbClr val="FF0000"/>
                </a:solidFill>
                <a:sym typeface="Wingdings" panose="05000000000000000000" pitchFamily="2" charset="2"/>
              </a:rPr>
              <a:t>Nanorod</a:t>
            </a:r>
            <a:br>
              <a:rPr lang="en-US" dirty="0">
                <a:solidFill>
                  <a:srgbClr val="FF0000"/>
                </a:solidFill>
                <a:sym typeface="Wingdings" panose="05000000000000000000" pitchFamily="2" charset="2"/>
              </a:rPr>
            </a:br>
            <a:r>
              <a:rPr lang="en-US" dirty="0">
                <a:solidFill>
                  <a:srgbClr val="FF0000"/>
                </a:solidFill>
                <a:sym typeface="Wingdings" panose="05000000000000000000" pitchFamily="2" charset="2"/>
              </a:rPr>
              <a:t>antennas</a:t>
            </a:r>
            <a:br>
              <a:rPr lang="en-US" dirty="0">
                <a:solidFill>
                  <a:srgbClr val="FF0000"/>
                </a:solidFill>
                <a:sym typeface="Wingdings" panose="05000000000000000000" pitchFamily="2" charset="2"/>
              </a:rPr>
            </a:br>
            <a:r>
              <a:rPr lang="en-US" dirty="0">
                <a:solidFill>
                  <a:srgbClr val="FF0000"/>
                </a:solidFill>
                <a:sym typeface="Wingdings" panose="05000000000000000000" pitchFamily="2" charset="2"/>
              </a:rPr>
              <a:t>accelerate </a:t>
            </a:r>
            <a:br>
              <a:rPr lang="en-US" dirty="0">
                <a:solidFill>
                  <a:srgbClr val="FF0000"/>
                </a:solidFill>
                <a:sym typeface="Wingdings" panose="05000000000000000000" pitchFamily="2" charset="2"/>
              </a:rPr>
            </a:br>
            <a:r>
              <a:rPr lang="en-US" dirty="0">
                <a:solidFill>
                  <a:srgbClr val="FF0000"/>
                </a:solidFill>
                <a:sym typeface="Wingdings" panose="05000000000000000000" pitchFamily="2" charset="2"/>
              </a:rPr>
              <a:t>protons</a:t>
            </a:r>
            <a:br>
              <a:rPr lang="en-US" dirty="0">
                <a:solidFill>
                  <a:srgbClr val="FF0000"/>
                </a:solidFill>
                <a:sym typeface="Wingdings" panose="05000000000000000000" pitchFamily="2" charset="2"/>
              </a:rPr>
            </a:br>
            <a:r>
              <a:rPr lang="en-US" b="1" dirty="0">
                <a:solidFill>
                  <a:srgbClr val="FF0000"/>
                </a:solidFill>
                <a:sym typeface="Wingdings" panose="05000000000000000000" pitchFamily="2" charset="2"/>
              </a:rPr>
              <a:t>horizontally</a:t>
            </a:r>
            <a:br>
              <a:rPr lang="en-US" dirty="0">
                <a:solidFill>
                  <a:srgbClr val="FF0000"/>
                </a:solidFill>
                <a:sym typeface="Wingdings" panose="05000000000000000000" pitchFamily="2" charset="2"/>
              </a:rPr>
            </a:br>
            <a:r>
              <a:rPr lang="en-US" b="1" dirty="0">
                <a:solidFill>
                  <a:srgbClr val="FF0000"/>
                </a:solidFill>
                <a:sym typeface="Wingdings" panose="05000000000000000000" pitchFamily="2" charset="2"/>
              </a:rPr>
              <a:t>!!</a:t>
            </a:r>
            <a:r>
              <a:rPr lang="en-US" dirty="0">
                <a:solidFill>
                  <a:srgbClr val="FF0000"/>
                </a:solidFill>
                <a:sym typeface="Wingdings" panose="05000000000000000000" pitchFamily="2" charset="2"/>
              </a:rPr>
              <a:t>!</a:t>
            </a:r>
            <a:endParaRPr lang="en-US" dirty="0">
              <a:solidFill>
                <a:srgbClr val="FF0000"/>
              </a:solidFill>
            </a:endParaRPr>
          </a:p>
        </p:txBody>
      </p:sp>
      <p:sp>
        <p:nvSpPr>
          <p:cNvPr id="6" name="TextBox 5">
            <a:extLst>
              <a:ext uri="{FF2B5EF4-FFF2-40B4-BE49-F238E27FC236}">
                <a16:creationId xmlns:a16="http://schemas.microsoft.com/office/drawing/2014/main" id="{D164114B-673D-2BFB-05B0-F5A04CFAC792}"/>
              </a:ext>
            </a:extLst>
          </p:cNvPr>
          <p:cNvSpPr txBox="1"/>
          <p:nvPr/>
        </p:nvSpPr>
        <p:spPr>
          <a:xfrm rot="20542636">
            <a:off x="3005893" y="1586935"/>
            <a:ext cx="1474866" cy="646331"/>
          </a:xfrm>
          <a:prstGeom prst="rect">
            <a:avLst/>
          </a:prstGeom>
          <a:noFill/>
        </p:spPr>
        <p:txBody>
          <a:bodyPr wrap="square" rtlCol="0">
            <a:spAutoFit/>
          </a:bodyPr>
          <a:lstStyle/>
          <a:p>
            <a:pPr algn="r"/>
            <a:r>
              <a:rPr lang="en-US" b="1" dirty="0">
                <a:solidFill>
                  <a:srgbClr val="FF0000"/>
                </a:solidFill>
              </a:rPr>
              <a:t>Preliminary</a:t>
            </a:r>
            <a:br>
              <a:rPr lang="en-US" b="1" dirty="0">
                <a:solidFill>
                  <a:srgbClr val="FF0000"/>
                </a:solidFill>
              </a:rPr>
            </a:br>
            <a:r>
              <a:rPr lang="en-US" b="1" dirty="0">
                <a:solidFill>
                  <a:srgbClr val="FF0000"/>
                </a:solidFill>
              </a:rPr>
              <a:t>Aug.’25</a:t>
            </a:r>
          </a:p>
        </p:txBody>
      </p:sp>
      <p:sp>
        <p:nvSpPr>
          <p:cNvPr id="7" name="TextBox 6">
            <a:extLst>
              <a:ext uri="{FF2B5EF4-FFF2-40B4-BE49-F238E27FC236}">
                <a16:creationId xmlns:a16="http://schemas.microsoft.com/office/drawing/2014/main" id="{5F25501C-A835-CACB-33A8-9D7FF3DCB551}"/>
              </a:ext>
            </a:extLst>
          </p:cNvPr>
          <p:cNvSpPr txBox="1"/>
          <p:nvPr/>
        </p:nvSpPr>
        <p:spPr>
          <a:xfrm rot="20542636">
            <a:off x="3142669" y="4006812"/>
            <a:ext cx="1474866" cy="646331"/>
          </a:xfrm>
          <a:prstGeom prst="rect">
            <a:avLst/>
          </a:prstGeom>
          <a:noFill/>
        </p:spPr>
        <p:txBody>
          <a:bodyPr wrap="square" rtlCol="0">
            <a:spAutoFit/>
          </a:bodyPr>
          <a:lstStyle/>
          <a:p>
            <a:pPr algn="r"/>
            <a:r>
              <a:rPr lang="en-US" b="1" dirty="0">
                <a:solidFill>
                  <a:srgbClr val="FF0000"/>
                </a:solidFill>
              </a:rPr>
              <a:t>Preliminary</a:t>
            </a:r>
            <a:br>
              <a:rPr lang="en-US" b="1" dirty="0">
                <a:solidFill>
                  <a:srgbClr val="FF0000"/>
                </a:solidFill>
              </a:rPr>
            </a:br>
            <a:r>
              <a:rPr lang="en-US" b="1" dirty="0">
                <a:solidFill>
                  <a:srgbClr val="FF0000"/>
                </a:solidFill>
              </a:rPr>
              <a:t>Dec. ‘25</a:t>
            </a:r>
          </a:p>
        </p:txBody>
      </p:sp>
      <p:sp>
        <p:nvSpPr>
          <p:cNvPr id="4" name="TextBox 3">
            <a:extLst>
              <a:ext uri="{FF2B5EF4-FFF2-40B4-BE49-F238E27FC236}">
                <a16:creationId xmlns:a16="http://schemas.microsoft.com/office/drawing/2014/main" id="{3D3BDAD0-47A9-23C8-BDE5-F2D837F6668A}"/>
              </a:ext>
            </a:extLst>
          </p:cNvPr>
          <p:cNvSpPr txBox="1"/>
          <p:nvPr/>
        </p:nvSpPr>
        <p:spPr>
          <a:xfrm>
            <a:off x="10320274" y="913209"/>
            <a:ext cx="1372263"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June. 2025</a:t>
            </a:r>
          </a:p>
        </p:txBody>
      </p:sp>
      <p:pic>
        <p:nvPicPr>
          <p:cNvPr id="12" name="Picture 11" descr="A black text on a white background&#10;&#10;Description automatically generated">
            <a:extLst>
              <a:ext uri="{FF2B5EF4-FFF2-40B4-BE49-F238E27FC236}">
                <a16:creationId xmlns:a16="http://schemas.microsoft.com/office/drawing/2014/main" id="{B2AE2EE1-0B54-22D9-7219-70406E77A05F}"/>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0553" y="6228825"/>
            <a:ext cx="1329179" cy="568982"/>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2219651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6C7E7C-46AF-665C-ED90-AA1F75F5362E}"/>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BFD6F8A1-687E-7107-66D2-4718195A08A6}"/>
              </a:ext>
            </a:extLst>
          </p:cNvPr>
          <p:cNvSpPr>
            <a:spLocks noGrp="1"/>
          </p:cNvSpPr>
          <p:nvPr>
            <p:ph type="sldNum" sz="quarter" idx="12"/>
          </p:nvPr>
        </p:nvSpPr>
        <p:spPr/>
        <p:txBody>
          <a:bodyPr/>
          <a:lstStyle/>
          <a:p>
            <a:fld id="{94C746F7-F6CF-4975-9C38-EAEB56E4C17B}" type="slidenum">
              <a:rPr lang="en-US" smtClean="0"/>
              <a:t>37</a:t>
            </a:fld>
            <a:endParaRPr lang="en-US" dirty="0"/>
          </a:p>
        </p:txBody>
      </p:sp>
      <p:sp>
        <p:nvSpPr>
          <p:cNvPr id="5" name="TextBox 4">
            <a:extLst>
              <a:ext uri="{FF2B5EF4-FFF2-40B4-BE49-F238E27FC236}">
                <a16:creationId xmlns:a16="http://schemas.microsoft.com/office/drawing/2014/main" id="{B31E0409-C69D-DE2A-14AD-D9CB9FB92263}"/>
              </a:ext>
            </a:extLst>
          </p:cNvPr>
          <p:cNvSpPr txBox="1"/>
          <p:nvPr/>
        </p:nvSpPr>
        <p:spPr>
          <a:xfrm>
            <a:off x="3649649" y="285256"/>
            <a:ext cx="6400800" cy="584775"/>
          </a:xfrm>
          <a:prstGeom prst="rect">
            <a:avLst/>
          </a:prstGeom>
          <a:noFill/>
        </p:spPr>
        <p:txBody>
          <a:bodyPr wrap="square" rtlCol="0">
            <a:spAutoFit/>
          </a:bodyPr>
          <a:lstStyle/>
          <a:p>
            <a:r>
              <a:rPr lang="en-US" sz="3200" b="1" dirty="0">
                <a:solidFill>
                  <a:srgbClr val="FF0000"/>
                </a:solidFill>
                <a:effectLst>
                  <a:outerShdw blurRad="63500" dist="50800" dir="5400000" algn="ctr" rotWithShape="0">
                    <a:schemeClr val="tx1"/>
                  </a:outerShdw>
                </a:effectLst>
                <a:latin typeface="Arial" panose="020B0604020202020204" pitchFamily="34" charset="0"/>
                <a:cs typeface="Arial" panose="020B0604020202020204" pitchFamily="34" charset="0"/>
              </a:rPr>
              <a:t>Measured BWD  TP  Spectrum</a:t>
            </a:r>
          </a:p>
        </p:txBody>
      </p:sp>
      <p:sp>
        <p:nvSpPr>
          <p:cNvPr id="6" name="TextBox 5">
            <a:extLst>
              <a:ext uri="{FF2B5EF4-FFF2-40B4-BE49-F238E27FC236}">
                <a16:creationId xmlns:a16="http://schemas.microsoft.com/office/drawing/2014/main" id="{EB97B1BB-F062-0D10-A6E1-2155A85AB9FC}"/>
              </a:ext>
            </a:extLst>
          </p:cNvPr>
          <p:cNvSpPr txBox="1"/>
          <p:nvPr/>
        </p:nvSpPr>
        <p:spPr>
          <a:xfrm>
            <a:off x="388952" y="1319098"/>
            <a:ext cx="10964848" cy="1015663"/>
          </a:xfrm>
          <a:prstGeom prst="rect">
            <a:avLst/>
          </a:prstGeom>
          <a:noFill/>
        </p:spPr>
        <p:txBody>
          <a:bodyPr wrap="square" rtlCol="0">
            <a:spAutoFit/>
          </a:bodyPr>
          <a:lstStyle/>
          <a:p>
            <a:r>
              <a:rPr lang="en-US" sz="2000" dirty="0"/>
              <a:t>The laser beam pulse energy was 30 </a:t>
            </a:r>
            <a:r>
              <a:rPr lang="en-US" sz="2000" dirty="0" err="1"/>
              <a:t>mJ</a:t>
            </a:r>
            <a:r>
              <a:rPr lang="en-US" sz="2000" dirty="0"/>
              <a:t>, the pulse duration was 120.5 fs, and the </a:t>
            </a:r>
            <a:br>
              <a:rPr lang="en-US" sz="2000" dirty="0"/>
            </a:br>
            <a:r>
              <a:rPr lang="en-US" sz="2000" dirty="0"/>
              <a:t>target thickness was 170 </a:t>
            </a:r>
            <a:r>
              <a:rPr lang="en-US" sz="2000" dirty="0" err="1"/>
              <a:t>μm</a:t>
            </a:r>
            <a:r>
              <a:rPr lang="en-US" sz="2000" dirty="0"/>
              <a:t>. The length of the nanorod antennas was 102 nm. </a:t>
            </a:r>
            <a:br>
              <a:rPr lang="en-US" sz="2000" dirty="0"/>
            </a:br>
            <a:endParaRPr lang="en-US" sz="2000" dirty="0"/>
          </a:p>
        </p:txBody>
      </p:sp>
      <p:pic>
        <p:nvPicPr>
          <p:cNvPr id="8" name="Picture 7" descr="A black text on a white background&#10;&#10;Description automatically generated">
            <a:extLst>
              <a:ext uri="{FF2B5EF4-FFF2-40B4-BE49-F238E27FC236}">
                <a16:creationId xmlns:a16="http://schemas.microsoft.com/office/drawing/2014/main" id="{64D7A234-8FAC-AEED-C513-2E45BDB2B00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00553" y="6228825"/>
            <a:ext cx="1329179" cy="568982"/>
          </a:xfrm>
          <a:prstGeom prst="rect">
            <a:avLst/>
          </a:prstGeom>
          <a:effectLst>
            <a:outerShdw blurRad="50800" dist="50800" dir="5400000" algn="ctr" rotWithShape="0">
              <a:srgbClr val="000000">
                <a:alpha val="0"/>
              </a:srgbClr>
            </a:outerShdw>
            <a:reflection stA="4000" endPos="65000" dist="50800" dir="5400000" sy="-100000" algn="bl" rotWithShape="0"/>
          </a:effectLst>
        </p:spPr>
      </p:pic>
      <p:pic>
        <p:nvPicPr>
          <p:cNvPr id="9" name="Picture 8">
            <a:extLst>
              <a:ext uri="{FF2B5EF4-FFF2-40B4-BE49-F238E27FC236}">
                <a16:creationId xmlns:a16="http://schemas.microsoft.com/office/drawing/2014/main" id="{DEF28559-5915-7DC5-CC0C-F67442BCAC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391" y="2087592"/>
            <a:ext cx="12051506" cy="3976778"/>
          </a:xfrm>
          <a:prstGeom prst="rect">
            <a:avLst/>
          </a:prstGeom>
          <a:noFill/>
          <a:ln>
            <a:noFill/>
          </a:ln>
        </p:spPr>
      </p:pic>
      <p:sp>
        <p:nvSpPr>
          <p:cNvPr id="12" name="TextBox 11">
            <a:extLst>
              <a:ext uri="{FF2B5EF4-FFF2-40B4-BE49-F238E27FC236}">
                <a16:creationId xmlns:a16="http://schemas.microsoft.com/office/drawing/2014/main" id="{A3C55944-8FD8-80C0-2EB1-EB4466D151E2}"/>
              </a:ext>
            </a:extLst>
          </p:cNvPr>
          <p:cNvSpPr txBox="1"/>
          <p:nvPr/>
        </p:nvSpPr>
        <p:spPr>
          <a:xfrm>
            <a:off x="5635206" y="4654753"/>
            <a:ext cx="524054" cy="646331"/>
          </a:xfrm>
          <a:prstGeom prst="rect">
            <a:avLst/>
          </a:prstGeom>
          <a:noFill/>
        </p:spPr>
        <p:txBody>
          <a:bodyPr wrap="square">
            <a:spAutoFit/>
          </a:bodyPr>
          <a:lstStyle/>
          <a:p>
            <a:r>
              <a:rPr lang="en-US" sz="3600" b="1" dirty="0">
                <a:solidFill>
                  <a:srgbClr val="FF0000"/>
                </a:solidFill>
                <a:effectLst>
                  <a:outerShdw blurRad="50800" dist="50800" dir="5400000" algn="ctr" rotWithShape="0">
                    <a:schemeClr val="tx1"/>
                  </a:outerShdw>
                </a:effectLst>
                <a:latin typeface="Arial" panose="020B0604020202020204" pitchFamily="34" charset="0"/>
                <a:cs typeface="Arial" panose="020B0604020202020204" pitchFamily="34" charset="0"/>
              </a:rPr>
              <a:t>H</a:t>
            </a:r>
            <a:endParaRPr lang="en-US" sz="3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D9FE090-0CB3-40B5-5CE7-C314E5F0D253}"/>
              </a:ext>
            </a:extLst>
          </p:cNvPr>
          <p:cNvSpPr txBox="1"/>
          <p:nvPr/>
        </p:nvSpPr>
        <p:spPr>
          <a:xfrm>
            <a:off x="11353800" y="4697886"/>
            <a:ext cx="524054" cy="646331"/>
          </a:xfrm>
          <a:prstGeom prst="rect">
            <a:avLst/>
          </a:prstGeom>
          <a:noFill/>
        </p:spPr>
        <p:txBody>
          <a:bodyPr wrap="square">
            <a:spAutoFit/>
          </a:bodyPr>
          <a:lstStyle/>
          <a:p>
            <a:r>
              <a:rPr lang="en-US" sz="3600" b="1" dirty="0">
                <a:solidFill>
                  <a:srgbClr val="FF0000"/>
                </a:solidFill>
                <a:effectLst>
                  <a:outerShdw blurRad="50800" dist="50800" dir="5400000" algn="ctr" rotWithShape="0">
                    <a:schemeClr val="tx1"/>
                  </a:outerShdw>
                </a:effectLst>
                <a:latin typeface="Arial" panose="020B0604020202020204" pitchFamily="34" charset="0"/>
                <a:cs typeface="Arial" panose="020B0604020202020204" pitchFamily="34" charset="0"/>
              </a:rPr>
              <a:t>V</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349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C065DE-9B00-B6DA-6820-02CEA2AF5EFE}"/>
              </a:ext>
            </a:extLst>
          </p:cNvPr>
          <p:cNvSpPr>
            <a:spLocks noGrp="1"/>
          </p:cNvSpPr>
          <p:nvPr>
            <p:ph type="ftr" sz="quarter" idx="11"/>
          </p:nvPr>
        </p:nvSpPr>
        <p:spPr>
          <a:xfrm>
            <a:off x="2520519" y="6330753"/>
            <a:ext cx="3094474" cy="365125"/>
          </a:xfrm>
        </p:spPr>
        <p:txBody>
          <a:bodyPr/>
          <a:lstStyle/>
          <a:p>
            <a:r>
              <a:rPr lang="en-US"/>
              <a:t>Csernai, L.P. [NAPLIFE&amp;FUSENOW]</a:t>
            </a:r>
          </a:p>
        </p:txBody>
      </p:sp>
      <p:sp>
        <p:nvSpPr>
          <p:cNvPr id="3" name="Slide Number Placeholder 2">
            <a:extLst>
              <a:ext uri="{FF2B5EF4-FFF2-40B4-BE49-F238E27FC236}">
                <a16:creationId xmlns:a16="http://schemas.microsoft.com/office/drawing/2014/main" id="{0F2FECB4-3B94-C17D-A236-30CF6053F154}"/>
              </a:ext>
            </a:extLst>
          </p:cNvPr>
          <p:cNvSpPr>
            <a:spLocks noGrp="1"/>
          </p:cNvSpPr>
          <p:nvPr>
            <p:ph type="sldNum" sz="quarter" idx="12"/>
          </p:nvPr>
        </p:nvSpPr>
        <p:spPr/>
        <p:txBody>
          <a:bodyPr/>
          <a:lstStyle/>
          <a:p>
            <a:fld id="{94C746F7-F6CF-4975-9C38-EAEB56E4C17B}" type="slidenum">
              <a:rPr lang="en-US" smtClean="0"/>
              <a:t>38</a:t>
            </a:fld>
            <a:endParaRPr lang="en-US" dirty="0"/>
          </a:p>
        </p:txBody>
      </p:sp>
      <p:sp>
        <p:nvSpPr>
          <p:cNvPr id="5" name="TextBox 4">
            <a:extLst>
              <a:ext uri="{FF2B5EF4-FFF2-40B4-BE49-F238E27FC236}">
                <a16:creationId xmlns:a16="http://schemas.microsoft.com/office/drawing/2014/main" id="{9BF5305A-A022-F19A-7C1B-3756E0D3F8FA}"/>
              </a:ext>
            </a:extLst>
          </p:cNvPr>
          <p:cNvSpPr txBox="1"/>
          <p:nvPr/>
        </p:nvSpPr>
        <p:spPr>
          <a:xfrm>
            <a:off x="3594766" y="44310"/>
            <a:ext cx="6400800" cy="584775"/>
          </a:xfrm>
          <a:prstGeom prst="rect">
            <a:avLst/>
          </a:prstGeom>
          <a:noFill/>
        </p:spPr>
        <p:txBody>
          <a:bodyPr wrap="square" rtlCol="0">
            <a:spAutoFit/>
          </a:bodyPr>
          <a:lstStyle/>
          <a:p>
            <a:r>
              <a:rPr lang="en-US" sz="3200" b="1" dirty="0">
                <a:solidFill>
                  <a:srgbClr val="FF0000"/>
                </a:solidFill>
                <a:effectLst>
                  <a:outerShdw blurRad="50800" dist="50800" dir="5400000" algn="t" rotWithShape="0">
                    <a:schemeClr val="tx1">
                      <a:alpha val="40000"/>
                    </a:schemeClr>
                  </a:outerShdw>
                </a:effectLst>
                <a:latin typeface="Arial" panose="020B0604020202020204" pitchFamily="34" charset="0"/>
                <a:cs typeface="Arial" panose="020B0604020202020204" pitchFamily="34" charset="0"/>
              </a:rPr>
              <a:t>Measured BWD  TP  Spectrum</a:t>
            </a:r>
          </a:p>
        </p:txBody>
      </p:sp>
      <p:sp>
        <p:nvSpPr>
          <p:cNvPr id="6" name="TextBox 5">
            <a:extLst>
              <a:ext uri="{FF2B5EF4-FFF2-40B4-BE49-F238E27FC236}">
                <a16:creationId xmlns:a16="http://schemas.microsoft.com/office/drawing/2014/main" id="{31C9B91C-9161-FECE-7846-881D9E86D168}"/>
              </a:ext>
            </a:extLst>
          </p:cNvPr>
          <p:cNvSpPr txBox="1"/>
          <p:nvPr/>
        </p:nvSpPr>
        <p:spPr>
          <a:xfrm>
            <a:off x="6625729" y="824799"/>
            <a:ext cx="5465718" cy="3693319"/>
          </a:xfrm>
          <a:prstGeom prst="rect">
            <a:avLst/>
          </a:prstGeom>
          <a:noFill/>
        </p:spPr>
        <p:txBody>
          <a:bodyPr wrap="square" rtlCol="0">
            <a:spAutoFit/>
          </a:bodyPr>
          <a:lstStyle/>
          <a:p>
            <a:r>
              <a:rPr lang="en-US" dirty="0"/>
              <a:t>The </a:t>
            </a:r>
            <a:r>
              <a:rPr lang="en-US" b="1" dirty="0"/>
              <a:t>relative energy spectrum </a:t>
            </a:r>
            <a:r>
              <a:rPr lang="en-US" dirty="0"/>
              <a:t>of emitted </a:t>
            </a:r>
            <a:r>
              <a:rPr lang="en-US" b="1" dirty="0"/>
              <a:t>protons</a:t>
            </a:r>
            <a:r>
              <a:rPr lang="en-US" dirty="0"/>
              <a:t> with respect to the Zero deflection point energy after irradiation of targets with Horizontal (H, blue line) and Vertical (V yellow line) nanorod targets, measured by the BKW TP detector in the </a:t>
            </a:r>
            <a:r>
              <a:rPr lang="en-US" b="1" i="1" dirty="0"/>
              <a:t>z</a:t>
            </a:r>
            <a:r>
              <a:rPr lang="en-US" dirty="0"/>
              <a:t> -direction. The Horizontal target has nanorod antennas that are 45⁰ from the polarization vector direction of the infalling laser light, while the Vertical target has nanorod antennas orthogonal to the polarization of the laser light. Partly parallel polarization leads to increased resonance and proton acceleration, both the energy and proton number are significantly larger in this case.</a:t>
            </a:r>
          </a:p>
        </p:txBody>
      </p:sp>
      <p:pic>
        <p:nvPicPr>
          <p:cNvPr id="9" name="Picture 8" descr="A black text on a white background&#10;&#10;Description automatically generated">
            <a:extLst>
              <a:ext uri="{FF2B5EF4-FFF2-40B4-BE49-F238E27FC236}">
                <a16:creationId xmlns:a16="http://schemas.microsoft.com/office/drawing/2014/main" id="{DBA5704C-5713-F6D8-E9A6-CFA73313075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0553" y="6228825"/>
            <a:ext cx="1329179" cy="568982"/>
          </a:xfrm>
          <a:prstGeom prst="rect">
            <a:avLst/>
          </a:prstGeom>
          <a:effectLst>
            <a:outerShdw blurRad="50800" dist="50800" dir="5400000" algn="ctr" rotWithShape="0">
              <a:srgbClr val="000000">
                <a:alpha val="0"/>
              </a:srgbClr>
            </a:outerShdw>
            <a:reflection stA="4000" endPos="65000" dist="50800" dir="5400000" sy="-100000" algn="bl" rotWithShape="0"/>
          </a:effectLst>
        </p:spPr>
      </p:pic>
      <p:pic>
        <p:nvPicPr>
          <p:cNvPr id="10" name="Picture 9">
            <a:extLst>
              <a:ext uri="{FF2B5EF4-FFF2-40B4-BE49-F238E27FC236}">
                <a16:creationId xmlns:a16="http://schemas.microsoft.com/office/drawing/2014/main" id="{6BE5A2A9-E579-A00C-ACBE-81D26187E8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53" y="994203"/>
            <a:ext cx="6400801" cy="4443031"/>
          </a:xfrm>
          <a:prstGeom prst="rect">
            <a:avLst/>
          </a:prstGeom>
        </p:spPr>
      </p:pic>
      <p:pic>
        <p:nvPicPr>
          <p:cNvPr id="7" name="Picture 6">
            <a:extLst>
              <a:ext uri="{FF2B5EF4-FFF2-40B4-BE49-F238E27FC236}">
                <a16:creationId xmlns:a16="http://schemas.microsoft.com/office/drawing/2014/main" id="{02C08989-2BF1-BB40-9229-E0576C072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4350" y="4421935"/>
            <a:ext cx="2497893" cy="2436065"/>
          </a:xfrm>
          <a:prstGeom prst="rect">
            <a:avLst/>
          </a:prstGeom>
        </p:spPr>
      </p:pic>
      <p:pic>
        <p:nvPicPr>
          <p:cNvPr id="11" name="Picture 10">
            <a:extLst>
              <a:ext uri="{FF2B5EF4-FFF2-40B4-BE49-F238E27FC236}">
                <a16:creationId xmlns:a16="http://schemas.microsoft.com/office/drawing/2014/main" id="{B2A17DFE-D457-35B1-C047-2E5754E1D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6619" y="4518118"/>
            <a:ext cx="2479224" cy="2304854"/>
          </a:xfrm>
          <a:prstGeom prst="rect">
            <a:avLst/>
          </a:prstGeom>
        </p:spPr>
      </p:pic>
      <p:sp>
        <p:nvSpPr>
          <p:cNvPr id="12" name="TextBox 11">
            <a:extLst>
              <a:ext uri="{FF2B5EF4-FFF2-40B4-BE49-F238E27FC236}">
                <a16:creationId xmlns:a16="http://schemas.microsoft.com/office/drawing/2014/main" id="{042772D2-69DB-37DC-E3AC-B6BF295D5771}"/>
              </a:ext>
            </a:extLst>
          </p:cNvPr>
          <p:cNvSpPr txBox="1"/>
          <p:nvPr/>
        </p:nvSpPr>
        <p:spPr>
          <a:xfrm>
            <a:off x="4161699" y="5670545"/>
            <a:ext cx="2906588" cy="646331"/>
          </a:xfrm>
          <a:prstGeom prst="rect">
            <a:avLst/>
          </a:prstGeom>
          <a:noFill/>
        </p:spPr>
        <p:txBody>
          <a:bodyPr wrap="square" rtlCol="0">
            <a:spAutoFit/>
          </a:bodyPr>
          <a:lstStyle/>
          <a:p>
            <a:r>
              <a:rPr lang="en-US" b="1" dirty="0">
                <a:solidFill>
                  <a:srgbClr val="0000FF"/>
                </a:solidFill>
              </a:rPr>
              <a:t>EPOCH PIC simulations by I. Papp (IJMPE 2026</a:t>
            </a:r>
            <a:r>
              <a:rPr lang="en-US" dirty="0">
                <a:solidFill>
                  <a:srgbClr val="0000FF"/>
                </a:solidFill>
              </a:rPr>
              <a:t>) </a:t>
            </a:r>
            <a:r>
              <a:rPr lang="en-US" dirty="0">
                <a:solidFill>
                  <a:srgbClr val="0000FF"/>
                </a:solidFill>
                <a:sym typeface="Wingdings" panose="05000000000000000000" pitchFamily="2" charset="2"/>
              </a:rPr>
              <a:t></a:t>
            </a:r>
            <a:endParaRPr lang="en-US" dirty="0">
              <a:solidFill>
                <a:srgbClr val="0000FF"/>
              </a:solidFill>
            </a:endParaRPr>
          </a:p>
        </p:txBody>
      </p:sp>
    </p:spTree>
    <p:extLst>
      <p:ext uri="{BB962C8B-B14F-4D97-AF65-F5344CB8AC3E}">
        <p14:creationId xmlns:p14="http://schemas.microsoft.com/office/powerpoint/2010/main" val="1201038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BB4655-CAD6-F2BE-3886-08E05D0B95D0}"/>
              </a:ext>
            </a:extLst>
          </p:cNvPr>
          <p:cNvSpPr txBox="1"/>
          <p:nvPr/>
        </p:nvSpPr>
        <p:spPr>
          <a:xfrm>
            <a:off x="8153400" y="2767280"/>
            <a:ext cx="4050544" cy="1938992"/>
          </a:xfrm>
          <a:prstGeom prst="rect">
            <a:avLst/>
          </a:prstGeom>
          <a:noFill/>
        </p:spPr>
        <p:txBody>
          <a:bodyPr wrap="square" rtlCol="0">
            <a:spAutoFit/>
          </a:bodyPr>
          <a:lstStyle/>
          <a:p>
            <a:pPr algn="ctr"/>
            <a:r>
              <a:rPr lang="en-US" sz="4000" b="1" dirty="0">
                <a:solidFill>
                  <a:srgbClr val="FF0000"/>
                </a:solidFill>
                <a:effectLst>
                  <a:outerShdw blurRad="50800" dist="50800" dir="5400000" algn="ctr" rotWithShape="0">
                    <a:schemeClr val="tx1"/>
                  </a:outerShdw>
                </a:effectLst>
              </a:rPr>
              <a:t>Industrial</a:t>
            </a:r>
            <a:br>
              <a:rPr lang="en-US" sz="4000" b="1" dirty="0">
                <a:solidFill>
                  <a:srgbClr val="FF0000"/>
                </a:solidFill>
                <a:effectLst>
                  <a:outerShdw blurRad="50800" dist="50800" dir="5400000" algn="ctr" rotWithShape="0">
                    <a:schemeClr val="tx1"/>
                  </a:outerShdw>
                </a:effectLst>
              </a:rPr>
            </a:br>
            <a:r>
              <a:rPr lang="en-US" sz="4000" b="1" dirty="0">
                <a:solidFill>
                  <a:srgbClr val="FF0000"/>
                </a:solidFill>
                <a:effectLst>
                  <a:outerShdw blurRad="50800" dist="50800" dir="5400000" algn="ctr" rotWithShape="0">
                    <a:schemeClr val="tx1"/>
                  </a:outerShdw>
                </a:effectLst>
              </a:rPr>
              <a:t> setup</a:t>
            </a:r>
            <a:br>
              <a:rPr lang="en-US" sz="4000" b="1" dirty="0">
                <a:solidFill>
                  <a:srgbClr val="FF0000"/>
                </a:solidFill>
                <a:effectLst>
                  <a:outerShdw blurRad="50800" dist="50800" dir="5400000" algn="ctr" rotWithShape="0">
                    <a:schemeClr val="tx1"/>
                  </a:outerShdw>
                </a:effectLst>
              </a:rPr>
            </a:br>
            <a:r>
              <a:rPr lang="en-US" sz="4000" b="1" dirty="0">
                <a:solidFill>
                  <a:srgbClr val="FF0000"/>
                </a:solidFill>
                <a:effectLst>
                  <a:outerShdw blurRad="50800" dist="50800" dir="5400000" algn="ctr" rotWithShape="0">
                    <a:schemeClr val="tx1"/>
                  </a:outerShdw>
                </a:effectLst>
              </a:rPr>
              <a:t>possible</a:t>
            </a:r>
          </a:p>
        </p:txBody>
      </p:sp>
      <p:pic>
        <p:nvPicPr>
          <p:cNvPr id="3" name="Picture 2">
            <a:extLst>
              <a:ext uri="{FF2B5EF4-FFF2-40B4-BE49-F238E27FC236}">
                <a16:creationId xmlns:a16="http://schemas.microsoft.com/office/drawing/2014/main" id="{67441678-7086-0ED2-4FAB-DF26C7B4FA06}"/>
              </a:ext>
            </a:extLst>
          </p:cNvPr>
          <p:cNvPicPr>
            <a:picLocks noChangeAspect="1"/>
          </p:cNvPicPr>
          <p:nvPr/>
        </p:nvPicPr>
        <p:blipFill>
          <a:blip r:embed="rId3"/>
          <a:stretch>
            <a:fillRect/>
          </a:stretch>
        </p:blipFill>
        <p:spPr>
          <a:xfrm>
            <a:off x="1524001" y="0"/>
            <a:ext cx="6893781" cy="5831904"/>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90034124-A718-1F11-3DBD-B6A1158B641E}"/>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382698" y="6089361"/>
            <a:ext cx="1348033" cy="577053"/>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2" name="Footer Placeholder 1">
            <a:extLst>
              <a:ext uri="{FF2B5EF4-FFF2-40B4-BE49-F238E27FC236}">
                <a16:creationId xmlns:a16="http://schemas.microsoft.com/office/drawing/2014/main" id="{A7F27C7E-5C07-B6DF-E293-A71A51EAB733}"/>
              </a:ext>
            </a:extLst>
          </p:cNvPr>
          <p:cNvSpPr>
            <a:spLocks noGrp="1"/>
          </p:cNvSpPr>
          <p:nvPr>
            <p:ph type="ftr" sz="quarter" idx="11"/>
          </p:nvPr>
        </p:nvSpPr>
        <p:spPr/>
        <p:txBody>
          <a:bodyPr/>
          <a:lstStyle/>
          <a:p>
            <a:r>
              <a:rPr lang="en-US"/>
              <a:t>Csernai, L.P. [NAPLIFE&amp;FUSENOW]</a:t>
            </a:r>
          </a:p>
        </p:txBody>
      </p:sp>
      <p:sp>
        <p:nvSpPr>
          <p:cNvPr id="8" name="Slide Number Placeholder 7">
            <a:extLst>
              <a:ext uri="{FF2B5EF4-FFF2-40B4-BE49-F238E27FC236}">
                <a16:creationId xmlns:a16="http://schemas.microsoft.com/office/drawing/2014/main" id="{97265DAC-C8A9-5082-18A2-DD9AC806DA16}"/>
              </a:ext>
            </a:extLst>
          </p:cNvPr>
          <p:cNvSpPr>
            <a:spLocks noGrp="1"/>
          </p:cNvSpPr>
          <p:nvPr>
            <p:ph type="sldNum" sz="quarter" idx="12"/>
          </p:nvPr>
        </p:nvSpPr>
        <p:spPr>
          <a:xfrm>
            <a:off x="9319966" y="6377888"/>
            <a:ext cx="2743200" cy="365125"/>
          </a:xfrm>
        </p:spPr>
        <p:txBody>
          <a:bodyPr/>
          <a:lstStyle/>
          <a:p>
            <a:fld id="{A2E152B5-655A-4903-97AF-B33B98D802EE}" type="slidenum">
              <a:rPr lang="en-US" smtClean="0"/>
              <a:t>39</a:t>
            </a:fld>
            <a:endParaRPr lang="en-US" dirty="0"/>
          </a:p>
        </p:txBody>
      </p:sp>
      <p:sp>
        <p:nvSpPr>
          <p:cNvPr id="5" name="TextBox 4">
            <a:extLst>
              <a:ext uri="{FF2B5EF4-FFF2-40B4-BE49-F238E27FC236}">
                <a16:creationId xmlns:a16="http://schemas.microsoft.com/office/drawing/2014/main" id="{9AEA531F-7382-9376-FB0B-33FB6D5A08DB}"/>
              </a:ext>
            </a:extLst>
          </p:cNvPr>
          <p:cNvSpPr txBox="1"/>
          <p:nvPr/>
        </p:nvSpPr>
        <p:spPr>
          <a:xfrm>
            <a:off x="7445070" y="5485219"/>
            <a:ext cx="4746930" cy="1015663"/>
          </a:xfrm>
          <a:prstGeom prst="rect">
            <a:avLst/>
          </a:prstGeom>
          <a:noFill/>
        </p:spPr>
        <p:txBody>
          <a:bodyPr wrap="square" rtlCol="0">
            <a:spAutoFit/>
          </a:bodyPr>
          <a:lstStyle/>
          <a:p>
            <a:pPr algn="ctr"/>
            <a:r>
              <a:rPr lang="en-US" sz="2000" dirty="0">
                <a:solidFill>
                  <a:srgbClr val="009900"/>
                </a:solidFill>
              </a:rPr>
              <a:t>[ </a:t>
            </a:r>
            <a:r>
              <a:rPr lang="en-US" sz="2000" b="1" dirty="0">
                <a:solidFill>
                  <a:srgbClr val="009900"/>
                </a:solidFill>
                <a:latin typeface="Arial" panose="020B0604020202020204" pitchFamily="34" charset="0"/>
                <a:cs typeface="Arial" panose="020B0604020202020204" pitchFamily="34" charset="0"/>
              </a:rPr>
              <a:t>L.P. Cs</a:t>
            </a:r>
            <a:r>
              <a:rPr lang="en-US" sz="2000" dirty="0">
                <a:solidFill>
                  <a:srgbClr val="009900"/>
                </a:solidFill>
              </a:rPr>
              <a:t>., Eur. Phys. J. Spec. Top. (2025),</a:t>
            </a:r>
          </a:p>
          <a:p>
            <a:pPr algn="ctr"/>
            <a:r>
              <a:rPr lang="en-US" sz="2000" dirty="0">
                <a:solidFill>
                  <a:srgbClr val="009900"/>
                </a:solidFill>
              </a:rPr>
              <a:t>https://doi.org/10.1140/epjs/s11734-025-01466-6 </a:t>
            </a:r>
            <a:r>
              <a:rPr lang="en-US" sz="1600" dirty="0">
                <a:solidFill>
                  <a:srgbClr val="009900"/>
                </a:solidFill>
              </a:rPr>
              <a:t>]</a:t>
            </a:r>
          </a:p>
        </p:txBody>
      </p:sp>
      <p:sp>
        <p:nvSpPr>
          <p:cNvPr id="6" name="TextBox 5">
            <a:extLst>
              <a:ext uri="{FF2B5EF4-FFF2-40B4-BE49-F238E27FC236}">
                <a16:creationId xmlns:a16="http://schemas.microsoft.com/office/drawing/2014/main" id="{40CB385B-EF6E-0253-43AF-01611BCE9A7E}"/>
              </a:ext>
            </a:extLst>
          </p:cNvPr>
          <p:cNvSpPr txBox="1"/>
          <p:nvPr/>
        </p:nvSpPr>
        <p:spPr>
          <a:xfrm>
            <a:off x="8417782" y="461639"/>
            <a:ext cx="3360215" cy="1477328"/>
          </a:xfrm>
          <a:prstGeom prst="rect">
            <a:avLst/>
          </a:prstGeom>
          <a:noFill/>
        </p:spPr>
        <p:txBody>
          <a:bodyPr wrap="none" rtlCol="0">
            <a:spAutoFit/>
          </a:bodyPr>
          <a:lstStyle/>
          <a:p>
            <a:r>
              <a:rPr lang="en-US" dirty="0"/>
              <a:t>Present antenna developments:</a:t>
            </a:r>
            <a:br>
              <a:rPr lang="en-US" dirty="0"/>
            </a:br>
            <a:r>
              <a:rPr lang="en-US" dirty="0"/>
              <a:t>Phased Antenna Arrays</a:t>
            </a:r>
          </a:p>
          <a:p>
            <a:r>
              <a:rPr lang="en-US" b="1" dirty="0">
                <a:solidFill>
                  <a:srgbClr val="000000"/>
                </a:solidFill>
                <a:effectLst/>
                <a:latin typeface="Roboto" panose="02000000000000000000" pitchFamily="2" charset="0"/>
              </a:rPr>
              <a:t>Elon Musk: </a:t>
            </a:r>
            <a:r>
              <a:rPr lang="en-US" dirty="0">
                <a:solidFill>
                  <a:srgbClr val="000000"/>
                </a:solidFill>
                <a:effectLst/>
                <a:latin typeface="Roboto" panose="02000000000000000000" pitchFamily="2" charset="0"/>
              </a:rPr>
              <a:t>STAR Link, 12k sat.</a:t>
            </a:r>
            <a:br>
              <a:rPr lang="en-US" dirty="0">
                <a:solidFill>
                  <a:srgbClr val="000000"/>
                </a:solidFill>
                <a:effectLst/>
                <a:latin typeface="Roboto" panose="02000000000000000000" pitchFamily="2" charset="0"/>
              </a:rPr>
            </a:br>
            <a:r>
              <a:rPr lang="en-US" dirty="0">
                <a:solidFill>
                  <a:srgbClr val="000000"/>
                </a:solidFill>
                <a:effectLst/>
                <a:latin typeface="Roboto" panose="02000000000000000000" pitchFamily="2" charset="0"/>
              </a:rPr>
              <a:t>NAVY ship radars (Br/Re)</a:t>
            </a:r>
          </a:p>
          <a:p>
            <a:endParaRPr lang="en-US" dirty="0"/>
          </a:p>
        </p:txBody>
      </p:sp>
    </p:spTree>
    <p:extLst>
      <p:ext uri="{BB962C8B-B14F-4D97-AF65-F5344CB8AC3E}">
        <p14:creationId xmlns:p14="http://schemas.microsoft.com/office/powerpoint/2010/main" val="1483587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F10F467-B8FF-D95E-965D-FD8E6B53D581}"/>
              </a:ext>
            </a:extLst>
          </p:cNvPr>
          <p:cNvSpPr>
            <a:spLocks noGrp="1"/>
          </p:cNvSpPr>
          <p:nvPr>
            <p:ph type="ftr" sz="quarter" idx="11"/>
          </p:nvPr>
        </p:nvSpPr>
        <p:spPr/>
        <p:txBody>
          <a:bodyPr/>
          <a:lstStyle/>
          <a:p>
            <a:r>
              <a:rPr lang="en-US"/>
              <a:t>Csernai, L.P. [NAPLIFE&amp;FUSENOW]</a:t>
            </a:r>
            <a:endParaRPr lang="en-US" dirty="0"/>
          </a:p>
        </p:txBody>
      </p:sp>
      <p:sp>
        <p:nvSpPr>
          <p:cNvPr id="3" name="Slide Number Placeholder 2">
            <a:extLst>
              <a:ext uri="{FF2B5EF4-FFF2-40B4-BE49-F238E27FC236}">
                <a16:creationId xmlns:a16="http://schemas.microsoft.com/office/drawing/2014/main" id="{622E8EA6-24E8-03ED-0E2A-3CE3E585D4EE}"/>
              </a:ext>
            </a:extLst>
          </p:cNvPr>
          <p:cNvSpPr>
            <a:spLocks noGrp="1"/>
          </p:cNvSpPr>
          <p:nvPr>
            <p:ph type="sldNum" sz="quarter" idx="12"/>
          </p:nvPr>
        </p:nvSpPr>
        <p:spPr/>
        <p:txBody>
          <a:bodyPr/>
          <a:lstStyle/>
          <a:p>
            <a:fld id="{A2E152B5-655A-4903-97AF-B33B98D802EE}" type="slidenum">
              <a:rPr lang="en-US" smtClean="0"/>
              <a:t>4</a:t>
            </a:fld>
            <a:endParaRPr lang="en-US"/>
          </a:p>
        </p:txBody>
      </p:sp>
      <p:pic>
        <p:nvPicPr>
          <p:cNvPr id="5" name="Picture 4">
            <a:extLst>
              <a:ext uri="{FF2B5EF4-FFF2-40B4-BE49-F238E27FC236}">
                <a16:creationId xmlns:a16="http://schemas.microsoft.com/office/drawing/2014/main" id="{18F6B9AF-0126-DA78-AFA5-ECDC385644A6}"/>
              </a:ext>
            </a:extLst>
          </p:cNvPr>
          <p:cNvPicPr>
            <a:picLocks noChangeAspect="1"/>
          </p:cNvPicPr>
          <p:nvPr/>
        </p:nvPicPr>
        <p:blipFill>
          <a:blip r:embed="rId2"/>
          <a:stretch>
            <a:fillRect/>
          </a:stretch>
        </p:blipFill>
        <p:spPr>
          <a:xfrm>
            <a:off x="401607" y="659744"/>
            <a:ext cx="11388786" cy="5583312"/>
          </a:xfrm>
          <a:prstGeom prst="rect">
            <a:avLst/>
          </a:prstGeom>
        </p:spPr>
      </p:pic>
      <p:sp>
        <p:nvSpPr>
          <p:cNvPr id="6" name="TextBox 5">
            <a:extLst>
              <a:ext uri="{FF2B5EF4-FFF2-40B4-BE49-F238E27FC236}">
                <a16:creationId xmlns:a16="http://schemas.microsoft.com/office/drawing/2014/main" id="{B16AB298-B79C-C202-9158-0FA00F87A65E}"/>
              </a:ext>
            </a:extLst>
          </p:cNvPr>
          <p:cNvSpPr txBox="1"/>
          <p:nvPr/>
        </p:nvSpPr>
        <p:spPr>
          <a:xfrm>
            <a:off x="4104875" y="136524"/>
            <a:ext cx="4232880" cy="523220"/>
          </a:xfrm>
          <a:prstGeom prst="rect">
            <a:avLst/>
          </a:prstGeom>
          <a:noFill/>
        </p:spPr>
        <p:txBody>
          <a:bodyPr wrap="square" rtlCol="0">
            <a:spAutoFit/>
          </a:bodyPr>
          <a:lstStyle/>
          <a:p>
            <a:r>
              <a:rPr lang="en-US" sz="2800" dirty="0">
                <a:solidFill>
                  <a:srgbClr val="3333FF"/>
                </a:solidFill>
              </a:rPr>
              <a:t>https://csernai.no/naplife/</a:t>
            </a:r>
          </a:p>
        </p:txBody>
      </p:sp>
      <p:pic>
        <p:nvPicPr>
          <p:cNvPr id="4" name="Picture 3" descr="A black text on a white background&#10;&#10;Description automatically generated">
            <a:extLst>
              <a:ext uri="{FF2B5EF4-FFF2-40B4-BE49-F238E27FC236}">
                <a16:creationId xmlns:a16="http://schemas.microsoft.com/office/drawing/2014/main" id="{83D4C176-DAEC-FA87-F321-3CD36137056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35903" y="6238528"/>
            <a:ext cx="1404594" cy="601265"/>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7" name="TextBox 6">
            <a:extLst>
              <a:ext uri="{FF2B5EF4-FFF2-40B4-BE49-F238E27FC236}">
                <a16:creationId xmlns:a16="http://schemas.microsoft.com/office/drawing/2014/main" id="{F55F1CF3-A48A-F348-424A-F574F714AE1B}"/>
              </a:ext>
            </a:extLst>
          </p:cNvPr>
          <p:cNvSpPr txBox="1"/>
          <p:nvPr/>
        </p:nvSpPr>
        <p:spPr>
          <a:xfrm>
            <a:off x="8849802" y="2393343"/>
            <a:ext cx="2566728" cy="1015663"/>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    90+  Publications</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150+  Talks</a:t>
            </a:r>
          </a:p>
          <a:p>
            <a:r>
              <a:rPr lang="en-US" sz="2000" b="1" dirty="0">
                <a:latin typeface="Arial" panose="020B0604020202020204" pitchFamily="34" charset="0"/>
                <a:cs typeface="Arial" panose="020B0604020202020204" pitchFamily="34" charset="0"/>
              </a:rPr>
              <a:t>            News</a:t>
            </a:r>
          </a:p>
        </p:txBody>
      </p:sp>
      <p:sp>
        <p:nvSpPr>
          <p:cNvPr id="8" name="TextBox 7">
            <a:extLst>
              <a:ext uri="{FF2B5EF4-FFF2-40B4-BE49-F238E27FC236}">
                <a16:creationId xmlns:a16="http://schemas.microsoft.com/office/drawing/2014/main" id="{F5CF0AFA-DAC2-00AF-058B-AE310E21D7CB}"/>
              </a:ext>
            </a:extLst>
          </p:cNvPr>
          <p:cNvSpPr txBox="1"/>
          <p:nvPr/>
        </p:nvSpPr>
        <p:spPr>
          <a:xfrm>
            <a:off x="9260688" y="1334941"/>
            <a:ext cx="1685077" cy="461665"/>
          </a:xfrm>
          <a:prstGeom prst="rect">
            <a:avLst/>
          </a:prstGeom>
          <a:noFill/>
        </p:spPr>
        <p:txBody>
          <a:bodyPr wrap="none" rtlCol="0">
            <a:spAutoFit/>
          </a:bodyPr>
          <a:lstStyle/>
          <a:p>
            <a:r>
              <a:rPr lang="en-US" sz="2400" b="1" dirty="0">
                <a:solidFill>
                  <a:srgbClr val="006600"/>
                </a:solidFill>
              </a:rPr>
              <a:t>(2019 </a:t>
            </a:r>
            <a:r>
              <a:rPr lang="en-US" sz="2400" b="1" dirty="0">
                <a:solidFill>
                  <a:srgbClr val="006600"/>
                </a:solidFill>
                <a:sym typeface="Wingdings" panose="05000000000000000000" pitchFamily="2" charset="2"/>
              </a:rPr>
              <a:t></a:t>
            </a:r>
            <a:r>
              <a:rPr lang="en-US" sz="2400" b="1" dirty="0">
                <a:solidFill>
                  <a:srgbClr val="006600"/>
                </a:solidFill>
              </a:rPr>
              <a:t>    )</a:t>
            </a:r>
            <a:r>
              <a:rPr lang="en-US" dirty="0"/>
              <a:t> </a:t>
            </a:r>
          </a:p>
        </p:txBody>
      </p:sp>
    </p:spTree>
    <p:extLst>
      <p:ext uri="{BB962C8B-B14F-4D97-AF65-F5344CB8AC3E}">
        <p14:creationId xmlns:p14="http://schemas.microsoft.com/office/powerpoint/2010/main" val="2253528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E71594-BF6F-6FCD-B318-C2A78CD26840}"/>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926614F6-DF6D-5E1E-65DC-89633CED7E4F}"/>
              </a:ext>
            </a:extLst>
          </p:cNvPr>
          <p:cNvSpPr>
            <a:spLocks noGrp="1"/>
          </p:cNvSpPr>
          <p:nvPr>
            <p:ph type="sldNum" sz="quarter" idx="12"/>
          </p:nvPr>
        </p:nvSpPr>
        <p:spPr/>
        <p:txBody>
          <a:bodyPr/>
          <a:lstStyle/>
          <a:p>
            <a:fld id="{94C746F7-F6CF-4975-9C38-EAEB56E4C17B}" type="slidenum">
              <a:rPr lang="en-US" smtClean="0"/>
              <a:t>40</a:t>
            </a:fld>
            <a:endParaRPr lang="en-US"/>
          </a:p>
        </p:txBody>
      </p:sp>
      <p:sp>
        <p:nvSpPr>
          <p:cNvPr id="5" name="TextBox 4">
            <a:extLst>
              <a:ext uri="{FF2B5EF4-FFF2-40B4-BE49-F238E27FC236}">
                <a16:creationId xmlns:a16="http://schemas.microsoft.com/office/drawing/2014/main" id="{42729DAA-F5E7-8B74-8546-E96CB61E9D63}"/>
              </a:ext>
            </a:extLst>
          </p:cNvPr>
          <p:cNvSpPr txBox="1"/>
          <p:nvPr/>
        </p:nvSpPr>
        <p:spPr>
          <a:xfrm>
            <a:off x="699715" y="724039"/>
            <a:ext cx="10940331" cy="5632311"/>
          </a:xfrm>
          <a:prstGeom prst="rect">
            <a:avLst/>
          </a:prstGeom>
          <a:noFill/>
        </p:spPr>
        <p:txBody>
          <a:bodyPr wrap="square">
            <a:spAutoFit/>
          </a:bodyPr>
          <a:lstStyle/>
          <a:p>
            <a:r>
              <a:rPr lang="en-US" dirty="0"/>
              <a:t> </a:t>
            </a:r>
            <a:r>
              <a:rPr lang="en-US" sz="2400" dirty="0"/>
              <a:t>Ranges achievable at ELI-ALPS Szeged:</a:t>
            </a:r>
          </a:p>
          <a:p>
            <a:endParaRPr lang="en-US" sz="2400" dirty="0"/>
          </a:p>
          <a:p>
            <a:r>
              <a:rPr lang="en-US" sz="2400" dirty="0"/>
              <a:t>PRESENT ELI-ALPS :   in: </a:t>
            </a:r>
            <a:r>
              <a:rPr lang="en-US" sz="2400" dirty="0">
                <a:solidFill>
                  <a:srgbClr val="0070C0"/>
                </a:solidFill>
              </a:rPr>
              <a:t>8.5 J</a:t>
            </a:r>
            <a:r>
              <a:rPr lang="en-US" sz="2400" dirty="0"/>
              <a:t> x </a:t>
            </a:r>
            <a:r>
              <a:rPr lang="en-US" sz="2400" dirty="0">
                <a:solidFill>
                  <a:srgbClr val="0070C0"/>
                </a:solidFill>
              </a:rPr>
              <a:t>12 Hz </a:t>
            </a:r>
            <a:r>
              <a:rPr lang="en-US" sz="2400" dirty="0"/>
              <a:t>=  100 W     </a:t>
            </a:r>
            <a:r>
              <a:rPr lang="en-US" sz="2400" dirty="0">
                <a:sym typeface="Wingdings" panose="05000000000000000000" pitchFamily="2" charset="2"/>
              </a:rPr>
              <a:t>  </a:t>
            </a:r>
            <a:r>
              <a:rPr lang="en-US" sz="2400" dirty="0"/>
              <a:t>if   Q=10   </a:t>
            </a:r>
            <a:r>
              <a:rPr lang="en-US" sz="2400" dirty="0">
                <a:sym typeface="Wingdings" panose="05000000000000000000" pitchFamily="2" charset="2"/>
              </a:rPr>
              <a:t>  out:  </a:t>
            </a:r>
            <a:r>
              <a:rPr lang="en-US" sz="2400" b="1" dirty="0">
                <a:sym typeface="Wingdings" panose="05000000000000000000" pitchFamily="2" charset="2"/>
              </a:rPr>
              <a:t>1kW</a:t>
            </a:r>
            <a:r>
              <a:rPr lang="en-US" sz="2400" dirty="0"/>
              <a:t> </a:t>
            </a:r>
            <a:br>
              <a:rPr lang="en-US" sz="2800" dirty="0"/>
            </a:br>
            <a:r>
              <a:rPr lang="en-US" sz="2400" dirty="0"/>
              <a:t>Higher frequency     :   in: </a:t>
            </a:r>
            <a:r>
              <a:rPr lang="en-US" sz="2400" dirty="0">
                <a:solidFill>
                  <a:srgbClr val="0070C0"/>
                </a:solidFill>
              </a:rPr>
              <a:t>8.5 J</a:t>
            </a:r>
            <a:r>
              <a:rPr lang="en-US" sz="2400" dirty="0"/>
              <a:t> x </a:t>
            </a:r>
            <a:r>
              <a:rPr lang="en-US" sz="2400" dirty="0">
                <a:solidFill>
                  <a:srgbClr val="0070C0"/>
                </a:solidFill>
              </a:rPr>
              <a:t>60 Hz </a:t>
            </a:r>
            <a:r>
              <a:rPr lang="en-US" sz="2400" dirty="0"/>
              <a:t>=  500 W    </a:t>
            </a:r>
            <a:r>
              <a:rPr lang="en-US" sz="2400" dirty="0">
                <a:sym typeface="Wingdings" panose="05000000000000000000" pitchFamily="2" charset="2"/>
              </a:rPr>
              <a:t>   </a:t>
            </a:r>
            <a:r>
              <a:rPr lang="en-US" sz="2400" dirty="0"/>
              <a:t>if   Q=10   </a:t>
            </a:r>
            <a:r>
              <a:rPr lang="en-US" sz="2400" dirty="0">
                <a:sym typeface="Wingdings" panose="05000000000000000000" pitchFamily="2" charset="2"/>
              </a:rPr>
              <a:t>  out: </a:t>
            </a:r>
            <a:r>
              <a:rPr lang="en-US" sz="2400" b="1" dirty="0">
                <a:sym typeface="Wingdings" panose="05000000000000000000" pitchFamily="2" charset="2"/>
              </a:rPr>
              <a:t>5 kW</a:t>
            </a:r>
            <a:br>
              <a:rPr lang="en-US" sz="2400" b="1" dirty="0">
                <a:sym typeface="Wingdings" panose="05000000000000000000" pitchFamily="2" charset="2"/>
              </a:rPr>
            </a:br>
            <a:r>
              <a:rPr lang="en-US" sz="2400" dirty="0"/>
              <a:t>Higher laser pulse   :   in: 25 </a:t>
            </a:r>
            <a:r>
              <a:rPr lang="en-US" sz="2400" dirty="0">
                <a:solidFill>
                  <a:srgbClr val="0070C0"/>
                </a:solidFill>
              </a:rPr>
              <a:t>J</a:t>
            </a:r>
            <a:r>
              <a:rPr lang="en-US" sz="2400" dirty="0"/>
              <a:t> x </a:t>
            </a:r>
            <a:r>
              <a:rPr lang="en-US" sz="2400" dirty="0">
                <a:solidFill>
                  <a:srgbClr val="0070C0"/>
                </a:solidFill>
              </a:rPr>
              <a:t>50 Hz </a:t>
            </a:r>
            <a:r>
              <a:rPr lang="en-US" sz="2400" dirty="0"/>
              <a:t>=  1250 W    </a:t>
            </a:r>
            <a:r>
              <a:rPr lang="en-US" sz="2400" dirty="0">
                <a:sym typeface="Wingdings" panose="05000000000000000000" pitchFamily="2" charset="2"/>
              </a:rPr>
              <a:t>   </a:t>
            </a:r>
            <a:r>
              <a:rPr lang="en-US" sz="2400" dirty="0"/>
              <a:t>if  Q=10   </a:t>
            </a:r>
            <a:r>
              <a:rPr lang="en-US" sz="2400" dirty="0">
                <a:sym typeface="Wingdings" panose="05000000000000000000" pitchFamily="2" charset="2"/>
              </a:rPr>
              <a:t>  out: </a:t>
            </a:r>
            <a:r>
              <a:rPr lang="en-US" sz="2400" b="1" dirty="0">
                <a:sym typeface="Wingdings" panose="05000000000000000000" pitchFamily="2" charset="2"/>
              </a:rPr>
              <a:t>12.5 kW</a:t>
            </a:r>
            <a:br>
              <a:rPr lang="en-US" sz="2400" b="1" dirty="0">
                <a:sym typeface="Wingdings" panose="05000000000000000000" pitchFamily="2" charset="2"/>
              </a:rPr>
            </a:br>
            <a:r>
              <a:rPr lang="en-US" sz="2400" dirty="0"/>
              <a:t>Higher Q value          :   in: 25 </a:t>
            </a:r>
            <a:r>
              <a:rPr lang="en-US" sz="2400" dirty="0">
                <a:solidFill>
                  <a:srgbClr val="0070C0"/>
                </a:solidFill>
              </a:rPr>
              <a:t>J</a:t>
            </a:r>
            <a:r>
              <a:rPr lang="en-US" sz="2400" dirty="0"/>
              <a:t> x </a:t>
            </a:r>
            <a:r>
              <a:rPr lang="en-US" sz="2400" dirty="0">
                <a:solidFill>
                  <a:srgbClr val="0070C0"/>
                </a:solidFill>
              </a:rPr>
              <a:t>50 Hz </a:t>
            </a:r>
            <a:r>
              <a:rPr lang="en-US" sz="2400" dirty="0"/>
              <a:t>=  1250 W    </a:t>
            </a:r>
            <a:r>
              <a:rPr lang="en-US" sz="2400" dirty="0">
                <a:sym typeface="Wingdings" panose="05000000000000000000" pitchFamily="2" charset="2"/>
              </a:rPr>
              <a:t>   </a:t>
            </a:r>
            <a:r>
              <a:rPr lang="en-US" sz="2400" dirty="0"/>
              <a:t>if  Q=100  </a:t>
            </a:r>
            <a:r>
              <a:rPr lang="en-US" sz="2400" dirty="0">
                <a:sym typeface="Wingdings" panose="05000000000000000000" pitchFamily="2" charset="2"/>
              </a:rPr>
              <a:t>  out: </a:t>
            </a:r>
            <a:r>
              <a:rPr lang="en-US" sz="2400" b="1" dirty="0">
                <a:sym typeface="Wingdings" panose="05000000000000000000" pitchFamily="2" charset="2"/>
              </a:rPr>
              <a:t>125 kW</a:t>
            </a:r>
          </a:p>
          <a:p>
            <a:endParaRPr lang="en-US" sz="2400" b="1" dirty="0">
              <a:sym typeface="Wingdings" panose="05000000000000000000" pitchFamily="2" charset="2"/>
            </a:endParaRPr>
          </a:p>
          <a:p>
            <a:r>
              <a:rPr lang="en-US" sz="2400" dirty="0">
                <a:sym typeface="Wingdings" panose="05000000000000000000" pitchFamily="2" charset="2"/>
              </a:rPr>
              <a:t>My Skoda Superb 2L  diesel engine is:  </a:t>
            </a:r>
            <a:r>
              <a:rPr lang="en-US" sz="2400" b="1" dirty="0">
                <a:sym typeface="Wingdings" panose="05000000000000000000" pitchFamily="2" charset="2"/>
              </a:rPr>
              <a:t>100 kW</a:t>
            </a:r>
          </a:p>
          <a:p>
            <a:br>
              <a:rPr lang="en-US" sz="2400" b="1" dirty="0">
                <a:sym typeface="Wingdings" panose="05000000000000000000" pitchFamily="2" charset="2"/>
              </a:rPr>
            </a:br>
            <a:r>
              <a:rPr lang="en-US" sz="2400" b="1" dirty="0">
                <a:solidFill>
                  <a:srgbClr val="0070C0"/>
                </a:solidFill>
                <a:sym typeface="Wingdings" panose="05000000000000000000" pitchFamily="2" charset="2"/>
              </a:rPr>
              <a:t>LLNL NIF</a:t>
            </a:r>
            <a:r>
              <a:rPr lang="en-US" sz="2400" dirty="0">
                <a:solidFill>
                  <a:srgbClr val="0070C0"/>
                </a:solidFill>
                <a:sym typeface="Wingdings" panose="05000000000000000000" pitchFamily="2" charset="2"/>
              </a:rPr>
              <a:t> (</a:t>
            </a:r>
            <a:r>
              <a:rPr lang="en-US" sz="2400" dirty="0">
                <a:solidFill>
                  <a:srgbClr val="0000FF"/>
                </a:solidFill>
                <a:sym typeface="Wingdings" panose="05000000000000000000" pitchFamily="2" charset="2"/>
              </a:rPr>
              <a:t>400MJ </a:t>
            </a:r>
            <a:r>
              <a:rPr lang="en-US" sz="2400" b="1" dirty="0">
                <a:solidFill>
                  <a:srgbClr val="0000FF"/>
                </a:solidFill>
                <a:sym typeface="Wingdings" panose="05000000000000000000" pitchFamily="2" charset="2"/>
              </a:rPr>
              <a:t>!</a:t>
            </a:r>
            <a:r>
              <a:rPr lang="en-US" sz="2400" dirty="0">
                <a:solidFill>
                  <a:srgbClr val="0070C0"/>
                </a:solidFill>
                <a:sym typeface="Wingdings" panose="05000000000000000000" pitchFamily="2" charset="2"/>
              </a:rPr>
              <a:t>)     : in   </a:t>
            </a:r>
            <a:r>
              <a:rPr lang="en-US" sz="2400" b="1" i="1" dirty="0">
                <a:solidFill>
                  <a:srgbClr val="0000FF"/>
                </a:solidFill>
                <a:sym typeface="Wingdings" panose="05000000000000000000" pitchFamily="2" charset="2"/>
              </a:rPr>
              <a:t>2 MJ </a:t>
            </a:r>
            <a:r>
              <a:rPr lang="en-US" sz="2400" dirty="0">
                <a:solidFill>
                  <a:srgbClr val="0070C0"/>
                </a:solidFill>
                <a:sym typeface="Wingdings" panose="05000000000000000000" pitchFamily="2" charset="2"/>
              </a:rPr>
              <a:t>x (1/86400)Hz= </a:t>
            </a:r>
            <a:r>
              <a:rPr lang="en-US" sz="2400" b="1" dirty="0">
                <a:solidFill>
                  <a:srgbClr val="0070C0"/>
                </a:solidFill>
                <a:sym typeface="Wingdings" panose="05000000000000000000" pitchFamily="2" charset="2"/>
              </a:rPr>
              <a:t>23.</a:t>
            </a:r>
            <a:r>
              <a:rPr lang="en-US" b="1" dirty="0">
                <a:solidFill>
                  <a:srgbClr val="0070C0"/>
                </a:solidFill>
                <a:sym typeface="Wingdings" panose="05000000000000000000" pitchFamily="2" charset="2"/>
              </a:rPr>
              <a:t>15</a:t>
            </a:r>
            <a:r>
              <a:rPr lang="en-US" sz="2400" b="1" dirty="0">
                <a:solidFill>
                  <a:srgbClr val="0070C0"/>
                </a:solidFill>
                <a:sym typeface="Wingdings" panose="05000000000000000000" pitchFamily="2" charset="2"/>
              </a:rPr>
              <a:t> W</a:t>
            </a:r>
            <a:r>
              <a:rPr lang="en-US" sz="2400" dirty="0">
                <a:solidFill>
                  <a:srgbClr val="0070C0"/>
                </a:solidFill>
                <a:sym typeface="Wingdings" panose="05000000000000000000" pitchFamily="2" charset="2"/>
              </a:rPr>
              <a:t>, </a:t>
            </a:r>
            <a:r>
              <a:rPr lang="en-US" sz="2400" b="1" dirty="0">
                <a:solidFill>
                  <a:srgbClr val="0070C0"/>
                </a:solidFill>
                <a:sym typeface="Wingdings" panose="05000000000000000000" pitchFamily="2" charset="2"/>
              </a:rPr>
              <a:t>Q</a:t>
            </a:r>
            <a:r>
              <a:rPr lang="en-US" sz="2400" i="1" baseline="-25000" dirty="0">
                <a:solidFill>
                  <a:srgbClr val="0070C0"/>
                </a:solidFill>
                <a:sym typeface="Wingdings" panose="05000000000000000000" pitchFamily="2" charset="2"/>
              </a:rPr>
              <a:t>target</a:t>
            </a:r>
            <a:r>
              <a:rPr lang="en-US" sz="2400" dirty="0">
                <a:solidFill>
                  <a:srgbClr val="0070C0"/>
                </a:solidFill>
                <a:sym typeface="Wingdings" panose="05000000000000000000" pitchFamily="2" charset="2"/>
              </a:rPr>
              <a:t>=5   out: </a:t>
            </a:r>
            <a:r>
              <a:rPr lang="en-US" sz="2400" b="1" dirty="0">
                <a:solidFill>
                  <a:srgbClr val="0070C0"/>
                </a:solidFill>
                <a:sym typeface="Wingdings" panose="05000000000000000000" pitchFamily="2" charset="2"/>
              </a:rPr>
              <a:t>115.</a:t>
            </a:r>
            <a:r>
              <a:rPr lang="en-US" b="1" dirty="0">
                <a:solidFill>
                  <a:srgbClr val="0070C0"/>
                </a:solidFill>
                <a:sym typeface="Wingdings" panose="05000000000000000000" pitchFamily="2" charset="2"/>
              </a:rPr>
              <a:t>75</a:t>
            </a:r>
            <a:r>
              <a:rPr lang="en-US" sz="2400" b="1" dirty="0">
                <a:solidFill>
                  <a:srgbClr val="0070C0"/>
                </a:solidFill>
                <a:sym typeface="Wingdings" panose="05000000000000000000" pitchFamily="2" charset="2"/>
              </a:rPr>
              <a:t> W</a:t>
            </a:r>
            <a:r>
              <a:rPr lang="en-US" sz="2400" dirty="0">
                <a:solidFill>
                  <a:srgbClr val="0070C0"/>
                </a:solidFill>
                <a:sym typeface="Wingdings" panose="05000000000000000000" pitchFamily="2" charset="2"/>
              </a:rPr>
              <a:t> </a:t>
            </a:r>
            <a:br>
              <a:rPr lang="en-US" sz="2400" dirty="0">
                <a:solidFill>
                  <a:srgbClr val="0070C0"/>
                </a:solidFill>
                <a:sym typeface="Wingdings" panose="05000000000000000000" pitchFamily="2" charset="2"/>
              </a:rPr>
            </a:br>
            <a:r>
              <a:rPr lang="en-US" sz="2400" dirty="0">
                <a:solidFill>
                  <a:srgbClr val="0070C0"/>
                </a:solidFill>
                <a:sym typeface="Wingdings" panose="05000000000000000000" pitchFamily="2" charset="2"/>
              </a:rPr>
              <a:t>                                                                  =1/day ( = </a:t>
            </a:r>
            <a:r>
              <a:rPr lang="en-US" sz="2400" b="1" dirty="0">
                <a:solidFill>
                  <a:srgbClr val="0070C0"/>
                </a:solidFill>
                <a:sym typeface="Wingdings" panose="05000000000000000000" pitchFamily="2" charset="2"/>
              </a:rPr>
              <a:t>$ 100 000</a:t>
            </a:r>
            <a:r>
              <a:rPr lang="en-US" sz="2400" dirty="0">
                <a:solidFill>
                  <a:srgbClr val="0070C0"/>
                </a:solidFill>
                <a:sym typeface="Wingdings" panose="05000000000000000000" pitchFamily="2" charset="2"/>
              </a:rPr>
              <a:t>/day)</a:t>
            </a:r>
          </a:p>
          <a:p>
            <a:endParaRPr lang="en-US" sz="2400" b="1" dirty="0">
              <a:sym typeface="Wingdings" panose="05000000000000000000" pitchFamily="2" charset="2"/>
            </a:endParaRPr>
          </a:p>
          <a:p>
            <a:r>
              <a:rPr lang="en-US" sz="2400" dirty="0">
                <a:sym typeface="Wingdings" panose="05000000000000000000" pitchFamily="2" charset="2"/>
              </a:rPr>
              <a:t>Next step industrial development: at </a:t>
            </a:r>
            <a:r>
              <a:rPr lang="en-US" sz="2400" b="1" dirty="0">
                <a:sym typeface="Wingdings" panose="05000000000000000000" pitchFamily="2" charset="2"/>
              </a:rPr>
              <a:t>Paks 1 VVER 440 MW </a:t>
            </a:r>
            <a:r>
              <a:rPr lang="en-US" sz="2400" dirty="0">
                <a:sym typeface="Wingdings" panose="05000000000000000000" pitchFamily="2" charset="2"/>
              </a:rPr>
              <a:t>(now 500) is 50yrs.</a:t>
            </a:r>
            <a:br>
              <a:rPr lang="en-US" sz="2400" dirty="0">
                <a:sym typeface="Wingdings" panose="05000000000000000000" pitchFamily="2" charset="2"/>
              </a:rPr>
            </a:br>
            <a:r>
              <a:rPr lang="en-US" sz="2400" b="1" dirty="0">
                <a:sym typeface="Wingdings" panose="05000000000000000000" pitchFamily="2" charset="2"/>
              </a:rPr>
              <a:t>Reactor vessel </a:t>
            </a:r>
            <a:r>
              <a:rPr lang="en-US" sz="2400" dirty="0">
                <a:sym typeface="Wingdings" panose="05000000000000000000" pitchFamily="2" charset="2"/>
              </a:rPr>
              <a:t>could be replaced (like </a:t>
            </a:r>
            <a:r>
              <a:rPr lang="en-US" sz="2400" b="1" dirty="0">
                <a:sym typeface="Wingdings" panose="05000000000000000000" pitchFamily="2" charset="2"/>
              </a:rPr>
              <a:t>Biblis</a:t>
            </a:r>
            <a:r>
              <a:rPr lang="en-US" sz="2400" dirty="0">
                <a:sym typeface="Wingdings" panose="05000000000000000000" pitchFamily="2" charset="2"/>
              </a:rPr>
              <a:t> near </a:t>
            </a:r>
            <a:r>
              <a:rPr lang="en-US" sz="2400" dirty="0" err="1">
                <a:sym typeface="Wingdings" panose="05000000000000000000" pitchFamily="2" charset="2"/>
              </a:rPr>
              <a:t>FfM</a:t>
            </a:r>
            <a:r>
              <a:rPr lang="en-US" sz="2400" dirty="0">
                <a:sym typeface="Wingdings" panose="05000000000000000000" pitchFamily="2" charset="2"/>
              </a:rPr>
              <a:t> by M. Roth et al.) secondary circuit may still be operational. </a:t>
            </a:r>
          </a:p>
        </p:txBody>
      </p:sp>
      <p:sp>
        <p:nvSpPr>
          <p:cNvPr id="6" name="TextBox 5">
            <a:extLst>
              <a:ext uri="{FF2B5EF4-FFF2-40B4-BE49-F238E27FC236}">
                <a16:creationId xmlns:a16="http://schemas.microsoft.com/office/drawing/2014/main" id="{B80D0EB6-00B9-9EB5-A74A-71AF095831B8}"/>
              </a:ext>
            </a:extLst>
          </p:cNvPr>
          <p:cNvSpPr txBox="1"/>
          <p:nvPr/>
        </p:nvSpPr>
        <p:spPr>
          <a:xfrm>
            <a:off x="2064714" y="33753"/>
            <a:ext cx="5218679" cy="707886"/>
          </a:xfrm>
          <a:prstGeom prst="rect">
            <a:avLst/>
          </a:prstGeom>
          <a:noFill/>
        </p:spPr>
        <p:txBody>
          <a:bodyPr wrap="square" rtlCol="0">
            <a:spAutoFit/>
          </a:bodyPr>
          <a:lstStyle/>
          <a:p>
            <a:pPr algn="ctr"/>
            <a:r>
              <a:rPr lang="en-US" sz="4000" b="1" dirty="0">
                <a:solidFill>
                  <a:srgbClr val="FF0000"/>
                </a:solidFill>
                <a:effectLst>
                  <a:outerShdw blurRad="50800" dist="50800" dir="5400000" algn="ctr" rotWithShape="0">
                    <a:schemeClr val="tx1"/>
                  </a:outerShdw>
                </a:effectLst>
              </a:rPr>
              <a:t>Industrial  energetics</a:t>
            </a:r>
          </a:p>
        </p:txBody>
      </p:sp>
      <p:pic>
        <p:nvPicPr>
          <p:cNvPr id="4" name="Picture 3" descr="A black text on a white background&#10;&#10;Description automatically generated">
            <a:extLst>
              <a:ext uri="{FF2B5EF4-FFF2-40B4-BE49-F238E27FC236}">
                <a16:creationId xmlns:a16="http://schemas.microsoft.com/office/drawing/2014/main" id="{D4159109-D43C-9764-B868-D24A3CC6824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00553" y="6228825"/>
            <a:ext cx="1329179" cy="568982"/>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3560248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44CF41-E35B-91E2-6EB7-2F8A246C9EDA}"/>
              </a:ext>
            </a:extLst>
          </p:cNvPr>
          <p:cNvSpPr txBox="1"/>
          <p:nvPr/>
        </p:nvSpPr>
        <p:spPr>
          <a:xfrm>
            <a:off x="3811988" y="93938"/>
            <a:ext cx="4341412" cy="707886"/>
          </a:xfrm>
          <a:prstGeom prst="rect">
            <a:avLst/>
          </a:prstGeom>
          <a:noFill/>
        </p:spPr>
        <p:txBody>
          <a:bodyPr wrap="square">
            <a:spAutoFit/>
          </a:bodyPr>
          <a:lstStyle/>
          <a:p>
            <a:r>
              <a:rPr lang="en-US" sz="4000" b="1" dirty="0">
                <a:solidFill>
                  <a:srgbClr val="FF0000"/>
                </a:solidFill>
                <a:effectLst>
                  <a:outerShdw blurRad="63500" dist="63500" dir="5400000" algn="tl">
                    <a:srgbClr val="000000"/>
                  </a:outerShdw>
                </a:effectLst>
                <a:latin typeface="Arial" panose="020B0604020202020204" pitchFamily="34" charset="0"/>
                <a:cs typeface="Arial" panose="020B0604020202020204" pitchFamily="34" charset="0"/>
              </a:rPr>
              <a:t>CONCLUSIONS</a:t>
            </a:r>
          </a:p>
        </p:txBody>
      </p:sp>
      <p:pic>
        <p:nvPicPr>
          <p:cNvPr id="5" name="Picture 4" descr="A black text on a white background&#10;&#10;Description automatically generated">
            <a:extLst>
              <a:ext uri="{FF2B5EF4-FFF2-40B4-BE49-F238E27FC236}">
                <a16:creationId xmlns:a16="http://schemas.microsoft.com/office/drawing/2014/main" id="{9094BE91-5028-E23D-0E71-88789593A76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00553" y="6228825"/>
            <a:ext cx="1329179" cy="568982"/>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7" name="TextBox 6">
            <a:extLst>
              <a:ext uri="{FF2B5EF4-FFF2-40B4-BE49-F238E27FC236}">
                <a16:creationId xmlns:a16="http://schemas.microsoft.com/office/drawing/2014/main" id="{50421F64-345D-F3CE-3EDA-C807068A17DF}"/>
              </a:ext>
            </a:extLst>
          </p:cNvPr>
          <p:cNvSpPr txBox="1"/>
          <p:nvPr/>
        </p:nvSpPr>
        <p:spPr>
          <a:xfrm>
            <a:off x="1215399" y="1009152"/>
            <a:ext cx="10414350" cy="5139869"/>
          </a:xfrm>
          <a:prstGeom prst="rect">
            <a:avLst/>
          </a:prstGeom>
          <a:noFill/>
        </p:spPr>
        <p:txBody>
          <a:bodyPr wrap="square" rtlCol="0">
            <a:spAutoFit/>
          </a:bodyPr>
          <a:lstStyle/>
          <a:p>
            <a:pPr marL="285750" indent="-285750">
              <a:buFont typeface="Arial" panose="020B0604020202020204" pitchFamily="34" charset="0"/>
              <a:buChar char="•"/>
            </a:pPr>
            <a:r>
              <a:rPr lang="en-US" sz="2000" dirty="0"/>
              <a:t>Plasmonic amplification is verified</a:t>
            </a:r>
          </a:p>
          <a:p>
            <a:pPr marL="285750" indent="-285750">
              <a:buFont typeface="Arial" panose="020B0604020202020204" pitchFamily="34" charset="0"/>
              <a:buChar char="•"/>
            </a:pPr>
            <a:r>
              <a:rPr lang="en-US" sz="2000" dirty="0"/>
              <a:t>Proton acceleration is verified</a:t>
            </a:r>
          </a:p>
          <a:p>
            <a:pPr marL="285750" indent="-285750">
              <a:buFont typeface="Arial" panose="020B0604020202020204" pitchFamily="34" charset="0"/>
              <a:buChar char="•"/>
            </a:pPr>
            <a:r>
              <a:rPr lang="en-US" sz="2000" dirty="0"/>
              <a:t>Formation of Deuteron nuclei is verified</a:t>
            </a:r>
          </a:p>
          <a:p>
            <a:pPr marL="285750" indent="-285750">
              <a:buFont typeface="Arial" panose="020B0604020202020204" pitchFamily="34" charset="0"/>
              <a:buChar char="•"/>
            </a:pPr>
            <a:r>
              <a:rPr lang="en-US" sz="2000" dirty="0"/>
              <a:t>p+</a:t>
            </a:r>
            <a:r>
              <a:rPr lang="en-US" sz="2000" baseline="30000" dirty="0"/>
              <a:t>11</a:t>
            </a:r>
            <a:r>
              <a:rPr lang="en-US" sz="2000" dirty="0"/>
              <a:t>B fusion reaction is detected</a:t>
            </a:r>
          </a:p>
          <a:p>
            <a:pPr marL="285750" indent="-285750">
              <a:buFont typeface="Arial" panose="020B0604020202020204" pitchFamily="34" charset="0"/>
              <a:buChar char="•"/>
            </a:pPr>
            <a:r>
              <a:rPr lang="en-US" sz="2000" dirty="0"/>
              <a:t>Proton acceleration Parallel to laser polarization is verified </a:t>
            </a:r>
          </a:p>
          <a:p>
            <a:br>
              <a:rPr lang="en-US" sz="2800" dirty="0"/>
            </a:br>
            <a:r>
              <a:rPr lang="en-US" sz="2800" dirty="0"/>
              <a:t>        </a:t>
            </a:r>
            <a:r>
              <a:rPr lang="en-US" sz="3200" b="1" dirty="0">
                <a:solidFill>
                  <a:srgbClr val="009900"/>
                </a:solidFill>
              </a:rPr>
              <a:t>Contrary to the fact that</a:t>
            </a:r>
            <a:endParaRPr lang="en-US" sz="3200" b="1" dirty="0"/>
          </a:p>
          <a:p>
            <a:pPr marL="285750" indent="-285750">
              <a:buFont typeface="Arial" panose="020B0604020202020204" pitchFamily="34" charset="0"/>
              <a:buChar char="•"/>
            </a:pPr>
            <a:r>
              <a:rPr lang="en-US" sz="2800" dirty="0"/>
              <a:t>Only  40 </a:t>
            </a:r>
            <a:r>
              <a:rPr lang="en-US" sz="2800" dirty="0" err="1"/>
              <a:t>mJ</a:t>
            </a:r>
            <a:r>
              <a:rPr lang="en-US" sz="2800" dirty="0"/>
              <a:t> laser pulse energy was used</a:t>
            </a:r>
          </a:p>
          <a:p>
            <a:pPr marL="285750" indent="-285750">
              <a:buFont typeface="Arial" panose="020B0604020202020204" pitchFamily="34" charset="0"/>
              <a:buChar char="•"/>
            </a:pPr>
            <a:r>
              <a:rPr lang="en-US" sz="2800" dirty="0"/>
              <a:t>Only one-sided laser irradiation was available</a:t>
            </a:r>
          </a:p>
          <a:p>
            <a:pPr marL="285750" indent="-285750">
              <a:buFont typeface="Arial" panose="020B0604020202020204" pitchFamily="34" charset="0"/>
              <a:buChar char="•"/>
            </a:pPr>
            <a:endParaRPr lang="en-US" sz="2800" dirty="0"/>
          </a:p>
          <a:p>
            <a:r>
              <a:rPr lang="en-US" sz="2800" dirty="0"/>
              <a:t>            </a:t>
            </a:r>
            <a:r>
              <a:rPr lang="en-US" sz="2800" dirty="0">
                <a:solidFill>
                  <a:srgbClr val="009900"/>
                </a:solidFill>
              </a:rPr>
              <a:t>planned progress for NAPLIFE &amp; FUSENOW (Bergen)</a:t>
            </a:r>
          </a:p>
          <a:p>
            <a:pPr marL="457200" indent="-457200">
              <a:buFont typeface="Arial" panose="020B0604020202020204" pitchFamily="34" charset="0"/>
              <a:buChar char="•"/>
            </a:pPr>
            <a:r>
              <a:rPr lang="en-US" sz="2800" b="1" dirty="0"/>
              <a:t>~10 Joule </a:t>
            </a:r>
            <a:r>
              <a:rPr lang="en-US" sz="2800" dirty="0"/>
              <a:t>project is planned, directed thick target (</a:t>
            </a:r>
            <a:r>
              <a:rPr lang="en-US" sz="2800" dirty="0">
                <a:solidFill>
                  <a:srgbClr val="FF0000"/>
                </a:solidFill>
              </a:rPr>
              <a:t>A. Bony</a:t>
            </a:r>
            <a:r>
              <a:rPr lang="hu-HU" sz="2800" dirty="0">
                <a:solidFill>
                  <a:srgbClr val="FF0000"/>
                </a:solidFill>
              </a:rPr>
              <a:t>á</a:t>
            </a:r>
            <a:r>
              <a:rPr lang="en-US" sz="2800" dirty="0">
                <a:solidFill>
                  <a:srgbClr val="FF0000"/>
                </a:solidFill>
              </a:rPr>
              <a:t>r</a:t>
            </a:r>
            <a:r>
              <a:rPr lang="en-US" sz="2800" dirty="0"/>
              <a:t>)</a:t>
            </a:r>
            <a:endParaRPr lang="hu-HU" sz="2800" dirty="0"/>
          </a:p>
          <a:p>
            <a:pPr marL="457200" indent="-457200">
              <a:buFont typeface="Arial" panose="020B0604020202020204" pitchFamily="34" charset="0"/>
              <a:buChar char="•"/>
            </a:pPr>
            <a:r>
              <a:rPr lang="en-US" sz="2800" noProof="0" dirty="0"/>
              <a:t>Massive, directed </a:t>
            </a:r>
            <a:r>
              <a:rPr lang="en-US" sz="2800" dirty="0"/>
              <a:t>p+</a:t>
            </a:r>
            <a:r>
              <a:rPr lang="en-US" sz="2800" baseline="30000" dirty="0"/>
              <a:t>11</a:t>
            </a:r>
            <a:r>
              <a:rPr lang="en-US" sz="2800" dirty="0"/>
              <a:t>B </a:t>
            </a:r>
            <a:r>
              <a:rPr lang="en-US" sz="2800" noProof="0" dirty="0"/>
              <a:t>fusion is expected</a:t>
            </a:r>
            <a:endParaRPr lang="en-US" sz="2800" dirty="0"/>
          </a:p>
        </p:txBody>
      </p:sp>
      <p:sp>
        <p:nvSpPr>
          <p:cNvPr id="6" name="Footer Placeholder 5">
            <a:extLst>
              <a:ext uri="{FF2B5EF4-FFF2-40B4-BE49-F238E27FC236}">
                <a16:creationId xmlns:a16="http://schemas.microsoft.com/office/drawing/2014/main" id="{9F8DB3DD-D33C-0346-07FE-206134EEC191}"/>
              </a:ext>
            </a:extLst>
          </p:cNvPr>
          <p:cNvSpPr>
            <a:spLocks noGrp="1"/>
          </p:cNvSpPr>
          <p:nvPr>
            <p:ph type="ftr" sz="quarter" idx="11"/>
          </p:nvPr>
        </p:nvSpPr>
        <p:spPr/>
        <p:txBody>
          <a:bodyPr/>
          <a:lstStyle/>
          <a:p>
            <a:r>
              <a:rPr lang="en-US"/>
              <a:t>Csernai, L.P. [NAPLIFE&amp;FUSENOW]</a:t>
            </a:r>
          </a:p>
        </p:txBody>
      </p:sp>
      <p:sp>
        <p:nvSpPr>
          <p:cNvPr id="8" name="Slide Number Placeholder 7">
            <a:extLst>
              <a:ext uri="{FF2B5EF4-FFF2-40B4-BE49-F238E27FC236}">
                <a16:creationId xmlns:a16="http://schemas.microsoft.com/office/drawing/2014/main" id="{C520611F-E767-4CAD-481F-1E445A950AFB}"/>
              </a:ext>
            </a:extLst>
          </p:cNvPr>
          <p:cNvSpPr>
            <a:spLocks noGrp="1"/>
          </p:cNvSpPr>
          <p:nvPr>
            <p:ph type="sldNum" sz="quarter" idx="12"/>
          </p:nvPr>
        </p:nvSpPr>
        <p:spPr>
          <a:xfrm>
            <a:off x="9348247" y="6330754"/>
            <a:ext cx="2743200" cy="365125"/>
          </a:xfrm>
        </p:spPr>
        <p:txBody>
          <a:bodyPr/>
          <a:lstStyle/>
          <a:p>
            <a:fld id="{A2E152B5-655A-4903-97AF-B33B98D802EE}" type="slidenum">
              <a:rPr lang="en-US" smtClean="0"/>
              <a:t>41</a:t>
            </a:fld>
            <a:endParaRPr lang="en-US"/>
          </a:p>
        </p:txBody>
      </p:sp>
    </p:spTree>
    <p:extLst>
      <p:ext uri="{BB962C8B-B14F-4D97-AF65-F5344CB8AC3E}">
        <p14:creationId xmlns:p14="http://schemas.microsoft.com/office/powerpoint/2010/main" val="1258212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448F48-D2D6-ACC3-ADCD-E57FC0EEE6F8}"/>
              </a:ext>
            </a:extLst>
          </p:cNvPr>
          <p:cNvSpPr txBox="1"/>
          <p:nvPr/>
        </p:nvSpPr>
        <p:spPr>
          <a:xfrm>
            <a:off x="4412184" y="2269880"/>
            <a:ext cx="4114800" cy="461665"/>
          </a:xfrm>
          <a:prstGeom prst="rect">
            <a:avLst/>
          </a:prstGeom>
          <a:noFill/>
        </p:spPr>
        <p:txBody>
          <a:bodyPr wrap="square" rtlCol="0">
            <a:spAutoFit/>
          </a:bodyPr>
          <a:lstStyle/>
          <a:p>
            <a:r>
              <a:rPr lang="en-US" sz="2400" b="1" dirty="0"/>
              <a:t>Thanks for your attention</a:t>
            </a:r>
          </a:p>
        </p:txBody>
      </p:sp>
      <p:sp>
        <p:nvSpPr>
          <p:cNvPr id="5" name="Footer Placeholder 4">
            <a:extLst>
              <a:ext uri="{FF2B5EF4-FFF2-40B4-BE49-F238E27FC236}">
                <a16:creationId xmlns:a16="http://schemas.microsoft.com/office/drawing/2014/main" id="{F4B5E235-2B58-8F4A-2369-44BAC2CDFF72}"/>
              </a:ext>
            </a:extLst>
          </p:cNvPr>
          <p:cNvSpPr>
            <a:spLocks noGrp="1"/>
          </p:cNvSpPr>
          <p:nvPr>
            <p:ph type="ftr" sz="quarter" idx="11"/>
          </p:nvPr>
        </p:nvSpPr>
        <p:spPr/>
        <p:txBody>
          <a:bodyPr/>
          <a:lstStyle/>
          <a:p>
            <a:r>
              <a:rPr lang="en-US"/>
              <a:t>Csernai, L.P. [NAPLIFE&amp;FUSENOW]</a:t>
            </a:r>
          </a:p>
        </p:txBody>
      </p:sp>
      <p:sp>
        <p:nvSpPr>
          <p:cNvPr id="6" name="Slide Number Placeholder 5">
            <a:extLst>
              <a:ext uri="{FF2B5EF4-FFF2-40B4-BE49-F238E27FC236}">
                <a16:creationId xmlns:a16="http://schemas.microsoft.com/office/drawing/2014/main" id="{B8FA2CF4-212A-AF17-18A9-33AF4882F7B3}"/>
              </a:ext>
            </a:extLst>
          </p:cNvPr>
          <p:cNvSpPr>
            <a:spLocks noGrp="1"/>
          </p:cNvSpPr>
          <p:nvPr>
            <p:ph type="sldNum" sz="quarter" idx="12"/>
          </p:nvPr>
        </p:nvSpPr>
        <p:spPr>
          <a:xfrm>
            <a:off x="9166782" y="6259122"/>
            <a:ext cx="2743200" cy="365125"/>
          </a:xfrm>
        </p:spPr>
        <p:txBody>
          <a:bodyPr/>
          <a:lstStyle/>
          <a:p>
            <a:fld id="{A2E152B5-655A-4903-97AF-B33B98D802EE}" type="slidenum">
              <a:rPr lang="en-US" smtClean="0"/>
              <a:t>42</a:t>
            </a:fld>
            <a:endParaRPr lang="en-US" dirty="0"/>
          </a:p>
        </p:txBody>
      </p:sp>
      <p:pic>
        <p:nvPicPr>
          <p:cNvPr id="2" name="Picture 1" descr="A black text on a white background&#10;&#10;Description automatically generated">
            <a:extLst>
              <a:ext uri="{FF2B5EF4-FFF2-40B4-BE49-F238E27FC236}">
                <a16:creationId xmlns:a16="http://schemas.microsoft.com/office/drawing/2014/main" id="{D7EF8E07-F460-AD35-40B1-423B94FFAB8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8323" y="6256438"/>
            <a:ext cx="1319753" cy="564947"/>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1576487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773F4F-4132-57EE-3E29-DE082A5528FA}"/>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D28F6C02-40D0-71A7-EB8D-EB9B76AE091C}"/>
              </a:ext>
            </a:extLst>
          </p:cNvPr>
          <p:cNvSpPr>
            <a:spLocks noGrp="1"/>
          </p:cNvSpPr>
          <p:nvPr>
            <p:ph type="sldNum" sz="quarter" idx="12"/>
          </p:nvPr>
        </p:nvSpPr>
        <p:spPr/>
        <p:txBody>
          <a:bodyPr/>
          <a:lstStyle/>
          <a:p>
            <a:fld id="{94C746F7-F6CF-4975-9C38-EAEB56E4C17B}" type="slidenum">
              <a:rPr lang="en-US" smtClean="0"/>
              <a:t>43</a:t>
            </a:fld>
            <a:endParaRPr lang="en-US"/>
          </a:p>
        </p:txBody>
      </p:sp>
    </p:spTree>
    <p:extLst>
      <p:ext uri="{BB962C8B-B14F-4D97-AF65-F5344CB8AC3E}">
        <p14:creationId xmlns:p14="http://schemas.microsoft.com/office/powerpoint/2010/main" val="451943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E4CC8F-1B02-E0F5-0EF8-C8EA6AB36727}"/>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F7904436-5DCF-C74A-0E42-B1BC849B4B92}"/>
              </a:ext>
            </a:extLst>
          </p:cNvPr>
          <p:cNvSpPr>
            <a:spLocks noGrp="1"/>
          </p:cNvSpPr>
          <p:nvPr>
            <p:ph type="sldNum" sz="quarter" idx="12"/>
          </p:nvPr>
        </p:nvSpPr>
        <p:spPr/>
        <p:txBody>
          <a:bodyPr/>
          <a:lstStyle/>
          <a:p>
            <a:fld id="{94C746F7-F6CF-4975-9C38-EAEB56E4C17B}" type="slidenum">
              <a:rPr lang="en-US" smtClean="0"/>
              <a:t>5</a:t>
            </a:fld>
            <a:endParaRPr lang="en-US"/>
          </a:p>
        </p:txBody>
      </p:sp>
      <p:pic>
        <p:nvPicPr>
          <p:cNvPr id="1026" name="Picture 2">
            <a:extLst>
              <a:ext uri="{FF2B5EF4-FFF2-40B4-BE49-F238E27FC236}">
                <a16:creationId xmlns:a16="http://schemas.microsoft.com/office/drawing/2014/main" id="{0D778F97-DAA6-A5C1-A7D0-423B22D25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0"/>
            <a:ext cx="12192000" cy="4800600"/>
          </a:xfrm>
          <a:prstGeom prst="rect">
            <a:avLst/>
          </a:prstGeom>
          <a:solidFill>
            <a:srgbClr val="FF0000"/>
          </a:solidFill>
          <a:ln w="6350">
            <a:solidFill>
              <a:schemeClr val="accent1"/>
            </a:solidFill>
          </a:ln>
        </p:spPr>
      </p:pic>
      <p:sp>
        <p:nvSpPr>
          <p:cNvPr id="5" name="TextBox 4">
            <a:extLst>
              <a:ext uri="{FF2B5EF4-FFF2-40B4-BE49-F238E27FC236}">
                <a16:creationId xmlns:a16="http://schemas.microsoft.com/office/drawing/2014/main" id="{8D3CAE06-29BA-B580-8F4C-1A3425962811}"/>
              </a:ext>
            </a:extLst>
          </p:cNvPr>
          <p:cNvSpPr txBox="1"/>
          <p:nvPr/>
        </p:nvSpPr>
        <p:spPr>
          <a:xfrm>
            <a:off x="1828800" y="224505"/>
            <a:ext cx="8794142" cy="800219"/>
          </a:xfrm>
          <a:prstGeom prst="rect">
            <a:avLst/>
          </a:prstGeom>
          <a:noFill/>
        </p:spPr>
        <p:txBody>
          <a:bodyPr wrap="square" rtlCol="0">
            <a:spAutoFit/>
          </a:bodyPr>
          <a:lstStyle/>
          <a:p>
            <a:r>
              <a:rPr lang="en-US" sz="2800" b="1" dirty="0">
                <a:solidFill>
                  <a:srgbClr val="FF0000"/>
                </a:solidFill>
                <a:effectLst>
                  <a:outerShdw blurRad="63500" dist="50800" dir="5400000" algn="ctr" rotWithShape="0">
                    <a:srgbClr val="00B0F0"/>
                  </a:outerShdw>
                </a:effectLst>
              </a:rPr>
              <a:t>Inaugural Meeting of NAPLIFE Collaboration  2019</a:t>
            </a:r>
          </a:p>
          <a:p>
            <a:endParaRPr lang="en-US" dirty="0"/>
          </a:p>
        </p:txBody>
      </p:sp>
      <p:pic>
        <p:nvPicPr>
          <p:cNvPr id="4" name="Picture 3" descr="A black text on a white background&#10;&#10;Description automatically generated">
            <a:extLst>
              <a:ext uri="{FF2B5EF4-FFF2-40B4-BE49-F238E27FC236}">
                <a16:creationId xmlns:a16="http://schemas.microsoft.com/office/drawing/2014/main" id="{72391BF7-6BE1-A502-5B71-815605C6B86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9470" y="6248367"/>
            <a:ext cx="1357460" cy="581089"/>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
        <p:nvSpPr>
          <p:cNvPr id="10" name="Arrow: Down 9">
            <a:extLst>
              <a:ext uri="{FF2B5EF4-FFF2-40B4-BE49-F238E27FC236}">
                <a16:creationId xmlns:a16="http://schemas.microsoft.com/office/drawing/2014/main" id="{4CBDBC99-393D-4961-387D-A1C9AE37DAA2}"/>
              </a:ext>
            </a:extLst>
          </p:cNvPr>
          <p:cNvSpPr/>
          <p:nvPr/>
        </p:nvSpPr>
        <p:spPr>
          <a:xfrm>
            <a:off x="7346197" y="1883044"/>
            <a:ext cx="112362" cy="480448"/>
          </a:xfrm>
          <a:prstGeom prst="downArrow">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08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8BC70D-7618-584E-8601-74566E474CB4}"/>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A2307445-5696-C2C9-31A3-DBB270F9B05C}"/>
              </a:ext>
            </a:extLst>
          </p:cNvPr>
          <p:cNvSpPr>
            <a:spLocks noGrp="1"/>
          </p:cNvSpPr>
          <p:nvPr>
            <p:ph type="sldNum" sz="quarter" idx="12"/>
          </p:nvPr>
        </p:nvSpPr>
        <p:spPr/>
        <p:txBody>
          <a:bodyPr/>
          <a:lstStyle/>
          <a:p>
            <a:fld id="{94C746F7-F6CF-4975-9C38-EAEB56E4C17B}" type="slidenum">
              <a:rPr lang="en-US" smtClean="0"/>
              <a:t>6</a:t>
            </a:fld>
            <a:endParaRPr lang="en-US"/>
          </a:p>
        </p:txBody>
      </p:sp>
      <p:pic>
        <p:nvPicPr>
          <p:cNvPr id="5" name="Picture 4">
            <a:extLst>
              <a:ext uri="{FF2B5EF4-FFF2-40B4-BE49-F238E27FC236}">
                <a16:creationId xmlns:a16="http://schemas.microsoft.com/office/drawing/2014/main" id="{408AC7AE-4BCC-89FD-4134-48B7D3237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76" y="-575289"/>
            <a:ext cx="10501333" cy="7872540"/>
          </a:xfrm>
          <a:prstGeom prst="rect">
            <a:avLst/>
          </a:prstGeom>
        </p:spPr>
      </p:pic>
      <p:sp>
        <p:nvSpPr>
          <p:cNvPr id="6" name="TextBox 5">
            <a:extLst>
              <a:ext uri="{FF2B5EF4-FFF2-40B4-BE49-F238E27FC236}">
                <a16:creationId xmlns:a16="http://schemas.microsoft.com/office/drawing/2014/main" id="{38798A20-8C47-13E8-96A1-CC57432219F5}"/>
              </a:ext>
            </a:extLst>
          </p:cNvPr>
          <p:cNvSpPr txBox="1"/>
          <p:nvPr/>
        </p:nvSpPr>
        <p:spPr>
          <a:xfrm>
            <a:off x="10765637" y="710214"/>
            <a:ext cx="1266565" cy="1077218"/>
          </a:xfrm>
          <a:prstGeom prst="rect">
            <a:avLst/>
          </a:prstGeom>
          <a:noFill/>
        </p:spPr>
        <p:txBody>
          <a:bodyPr wrap="none" rtlCol="0">
            <a:spAutoFit/>
          </a:bodyPr>
          <a:lstStyle/>
          <a:p>
            <a:r>
              <a:rPr lang="en-US" sz="3600" b="1" dirty="0">
                <a:solidFill>
                  <a:srgbClr val="FF0000"/>
                </a:solidFill>
              </a:rPr>
              <a:t>2019</a:t>
            </a:r>
            <a:br>
              <a:rPr lang="en-US" dirty="0"/>
            </a:br>
            <a:r>
              <a:rPr lang="en-US" sz="2800" dirty="0">
                <a:solidFill>
                  <a:srgbClr val="0000FF"/>
                </a:solidFill>
              </a:rPr>
              <a:t>K</a:t>
            </a:r>
            <a:r>
              <a:rPr lang="hu-HU" sz="2800" dirty="0" err="1">
                <a:solidFill>
                  <a:srgbClr val="0000FF"/>
                </a:solidFill>
              </a:rPr>
              <a:t>őszeg</a:t>
            </a:r>
            <a:endParaRPr lang="en-US" sz="2800" dirty="0">
              <a:solidFill>
                <a:srgbClr val="0000FF"/>
              </a:solidFill>
            </a:endParaRPr>
          </a:p>
        </p:txBody>
      </p:sp>
      <p:pic>
        <p:nvPicPr>
          <p:cNvPr id="7" name="Picture 6" descr="A black text on a white background&#10;&#10;Description automatically generated">
            <a:extLst>
              <a:ext uri="{FF2B5EF4-FFF2-40B4-BE49-F238E27FC236}">
                <a16:creationId xmlns:a16="http://schemas.microsoft.com/office/drawing/2014/main" id="{542C54F3-A353-C4CB-A305-F9E8C8B04C6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872247" y="5865312"/>
            <a:ext cx="1319753" cy="564947"/>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295443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448F48-D2D6-ACC3-ADCD-E57FC0EEE6F8}"/>
              </a:ext>
            </a:extLst>
          </p:cNvPr>
          <p:cNvSpPr txBox="1"/>
          <p:nvPr/>
        </p:nvSpPr>
        <p:spPr>
          <a:xfrm>
            <a:off x="526254" y="994299"/>
            <a:ext cx="11139491" cy="4585871"/>
          </a:xfrm>
          <a:prstGeom prst="rect">
            <a:avLst/>
          </a:prstGeom>
          <a:noFill/>
        </p:spPr>
        <p:txBody>
          <a:bodyPr wrap="square" rtlCol="0">
            <a:spAutoFit/>
          </a:bodyPr>
          <a:lstStyle/>
          <a:p>
            <a:r>
              <a:rPr lang="en-US" sz="2400" b="1" dirty="0">
                <a:solidFill>
                  <a:srgbClr val="FF0000"/>
                </a:solidFill>
              </a:rPr>
              <a:t>2019:</a:t>
            </a:r>
            <a:r>
              <a:rPr lang="en-US" sz="2400" dirty="0"/>
              <a:t> Many of the participants of this meeting came from High Energy Heavy Ion field where  hadronization (ignition or burning) of the </a:t>
            </a:r>
            <a:r>
              <a:rPr lang="en-US" sz="2400" b="1" dirty="0" err="1"/>
              <a:t>QGPlasma</a:t>
            </a:r>
            <a:r>
              <a:rPr lang="en-US" sz="2400" dirty="0"/>
              <a:t> happens everywhere at the same time, </a:t>
            </a:r>
            <a:r>
              <a:rPr lang="el-GR" sz="2800" i="1" dirty="0">
                <a:latin typeface="Times New Roman" panose="02020603050405020304" pitchFamily="18" charset="0"/>
                <a:cs typeface="Times New Roman" panose="02020603050405020304" pitchFamily="18" charset="0"/>
              </a:rPr>
              <a:t>τ</a:t>
            </a:r>
            <a:r>
              <a:rPr lang="en-US" sz="2400" dirty="0"/>
              <a:t> </a:t>
            </a:r>
            <a:r>
              <a:rPr lang="el-GR" sz="2400" dirty="0"/>
              <a:t>. </a:t>
            </a:r>
            <a:r>
              <a:rPr lang="en-US" sz="2400" dirty="0"/>
              <a:t>This was not known in other fields so then and even today  only burning spreading from a single hot spot was considered. Simultaneous, </a:t>
            </a:r>
            <a:r>
              <a:rPr lang="en-US" sz="2400" b="1" dirty="0"/>
              <a:t>two-sided ignition </a:t>
            </a:r>
            <a:r>
              <a:rPr lang="en-US" sz="2400" dirty="0"/>
              <a:t>was not trivial to achieve </a:t>
            </a:r>
            <a:r>
              <a:rPr lang="en-US" sz="2400" b="1" dirty="0">
                <a:solidFill>
                  <a:srgbClr val="0000FF"/>
                </a:solidFill>
              </a:rPr>
              <a:t>[Cs, Str.’2015], </a:t>
            </a:r>
            <a:r>
              <a:rPr lang="en-US" sz="2400" dirty="0"/>
              <a:t>but in 2017 </a:t>
            </a:r>
            <a:r>
              <a:rPr lang="en-US" sz="2400" b="1" dirty="0">
                <a:solidFill>
                  <a:srgbClr val="0000FF"/>
                </a:solidFill>
              </a:rPr>
              <a:t>[Cs,K,P,2017] </a:t>
            </a:r>
            <a:r>
              <a:rPr lang="en-US" sz="2400" dirty="0"/>
              <a:t>found a </a:t>
            </a:r>
            <a:r>
              <a:rPr lang="en-US" sz="2400" b="1" dirty="0"/>
              <a:t>method to regulate and catalyze </a:t>
            </a:r>
            <a:r>
              <a:rPr lang="en-US" sz="2400" dirty="0"/>
              <a:t>fusion by</a:t>
            </a:r>
            <a:br>
              <a:rPr lang="en-US" sz="2400" dirty="0"/>
            </a:br>
            <a:r>
              <a:rPr lang="en-US" sz="2400" dirty="0"/>
              <a:t> nanotechnology. </a:t>
            </a:r>
            <a:r>
              <a:rPr lang="en-US" sz="2400" dirty="0">
                <a:sym typeface="Wingdings" panose="05000000000000000000" pitchFamily="2" charset="2"/>
              </a:rPr>
              <a:t>  </a:t>
            </a:r>
            <a:r>
              <a:rPr lang="en-US" sz="2400" b="1" dirty="0">
                <a:sym typeface="Wingdings" panose="05000000000000000000" pitchFamily="2" charset="2"/>
              </a:rPr>
              <a:t>NAPLIFE</a:t>
            </a:r>
          </a:p>
          <a:p>
            <a:endParaRPr lang="en-US" sz="2400" dirty="0">
              <a:sym typeface="Wingdings" panose="05000000000000000000" pitchFamily="2" charset="2"/>
            </a:endParaRPr>
          </a:p>
          <a:p>
            <a:endParaRPr lang="en-US" sz="2400" dirty="0">
              <a:sym typeface="Wingdings" panose="05000000000000000000" pitchFamily="2" charset="2"/>
            </a:endParaRPr>
          </a:p>
          <a:p>
            <a:r>
              <a:rPr lang="en-US" sz="2400" b="1" dirty="0">
                <a:sym typeface="Wingdings" panose="05000000000000000000" pitchFamily="2" charset="2"/>
              </a:rPr>
              <a:t>Tam</a:t>
            </a:r>
            <a:r>
              <a:rPr lang="hu-HU" sz="2400" b="1" dirty="0">
                <a:sym typeface="Wingdings" panose="05000000000000000000" pitchFamily="2" charset="2"/>
              </a:rPr>
              <a:t>á</a:t>
            </a:r>
            <a:r>
              <a:rPr lang="en-US" sz="2400" b="1" dirty="0">
                <a:sym typeface="Wingdings" panose="05000000000000000000" pitchFamily="2" charset="2"/>
              </a:rPr>
              <a:t>s</a:t>
            </a:r>
            <a:r>
              <a:rPr lang="en-US" sz="2400" dirty="0">
                <a:sym typeface="Wingdings" panose="05000000000000000000" pitchFamily="2" charset="2"/>
              </a:rPr>
              <a:t> was in this team from the beginning and became the project leader </a:t>
            </a:r>
            <a:r>
              <a:rPr lang="en-US" sz="2400" b="1" dirty="0">
                <a:solidFill>
                  <a:srgbClr val="0000FF"/>
                </a:solidFill>
                <a:sym typeface="Wingdings" panose="05000000000000000000" pitchFamily="2" charset="2"/>
              </a:rPr>
              <a:t>(2022-) </a:t>
            </a:r>
            <a:r>
              <a:rPr lang="en-US" sz="2400" dirty="0">
                <a:sym typeface="Wingdings" panose="05000000000000000000" pitchFamily="2" charset="2"/>
              </a:rPr>
              <a:t>of the first Hungarian NAPLIFE project at Wigner RCP as </a:t>
            </a:r>
            <a:r>
              <a:rPr lang="en-US" sz="2400" b="1" i="1" dirty="0">
                <a:solidFill>
                  <a:srgbClr val="0000FF"/>
                </a:solidFill>
                <a:sym typeface="Wingdings" panose="05000000000000000000" pitchFamily="2" charset="2"/>
              </a:rPr>
              <a:t>National Laboratory</a:t>
            </a:r>
            <a:r>
              <a:rPr lang="en-US" sz="2400" dirty="0">
                <a:sym typeface="Wingdings" panose="05000000000000000000" pitchFamily="2" charset="2"/>
              </a:rPr>
              <a:t>.  </a:t>
            </a:r>
            <a:br>
              <a:rPr lang="en-US" sz="2400" dirty="0">
                <a:sym typeface="Wingdings" panose="05000000000000000000" pitchFamily="2" charset="2"/>
              </a:rPr>
            </a:br>
            <a:r>
              <a:rPr lang="en-US" sz="2400" b="1" dirty="0">
                <a:sym typeface="Wingdings" panose="05000000000000000000" pitchFamily="2" charset="2"/>
              </a:rPr>
              <a:t>We have ~20 joint publications</a:t>
            </a:r>
            <a:r>
              <a:rPr lang="en-US" sz="2400" dirty="0">
                <a:sym typeface="Wingdings" panose="05000000000000000000" pitchFamily="2" charset="2"/>
              </a:rPr>
              <a:t>, 5 on Heavy Ions, and the rest on Fusion. </a:t>
            </a:r>
            <a:endParaRPr lang="en-US" sz="2400" dirty="0"/>
          </a:p>
        </p:txBody>
      </p:sp>
      <p:sp>
        <p:nvSpPr>
          <p:cNvPr id="5" name="Footer Placeholder 4">
            <a:extLst>
              <a:ext uri="{FF2B5EF4-FFF2-40B4-BE49-F238E27FC236}">
                <a16:creationId xmlns:a16="http://schemas.microsoft.com/office/drawing/2014/main" id="{F4B5E235-2B58-8F4A-2369-44BAC2CDFF72}"/>
              </a:ext>
            </a:extLst>
          </p:cNvPr>
          <p:cNvSpPr>
            <a:spLocks noGrp="1"/>
          </p:cNvSpPr>
          <p:nvPr>
            <p:ph type="ftr" sz="quarter" idx="11"/>
          </p:nvPr>
        </p:nvSpPr>
        <p:spPr/>
        <p:txBody>
          <a:bodyPr/>
          <a:lstStyle/>
          <a:p>
            <a:r>
              <a:rPr lang="en-US"/>
              <a:t>Csernai, L.P. [NAPLIFE&amp;FUSENOW]</a:t>
            </a:r>
          </a:p>
        </p:txBody>
      </p:sp>
      <p:sp>
        <p:nvSpPr>
          <p:cNvPr id="6" name="Slide Number Placeholder 5">
            <a:extLst>
              <a:ext uri="{FF2B5EF4-FFF2-40B4-BE49-F238E27FC236}">
                <a16:creationId xmlns:a16="http://schemas.microsoft.com/office/drawing/2014/main" id="{B8FA2CF4-212A-AF17-18A9-33AF4882F7B3}"/>
              </a:ext>
            </a:extLst>
          </p:cNvPr>
          <p:cNvSpPr>
            <a:spLocks noGrp="1"/>
          </p:cNvSpPr>
          <p:nvPr>
            <p:ph type="sldNum" sz="quarter" idx="12"/>
          </p:nvPr>
        </p:nvSpPr>
        <p:spPr>
          <a:xfrm>
            <a:off x="9166782" y="6259122"/>
            <a:ext cx="2743200" cy="365125"/>
          </a:xfrm>
        </p:spPr>
        <p:txBody>
          <a:bodyPr/>
          <a:lstStyle/>
          <a:p>
            <a:fld id="{A2E152B5-655A-4903-97AF-B33B98D802EE}" type="slidenum">
              <a:rPr lang="en-US" smtClean="0"/>
              <a:t>7</a:t>
            </a:fld>
            <a:endParaRPr lang="en-US" dirty="0"/>
          </a:p>
        </p:txBody>
      </p:sp>
      <p:pic>
        <p:nvPicPr>
          <p:cNvPr id="2" name="Picture 1" descr="A black text on a white background&#10;&#10;Description automatically generated">
            <a:extLst>
              <a:ext uri="{FF2B5EF4-FFF2-40B4-BE49-F238E27FC236}">
                <a16:creationId xmlns:a16="http://schemas.microsoft.com/office/drawing/2014/main" id="{D7EF8E07-F460-AD35-40B1-423B94FFAB8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69445" y="6256438"/>
            <a:ext cx="1319753" cy="564947"/>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67256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C47CEB-67FE-B13F-6AC8-C630649DDC54}"/>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7CAD6B09-2230-E218-A9DF-A0D17661CAA1}"/>
              </a:ext>
            </a:extLst>
          </p:cNvPr>
          <p:cNvSpPr>
            <a:spLocks noGrp="1"/>
          </p:cNvSpPr>
          <p:nvPr>
            <p:ph type="sldNum" sz="quarter" idx="12"/>
          </p:nvPr>
        </p:nvSpPr>
        <p:spPr/>
        <p:txBody>
          <a:bodyPr/>
          <a:lstStyle/>
          <a:p>
            <a:fld id="{94C746F7-F6CF-4975-9C38-EAEB56E4C17B}" type="slidenum">
              <a:rPr lang="en-US" smtClean="0"/>
              <a:t>8</a:t>
            </a:fld>
            <a:endParaRPr lang="en-US"/>
          </a:p>
        </p:txBody>
      </p:sp>
      <p:pic>
        <p:nvPicPr>
          <p:cNvPr id="5" name="Picture 4">
            <a:extLst>
              <a:ext uri="{FF2B5EF4-FFF2-40B4-BE49-F238E27FC236}">
                <a16:creationId xmlns:a16="http://schemas.microsoft.com/office/drawing/2014/main" id="{C4B4EBB5-27EB-E6AC-6FCB-246731E81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4277" y="-941033"/>
            <a:ext cx="12293600" cy="8229600"/>
          </a:xfrm>
          <a:prstGeom prst="rect">
            <a:avLst/>
          </a:prstGeom>
        </p:spPr>
      </p:pic>
      <p:sp>
        <p:nvSpPr>
          <p:cNvPr id="6" name="TextBox 5">
            <a:extLst>
              <a:ext uri="{FF2B5EF4-FFF2-40B4-BE49-F238E27FC236}">
                <a16:creationId xmlns:a16="http://schemas.microsoft.com/office/drawing/2014/main" id="{EC9F647D-FBA2-B777-FA01-B616E222EAEE}"/>
              </a:ext>
            </a:extLst>
          </p:cNvPr>
          <p:cNvSpPr txBox="1"/>
          <p:nvPr/>
        </p:nvSpPr>
        <p:spPr>
          <a:xfrm>
            <a:off x="10188589" y="621437"/>
            <a:ext cx="1638269" cy="2246769"/>
          </a:xfrm>
          <a:prstGeom prst="rect">
            <a:avLst/>
          </a:prstGeom>
          <a:noFill/>
        </p:spPr>
        <p:txBody>
          <a:bodyPr wrap="none" rtlCol="0">
            <a:spAutoFit/>
          </a:bodyPr>
          <a:lstStyle/>
          <a:p>
            <a:r>
              <a:rPr lang="en-US" sz="3600" b="1" dirty="0">
                <a:solidFill>
                  <a:srgbClr val="FF0000"/>
                </a:solidFill>
              </a:rPr>
              <a:t>2019</a:t>
            </a:r>
            <a:br>
              <a:rPr lang="en-US" dirty="0"/>
            </a:br>
            <a:r>
              <a:rPr lang="hu-HU" sz="2800" dirty="0">
                <a:solidFill>
                  <a:srgbClr val="0000FF"/>
                </a:solidFill>
              </a:rPr>
              <a:t>Tihany</a:t>
            </a:r>
          </a:p>
          <a:p>
            <a:endParaRPr lang="hu-HU" sz="2800" dirty="0">
              <a:solidFill>
                <a:srgbClr val="0000FF"/>
              </a:solidFill>
            </a:endParaRPr>
          </a:p>
          <a:p>
            <a:r>
              <a:rPr lang="hu-HU" sz="2400" dirty="0" err="1">
                <a:solidFill>
                  <a:srgbClr val="0000FF"/>
                </a:solidFill>
              </a:rPr>
              <a:t>Heavy</a:t>
            </a:r>
            <a:r>
              <a:rPr lang="hu-HU" sz="2400" dirty="0">
                <a:solidFill>
                  <a:srgbClr val="0000FF"/>
                </a:solidFill>
              </a:rPr>
              <a:t> </a:t>
            </a:r>
            <a:r>
              <a:rPr lang="hu-HU" sz="2400" dirty="0" err="1">
                <a:solidFill>
                  <a:srgbClr val="0000FF"/>
                </a:solidFill>
              </a:rPr>
              <a:t>Ions</a:t>
            </a:r>
            <a:br>
              <a:rPr lang="hu-HU" sz="2400" dirty="0">
                <a:solidFill>
                  <a:srgbClr val="0000FF"/>
                </a:solidFill>
              </a:rPr>
            </a:br>
            <a:r>
              <a:rPr lang="en-US" sz="2400" dirty="0">
                <a:solidFill>
                  <a:srgbClr val="0000FF"/>
                </a:solidFill>
              </a:rPr>
              <a:t>&amp; Fusion</a:t>
            </a:r>
          </a:p>
        </p:txBody>
      </p:sp>
      <p:pic>
        <p:nvPicPr>
          <p:cNvPr id="7" name="Picture 6" descr="A black text on a white background&#10;&#10;Description automatically generated">
            <a:extLst>
              <a:ext uri="{FF2B5EF4-FFF2-40B4-BE49-F238E27FC236}">
                <a16:creationId xmlns:a16="http://schemas.microsoft.com/office/drawing/2014/main" id="{DF2E2FC1-C151-430D-DCF3-490FAA6CB4B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0693923" y="5791403"/>
            <a:ext cx="1319753" cy="564947"/>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1376456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08B9B-8542-2070-4A48-61713EAAA018}"/>
              </a:ext>
            </a:extLst>
          </p:cNvPr>
          <p:cNvSpPr>
            <a:spLocks noGrp="1"/>
          </p:cNvSpPr>
          <p:nvPr>
            <p:ph type="ftr" sz="quarter" idx="11"/>
          </p:nvPr>
        </p:nvSpPr>
        <p:spPr/>
        <p:txBody>
          <a:bodyPr/>
          <a:lstStyle/>
          <a:p>
            <a:r>
              <a:rPr lang="en-US"/>
              <a:t>Csernai, L.P. [NAPLIFE&amp;FUSENOW]</a:t>
            </a:r>
          </a:p>
        </p:txBody>
      </p:sp>
      <p:sp>
        <p:nvSpPr>
          <p:cNvPr id="3" name="Slide Number Placeholder 2">
            <a:extLst>
              <a:ext uri="{FF2B5EF4-FFF2-40B4-BE49-F238E27FC236}">
                <a16:creationId xmlns:a16="http://schemas.microsoft.com/office/drawing/2014/main" id="{D0CC41C0-B345-6C27-CCC8-38A7F8CF114E}"/>
              </a:ext>
            </a:extLst>
          </p:cNvPr>
          <p:cNvSpPr>
            <a:spLocks noGrp="1"/>
          </p:cNvSpPr>
          <p:nvPr>
            <p:ph type="sldNum" sz="quarter" idx="12"/>
          </p:nvPr>
        </p:nvSpPr>
        <p:spPr/>
        <p:txBody>
          <a:bodyPr/>
          <a:lstStyle/>
          <a:p>
            <a:fld id="{94C746F7-F6CF-4975-9C38-EAEB56E4C17B}" type="slidenum">
              <a:rPr lang="en-US" smtClean="0"/>
              <a:t>9</a:t>
            </a:fld>
            <a:endParaRPr lang="en-US"/>
          </a:p>
        </p:txBody>
      </p:sp>
      <p:pic>
        <p:nvPicPr>
          <p:cNvPr id="5" name="Picture 4">
            <a:extLst>
              <a:ext uri="{FF2B5EF4-FFF2-40B4-BE49-F238E27FC236}">
                <a16:creationId xmlns:a16="http://schemas.microsoft.com/office/drawing/2014/main" id="{43632030-9362-4C67-FF3A-F73DE7472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218" y="-355107"/>
            <a:ext cx="11768038" cy="7851059"/>
          </a:xfrm>
          <a:prstGeom prst="rect">
            <a:avLst/>
          </a:prstGeom>
        </p:spPr>
      </p:pic>
      <p:sp>
        <p:nvSpPr>
          <p:cNvPr id="6" name="TextBox 5">
            <a:extLst>
              <a:ext uri="{FF2B5EF4-FFF2-40B4-BE49-F238E27FC236}">
                <a16:creationId xmlns:a16="http://schemas.microsoft.com/office/drawing/2014/main" id="{D59CE976-79E9-87DF-75C9-CCDFFB88EF02}"/>
              </a:ext>
            </a:extLst>
          </p:cNvPr>
          <p:cNvSpPr txBox="1"/>
          <p:nvPr/>
        </p:nvSpPr>
        <p:spPr>
          <a:xfrm>
            <a:off x="11049723" y="292963"/>
            <a:ext cx="1172116" cy="923330"/>
          </a:xfrm>
          <a:prstGeom prst="rect">
            <a:avLst/>
          </a:prstGeom>
          <a:noFill/>
        </p:spPr>
        <p:txBody>
          <a:bodyPr wrap="none" rtlCol="0">
            <a:spAutoFit/>
          </a:bodyPr>
          <a:lstStyle/>
          <a:p>
            <a:r>
              <a:rPr lang="en-US" sz="3600" b="1" dirty="0">
                <a:solidFill>
                  <a:srgbClr val="FF0000"/>
                </a:solidFill>
              </a:rPr>
              <a:t>2022</a:t>
            </a:r>
            <a:br>
              <a:rPr lang="en-US" dirty="0"/>
            </a:br>
            <a:r>
              <a:rPr lang="en-US" dirty="0"/>
              <a:t>Budapest</a:t>
            </a:r>
            <a:endParaRPr lang="hu-HU" sz="2800" dirty="0">
              <a:solidFill>
                <a:srgbClr val="0000FF"/>
              </a:solidFill>
            </a:endParaRPr>
          </a:p>
        </p:txBody>
      </p:sp>
      <p:pic>
        <p:nvPicPr>
          <p:cNvPr id="7" name="Picture 6" descr="A black text on a white background&#10;&#10;Description automatically generated">
            <a:extLst>
              <a:ext uri="{FF2B5EF4-FFF2-40B4-BE49-F238E27FC236}">
                <a16:creationId xmlns:a16="http://schemas.microsoft.com/office/drawing/2014/main" id="{851C44A9-5960-D7EA-09C2-1B0DF9AE3AA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151123" y="5791403"/>
            <a:ext cx="1319753" cy="564947"/>
          </a:xfrm>
          <a:prstGeom prst="rect">
            <a:avLst/>
          </a:prstGeom>
          <a:effectLst>
            <a:outerShdw blurRad="50800" dist="50800" dir="5400000" algn="ctr" rotWithShape="0">
              <a:srgbClr val="000000">
                <a:alpha val="0"/>
              </a:srgbClr>
            </a:outerShdw>
            <a:reflection stA="4000" endPos="65000" dist="50800" dir="5400000" sy="-100000" algn="bl" rotWithShape="0"/>
          </a:effectLst>
        </p:spPr>
      </p:pic>
    </p:spTree>
    <p:extLst>
      <p:ext uri="{BB962C8B-B14F-4D97-AF65-F5344CB8AC3E}">
        <p14:creationId xmlns:p14="http://schemas.microsoft.com/office/powerpoint/2010/main" val="3877266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1748</TotalTime>
  <Words>2858</Words>
  <Application>Microsoft Office PowerPoint</Application>
  <PresentationFormat>Widescreen</PresentationFormat>
  <Paragraphs>249</Paragraphs>
  <Slides>43</Slides>
  <Notes>11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43</vt:i4>
      </vt:variant>
    </vt:vector>
  </HeadingPairs>
  <TitlesOfParts>
    <vt:vector size="59" baseType="lpstr">
      <vt:lpstr>Aptos</vt:lpstr>
      <vt:lpstr>Aptos Display</vt:lpstr>
      <vt:lpstr>Arial</vt:lpstr>
      <vt:lpstr>CMBX12</vt:lpstr>
      <vt:lpstr>CMMI9</vt:lpstr>
      <vt:lpstr>CMR10</vt:lpstr>
      <vt:lpstr>CMR6</vt:lpstr>
      <vt:lpstr>CMR7</vt:lpstr>
      <vt:lpstr>CMR8</vt:lpstr>
      <vt:lpstr>CMR9</vt:lpstr>
      <vt:lpstr>CMSY9</vt:lpstr>
      <vt:lpstr>Microsoft Sans Serif</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Laszlo Csernai</dc:creator>
  <cp:lastModifiedBy>Laszlo Csernai</cp:lastModifiedBy>
  <cp:revision>51</cp:revision>
  <cp:lastPrinted>2026-01-26T18:33:06Z</cp:lastPrinted>
  <dcterms:created xsi:type="dcterms:W3CDTF">2025-06-27T18:10:38Z</dcterms:created>
  <dcterms:modified xsi:type="dcterms:W3CDTF">2026-06-09T20:27:30Z</dcterms:modified>
</cp:coreProperties>
</file>