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73" r:id="rId3"/>
    <p:sldId id="274" r:id="rId4"/>
    <p:sldId id="258" r:id="rId5"/>
    <p:sldId id="278" r:id="rId6"/>
    <p:sldId id="276" r:id="rId7"/>
    <p:sldId id="275" r:id="rId8"/>
    <p:sldId id="289" r:id="rId9"/>
    <p:sldId id="280" r:id="rId10"/>
    <p:sldId id="277" r:id="rId11"/>
    <p:sldId id="279" r:id="rId12"/>
    <p:sldId id="281" r:id="rId13"/>
    <p:sldId id="266" r:id="rId14"/>
    <p:sldId id="282" r:id="rId15"/>
    <p:sldId id="286" r:id="rId16"/>
    <p:sldId id="283" r:id="rId17"/>
    <p:sldId id="284" r:id="rId18"/>
    <p:sldId id="285" r:id="rId19"/>
    <p:sldId id="259" r:id="rId20"/>
    <p:sldId id="291" r:id="rId21"/>
    <p:sldId id="292" r:id="rId22"/>
    <p:sldId id="288" r:id="rId23"/>
    <p:sldId id="287" r:id="rId24"/>
    <p:sldId id="271" r:id="rId25"/>
    <p:sldId id="264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84" d="100"/>
          <a:sy n="84" d="100"/>
        </p:scale>
        <p:origin x="96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ro&#243;%20Norbert\Downloads\L03_S06.21.12.13.240_Au0%20es%20Au2_Reflexiomeres_2023.02.20._27,7%20&#233;s%2010%20mJ-os%20eredm&#233;nyek%202023.04.19-i%20&#225;llapot%20(2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L03_S06.21.12.13.240_Au0%20es%20Au2_Reflexiomeres_2023.02.20._27,7%20&#233;s%2010%20mJ-os%20eredm&#233;nyek%202023.04.19-i%20&#225;llap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1215392026"/>
          <c:y val="6.2288224787112906E-2"/>
          <c:w val="0.49248193276467189"/>
          <c:h val="0.73260225540663682"/>
        </c:manualLayout>
      </c:layout>
      <c:scatterChart>
        <c:scatterStyle val="lineMarker"/>
        <c:varyColors val="0"/>
        <c:ser>
          <c:idx val="0"/>
          <c:order val="0"/>
          <c:tx>
            <c:v>Volume Au2 - 10 mJ</c:v>
          </c:tx>
          <c:spPr>
            <a:ln w="28575">
              <a:noFill/>
            </a:ln>
          </c:spPr>
          <c:xVal>
            <c:numRef>
              <c:f>'[L03_S06.21.12.13.240_Au0 es Au2_Reflexiomeres_2023.02.20._27,7 és 10 mJ-os eredmények 2023.04.19-i állapot (2).xlsx]L03_20230220._10 mJ'!$D$60:$AF$60</c:f>
              <c:numCache>
                <c:formatCode>General</c:formatCode>
                <c:ptCount val="29"/>
                <c:pt idx="0">
                  <c:v>3.6</c:v>
                </c:pt>
                <c:pt idx="1">
                  <c:v>3.6</c:v>
                </c:pt>
                <c:pt idx="2">
                  <c:v>3.4</c:v>
                </c:pt>
                <c:pt idx="3">
                  <c:v>3.2</c:v>
                </c:pt>
                <c:pt idx="4">
                  <c:v>3</c:v>
                </c:pt>
                <c:pt idx="5">
                  <c:v>2.8</c:v>
                </c:pt>
                <c:pt idx="6">
                  <c:v>2.6</c:v>
                </c:pt>
                <c:pt idx="7">
                  <c:v>2.4</c:v>
                </c:pt>
                <c:pt idx="8">
                  <c:v>2.2000000000000002</c:v>
                </c:pt>
                <c:pt idx="9">
                  <c:v>2</c:v>
                </c:pt>
                <c:pt idx="10">
                  <c:v>1.8</c:v>
                </c:pt>
                <c:pt idx="11">
                  <c:v>1.6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  <c:pt idx="15">
                  <c:v>0.6</c:v>
                </c:pt>
                <c:pt idx="16">
                  <c:v>0.4</c:v>
                </c:pt>
                <c:pt idx="17">
                  <c:v>0.2</c:v>
                </c:pt>
                <c:pt idx="18">
                  <c:v>0</c:v>
                </c:pt>
                <c:pt idx="19">
                  <c:v>0</c:v>
                </c:pt>
                <c:pt idx="20">
                  <c:v>-0.2</c:v>
                </c:pt>
                <c:pt idx="21">
                  <c:v>-0.4</c:v>
                </c:pt>
                <c:pt idx="22">
                  <c:v>-0.6</c:v>
                </c:pt>
                <c:pt idx="23">
                  <c:v>-0.8</c:v>
                </c:pt>
                <c:pt idx="24">
                  <c:v>-1</c:v>
                </c:pt>
                <c:pt idx="25">
                  <c:v>-1.2</c:v>
                </c:pt>
                <c:pt idx="26">
                  <c:v>-1.4</c:v>
                </c:pt>
                <c:pt idx="27">
                  <c:v>-1.4</c:v>
                </c:pt>
                <c:pt idx="28">
                  <c:v>-1.6</c:v>
                </c:pt>
              </c:numCache>
            </c:numRef>
          </c:xVal>
          <c:yVal>
            <c:numRef>
              <c:f>'[L03_S06.21.12.13.240_Au0 es Au2_Reflexiomeres_2023.02.20._27,7 és 10 mJ-os eredmények 2023.04.19-i állapot (2).xlsx]L03_20230220._10 mJ'!$D$82:$AF$82</c:f>
              <c:numCache>
                <c:formatCode>0.00E+00</c:formatCode>
                <c:ptCount val="29"/>
                <c:pt idx="0">
                  <c:v>95250.999687581076</c:v>
                </c:pt>
                <c:pt idx="1">
                  <c:v>96412.595113104675</c:v>
                </c:pt>
                <c:pt idx="2">
                  <c:v>84604.397103459967</c:v>
                </c:pt>
                <c:pt idx="3">
                  <c:v>75419.986677283538</c:v>
                </c:pt>
                <c:pt idx="4">
                  <c:v>101118.19046083301</c:v>
                </c:pt>
                <c:pt idx="5">
                  <c:v>85074.204442535149</c:v>
                </c:pt>
                <c:pt idx="6">
                  <c:v>84343.05436345833</c:v>
                </c:pt>
                <c:pt idx="7">
                  <c:v>72965.338285964361</c:v>
                </c:pt>
                <c:pt idx="8">
                  <c:v>52681.584039206209</c:v>
                </c:pt>
                <c:pt idx="9">
                  <c:v>56078.264503551763</c:v>
                </c:pt>
                <c:pt idx="10">
                  <c:v>49107.967036632501</c:v>
                </c:pt>
                <c:pt idx="11">
                  <c:v>44054.045553714197</c:v>
                </c:pt>
                <c:pt idx="12">
                  <c:v>55422.873157291673</c:v>
                </c:pt>
                <c:pt idx="13">
                  <c:v>107902.45347692873</c:v>
                </c:pt>
                <c:pt idx="14">
                  <c:v>81869.353767871115</c:v>
                </c:pt>
                <c:pt idx="15">
                  <c:v>40089.154470904949</c:v>
                </c:pt>
                <c:pt idx="16">
                  <c:v>30865.172980102536</c:v>
                </c:pt>
                <c:pt idx="17">
                  <c:v>32390.751973748051</c:v>
                </c:pt>
                <c:pt idx="18">
                  <c:v>41080.823416186526</c:v>
                </c:pt>
                <c:pt idx="19">
                  <c:v>40356.222217527677</c:v>
                </c:pt>
                <c:pt idx="20">
                  <c:v>50275.057897241204</c:v>
                </c:pt>
                <c:pt idx="21">
                  <c:v>56164.072237273445</c:v>
                </c:pt>
                <c:pt idx="22">
                  <c:v>67908.630477447921</c:v>
                </c:pt>
                <c:pt idx="23">
                  <c:v>75215.569663367525</c:v>
                </c:pt>
                <c:pt idx="24">
                  <c:v>85022.577579128905</c:v>
                </c:pt>
                <c:pt idx="25">
                  <c:v>99452.937044889637</c:v>
                </c:pt>
                <c:pt idx="26">
                  <c:v>105115.58109013086</c:v>
                </c:pt>
                <c:pt idx="27">
                  <c:v>105135.59484643326</c:v>
                </c:pt>
                <c:pt idx="28">
                  <c:v>121388.94027410074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95-46EF-92A4-F24D1C2E05D4}"/>
            </c:ext>
          </c:extLst>
        </c:ser>
        <c:ser>
          <c:idx val="1"/>
          <c:order val="1"/>
          <c:tx>
            <c:v>Volume Au2 - 25 mJ</c:v>
          </c:tx>
          <c:spPr>
            <a:ln w="28575">
              <a:noFill/>
            </a:ln>
          </c:spPr>
          <c:xVal>
            <c:numRef>
              <c:f>'[L03_S06.21.12.13.240_Au0 es Au2_Reflexiomeres_2023.02.20._27,7 és 10 mJ-os eredmények 2023.04.19-i állapot (2).xlsx]L03_20230220._25-27,7 mJ'!$D$62:$AH$62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0.6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  <c:pt idx="8">
                  <c:v>0.2</c:v>
                </c:pt>
                <c:pt idx="9">
                  <c:v>0</c:v>
                </c:pt>
                <c:pt idx="10">
                  <c:v>-0.2</c:v>
                </c:pt>
                <c:pt idx="11">
                  <c:v>-0.2</c:v>
                </c:pt>
                <c:pt idx="12">
                  <c:v>-0.4</c:v>
                </c:pt>
                <c:pt idx="13">
                  <c:v>-0.6</c:v>
                </c:pt>
                <c:pt idx="14">
                  <c:v>-0.8</c:v>
                </c:pt>
                <c:pt idx="15">
                  <c:v>-0.6</c:v>
                </c:pt>
                <c:pt idx="16">
                  <c:v>-0.4</c:v>
                </c:pt>
                <c:pt idx="17">
                  <c:v>-0.2</c:v>
                </c:pt>
                <c:pt idx="18">
                  <c:v>0</c:v>
                </c:pt>
                <c:pt idx="19">
                  <c:v>0.2</c:v>
                </c:pt>
                <c:pt idx="20">
                  <c:v>0.4</c:v>
                </c:pt>
                <c:pt idx="21">
                  <c:v>0.6</c:v>
                </c:pt>
                <c:pt idx="22">
                  <c:v>0.6</c:v>
                </c:pt>
                <c:pt idx="23">
                  <c:v>0.8</c:v>
                </c:pt>
                <c:pt idx="24">
                  <c:v>1</c:v>
                </c:pt>
                <c:pt idx="25">
                  <c:v>1.2</c:v>
                </c:pt>
                <c:pt idx="26">
                  <c:v>1.4</c:v>
                </c:pt>
                <c:pt idx="27">
                  <c:v>1.4</c:v>
                </c:pt>
                <c:pt idx="28">
                  <c:v>1.6</c:v>
                </c:pt>
                <c:pt idx="29">
                  <c:v>1.8</c:v>
                </c:pt>
                <c:pt idx="30">
                  <c:v>2.6</c:v>
                </c:pt>
              </c:numCache>
            </c:numRef>
          </c:xVal>
          <c:yVal>
            <c:numRef>
              <c:f>'[L03_S06.21.12.13.240_Au0 es Au2_Reflexiomeres_2023.02.20._27,7 és 10 mJ-os eredmények 2023.04.19-i állapot (2).xlsx]L03_20230220._25-27,7 mJ'!$D$84:$AH$84</c:f>
              <c:numCache>
                <c:formatCode>0.00E+00</c:formatCode>
                <c:ptCount val="31"/>
                <c:pt idx="0">
                  <c:v>171796.19354819012</c:v>
                </c:pt>
                <c:pt idx="1">
                  <c:v>77927.039710148107</c:v>
                </c:pt>
                <c:pt idx="2">
                  <c:v>77317.698610966792</c:v>
                </c:pt>
                <c:pt idx="3">
                  <c:v>322204.14419996261</c:v>
                </c:pt>
                <c:pt idx="4">
                  <c:v>524509.45096350112</c:v>
                </c:pt>
                <c:pt idx="5">
                  <c:v>367102.87146099127</c:v>
                </c:pt>
                <c:pt idx="6">
                  <c:v>381845.79522445321</c:v>
                </c:pt>
                <c:pt idx="7">
                  <c:v>163521.64297660647</c:v>
                </c:pt>
                <c:pt idx="8">
                  <c:v>108193.09540512043</c:v>
                </c:pt>
                <c:pt idx="9">
                  <c:v>90780.447927324203</c:v>
                </c:pt>
                <c:pt idx="10">
                  <c:v>84447.49490049803</c:v>
                </c:pt>
                <c:pt idx="11">
                  <c:v>77988.368499588236</c:v>
                </c:pt>
                <c:pt idx="12">
                  <c:v>85079.524946490885</c:v>
                </c:pt>
                <c:pt idx="13">
                  <c:v>92261.192133489589</c:v>
                </c:pt>
                <c:pt idx="14">
                  <c:v>102338.16588180827</c:v>
                </c:pt>
                <c:pt idx="15">
                  <c:v>89308.428058406585</c:v>
                </c:pt>
                <c:pt idx="16">
                  <c:v>94785.607974038081</c:v>
                </c:pt>
                <c:pt idx="17">
                  <c:v>72368.291080348325</c:v>
                </c:pt>
                <c:pt idx="18">
                  <c:v>85196.942053442399</c:v>
                </c:pt>
                <c:pt idx="19">
                  <c:v>93173.633115971665</c:v>
                </c:pt>
                <c:pt idx="20">
                  <c:v>125389.82063822429</c:v>
                </c:pt>
                <c:pt idx="21">
                  <c:v>473151.69892455079</c:v>
                </c:pt>
                <c:pt idx="22">
                  <c:v>458566.0215220704</c:v>
                </c:pt>
                <c:pt idx="23">
                  <c:v>343329.69001125649</c:v>
                </c:pt>
                <c:pt idx="24">
                  <c:v>239761.3744303906</c:v>
                </c:pt>
                <c:pt idx="25">
                  <c:v>129269.2733765739</c:v>
                </c:pt>
                <c:pt idx="26">
                  <c:v>118171.67633168297</c:v>
                </c:pt>
                <c:pt idx="27">
                  <c:v>142357.8027099121</c:v>
                </c:pt>
                <c:pt idx="28">
                  <c:v>111276.51424476074</c:v>
                </c:pt>
                <c:pt idx="29">
                  <c:v>112844.03465478515</c:v>
                </c:pt>
                <c:pt idx="30">
                  <c:v>161534.93753922265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95-46EF-92A4-F24D1C2E0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398208"/>
        <c:axId val="172398784"/>
      </c:scatterChart>
      <c:valAx>
        <c:axId val="17239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hu-HU" sz="1400" b="1" i="0" baseline="0">
                    <a:effectLst/>
                  </a:rPr>
                  <a:t>Longitudinal position [mm]</a:t>
                </a:r>
                <a:endParaRPr lang="hu-HU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398784"/>
        <c:crosses val="autoZero"/>
        <c:crossBetween val="midCat"/>
      </c:valAx>
      <c:valAx>
        <c:axId val="1723987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i="0" baseline="0" dirty="0" err="1">
                    <a:effectLst/>
                  </a:rPr>
                  <a:t>Volume</a:t>
                </a:r>
                <a:r>
                  <a:rPr lang="hu-HU" sz="1400" b="1" i="0" baseline="0" dirty="0">
                    <a:effectLst/>
                  </a:rPr>
                  <a:t> [</a:t>
                </a:r>
                <a:r>
                  <a:rPr lang="hu-HU" sz="1400" b="1" i="0" baseline="0" dirty="0">
                    <a:effectLst/>
                    <a:sym typeface="Symbol"/>
                  </a:rPr>
                  <a:t></a:t>
                </a:r>
                <a:r>
                  <a:rPr lang="hu-HU" sz="1400" b="1" i="0" baseline="0" dirty="0">
                    <a:effectLst/>
                  </a:rPr>
                  <a:t>m</a:t>
                </a:r>
                <a:r>
                  <a:rPr lang="hu-HU" sz="1400" b="1" i="0" baseline="30000" dirty="0">
                    <a:effectLst/>
                  </a:rPr>
                  <a:t>3</a:t>
                </a:r>
                <a:r>
                  <a:rPr lang="hu-HU" sz="1400" b="1" i="0" baseline="0" dirty="0">
                    <a:effectLst/>
                  </a:rPr>
                  <a:t>]</a:t>
                </a:r>
                <a:endParaRPr lang="hu-HU" sz="1400" b="1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 sz="1400" b="1" dirty="0"/>
              </a:p>
            </c:rich>
          </c:tx>
          <c:layout>
            <c:manualLayout>
              <c:xMode val="edge"/>
              <c:yMode val="edge"/>
              <c:x val="8.2661369421680245E-2"/>
              <c:y val="0.27729051484615719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172398208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67151398046496669"/>
          <c:y val="0.1532306407137691"/>
          <c:w val="0.16088612307978717"/>
          <c:h val="0.16266822541694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449216913576"/>
          <c:y val="0.31130267339258055"/>
          <c:w val="0.65122486340992181"/>
          <c:h val="0.56808918975653411"/>
        </c:manualLayout>
      </c:layout>
      <c:scatterChart>
        <c:scatterStyle val="lineMarker"/>
        <c:varyColors val="0"/>
        <c:ser>
          <c:idx val="0"/>
          <c:order val="0"/>
          <c:tx>
            <c:v>Volume - Au2 - 25 mJ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'L03_20230220._25-27,7 mJ'!$D$62:$AH$62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0.6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  <c:pt idx="8">
                  <c:v>0.2</c:v>
                </c:pt>
                <c:pt idx="9">
                  <c:v>0</c:v>
                </c:pt>
                <c:pt idx="10">
                  <c:v>-0.2</c:v>
                </c:pt>
                <c:pt idx="11">
                  <c:v>-0.2</c:v>
                </c:pt>
                <c:pt idx="12">
                  <c:v>-0.4</c:v>
                </c:pt>
                <c:pt idx="13">
                  <c:v>-0.6</c:v>
                </c:pt>
                <c:pt idx="14">
                  <c:v>-0.8</c:v>
                </c:pt>
                <c:pt idx="15">
                  <c:v>-0.6</c:v>
                </c:pt>
                <c:pt idx="16">
                  <c:v>-0.4</c:v>
                </c:pt>
                <c:pt idx="17">
                  <c:v>-0.2</c:v>
                </c:pt>
                <c:pt idx="18">
                  <c:v>0</c:v>
                </c:pt>
                <c:pt idx="19">
                  <c:v>0.2</c:v>
                </c:pt>
                <c:pt idx="20">
                  <c:v>0.4</c:v>
                </c:pt>
                <c:pt idx="21">
                  <c:v>0.6</c:v>
                </c:pt>
                <c:pt idx="22">
                  <c:v>0.6</c:v>
                </c:pt>
                <c:pt idx="23">
                  <c:v>0.8</c:v>
                </c:pt>
                <c:pt idx="24">
                  <c:v>1</c:v>
                </c:pt>
                <c:pt idx="25">
                  <c:v>1.2</c:v>
                </c:pt>
                <c:pt idx="26">
                  <c:v>1.4</c:v>
                </c:pt>
                <c:pt idx="27">
                  <c:v>1.4</c:v>
                </c:pt>
                <c:pt idx="28">
                  <c:v>1.6</c:v>
                </c:pt>
                <c:pt idx="29">
                  <c:v>1.8</c:v>
                </c:pt>
                <c:pt idx="30">
                  <c:v>2.6</c:v>
                </c:pt>
              </c:numCache>
            </c:numRef>
          </c:xVal>
          <c:yVal>
            <c:numRef>
              <c:f>'L03_20230220._25-27,7 mJ'!$D$84:$AH$84</c:f>
              <c:numCache>
                <c:formatCode>0.00E+00</c:formatCode>
                <c:ptCount val="31"/>
                <c:pt idx="0">
                  <c:v>171796.19354819012</c:v>
                </c:pt>
                <c:pt idx="1">
                  <c:v>77927.039710148107</c:v>
                </c:pt>
                <c:pt idx="2">
                  <c:v>77317.698610966792</c:v>
                </c:pt>
                <c:pt idx="3">
                  <c:v>322204.14419996261</c:v>
                </c:pt>
                <c:pt idx="4">
                  <c:v>524509.45096350112</c:v>
                </c:pt>
                <c:pt idx="5">
                  <c:v>367102.87146099127</c:v>
                </c:pt>
                <c:pt idx="6">
                  <c:v>381845.79522445321</c:v>
                </c:pt>
                <c:pt idx="7">
                  <c:v>163521.64297660647</c:v>
                </c:pt>
                <c:pt idx="8">
                  <c:v>108193.09540512043</c:v>
                </c:pt>
                <c:pt idx="9">
                  <c:v>90780.447927324203</c:v>
                </c:pt>
                <c:pt idx="10">
                  <c:v>84447.49490049803</c:v>
                </c:pt>
                <c:pt idx="11">
                  <c:v>77988.368499588236</c:v>
                </c:pt>
                <c:pt idx="12">
                  <c:v>85079.524946490885</c:v>
                </c:pt>
                <c:pt idx="13">
                  <c:v>92261.192133489589</c:v>
                </c:pt>
                <c:pt idx="14">
                  <c:v>102338.16588180827</c:v>
                </c:pt>
                <c:pt idx="15">
                  <c:v>89308.428058406585</c:v>
                </c:pt>
                <c:pt idx="16">
                  <c:v>94785.607974038081</c:v>
                </c:pt>
                <c:pt idx="17">
                  <c:v>72368.291080348325</c:v>
                </c:pt>
                <c:pt idx="18">
                  <c:v>85196.942053442399</c:v>
                </c:pt>
                <c:pt idx="19">
                  <c:v>93173.633115971665</c:v>
                </c:pt>
                <c:pt idx="20">
                  <c:v>125389.82063822429</c:v>
                </c:pt>
                <c:pt idx="21">
                  <c:v>473151.69892455079</c:v>
                </c:pt>
                <c:pt idx="22">
                  <c:v>458566.0215220704</c:v>
                </c:pt>
                <c:pt idx="23">
                  <c:v>343329.69001125649</c:v>
                </c:pt>
                <c:pt idx="24">
                  <c:v>239761.3744303906</c:v>
                </c:pt>
                <c:pt idx="25">
                  <c:v>129269.2733765739</c:v>
                </c:pt>
                <c:pt idx="26">
                  <c:v>118171.67633168297</c:v>
                </c:pt>
                <c:pt idx="27">
                  <c:v>142357.8027099121</c:v>
                </c:pt>
                <c:pt idx="28">
                  <c:v>111276.51424476074</c:v>
                </c:pt>
                <c:pt idx="29">
                  <c:v>112844.03465478515</c:v>
                </c:pt>
                <c:pt idx="30">
                  <c:v>161534.93753922265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70-4A19-ACE7-A7C89711EBB6}"/>
            </c:ext>
          </c:extLst>
        </c:ser>
        <c:ser>
          <c:idx val="1"/>
          <c:order val="1"/>
          <c:tx>
            <c:v>Volume - Au0 - 27,7 mJ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numRef>
              <c:f>'L03_20230220._25-27,7 mJ'!$D$4:$AC$4</c:f>
              <c:numCache>
                <c:formatCode>General</c:formatCode>
                <c:ptCount val="26"/>
                <c:pt idx="0">
                  <c:v>-1.6</c:v>
                </c:pt>
                <c:pt idx="1">
                  <c:v>-1.4</c:v>
                </c:pt>
                <c:pt idx="2">
                  <c:v>-1.2</c:v>
                </c:pt>
                <c:pt idx="3">
                  <c:v>-1</c:v>
                </c:pt>
                <c:pt idx="4">
                  <c:v>-0.8</c:v>
                </c:pt>
                <c:pt idx="5">
                  <c:v>-0.4</c:v>
                </c:pt>
                <c:pt idx="6">
                  <c:v>-0.2</c:v>
                </c:pt>
                <c:pt idx="7">
                  <c:v>-0.4</c:v>
                </c:pt>
                <c:pt idx="8">
                  <c:v>-0.4</c:v>
                </c:pt>
                <c:pt idx="9">
                  <c:v>-0.2</c:v>
                </c:pt>
                <c:pt idx="10">
                  <c:v>0</c:v>
                </c:pt>
                <c:pt idx="11">
                  <c:v>0.2</c:v>
                </c:pt>
                <c:pt idx="12">
                  <c:v>0.4</c:v>
                </c:pt>
                <c:pt idx="13">
                  <c:v>0.6</c:v>
                </c:pt>
                <c:pt idx="14">
                  <c:v>0.8</c:v>
                </c:pt>
                <c:pt idx="15">
                  <c:v>1</c:v>
                </c:pt>
                <c:pt idx="16">
                  <c:v>1.2</c:v>
                </c:pt>
                <c:pt idx="17">
                  <c:v>1.4</c:v>
                </c:pt>
                <c:pt idx="18">
                  <c:v>1.6</c:v>
                </c:pt>
                <c:pt idx="19">
                  <c:v>1.8</c:v>
                </c:pt>
                <c:pt idx="20">
                  <c:v>2</c:v>
                </c:pt>
                <c:pt idx="21">
                  <c:v>2.2000000000000002</c:v>
                </c:pt>
                <c:pt idx="22">
                  <c:v>2.4</c:v>
                </c:pt>
                <c:pt idx="23">
                  <c:v>2.6</c:v>
                </c:pt>
                <c:pt idx="24">
                  <c:v>2.8</c:v>
                </c:pt>
                <c:pt idx="25">
                  <c:v>3</c:v>
                </c:pt>
              </c:numCache>
            </c:numRef>
          </c:xVal>
          <c:yVal>
            <c:numRef>
              <c:f>'L03_20230220._25-27,7 mJ'!$D$26:$AC$26</c:f>
              <c:numCache>
                <c:formatCode>0.00E+00</c:formatCode>
                <c:ptCount val="26"/>
                <c:pt idx="0">
                  <c:v>160946.96520216146</c:v>
                </c:pt>
                <c:pt idx="1">
                  <c:v>142535.46828410644</c:v>
                </c:pt>
                <c:pt idx="2">
                  <c:v>128882.90429426757</c:v>
                </c:pt>
                <c:pt idx="3">
                  <c:v>114670.36943776204</c:v>
                </c:pt>
                <c:pt idx="4">
                  <c:v>92810.558980442715</c:v>
                </c:pt>
                <c:pt idx="5">
                  <c:v>76026.882121831062</c:v>
                </c:pt>
                <c:pt idx="6">
                  <c:v>69164.455263281256</c:v>
                </c:pt>
                <c:pt idx="7">
                  <c:v>70659.714120727527</c:v>
                </c:pt>
                <c:pt idx="8">
                  <c:v>66100.603300581075</c:v>
                </c:pt>
                <c:pt idx="9">
                  <c:v>57342.235495932626</c:v>
                </c:pt>
                <c:pt idx="10">
                  <c:v>49468.178959687502</c:v>
                </c:pt>
                <c:pt idx="11">
                  <c:v>43929.630012789719</c:v>
                </c:pt>
                <c:pt idx="12">
                  <c:v>46265.560084158533</c:v>
                </c:pt>
                <c:pt idx="13">
                  <c:v>66359.764175450851</c:v>
                </c:pt>
                <c:pt idx="14">
                  <c:v>112720.19396773441</c:v>
                </c:pt>
                <c:pt idx="15">
                  <c:v>142992.36730981446</c:v>
                </c:pt>
                <c:pt idx="16">
                  <c:v>74496.54664769044</c:v>
                </c:pt>
                <c:pt idx="17">
                  <c:v>86969.534074648429</c:v>
                </c:pt>
                <c:pt idx="18">
                  <c:v>92720.072949451511</c:v>
                </c:pt>
                <c:pt idx="19">
                  <c:v>105941.99711255077</c:v>
                </c:pt>
                <c:pt idx="20">
                  <c:v>115066.90484846974</c:v>
                </c:pt>
                <c:pt idx="21">
                  <c:v>134806.28987581463</c:v>
                </c:pt>
                <c:pt idx="22">
                  <c:v>157088.44020015624</c:v>
                </c:pt>
                <c:pt idx="23">
                  <c:v>163777.43919174431</c:v>
                </c:pt>
                <c:pt idx="24">
                  <c:v>178881.15042025977</c:v>
                </c:pt>
                <c:pt idx="25">
                  <c:v>191782.95981151075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70-4A19-ACE7-A7C89711E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44704"/>
        <c:axId val="178746432"/>
      </c:scatterChart>
      <c:valAx>
        <c:axId val="17874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/>
                  <a:t>Longitudinal position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8746432"/>
        <c:crossesAt val="-1"/>
        <c:crossBetween val="midCat"/>
      </c:valAx>
      <c:valAx>
        <c:axId val="1787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/>
                  <a:t>Volume [</a:t>
                </a:r>
                <a:r>
                  <a:rPr lang="hu-HU" sz="1400" b="1" i="0" u="none" strike="noStrike" baseline="0">
                    <a:effectLst/>
                    <a:sym typeface="Symbol"/>
                  </a:rPr>
                  <a:t></a:t>
                </a:r>
                <a:r>
                  <a:rPr lang="hu-HU" sz="1400"/>
                  <a:t>m3]</a:t>
                </a:r>
              </a:p>
            </c:rich>
          </c:tx>
          <c:layout>
            <c:manualLayout>
              <c:xMode val="edge"/>
              <c:yMode val="edge"/>
              <c:x val="6.6257846683324597E-3"/>
              <c:y val="0.41972832130475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8744704"/>
        <c:crossesAt val="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66896149507118"/>
          <c:y val="0.64637520184795894"/>
          <c:w val="0.17733103850492879"/>
          <c:h val="0.12804674450291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4" Type="http://schemas.openxmlformats.org/officeDocument/2006/relationships/image" Target="../media/image5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0.43755</cdr:x>
      <cdr:y>0.32711</cdr:y>
    </cdr:from>
    <cdr:to>
      <cdr:x>0.6442</cdr:x>
      <cdr:y>0.41131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550230" y="1184129"/>
          <a:ext cx="2149044" cy="30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 smtClean="0"/>
            <a:t>2,3.10¹⁷W/cm²</a:t>
          </a:r>
          <a:endParaRPr lang="hu-HU" sz="1600" dirty="0"/>
        </a:p>
      </cdr:txBody>
    </cdr:sp>
  </cdr:relSizeAnchor>
  <cdr:relSizeAnchor xmlns:cdr="http://schemas.openxmlformats.org/drawingml/2006/chartDrawing">
    <cdr:from>
      <cdr:x>0.41097</cdr:x>
      <cdr:y>0.37095</cdr:y>
    </cdr:from>
    <cdr:to>
      <cdr:x>0.44093</cdr:x>
      <cdr:y>0.37735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 flipH="1" flipV="1">
          <a:off x="4273872" y="1342834"/>
          <a:ext cx="311565" cy="231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C46FB-899C-4DDA-9B83-CCF25703ECCC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8B71F-5E5B-4C38-8BB4-F654CFAEDF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3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8D54-2920-4778-AD28-102713459D4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7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8B71F-5E5B-4C38-8BB4-F654CFAEDF7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60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F2A8-D4A0-48EC-AB6C-846BD8B0ED1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303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62A5-CB2A-4F93-8AA5-9F6DF20A2E3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74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F0455-10B3-40DB-94A1-948CA5AF83AA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22</a:t>
            </a:fld>
            <a:endParaRPr lang="hu-HU" altLang="hu-H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1291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62A5-CB2A-4F93-8AA5-9F6DF20A2E3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99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44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30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92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2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36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0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1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8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93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213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8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4B10-BEDA-45BB-A5B3-2C5A70273C01}" type="datetimeFigureOut">
              <a:rPr lang="hu-HU" smtClean="0"/>
              <a:t>2026. 06. 11.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0EA9-6C7D-483D-A816-5648B5C3F2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54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3.jpg"/><Relationship Id="rId4" Type="http://schemas.openxmlformats.org/officeDocument/2006/relationships/image" Target="../media/image28.jp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55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4.png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2.w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1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5742" y="1868129"/>
            <a:ext cx="7584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TAMÁS BÍRÓ 70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Norbert Kroo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(</a:t>
            </a:r>
            <a:r>
              <a:rPr lang="hu-HU" sz="2400" dirty="0" err="1" smtClean="0">
                <a:solidFill>
                  <a:srgbClr val="0070C0"/>
                </a:solidFill>
              </a:rPr>
              <a:t>from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the</a:t>
            </a:r>
            <a:r>
              <a:rPr lang="hu-HU" sz="2400" dirty="0" smtClean="0">
                <a:solidFill>
                  <a:srgbClr val="0070C0"/>
                </a:solidFill>
              </a:rPr>
              <a:t> NAPLIFE </a:t>
            </a:r>
            <a:r>
              <a:rPr lang="hu-HU" sz="2400" dirty="0" err="1" smtClean="0">
                <a:solidFill>
                  <a:srgbClr val="0070C0"/>
                </a:solidFill>
              </a:rPr>
              <a:t>cooperation</a:t>
            </a:r>
            <a:r>
              <a:rPr lang="hu-HU" sz="24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Wigner Research Center of </a:t>
            </a:r>
            <a:r>
              <a:rPr lang="hu-HU" sz="2400" dirty="0" err="1" smtClean="0">
                <a:solidFill>
                  <a:srgbClr val="0070C0"/>
                </a:solidFill>
              </a:rPr>
              <a:t>Physics</a:t>
            </a:r>
            <a:r>
              <a:rPr lang="hu-HU" sz="2400" dirty="0" smtClean="0">
                <a:solidFill>
                  <a:srgbClr val="0070C0"/>
                </a:solidFill>
              </a:rPr>
              <a:t>, Hungary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81450" y="6429375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Wigner 06.11.2026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43" y="5634867"/>
            <a:ext cx="1457191" cy="1163840"/>
          </a:xfrm>
          <a:prstGeom prst="rect">
            <a:avLst/>
          </a:prstGeom>
        </p:spPr>
      </p:pic>
      <p:pic>
        <p:nvPicPr>
          <p:cNvPr id="5" name="Picture 3" descr="MTA kerek log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11" y="144263"/>
            <a:ext cx="1058478" cy="14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60" y="325238"/>
            <a:ext cx="2901612" cy="9672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47" y="5634867"/>
            <a:ext cx="4378089" cy="10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63" y="540369"/>
            <a:ext cx="7722755" cy="3135704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8164945" y="1597891"/>
            <a:ext cx="323273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6594764" y="1745673"/>
            <a:ext cx="997527" cy="9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9" y="3438403"/>
            <a:ext cx="3759198" cy="33264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4" y="3345246"/>
            <a:ext cx="3380954" cy="35127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27200" y="129309"/>
            <a:ext cx="536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AND UP TO ~10²⁰ W/cm²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2880" y="129309"/>
            <a:ext cx="40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1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47" y="5135322"/>
            <a:ext cx="2196159" cy="1501316"/>
          </a:xfrm>
          <a:prstGeom prst="rect">
            <a:avLst/>
          </a:prstGeom>
        </p:spPr>
      </p:pic>
      <p:pic>
        <p:nvPicPr>
          <p:cNvPr id="14" name="Kép 13" descr="D:\Nanoshe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30" y="786464"/>
            <a:ext cx="877287" cy="74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5056107" y="5147316"/>
            <a:ext cx="4087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FEMTOSECOND</a:t>
            </a:r>
            <a:r>
              <a:rPr lang="hu-HU" dirty="0" smtClean="0"/>
              <a:t> LASER PULSES;</a:t>
            </a:r>
          </a:p>
          <a:p>
            <a:pPr algn="ctr"/>
            <a:r>
              <a:rPr lang="hu-HU" dirty="0" smtClean="0"/>
              <a:t>HIGH REPETITION FREQUENCY;</a:t>
            </a:r>
          </a:p>
          <a:p>
            <a:pPr algn="ctr"/>
            <a:r>
              <a:rPr lang="hu-HU" dirty="0" smtClean="0"/>
              <a:t>LIGHT SPEED: NO TIME FOR INSTABILITIES;  ONLY TWO BEAMS</a:t>
            </a:r>
            <a:r>
              <a:rPr lang="hu-HU" dirty="0"/>
              <a:t>;</a:t>
            </a:r>
            <a:r>
              <a:rPr lang="hu-HU" dirty="0" smtClean="0"/>
              <a:t>                           TIMELIKE VOLUME IGNITION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447713" y="5016477"/>
            <a:ext cx="449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d</a:t>
            </a:r>
            <a:r>
              <a:rPr lang="hu-HU" dirty="0" smtClean="0">
                <a:solidFill>
                  <a:srgbClr val="FF0000"/>
                </a:solidFill>
              </a:rPr>
              <a:t> ~ n.10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87285" y="326571"/>
            <a:ext cx="141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142268" y="5998705"/>
            <a:ext cx="806245" cy="3412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4737133" y="5360515"/>
            <a:ext cx="668592" cy="29496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" y="3453052"/>
            <a:ext cx="2791324" cy="317196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040702" y="4412201"/>
            <a:ext cx="195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NANOPARTICLES IN THE FUSION MATERIAL</a:t>
            </a:r>
            <a:endParaRPr lang="hu-HU" sz="14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0" y="950397"/>
            <a:ext cx="1319192" cy="520573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1901030" y="1488863"/>
            <a:ext cx="1563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NANOSHELL(nx10nm)</a:t>
            </a:r>
            <a:endParaRPr lang="hu-HU" sz="1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117156" y="1470970"/>
            <a:ext cx="1783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NANOROD (~85x25nm)</a:t>
            </a:r>
            <a:endParaRPr lang="hu-HU" sz="1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99" y="827629"/>
            <a:ext cx="2463906" cy="194840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9" y="2821408"/>
            <a:ext cx="1939647" cy="136794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87864" y="142613"/>
            <a:ext cx="348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:</a:t>
            </a:r>
            <a:endParaRPr lang="hu-HU" sz="2800" b="1" dirty="0">
              <a:solidFill>
                <a:srgbClr val="FFFF00"/>
              </a:solidFill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117156" y="3438159"/>
            <a:ext cx="2809433" cy="143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Jobb oldali kapcsos zárójel 15"/>
          <p:cNvSpPr/>
          <p:nvPr/>
        </p:nvSpPr>
        <p:spPr>
          <a:xfrm>
            <a:off x="2941743" y="3450657"/>
            <a:ext cx="172585" cy="3148795"/>
          </a:xfrm>
          <a:prstGeom prst="rightBrace">
            <a:avLst>
              <a:gd name="adj1" fmla="val 8333"/>
              <a:gd name="adj2" fmla="val 509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338359" y="4854048"/>
            <a:ext cx="103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n.10</a:t>
            </a:r>
            <a:r>
              <a:rPr lang="el-GR" dirty="0" smtClean="0"/>
              <a:t>μ</a:t>
            </a:r>
            <a:endParaRPr lang="hu-HU" dirty="0"/>
          </a:p>
        </p:txBody>
      </p:sp>
      <p:cxnSp>
        <p:nvCxnSpPr>
          <p:cNvPr id="27" name="Egyenes összekötő nyíllal 26"/>
          <p:cNvCxnSpPr>
            <a:stCxn id="17" idx="2"/>
          </p:cNvCxnSpPr>
          <p:nvPr/>
        </p:nvCxnSpPr>
        <p:spPr>
          <a:xfrm flipH="1" flipV="1">
            <a:off x="3046652" y="5221701"/>
            <a:ext cx="807860" cy="1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376218" y="255725"/>
            <a:ext cx="720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NANOPLASMONICS  AND ENERGY CONCENTRATION</a:t>
            </a:r>
            <a:endParaRPr lang="hu-HU" sz="2400" dirty="0">
              <a:solidFill>
                <a:srgbClr val="FF0000"/>
              </a:solidFill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11" y="1019847"/>
            <a:ext cx="1654616" cy="113072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012707" y="2815888"/>
            <a:ext cx="109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Λ</a:t>
            </a:r>
            <a:r>
              <a:rPr lang="hu-HU" sz="1600" dirty="0" smtClean="0"/>
              <a:t>=800nm</a:t>
            </a:r>
            <a:endParaRPr lang="hu-HU" sz="1600" dirty="0"/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721" y="2191128"/>
            <a:ext cx="2450663" cy="291566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5" y="1949846"/>
            <a:ext cx="2070240" cy="12241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09709" y="3089430"/>
            <a:ext cx="665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1.55 eV</a:t>
            </a:r>
            <a:endParaRPr lang="hu-HU" sz="10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376218" y="2982897"/>
            <a:ext cx="0" cy="1065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3"/>
            <a:ext cx="9144000" cy="65604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32902" y="209551"/>
            <a:ext cx="1927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1,2.10¹⁷ W/cm²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53" y="103416"/>
            <a:ext cx="1698187" cy="166882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5" name="Szövegdoboz 4"/>
          <p:cNvSpPr txBox="1"/>
          <p:nvPr/>
        </p:nvSpPr>
        <p:spPr>
          <a:xfrm>
            <a:off x="4149213" y="548106"/>
            <a:ext cx="15240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</a:rPr>
              <a:t>Volume</a:t>
            </a:r>
            <a:r>
              <a:rPr lang="hu-HU" sz="1200" dirty="0" smtClean="0">
                <a:solidFill>
                  <a:schemeClr val="bg1"/>
                </a:solidFill>
              </a:rPr>
              <a:t> ~3,5 V₀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24" y="5510561"/>
            <a:ext cx="1131950" cy="7202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51" y="209552"/>
            <a:ext cx="2623930" cy="15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43679"/>
            <a:ext cx="8526088" cy="63233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69" y="449289"/>
            <a:ext cx="3485786" cy="3197898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H="1">
            <a:off x="7924800" y="1487055"/>
            <a:ext cx="83127" cy="1440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6871855" y="3048000"/>
            <a:ext cx="997527" cy="10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4599709" y="4128655"/>
            <a:ext cx="2235200" cy="82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1995055" y="4987636"/>
            <a:ext cx="2586181" cy="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137891" y="5126182"/>
            <a:ext cx="3971636" cy="646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2133600" y="3186545"/>
            <a:ext cx="415636" cy="18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834909" y="243679"/>
            <a:ext cx="1034473" cy="728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09527" y="2207491"/>
            <a:ext cx="88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25mJ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007927" y="5388429"/>
            <a:ext cx="113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27.5mJ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802085" y="337457"/>
            <a:ext cx="300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Crater</a:t>
            </a:r>
            <a:r>
              <a:rPr lang="hu-HU" dirty="0" smtClean="0"/>
              <a:t> </a:t>
            </a:r>
            <a:r>
              <a:rPr lang="hu-HU" dirty="0" err="1" smtClean="0"/>
              <a:t>volume</a:t>
            </a:r>
            <a:r>
              <a:rPr lang="hu-HU" dirty="0" smtClean="0"/>
              <a:t>:  ~ </a:t>
            </a:r>
            <a:r>
              <a:rPr lang="hu-HU" dirty="0" err="1" smtClean="0"/>
              <a:t>E</a:t>
            </a:r>
            <a:r>
              <a:rPr lang="hu-HU" sz="1000" dirty="0" err="1" smtClean="0"/>
              <a:t>laser</a:t>
            </a:r>
            <a:r>
              <a:rPr lang="hu-HU" sz="1000" dirty="0" smtClean="0"/>
              <a:t> </a:t>
            </a:r>
            <a:r>
              <a:rPr lang="hu-HU" sz="1000" dirty="0" err="1" smtClean="0"/>
              <a:t>imp</a:t>
            </a:r>
            <a:r>
              <a:rPr lang="hu-HU" sz="1000" dirty="0" smtClean="0"/>
              <a:t>.</a:t>
            </a:r>
            <a:endParaRPr lang="hu-HU" dirty="0" smtClean="0"/>
          </a:p>
          <a:p>
            <a:r>
              <a:rPr lang="hu-HU" dirty="0" err="1" smtClean="0"/>
              <a:t>Volume</a:t>
            </a:r>
            <a:r>
              <a:rPr lang="hu-HU" dirty="0" smtClean="0"/>
              <a:t> </a:t>
            </a:r>
            <a:r>
              <a:rPr lang="hu-HU" dirty="0" err="1" smtClean="0"/>
              <a:t>increases</a:t>
            </a:r>
            <a:r>
              <a:rPr lang="hu-HU" dirty="0" smtClean="0"/>
              <a:t>: ~ I</a:t>
            </a:r>
            <a:r>
              <a:rPr lang="hu-HU" sz="1000" dirty="0" smtClean="0"/>
              <a:t>laser </a:t>
            </a:r>
            <a:r>
              <a:rPr lang="hu-HU" sz="1000" dirty="0" err="1" smtClean="0"/>
              <a:t>imp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72200" y="193167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Q&gt;6 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37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" y="113028"/>
            <a:ext cx="4666473" cy="2655339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13028"/>
            <a:ext cx="4177718" cy="265533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4" y="4506220"/>
            <a:ext cx="3388901" cy="23066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3" y="4506220"/>
            <a:ext cx="3408124" cy="23517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01629" y="2441197"/>
            <a:ext cx="116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13,15.10⁵µ³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flipV="1">
            <a:off x="1333500" y="3531927"/>
            <a:ext cx="390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3,48.10⁵µ³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 flipH="1">
            <a:off x="5889072" y="2441198"/>
            <a:ext cx="149323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3,48.10⁵µ³</a:t>
            </a:r>
            <a:endParaRPr lang="hu-HU" sz="12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76" y="2768367"/>
            <a:ext cx="2364999" cy="1979802"/>
          </a:xfrm>
          <a:prstGeom prst="rect">
            <a:avLst/>
          </a:prstGeom>
        </p:spPr>
      </p:pic>
      <p:cxnSp>
        <p:nvCxnSpPr>
          <p:cNvPr id="12" name="Egyenes összekötő 11"/>
          <p:cNvCxnSpPr/>
          <p:nvPr/>
        </p:nvCxnSpPr>
        <p:spPr>
          <a:xfrm flipV="1">
            <a:off x="3892492" y="3054259"/>
            <a:ext cx="931922" cy="12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70450" y="3263317"/>
            <a:ext cx="209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Images:Laser</a:t>
            </a:r>
            <a:r>
              <a:rPr lang="hu-HU" dirty="0" smtClean="0"/>
              <a:t> </a:t>
            </a:r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  43fs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294941" y="3489985"/>
            <a:ext cx="239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</a:t>
            </a:r>
            <a:r>
              <a:rPr lang="hu-HU" dirty="0" smtClean="0"/>
              <a:t>roton </a:t>
            </a:r>
            <a:r>
              <a:rPr lang="hu-HU" dirty="0" err="1" smtClean="0"/>
              <a:t>counts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endParaRPr lang="hu-HU" dirty="0"/>
          </a:p>
        </p:txBody>
      </p:sp>
      <p:cxnSp>
        <p:nvCxnSpPr>
          <p:cNvPr id="18" name="Egyenes összekötő nyíllal 17"/>
          <p:cNvCxnSpPr>
            <a:stCxn id="16" idx="1"/>
          </p:cNvCxnSpPr>
          <p:nvPr/>
        </p:nvCxnSpPr>
        <p:spPr>
          <a:xfrm flipH="1" flipV="1">
            <a:off x="4905375" y="3808926"/>
            <a:ext cx="389566" cy="4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824414" y="3054259"/>
            <a:ext cx="596971" cy="209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760470" y="5463540"/>
            <a:ext cx="16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Thomson </a:t>
            </a:r>
            <a:r>
              <a:rPr lang="hu-HU" dirty="0" err="1" smtClean="0"/>
              <a:t>spectrometer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08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24218" cy="302587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694544" y="3445163"/>
            <a:ext cx="122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Au0 12.3fs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34109" y="3023163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Au2 12.3fs  R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361382" y="3023163"/>
            <a:ext cx="15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Au2 12.3fs NR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80509" y="3023163"/>
            <a:ext cx="210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Samples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BN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27" y="9496"/>
            <a:ext cx="4387273" cy="300687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19" y="3712086"/>
            <a:ext cx="4473286" cy="30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73" y="104776"/>
            <a:ext cx="6301302" cy="32861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73" y="3171826"/>
            <a:ext cx="6327370" cy="35980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28600" y="2667000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HIGH FIELD PLASMONICS WORKS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3217" y="18458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/>
          </p:nvPr>
        </p:nvGraphicFramePr>
        <p:xfrm>
          <a:off x="2456094" y="734289"/>
          <a:ext cx="2143719" cy="3028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r:id="rId3" imgW="2893017" imgH="4087276" progId="Origin95.Graph">
                  <p:embed/>
                </p:oleObj>
              </mc:Choice>
              <mc:Fallback>
                <p:oleObj r:id="rId3" imgW="2893017" imgH="4087276" progId="Origin95.Graph">
                  <p:embed/>
                  <p:pic>
                    <p:nvPicPr>
                      <p:cNvPr id="5" name="Objektum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094" y="734289"/>
                        <a:ext cx="2143719" cy="3028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/>
          </p:nvPr>
        </p:nvGraphicFramePr>
        <p:xfrm>
          <a:off x="152600" y="701812"/>
          <a:ext cx="2168501" cy="306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r:id="rId5" imgW="3021806" imgH="4286250" progId="Origin95.Graph">
                  <p:embed/>
                </p:oleObj>
              </mc:Choice>
              <mc:Fallback>
                <p:oleObj r:id="rId5" imgW="3021806" imgH="4286250" progId="Origin95.Graph">
                  <p:embed/>
                  <p:pic>
                    <p:nvPicPr>
                      <p:cNvPr id="7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00" y="701812"/>
                        <a:ext cx="2168501" cy="306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/>
          <p:nvPr/>
        </p:nvPicPr>
        <p:blipFill>
          <a:blip r:embed="rId7"/>
          <a:stretch>
            <a:fillRect/>
          </a:stretch>
        </p:blipFill>
        <p:spPr>
          <a:xfrm>
            <a:off x="4977517" y="3303829"/>
            <a:ext cx="2488757" cy="45323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996110" y="2774732"/>
            <a:ext cx="22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</a:t>
            </a:r>
            <a:r>
              <a:rPr lang="hu-HU" sz="825" dirty="0"/>
              <a:t>laser</a:t>
            </a:r>
            <a:r>
              <a:rPr lang="hu-HU" dirty="0"/>
              <a:t> &gt; </a:t>
            </a:r>
            <a:r>
              <a:rPr lang="hu-HU" dirty="0" smtClean="0"/>
              <a:t>x.10¹</a:t>
            </a:r>
            <a:r>
              <a:rPr lang="hu-HU" dirty="0"/>
              <a:t>⁶ W/cm²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4647376" y="3062758"/>
            <a:ext cx="512961" cy="241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09" y="1251890"/>
            <a:ext cx="1949923" cy="155737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914400" y="159441"/>
            <a:ext cx="73053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 1.Diagnozis </a:t>
            </a:r>
            <a:r>
              <a:rPr lang="hu-HU" sz="2400" dirty="0">
                <a:solidFill>
                  <a:srgbClr val="FF0000"/>
                </a:solidFill>
              </a:rPr>
              <a:t>:</a:t>
            </a:r>
            <a:r>
              <a:rPr lang="hu-HU" sz="2400" dirty="0" err="1">
                <a:solidFill>
                  <a:srgbClr val="FF0000"/>
                </a:solidFill>
              </a:rPr>
              <a:t>Raman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scattering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from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the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crater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surface</a:t>
            </a:r>
            <a:endParaRPr lang="hu-HU" sz="2400" dirty="0">
              <a:solidFill>
                <a:srgbClr val="FF0000"/>
              </a:solidFill>
            </a:endParaRPr>
          </a:p>
          <a:p>
            <a:endParaRPr lang="hu-HU" sz="1350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907459" y="3076306"/>
            <a:ext cx="11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6817783" y="1364370"/>
            <a:ext cx="0" cy="3905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ktum 17"/>
          <p:cNvGraphicFramePr>
            <a:graphicFrameLocks noChangeAspect="1"/>
          </p:cNvGraphicFramePr>
          <p:nvPr>
            <p:extLst/>
          </p:nvPr>
        </p:nvGraphicFramePr>
        <p:xfrm>
          <a:off x="5643418" y="4325047"/>
          <a:ext cx="3544379" cy="248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Graph" r:id="rId9" imgW="4150519" imgH="2907506" progId="Origin50.Graph">
                  <p:embed/>
                </p:oleObj>
              </mc:Choice>
              <mc:Fallback>
                <p:oleObj name="Graph" r:id="rId9" imgW="4150519" imgH="2907506" progId="Origin50.Graph">
                  <p:embed/>
                  <p:pic>
                    <p:nvPicPr>
                      <p:cNvPr id="18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418" y="4325047"/>
                        <a:ext cx="3544379" cy="24867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gyenes összekötő 12"/>
          <p:cNvCxnSpPr/>
          <p:nvPr/>
        </p:nvCxnSpPr>
        <p:spPr>
          <a:xfrm flipV="1">
            <a:off x="5353217" y="5828145"/>
            <a:ext cx="290201" cy="129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6619568" y="5344870"/>
            <a:ext cx="1180096" cy="829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7757950" y="4783217"/>
            <a:ext cx="923636" cy="591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971071" y="6174658"/>
            <a:ext cx="1730477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6700833" y="5719305"/>
            <a:ext cx="1098831" cy="381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7758248" y="5675760"/>
            <a:ext cx="923636" cy="7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175927" y="3763225"/>
          <a:ext cx="2120990" cy="298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r:id="rId11" imgW="3021806" imgH="4286250" progId="Origin95.Graph">
                  <p:embed/>
                </p:oleObj>
              </mc:Choice>
              <mc:Fallback>
                <p:oleObj r:id="rId11" imgW="3021806" imgH="4286250" progId="Origin95.Graph">
                  <p:embed/>
                  <p:pic>
                    <p:nvPicPr>
                      <p:cNvPr id="24" name="Objektum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27" y="3763225"/>
                        <a:ext cx="2120990" cy="2989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07460" y="6011357"/>
            <a:ext cx="131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12" y="4162458"/>
            <a:ext cx="3221206" cy="2529960"/>
          </a:xfrm>
          <a:prstGeom prst="rect">
            <a:avLst/>
          </a:prstGeom>
        </p:spPr>
      </p:pic>
      <p:cxnSp>
        <p:nvCxnSpPr>
          <p:cNvPr id="31" name="Egyenes összekötő 30"/>
          <p:cNvCxnSpPr/>
          <p:nvPr/>
        </p:nvCxnSpPr>
        <p:spPr>
          <a:xfrm>
            <a:off x="6700833" y="6174658"/>
            <a:ext cx="270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977517" y="614745"/>
            <a:ext cx="353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arXiv2210.00619(2022),                           (</a:t>
            </a:r>
            <a:r>
              <a:rPr lang="hu-HU" sz="1400" dirty="0" err="1" smtClean="0"/>
              <a:t>Nature</a:t>
            </a:r>
            <a:r>
              <a:rPr lang="hu-HU" sz="1400" dirty="0" smtClean="0"/>
              <a:t>) </a:t>
            </a:r>
            <a:r>
              <a:rPr lang="hu-HU" sz="1400" dirty="0" err="1" smtClean="0"/>
              <a:t>Scientific</a:t>
            </a:r>
            <a:r>
              <a:rPr lang="hu-HU" sz="1400" dirty="0" smtClean="0"/>
              <a:t> </a:t>
            </a:r>
            <a:r>
              <a:rPr lang="hu-HU" sz="1400" dirty="0" err="1" smtClean="0"/>
              <a:t>Reports</a:t>
            </a:r>
            <a:r>
              <a:rPr lang="hu-HU" sz="1400" dirty="0" smtClean="0"/>
              <a:t>, </a:t>
            </a:r>
            <a:r>
              <a:rPr lang="hu-HU" sz="1400" dirty="0" err="1" smtClean="0"/>
              <a:t>accepted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957886" y="6011357"/>
            <a:ext cx="57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Au0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880237" y="5374344"/>
            <a:ext cx="53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Au1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647376" y="4468633"/>
            <a:ext cx="592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Au2</a:t>
            </a:r>
            <a:endParaRPr lang="hu-HU" sz="1600" dirty="0"/>
          </a:p>
        </p:txBody>
      </p:sp>
      <p:cxnSp>
        <p:nvCxnSpPr>
          <p:cNvPr id="28" name="Egyenes összekötő 27"/>
          <p:cNvCxnSpPr/>
          <p:nvPr/>
        </p:nvCxnSpPr>
        <p:spPr>
          <a:xfrm>
            <a:off x="8681586" y="4549854"/>
            <a:ext cx="0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7817403" y="523057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8671158" y="5491272"/>
            <a:ext cx="0" cy="36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817403" y="5591175"/>
            <a:ext cx="0" cy="23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7817403" y="6011357"/>
            <a:ext cx="0" cy="25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532910" y="5993964"/>
            <a:ext cx="5140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350" dirty="0"/>
          </a:p>
          <a:p>
            <a:r>
              <a:rPr lang="hu-HU" sz="1350" dirty="0"/>
              <a:t>2D+H </a:t>
            </a:r>
            <a:r>
              <a:rPr lang="hu-HU" sz="1350" dirty="0" smtClean="0"/>
              <a:t> The </a:t>
            </a:r>
            <a:r>
              <a:rPr lang="hu-HU" sz="1350" dirty="0" err="1" smtClean="0"/>
              <a:t>total</a:t>
            </a:r>
            <a:r>
              <a:rPr lang="hu-HU" sz="1350" dirty="0" smtClean="0"/>
              <a:t> </a:t>
            </a:r>
            <a:r>
              <a:rPr lang="hu-HU" sz="1350" dirty="0" err="1" smtClean="0"/>
              <a:t>number</a:t>
            </a:r>
            <a:r>
              <a:rPr lang="hu-HU" sz="1350" dirty="0" smtClean="0"/>
              <a:t> of H </a:t>
            </a:r>
            <a:r>
              <a:rPr lang="hu-HU" sz="1350" dirty="0" err="1" smtClean="0"/>
              <a:t>atoms</a:t>
            </a:r>
            <a:r>
              <a:rPr lang="hu-HU" sz="1350" dirty="0" smtClean="0"/>
              <a:t> </a:t>
            </a:r>
            <a:r>
              <a:rPr lang="hu-HU" sz="1350" dirty="0" err="1" smtClean="0"/>
              <a:t>before</a:t>
            </a:r>
            <a:r>
              <a:rPr lang="hu-HU" sz="1350" dirty="0" smtClean="0"/>
              <a:t> </a:t>
            </a:r>
            <a:r>
              <a:rPr lang="hu-HU" sz="1350" dirty="0" err="1" smtClean="0"/>
              <a:t>the</a:t>
            </a:r>
            <a:r>
              <a:rPr lang="hu-HU" sz="1350" dirty="0" smtClean="0"/>
              <a:t> </a:t>
            </a:r>
            <a:r>
              <a:rPr lang="hu-HU" sz="1350" dirty="0" err="1" smtClean="0"/>
              <a:t>transmutation</a:t>
            </a:r>
            <a:r>
              <a:rPr lang="hu-HU" sz="1350" dirty="0" smtClean="0"/>
              <a:t> </a:t>
            </a:r>
            <a:r>
              <a:rPr lang="hu-HU" sz="1350" dirty="0" err="1" smtClean="0"/>
              <a:t>process</a:t>
            </a:r>
            <a:endParaRPr lang="hu-HU" sz="13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426691" y="6529797"/>
            <a:ext cx="536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Number</a:t>
            </a:r>
            <a:r>
              <a:rPr lang="hu-HU" sz="1400" dirty="0" smtClean="0"/>
              <a:t> of D </a:t>
            </a:r>
            <a:r>
              <a:rPr lang="hu-HU" sz="1400" dirty="0" err="1" smtClean="0"/>
              <a:t>atoms</a:t>
            </a:r>
            <a:r>
              <a:rPr lang="hu-HU" sz="1400" dirty="0" smtClean="0"/>
              <a:t>  in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case</a:t>
            </a:r>
            <a:r>
              <a:rPr lang="hu-HU" sz="1400" dirty="0" smtClean="0"/>
              <a:t> of  25mJ </a:t>
            </a:r>
            <a:r>
              <a:rPr lang="hu-HU" sz="1400" dirty="0" err="1" smtClean="0"/>
              <a:t>laser</a:t>
            </a:r>
            <a:r>
              <a:rPr lang="hu-HU" sz="1400" dirty="0" smtClean="0"/>
              <a:t> </a:t>
            </a:r>
            <a:r>
              <a:rPr lang="hu-HU" sz="1400" dirty="0" err="1" smtClean="0"/>
              <a:t>pulses</a:t>
            </a:r>
            <a:r>
              <a:rPr lang="hu-HU" sz="1400" dirty="0" smtClean="0"/>
              <a:t> : </a:t>
            </a:r>
            <a:r>
              <a:rPr lang="hu-HU" sz="1400" dirty="0"/>
              <a:t>~1.76x10¹⁵</a:t>
            </a:r>
          </a:p>
        </p:txBody>
      </p:sp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5" y="4313382"/>
            <a:ext cx="3046677" cy="199505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43709" y="165623"/>
            <a:ext cx="70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2.DIAGNOZIS: SOME RESULTS OF THE </a:t>
            </a:r>
            <a:r>
              <a:rPr lang="hu-HU" dirty="0">
                <a:solidFill>
                  <a:srgbClr val="FF0000"/>
                </a:solidFill>
              </a:rPr>
              <a:t>Hᵅ </a:t>
            </a:r>
            <a:r>
              <a:rPr lang="hu-HU" dirty="0" smtClean="0">
                <a:solidFill>
                  <a:srgbClr val="FF0000"/>
                </a:solidFill>
              </a:rPr>
              <a:t>AND </a:t>
            </a:r>
            <a:r>
              <a:rPr lang="hu-HU" dirty="0">
                <a:solidFill>
                  <a:srgbClr val="FF0000"/>
                </a:solidFill>
              </a:rPr>
              <a:t>Dᵅ </a:t>
            </a:r>
            <a:r>
              <a:rPr lang="hu-HU" dirty="0" smtClean="0">
                <a:solidFill>
                  <a:srgbClr val="FF0000"/>
                </a:solidFill>
              </a:rPr>
              <a:t>SPECTRAL LINES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5" y="615417"/>
            <a:ext cx="3602179" cy="2713152"/>
          </a:xfrm>
          <a:prstGeom prst="rect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>
            <a:off x="6913418" y="710081"/>
            <a:ext cx="0" cy="6719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773141" y="2417455"/>
            <a:ext cx="1268488" cy="88037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67" y="4837000"/>
            <a:ext cx="1686019" cy="12490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359872" y="4242647"/>
            <a:ext cx="1525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err="1"/>
              <a:t>Deuterated</a:t>
            </a:r>
            <a:r>
              <a:rPr lang="hu-HU" sz="1400" dirty="0"/>
              <a:t> (30%) </a:t>
            </a:r>
            <a:r>
              <a:rPr lang="hu-HU" sz="1400" dirty="0" err="1"/>
              <a:t>sample</a:t>
            </a:r>
            <a:endParaRPr lang="hu-HU" sz="14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7041629" y="4383459"/>
            <a:ext cx="395276" cy="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3335277" y="5965962"/>
            <a:ext cx="197633" cy="29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72" y="3653628"/>
            <a:ext cx="3532600" cy="257350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4839855" y="4091710"/>
            <a:ext cx="230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95636" y="4242648"/>
            <a:ext cx="27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</a:t>
            </a:r>
            <a:endParaRPr lang="hu-HU" sz="14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2" y="562957"/>
            <a:ext cx="4290295" cy="3214716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720436" y="1025236"/>
            <a:ext cx="212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D</a:t>
            </a:r>
            <a:endParaRPr lang="hu-HU" sz="1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932873" y="799833"/>
            <a:ext cx="249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H</a:t>
            </a:r>
            <a:endParaRPr lang="hu-HU" sz="1000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1895475" y="5114925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457325" y="5019675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771775" y="4765867"/>
            <a:ext cx="9525" cy="425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0" y="6529797"/>
            <a:ext cx="34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Scientific</a:t>
            </a:r>
            <a:r>
              <a:rPr lang="hu-HU" dirty="0" smtClean="0"/>
              <a:t> </a:t>
            </a:r>
            <a:r>
              <a:rPr lang="hu-HU" dirty="0" err="1" smtClean="0"/>
              <a:t>Reports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14 (18288) 2024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4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47137" y="143435"/>
            <a:ext cx="70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dirty="0" smtClean="0"/>
              <a:t>    1. </a:t>
            </a:r>
            <a:r>
              <a:rPr lang="hu-HU" dirty="0" err="1" smtClean="0"/>
              <a:t>Atomic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spectroscopy</a:t>
            </a:r>
            <a:r>
              <a:rPr lang="hu-HU" dirty="0" smtClean="0"/>
              <a:t> (LIBS)</a:t>
            </a:r>
          </a:p>
          <a:p>
            <a:r>
              <a:rPr lang="hu-HU" dirty="0"/>
              <a:t> </a:t>
            </a:r>
            <a:r>
              <a:rPr lang="hu-HU" dirty="0" smtClean="0"/>
              <a:t>    2. </a:t>
            </a:r>
            <a:r>
              <a:rPr lang="hu-HU" dirty="0" err="1" smtClean="0"/>
              <a:t>Mass</a:t>
            </a:r>
            <a:r>
              <a:rPr lang="hu-HU" dirty="0" smtClean="0"/>
              <a:t> </a:t>
            </a:r>
            <a:r>
              <a:rPr lang="hu-HU" dirty="0" err="1" smtClean="0"/>
              <a:t>spectrometry</a:t>
            </a:r>
            <a:r>
              <a:rPr lang="hu-HU" dirty="0" smtClean="0"/>
              <a:t>.</a:t>
            </a:r>
          </a:p>
          <a:p>
            <a:r>
              <a:rPr lang="hu-HU" dirty="0"/>
              <a:t> </a:t>
            </a:r>
            <a:r>
              <a:rPr lang="hu-HU" dirty="0" smtClean="0"/>
              <a:t>    3. </a:t>
            </a:r>
            <a:r>
              <a:rPr lang="hu-HU" dirty="0" err="1" smtClean="0"/>
              <a:t>Nuclear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r>
              <a:rPr lang="hu-HU" dirty="0" smtClean="0"/>
              <a:t> </a:t>
            </a:r>
            <a:r>
              <a:rPr lang="hu-HU" dirty="0" err="1" smtClean="0"/>
              <a:t>techniques</a:t>
            </a:r>
            <a:r>
              <a:rPr lang="hu-HU" dirty="0" smtClean="0"/>
              <a:t>.</a:t>
            </a:r>
          </a:p>
          <a:p>
            <a:r>
              <a:rPr lang="hu-HU" dirty="0"/>
              <a:t> </a:t>
            </a:r>
            <a:r>
              <a:rPr lang="hu-HU" dirty="0" smtClean="0"/>
              <a:t>    4. Thomson parabola.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" y="3700475"/>
            <a:ext cx="4456268" cy="24698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" y="1713096"/>
            <a:ext cx="2708920" cy="149285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055891" y="1006764"/>
            <a:ext cx="273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3: CR39 film, 1 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shot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31674" y="4444780"/>
            <a:ext cx="277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sz="1400" dirty="0" smtClean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97" y="1717071"/>
            <a:ext cx="2371979" cy="148490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4685" y="2021618"/>
            <a:ext cx="3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4686" y="4174836"/>
            <a:ext cx="43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4981055" y="3201978"/>
            <a:ext cx="645819" cy="938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89" y="1364197"/>
            <a:ext cx="2853100" cy="213769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12" y="5053567"/>
            <a:ext cx="2754950" cy="18020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51" y="3520497"/>
            <a:ext cx="2828411" cy="159098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632365" y="6317673"/>
            <a:ext cx="29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Bórnitride</a:t>
            </a:r>
            <a:r>
              <a:rPr lang="hu-HU" dirty="0" smtClean="0"/>
              <a:t> </a:t>
            </a:r>
            <a:r>
              <a:rPr lang="hu-HU" dirty="0" err="1" smtClean="0"/>
              <a:t>implanted</a:t>
            </a:r>
            <a:r>
              <a:rPr lang="hu-HU" dirty="0" smtClean="0"/>
              <a:t> </a:t>
            </a:r>
            <a:r>
              <a:rPr lang="hu-HU" dirty="0" err="1" smtClean="0"/>
              <a:t>samples</a:t>
            </a:r>
            <a:endParaRPr lang="hu-HU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5380182" y="5898371"/>
            <a:ext cx="249382" cy="397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6964219" y="3786909"/>
            <a:ext cx="314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 flipH="1">
            <a:off x="7278255" y="3700475"/>
            <a:ext cx="528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Au2</a:t>
            </a:r>
            <a:endParaRPr lang="hu-HU" sz="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659418" y="4544168"/>
            <a:ext cx="424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Au0</a:t>
            </a:r>
            <a:endParaRPr lang="hu-HU" sz="800" dirty="0"/>
          </a:p>
        </p:txBody>
      </p:sp>
      <p:cxnSp>
        <p:nvCxnSpPr>
          <p:cNvPr id="22" name="Egyenes összekötő nyíllal 21"/>
          <p:cNvCxnSpPr/>
          <p:nvPr/>
        </p:nvCxnSpPr>
        <p:spPr>
          <a:xfrm flipH="1" flipV="1">
            <a:off x="6553199" y="4478308"/>
            <a:ext cx="212437" cy="9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6890326" y="5594641"/>
            <a:ext cx="691573" cy="21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Au2</a:t>
            </a:r>
            <a:endParaRPr lang="hu-HU" sz="800" dirty="0"/>
          </a:p>
        </p:txBody>
      </p:sp>
      <p:cxnSp>
        <p:nvCxnSpPr>
          <p:cNvPr id="25" name="Egyenes összekötő nyíllal 24"/>
          <p:cNvCxnSpPr/>
          <p:nvPr/>
        </p:nvCxnSpPr>
        <p:spPr>
          <a:xfrm flipH="1">
            <a:off x="6597073" y="5704475"/>
            <a:ext cx="337126" cy="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>
            <a:off x="6721762" y="5785266"/>
            <a:ext cx="212437" cy="23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6425131" y="6243782"/>
            <a:ext cx="465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Au0</a:t>
            </a:r>
            <a:endParaRPr lang="hu-HU" sz="800" dirty="0"/>
          </a:p>
        </p:txBody>
      </p:sp>
      <p:cxnSp>
        <p:nvCxnSpPr>
          <p:cNvPr id="33" name="Egyenes összekötő nyíllal 32"/>
          <p:cNvCxnSpPr/>
          <p:nvPr/>
        </p:nvCxnSpPr>
        <p:spPr>
          <a:xfrm flipH="1">
            <a:off x="6474691" y="6367980"/>
            <a:ext cx="78508" cy="13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553199" y="3592286"/>
            <a:ext cx="2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zövegdoboz 1"/>
          <p:cNvSpPr txBox="1">
            <a:spLocks noChangeArrowheads="1"/>
          </p:cNvSpPr>
          <p:nvPr/>
        </p:nvSpPr>
        <p:spPr bwMode="auto">
          <a:xfrm>
            <a:off x="179389" y="188914"/>
            <a:ext cx="8964612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 dirty="0" smtClean="0"/>
              <a:t>        </a:t>
            </a:r>
            <a:r>
              <a:rPr lang="hu-HU" altLang="hu-HU" sz="2400" b="1" dirty="0" err="1" smtClean="0"/>
              <a:t>Probably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the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greatest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challenge</a:t>
            </a:r>
            <a:r>
              <a:rPr lang="hu-HU" altLang="hu-HU" sz="2400" b="1" dirty="0" smtClean="0"/>
              <a:t> of </a:t>
            </a:r>
            <a:r>
              <a:rPr lang="hu-HU" altLang="hu-HU" sz="2400" b="1" dirty="0" err="1" smtClean="0"/>
              <a:t>the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next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decades</a:t>
            </a:r>
            <a:r>
              <a:rPr lang="hu-HU" altLang="hu-HU" sz="2400" b="1" dirty="0" smtClean="0"/>
              <a:t>:</a:t>
            </a:r>
            <a:endParaRPr lang="hu-HU" altLang="hu-HU" sz="2400" b="1" dirty="0"/>
          </a:p>
          <a:p>
            <a:pPr eaLnBrk="1" hangingPunct="1"/>
            <a:endParaRPr lang="hu-HU" altLang="hu-HU" b="1" dirty="0"/>
          </a:p>
          <a:p>
            <a:pPr algn="ctr" eaLnBrk="1" hangingPunct="1"/>
            <a:r>
              <a:rPr lang="hu-HU" altLang="hu-HU" sz="2800" dirty="0" smtClean="0">
                <a:solidFill>
                  <a:srgbClr val="0070C0"/>
                </a:solidFill>
              </a:rPr>
              <a:t>SECURE ENERGY FOR 10¹º HUMANS </a:t>
            </a:r>
            <a:endParaRPr lang="hu-HU" altLang="hu-HU" dirty="0">
              <a:solidFill>
                <a:srgbClr val="0070C0"/>
              </a:solidFill>
            </a:endParaRPr>
          </a:p>
          <a:p>
            <a:pPr eaLnBrk="1" hangingPunct="1"/>
            <a:endParaRPr lang="hu-HU" altLang="hu-HU" b="1" dirty="0"/>
          </a:p>
          <a:p>
            <a:pPr eaLnBrk="1" hangingPunct="1"/>
            <a:endParaRPr lang="hu-HU" altLang="hu-HU" b="1" dirty="0"/>
          </a:p>
          <a:p>
            <a:pPr eaLnBrk="1" hangingPunct="1"/>
            <a:r>
              <a:rPr lang="hu-HU" altLang="hu-HU" b="1" dirty="0" err="1" smtClean="0"/>
              <a:t>At</a:t>
            </a:r>
            <a:r>
              <a:rPr lang="hu-HU" altLang="hu-HU" b="1" dirty="0" smtClean="0"/>
              <a:t> 2050 </a:t>
            </a:r>
            <a:r>
              <a:rPr lang="hu-HU" altLang="hu-HU" b="1" dirty="0"/>
              <a:t>minimum 10 </a:t>
            </a:r>
            <a:r>
              <a:rPr lang="hu-HU" altLang="hu-HU" b="1" dirty="0" err="1" smtClean="0"/>
              <a:t>Terawatt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additional</a:t>
            </a:r>
            <a:r>
              <a:rPr lang="hu-HU" altLang="hu-HU" b="1" dirty="0" smtClean="0"/>
              <a:t> </a:t>
            </a:r>
          </a:p>
          <a:p>
            <a:pPr eaLnBrk="1" hangingPunct="1"/>
            <a:r>
              <a:rPr lang="hu-HU" altLang="hu-HU" b="1" dirty="0" smtClean="0"/>
              <a:t>   </a:t>
            </a:r>
            <a:r>
              <a:rPr lang="hu-HU" altLang="hu-HU" b="1" dirty="0" err="1" smtClean="0"/>
              <a:t>energy</a:t>
            </a:r>
            <a:r>
              <a:rPr lang="hu-HU" altLang="hu-HU" dirty="0" smtClean="0"/>
              <a:t> </a:t>
            </a:r>
            <a:r>
              <a:rPr lang="hu-HU" altLang="hu-HU" b="1" dirty="0" err="1" smtClean="0"/>
              <a:t>sources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will</a:t>
            </a:r>
            <a:r>
              <a:rPr lang="hu-HU" altLang="hu-HU" b="1" dirty="0" smtClean="0"/>
              <a:t> </a:t>
            </a:r>
            <a:r>
              <a:rPr lang="hu-HU" altLang="hu-HU" b="1" dirty="0"/>
              <a:t>be </a:t>
            </a:r>
            <a:r>
              <a:rPr lang="hu-HU" altLang="hu-HU" b="1" dirty="0" err="1" smtClean="0"/>
              <a:t>necessary</a:t>
            </a:r>
            <a:r>
              <a:rPr lang="hu-HU" altLang="hu-HU" b="1" dirty="0" smtClean="0"/>
              <a:t>.</a:t>
            </a:r>
            <a:endParaRPr lang="hu-HU" altLang="hu-HU" b="1" dirty="0"/>
          </a:p>
          <a:p>
            <a:pPr eaLnBrk="1" hangingPunct="1"/>
            <a:r>
              <a:rPr lang="hu-HU" altLang="hu-HU" b="1" dirty="0"/>
              <a:t>   </a:t>
            </a:r>
          </a:p>
          <a:p>
            <a:pPr eaLnBrk="1" hangingPunct="1"/>
            <a:r>
              <a:rPr lang="hu-HU" altLang="hu-HU" b="1" dirty="0" smtClean="0"/>
              <a:t>And </a:t>
            </a:r>
            <a:r>
              <a:rPr lang="hu-HU" altLang="hu-HU" b="1" dirty="0" err="1" smtClean="0"/>
              <a:t>for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global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prosperity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this</a:t>
            </a:r>
            <a:r>
              <a:rPr lang="hu-HU" altLang="hu-HU" b="1" dirty="0" smtClean="0"/>
              <a:t> </a:t>
            </a:r>
            <a:r>
              <a:rPr lang="hu-HU" altLang="hu-HU" b="1" dirty="0" err="1" smtClean="0"/>
              <a:t>energy</a:t>
            </a:r>
            <a:r>
              <a:rPr lang="hu-HU" altLang="hu-HU" b="1" dirty="0" smtClean="0"/>
              <a:t>  </a:t>
            </a:r>
          </a:p>
          <a:p>
            <a:pPr eaLnBrk="1" hangingPunct="1"/>
            <a:r>
              <a:rPr lang="hu-HU" altLang="hu-HU" b="1" dirty="0"/>
              <a:t> </a:t>
            </a:r>
            <a:r>
              <a:rPr lang="hu-HU" altLang="hu-HU" b="1" dirty="0" smtClean="0"/>
              <a:t>  </a:t>
            </a:r>
            <a:r>
              <a:rPr lang="hu-HU" altLang="hu-HU" b="1" dirty="0" err="1" smtClean="0"/>
              <a:t>should</a:t>
            </a:r>
            <a:r>
              <a:rPr lang="hu-HU" altLang="hu-HU" b="1" dirty="0" smtClean="0"/>
              <a:t> be </a:t>
            </a:r>
            <a:r>
              <a:rPr lang="hu-HU" altLang="hu-HU" b="1" dirty="0" err="1" smtClean="0"/>
              <a:t>cheap</a:t>
            </a:r>
            <a:r>
              <a:rPr lang="hu-HU" altLang="hu-HU" b="1" dirty="0" smtClean="0"/>
              <a:t>.</a:t>
            </a:r>
            <a:endParaRPr lang="hu-HU" altLang="hu-HU" b="1" dirty="0"/>
          </a:p>
          <a:p>
            <a:pPr eaLnBrk="1" hangingPunct="1"/>
            <a:endParaRPr lang="hu-HU" altLang="hu-HU" b="1" dirty="0"/>
          </a:p>
          <a:p>
            <a:pPr eaLnBrk="1" hangingPunct="1"/>
            <a:r>
              <a:rPr lang="hu-HU" altLang="hu-HU" b="1" dirty="0" smtClean="0">
                <a:solidFill>
                  <a:srgbClr val="FF0000"/>
                </a:solidFill>
              </a:rPr>
              <a:t>WITH THE PRESENT TECHNOLOGIES THIS                                                            IS </a:t>
            </a:r>
            <a:r>
              <a:rPr lang="hu-HU" altLang="hu-HU" b="1" dirty="0" err="1" smtClean="0">
                <a:solidFill>
                  <a:srgbClr val="FF0000"/>
                </a:solidFill>
              </a:rPr>
              <a:t>IS</a:t>
            </a:r>
            <a:r>
              <a:rPr lang="hu-HU" altLang="hu-HU" b="1" dirty="0" smtClean="0">
                <a:solidFill>
                  <a:srgbClr val="FF0000"/>
                </a:solidFill>
              </a:rPr>
              <a:t> IMPOSSIBLE. NEW ONES ARE NEEDED.</a:t>
            </a:r>
          </a:p>
          <a:p>
            <a:pPr eaLnBrk="1" hangingPunct="1"/>
            <a:endParaRPr lang="hu-HU" altLang="hu-HU" b="1" dirty="0">
              <a:solidFill>
                <a:srgbClr val="FF0000"/>
              </a:solidFill>
            </a:endParaRPr>
          </a:p>
          <a:p>
            <a:pPr eaLnBrk="1" hangingPunct="1"/>
            <a:endParaRPr lang="hu-HU" altLang="hu-HU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u-HU" altLang="hu-HU" sz="2000" b="1" dirty="0" smtClean="0">
                <a:solidFill>
                  <a:srgbClr val="0070C0"/>
                </a:solidFill>
              </a:rPr>
              <a:t>AND THE NEEDS OF ARTIFICIAL </a:t>
            </a:r>
          </a:p>
          <a:p>
            <a:pPr eaLnBrk="1" hangingPunct="1"/>
            <a:r>
              <a:rPr lang="hu-HU" altLang="hu-HU" sz="2000" b="1" dirty="0">
                <a:solidFill>
                  <a:srgbClr val="0070C0"/>
                </a:solidFill>
              </a:rPr>
              <a:t> </a:t>
            </a:r>
            <a:r>
              <a:rPr lang="hu-HU" altLang="hu-HU" sz="2000" b="1" dirty="0" smtClean="0">
                <a:solidFill>
                  <a:srgbClr val="0070C0"/>
                </a:solidFill>
              </a:rPr>
              <a:t>      INTELLIGENCE?</a:t>
            </a:r>
          </a:p>
          <a:p>
            <a:pPr eaLnBrk="1" hangingPunct="1"/>
            <a:endParaRPr lang="hu-HU" altLang="hu-HU" sz="2000" b="1" dirty="0">
              <a:solidFill>
                <a:srgbClr val="0070C0"/>
              </a:solidFill>
            </a:endParaRPr>
          </a:p>
          <a:p>
            <a:pPr eaLnBrk="1" hangingPunct="1"/>
            <a:r>
              <a:rPr lang="hu-HU" altLang="hu-HU" sz="2400" b="1" dirty="0" smtClean="0">
                <a:solidFill>
                  <a:srgbClr val="FF0000"/>
                </a:solidFill>
              </a:rPr>
              <a:t>GLOBAL INCREASE OF NUCLEAR FUSION R&amp;D EFFORTS, INCLUDING THE LASER DRIVEN INERTIAL CONFINEMENT TECHNOLOGY </a:t>
            </a:r>
            <a:r>
              <a:rPr lang="hu-HU" altLang="hu-HU" sz="1600" b="1" dirty="0" smtClean="0">
                <a:solidFill>
                  <a:srgbClr val="0070C0"/>
                </a:solidFill>
              </a:rPr>
              <a:t>(MATERIAL NEEDED FOR A GIVEN ENERGY?)</a:t>
            </a:r>
          </a:p>
          <a:p>
            <a:pPr eaLnBrk="1" hangingPunct="1"/>
            <a:endParaRPr lang="hu-HU" altLang="hu-HU" b="1" dirty="0"/>
          </a:p>
        </p:txBody>
      </p:sp>
      <p:pic>
        <p:nvPicPr>
          <p:cNvPr id="5125" name="Picture 5" descr="Save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85764"/>
            <a:ext cx="3026507" cy="35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TA kerek log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99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716"/>
            <a:ext cx="4298804" cy="3556284"/>
          </a:xfrm>
          <a:prstGeom prst="rect">
            <a:avLst/>
          </a:prstGeom>
        </p:spPr>
      </p:pic>
      <p:pic>
        <p:nvPicPr>
          <p:cNvPr id="18434" name="Picture 2" descr="ELI TSP parabola4 max energ BNAu2 and BNAu0.jpg (892×72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301716"/>
            <a:ext cx="4381499" cy="3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LI TSP tot proton counts BNAu2 and BNAu0.jpg (890×72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0"/>
            <a:ext cx="4251181" cy="32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ELI TSP max prot energ BNAu2 and BNAu0.jpg (886×73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-1"/>
            <a:ext cx="4457700" cy="33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LI 20251218 bw BN 120 Au2 214 700.jpg (900×604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65" y="171450"/>
            <a:ext cx="2401435" cy="16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811780" y="982980"/>
            <a:ext cx="1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680460" y="5943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cxnSp>
        <p:nvCxnSpPr>
          <p:cNvPr id="6" name="Egyenes összekötő nyíllal 5"/>
          <p:cNvCxnSpPr>
            <a:stCxn id="4" idx="2"/>
          </p:cNvCxnSpPr>
          <p:nvPr/>
        </p:nvCxnSpPr>
        <p:spPr>
          <a:xfrm flipH="1">
            <a:off x="3783332" y="963692"/>
            <a:ext cx="45718" cy="1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71Hf6j1mzcL._AC_UL495_SR435,495_.jpg (435×495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27974"/>
            <a:ext cx="5386993" cy="613002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932170" y="2114550"/>
            <a:ext cx="244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HAPPY 70</a:t>
            </a:r>
            <a:r>
              <a:rPr lang="hu-HU" sz="2400" dirty="0" smtClean="0"/>
              <a:t>TH,</a:t>
            </a:r>
            <a:r>
              <a:rPr lang="hu-HU" sz="3200" dirty="0" smtClean="0"/>
              <a:t> TAMÁS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80710" y="4446270"/>
            <a:ext cx="3166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MANY RETURNS TO THE DAY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5575" y="160338"/>
            <a:ext cx="8691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0070C0"/>
                </a:solidFill>
              </a:rPr>
              <a:t>This</a:t>
            </a:r>
            <a:r>
              <a:rPr lang="hu-HU" sz="2400" dirty="0" smtClean="0">
                <a:solidFill>
                  <a:srgbClr val="0070C0"/>
                </a:solidFill>
              </a:rPr>
              <a:t> has </a:t>
            </a:r>
            <a:r>
              <a:rPr lang="hu-HU" sz="2400" dirty="0" err="1" smtClean="0">
                <a:solidFill>
                  <a:srgbClr val="0070C0"/>
                </a:solidFill>
              </a:rPr>
              <a:t>been</a:t>
            </a:r>
            <a:r>
              <a:rPr lang="hu-HU" sz="2400" dirty="0" smtClean="0">
                <a:solidFill>
                  <a:srgbClr val="0070C0"/>
                </a:solidFill>
              </a:rPr>
              <a:t>  </a:t>
            </a:r>
            <a:r>
              <a:rPr lang="hu-HU" sz="2400" dirty="0" err="1" smtClean="0">
                <a:solidFill>
                  <a:srgbClr val="0070C0"/>
                </a:solidFill>
              </a:rPr>
              <a:t>the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short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review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with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which</a:t>
            </a:r>
            <a:r>
              <a:rPr lang="hu-HU" sz="2400" dirty="0" smtClean="0">
                <a:solidFill>
                  <a:srgbClr val="0070C0"/>
                </a:solidFill>
              </a:rPr>
              <a:t> I </a:t>
            </a:r>
            <a:r>
              <a:rPr lang="hu-HU" sz="2400" dirty="0" err="1" smtClean="0">
                <a:solidFill>
                  <a:srgbClr val="0070C0"/>
                </a:solidFill>
              </a:rPr>
              <a:t>wanted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to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honour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Tamas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Biro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on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this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special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occasion</a:t>
            </a:r>
            <a:r>
              <a:rPr lang="hu-HU" sz="2400" dirty="0" smtClean="0">
                <a:solidFill>
                  <a:srgbClr val="0070C0"/>
                </a:solidFill>
              </a:rPr>
              <a:t>  and </a:t>
            </a:r>
            <a:r>
              <a:rPr lang="hu-HU" sz="2400" dirty="0" err="1" smtClean="0">
                <a:solidFill>
                  <a:srgbClr val="0070C0"/>
                </a:solidFill>
              </a:rPr>
              <a:t>wish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16563"/>
            <a:ext cx="7543800" cy="1081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altLang="hu-HU" sz="2400"/>
          </a:p>
          <a:p>
            <a:pPr marL="0" indent="0" algn="ctr">
              <a:buFont typeface="Wingdings" pitchFamily="2" charset="2"/>
              <a:buNone/>
              <a:defRPr/>
            </a:pPr>
            <a:endParaRPr lang="en-US" altLang="hu-HU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388" y="404813"/>
            <a:ext cx="8713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 dirty="0" smtClean="0">
                <a:solidFill>
                  <a:srgbClr val="FF0000"/>
                </a:solidFill>
                <a:cs typeface="Arial" charset="0"/>
              </a:rPr>
              <a:t>THANKS FOR YOUR ATTENTION</a:t>
            </a:r>
            <a:r>
              <a:rPr lang="en-GB" altLang="hu-HU" sz="3600" b="1" dirty="0" smtClean="0">
                <a:solidFill>
                  <a:srgbClr val="FF0000"/>
                </a:solidFill>
                <a:cs typeface="Arial" charset="0"/>
              </a:rPr>
              <a:t>!</a:t>
            </a:r>
            <a:endParaRPr lang="en-GB" altLang="hu-HU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10075" y="4572000"/>
            <a:ext cx="2730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u-HU" sz="2500" i="1">
                <a:cs typeface="Arial" charset="0"/>
              </a:rPr>
              <a:t> </a:t>
            </a:r>
          </a:p>
        </p:txBody>
      </p:sp>
      <p:pic>
        <p:nvPicPr>
          <p:cNvPr id="33797" name="Picture 6" descr="interdiscipli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31913"/>
            <a:ext cx="727392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64" y="185828"/>
            <a:ext cx="3319722" cy="26636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9" y="185828"/>
            <a:ext cx="3272298" cy="26636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" y="3366600"/>
            <a:ext cx="4526403" cy="29607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32" y="3548500"/>
            <a:ext cx="4371568" cy="24590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12490" y="4021394"/>
            <a:ext cx="8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Au2 ‖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46786" y="4846972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Au2 </a:t>
            </a:r>
            <a:r>
              <a:rPr lang="el-GR" dirty="0" smtClean="0"/>
              <a:t>Ͱ</a:t>
            </a:r>
            <a:endParaRPr lang="hu-HU" dirty="0"/>
          </a:p>
        </p:txBody>
      </p:sp>
      <p:cxnSp>
        <p:nvCxnSpPr>
          <p:cNvPr id="9" name="Egyenes összekötő nyíllal 8"/>
          <p:cNvCxnSpPr>
            <a:stCxn id="7" idx="1"/>
          </p:cNvCxnSpPr>
          <p:nvPr/>
        </p:nvCxnSpPr>
        <p:spPr>
          <a:xfrm flipH="1">
            <a:off x="1612490" y="5031638"/>
            <a:ext cx="33429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6" idx="1"/>
          </p:cNvCxnSpPr>
          <p:nvPr/>
        </p:nvCxnSpPr>
        <p:spPr>
          <a:xfrm flipH="1">
            <a:off x="1514168" y="4206060"/>
            <a:ext cx="98322" cy="1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315495" y="5456903"/>
            <a:ext cx="13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Au0 ‖ and </a:t>
            </a:r>
            <a:r>
              <a:rPr lang="el-GR" dirty="0" smtClean="0"/>
              <a:t>Ͱ</a:t>
            </a:r>
            <a:endParaRPr lang="hu-HU" dirty="0"/>
          </a:p>
        </p:txBody>
      </p:sp>
      <p:cxnSp>
        <p:nvCxnSpPr>
          <p:cNvPr id="14" name="Egyenes összekötő nyíllal 13"/>
          <p:cNvCxnSpPr>
            <a:stCxn id="12" idx="1"/>
          </p:cNvCxnSpPr>
          <p:nvPr/>
        </p:nvCxnSpPr>
        <p:spPr>
          <a:xfrm flipH="1">
            <a:off x="1396181" y="5641569"/>
            <a:ext cx="91931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179871" y="471948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Au0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378245" y="540774"/>
            <a:ext cx="10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Au2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3200"/>
            <a:ext cx="4181495" cy="33848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4" y="3473200"/>
            <a:ext cx="4200525" cy="33847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8"/>
            <a:ext cx="4181495" cy="34786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0"/>
            <a:ext cx="4362449" cy="34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/>
          </p:nvPr>
        </p:nvGraphicFramePr>
        <p:xfrm>
          <a:off x="-729343" y="0"/>
          <a:ext cx="10399368" cy="36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696929" y="373524"/>
            <a:ext cx="226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2,5.10¹⁷W/cm²</a:t>
            </a:r>
            <a:endParaRPr lang="hu-HU" sz="16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392130" y="543308"/>
            <a:ext cx="304799" cy="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4005065" y="1658205"/>
            <a:ext cx="225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2.10¹⁷W/cm²</a:t>
            </a:r>
            <a:endParaRPr lang="hu-HU" sz="1600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751882" y="1803889"/>
            <a:ext cx="253182" cy="2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602658" y="1996759"/>
            <a:ext cx="209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1,2.10¹⁷W/cm²</a:t>
            </a:r>
            <a:endParaRPr lang="hu-HU" sz="1600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2979174" y="2166036"/>
            <a:ext cx="285136" cy="10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4660489" y="5997677"/>
            <a:ext cx="154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0,5.10¹⁷W/cm²</a:t>
            </a:r>
            <a:endParaRPr lang="hu-HU" sz="1600" dirty="0"/>
          </a:p>
        </p:txBody>
      </p:sp>
      <p:cxnSp>
        <p:nvCxnSpPr>
          <p:cNvPr id="18" name="Egyenes összekötő nyíllal 17"/>
          <p:cNvCxnSpPr>
            <a:stCxn id="16" idx="1"/>
          </p:cNvCxnSpPr>
          <p:nvPr/>
        </p:nvCxnSpPr>
        <p:spPr>
          <a:xfrm flipH="1" flipV="1">
            <a:off x="4454013" y="6096000"/>
            <a:ext cx="206476" cy="7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>
            <a:graphicFrameLocks/>
          </p:cNvGraphicFramePr>
          <p:nvPr>
            <p:extLst/>
          </p:nvPr>
        </p:nvGraphicFramePr>
        <p:xfrm>
          <a:off x="83574" y="2301559"/>
          <a:ext cx="7993626" cy="467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54247" y="5921553"/>
            <a:ext cx="2391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A NAGYTERŰ PLAZMONIKA MŰKÖDIK!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89275" y="126749"/>
            <a:ext cx="19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CRATER VOLUMES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88250" y="2570512"/>
            <a:ext cx="220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0,46.10¹</a:t>
            </a:r>
            <a:r>
              <a:rPr lang="hu-HU" sz="1600" dirty="0"/>
              <a:t>⁷W/cm²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flipH="1" flipV="1">
            <a:off x="4240131" y="2715707"/>
            <a:ext cx="548119" cy="7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69" y="1737910"/>
            <a:ext cx="2242603" cy="144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543" y="3178019"/>
            <a:ext cx="3385457" cy="2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7781925" cy="46386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3" y="3532527"/>
            <a:ext cx="4023235" cy="264089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4685041"/>
            <a:ext cx="2046327" cy="15347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" y="1920020"/>
            <a:ext cx="1769944" cy="130457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3274" y="1533235"/>
            <a:ext cx="128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10⁵ USD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18593" y="297455"/>
            <a:ext cx="1269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Q = 1.5</a:t>
            </a:r>
            <a:endParaRPr lang="hu-HU" sz="32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26703" y="429658"/>
            <a:ext cx="141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Q = 3 ?</a:t>
            </a:r>
            <a:endParaRPr lang="hu-HU" sz="3200" dirty="0"/>
          </a:p>
        </p:txBody>
      </p:sp>
      <p:sp>
        <p:nvSpPr>
          <p:cNvPr id="9" name="Téglalap 8"/>
          <p:cNvSpPr/>
          <p:nvPr/>
        </p:nvSpPr>
        <p:spPr>
          <a:xfrm>
            <a:off x="-157017" y="6266152"/>
            <a:ext cx="930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192 </a:t>
            </a:r>
            <a:r>
              <a:rPr lang="hu-HU" dirty="0" err="1"/>
              <a:t>laser</a:t>
            </a:r>
            <a:r>
              <a:rPr lang="hu-HU" dirty="0"/>
              <a:t>, 400MJ,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 2MJ. The </a:t>
            </a:r>
            <a:r>
              <a:rPr lang="hu-HU" dirty="0" err="1"/>
              <a:t>generated</a:t>
            </a:r>
            <a:r>
              <a:rPr lang="hu-HU" dirty="0"/>
              <a:t> </a:t>
            </a:r>
            <a:r>
              <a:rPr lang="hu-HU" dirty="0" err="1"/>
              <a:t>nuclear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smtClean="0"/>
              <a:t>6MJ</a:t>
            </a:r>
            <a:r>
              <a:rPr lang="hu-HU" dirty="0"/>
              <a:t>.  The cost of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capsule</a:t>
            </a:r>
            <a:r>
              <a:rPr lang="hu-HU" dirty="0"/>
              <a:t>   ~10⁵USD.   The </a:t>
            </a:r>
            <a:r>
              <a:rPr lang="hu-HU" dirty="0" err="1"/>
              <a:t>length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pulse</a:t>
            </a:r>
            <a:r>
              <a:rPr lang="hu-HU" dirty="0"/>
              <a:t> : 10-50ns , 1 </a:t>
            </a:r>
            <a:r>
              <a:rPr lang="hu-HU" dirty="0" err="1"/>
              <a:t>imp</a:t>
            </a:r>
            <a:r>
              <a:rPr lang="hu-HU" dirty="0"/>
              <a:t>/</a:t>
            </a:r>
            <a:r>
              <a:rPr lang="hu-HU" dirty="0" err="1"/>
              <a:t>day</a:t>
            </a:r>
            <a:r>
              <a:rPr lang="hu-HU" dirty="0"/>
              <a:t>. </a:t>
            </a:r>
            <a:r>
              <a:rPr lang="hu-HU" dirty="0" err="1"/>
              <a:t>Facility</a:t>
            </a:r>
            <a:r>
              <a:rPr lang="hu-HU" dirty="0"/>
              <a:t> cost: </a:t>
            </a:r>
            <a:r>
              <a:rPr lang="hu-HU" dirty="0" err="1"/>
              <a:t>multibillion</a:t>
            </a:r>
            <a:r>
              <a:rPr lang="hu-HU" dirty="0"/>
              <a:t> USD.</a:t>
            </a:r>
            <a:endParaRPr lang="hu-HU" b="1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6918593" y="3362036"/>
            <a:ext cx="308110" cy="1276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05597" y="421614"/>
            <a:ext cx="806502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OUR STARTING IDEA:</a:t>
            </a:r>
          </a:p>
          <a:p>
            <a:r>
              <a:rPr lang="hu-HU" sz="2800" dirty="0" smtClean="0">
                <a:solidFill>
                  <a:srgbClr val="0070C0"/>
                </a:solidFill>
              </a:rPr>
              <a:t>The </a:t>
            </a:r>
            <a:r>
              <a:rPr lang="hu-HU" sz="2800" dirty="0" err="1" smtClean="0">
                <a:solidFill>
                  <a:srgbClr val="0070C0"/>
                </a:solidFill>
              </a:rPr>
              <a:t>invention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of </a:t>
            </a:r>
            <a:r>
              <a:rPr lang="hu-HU" sz="2800" dirty="0" err="1" smtClean="0">
                <a:solidFill>
                  <a:srgbClr val="0070C0"/>
                </a:solidFill>
              </a:rPr>
              <a:t>new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technologies</a:t>
            </a:r>
            <a:endParaRPr lang="hu-HU" sz="2800" dirty="0" smtClean="0">
              <a:solidFill>
                <a:srgbClr val="0070C0"/>
              </a:solidFill>
            </a:endParaRP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</a:t>
            </a:r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The </a:t>
            </a:r>
            <a:r>
              <a:rPr lang="hu-HU" sz="2800" dirty="0" err="1" smtClean="0">
                <a:solidFill>
                  <a:srgbClr val="0070C0"/>
                </a:solidFill>
              </a:rPr>
              <a:t>combination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of </a:t>
            </a:r>
            <a:r>
              <a:rPr lang="hu-HU" sz="2800" dirty="0" err="1" smtClean="0">
                <a:solidFill>
                  <a:srgbClr val="0070C0"/>
                </a:solidFill>
              </a:rPr>
              <a:t>exiting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ones</a:t>
            </a:r>
            <a:r>
              <a:rPr lang="hu-HU" sz="2800" dirty="0" smtClean="0">
                <a:solidFill>
                  <a:srgbClr val="0070C0"/>
                </a:solidFill>
              </a:rPr>
              <a:t>:</a:t>
            </a:r>
            <a:endParaRPr lang="hu-HU" sz="2800" dirty="0" smtClean="0">
              <a:solidFill>
                <a:srgbClr val="0070C0"/>
              </a:solidFill>
            </a:endParaRP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(</a:t>
            </a:r>
            <a:r>
              <a:rPr lang="hu-HU" sz="2800" dirty="0" err="1" smtClean="0">
                <a:solidFill>
                  <a:srgbClr val="0070C0"/>
                </a:solidFill>
              </a:rPr>
              <a:t>e.g</a:t>
            </a:r>
            <a:r>
              <a:rPr lang="hu-HU" sz="2800" dirty="0" smtClean="0">
                <a:solidFill>
                  <a:srgbClr val="0070C0"/>
                </a:solidFill>
              </a:rPr>
              <a:t>. </a:t>
            </a:r>
            <a:r>
              <a:rPr lang="hu-HU" sz="2800" dirty="0" err="1" smtClean="0">
                <a:solidFill>
                  <a:srgbClr val="0070C0"/>
                </a:solidFill>
              </a:rPr>
              <a:t>laser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nanoplasmonics</a:t>
            </a:r>
            <a:r>
              <a:rPr lang="hu-HU" sz="2800" dirty="0" smtClean="0">
                <a:solidFill>
                  <a:srgbClr val="0070C0"/>
                </a:solidFill>
              </a:rPr>
              <a:t> and </a:t>
            </a:r>
            <a:r>
              <a:rPr lang="hu-HU" sz="2800" dirty="0" err="1" smtClean="0">
                <a:solidFill>
                  <a:srgbClr val="0070C0"/>
                </a:solidFill>
              </a:rPr>
              <a:t>nuclear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fusion</a:t>
            </a:r>
            <a:r>
              <a:rPr lang="hu-HU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hu-HU" sz="2800" dirty="0" err="1" smtClean="0">
                <a:solidFill>
                  <a:srgbClr val="0070C0"/>
                </a:solidFill>
              </a:rPr>
              <a:t>Potential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benefits</a:t>
            </a:r>
            <a:r>
              <a:rPr lang="hu-HU" sz="28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-</a:t>
            </a:r>
            <a:r>
              <a:rPr lang="hu-HU" sz="2800" dirty="0" err="1" smtClean="0">
                <a:solidFill>
                  <a:srgbClr val="0070C0"/>
                </a:solidFill>
              </a:rPr>
              <a:t>Laser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energy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injection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into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fusion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material</a:t>
            </a:r>
            <a:r>
              <a:rPr lang="hu-HU" sz="2800" dirty="0" smtClean="0">
                <a:solidFill>
                  <a:srgbClr val="0070C0"/>
                </a:solidFill>
              </a:rPr>
              <a:t>       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</a:t>
            </a:r>
            <a:r>
              <a:rPr lang="hu-HU" sz="2800" dirty="0" err="1" smtClean="0">
                <a:solidFill>
                  <a:srgbClr val="0070C0"/>
                </a:solidFill>
              </a:rPr>
              <a:t>with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light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velocity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-</a:t>
            </a:r>
            <a:r>
              <a:rPr lang="hu-HU" sz="2800" dirty="0" err="1" smtClean="0">
                <a:solidFill>
                  <a:srgbClr val="0070C0"/>
                </a:solidFill>
              </a:rPr>
              <a:t>Collecting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this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energy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with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resonant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plasmonic</a:t>
            </a:r>
            <a:r>
              <a:rPr lang="hu-HU" sz="2800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</a:t>
            </a:r>
            <a:r>
              <a:rPr lang="hu-HU" sz="2800" dirty="0" err="1" smtClean="0">
                <a:solidFill>
                  <a:srgbClr val="0070C0"/>
                </a:solidFill>
              </a:rPr>
              <a:t>nanoparticles</a:t>
            </a:r>
            <a:r>
              <a:rPr lang="hu-HU" sz="2800" dirty="0" smtClean="0">
                <a:solidFill>
                  <a:srgbClr val="0070C0"/>
                </a:solidFill>
              </a:rPr>
              <a:t> (</a:t>
            </a:r>
            <a:r>
              <a:rPr lang="hu-HU" sz="2800" dirty="0" err="1" smtClean="0">
                <a:solidFill>
                  <a:srgbClr val="0070C0"/>
                </a:solidFill>
              </a:rPr>
              <a:t>field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amplification</a:t>
            </a:r>
            <a:r>
              <a:rPr lang="hu-HU" sz="2800" dirty="0" smtClean="0">
                <a:solidFill>
                  <a:srgbClr val="0070C0"/>
                </a:solidFill>
              </a:rPr>
              <a:t>,   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</a:t>
            </a:r>
            <a:r>
              <a:rPr lang="hu-HU" sz="2800" dirty="0" err="1" smtClean="0">
                <a:solidFill>
                  <a:srgbClr val="0070C0"/>
                </a:solidFill>
              </a:rPr>
              <a:t>ponderomotiv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acceleration</a:t>
            </a:r>
            <a:r>
              <a:rPr lang="hu-HU" sz="2800" dirty="0" smtClean="0">
                <a:solidFill>
                  <a:srgbClr val="0070C0"/>
                </a:solidFill>
              </a:rPr>
              <a:t> of </a:t>
            </a:r>
            <a:r>
              <a:rPr lang="hu-HU" sz="2800" dirty="0" err="1" smtClean="0">
                <a:solidFill>
                  <a:srgbClr val="0070C0"/>
                </a:solidFill>
              </a:rPr>
              <a:t>ions</a:t>
            </a:r>
            <a:r>
              <a:rPr lang="hu-HU" sz="2800" dirty="0" smtClean="0">
                <a:solidFill>
                  <a:srgbClr val="0070C0"/>
                </a:solidFill>
              </a:rPr>
              <a:t>, 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</a:t>
            </a:r>
            <a:r>
              <a:rPr lang="hu-HU" sz="2800" dirty="0" err="1" smtClean="0">
                <a:solidFill>
                  <a:srgbClr val="0070C0"/>
                </a:solidFill>
              </a:rPr>
              <a:t>decreased</a:t>
            </a:r>
            <a:r>
              <a:rPr lang="hu-HU" sz="2800" dirty="0" smtClean="0">
                <a:solidFill>
                  <a:srgbClr val="0070C0"/>
                </a:solidFill>
              </a:rPr>
              <a:t> Coulomb </a:t>
            </a:r>
            <a:r>
              <a:rPr lang="hu-HU" sz="2800" dirty="0" err="1" smtClean="0">
                <a:solidFill>
                  <a:srgbClr val="0070C0"/>
                </a:solidFill>
              </a:rPr>
              <a:t>barrier</a:t>
            </a:r>
            <a:r>
              <a:rPr lang="hu-HU" sz="2800" dirty="0" smtClean="0">
                <a:solidFill>
                  <a:srgbClr val="0070C0"/>
                </a:solidFill>
              </a:rPr>
              <a:t>).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-</a:t>
            </a:r>
            <a:r>
              <a:rPr lang="hu-HU" sz="2800" dirty="0" err="1" smtClean="0">
                <a:solidFill>
                  <a:srgbClr val="0070C0"/>
                </a:solidFill>
              </a:rPr>
              <a:t>Only</a:t>
            </a:r>
            <a:r>
              <a:rPr lang="hu-HU" sz="2800" dirty="0" smtClean="0">
                <a:solidFill>
                  <a:srgbClr val="0070C0"/>
                </a:solidFill>
              </a:rPr>
              <a:t> 2 </a:t>
            </a:r>
            <a:r>
              <a:rPr lang="hu-HU" sz="2800" dirty="0" err="1" smtClean="0">
                <a:solidFill>
                  <a:srgbClr val="0070C0"/>
                </a:solidFill>
              </a:rPr>
              <a:t>beams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needed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-</a:t>
            </a:r>
            <a:r>
              <a:rPr lang="hu-HU" sz="2800" dirty="0" err="1" smtClean="0">
                <a:solidFill>
                  <a:srgbClr val="0070C0"/>
                </a:solidFill>
              </a:rPr>
              <a:t>Process</a:t>
            </a:r>
            <a:r>
              <a:rPr lang="hu-HU" sz="2800" dirty="0" smtClean="0">
                <a:solidFill>
                  <a:srgbClr val="0070C0"/>
                </a:solidFill>
              </a:rPr>
              <a:t> in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fs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time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range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(10       </a:t>
            </a:r>
            <a:r>
              <a:rPr lang="hu-HU" dirty="0" err="1" smtClean="0">
                <a:solidFill>
                  <a:srgbClr val="0070C0"/>
                </a:solidFill>
              </a:rPr>
              <a:t>times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shorter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than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dirty="0" err="1" smtClean="0">
                <a:solidFill>
                  <a:srgbClr val="0070C0"/>
                </a:solidFill>
              </a:rPr>
              <a:t>at</a:t>
            </a:r>
            <a:r>
              <a:rPr lang="hu-HU" dirty="0" smtClean="0">
                <a:solidFill>
                  <a:srgbClr val="0070C0"/>
                </a:solidFill>
              </a:rPr>
              <a:t> NIF).</a:t>
            </a:r>
            <a:endParaRPr lang="hu-H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zövegdoboz 2"/>
              <p:cNvSpPr txBox="1"/>
              <p:nvPr/>
            </p:nvSpPr>
            <p:spPr>
              <a:xfrm flipH="1">
                <a:off x="5566410" y="5703570"/>
                <a:ext cx="76581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hu-HU" sz="1400" dirty="0"/>
              </a:p>
            </p:txBody>
          </p:sp>
        </mc:Choice>
        <mc:Fallback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6410" y="5703570"/>
                <a:ext cx="765810" cy="215444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9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3" y="306135"/>
            <a:ext cx="5695088" cy="351475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03" y="4378613"/>
            <a:ext cx="5680605" cy="22871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212889"/>
            <a:ext cx="2687529" cy="183659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3714" y="261257"/>
            <a:ext cx="310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-HOT SPOT</a:t>
            </a:r>
          </a:p>
          <a:p>
            <a:r>
              <a:rPr lang="hu-HU" sz="2400" dirty="0" smtClean="0"/>
              <a:t>-SCREENING</a:t>
            </a:r>
          </a:p>
          <a:p>
            <a:r>
              <a:rPr lang="hu-HU" sz="2400" dirty="0" smtClean="0"/>
              <a:t>-PONDEROMOTORIC   </a:t>
            </a:r>
          </a:p>
          <a:p>
            <a:r>
              <a:rPr lang="hu-HU" sz="2400" dirty="0"/>
              <a:t> </a:t>
            </a:r>
            <a:r>
              <a:rPr lang="hu-HU" sz="2400" dirty="0" smtClean="0"/>
              <a:t>    ACCELERATION</a:t>
            </a:r>
          </a:p>
          <a:p>
            <a:r>
              <a:rPr lang="hu-HU" sz="2400" dirty="0" smtClean="0"/>
              <a:t>-CORRELATED MOTION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4" y="4545238"/>
            <a:ext cx="3203260" cy="21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7" y="1450110"/>
            <a:ext cx="8493669" cy="38885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85090" y="157018"/>
            <a:ext cx="770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LOCALIZED PLASMONS (LSPP) UP TO  10²⁰ W/cm²)</a:t>
            </a: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   </a:t>
            </a:r>
            <a:r>
              <a:rPr lang="hu-HU" sz="2000" dirty="0" smtClean="0">
                <a:solidFill>
                  <a:srgbClr val="FF0000"/>
                </a:solidFill>
              </a:rPr>
              <a:t>(The </a:t>
            </a:r>
            <a:r>
              <a:rPr lang="hu-HU" sz="2000" dirty="0" err="1" smtClean="0">
                <a:solidFill>
                  <a:srgbClr val="FF0000"/>
                </a:solidFill>
              </a:rPr>
              <a:t>basic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difference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between</a:t>
            </a:r>
            <a:r>
              <a:rPr lang="hu-HU" sz="2000" dirty="0" smtClean="0">
                <a:solidFill>
                  <a:srgbClr val="FF0000"/>
                </a:solidFill>
              </a:rPr>
              <a:t> SPP-s and LSPP-s)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85091" y="5689600"/>
            <a:ext cx="770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LSPR: -NO PENETRATION INTO THE PLASMONIC MATERIAL (</a:t>
            </a:r>
            <a:r>
              <a:rPr lang="hu-HU" dirty="0" err="1" smtClean="0"/>
              <a:t>e.g</a:t>
            </a:r>
            <a:r>
              <a:rPr lang="hu-HU" dirty="0" smtClean="0"/>
              <a:t>. metal)</a:t>
            </a:r>
          </a:p>
          <a:p>
            <a:r>
              <a:rPr lang="hu-HU" dirty="0"/>
              <a:t> </a:t>
            </a:r>
            <a:r>
              <a:rPr lang="hu-HU" dirty="0" smtClean="0"/>
              <a:t>          - SMALLER PENETRATION INTO THE DIELECTRIC /VACUUM</a:t>
            </a:r>
          </a:p>
          <a:p>
            <a:r>
              <a:rPr lang="hu-HU" dirty="0"/>
              <a:t> </a:t>
            </a:r>
            <a:r>
              <a:rPr lang="hu-HU" dirty="0" smtClean="0"/>
              <a:t>          -NO DISPERSION, RESONANCE DEPENDS ON SIZE, SHAPE, MATERIAL</a:t>
            </a:r>
          </a:p>
          <a:p>
            <a:r>
              <a:rPr lang="hu-HU" dirty="0"/>
              <a:t> </a:t>
            </a:r>
            <a:r>
              <a:rPr lang="hu-HU" dirty="0" smtClean="0"/>
              <a:t>          -BROADER RESONANCE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44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4" descr="névt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2" y="1455090"/>
            <a:ext cx="8444284" cy="309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8" name="Text Box 6"/>
          <p:cNvSpPr txBox="1">
            <a:spLocks noChangeArrowheads="1"/>
          </p:cNvSpPr>
          <p:nvPr/>
        </p:nvSpPr>
        <p:spPr bwMode="auto">
          <a:xfrm>
            <a:off x="548641" y="381663"/>
            <a:ext cx="78031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Light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penetrates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through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much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smaller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holes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slits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),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than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the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wavelength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hu-HU" altLang="hu-HU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light</a:t>
            </a:r>
            <a:r>
              <a:rPr lang="hu-HU" altLang="hu-H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hu-HU" altLang="hu-HU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7" y="4701277"/>
            <a:ext cx="3486165" cy="196842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770783" y="5383033"/>
            <a:ext cx="398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MOST OF THE EM ENERGY IS CONCENTRATED AT THR SURFACE: </a:t>
            </a:r>
            <a:r>
              <a:rPr lang="hu-HU" dirty="0" smtClean="0">
                <a:solidFill>
                  <a:srgbClr val="0070C0"/>
                </a:solidFill>
              </a:rPr>
              <a:t>GIANT FIELD AMPLIFICATION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8857" y="5383033"/>
            <a:ext cx="1084872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009816" y="5383033"/>
            <a:ext cx="9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VÁKUUM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918857" y="6217920"/>
            <a:ext cx="1084872" cy="29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192695" y="6217920"/>
            <a:ext cx="811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FÉM   </a:t>
            </a:r>
            <a:endParaRPr lang="hu-HU" sz="16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476584" y="6306362"/>
            <a:ext cx="481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LARGE NUMBER OF  POTENTIAL APPLICATIONS .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5770" y="320040"/>
            <a:ext cx="823150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And </a:t>
            </a:r>
            <a:r>
              <a:rPr lang="hu-HU" sz="2800" dirty="0" err="1" smtClean="0">
                <a:solidFill>
                  <a:srgbClr val="FF0000"/>
                </a:solidFill>
              </a:rPr>
              <a:t>how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did</a:t>
            </a:r>
            <a:r>
              <a:rPr lang="hu-HU" sz="2800" dirty="0" smtClean="0">
                <a:solidFill>
                  <a:srgbClr val="FF0000"/>
                </a:solidFill>
              </a:rPr>
              <a:t> it start?</a:t>
            </a:r>
          </a:p>
          <a:p>
            <a:pPr algn="ctr"/>
            <a:endParaRPr lang="hu-HU" sz="2800" dirty="0" smtClean="0"/>
          </a:p>
          <a:p>
            <a:r>
              <a:rPr lang="hu-HU" sz="2800" dirty="0"/>
              <a:t> 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Part of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Hungarian</a:t>
            </a:r>
            <a:r>
              <a:rPr lang="hu-HU" sz="2800" dirty="0" smtClean="0">
                <a:solidFill>
                  <a:srgbClr val="0070C0"/>
                </a:solidFill>
              </a:rPr>
              <a:t> National </a:t>
            </a:r>
            <a:r>
              <a:rPr lang="hu-HU" sz="2800" dirty="0" err="1" smtClean="0">
                <a:solidFill>
                  <a:srgbClr val="0070C0"/>
                </a:solidFill>
              </a:rPr>
              <a:t>Laboratory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Programme.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Headed </a:t>
            </a:r>
            <a:r>
              <a:rPr lang="hu-HU" sz="2800" dirty="0" err="1" smtClean="0">
                <a:solidFill>
                  <a:srgbClr val="0070C0"/>
                </a:solidFill>
              </a:rPr>
              <a:t>by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Wigner Research Center of </a:t>
            </a:r>
            <a:r>
              <a:rPr lang="hu-HU" sz="2800" dirty="0" err="1" smtClean="0">
                <a:solidFill>
                  <a:srgbClr val="0070C0"/>
                </a:solidFill>
              </a:rPr>
              <a:t>Physics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Decision of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DG, Peter Lévay: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leader</a:t>
            </a:r>
            <a:r>
              <a:rPr lang="hu-HU" sz="2800" dirty="0" smtClean="0">
                <a:solidFill>
                  <a:srgbClr val="0070C0"/>
                </a:solidFill>
              </a:rPr>
              <a:t> of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project </a:t>
            </a:r>
            <a:r>
              <a:rPr lang="hu-HU" sz="2800" dirty="0" err="1" smtClean="0">
                <a:solidFill>
                  <a:srgbClr val="0070C0"/>
                </a:solidFill>
              </a:rPr>
              <a:t>should</a:t>
            </a:r>
            <a:r>
              <a:rPr lang="hu-HU" sz="2800" dirty="0" smtClean="0">
                <a:solidFill>
                  <a:srgbClr val="0070C0"/>
                </a:solidFill>
              </a:rPr>
              <a:t> be Tamás </a:t>
            </a:r>
            <a:r>
              <a:rPr lang="hu-HU" sz="2800" dirty="0" err="1" smtClean="0">
                <a:solidFill>
                  <a:srgbClr val="0070C0"/>
                </a:solidFill>
              </a:rPr>
              <a:t>Biró</a:t>
            </a:r>
            <a:r>
              <a:rPr lang="hu-HU" sz="2800" dirty="0" smtClean="0">
                <a:solidFill>
                  <a:srgbClr val="0070C0"/>
                </a:solidFill>
              </a:rPr>
              <a:t>.</a:t>
            </a:r>
          </a:p>
          <a:p>
            <a:endParaRPr lang="hu-HU" sz="2800" dirty="0">
              <a:solidFill>
                <a:srgbClr val="0070C0"/>
              </a:solidFill>
            </a:endParaRPr>
          </a:p>
          <a:p>
            <a:r>
              <a:rPr lang="hu-HU" sz="2800" dirty="0" smtClean="0">
                <a:solidFill>
                  <a:srgbClr val="0070C0"/>
                </a:solidFill>
              </a:rPr>
              <a:t>A </a:t>
            </a:r>
            <a:r>
              <a:rPr lang="hu-HU" sz="2800" dirty="0" err="1" smtClean="0">
                <a:solidFill>
                  <a:srgbClr val="0070C0"/>
                </a:solidFill>
              </a:rPr>
              <a:t>high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risk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high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gain</a:t>
            </a:r>
            <a:r>
              <a:rPr lang="hu-HU" sz="2800" dirty="0" smtClean="0">
                <a:solidFill>
                  <a:srgbClr val="0070C0"/>
                </a:solidFill>
              </a:rPr>
              <a:t> programme.</a:t>
            </a:r>
          </a:p>
          <a:p>
            <a:endParaRPr lang="hu-HU" sz="2800" dirty="0">
              <a:solidFill>
                <a:srgbClr val="0070C0"/>
              </a:solidFill>
            </a:endParaRPr>
          </a:p>
          <a:p>
            <a:r>
              <a:rPr lang="hu-HU" sz="2800" dirty="0" smtClean="0">
                <a:solidFill>
                  <a:srgbClr val="0070C0"/>
                </a:solidFill>
              </a:rPr>
              <a:t>A </a:t>
            </a:r>
            <a:r>
              <a:rPr lang="hu-HU" sz="2800" dirty="0" err="1" smtClean="0">
                <a:solidFill>
                  <a:srgbClr val="0070C0"/>
                </a:solidFill>
              </a:rPr>
              <a:t>short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presentation</a:t>
            </a:r>
            <a:r>
              <a:rPr lang="hu-HU" sz="2800" dirty="0" smtClean="0">
                <a:solidFill>
                  <a:srgbClr val="0070C0"/>
                </a:solidFill>
              </a:rPr>
              <a:t> of </a:t>
            </a:r>
            <a:r>
              <a:rPr lang="hu-HU" sz="2800" dirty="0" err="1" smtClean="0">
                <a:solidFill>
                  <a:srgbClr val="0070C0"/>
                </a:solidFill>
              </a:rPr>
              <a:t>some</a:t>
            </a:r>
            <a:r>
              <a:rPr lang="hu-HU" sz="2800" dirty="0" smtClean="0">
                <a:solidFill>
                  <a:srgbClr val="0070C0"/>
                </a:solidFill>
              </a:rPr>
              <a:t> of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results</a:t>
            </a:r>
            <a:r>
              <a:rPr lang="hu-HU" sz="28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hu-HU" sz="2800" dirty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               (</a:t>
            </a:r>
            <a:r>
              <a:rPr lang="hu-HU" sz="2800" dirty="0" err="1" smtClean="0">
                <a:solidFill>
                  <a:srgbClr val="0070C0"/>
                </a:solidFill>
              </a:rPr>
              <a:t>proof</a:t>
            </a:r>
            <a:r>
              <a:rPr lang="hu-HU" sz="2800" dirty="0" smtClean="0">
                <a:solidFill>
                  <a:srgbClr val="0070C0"/>
                </a:solidFill>
              </a:rPr>
              <a:t> of </a:t>
            </a:r>
            <a:r>
              <a:rPr lang="hu-HU" sz="2800" dirty="0" err="1" smtClean="0">
                <a:solidFill>
                  <a:srgbClr val="0070C0"/>
                </a:solidFill>
              </a:rPr>
              <a:t>the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concept</a:t>
            </a:r>
            <a:r>
              <a:rPr lang="hu-HU" sz="2800" dirty="0" smtClean="0">
                <a:solidFill>
                  <a:srgbClr val="0070C0"/>
                </a:solidFill>
              </a:rPr>
              <a:t>) </a:t>
            </a:r>
          </a:p>
          <a:p>
            <a:endParaRPr lang="hu-HU" sz="2800" dirty="0">
              <a:solidFill>
                <a:srgbClr val="0070C0"/>
              </a:solidFill>
            </a:endParaRPr>
          </a:p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SOME </a:t>
            </a:r>
            <a:r>
              <a:rPr lang="hu-HU" sz="2800" dirty="0" smtClean="0">
                <a:solidFill>
                  <a:srgbClr val="FF0000"/>
                </a:solidFill>
              </a:rPr>
              <a:t>HURDLES? </a:t>
            </a:r>
            <a:r>
              <a:rPr lang="hu-HU" sz="2800" dirty="0" smtClean="0">
                <a:solidFill>
                  <a:srgbClr val="FF0000"/>
                </a:solidFill>
              </a:rPr>
              <a:t>: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6" y="349420"/>
            <a:ext cx="4461167" cy="19994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3165" y="3746377"/>
            <a:ext cx="335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/>
              <a:t>Sample</a:t>
            </a:r>
            <a:r>
              <a:rPr lang="hu-HU" sz="1600" dirty="0" smtClean="0"/>
              <a:t>: </a:t>
            </a:r>
            <a:r>
              <a:rPr lang="hu-HU" sz="1600" dirty="0" err="1" smtClean="0"/>
              <a:t>polymer</a:t>
            </a:r>
            <a:r>
              <a:rPr lang="hu-HU" sz="1600" dirty="0" smtClean="0"/>
              <a:t> (UDMA+ TEGDMA) Au2 (0.18m/m%) </a:t>
            </a:r>
            <a:r>
              <a:rPr lang="hu-HU" sz="1600" dirty="0" err="1" smtClean="0"/>
              <a:t>resonant</a:t>
            </a:r>
            <a:r>
              <a:rPr lang="hu-HU" sz="1600" dirty="0" smtClean="0"/>
              <a:t> </a:t>
            </a:r>
            <a:r>
              <a:rPr lang="hu-HU" sz="1600" dirty="0" err="1" smtClean="0"/>
              <a:t>nanorods</a:t>
            </a:r>
            <a:r>
              <a:rPr lang="hu-HU" sz="1600" dirty="0" smtClean="0"/>
              <a:t> </a:t>
            </a:r>
          </a:p>
          <a:p>
            <a:pPr algn="ctr"/>
            <a:r>
              <a:rPr lang="hu-HU" sz="1600" dirty="0" smtClean="0"/>
              <a:t>and Au0 (</a:t>
            </a:r>
            <a:r>
              <a:rPr lang="hu-HU" sz="1600" dirty="0" err="1" smtClean="0"/>
              <a:t>without</a:t>
            </a:r>
            <a:r>
              <a:rPr lang="hu-HU" sz="1600" dirty="0" smtClean="0"/>
              <a:t> </a:t>
            </a:r>
            <a:r>
              <a:rPr lang="hu-HU" sz="1600" dirty="0" err="1" smtClean="0"/>
              <a:t>nanorods</a:t>
            </a:r>
            <a:r>
              <a:rPr lang="hu-HU" sz="1600" dirty="0" smtClean="0"/>
              <a:t>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9" y="2047609"/>
            <a:ext cx="5158907" cy="46239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1" y="2348865"/>
            <a:ext cx="2183906" cy="12554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6086764" y="895927"/>
            <a:ext cx="232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MEASUREMENTS AT WIGNER R.C.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183418" y="2348864"/>
            <a:ext cx="230909" cy="8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8072582" y="2235201"/>
            <a:ext cx="466834" cy="277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Au0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911273" y="4488873"/>
            <a:ext cx="175491" cy="988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6973455" y="4710546"/>
            <a:ext cx="0" cy="988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989199" y="5043056"/>
            <a:ext cx="1085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10^17 W/cm^2</a:t>
            </a:r>
            <a:endParaRPr lang="hu-HU" sz="1000" dirty="0"/>
          </a:p>
        </p:txBody>
      </p:sp>
      <p:sp>
        <p:nvSpPr>
          <p:cNvPr id="15" name="Téglalap 14"/>
          <p:cNvSpPr/>
          <p:nvPr/>
        </p:nvSpPr>
        <p:spPr>
          <a:xfrm>
            <a:off x="5828145" y="4230255"/>
            <a:ext cx="1016000" cy="258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101483" y="4710546"/>
            <a:ext cx="772358" cy="1059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" y="4719416"/>
            <a:ext cx="2872044" cy="210504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33165" y="137160"/>
            <a:ext cx="52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810</Words>
  <Application>Microsoft Office PowerPoint</Application>
  <PresentationFormat>Diavetítés a képernyőre (4:3 oldalarány)</PresentationFormat>
  <Paragraphs>174</Paragraphs>
  <Slides>25</Slides>
  <Notes>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Wingdings</vt:lpstr>
      <vt:lpstr>Office-téma</vt:lpstr>
      <vt:lpstr>Origin Project</vt:lpstr>
      <vt:lpstr>Graph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Kroó Norbert</dc:creator>
  <cp:lastModifiedBy>Kroó Norbert</cp:lastModifiedBy>
  <cp:revision>29</cp:revision>
  <dcterms:created xsi:type="dcterms:W3CDTF">2026-06-02T05:48:44Z</dcterms:created>
  <dcterms:modified xsi:type="dcterms:W3CDTF">2026-06-11T07:22:14Z</dcterms:modified>
</cp:coreProperties>
</file>