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679" r:id="rId3"/>
    <p:sldId id="680" r:id="rId4"/>
    <p:sldId id="681" r:id="rId5"/>
    <p:sldId id="503" r:id="rId6"/>
    <p:sldId id="496" r:id="rId7"/>
    <p:sldId id="687" r:id="rId8"/>
    <p:sldId id="427" r:id="rId9"/>
    <p:sldId id="644" r:id="rId10"/>
    <p:sldId id="497" r:id="rId11"/>
    <p:sldId id="682" r:id="rId12"/>
    <p:sldId id="686" r:id="rId13"/>
    <p:sldId id="685" r:id="rId14"/>
    <p:sldId id="683" r:id="rId15"/>
    <p:sldId id="684" r:id="rId16"/>
    <p:sldId id="643" r:id="rId17"/>
    <p:sldId id="504" r:id="rId18"/>
    <p:sldId id="476" r:id="rId19"/>
    <p:sldId id="688" r:id="rId20"/>
    <p:sldId id="454" r:id="rId21"/>
    <p:sldId id="689" r:id="rId22"/>
    <p:sldId id="642" r:id="rId23"/>
    <p:sldId id="399" r:id="rId24"/>
    <p:sldId id="653" r:id="rId25"/>
    <p:sldId id="655" r:id="rId26"/>
    <p:sldId id="671" r:id="rId27"/>
    <p:sldId id="663" r:id="rId28"/>
    <p:sldId id="659" r:id="rId29"/>
    <p:sldId id="666" r:id="rId30"/>
    <p:sldId id="667" r:id="rId31"/>
    <p:sldId id="670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469" r:id="rId40"/>
    <p:sldId id="492" r:id="rId41"/>
    <p:sldId id="493" r:id="rId42"/>
    <p:sldId id="505" r:id="rId43"/>
    <p:sldId id="482" r:id="rId44"/>
    <p:sldId id="480" r:id="rId45"/>
    <p:sldId id="479" r:id="rId46"/>
    <p:sldId id="397" r:id="rId47"/>
    <p:sldId id="483" r:id="rId48"/>
    <p:sldId id="484" r:id="rId49"/>
    <p:sldId id="481" r:id="rId50"/>
    <p:sldId id="654" r:id="rId51"/>
    <p:sldId id="485" r:id="rId52"/>
    <p:sldId id="486" r:id="rId53"/>
    <p:sldId id="490" r:id="rId54"/>
    <p:sldId id="488" r:id="rId55"/>
    <p:sldId id="489" r:id="rId56"/>
    <p:sldId id="466" r:id="rId57"/>
    <p:sldId id="396" r:id="rId58"/>
    <p:sldId id="650" r:id="rId59"/>
    <p:sldId id="651" r:id="rId60"/>
    <p:sldId id="652" r:id="rId61"/>
  </p:sldIdLst>
  <p:sldSz cx="12192000" cy="6858000"/>
  <p:notesSz cx="7099300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entrality dependence of Levy Bose-Einstein in sqrt(s(NN)) = 200 GeV Au+Au" id="{47311C8B-C804-4165-9EAF-97246E933A87}">
          <p14:sldIdLst>
            <p14:sldId id="256"/>
          </p14:sldIdLst>
        </p14:section>
        <p14:section name="General introduction" id="{49F90560-A2F1-4BF3-AF7D-B4D614232E8E}">
          <p14:sldIdLst>
            <p14:sldId id="679"/>
            <p14:sldId id="680"/>
            <p14:sldId id="681"/>
            <p14:sldId id="503"/>
            <p14:sldId id="496"/>
            <p14:sldId id="687"/>
            <p14:sldId id="427"/>
            <p14:sldId id="644"/>
            <p14:sldId id="497"/>
            <p14:sldId id="682"/>
            <p14:sldId id="686"/>
            <p14:sldId id="685"/>
            <p14:sldId id="683"/>
            <p14:sldId id="684"/>
            <p14:sldId id="643"/>
            <p14:sldId id="504"/>
            <p14:sldId id="476"/>
            <p14:sldId id="688"/>
          </p14:sldIdLst>
        </p14:section>
        <p14:section name="Comparison with MC simulations" id="{567CB31D-97DF-4683-9C27-73E0D5C26E68}">
          <p14:sldIdLst/>
        </p14:section>
        <p14:section name="Summary" id="{6F829AE3-DB66-4824-97B1-6A54C2513140}">
          <p14:sldIdLst>
            <p14:sldId id="454"/>
            <p14:sldId id="689"/>
            <p14:sldId id="642"/>
            <p14:sldId id="399"/>
          </p14:sldIdLst>
        </p14:section>
        <p14:section name="Backup slides" id="{7BA9BF22-19B5-4EA7-8C55-394717042D5C}">
          <p14:sldIdLst>
            <p14:sldId id="653"/>
            <p14:sldId id="655"/>
            <p14:sldId id="671"/>
            <p14:sldId id="663"/>
            <p14:sldId id="659"/>
            <p14:sldId id="666"/>
            <p14:sldId id="667"/>
            <p14:sldId id="670"/>
            <p14:sldId id="672"/>
            <p14:sldId id="673"/>
            <p14:sldId id="674"/>
            <p14:sldId id="675"/>
            <p14:sldId id="676"/>
            <p14:sldId id="677"/>
            <p14:sldId id="678"/>
            <p14:sldId id="469"/>
          </p14:sldIdLst>
        </p14:section>
        <p14:section name="Backup: Comparison with models" id="{12255E10-F0FC-4F0D-83B9-032A9CCCF5C2}">
          <p14:sldIdLst>
            <p14:sldId id="492"/>
            <p14:sldId id="493"/>
            <p14:sldId id="505"/>
          </p14:sldIdLst>
        </p14:section>
        <p14:section name="Backup: Partial coherence" id="{87BE3BD8-0409-4ADE-B138-FC89A48F25C3}">
          <p14:sldIdLst>
            <p14:sldId id="482"/>
            <p14:sldId id="480"/>
            <p14:sldId id="479"/>
            <p14:sldId id="397"/>
            <p14:sldId id="483"/>
            <p14:sldId id="484"/>
            <p14:sldId id="481"/>
            <p14:sldId id="654"/>
            <p14:sldId id="485"/>
            <p14:sldId id="486"/>
            <p14:sldId id="490"/>
            <p14:sldId id="488"/>
            <p14:sldId id="489"/>
          </p14:sldIdLst>
        </p14:section>
        <p14:section name="Backup: cuts" id="{C18CD8BB-78DA-4832-ADCF-D7174A12778E}">
          <p14:sldIdLst>
            <p14:sldId id="466"/>
          </p14:sldIdLst>
        </p14:section>
        <p14:section name="Backup: hydro scaling for alpah = 2" id="{9879962F-2017-4711-A2D6-5FC3D2EBC18D}">
          <p14:sldIdLst>
            <p14:sldId id="396"/>
          </p14:sldIdLst>
        </p14:section>
        <p14:section name="Backup: CERN 2000 properties" id="{9DFF7247-2440-4337-8900-CE502538D30D}">
          <p14:sldIdLst/>
        </p14:section>
        <p14:section name="Backup: Direct vs indirect observation" id="{912CB8CA-2311-4CFA-9F54-2077813245A9}">
          <p14:sldIdLst>
            <p14:sldId id="650"/>
            <p14:sldId id="651"/>
          </p14:sldIdLst>
        </p14:section>
        <p14:section name="Best fit CL-s" id="{8491A36F-7176-4A87-BE28-3951A21B52D3}">
          <p14:sldIdLst>
            <p14:sldId id="6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DD08E8"/>
    <a:srgbClr val="000000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9" autoAdjust="0"/>
    <p:restoredTop sz="91730" autoAdjust="0"/>
  </p:normalViewPr>
  <p:slideViewPr>
    <p:cSldViewPr>
      <p:cViewPr varScale="1">
        <p:scale>
          <a:sx n="49" d="100"/>
          <a:sy n="49" d="100"/>
        </p:scale>
        <p:origin x="42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0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Dátum helye 2"/>
          <p:cNvSpPr txBox="1">
            <a:spLocks noGrp="1"/>
          </p:cNvSpPr>
          <p:nvPr>
            <p:ph type="dt" sz="quarter" idx="1"/>
          </p:nvPr>
        </p:nvSpPr>
        <p:spPr>
          <a:xfrm>
            <a:off x="4018320" y="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389DC73A-65FC-4DC7-9880-A0BCA7F38A36}" type="datetimeFigureOut">
              <a:t>2026. 06. 16.</a:t>
            </a:fld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4" name="Élőláb helye 3"/>
          <p:cNvSpPr txBox="1">
            <a:spLocks noGrp="1"/>
          </p:cNvSpPr>
          <p:nvPr>
            <p:ph type="ftr" sz="quarter" idx="2"/>
          </p:nvPr>
        </p:nvSpPr>
        <p:spPr>
          <a:xfrm>
            <a:off x="0" y="972324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5" name="Dia számának helye 4"/>
          <p:cNvSpPr txBox="1">
            <a:spLocks noGrp="1"/>
          </p:cNvSpPr>
          <p:nvPr>
            <p:ph type="sldNum" sz="quarter" idx="3"/>
          </p:nvPr>
        </p:nvSpPr>
        <p:spPr>
          <a:xfrm>
            <a:off x="4018320" y="9723240"/>
            <a:ext cx="3080520" cy="51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7066AFAC-24ED-4B1A-B4CB-B719CDDB8C6E}" type="slidenum">
              <a:t>‹#›</a:t>
            </a:fld>
            <a:endParaRPr lang="hu-HU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52986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>
            <a:spLocks noMove="1" noResize="1"/>
          </p:cNvSpPr>
          <p:nvPr/>
        </p:nvSpPr>
        <p:spPr>
          <a:xfrm>
            <a:off x="0" y="0"/>
            <a:ext cx="7099200" cy="102348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1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zabadkézi sokszög 2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zabadkézi sokszög 4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Szabadkézi sokszög 5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Szabadkézi sokszög 7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9" name="Szabadkézi sokszög 8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Szabadkézi sokszög 10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Szabadkézi sokszög 11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Szabadkézi sokszög 12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8" name="Szabadkézi sokszög 17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9" name="Szabadkézi sokszög 18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0" name="Szabadkézi sokszög 19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1" name="Szabadkézi sokszög 20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2" name="Szabadkézi sokszög 21"/>
          <p:cNvSpPr/>
          <p:nvPr/>
        </p:nvSpPr>
        <p:spPr>
          <a:xfrm>
            <a:off x="0" y="0"/>
            <a:ext cx="7099200" cy="102344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Szabadkézi sokszög 22"/>
          <p:cNvSpPr/>
          <p:nvPr/>
        </p:nvSpPr>
        <p:spPr>
          <a:xfrm>
            <a:off x="0" y="339840"/>
            <a:ext cx="33288120" cy="24966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4" name="Jegyzetek helye 23"/>
          <p:cNvSpPr txBox="1">
            <a:spLocks noGrp="1"/>
          </p:cNvSpPr>
          <p:nvPr>
            <p:ph type="body" sz="quarter" idx="3"/>
          </p:nvPr>
        </p:nvSpPr>
        <p:spPr>
          <a:xfrm>
            <a:off x="522000" y="4830480"/>
            <a:ext cx="6041879" cy="45230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  <p:sp>
        <p:nvSpPr>
          <p:cNvPr id="25" name="Diakép helye 24"/>
          <p:cNvSpPr>
            <a:spLocks noGrp="1" noRot="1" noChangeAspect="1"/>
          </p:cNvSpPr>
          <p:nvPr>
            <p:ph type="sldImg" idx="2"/>
          </p:nvPr>
        </p:nvSpPr>
        <p:spPr>
          <a:xfrm>
            <a:off x="147638" y="777875"/>
            <a:ext cx="6781800" cy="3816350"/>
          </a:xfrm>
          <a:prstGeom prst="rect">
            <a:avLst/>
          </a:prstGeom>
          <a:noFill/>
          <a:ln>
            <a:noFill/>
            <a:prstDash val="solid"/>
          </a:ln>
        </p:spPr>
      </p:sp>
    </p:spTree>
    <p:extLst>
      <p:ext uri="{BB962C8B-B14F-4D97-AF65-F5344CB8AC3E}">
        <p14:creationId xmlns:p14="http://schemas.microsoft.com/office/powerpoint/2010/main" val="330538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hu-HU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90719" y="768240"/>
            <a:ext cx="5116320" cy="3837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709560" y="4862160"/>
            <a:ext cx="5680079" cy="271401"/>
          </a:xfrm>
        </p:spPr>
        <p:txBody>
          <a:bodyPr wrap="square" lIns="95040" tIns="47520" rIns="95040" bIns="47520" anchor="t" anchorCtr="0"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 hangingPunct="1">
              <a:lnSpc>
                <a:spcPct val="95000"/>
              </a:lnSpc>
              <a:buNone/>
            </a:pPr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6315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801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2292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47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006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0655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2099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5050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8493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153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992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61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416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2298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516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9326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22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826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165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97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208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64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702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917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2543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84031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650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4350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66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21656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2123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3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558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2120"/>
            <a:ext cx="5078520" cy="380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000" y="4830480"/>
            <a:ext cx="6041879" cy="45234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418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006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04342" y="680908"/>
            <a:ext cx="4905905" cy="34026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3079" tIns="43201" rIns="83079" bIns="43201" anchor="ctr" anchorCtr="0" compatLnSpc="0"/>
          <a:lstStyle/>
          <a:p>
            <a:pPr lvl="0" rtl="0" hangingPunct="0">
              <a:buNone/>
              <a:tabLst/>
            </a:pPr>
            <a:endParaRPr lang="hu-HU" sz="22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04258" y="4315738"/>
            <a:ext cx="5836520" cy="276999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000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1039680" y="761292"/>
            <a:ext cx="5078520" cy="380430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hu-HU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Jegyzetek helye 2"/>
          <p:cNvSpPr txBox="1">
            <a:spLocks noGrp="1"/>
          </p:cNvSpPr>
          <p:nvPr>
            <p:ph type="body" sz="quarter" idx="1"/>
          </p:nvPr>
        </p:nvSpPr>
        <p:spPr>
          <a:xfrm>
            <a:off x="522359" y="4825595"/>
            <a:ext cx="6037200" cy="28461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207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4909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7054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154585" y="-25400"/>
            <a:ext cx="3050116" cy="545941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-25400"/>
            <a:ext cx="8951384" cy="545941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773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08497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7227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719668" y="908051"/>
            <a:ext cx="49064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29301" y="908051"/>
            <a:ext cx="49064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33955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2805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9333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22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464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5081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gyenes összekötő 1"/>
          <p:cNvSpPr/>
          <p:nvPr/>
        </p:nvSpPr>
        <p:spPr>
          <a:xfrm>
            <a:off x="0" y="685799"/>
            <a:ext cx="12192000" cy="1440"/>
          </a:xfrm>
          <a:prstGeom prst="line">
            <a:avLst/>
          </a:prstGeom>
          <a:noFill/>
          <a:ln w="18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zabadkézi sokszög 2"/>
          <p:cNvSpPr/>
          <p:nvPr/>
        </p:nvSpPr>
        <p:spPr>
          <a:xfrm>
            <a:off x="42240" y="3046320"/>
            <a:ext cx="12192000" cy="18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0" y="3200400"/>
            <a:ext cx="12192000" cy="144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853120" y="2987640"/>
            <a:ext cx="6472800" cy="885960"/>
            <a:chOff x="2139840" y="2987640"/>
            <a:chExt cx="4854600" cy="885960"/>
          </a:xfrm>
        </p:grpSpPr>
        <p:sp>
          <p:nvSpPr>
            <p:cNvPr id="6" name="Szabadkézi sokszög 5"/>
            <p:cNvSpPr/>
            <p:nvPr/>
          </p:nvSpPr>
          <p:spPr>
            <a:xfrm>
              <a:off x="2139840" y="2987640"/>
              <a:ext cx="3125880" cy="180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2139840" y="2987640"/>
              <a:ext cx="4854600" cy="885960"/>
              <a:chOff x="2139840" y="2987640"/>
              <a:chExt cx="4854600" cy="885960"/>
            </a:xfrm>
          </p:grpSpPr>
          <p:sp>
            <p:nvSpPr>
              <p:cNvPr id="8" name="Szabadkézi sokszög 7"/>
              <p:cNvSpPr/>
              <p:nvPr/>
            </p:nvSpPr>
            <p:spPr>
              <a:xfrm>
                <a:off x="2139840" y="2987640"/>
                <a:ext cx="4854600" cy="857159"/>
              </a:xfrm>
              <a:custGeom>
                <a:avLst>
                  <a:gd name="f0" fmla="val 4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0"/>
              <a:lstStyle/>
              <a:p>
                <a:pPr lvl="0" rtl="0" hangingPunct="0">
                  <a:buNone/>
                  <a:tabLst/>
                </a:pPr>
                <a:endParaRPr lang="hu-HU" sz="2400">
                  <a:latin typeface="Times New Roman" pitchFamily="18"/>
                  <a:ea typeface="Arial Unicode MS" pitchFamily="2"/>
                  <a:cs typeface="Tahoma" pitchFamily="2"/>
                </a:endParaRPr>
              </a:p>
            </p:txBody>
          </p:sp>
          <p:sp>
            <p:nvSpPr>
              <p:cNvPr id="9" name="Szabadkézi sokszög 8"/>
              <p:cNvSpPr/>
              <p:nvPr/>
            </p:nvSpPr>
            <p:spPr>
              <a:xfrm>
                <a:off x="2139840" y="2987640"/>
                <a:ext cx="4854600" cy="8859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t" anchorCtr="0" compatLnSpc="0">
                <a:spAutoFit/>
              </a:bodyPr>
              <a:lstStyle/>
              <a:p>
                <a:pPr marL="0" marR="0" lvl="0" indent="0" rtl="0" hangingPunct="1">
                  <a:buNone/>
                  <a:tabLst/>
                </a:pPr>
                <a:r>
                  <a:rPr lang="en-GB" sz="2400">
                    <a:latin typeface="Times New Roman" pitchFamily="18"/>
                    <a:ea typeface="Arial Unicode MS" pitchFamily="2"/>
                    <a:cs typeface="Tahoma" pitchFamily="2"/>
                  </a:rPr>
                  <a:t>  </a:t>
                </a:r>
                <a:r>
                  <a:rPr lang="en-GB" sz="5200">
                    <a:latin typeface="Times New Roman" pitchFamily="18"/>
                    <a:ea typeface="Arial Unicode MS" pitchFamily="2"/>
                    <a:cs typeface="Tahoma" pitchFamily="2"/>
                  </a:rPr>
                  <a:t> </a:t>
                </a:r>
                <a:r>
                  <a:rPr lang="en-GB" sz="2400">
                    <a:latin typeface="Times New Roman" pitchFamily="18"/>
                    <a:ea typeface="Arial Unicode MS" pitchFamily="2"/>
                    <a:cs typeface="Tahoma" pitchFamily="2"/>
                  </a:rPr>
                  <a:t>                      </a:t>
                </a:r>
              </a:p>
            </p:txBody>
          </p:sp>
        </p:grpSp>
      </p:grpSp>
      <p:sp>
        <p:nvSpPr>
          <p:cNvPr id="11" name="Szabadkézi sokszög 10"/>
          <p:cNvSpPr/>
          <p:nvPr/>
        </p:nvSpPr>
        <p:spPr>
          <a:xfrm>
            <a:off x="0" y="6580440"/>
            <a:ext cx="4937040" cy="277560"/>
          </a:xfrm>
          <a:custGeom>
            <a:avLst>
              <a:gd name="f0" fmla="val 12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10691999" y="6624719"/>
            <a:ext cx="1531680" cy="277560"/>
          </a:xfrm>
          <a:custGeom>
            <a:avLst>
              <a:gd name="f0" fmla="val 12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6" name="Cím helye 15"/>
          <p:cNvSpPr txBox="1">
            <a:spLocks noGrp="1"/>
          </p:cNvSpPr>
          <p:nvPr>
            <p:ph type="title"/>
          </p:nvPr>
        </p:nvSpPr>
        <p:spPr>
          <a:xfrm>
            <a:off x="0" y="-25560"/>
            <a:ext cx="12204480" cy="63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>
            <a:defPPr lvl="0">
              <a:buClr>
                <a:srgbClr val="FF9900"/>
              </a:buClr>
              <a:buSzPct val="100000"/>
              <a:buFont typeface="Arial Rounded MT Bold" pitchFamily="34"/>
              <a:buNone/>
            </a:defPPr>
            <a:lvl1pPr lvl="0">
              <a:buClr>
                <a:srgbClr val="FF9900"/>
              </a:buClr>
              <a:buSzPct val="100000"/>
              <a:buFont typeface="Arial Rounded MT Bold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hu-HU" dirty="0"/>
              <a:t> Címszöveg formátumának szerkesztése</a:t>
            </a:r>
          </a:p>
        </p:txBody>
      </p:sp>
      <p:sp>
        <p:nvSpPr>
          <p:cNvPr id="17" name="Szöveg helye 16"/>
          <p:cNvSpPr txBox="1">
            <a:spLocks noGrp="1"/>
          </p:cNvSpPr>
          <p:nvPr>
            <p:ph type="body" idx="1"/>
          </p:nvPr>
        </p:nvSpPr>
        <p:spPr>
          <a:xfrm>
            <a:off x="719040" y="907919"/>
            <a:ext cx="10016160" cy="4526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None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defPPr>
            <a:lvl1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Char char="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lvl1pPr>
            <a:lvl2pPr marL="711000" marR="0" lvl="1" indent="-253800" algn="l" rtl="0" hangingPunct="1">
              <a:lnSpc>
                <a:spcPct val="97000"/>
              </a:lnSpc>
              <a:spcBef>
                <a:spcPts val="499"/>
              </a:spcBef>
              <a:spcAft>
                <a:spcPts val="0"/>
              </a:spcAft>
              <a:buClr>
                <a:srgbClr val="FFFF0D"/>
              </a:buClr>
              <a:buSzPct val="45000"/>
              <a:buFont typeface="Wingdings" pitchFamily="2"/>
              <a:buChar char=""/>
              <a:tabLst>
                <a:tab pos="711000" algn="l"/>
                <a:tab pos="914040" algn="l"/>
                <a:tab pos="1371240" algn="l"/>
                <a:tab pos="1828440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hu-HU" sz="2000" b="1" i="0" u="none" strike="noStrike" baseline="0">
                <a:ln>
                  <a:noFill/>
                </a:ln>
                <a:solidFill>
                  <a:srgbClr val="FFFF0D"/>
                </a:solidFill>
                <a:latin typeface="Verdana" pitchFamily="34"/>
                <a:ea typeface="Arial" pitchFamily="34"/>
                <a:cs typeface="Arial" pitchFamily="34"/>
              </a:defRPr>
            </a:lvl2pPr>
            <a:lvl3pPr marL="1143000" marR="0" lvl="2" indent="-228600" algn="l" rtl="0" hangingPunct="1">
              <a:lnSpc>
                <a:spcPct val="97000"/>
              </a:lnSpc>
              <a:spcBef>
                <a:spcPts val="448"/>
              </a:spcBef>
              <a:spcAft>
                <a:spcPts val="0"/>
              </a:spcAft>
              <a:buClr>
                <a:srgbClr val="FFCC66"/>
              </a:buClr>
              <a:buSzPct val="45000"/>
              <a:buFont typeface="Wingdings" pitchFamily="2"/>
              <a:buChar char="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hu-HU" sz="1800" b="1" i="0" u="none" strike="noStrike" baseline="0">
                <a:ln>
                  <a:noFill/>
                </a:ln>
                <a:solidFill>
                  <a:srgbClr val="FFCC66"/>
                </a:solidFill>
                <a:latin typeface="Verdana" pitchFamily="34"/>
                <a:ea typeface="Arial" pitchFamily="34"/>
                <a:cs typeface="Arial" pitchFamily="34"/>
              </a:defRPr>
            </a:lvl3pPr>
            <a:lvl4pPr marL="1600199" marR="0" lvl="3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00"/>
                </a:solidFill>
                <a:latin typeface="Verdana" pitchFamily="34"/>
                <a:ea typeface="Arial" pitchFamily="34"/>
                <a:cs typeface="Arial" pitchFamily="34"/>
              </a:defRPr>
            </a:lvl4pPr>
            <a:lvl5pPr marL="2057400" marR="0" lvl="4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5pPr>
            <a:lvl6pPr marL="2057400" marR="0" lvl="5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6pPr>
            <a:lvl7pPr marL="2057400" marR="0" lvl="6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7pPr>
            <a:lvl8pPr marL="2057400" marR="0" lvl="7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8pPr>
            <a:lvl9pPr marL="2057400" marR="0" lvl="8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8" name="Szabadkézi sokszög 17"/>
          <p:cNvSpPr/>
          <p:nvPr/>
        </p:nvSpPr>
        <p:spPr>
          <a:xfrm>
            <a:off x="5429280" y="6309320"/>
            <a:ext cx="1306080" cy="43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00000"/>
              </a:lnSpc>
              <a:buNone/>
              <a:tabLst/>
            </a:pPr>
            <a:endParaRPr lang="hu-HU" sz="1200">
              <a:solidFill>
                <a:srgbClr val="FFFFFF"/>
              </a:solidFill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ctr" rtl="0" hangingPunct="1">
        <a:lnSpc>
          <a:spcPct val="97000"/>
        </a:lnSpc>
        <a:spcBef>
          <a:spcPts val="0"/>
        </a:spcBef>
        <a:spcAft>
          <a:spcPts val="0"/>
        </a:spcAft>
        <a:buFontTx/>
        <a:buNone/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hu-HU" sz="3200" b="1" i="0" u="none" strike="noStrike" baseline="0">
          <a:ln>
            <a:noFill/>
          </a:ln>
          <a:solidFill>
            <a:srgbClr val="FFFF00"/>
          </a:solidFill>
          <a:latin typeface="Verdana" pitchFamily="34"/>
          <a:ea typeface="Arial" pitchFamily="34"/>
          <a:cs typeface="Arial" pitchFamily="34"/>
        </a:defRPr>
      </a:lvl1pPr>
    </p:titleStyle>
    <p:bodyStyle>
      <a:lvl1pPr marL="0" marR="0" indent="0" algn="l" rtl="0" hangingPunct="1">
        <a:lnSpc>
          <a:spcPct val="97000"/>
        </a:lnSpc>
        <a:spcBef>
          <a:spcPts val="598"/>
        </a:spcBef>
        <a:spcAft>
          <a:spcPts val="0"/>
        </a:spcAft>
        <a:buFontTx/>
        <a:buNone/>
        <a:tabLst>
          <a:tab pos="311040" algn="l"/>
          <a:tab pos="456840" algn="l"/>
          <a:tab pos="914040" algn="l"/>
          <a:tab pos="1371240" algn="l"/>
          <a:tab pos="1828440" algn="l"/>
          <a:tab pos="2285640" algn="l"/>
          <a:tab pos="2742840" algn="l"/>
          <a:tab pos="3200040" algn="l"/>
          <a:tab pos="3657240" algn="l"/>
          <a:tab pos="4114440" algn="l"/>
          <a:tab pos="4571640" algn="l"/>
          <a:tab pos="5028840" algn="l"/>
          <a:tab pos="5486040" algn="l"/>
          <a:tab pos="5943240" algn="l"/>
          <a:tab pos="6400440" algn="l"/>
          <a:tab pos="6857640" algn="l"/>
          <a:tab pos="7314839" algn="l"/>
          <a:tab pos="7772039" algn="l"/>
          <a:tab pos="8229239" algn="l"/>
          <a:tab pos="8686439" algn="l"/>
          <a:tab pos="9143640" algn="l"/>
        </a:tabLst>
        <a:defRPr lang="hu-HU" sz="2400" b="1" i="0" u="none" strike="noStrike" baseline="0">
          <a:ln>
            <a:noFill/>
          </a:ln>
          <a:solidFill>
            <a:srgbClr val="FFFFFF"/>
          </a:solidFill>
          <a:latin typeface="Verdana" pitchFamily="34"/>
          <a:cs typeface="Arial" pitchFamily="34"/>
        </a:defRPr>
      </a:lvl1pPr>
      <a:lvl2pPr marL="457200" indent="0">
        <a:buFontTx/>
        <a:buNone/>
        <a:defRPr/>
      </a:lvl2pPr>
      <a:lvl3pPr marL="914400" indent="0">
        <a:buFontTx/>
        <a:buNone/>
        <a:defRPr/>
      </a:lvl3pPr>
      <a:lvl4pPr marL="1371599" indent="0">
        <a:buFontTx/>
        <a:buNone/>
        <a:defRPr/>
      </a:lvl4pPr>
      <a:lvl5pPr marL="1828800" indent="0">
        <a:buFontTx/>
        <a:buNone/>
        <a:defRPr/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rxiv.org/abs/2407.08586" TargetMode="External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03/PhysRevC.108.049905" TargetMode="External"/><Relationship Id="rId5" Type="http://schemas.openxmlformats.org/officeDocument/2006/relationships/hyperlink" Target="https://doi.org/10.1103/PhysRevC.97.064911" TargetMode="External"/><Relationship Id="rId4" Type="http://schemas.openxmlformats.org/officeDocument/2006/relationships/hyperlink" Target="https://doi.org/10.1103/PhysRevC.110.064909" TargetMode="External"/><Relationship Id="rId9" Type="http://schemas.openxmlformats.org/officeDocument/2006/relationships/hyperlink" Target="https://indico.cern.ch/event/1679596/contributions/7079508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nucl-ex/050904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rhic/phenix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pdf/1211.116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pdf/1211.1166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0912.5526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arxiv.org/abs/2407.08586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arxiv.org/abs/2401.01249" TargetMode="External"/><Relationship Id="rId9" Type="http://schemas.openxmlformats.org/officeDocument/2006/relationships/hyperlink" Target="https://arxiv.org/abs/2308.10745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0.png"/><Relationship Id="rId5" Type="http://schemas.openxmlformats.org/officeDocument/2006/relationships/image" Target="../media/image1300.png"/><Relationship Id="rId4" Type="http://schemas.openxmlformats.org/officeDocument/2006/relationships/image" Target="../media/image12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arxiv.org/abs/2307.09573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hyperlink" Target="https://arxiv.org/abs/1910.05019" TargetMode="External"/><Relationship Id="rId3" Type="http://schemas.openxmlformats.org/officeDocument/2006/relationships/hyperlink" Target="https://www.phenix.bnl.gov/phenix/WWW/p/draft/abagoly/posters/abagoly_qm17_phenix_poster.pdf" TargetMode="Externa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hyperlink" Target="https://arxiv.org/pdf/nucl-th/0604021" TargetMode="External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hyperlink" Target="https://arxiv.org/abs/1910.05019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henix.bnl.gov/phenix/WWW/p/draft/abagoly/posters/abagoly_qm17_phenix_poster.pdf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0.0501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7.09573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2.0459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406.02242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401.1116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711.0689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spirehep.net/literature/2799208" TargetMode="External"/><Relationship Id="rId4" Type="http://schemas.openxmlformats.org/officeDocument/2006/relationships/hyperlink" Target="https://arxiv.org/abs/2401.11169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hyperlink" Target="http://arxiv.org/abs/hep-ph/9408207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xiv.org/abs/hep-ph/9509213" TargetMode="External"/><Relationship Id="rId5" Type="http://schemas.openxmlformats.org/officeDocument/2006/relationships/hyperlink" Target="http://inspirehep.net/record/248631?ln=en" TargetMode="External"/><Relationship Id="rId10" Type="http://schemas.openxmlformats.org/officeDocument/2006/relationships/image" Target="../media/image109.png"/><Relationship Id="rId4" Type="http://schemas.openxmlformats.org/officeDocument/2006/relationships/image" Target="../media/image106.jpg"/><Relationship Id="rId9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tdllib.sjtu.edu.cn/__local/F/F1/88/E65E2ADA1812536F1ED1603B3E2_99308423_16AA0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igital.library.unt.edu/ark:/67531/metadc1414740/m1/184/" TargetMode="External"/><Relationship Id="rId4" Type="http://schemas.openxmlformats.org/officeDocument/2006/relationships/hyperlink" Target="https://tdllib.sjtu.edu.cn/en/Services/Art_Gallery/Science_and_Art_Gallery.ht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206.1680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hep-ph/9411307" TargetMode="External"/><Relationship Id="rId5" Type="http://schemas.openxmlformats.org/officeDocument/2006/relationships/image" Target="../media/image19.png"/><Relationship Id="rId10" Type="http://schemas.openxmlformats.org/officeDocument/2006/relationships/hyperlink" Target="https://inspirehep.net/literature/1681419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arxiv.org/pdf/1604.055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abs/nucl-th/980207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 idx="4294967295"/>
          </p:nvPr>
        </p:nvSpPr>
        <p:spPr>
          <a:xfrm>
            <a:off x="0" y="202431"/>
            <a:ext cx="12192000" cy="323165"/>
          </a:xfrm>
        </p:spPr>
        <p:txBody>
          <a:bodyPr wrap="square">
            <a:spAutoFit/>
          </a:bodyPr>
          <a:lstStyle>
            <a:defPPr lvl="0">
              <a:buClr>
                <a:srgbClr val="FF9900"/>
              </a:buClr>
              <a:buSzPct val="100000"/>
              <a:buFont typeface="Arial Rounded MT Bold" pitchFamily="34"/>
              <a:buNone/>
            </a:defPPr>
            <a:lvl1pPr lvl="0">
              <a:buClr>
                <a:srgbClr val="FF9900"/>
              </a:buClr>
              <a:buSzPct val="100000"/>
              <a:buFont typeface="Arial Rounded MT Bold" pitchFamily="34"/>
              <a:buChar char="•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lnSpc>
                <a:spcPct val="100000"/>
              </a:lnSpc>
              <a:buNone/>
            </a:pPr>
            <a:r>
              <a:rPr lang="hu-HU" sz="2100" cap="all" dirty="0" err="1">
                <a:effectLst>
                  <a:outerShdw dist="17961" dir="2700000">
                    <a:scrgbClr r="0" g="0" b="0"/>
                  </a:outerShdw>
                </a:effectLst>
              </a:rPr>
              <a:t>Indirect</a:t>
            </a:r>
            <a:r>
              <a:rPr lang="hu-HU" sz="2100" cap="all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100" cap="all" dirty="0" err="1">
                <a:effectLst>
                  <a:outerShdw dist="17961" dir="2700000">
                    <a:scrgbClr r="0" g="0" b="0"/>
                  </a:outerShdw>
                </a:effectLst>
              </a:rPr>
              <a:t>indications</a:t>
            </a:r>
            <a:r>
              <a:rPr lang="hu-HU" sz="2100" cap="all" dirty="0">
                <a:effectLst>
                  <a:outerShdw dist="17961" dir="2700000">
                    <a:scrgbClr r="0" g="0" b="0"/>
                  </a:outerShdw>
                </a:effectLst>
              </a:rPr>
              <a:t> of </a:t>
            </a:r>
          </a:p>
        </p:txBody>
      </p:sp>
      <p:sp>
        <p:nvSpPr>
          <p:cNvPr id="3" name="Szöveg helye 2"/>
          <p:cNvSpPr txBox="1">
            <a:spLocks noGrp="1"/>
          </p:cNvSpPr>
          <p:nvPr>
            <p:ph type="body" idx="4294967295"/>
          </p:nvPr>
        </p:nvSpPr>
        <p:spPr>
          <a:xfrm>
            <a:off x="24680" y="1857984"/>
            <a:ext cx="12167320" cy="5027400"/>
          </a:xfrm>
        </p:spPr>
        <p:txBody>
          <a:bodyPr vert="horz" wrap="square" lIns="92160" tIns="46080" rIns="92160" bIns="46080" anchor="t" anchorCtr="0" compatLnSpc="1"/>
          <a:lstStyle>
            <a:def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None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defPPr>
            <a:lvl1pPr marL="311040" marR="0" lvl="0" indent="-311040" algn="l" rtl="0" hangingPunct="1">
              <a:lnSpc>
                <a:spcPct val="97000"/>
              </a:lnSpc>
              <a:spcBef>
                <a:spcPts val="598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Wingdings" pitchFamily="2"/>
              <a:buChar char="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  <a:defRPr lang="hu-HU" sz="2400" b="1" i="0" u="none" strike="noStrike" baseline="0">
                <a:ln>
                  <a:noFill/>
                </a:ln>
                <a:solidFill>
                  <a:srgbClr val="FFFFFF"/>
                </a:solidFill>
                <a:latin typeface="Verdana" pitchFamily="34"/>
                <a:ea typeface="Arial" pitchFamily="34"/>
                <a:cs typeface="Arial" pitchFamily="34"/>
              </a:defRPr>
            </a:lvl1pPr>
            <a:lvl2pPr marL="711000" marR="0" lvl="1" indent="-253800" algn="l" rtl="0" hangingPunct="1">
              <a:lnSpc>
                <a:spcPct val="97000"/>
              </a:lnSpc>
              <a:spcBef>
                <a:spcPts val="499"/>
              </a:spcBef>
              <a:spcAft>
                <a:spcPts val="0"/>
              </a:spcAft>
              <a:buClr>
                <a:srgbClr val="FFFF0D"/>
              </a:buClr>
              <a:buSzPct val="45000"/>
              <a:buFont typeface="Wingdings" pitchFamily="2"/>
              <a:buChar char=""/>
              <a:tabLst>
                <a:tab pos="711000" algn="l"/>
                <a:tab pos="914040" algn="l"/>
                <a:tab pos="1371240" algn="l"/>
                <a:tab pos="1828440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hu-HU" sz="2000" b="1" i="0" u="none" strike="noStrike" baseline="0">
                <a:ln>
                  <a:noFill/>
                </a:ln>
                <a:solidFill>
                  <a:srgbClr val="FFFF0D"/>
                </a:solidFill>
                <a:latin typeface="Verdana" pitchFamily="34"/>
                <a:ea typeface="Arial" pitchFamily="34"/>
                <a:cs typeface="Arial" pitchFamily="34"/>
              </a:defRPr>
            </a:lvl2pPr>
            <a:lvl3pPr marL="1143000" marR="0" lvl="2" indent="-228600" algn="l" rtl="0" hangingPunct="1">
              <a:lnSpc>
                <a:spcPct val="97000"/>
              </a:lnSpc>
              <a:spcBef>
                <a:spcPts val="448"/>
              </a:spcBef>
              <a:spcAft>
                <a:spcPts val="0"/>
              </a:spcAft>
              <a:buClr>
                <a:srgbClr val="FFCC66"/>
              </a:buClr>
              <a:buSzPct val="45000"/>
              <a:buFont typeface="Wingdings" pitchFamily="2"/>
              <a:buChar char="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hu-HU" sz="1800" b="1" i="0" u="none" strike="noStrike" baseline="0">
                <a:ln>
                  <a:noFill/>
                </a:ln>
                <a:solidFill>
                  <a:srgbClr val="FFCC66"/>
                </a:solidFill>
                <a:latin typeface="Verdana" pitchFamily="34"/>
                <a:ea typeface="Arial" pitchFamily="34"/>
                <a:cs typeface="Arial" pitchFamily="34"/>
              </a:defRPr>
            </a:lvl3pPr>
            <a:lvl4pPr marL="1600199" marR="0" lvl="3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00"/>
                </a:solidFill>
                <a:latin typeface="Verdana" pitchFamily="34"/>
                <a:ea typeface="Arial" pitchFamily="34"/>
                <a:cs typeface="Arial" pitchFamily="34"/>
              </a:defRPr>
            </a:lvl4pPr>
            <a:lvl5pPr marL="2057400" marR="0" lvl="4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5pPr>
            <a:lvl6pPr marL="2057400" marR="0" lvl="5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6pPr>
            <a:lvl7pPr marL="2057400" marR="0" lvl="6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7pPr>
            <a:lvl8pPr marL="2057400" marR="0" lvl="7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8pPr>
            <a:lvl9pPr marL="2057400" marR="0" lvl="8" indent="-228600" algn="l" rtl="0" hangingPunct="1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45000"/>
              <a:buFont typeface="Wingdings" pitchFamily="2"/>
              <a:buChar char="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hu-HU" sz="1600" b="1" i="0" u="none" strike="noStrike" baseline="0">
                <a:ln>
                  <a:noFill/>
                </a:ln>
                <a:solidFill>
                  <a:srgbClr val="FF66CC"/>
                </a:solidFill>
                <a:latin typeface="Verdana" pitchFamily="34"/>
                <a:ea typeface="Arial" pitchFamily="34"/>
                <a:cs typeface="Arial" pitchFamily="34"/>
              </a:defRPr>
            </a:lvl9pPr>
          </a:lstStyle>
          <a:p>
            <a:pPr algn="ctr">
              <a:lnSpc>
                <a:spcPct val="87000"/>
              </a:lnSpc>
              <a:spcBef>
                <a:spcPts val="7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T. </a:t>
            </a:r>
            <a:r>
              <a:rPr lang="en-GB" sz="2000" dirty="0">
                <a:effectLst>
                  <a:outerShdw dist="17961" dir="2700000">
                    <a:scrgbClr r="0" g="0" b="0"/>
                  </a:outerShdw>
                </a:effectLst>
              </a:rPr>
              <a:t>Csörgő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baseline="30000" dirty="0">
                <a:effectLst>
                  <a:outerShdw dist="17961" dir="2700000">
                    <a:scrgbClr r="0" g="0" b="0"/>
                  </a:outerShdw>
                </a:effectLst>
              </a:rPr>
              <a:t>1,2</a:t>
            </a:r>
            <a:endParaRPr lang="en-GB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en-GB" sz="3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en-GB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800" baseline="30000" dirty="0">
                <a:effectLst>
                  <a:outerShdw dist="17961" dir="2700000">
                    <a:scrgbClr r="0" g="0" b="0"/>
                  </a:outerShdw>
                </a:effectLst>
              </a:rPr>
              <a:t>1 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HUN-REN W</a:t>
            </a:r>
            <a:r>
              <a:rPr lang="en-GB" sz="18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igner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FK</a:t>
            </a:r>
            <a:r>
              <a:rPr lang="en-GB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Budapest, Hungary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800" baseline="30000" dirty="0">
                <a:effectLst>
                  <a:outerShdw dist="17961" dir="2700000">
                    <a:scrgbClr r="0" g="0" b="0"/>
                  </a:outerShdw>
                </a:effectLst>
              </a:rPr>
              <a:t>2 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MATE Institute of </a:t>
            </a:r>
            <a:r>
              <a:rPr lang="hu-HU" sz="18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Technology</a:t>
            </a:r>
            <a:r>
              <a:rPr lang="hu-HU" sz="18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Gyöngyös, Hungary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8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Timeline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from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1974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to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2024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T.D.Lee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and G.C.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Wick</a:t>
            </a:r>
            <a:endParaRPr lang="hu-HU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S. Weinberg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R.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Pisarski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and F.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Wilczek</a:t>
            </a:r>
            <a:endParaRPr lang="hu-HU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RHIC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proposal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and CERN QGP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press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release</a:t>
            </a:r>
            <a:endParaRPr lang="hu-HU" sz="2000" dirty="0"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ZBCsL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: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quark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coalescence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@ CERN SPS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PHENIX and STAR 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data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re-</a:t>
            </a:r>
            <a:r>
              <a:rPr lang="hu-HU" sz="2000" dirty="0" err="1">
                <a:effectLst>
                  <a:outerShdw dist="17961" dir="2700000">
                    <a:scrgbClr r="0" g="0" b="0"/>
                  </a:outerShdw>
                </a:effectLst>
              </a:rPr>
              <a:t>analysis</a:t>
            </a:r>
            <a:r>
              <a:rPr lang="hu-HU" sz="2000" dirty="0">
                <a:effectLst>
                  <a:outerShdw dist="17961" dir="2700000">
                    <a:scrgbClr r="0" g="0" b="0"/>
                  </a:outerShdw>
                </a:effectLst>
              </a:rPr>
              <a:t> @ RHIC</a:t>
            </a: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  <a:defRPr/>
            </a:pPr>
            <a:r>
              <a:rPr lang="hu-HU" sz="2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Indirect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observation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of U</a:t>
            </a:r>
            <a:r>
              <a:rPr lang="hu-HU" sz="2000" baseline="-25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A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(1) </a:t>
            </a:r>
            <a:r>
              <a:rPr lang="hu-HU" sz="2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symmetry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restoration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2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by</a:t>
            </a:r>
            <a:r>
              <a:rPr lang="hu-HU" sz="2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PHENIX</a:t>
            </a:r>
            <a:endParaRPr lang="hu-HU" sz="2000" baseline="-250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endParaRPr lang="hu-HU" sz="4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Based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on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:  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arXiv:2407.08586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hu-HU" sz="12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Phys.Rev.C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110 (2024) 6, 6</a:t>
            </a:r>
            <a:endParaRPr lang="hu-HU" sz="12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ts val="499"/>
              </a:spcBef>
              <a:buNone/>
            </a:pP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See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200" dirty="0" err="1">
                <a:effectLst>
                  <a:outerShdw dist="17961" dir="2700000">
                    <a:scrgbClr r="0" g="0" b="0"/>
                  </a:outerShdw>
                </a:effectLst>
              </a:rPr>
              <a:t>also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sz="12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hu-HU" sz="12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C 97 (2018) 064911</a:t>
            </a:r>
            <a:r>
              <a:rPr lang="hu-HU" sz="1200" dirty="0">
                <a:effectLst>
                  <a:outerShdw dist="17961" dir="2700000">
                    <a:scrgbClr r="0" g="0" b="0"/>
                  </a:outerShdw>
                </a:effectLst>
              </a:rPr>
              <a:t>, and </a:t>
            </a:r>
            <a:r>
              <a:rPr lang="hu-HU" sz="12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hu-HU" sz="12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</a:t>
            </a:r>
            <a:r>
              <a:rPr lang="hu-HU" sz="12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C 108 (2023) 049905</a:t>
            </a:r>
            <a:endParaRPr lang="hu-HU" sz="12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6493" y="715923"/>
            <a:ext cx="12192000" cy="984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spAutoFit/>
          </a:bodyPr>
          <a:lstStyle>
            <a:defPPr lvl="0">
              <a:buClr>
                <a:srgbClr val="FF9900"/>
              </a:buClr>
              <a:buSzPct val="100000"/>
              <a:buFont typeface="Arial Rounded MT Bold" pitchFamily="34"/>
              <a:buNone/>
              <a:defRPr/>
            </a:defPPr>
            <a:lvl1pPr marL="0" marR="0" lvl="0" indent="0" algn="ctr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Arial Rounded MT Bold" pitchFamily="34"/>
              <a:buChar char="•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hu-HU" sz="3200" b="1" i="0" u="none" strike="noStrike" baseline="0">
                <a:ln>
                  <a:noFill/>
                </a:ln>
                <a:solidFill>
                  <a:srgbClr val="FFFF00"/>
                </a:solidFill>
                <a:latin typeface="Verdana" pitchFamily="34"/>
                <a:ea typeface="Arial" pitchFamily="34"/>
                <a:cs typeface="Arial" pitchFamily="34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  <a:buNone/>
            </a:pPr>
            <a:r>
              <a:rPr lang="hu-HU" cap="all" dirty="0"/>
              <a:t>a 2</a:t>
            </a:r>
            <a:r>
              <a:rPr lang="hu-HU" cap="all" baseline="30000" dirty="0"/>
              <a:t>nd</a:t>
            </a:r>
            <a:r>
              <a:rPr lang="hu-HU" cap="all" dirty="0"/>
              <a:t> QCD </a:t>
            </a:r>
            <a:r>
              <a:rPr lang="hu-HU" cap="all" dirty="0" err="1"/>
              <a:t>transition</a:t>
            </a:r>
            <a:r>
              <a:rPr lang="hu-HU" cap="all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in √</a:t>
            </a:r>
            <a:r>
              <a:rPr lang="hu-HU" kern="0" cap="all" dirty="0" err="1">
                <a:effectLst>
                  <a:outerShdw dist="17961" dir="2700000">
                    <a:scrgbClr r="0" g="0" b="0"/>
                  </a:outerShdw>
                </a:effectLst>
              </a:rPr>
              <a:t>s</a:t>
            </a:r>
            <a:r>
              <a:rPr lang="hu-HU" kern="0" cap="all" baseline="-25000" dirty="0" err="1">
                <a:effectLst>
                  <a:outerShdw dist="17961" dir="2700000">
                    <a:scrgbClr r="0" g="0" b="0"/>
                  </a:outerShdw>
                </a:effectLst>
              </a:rPr>
              <a:t>NN</a:t>
            </a: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 = 200 </a:t>
            </a:r>
            <a:r>
              <a:rPr lang="hu-HU" kern="0" cap="all" dirty="0" err="1">
                <a:effectLst>
                  <a:outerShdw dist="17961" dir="2700000">
                    <a:scrgbClr r="0" g="0" b="0"/>
                  </a:outerShdw>
                </a:effectLst>
              </a:rPr>
              <a:t>GeV</a:t>
            </a: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kern="0" cap="all" dirty="0" err="1">
                <a:effectLst>
                  <a:outerShdw dist="17961" dir="2700000">
                    <a:scrgbClr r="0" g="0" b="0"/>
                  </a:outerShdw>
                </a:effectLst>
              </a:rPr>
              <a:t>Au+Au</a:t>
            </a: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kern="0" cap="all" dirty="0" err="1">
                <a:effectLst>
                  <a:outerShdw dist="17961" dir="2700000">
                    <a:scrgbClr r="0" g="0" b="0"/>
                  </a:outerShdw>
                </a:effectLst>
              </a:rPr>
              <a:t>collisions</a:t>
            </a: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hu-HU" kern="0" cap="all" dirty="0" err="1">
                <a:effectLst>
                  <a:outerShdw dist="17961" dir="2700000">
                    <a:scrgbClr r="0" g="0" b="0"/>
                  </a:outerShdw>
                </a:effectLst>
              </a:rPr>
              <a:t>at</a:t>
            </a:r>
            <a:r>
              <a:rPr lang="hu-HU" kern="0" cap="all" dirty="0">
                <a:effectLst>
                  <a:outerShdw dist="17961" dir="2700000">
                    <a:scrgbClr r="0" g="0" b="0"/>
                  </a:outerShdw>
                </a:effectLst>
              </a:rPr>
              <a:t> RHIC</a:t>
            </a:r>
            <a:endParaRPr lang="en-GB" kern="0" cap="all" dirty="0"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44C817-9DF7-4428-92A0-B17B5453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789" y="1891135"/>
            <a:ext cx="2270389" cy="227038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DC98BE-F585-43D3-92C3-E473263B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7" y="1901791"/>
            <a:ext cx="2549737" cy="184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zabadkézi sokszög 16">
            <a:extLst>
              <a:ext uri="{FF2B5EF4-FFF2-40B4-BE49-F238E27FC236}">
                <a16:creationId xmlns:a16="http://schemas.microsoft.com/office/drawing/2014/main" id="{6CACDA20-813D-44EB-923A-524D8F2A28CF}"/>
              </a:ext>
            </a:extLst>
          </p:cNvPr>
          <p:cNvSpPr/>
          <p:nvPr/>
        </p:nvSpPr>
        <p:spPr>
          <a:xfrm>
            <a:off x="911424" y="6422199"/>
            <a:ext cx="10369152" cy="371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detailed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my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 PHENIX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talk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at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 WPCF 2026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22, 2026</a:t>
            </a:r>
          </a:p>
        </p:txBody>
      </p:sp>
    </p:spTree>
  </p:cSld>
  <p:clrMapOvr>
    <a:masterClrMapping/>
  </p:clrMapOvr>
  <p:transition spd="med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16884" y="116632"/>
            <a:ext cx="12175116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2000: „A NEW STATE OF MATTER,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QGP” /CERN/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A339751-4A3B-48F6-9733-0D881EA1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764704"/>
            <a:ext cx="11809312" cy="5462091"/>
          </a:xfrm>
          <a:prstGeom prst="rect">
            <a:avLst/>
          </a:prstGeom>
        </p:spPr>
      </p:pic>
      <p:sp>
        <p:nvSpPr>
          <p:cNvPr id="6" name="Szabadkézi sokszög 16">
            <a:extLst>
              <a:ext uri="{FF2B5EF4-FFF2-40B4-BE49-F238E27FC236}">
                <a16:creationId xmlns:a16="http://schemas.microsoft.com/office/drawing/2014/main" id="{5F6CBD06-1D1E-4D36-9B53-7BC11BF25997}"/>
              </a:ext>
            </a:extLst>
          </p:cNvPr>
          <p:cNvSpPr/>
          <p:nvPr/>
        </p:nvSpPr>
        <p:spPr>
          <a:xfrm>
            <a:off x="7824192" y="6093296"/>
            <a:ext cx="4248472" cy="6485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emphasis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Singular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only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…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3E5A036-684E-4F87-9925-100F3170A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44" y="4646693"/>
            <a:ext cx="134076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524000" y="882863"/>
            <a:ext cx="9144000" cy="493910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67500" tIns="35100" rIns="67500" bIns="35100" anchor="ctr" anchorCtr="0" compatLnSpc="0"/>
            <a:lstStyle/>
            <a:p>
              <a:pPr defTabSz="685800" hangingPunct="0"/>
              <a:endParaRPr lang="hu-HU">
                <a:solidFill>
                  <a:prstClr val="black"/>
                </a:solidFill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81339"/>
              <a:ext cx="9144000" cy="45450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42830" indent="-142830" algn="ctr" defTabSz="685800"/>
              <a:r>
                <a:rPr lang="hu-HU" sz="21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CDB2DF-E9F2-4A41-97F2-F9DE3D919C57}"/>
              </a:ext>
            </a:extLst>
          </p:cNvPr>
          <p:cNvSpPr txBox="1"/>
          <p:nvPr/>
        </p:nvSpPr>
        <p:spPr>
          <a:xfrm>
            <a:off x="11767646" y="6559460"/>
            <a:ext cx="377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fld id="{24942F06-CD1F-46D5-ABA6-6E76DB6D1968}" type="slidenum">
              <a:rPr lang="hu-HU" sz="105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defTabSz="685800"/>
              <a:t>11</a:t>
            </a:fld>
            <a:endParaRPr lang="en-US" sz="105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zabadkézi sokszög 3">
            <a:extLst>
              <a:ext uri="{FF2B5EF4-FFF2-40B4-BE49-F238E27FC236}">
                <a16:creationId xmlns:a16="http://schemas.microsoft.com/office/drawing/2014/main" id="{B0F2A61F-05A2-4534-8366-39C0FD745C5B}"/>
              </a:ext>
            </a:extLst>
          </p:cNvPr>
          <p:cNvSpPr/>
          <p:nvPr/>
        </p:nvSpPr>
        <p:spPr>
          <a:xfrm>
            <a:off x="0" y="165268"/>
            <a:ext cx="12192000" cy="3740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2000 – CERN Press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Release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How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big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is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mean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free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path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quarks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?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1F80E21-7529-4A06-A587-C3E070D14C66}"/>
              </a:ext>
            </a:extLst>
          </p:cNvPr>
          <p:cNvSpPr txBox="1"/>
          <p:nvPr/>
        </p:nvSpPr>
        <p:spPr>
          <a:xfrm>
            <a:off x="119336" y="5449723"/>
            <a:ext cx="913450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L.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Maiani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DG OF CERN :  </a:t>
            </a:r>
          </a:p>
          <a:p>
            <a:pPr defTabSz="685800"/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MEAN FREE PATH OF QUARKS</a:t>
            </a:r>
          </a:p>
          <a:p>
            <a:pPr defTabSz="685800"/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tends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infinity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 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(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macroscopic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)</a:t>
            </a:r>
            <a:endParaRPr lang="hu-H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DEE27D-CC89-4944-BABA-AD8FEBFA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4" y="2123180"/>
            <a:ext cx="4349814" cy="3250036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AFB6C9F-0E3B-4942-A9E4-F59535402C10}"/>
              </a:ext>
            </a:extLst>
          </p:cNvPr>
          <p:cNvSpPr txBox="1"/>
          <p:nvPr/>
        </p:nvSpPr>
        <p:spPr>
          <a:xfrm>
            <a:off x="6559221" y="4869160"/>
            <a:ext cx="5585451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/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U. W. Heinz: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signs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of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hydro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it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is a fluid, </a:t>
            </a:r>
          </a:p>
          <a:p>
            <a:pPr algn="r" defTabSz="685800"/>
            <a:r>
              <a:rPr lang="hu-HU" sz="135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Mean</a:t>
            </a:r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free </a:t>
            </a:r>
            <a:r>
              <a:rPr lang="hu-HU" sz="135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path</a:t>
            </a:r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tends</a:t>
            </a:r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zero</a:t>
            </a:r>
            <a:r>
              <a:rPr lang="hu-HU" sz="135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</a:t>
            </a:r>
          </a:p>
          <a:p>
            <a:pPr algn="r" defTabSz="685800"/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with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references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to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hydro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results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:</a:t>
            </a:r>
          </a:p>
          <a:p>
            <a:pPr algn="r" defTabSz="685800"/>
            <a:r>
              <a:rPr lang="en-US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Nucl.Phys.A</a:t>
            </a:r>
            <a:r>
              <a:rPr lang="en-US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685 (2001) 414-431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,PRC54 (1996) 1390</a:t>
            </a:r>
          </a:p>
          <a:p>
            <a:pPr algn="r" defTabSz="685800"/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Proc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. 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NN2000, e-Print: 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/0009170 [</a:t>
            </a:r>
            <a:r>
              <a:rPr lang="hu-HU" sz="135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sz="135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] </a:t>
            </a:r>
          </a:p>
        </p:txBody>
      </p:sp>
      <p:sp>
        <p:nvSpPr>
          <p:cNvPr id="10" name="Nyíl: balra-jobbra mutató 9">
            <a:extLst>
              <a:ext uri="{FF2B5EF4-FFF2-40B4-BE49-F238E27FC236}">
                <a16:creationId xmlns:a16="http://schemas.microsoft.com/office/drawing/2014/main" id="{719C33C5-6B7C-4761-A851-349446F694A1}"/>
              </a:ext>
            </a:extLst>
          </p:cNvPr>
          <p:cNvSpPr/>
          <p:nvPr/>
        </p:nvSpPr>
        <p:spPr>
          <a:xfrm>
            <a:off x="5015880" y="5545085"/>
            <a:ext cx="1080120" cy="49770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3F6C23E-415F-4839-ACC8-DEFAE95C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329" y="1430779"/>
            <a:ext cx="4546343" cy="135299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2A08B0E-9C5A-44AA-80A3-88E5E8A04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329" y="2836724"/>
            <a:ext cx="4546343" cy="129435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E2FB6D4F-665F-49D0-A52A-8523C6295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330" y="4177293"/>
            <a:ext cx="4510342" cy="27287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82C3A9-6037-4468-A802-09E8E3938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3" y="764704"/>
            <a:ext cx="8444929" cy="104473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12D11F9-FB1A-4CBA-8175-EE98CE3C1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597" y="789750"/>
            <a:ext cx="6069856" cy="98306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4857A76-1695-4402-AF18-D172E91A97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776" y="2060848"/>
            <a:ext cx="3466780" cy="3312368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5E5E20B4-F93B-40D0-902B-0681E3E12660}"/>
              </a:ext>
            </a:extLst>
          </p:cNvPr>
          <p:cNvSpPr txBox="1"/>
          <p:nvPr/>
        </p:nvSpPr>
        <p:spPr>
          <a:xfrm>
            <a:off x="2927648" y="6021288"/>
            <a:ext cx="8662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/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T. Csörgő: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Quark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Matter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but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not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QGP!, </a:t>
            </a:r>
          </a:p>
          <a:p>
            <a:pPr algn="r" defTabSz="685800"/>
            <a:r>
              <a:rPr lang="hu-HU" sz="140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Hard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Quark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Matter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instead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of </a:t>
            </a:r>
            <a:r>
              <a:rPr lang="hu-HU" sz="1400" b="1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soft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QGP!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Only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ONE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of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the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TWO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transitions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is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seen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:</a:t>
            </a:r>
          </a:p>
          <a:p>
            <a:pPr algn="r" defTabSz="685800"/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Nucl.Phys.B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FF00FF"/>
                </a:highlight>
                <a:latin typeface="Verdana" pitchFamily="34"/>
                <a:cs typeface="Tahoma" pitchFamily="2"/>
              </a:rPr>
              <a:t>Proc.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Suppl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. 92 (2001) 62-74, e-Print: 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/0011339 [</a:t>
            </a:r>
            <a:r>
              <a:rPr lang="hu-HU" sz="1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hep-ph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]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rgbClr val="DD08E8"/>
                </a:highlight>
                <a:latin typeface="Verdana" pitchFamily="34"/>
                <a:cs typeface="Tahoma" pitchFamily="2"/>
              </a:rPr>
              <a:t> </a:t>
            </a:r>
            <a:r>
              <a:rPr lang="hu-HU" sz="1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 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90E55D05-BD7B-4884-A352-7E47152F349A}"/>
              </a:ext>
            </a:extLst>
          </p:cNvPr>
          <p:cNvSpPr/>
          <p:nvPr/>
        </p:nvSpPr>
        <p:spPr>
          <a:xfrm>
            <a:off x="1868681" y="1070713"/>
            <a:ext cx="1728192" cy="48607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D6384687-85B6-42BC-97B3-29F93E9F72B2}"/>
              </a:ext>
            </a:extLst>
          </p:cNvPr>
          <p:cNvSpPr/>
          <p:nvPr/>
        </p:nvSpPr>
        <p:spPr>
          <a:xfrm>
            <a:off x="3359696" y="1070713"/>
            <a:ext cx="1728192" cy="486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6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0" grpId="0" animBg="1"/>
      <p:bldP spid="5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1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03912" y="5301208"/>
            <a:ext cx="6744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Levy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stable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source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distributions</a:t>
            </a:r>
            <a:r>
              <a:rPr lang="hu-HU" sz="2000" b="1" dirty="0">
                <a:solidFill>
                  <a:srgbClr val="FFFF00"/>
                </a:solidFill>
              </a:rPr>
              <a:t> in HEP: </a:t>
            </a:r>
          </a:p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Cs.T</a:t>
            </a:r>
            <a:r>
              <a:rPr lang="hu-HU" sz="2000" b="1" dirty="0">
                <a:solidFill>
                  <a:srgbClr val="FFFF00"/>
                </a:solidFill>
              </a:rPr>
              <a:t>., S. Hegyi and W.A. </a:t>
            </a:r>
            <a:r>
              <a:rPr lang="hu-HU" sz="2000" b="1" dirty="0" err="1">
                <a:solidFill>
                  <a:srgbClr val="FFFF00"/>
                </a:solidFill>
              </a:rPr>
              <a:t>Zajc</a:t>
            </a:r>
            <a:r>
              <a:rPr lang="hu-HU" sz="2000" b="1" dirty="0">
                <a:solidFill>
                  <a:srgbClr val="FFFF00"/>
                </a:solidFill>
              </a:rPr>
              <a:t> (2004)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32EFA10-5B71-436B-A4BF-BD4AEBD5825F}"/>
              </a:ext>
            </a:extLst>
          </p:cNvPr>
          <p:cNvSpPr txBox="1"/>
          <p:nvPr/>
        </p:nvSpPr>
        <p:spPr>
          <a:xfrm>
            <a:off x="0" y="116632"/>
            <a:ext cx="12159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1963 – 2004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Applications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source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distributions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3C546A-682C-4206-A2E6-28771F6B8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124744"/>
            <a:ext cx="8386099" cy="1780832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4D9E0EB-B2C6-4787-9297-900F010E1D2C}"/>
              </a:ext>
            </a:extLst>
          </p:cNvPr>
          <p:cNvSpPr/>
          <p:nvPr/>
        </p:nvSpPr>
        <p:spPr>
          <a:xfrm>
            <a:off x="8352929" y="2204864"/>
            <a:ext cx="4079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Note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number</a:t>
            </a:r>
            <a:r>
              <a:rPr lang="hu-HU" sz="2000" b="1" dirty="0">
                <a:solidFill>
                  <a:srgbClr val="FFFF00"/>
                </a:solidFill>
              </a:rPr>
              <a:t> of </a:t>
            </a:r>
            <a:r>
              <a:rPr lang="hu-HU" sz="2000" b="1" dirty="0" err="1">
                <a:solidFill>
                  <a:srgbClr val="FFFF00"/>
                </a:solidFill>
              </a:rPr>
              <a:t>citations</a:t>
            </a:r>
            <a:r>
              <a:rPr lang="hu-HU" sz="20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hu-HU" sz="2000" b="1" dirty="0">
                <a:solidFill>
                  <a:srgbClr val="FFFF00"/>
                </a:solidFill>
              </a:rPr>
              <a:t>11865 (and </a:t>
            </a:r>
            <a:r>
              <a:rPr lang="hu-HU" sz="2000" b="1" dirty="0" err="1">
                <a:solidFill>
                  <a:srgbClr val="FFFF00"/>
                </a:solidFill>
              </a:rPr>
              <a:t>increasing</a:t>
            </a:r>
            <a:r>
              <a:rPr lang="hu-HU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406F11DA-C701-4430-8CDB-8E5F59BCC50B}"/>
              </a:ext>
            </a:extLst>
          </p:cNvPr>
          <p:cNvSpPr/>
          <p:nvPr/>
        </p:nvSpPr>
        <p:spPr>
          <a:xfrm>
            <a:off x="2063552" y="2348880"/>
            <a:ext cx="1368152" cy="64807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A36F006-405D-4A58-B922-CCDB73D44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3501008"/>
            <a:ext cx="9486516" cy="15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1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6" name="Picture 2055" descr="F:\Mate\Munka\C3analysis\0801plots\ua1\lambda_sh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" y="786552"/>
            <a:ext cx="7836804" cy="56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968208" y="2689828"/>
            <a:ext cx="4079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rgbClr val="FFFF00"/>
                </a:solidFill>
              </a:rPr>
              <a:t>M. Csanád </a:t>
            </a:r>
            <a:r>
              <a:rPr lang="hu-HU" sz="2000" b="1" dirty="0" err="1">
                <a:solidFill>
                  <a:srgbClr val="FFFF00"/>
                </a:solidFill>
              </a:rPr>
              <a:t>for</a:t>
            </a:r>
            <a:r>
              <a:rPr lang="hu-HU" sz="2000" b="1" dirty="0">
                <a:solidFill>
                  <a:srgbClr val="FFFF00"/>
                </a:solidFill>
              </a:rPr>
              <a:t> PHENIX </a:t>
            </a:r>
            <a:r>
              <a:rPr lang="hu-HU" sz="2000" b="1" dirty="0" err="1">
                <a:solidFill>
                  <a:srgbClr val="FFFF00"/>
                </a:solidFill>
              </a:rPr>
              <a:t>Collaboration</a:t>
            </a:r>
            <a:r>
              <a:rPr lang="hu-HU" sz="2000" b="1" dirty="0">
                <a:solidFill>
                  <a:srgbClr val="FFFF00"/>
                </a:solidFill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hlinkClick r:id="rId4" tooltip="Abstra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arXiv:nucl-ex</a:t>
            </a:r>
            <a:r>
              <a:rPr lang="en-US" sz="2000" b="1" dirty="0">
                <a:solidFill>
                  <a:srgbClr val="FFFF00"/>
                </a:solidFill>
                <a:hlinkClick r:id="rId4" tooltip="Abstra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/0509042</a:t>
            </a:r>
            <a:r>
              <a:rPr lang="hu-HU" sz="2000" b="1" dirty="0">
                <a:solidFill>
                  <a:srgbClr val="FFFF00"/>
                </a:solidFill>
              </a:rPr>
              <a:t>: </a:t>
            </a:r>
          </a:p>
          <a:p>
            <a:pPr marL="285750" indent="-285750" algn="ctr">
              <a:buFont typeface="Symbol" panose="05050102010706020507" pitchFamily="18" charset="2"/>
              <a:buChar char="l"/>
            </a:pPr>
            <a:r>
              <a:rPr lang="hu-HU" sz="2000" b="1" dirty="0">
                <a:solidFill>
                  <a:srgbClr val="FFFF00"/>
                </a:solidFill>
              </a:rPr>
              <a:t>/ </a:t>
            </a:r>
            <a:r>
              <a:rPr lang="hu-HU" sz="2000" b="1" dirty="0" err="1">
                <a:solidFill>
                  <a:srgbClr val="FFFF00"/>
                </a:solidFill>
                <a:latin typeface="Symbol" panose="05050102010706020507" pitchFamily="18" charset="2"/>
              </a:rPr>
              <a:t>l</a:t>
            </a:r>
            <a:r>
              <a:rPr lang="hu-HU" sz="2000" b="1" baseline="-25000" dirty="0" err="1">
                <a:solidFill>
                  <a:srgbClr val="FFFF00"/>
                </a:solidFill>
              </a:rPr>
              <a:t>max</a:t>
            </a:r>
            <a:r>
              <a:rPr lang="hu-HU" sz="2000" b="1" dirty="0">
                <a:solidFill>
                  <a:srgbClr val="FFFF00"/>
                </a:solidFill>
              </a:rPr>
              <a:t> is </a:t>
            </a:r>
            <a:r>
              <a:rPr lang="hu-HU" sz="2000" b="1" dirty="0" err="1">
                <a:solidFill>
                  <a:srgbClr val="FFFF00"/>
                </a:solidFill>
              </a:rPr>
              <a:t>independent</a:t>
            </a:r>
            <a:r>
              <a:rPr lang="hu-HU" sz="2000" b="1" dirty="0">
                <a:solidFill>
                  <a:srgbClr val="FFFF00"/>
                </a:solidFill>
              </a:rPr>
              <a:t> of </a:t>
            </a:r>
          </a:p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the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method</a:t>
            </a:r>
            <a:r>
              <a:rPr lang="hu-HU" sz="2000" b="1" dirty="0">
                <a:solidFill>
                  <a:srgbClr val="FFFF00"/>
                </a:solidFill>
              </a:rPr>
              <a:t> of </a:t>
            </a:r>
            <a:r>
              <a:rPr lang="hu-HU" sz="2000" b="1" dirty="0" err="1">
                <a:solidFill>
                  <a:srgbClr val="FFFF00"/>
                </a:solidFill>
              </a:rPr>
              <a:t>extrapolation</a:t>
            </a:r>
            <a:endParaRPr lang="hu-HU" sz="2000" b="1" dirty="0">
              <a:solidFill>
                <a:srgbClr val="FFFF00"/>
              </a:solidFill>
            </a:endParaRPr>
          </a:p>
          <a:p>
            <a:pPr algn="ctr"/>
            <a:r>
              <a:rPr lang="hu-HU" sz="2000" b="1" dirty="0">
                <a:solidFill>
                  <a:srgbClr val="FFFF00"/>
                </a:solidFill>
              </a:rPr>
              <a:t>of C</a:t>
            </a:r>
            <a:r>
              <a:rPr lang="hu-HU" sz="2000" b="1" baseline="-25000" dirty="0">
                <a:solidFill>
                  <a:srgbClr val="FFFF00"/>
                </a:solidFill>
              </a:rPr>
              <a:t>2</a:t>
            </a:r>
            <a:r>
              <a:rPr lang="hu-HU" sz="2000" b="1" dirty="0">
                <a:solidFill>
                  <a:srgbClr val="FFFF00"/>
                </a:solidFill>
              </a:rPr>
              <a:t>(q) </a:t>
            </a:r>
            <a:r>
              <a:rPr lang="hu-HU" sz="2000" b="1" dirty="0" err="1">
                <a:solidFill>
                  <a:srgbClr val="FFFF00"/>
                </a:solidFill>
              </a:rPr>
              <a:t>to</a:t>
            </a:r>
            <a:r>
              <a:rPr lang="hu-HU" sz="2000" b="1" dirty="0">
                <a:solidFill>
                  <a:srgbClr val="FFFF00"/>
                </a:solidFill>
              </a:rPr>
              <a:t> q = 0</a:t>
            </a:r>
          </a:p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Important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systematic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errors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cancel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32EFA10-5B71-436B-A4BF-BD4AEBD5825F}"/>
              </a:ext>
            </a:extLst>
          </p:cNvPr>
          <p:cNvSpPr txBox="1"/>
          <p:nvPr/>
        </p:nvSpPr>
        <p:spPr>
          <a:xfrm>
            <a:off x="0" y="116632"/>
            <a:ext cx="12159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2005 – M. Csanád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PHENIX @ QM 2005, ELTE, Budapest, Hungary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934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248478"/>
            <a:ext cx="12072664" cy="8762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2010:  re-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analysis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PHENIX and STAR DATA,</a:t>
            </a:r>
          </a:p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at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least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200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MeV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limit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drop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@ CL 99.9%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D67280-6925-48FA-A6BC-512AE4255016}"/>
              </a:ext>
            </a:extLst>
          </p:cNvPr>
          <p:cNvSpPr txBox="1"/>
          <p:nvPr/>
        </p:nvSpPr>
        <p:spPr>
          <a:xfrm>
            <a:off x="1415480" y="1021373"/>
            <a:ext cx="432048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sz="1800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and STAR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200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GeV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Au+Au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 @RHIC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sensitive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to</a:t>
            </a:r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, </a:t>
            </a:r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At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least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200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MeV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mass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drop</a:t>
            </a:r>
            <a:endParaRPr lang="hu-HU" sz="18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EFFECT FOUND</a:t>
            </a:r>
            <a:endParaRPr lang="hu-HU" sz="20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pitchFamily="34"/>
            </a:endParaRPr>
          </a:p>
          <a:p>
            <a:pPr algn="ctr"/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- </a:t>
            </a:r>
            <a:r>
              <a:rPr lang="hu-HU" sz="20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but</a:t>
            </a:r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 </a:t>
            </a:r>
            <a:r>
              <a:rPr lang="hu-HU" sz="20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without</a:t>
            </a:r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 </a:t>
            </a:r>
            <a:r>
              <a:rPr lang="hu-HU" sz="20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unique</a:t>
            </a:r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 minimum</a:t>
            </a:r>
            <a:endParaRPr lang="hu-HU" sz="20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6CA481-D1C1-4A1C-869E-473B0E5B9BDA}"/>
              </a:ext>
            </a:extLst>
          </p:cNvPr>
          <p:cNvSpPr txBox="1"/>
          <p:nvPr/>
        </p:nvSpPr>
        <p:spPr>
          <a:xfrm>
            <a:off x="0" y="6165304"/>
            <a:ext cx="12153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: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can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it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be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switched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on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and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off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YES!</a:t>
            </a:r>
          </a:p>
          <a:p>
            <a:pPr algn="ctr"/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Centrality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Energy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System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size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557166D-1AF7-4580-B8FC-014FDFB28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4831688"/>
            <a:ext cx="8055038" cy="13336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865EC73-3E38-4C66-89F3-2E3D0E66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478" y="1124744"/>
            <a:ext cx="5380186" cy="4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248478"/>
            <a:ext cx="12072664" cy="8762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2013: re-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analysis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PHENIX 200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GeV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Au+Au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</a:t>
            </a:r>
          </a:p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sensitive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but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no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need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-shift in min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bias</a:t>
            </a:r>
            <a:endParaRPr lang="hu-HU" sz="28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6CA481-D1C1-4A1C-869E-473B0E5B9BDA}"/>
              </a:ext>
            </a:extLst>
          </p:cNvPr>
          <p:cNvSpPr txBox="1"/>
          <p:nvPr/>
        </p:nvSpPr>
        <p:spPr>
          <a:xfrm>
            <a:off x="0" y="6381328"/>
            <a:ext cx="1215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: 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is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it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significant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Not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 PHENIX min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bias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Au+Au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…</a:t>
            </a:r>
            <a:endParaRPr lang="hu-HU" sz="1800" b="1" kern="0" dirty="0">
              <a:solidFill>
                <a:schemeClr val="bg1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BAF2B1E-5BF1-4460-8C64-34D42BA1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33" y="1196752"/>
            <a:ext cx="5578323" cy="409229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C5C33F1-7F58-4F19-9A1C-EE9B6A5F4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99424"/>
            <a:ext cx="5265876" cy="374174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AB4FB8E-8102-49C9-A9CB-8E4D0DDD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" y="4803851"/>
            <a:ext cx="8039797" cy="1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184286"/>
            <a:ext cx="12072664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2018: 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Sensitive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in-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modification</a:t>
            </a:r>
            <a:endParaRPr lang="hu-HU" sz="28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2FC2F29-97B3-4229-8321-66181DB9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882149"/>
            <a:ext cx="7282243" cy="521114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BD67280-6925-48FA-A6BC-512AE4255016}"/>
              </a:ext>
            </a:extLst>
          </p:cNvPr>
          <p:cNvSpPr txBox="1"/>
          <p:nvPr/>
        </p:nvSpPr>
        <p:spPr>
          <a:xfrm>
            <a:off x="7680176" y="1383154"/>
            <a:ext cx="432048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+ Monte Carlo,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Phys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Rev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. C 97 </a:t>
            </a: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(2018) 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064911: </a:t>
            </a:r>
          </a:p>
          <a:p>
            <a:pPr algn="ctr"/>
            <a:endParaRPr lang="hu-HU" sz="1800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0-30 %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Au+Au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@ 200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GeV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Lévy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Bose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-Einstein 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PHENIX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sensitive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to</a:t>
            </a:r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endParaRPr lang="hu-HU" sz="18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centrality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dependence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= ?</a:t>
            </a:r>
            <a:endParaRPr lang="hu-HU" sz="2800" dirty="0">
              <a:solidFill>
                <a:srgbClr val="FFFF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6CA481-D1C1-4A1C-869E-473B0E5B9BDA}"/>
              </a:ext>
            </a:extLst>
          </p:cNvPr>
          <p:cNvSpPr txBox="1"/>
          <p:nvPr/>
        </p:nvSpPr>
        <p:spPr>
          <a:xfrm>
            <a:off x="0" y="6165304"/>
            <a:ext cx="1215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: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It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can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be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switched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/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off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with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√s and/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or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system</a:t>
            </a:r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size</a:t>
            </a:r>
            <a:endParaRPr lang="hu-H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260648"/>
            <a:ext cx="12072664" cy="8728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2024: „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This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implies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second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transition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 QCD …” /PRC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Editors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/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DDBEA7A-9618-4962-95A4-1CD4A158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03" y="1268760"/>
            <a:ext cx="6319377" cy="408389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1209F1D9-5715-4D66-813D-EA26C294EF3C}"/>
              </a:ext>
            </a:extLst>
          </p:cNvPr>
          <p:cNvSpPr/>
          <p:nvPr/>
        </p:nvSpPr>
        <p:spPr>
          <a:xfrm>
            <a:off x="5947392" y="3645024"/>
            <a:ext cx="619728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520032-88C3-42F0-A182-84BCF2545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" y="1268963"/>
            <a:ext cx="5857166" cy="526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683395" y="6398677"/>
            <a:ext cx="50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18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</a:t>
            </a:r>
            <a:r>
              <a:rPr lang="hu-HU" sz="28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in-MEDIUM MASS OF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’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E131FD6-1711-42A7-85ED-F31BAC0C0DEC}"/>
              </a:ext>
            </a:extLst>
          </p:cNvPr>
          <p:cNvSpPr/>
          <p:nvPr/>
        </p:nvSpPr>
        <p:spPr>
          <a:xfrm>
            <a:off x="-5016" y="5631869"/>
            <a:ext cx="12185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is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determined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help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-Einstein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measurements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Monte-Carlo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simulations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be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similar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each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indirectly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return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prodigal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Goldstone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boson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dependent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selection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power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successful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KHM, KLMW, PW: m</a:t>
            </a:r>
            <a:r>
              <a:rPr lang="hu-HU" b="1" baseline="30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*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(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’) ~ m(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)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F90540-2D72-4A77-81DB-FFD46389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716780"/>
            <a:ext cx="8779001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0" y="2780928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DETAILES OF PHENIX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results</a:t>
            </a:r>
            <a:endParaRPr kumimoji="0" lang="hu-HU" sz="2800" b="1" i="0" u="none" strike="noStrike" kern="1200" cap="all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uLnTx/>
              <a:uFillTx/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https://wpcf2026.elte.hu/press/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BE99B21-3F98-42EF-B61B-B28D3EC79F8D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>
            <a:extLst>
              <a:ext uri="{FF2B5EF4-FFF2-40B4-BE49-F238E27FC236}">
                <a16:creationId xmlns:a16="http://schemas.microsoft.com/office/drawing/2014/main" id="{BDE75B16-8437-43B4-8E92-A0979AE033FB}"/>
              </a:ext>
            </a:extLst>
          </p:cNvPr>
          <p:cNvSpPr/>
          <p:nvPr/>
        </p:nvSpPr>
        <p:spPr>
          <a:xfrm>
            <a:off x="0" y="165268"/>
            <a:ext cx="12192000" cy="3740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1974 – T.D. Lee and G.C.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Wick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CCD2344-A0DA-4880-A82D-C718161E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908720"/>
            <a:ext cx="10883904" cy="181053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534535-3500-4D7A-B8DE-B9858B1D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15" y="2924944"/>
            <a:ext cx="9966269" cy="2416065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A116387-0CDB-4938-875A-4D89A77CBE62}"/>
              </a:ext>
            </a:extLst>
          </p:cNvPr>
          <p:cNvSpPr/>
          <p:nvPr/>
        </p:nvSpPr>
        <p:spPr>
          <a:xfrm>
            <a:off x="1415480" y="3573016"/>
            <a:ext cx="9865096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1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42835" y="6400801"/>
            <a:ext cx="50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20</a:t>
            </a:fld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767409" y="764704"/>
            <a:ext cx="10162432" cy="60038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Timeline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from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1974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2024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summarized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From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T.D.Lee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(1974), S. Weinberg (1975) and F.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Wilczek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(1984)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through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RHIC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proposal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(1984) and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PHENIX and STAR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-Einstein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re-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analysis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(2010)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PHENIX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dielectron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spectra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re-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analysis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(2013)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an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Indirect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observation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a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prodigal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Goldstone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(PHENIX , 2024):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Centrality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dependent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Levy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stable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-Einstein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correlations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measured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in √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</a:t>
            </a:r>
            <a:r>
              <a:rPr lang="hu-HU" sz="2000" b="1" baseline="-25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= 200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GeV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Au+Au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collisions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PHENIX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1 &lt; </a:t>
            </a:r>
            <a:r>
              <a:rPr lang="hu-HU" sz="2000" b="1" dirty="0">
                <a:solidFill>
                  <a:srgbClr val="FF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a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&lt; 2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singificantly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Levy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shape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describes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</a:t>
            </a:r>
            <a:endParaRPr lang="hu-HU" sz="2000" b="1" dirty="0">
              <a:solidFill>
                <a:srgbClr val="FF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decreasing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increasing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</a:t>
            </a:r>
            <a:r>
              <a:rPr lang="hu-HU" sz="2000" b="1" baseline="-25000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</a:t>
            </a:r>
            <a:r>
              <a:rPr lang="hu-HU" sz="2000" b="1" baseline="-25000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Unexpected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scaling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laws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found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not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inconsistent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U</a:t>
            </a:r>
            <a:r>
              <a:rPr lang="hu-HU" sz="2000" b="1" baseline="-25000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(1)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symmetry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restoration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In-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medium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mass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modification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</a:t>
            </a:r>
            <a:r>
              <a:rPr lang="hu-HU" sz="2000" b="1" dirty="0">
                <a:solidFill>
                  <a:srgbClr val="FF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’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indirect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method</a:t>
            </a:r>
            <a:endParaRPr lang="hu-HU" sz="2000" b="1" dirty="0">
              <a:solidFill>
                <a:srgbClr val="FF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Direct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observation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e.g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  <a:r>
              <a:rPr lang="hu-HU" sz="20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h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’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 </a:t>
            </a:r>
            <a:r>
              <a:rPr lang="hu-HU" sz="24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g + g</a:t>
            </a:r>
            <a:r>
              <a:rPr lang="hu-HU" sz="20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is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particularly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challenging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but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also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particularly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rewarding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Challenge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for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B. </a:t>
            </a:r>
            <a:r>
              <a:rPr lang="hu-HU" sz="2000" b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Tamás (BST-70)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!</a:t>
            </a:r>
          </a:p>
        </p:txBody>
      </p:sp>
      <p:sp>
        <p:nvSpPr>
          <p:cNvPr id="13" name="Shape 179"/>
          <p:cNvSpPr txBox="1"/>
          <p:nvPr/>
        </p:nvSpPr>
        <p:spPr>
          <a:xfrm>
            <a:off x="1524000" y="-903"/>
            <a:ext cx="9144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SUMMARY AND CONCLUSIONS</a:t>
            </a:r>
            <a:endParaRPr 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C9FF9EA-33B2-48FE-99CC-2F7A298EDBEC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42835" y="6400801"/>
            <a:ext cx="50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21</a:t>
            </a:fld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zabadkézi sokszög 9"/>
          <p:cNvSpPr/>
          <p:nvPr/>
        </p:nvSpPr>
        <p:spPr>
          <a:xfrm>
            <a:off x="767409" y="764704"/>
            <a:ext cx="10162432" cy="60038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Timeline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from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1974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2024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summarized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From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T.D.Lee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(1974), S. Weinberg (1975) and F.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Wilczek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(1984)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through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RHIC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proposal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(1984) and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PHENIX and STAR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-Einstein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re-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analysis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(2010)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PHENIX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dielectron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spectra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re-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analysis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(2013)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an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Indirect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observation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a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prodigal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Goldstone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(PHENIX , 2024):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Centrality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dependent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Levy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stable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Bose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-Einstein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correlations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measured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in √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</a:t>
            </a:r>
            <a:r>
              <a:rPr lang="hu-HU" sz="2000" b="1" baseline="-25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= 200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GeV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Au+Au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collisions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PHENIX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1 &lt; </a:t>
            </a:r>
            <a:r>
              <a:rPr lang="hu-HU" sz="2000" b="1" dirty="0">
                <a:solidFill>
                  <a:srgbClr val="FF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a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&lt; 2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singificantly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,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Levy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shape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describes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</a:t>
            </a:r>
            <a:endParaRPr lang="hu-HU" sz="2000" b="1" dirty="0">
              <a:solidFill>
                <a:srgbClr val="FF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decreasing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increasing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</a:t>
            </a:r>
            <a:r>
              <a:rPr lang="hu-HU" sz="2000" b="1" baseline="-25000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</a:t>
            </a:r>
            <a:r>
              <a:rPr lang="hu-HU" sz="2000" b="1" baseline="-25000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Unexpected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scaling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laws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found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Data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not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inconsistent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U</a:t>
            </a:r>
            <a:r>
              <a:rPr lang="hu-HU" sz="2000" b="1" baseline="-25000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(1)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symmetry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restoration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In-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medium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mass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modification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</a:t>
            </a:r>
            <a:r>
              <a:rPr lang="hu-HU" sz="2000" b="1" dirty="0">
                <a:solidFill>
                  <a:srgbClr val="FF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’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indirect</a:t>
            </a:r>
            <a:r>
              <a:rPr lang="hu-HU" sz="2000" b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method</a:t>
            </a:r>
            <a:endParaRPr lang="hu-HU" sz="2000" b="1" dirty="0">
              <a:solidFill>
                <a:srgbClr val="FF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Direct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observation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e.g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  <a:r>
              <a:rPr lang="hu-HU" sz="20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</a:rPr>
              <a:t>h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’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 </a:t>
            </a:r>
            <a:r>
              <a:rPr lang="hu-HU" sz="24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g + g</a:t>
            </a:r>
            <a:r>
              <a:rPr lang="hu-HU" sz="2000" b="1" dirty="0">
                <a:solidFill>
                  <a:srgbClr val="000000"/>
                </a:solidFill>
                <a:latin typeface="Symbol" panose="05050102010706020507" pitchFamily="18" charset="2"/>
                <a:ea typeface="Lucida Sans Unicode" pitchFamily="2"/>
                <a:cs typeface="Lucida Sans Unicode" pitchFamily="2"/>
                <a:sym typeface="Wingdings" panose="05000000000000000000" pitchFamily="2" charset="2"/>
              </a:rPr>
              <a:t>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is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particularly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challenging</a:t>
            </a:r>
            <a:endParaRPr lang="hu-HU" sz="2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but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also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particularly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rewarding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000" b="1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Challenge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b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for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B. </a:t>
            </a:r>
            <a:r>
              <a:rPr lang="hu-HU" sz="2000" b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Tamás (BST-70) </a:t>
            </a:r>
            <a:r>
              <a:rPr lang="hu-HU" sz="2000" b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!</a:t>
            </a:r>
          </a:p>
        </p:txBody>
      </p:sp>
      <p:sp>
        <p:nvSpPr>
          <p:cNvPr id="13" name="Shape 179"/>
          <p:cNvSpPr txBox="1"/>
          <p:nvPr/>
        </p:nvSpPr>
        <p:spPr>
          <a:xfrm>
            <a:off x="1524000" y="-903"/>
            <a:ext cx="9144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SUMMARY AND CONCLUSIONS</a:t>
            </a:r>
            <a:endParaRPr 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C9FF9EA-33B2-48FE-99CC-2F7A298EDBEC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B0064A8-8A90-4C5F-81BD-42E5286C9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36" y="692696"/>
            <a:ext cx="8187235" cy="614042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F7BFC5C-80DC-48CE-90C2-3185CC55B390}"/>
              </a:ext>
            </a:extLst>
          </p:cNvPr>
          <p:cNvSpPr txBox="1"/>
          <p:nvPr/>
        </p:nvSpPr>
        <p:spPr>
          <a:xfrm>
            <a:off x="3058510" y="1124744"/>
            <a:ext cx="6117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HAPPY 70</a:t>
            </a:r>
            <a:r>
              <a:rPr lang="hu-HU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BIRTHDAY,</a:t>
            </a:r>
          </a:p>
          <a:p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B. Tamás,</a:t>
            </a:r>
          </a:p>
          <a:p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Cs. Tamás and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friends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48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szöveg, képernyőkép, Betűtípus, szám látható&#10;&#10;Automatikusan generált leírás">
            <a:extLst>
              <a:ext uri="{FF2B5EF4-FFF2-40B4-BE49-F238E27FC236}">
                <a16:creationId xmlns:a16="http://schemas.microsoft.com/office/drawing/2014/main" id="{5634F250-CD10-4350-A295-824302BC4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692696"/>
            <a:ext cx="5905746" cy="5905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F933A1-FCE2-473E-9CCC-0C85275311EF}"/>
              </a:ext>
            </a:extLst>
          </p:cNvPr>
          <p:cNvGrpSpPr>
            <a:grpSpLocks/>
          </p:cNvGrpSpPr>
          <p:nvPr/>
        </p:nvGrpSpPr>
        <p:grpSpPr bwMode="auto">
          <a:xfrm>
            <a:off x="5679086" y="688432"/>
            <a:ext cx="813195" cy="841375"/>
            <a:chOff x="6270" y="4200"/>
            <a:chExt cx="1785" cy="1767"/>
          </a:xfrm>
        </p:grpSpPr>
        <p:graphicFrame>
          <p:nvGraphicFramePr>
            <p:cNvPr id="19" name="Object 9">
              <a:extLst>
                <a:ext uri="{FF2B5EF4-FFF2-40B4-BE49-F238E27FC236}">
                  <a16:creationId xmlns:a16="http://schemas.microsoft.com/office/drawing/2014/main" id="{009004F6-AA48-4A1C-A345-32794690C9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70" y="4200"/>
            <a:ext cx="1785" cy="1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8" name="Photo Editor fénykép" r:id="rId5" imgW="2762636" imgH="2734057" progId="">
                    <p:embed/>
                  </p:oleObj>
                </mc:Choice>
                <mc:Fallback>
                  <p:oleObj name="Photo Editor fénykép" r:id="rId5" imgW="2762636" imgH="2734057" progId="">
                    <p:embed/>
                    <p:pic>
                      <p:nvPicPr>
                        <p:cNvPr id="19" name="Object 9">
                          <a:extLst>
                            <a:ext uri="{FF2B5EF4-FFF2-40B4-BE49-F238E27FC236}">
                              <a16:creationId xmlns:a16="http://schemas.microsoft.com/office/drawing/2014/main" id="{009004F6-AA48-4A1C-A345-32794690C9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0" y="4200"/>
                          <a:ext cx="1785" cy="17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21F3267A-4694-4254-AA81-C687B1A56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3" y="4657"/>
              <a:ext cx="906" cy="8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defRPr/>
              </a:pPr>
              <a:r>
                <a:rPr lang="el-GR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η</a:t>
              </a:r>
              <a:r>
                <a:rPr lang="en-U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’</a:t>
              </a:r>
              <a:endParaRPr lang="en-US" sz="9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E0D06AEA-4780-4C00-A26B-9FBED759F396}"/>
              </a:ext>
            </a:extLst>
          </p:cNvPr>
          <p:cNvGrpSpPr>
            <a:grpSpLocks/>
          </p:cNvGrpSpPr>
          <p:nvPr/>
        </p:nvGrpSpPr>
        <p:grpSpPr bwMode="auto">
          <a:xfrm>
            <a:off x="7629190" y="2596607"/>
            <a:ext cx="615690" cy="666153"/>
            <a:chOff x="7776" y="10323"/>
            <a:chExt cx="671" cy="702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77FEB6EF-ED94-4547-8F9D-3E3B40ED9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76" y="10323"/>
              <a:ext cx="671" cy="647"/>
              <a:chOff x="7780" y="10447"/>
              <a:chExt cx="671" cy="647"/>
            </a:xfrm>
          </p:grpSpPr>
          <p:graphicFrame>
            <p:nvGraphicFramePr>
              <p:cNvPr id="17" name="Object 13">
                <a:extLst>
                  <a:ext uri="{FF2B5EF4-FFF2-40B4-BE49-F238E27FC236}">
                    <a16:creationId xmlns:a16="http://schemas.microsoft.com/office/drawing/2014/main" id="{2ED4B79E-053F-4B04-B254-336CE9316D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0" y="10447"/>
              <a:ext cx="671" cy="6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79" name="Photo Editor fénykép" r:id="rId7" imgW="2762636" imgH="2734057" progId="">
                      <p:embed/>
                    </p:oleObj>
                  </mc:Choice>
                  <mc:Fallback>
                    <p:oleObj name="Photo Editor fénykép" r:id="rId7" imgW="2762636" imgH="2734057" progId="">
                      <p:embed/>
                      <p:pic>
                        <p:nvPicPr>
                          <p:cNvPr id="17" name="Object 13">
                            <a:extLst>
                              <a:ext uri="{FF2B5EF4-FFF2-40B4-BE49-F238E27FC236}">
                                <a16:creationId xmlns:a16="http://schemas.microsoft.com/office/drawing/2014/main" id="{2ED4B79E-053F-4B04-B254-336CE9316D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0" y="10447"/>
                            <a:ext cx="671" cy="6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F599260D-B5EE-4035-BB73-E1D8C045D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19" y="10544"/>
                <a:ext cx="453" cy="42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defTabSz="4703763">
                  <a:spcBef>
                    <a:spcPct val="0"/>
                  </a:spcBef>
                  <a:defRPr/>
                </a:pPr>
                <a:r>
                  <a:rPr lang="el-GR" sz="2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η</a:t>
                </a:r>
                <a:r>
                  <a:rPr lang="en-US" sz="2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’</a:t>
                </a:r>
                <a:endParaRPr lang="en-US" sz="20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DB7B8554-0F14-41A3-A4B9-9688A5B96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7" y="10539"/>
              <a:ext cx="369" cy="4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*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1" name="AutoShape 16">
            <a:extLst>
              <a:ext uri="{FF2B5EF4-FFF2-40B4-BE49-F238E27FC236}">
                <a16:creationId xmlns:a16="http://schemas.microsoft.com/office/drawing/2014/main" id="{20E3E8C7-3546-4D75-8BB1-3073C015C9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87381" y="1872706"/>
            <a:ext cx="1371600" cy="68580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425 h 21600"/>
              <a:gd name="T14" fmla="*/ 18887 w 21600"/>
              <a:gd name="T15" fmla="*/ 162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66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3689D95-F6C2-4D98-B752-AE877304F0C7}"/>
              </a:ext>
            </a:extLst>
          </p:cNvPr>
          <p:cNvGrpSpPr>
            <a:grpSpLocks/>
          </p:cNvGrpSpPr>
          <p:nvPr/>
        </p:nvGrpSpPr>
        <p:grpSpPr bwMode="auto">
          <a:xfrm>
            <a:off x="4271191" y="2799697"/>
            <a:ext cx="615690" cy="613961"/>
            <a:chOff x="7780" y="10447"/>
            <a:chExt cx="671" cy="647"/>
          </a:xfrm>
        </p:grpSpPr>
        <p:graphicFrame>
          <p:nvGraphicFramePr>
            <p:cNvPr id="13" name="Object 13">
              <a:extLst>
                <a:ext uri="{FF2B5EF4-FFF2-40B4-BE49-F238E27FC236}">
                  <a16:creationId xmlns:a16="http://schemas.microsoft.com/office/drawing/2014/main" id="{E8AFF854-4EEB-4B7B-9FE5-A8E8B3F117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80" y="10447"/>
            <a:ext cx="671" cy="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0" name="Photo Editor fénykép" r:id="rId7" imgW="2762636" imgH="2734057" progId="">
                    <p:embed/>
                  </p:oleObj>
                </mc:Choice>
                <mc:Fallback>
                  <p:oleObj name="Photo Editor fénykép" r:id="rId7" imgW="2762636" imgH="2734057" progId="">
                    <p:embed/>
                    <p:pic>
                      <p:nvPicPr>
                        <p:cNvPr id="13" name="Object 13">
                          <a:extLst>
                            <a:ext uri="{FF2B5EF4-FFF2-40B4-BE49-F238E27FC236}">
                              <a16:creationId xmlns:a16="http://schemas.microsoft.com/office/drawing/2014/main" id="{E8AFF854-4EEB-4B7B-9FE5-A8E8B3F117A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0" y="10447"/>
                          <a:ext cx="671" cy="6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92C74D63-E02E-446A-A39D-D167DEBD2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" y="10544"/>
              <a:ext cx="360" cy="42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4703763">
                <a:spcBef>
                  <a:spcPct val="0"/>
                </a:spcBef>
                <a:defRPr/>
              </a:pPr>
              <a:r>
                <a:rPr lang="el-GR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η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1" name="Shape 179">
            <a:extLst>
              <a:ext uri="{FF2B5EF4-FFF2-40B4-BE49-F238E27FC236}">
                <a16:creationId xmlns:a16="http://schemas.microsoft.com/office/drawing/2014/main" id="{5F894DFE-E252-4EE4-A6A7-579F7EFE1BAA}"/>
              </a:ext>
            </a:extLst>
          </p:cNvPr>
          <p:cNvSpPr txBox="1"/>
          <p:nvPr/>
        </p:nvSpPr>
        <p:spPr>
          <a:xfrm>
            <a:off x="0" y="-903"/>
            <a:ext cx="12192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THIS IMPLIES A SECOND TRANSITION IN QCD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hu-H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Shape 179">
            <a:extLst>
              <a:ext uri="{FF2B5EF4-FFF2-40B4-BE49-F238E27FC236}">
                <a16:creationId xmlns:a16="http://schemas.microsoft.com/office/drawing/2014/main" id="{796460E4-3AFC-4B52-8517-B27A8F0605FF}"/>
              </a:ext>
            </a:extLst>
          </p:cNvPr>
          <p:cNvSpPr txBox="1"/>
          <p:nvPr/>
        </p:nvSpPr>
        <p:spPr>
          <a:xfrm>
            <a:off x="-24680" y="692696"/>
            <a:ext cx="12192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PRC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Editors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hu-H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524000" y="0"/>
            <a:ext cx="9144000" cy="685800"/>
            <a:chOff x="0" y="0"/>
            <a:chExt cx="9144000" cy="685800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187074"/>
              <a:ext cx="9144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Thank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you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for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your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attention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!</a:t>
              </a:r>
            </a:p>
          </p:txBody>
        </p:sp>
      </p:grpSp>
      <p:sp>
        <p:nvSpPr>
          <p:cNvPr id="9" name="Szabadkézi sokszög 8"/>
          <p:cNvSpPr/>
          <p:nvPr/>
        </p:nvSpPr>
        <p:spPr>
          <a:xfrm>
            <a:off x="1542080" y="986058"/>
            <a:ext cx="9144000" cy="4987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3200" b="1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Questions</a:t>
            </a:r>
            <a:r>
              <a:rPr lang="hu-HU" sz="3200" b="1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842835" y="6400801"/>
            <a:ext cx="50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23</a:t>
            </a:fld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6191537"/>
            <a:ext cx="12192000" cy="477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1040" indent="-311040" algn="ctr">
              <a:lnSpc>
                <a:spcPct val="87000"/>
              </a:lnSpc>
              <a:spcBef>
                <a:spcPts val="499"/>
              </a:spcBef>
              <a:buClr>
                <a:srgbClr val="FFFFFF"/>
              </a:buClr>
              <a:buSzPct val="45000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</a:pP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Partially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supported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by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NKFIH and MATE KKP FRG and HUN-REN Wigner RCP, Hungary  </a:t>
            </a:r>
          </a:p>
          <a:p>
            <a:pPr marL="311040" indent="-311040" algn="ctr">
              <a:lnSpc>
                <a:spcPct val="87000"/>
              </a:lnSpc>
              <a:spcBef>
                <a:spcPts val="499"/>
              </a:spcBef>
              <a:buClr>
                <a:srgbClr val="FFFFFF"/>
              </a:buClr>
              <a:buSzPct val="45000"/>
              <a:tabLst>
                <a:tab pos="311040" algn="l"/>
                <a:tab pos="456840" algn="l"/>
                <a:tab pos="914040" algn="l"/>
                <a:tab pos="1371240" algn="l"/>
                <a:tab pos="1828440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40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39" algn="l"/>
                <a:tab pos="7772039" algn="l"/>
                <a:tab pos="8229239" algn="l"/>
                <a:tab pos="8686439" algn="l"/>
                <a:tab pos="9143640" algn="l"/>
              </a:tabLst>
            </a:pP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and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by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the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PHENIX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funding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agencies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and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organizations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listed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at</a:t>
            </a:r>
            <a:r>
              <a:rPr lang="hu-HU" sz="12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2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https://www.bnl.gov/rhic/phenix.php</a:t>
            </a:r>
            <a:endParaRPr lang="hu-HU" sz="12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1C9C386-82C0-41A3-9E0F-0583265EA1D9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01DFE5-CF20-4614-BED2-1C8758BA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90" y="2204864"/>
            <a:ext cx="8892420" cy="32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Q&amp;A: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Expected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questions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their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ANSWERs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96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0" y="21686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Q1: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Can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we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see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dilepton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 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97B626D-0C57-4505-A4F2-0D89E7FB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67" y="908720"/>
            <a:ext cx="8095473" cy="110492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58EE7D4-EB72-49BF-82F4-B31A8072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626288"/>
            <a:ext cx="9938430" cy="253901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24A878C-626E-4709-AA30-F33C10A55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958" y="2130842"/>
            <a:ext cx="6763987" cy="1370166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4099640F-9919-4BC0-A3A0-72D1C2928083}"/>
              </a:ext>
            </a:extLst>
          </p:cNvPr>
          <p:cNvSpPr/>
          <p:nvPr/>
        </p:nvSpPr>
        <p:spPr>
          <a:xfrm>
            <a:off x="8400256" y="2274858"/>
            <a:ext cx="1296144" cy="722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519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Q2: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Indirect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signal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in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dilepton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spectrum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?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32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DD7CB3FA-B1C9-498C-89B5-5C778151175A}"/>
              </a:ext>
            </a:extLst>
          </p:cNvPr>
          <p:cNvSpPr txBox="1"/>
          <p:nvPr/>
        </p:nvSpPr>
        <p:spPr>
          <a:xfrm>
            <a:off x="-3898" y="4462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A2: In-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PHENIX MIN BIAS DILEPTON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2138D12-E709-4F79-AFA6-9B77769CE3AF}"/>
              </a:ext>
            </a:extLst>
          </p:cNvPr>
          <p:cNvSpPr txBox="1"/>
          <p:nvPr/>
        </p:nvSpPr>
        <p:spPr>
          <a:xfrm>
            <a:off x="0" y="6484879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Cross-check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earlier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analysis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of arXiv:1211.1166, 200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min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bias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Au+Au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AD25C54-F9B8-4722-B1B4-8FE0E1A9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692696"/>
            <a:ext cx="6743659" cy="57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1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DD7CB3FA-B1C9-498C-89B5-5C778151175A}"/>
              </a:ext>
            </a:extLst>
          </p:cNvPr>
          <p:cNvSpPr txBox="1"/>
          <p:nvPr/>
        </p:nvSpPr>
        <p:spPr>
          <a:xfrm>
            <a:off x="-3898" y="4462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CL (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p-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value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)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maps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FROM PHENIX MIN BIAS DILEPTON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F60C82E-DF5B-4AED-B839-A21F10AF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380" y="705654"/>
            <a:ext cx="5044877" cy="542591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2138D12-E709-4F79-AFA6-9B77769CE3AF}"/>
              </a:ext>
            </a:extLst>
          </p:cNvPr>
          <p:cNvSpPr txBox="1"/>
          <p:nvPr/>
        </p:nvSpPr>
        <p:spPr>
          <a:xfrm>
            <a:off x="5159896" y="6167045"/>
            <a:ext cx="703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Cross-check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earlier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analysis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arXiv:1211.1166, 200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min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bias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(0-92%)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Au+Au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D2EAC29-2DED-46B6-B9E5-E6C6BD2E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" y="703087"/>
            <a:ext cx="5540220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E6449422-5011-4B4B-A30C-97EC2F2C2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692473"/>
            <a:ext cx="6827520" cy="604075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D4C3F283-62D0-4CE6-A846-BF018EB592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682305"/>
            <a:ext cx="6827520" cy="604075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160FA559-B552-4842-8DAD-356C0D42E4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692696"/>
            <a:ext cx="6827520" cy="6040755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C2A40FD-9830-400E-8BD5-61477D767C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703985"/>
            <a:ext cx="6827520" cy="604075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C3FA4E47-15BA-4653-91FD-B2F508E3B5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20" y="700613"/>
            <a:ext cx="6827520" cy="604075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D7CB3FA-B1C9-498C-89B5-5C778151175A}"/>
              </a:ext>
            </a:extLst>
          </p:cNvPr>
          <p:cNvSpPr txBox="1"/>
          <p:nvPr/>
        </p:nvSpPr>
        <p:spPr>
          <a:xfrm>
            <a:off x="-3898" y="4462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10 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  <a:sym typeface="Wingdings" panose="05000000000000000000" pitchFamily="2" charset="2"/>
              </a:rPr>
              <a:t> 60 %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  <a:sym typeface="Wingdings" panose="05000000000000000000" pitchFamily="2" charset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  <a:sym typeface="Wingdings" panose="05000000000000000000" pitchFamily="2" charset="2"/>
              </a:rPr>
              <a:t>Levy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  <a:sym typeface="Wingdings" panose="05000000000000000000" pitchFamily="2" charset="2"/>
              </a:rPr>
              <a:t> HBT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  <a:sym typeface="Wingdings" panose="05000000000000000000" pitchFamily="2" charset="2"/>
              </a:rPr>
              <a:t>vs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min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bias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BB4CA20-636F-4BEB-85BE-773586AA5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40" y="795878"/>
            <a:ext cx="5904656" cy="6350626"/>
          </a:xfrm>
          <a:prstGeom prst="rect">
            <a:avLst/>
          </a:prstGeom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4CB9F0C3-D5AE-4D56-A8FA-AAEBF013FD26}"/>
              </a:ext>
            </a:extLst>
          </p:cNvPr>
          <p:cNvCxnSpPr/>
          <p:nvPr/>
        </p:nvCxnSpPr>
        <p:spPr>
          <a:xfrm>
            <a:off x="-168696" y="1279151"/>
            <a:ext cx="12745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C9EAA0C-0DDC-48BD-B7C1-122CB20806BC}"/>
              </a:ext>
            </a:extLst>
          </p:cNvPr>
          <p:cNvCxnSpPr/>
          <p:nvPr/>
        </p:nvCxnSpPr>
        <p:spPr>
          <a:xfrm>
            <a:off x="-37078" y="4549955"/>
            <a:ext cx="12745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2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>
            <a:extLst>
              <a:ext uri="{FF2B5EF4-FFF2-40B4-BE49-F238E27FC236}">
                <a16:creationId xmlns:a16="http://schemas.microsoft.com/office/drawing/2014/main" id="{BDE75B16-8437-43B4-8E92-A0979AE033FB}"/>
              </a:ext>
            </a:extLst>
          </p:cNvPr>
          <p:cNvSpPr/>
          <p:nvPr/>
        </p:nvSpPr>
        <p:spPr>
          <a:xfrm>
            <a:off x="0" y="165268"/>
            <a:ext cx="12192000" cy="3740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1975 – S. Weinberg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27FB6E1-E921-42F7-B0AE-615336086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74" y="2924944"/>
            <a:ext cx="10305510" cy="44806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AF3A8F7-7937-4848-8022-28CF7C454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36712"/>
            <a:ext cx="11585666" cy="187220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0BBF598-1035-4BCD-881F-07B4A362C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465" y="3717032"/>
            <a:ext cx="9928103" cy="18002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A116387-0CDB-4938-875A-4D89A77CBE62}"/>
              </a:ext>
            </a:extLst>
          </p:cNvPr>
          <p:cNvSpPr/>
          <p:nvPr/>
        </p:nvSpPr>
        <p:spPr>
          <a:xfrm>
            <a:off x="975066" y="4869160"/>
            <a:ext cx="10449526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078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683395" y="6398677"/>
            <a:ext cx="50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30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</a:t>
            </a:r>
            <a:r>
              <a:rPr lang="hu-HU" sz="28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in-MEDIUM MASS OF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’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E131FD6-1711-42A7-85ED-F31BAC0C0DEC}"/>
              </a:ext>
            </a:extLst>
          </p:cNvPr>
          <p:cNvSpPr/>
          <p:nvPr/>
        </p:nvSpPr>
        <p:spPr>
          <a:xfrm>
            <a:off x="-5016" y="5631869"/>
            <a:ext cx="12185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is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determined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help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-Einstein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measurements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Monte-Carlo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simulations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be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similar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each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indirectly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return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prodigal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Goldstone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boson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average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consistent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earlier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(0-92%)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u="sng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analysis</a:t>
            </a:r>
            <a:r>
              <a:rPr lang="hu-HU" b="1" u="sng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of arXiv:1211.1166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2F90540-2D72-4A77-81DB-FFD46389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716780"/>
            <a:ext cx="8779001" cy="4877223"/>
          </a:xfrm>
          <a:prstGeom prst="rect">
            <a:avLst/>
          </a:prstGeom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42B2EE9F-E401-40C7-8754-6FE75B2ED40C}"/>
              </a:ext>
            </a:extLst>
          </p:cNvPr>
          <p:cNvCxnSpPr/>
          <p:nvPr/>
        </p:nvCxnSpPr>
        <p:spPr>
          <a:xfrm>
            <a:off x="2454036" y="2821763"/>
            <a:ext cx="42484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A32422C7-064C-4BF4-AC85-840C20E04F8C}"/>
              </a:ext>
            </a:extLst>
          </p:cNvPr>
          <p:cNvSpPr txBox="1"/>
          <p:nvPr/>
        </p:nvSpPr>
        <p:spPr>
          <a:xfrm>
            <a:off x="2567608" y="3521790"/>
            <a:ext cx="698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/>
              <a:t>Fig</a:t>
            </a:r>
            <a:r>
              <a:rPr lang="hu-HU" dirty="0"/>
              <a:t>. 5 of </a:t>
            </a:r>
            <a:r>
              <a:rPr lang="hu-HU" dirty="0">
                <a:hlinkClick r:id="rId4"/>
              </a:rPr>
              <a:t>https://arxiv.org/pdf/1211.1166</a:t>
            </a:r>
            <a:r>
              <a:rPr lang="hu-HU" dirty="0"/>
              <a:t> , min </a:t>
            </a:r>
            <a:r>
              <a:rPr lang="hu-HU" dirty="0" err="1"/>
              <a:t>bias</a:t>
            </a:r>
            <a:r>
              <a:rPr lang="hu-HU" dirty="0"/>
              <a:t> PHENIX </a:t>
            </a:r>
            <a:r>
              <a:rPr lang="hu-HU" dirty="0" err="1"/>
              <a:t>dielectron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20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DD7CB3FA-B1C9-498C-89B5-5C778151175A}"/>
              </a:ext>
            </a:extLst>
          </p:cNvPr>
          <p:cNvSpPr txBox="1"/>
          <p:nvPr/>
        </p:nvSpPr>
        <p:spPr>
          <a:xfrm>
            <a:off x="-3898" y="87015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UNItING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CL MAPS (10-60 %,  0-60 %)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vs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min.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bias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dielectroN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sz="16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0312A1F-3FCC-47B1-8EE1-3793324723FC}"/>
              </a:ext>
            </a:extLst>
          </p:cNvPr>
          <p:cNvSpPr txBox="1"/>
          <p:nvPr/>
        </p:nvSpPr>
        <p:spPr>
          <a:xfrm>
            <a:off x="-1" y="764704"/>
            <a:ext cx="12188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  </a:t>
            </a:r>
            <a:r>
              <a:rPr lang="hu-HU" sz="1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Note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IF CL(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) is a </a:t>
            </a:r>
            <a:r>
              <a:rPr lang="hu-HU" sz="1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uniformly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1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distributed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random </a:t>
            </a:r>
            <a:r>
              <a:rPr lang="hu-HU" sz="1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variable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 </a:t>
            </a:r>
            <a:r>
              <a:rPr lang="hu-HU" sz="1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interval</a:t>
            </a:r>
            <a:r>
              <a:rPr lang="hu-HU" sz="1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(0,1)</a:t>
            </a:r>
          </a:p>
          <a:p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	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Then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( CL(1)+ CL(2) + …  + CL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(n)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)/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is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also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uniformly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distributed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 (0,1)</a:t>
            </a:r>
          </a:p>
          <a:p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         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So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CL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maps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various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classes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can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be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averaged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over </a:t>
            </a:r>
          </a:p>
          <a:p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	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result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yields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an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effective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CL map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for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the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merged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centrality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classes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098FB3C-3702-47C7-8D04-DF76225D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" y="1967947"/>
            <a:ext cx="6090917" cy="489005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2F62F25-61EB-4EE6-981A-804D1AF3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26" y="1965032"/>
            <a:ext cx="6002892" cy="4892967"/>
          </a:xfrm>
          <a:prstGeom prst="rect">
            <a:avLst/>
          </a:prstGeom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4B6ABF18-2661-44AA-A5DA-3E285F161F53}"/>
              </a:ext>
            </a:extLst>
          </p:cNvPr>
          <p:cNvCxnSpPr/>
          <p:nvPr/>
        </p:nvCxnSpPr>
        <p:spPr>
          <a:xfrm>
            <a:off x="695400" y="4293096"/>
            <a:ext cx="424847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C0C75086-6FE7-4ED1-80C3-34EB3C889EA6}"/>
              </a:ext>
            </a:extLst>
          </p:cNvPr>
          <p:cNvCxnSpPr>
            <a:cxnSpLocks/>
          </p:cNvCxnSpPr>
          <p:nvPr/>
        </p:nvCxnSpPr>
        <p:spPr>
          <a:xfrm>
            <a:off x="1343472" y="2420888"/>
            <a:ext cx="72737" cy="43204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309200B-6DBE-4EFB-A8FD-E912A65A149C}"/>
              </a:ext>
            </a:extLst>
          </p:cNvPr>
          <p:cNvSpPr txBox="1"/>
          <p:nvPr/>
        </p:nvSpPr>
        <p:spPr>
          <a:xfrm>
            <a:off x="695401" y="4509120"/>
            <a:ext cx="4464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 err="1"/>
              <a:t>Lines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Fig</a:t>
            </a:r>
            <a:r>
              <a:rPr lang="hu-HU" dirty="0"/>
              <a:t>. 5 of </a:t>
            </a:r>
          </a:p>
          <a:p>
            <a:pPr algn="ctr"/>
            <a:r>
              <a:rPr lang="hu-HU" dirty="0">
                <a:hlinkClick r:id="rId4"/>
              </a:rPr>
              <a:t>https://arxiv.org/pdf/1211.1166</a:t>
            </a:r>
            <a:r>
              <a:rPr lang="hu-HU" dirty="0"/>
              <a:t> , </a:t>
            </a:r>
          </a:p>
          <a:p>
            <a:pPr algn="ctr"/>
            <a:r>
              <a:rPr lang="hu-HU" dirty="0"/>
              <a:t>min </a:t>
            </a:r>
            <a:r>
              <a:rPr lang="hu-HU" dirty="0" err="1"/>
              <a:t>bias</a:t>
            </a:r>
            <a:r>
              <a:rPr lang="hu-HU" dirty="0"/>
              <a:t> PHENIX </a:t>
            </a:r>
            <a:r>
              <a:rPr lang="hu-HU" dirty="0" err="1"/>
              <a:t>dielectron</a:t>
            </a:r>
            <a:endParaRPr lang="hu-HU" dirty="0"/>
          </a:p>
          <a:p>
            <a:pPr algn="ctr"/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united</a:t>
            </a:r>
            <a:r>
              <a:rPr lang="hu-HU" dirty="0"/>
              <a:t> 10-60 % CL </a:t>
            </a:r>
            <a:r>
              <a:rPr lang="hu-HU" dirty="0" err="1"/>
              <a:t>maps</a:t>
            </a:r>
            <a:r>
              <a:rPr lang="hu-HU" dirty="0"/>
              <a:t> of PPG232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1732B6C-E3D8-4473-BBAE-0B08FE426229}"/>
              </a:ext>
            </a:extLst>
          </p:cNvPr>
          <p:cNvSpPr txBox="1"/>
          <p:nvPr/>
        </p:nvSpPr>
        <p:spPr>
          <a:xfrm>
            <a:off x="6960096" y="4388911"/>
            <a:ext cx="4464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r>
              <a:rPr lang="hu-HU" dirty="0" err="1"/>
              <a:t>united</a:t>
            </a:r>
            <a:r>
              <a:rPr lang="hu-HU" dirty="0"/>
              <a:t> 0-60 % CL </a:t>
            </a:r>
            <a:r>
              <a:rPr lang="hu-HU" dirty="0" err="1"/>
              <a:t>maps</a:t>
            </a:r>
            <a:r>
              <a:rPr lang="hu-HU" dirty="0"/>
              <a:t> of PPG232</a:t>
            </a:r>
          </a:p>
          <a:p>
            <a:pPr algn="ctr"/>
            <a:r>
              <a:rPr lang="hu-HU" dirty="0" err="1"/>
              <a:t>note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shift of B**(-1) in</a:t>
            </a:r>
          </a:p>
          <a:p>
            <a:pPr algn="ctr"/>
            <a:r>
              <a:rPr lang="hu-HU" dirty="0"/>
              <a:t>0-10 % </a:t>
            </a:r>
            <a:r>
              <a:rPr lang="hu-HU" dirty="0" err="1"/>
              <a:t>centrality</a:t>
            </a:r>
            <a:r>
              <a:rPr lang="hu-HU" dirty="0"/>
              <a:t> </a:t>
            </a:r>
            <a:r>
              <a:rPr lang="hu-HU" dirty="0" err="1"/>
              <a:t>class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45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Q3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CAN WE RECONSTRUCT THE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70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A3: INDIRECTLY RECONSTRUCTED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AFD7D61-587F-45DA-9E7F-8F5074D5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23" y="5661248"/>
            <a:ext cx="8272755" cy="10081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2B05C76-400C-40D7-9526-5DDFDFA7D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836712"/>
            <a:ext cx="9854889" cy="47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0" y="18864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NEW: CENTRALITY DEPENDENT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sz="2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E2FDB43-D88D-4D7F-9CDF-1C2096AC531B}"/>
              </a:ext>
            </a:extLst>
          </p:cNvPr>
          <p:cNvSpPr txBox="1"/>
          <p:nvPr/>
        </p:nvSpPr>
        <p:spPr>
          <a:xfrm>
            <a:off x="9237" y="62373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G. Kasza and T. Cs. In preparation   </a:t>
            </a:r>
            <a:endParaRPr lang="hu-HU" sz="2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0D73C8-BC75-40F2-BDEE-FC400053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9" y="1155503"/>
            <a:ext cx="5791003" cy="443373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5F35DB3-14AE-405E-8D79-F5E9DC57C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43" y="1155503"/>
            <a:ext cx="5791003" cy="44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0" y="18864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NEW: CENTRALITY DEPENDENT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sz="2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E2FDB43-D88D-4D7F-9CDF-1C2096AC531B}"/>
              </a:ext>
            </a:extLst>
          </p:cNvPr>
          <p:cNvSpPr txBox="1"/>
          <p:nvPr/>
        </p:nvSpPr>
        <p:spPr>
          <a:xfrm>
            <a:off x="28137" y="62373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G. Kasza and T. Cs. In preparation   </a:t>
            </a:r>
            <a:endParaRPr lang="hu-HU" sz="2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E71C099-5D89-41CB-B816-7990FD9D7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r="6754"/>
          <a:stretch/>
        </p:blipFill>
        <p:spPr>
          <a:xfrm>
            <a:off x="191344" y="836712"/>
            <a:ext cx="8136905" cy="536064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A3E70FD-138F-445C-AE65-023C1D31772D}"/>
              </a:ext>
            </a:extLst>
          </p:cNvPr>
          <p:cNvSpPr txBox="1"/>
          <p:nvPr/>
        </p:nvSpPr>
        <p:spPr>
          <a:xfrm>
            <a:off x="8363539" y="1867900"/>
            <a:ext cx="382846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Enhancement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factor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f</a:t>
            </a:r>
            <a:r>
              <a:rPr lang="hu-HU" sz="1600" b="1" baseline="-25000" dirty="0" err="1">
                <a:solidFill>
                  <a:srgbClr val="FFFF00"/>
                </a:solidFill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1600" b="1" baseline="-25000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’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determined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similarly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as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in </a:t>
            </a:r>
            <a:r>
              <a:rPr lang="hu-HU" sz="16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Cs.T</a:t>
            </a:r>
            <a:r>
              <a:rPr lang="hu-HU" sz="16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., R. Vértesi and J. Sziklai, </a:t>
            </a:r>
            <a:r>
              <a:rPr lang="it-IT" b="1" i="1" dirty="0">
                <a:solidFill>
                  <a:srgbClr val="FFFF00"/>
                </a:solidFill>
                <a:effectLst/>
                <a:latin typeface="-apple-system"/>
              </a:rPr>
              <a:t>Phys.Rev.Lett.</a:t>
            </a:r>
            <a:r>
              <a:rPr lang="it-IT" b="1" i="0" dirty="0">
                <a:solidFill>
                  <a:srgbClr val="FFFF00"/>
                </a:solidFill>
                <a:effectLst/>
                <a:latin typeface="-apple-system"/>
              </a:rPr>
              <a:t> 105 (2010) 182301</a:t>
            </a:r>
          </a:p>
          <a:p>
            <a:pPr algn="ctr"/>
            <a:r>
              <a:rPr lang="it-IT" b="1" i="0" dirty="0">
                <a:solidFill>
                  <a:srgbClr val="FFFF00"/>
                </a:solidFill>
                <a:effectLst/>
                <a:latin typeface="-apple-system"/>
              </a:rPr>
              <a:t>e-Print: </a:t>
            </a:r>
            <a:r>
              <a:rPr lang="it-IT" b="1" i="0" u="none" strike="noStrike" dirty="0">
                <a:solidFill>
                  <a:srgbClr val="FFFF00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0912.5526</a:t>
            </a:r>
            <a:r>
              <a:rPr lang="it-IT" b="1" i="0" dirty="0">
                <a:solidFill>
                  <a:srgbClr val="FFFF00"/>
                </a:solidFill>
                <a:effectLst/>
                <a:latin typeface="-apple-system"/>
              </a:rPr>
              <a:t> [nucl-ex]</a:t>
            </a:r>
          </a:p>
          <a:p>
            <a:pPr algn="ctr"/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Enhancement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factor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4 &lt; </a:t>
            </a:r>
            <a:r>
              <a:rPr lang="hu-HU" sz="1800" b="1" dirty="0" err="1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f</a:t>
            </a:r>
            <a:r>
              <a:rPr lang="hu-HU" sz="1800" b="1" baseline="-25000" dirty="0" err="1">
                <a:solidFill>
                  <a:srgbClr val="FFFF00"/>
                </a:solidFill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1800" b="1" baseline="-25000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’</a:t>
            </a:r>
            <a:r>
              <a:rPr lang="hu-HU" sz="1800" b="1" dirty="0">
                <a:solidFill>
                  <a:srgbClr val="FFFF00"/>
                </a:solidFill>
                <a:latin typeface="Verdana" pitchFamily="34"/>
                <a:ea typeface="Arial Unicode MS" pitchFamily="2"/>
                <a:cs typeface="Tahoma" pitchFamily="2"/>
              </a:rPr>
              <a:t> &lt; 20, </a:t>
            </a:r>
          </a:p>
          <a:p>
            <a:pPr algn="ctr"/>
            <a:r>
              <a:rPr lang="hu-HU" sz="1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greatest</a:t>
            </a:r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</a:t>
            </a:r>
          </a:p>
          <a:p>
            <a:pPr algn="ctr"/>
            <a:r>
              <a:rPr lang="hu-HU" sz="1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most </a:t>
            </a:r>
            <a:r>
              <a:rPr lang="hu-HU" sz="1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collisions</a:t>
            </a:r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599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Q4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Can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reproduce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pion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67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4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cross-check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core-halo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corrected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p</a:t>
            </a:r>
            <a:r>
              <a:rPr lang="hu-HU" sz="2800" b="1" cap="all" baseline="30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943198C-BEBF-4962-A521-C0386DFD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5" y="692696"/>
            <a:ext cx="11236170" cy="551567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73E69D2-6474-44DC-B9F9-40BAB008CB4A}"/>
              </a:ext>
            </a:extLst>
          </p:cNvPr>
          <p:cNvSpPr txBox="1"/>
          <p:nvPr/>
        </p:nvSpPr>
        <p:spPr>
          <a:xfrm>
            <a:off x="9237" y="62373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p</a:t>
            </a:r>
            <a:r>
              <a:rPr lang="hu-HU" sz="2800" b="1" cap="all" baseline="30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OK, T. Novák and T. Cs. In preparation  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15433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4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cross-check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core-halo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corrected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p</a:t>
            </a:r>
            <a:r>
              <a:rPr lang="hu-HU" sz="2800" b="1" cap="all" baseline="30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+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D3575E0-83F8-410B-AC8E-3C74D5C2F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5" y="692696"/>
            <a:ext cx="11236170" cy="551567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88A020F-916A-4D40-98E9-0B13AFFED9AC}"/>
              </a:ext>
            </a:extLst>
          </p:cNvPr>
          <p:cNvSpPr txBox="1"/>
          <p:nvPr/>
        </p:nvSpPr>
        <p:spPr>
          <a:xfrm>
            <a:off x="9237" y="62373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p</a:t>
            </a:r>
            <a:r>
              <a:rPr lang="hu-HU" sz="2800" b="1" cap="all" baseline="30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+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spectra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OK, T. Novák and T. Cs. In preparation  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349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2"/>
          <p:cNvSpPr/>
          <p:nvPr/>
        </p:nvSpPr>
        <p:spPr>
          <a:xfrm>
            <a:off x="1524000" y="244822"/>
            <a:ext cx="9144000" cy="685799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hu-HU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EDB2588-0A47-42B8-9F4A-CB01C081D267}"/>
              </a:ext>
            </a:extLst>
          </p:cNvPr>
          <p:cNvSpPr txBox="1"/>
          <p:nvPr/>
        </p:nvSpPr>
        <p:spPr>
          <a:xfrm>
            <a:off x="-6018" y="16947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BACKUP SLIDES   </a:t>
            </a: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C160FF4-E35E-482A-A1BB-576DEF2BF245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1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>
            <a:extLst>
              <a:ext uri="{FF2B5EF4-FFF2-40B4-BE49-F238E27FC236}">
                <a16:creationId xmlns:a16="http://schemas.microsoft.com/office/drawing/2014/main" id="{BDE75B16-8437-43B4-8E92-A0979AE033FB}"/>
              </a:ext>
            </a:extLst>
          </p:cNvPr>
          <p:cNvSpPr/>
          <p:nvPr/>
        </p:nvSpPr>
        <p:spPr>
          <a:xfrm>
            <a:off x="0" y="165268"/>
            <a:ext cx="12192000" cy="3740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1984 – R.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Pisarski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and F.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Wilczek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FAA6D00-A67F-4529-A065-40EDAA94C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01" y="836712"/>
            <a:ext cx="10105167" cy="170020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36A24DB-8745-4981-B853-43399D998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780928"/>
            <a:ext cx="10966260" cy="2103934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A116387-0CDB-4938-875A-4D89A77CBE62}"/>
              </a:ext>
            </a:extLst>
          </p:cNvPr>
          <p:cNvSpPr/>
          <p:nvPr/>
        </p:nvSpPr>
        <p:spPr>
          <a:xfrm>
            <a:off x="839416" y="4005064"/>
            <a:ext cx="10449526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57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683395" y="6398677"/>
            <a:ext cx="50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40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in-MEDIUM MASS OF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’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E131FD6-1711-42A7-85ED-F31BAC0C0DEC}"/>
              </a:ext>
            </a:extLst>
          </p:cNvPr>
          <p:cNvSpPr/>
          <p:nvPr/>
        </p:nvSpPr>
        <p:spPr>
          <a:xfrm>
            <a:off x="119336" y="4581128"/>
            <a:ext cx="6694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determined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indirectly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from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-Einstein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2B9A77B-69D3-4CA5-8C3F-9E1F8680F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31" y="793093"/>
            <a:ext cx="5380792" cy="371199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44361A8-3AB0-4B93-9FAD-93816A42B838}"/>
              </a:ext>
            </a:extLst>
          </p:cNvPr>
          <p:cNvSpPr txBox="1"/>
          <p:nvPr/>
        </p:nvSpPr>
        <p:spPr>
          <a:xfrm>
            <a:off x="119336" y="5302949"/>
            <a:ext cx="646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Similar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 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(548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)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each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!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9BA157E-514A-41D2-8894-45AC696E4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29" y="774724"/>
            <a:ext cx="5082002" cy="548510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AFCC81B-7C94-4A65-9268-6B04A5089CC1}"/>
              </a:ext>
            </a:extLst>
          </p:cNvPr>
          <p:cNvSpPr txBox="1"/>
          <p:nvPr/>
        </p:nvSpPr>
        <p:spPr>
          <a:xfrm>
            <a:off x="-22718" y="5951021"/>
            <a:ext cx="6694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Lower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than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’ (958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)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except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50-60%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223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683395" y="6398677"/>
            <a:ext cx="508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41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151546"/>
            <a:ext cx="12185196" cy="5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 </a:t>
            </a:r>
            <a:r>
              <a:rPr kumimoji="0" lang="hu-HU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dependence</a:t>
            </a:r>
            <a:r>
              <a:rPr kumimoji="0" lang="hu-HU" sz="28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of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in-MEDIUM MASS OF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kumimoji="0" lang="hu-HU" sz="28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’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E131FD6-1711-42A7-85ED-F31BAC0C0DEC}"/>
              </a:ext>
            </a:extLst>
          </p:cNvPr>
          <p:cNvSpPr/>
          <p:nvPr/>
        </p:nvSpPr>
        <p:spPr>
          <a:xfrm>
            <a:off x="119336" y="4581128"/>
            <a:ext cx="6694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determined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indirectly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from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-Einstein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44361A8-3AB0-4B93-9FAD-93816A42B838}"/>
              </a:ext>
            </a:extLst>
          </p:cNvPr>
          <p:cNvSpPr txBox="1"/>
          <p:nvPr/>
        </p:nvSpPr>
        <p:spPr>
          <a:xfrm>
            <a:off x="119336" y="5302949"/>
            <a:ext cx="646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Similar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 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(548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)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each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!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9BA157E-514A-41D2-8894-45AC696E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729" y="774724"/>
            <a:ext cx="5082002" cy="548510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AFCC81B-7C94-4A65-9268-6B04A5089CC1}"/>
              </a:ext>
            </a:extLst>
          </p:cNvPr>
          <p:cNvSpPr txBox="1"/>
          <p:nvPr/>
        </p:nvSpPr>
        <p:spPr>
          <a:xfrm>
            <a:off x="-22718" y="5951021"/>
            <a:ext cx="6694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Lower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than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vacuum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’ (958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MeV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itchFamily="2"/>
              </a:rPr>
              <a:t>)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except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50-60%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centrality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!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4C85C13-AC93-4900-9117-D5F2BE38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791700"/>
            <a:ext cx="3673158" cy="9906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94AEBBF-55D6-4869-944B-EBDFDEB96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74" y="2892915"/>
            <a:ext cx="3696020" cy="9754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03F0868-2362-4949-ADD6-5E58964AE8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966"/>
          <a:stretch/>
        </p:blipFill>
        <p:spPr>
          <a:xfrm>
            <a:off x="107905" y="1860543"/>
            <a:ext cx="3696020" cy="465964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C060D76-ECF5-4C44-A0D8-F0033795D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632" y="3909640"/>
            <a:ext cx="3711262" cy="6706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7468404-DCC0-482A-8E84-D1D32DF5F5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5892"/>
          <a:stretch/>
        </p:blipFill>
        <p:spPr>
          <a:xfrm>
            <a:off x="2798874" y="2279235"/>
            <a:ext cx="3696020" cy="5360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159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hu-HU" dirty="0"/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hu-HU" dirty="0"/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42835" y="6400801"/>
            <a:ext cx="506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42</a:t>
            </a:fld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Shape 179"/>
          <p:cNvSpPr txBox="1"/>
          <p:nvPr/>
        </p:nvSpPr>
        <p:spPr>
          <a:xfrm>
            <a:off x="0" y="-903"/>
            <a:ext cx="12192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THIS IMPLIES A SECOND TRANSITION IN QCD</a:t>
            </a:r>
            <a:r>
              <a:rPr lang="hu-H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C9FF9EA-33B2-48FE-99CC-2F7A298EDBEC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hape 179">
            <a:extLst>
              <a:ext uri="{FF2B5EF4-FFF2-40B4-BE49-F238E27FC236}">
                <a16:creationId xmlns:a16="http://schemas.microsoft.com/office/drawing/2014/main" id="{369AC6F8-F6E2-4F12-B7E3-39C6DF9E5ED3}"/>
              </a:ext>
            </a:extLst>
          </p:cNvPr>
          <p:cNvSpPr txBox="1"/>
          <p:nvPr/>
        </p:nvSpPr>
        <p:spPr>
          <a:xfrm>
            <a:off x="-24680" y="692696"/>
            <a:ext cx="12192000" cy="69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r>
              <a:rPr lang="hu-H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PRC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Editors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’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Suggestion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(2024/12)</a:t>
            </a:r>
            <a:endParaRPr lang="hu-H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45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05348"/>
            <a:ext cx="12216679" cy="685799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16615"/>
              <a:ext cx="9144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Variables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and Coulomb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corrections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for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Levy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C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2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(Q)</a:t>
              </a:r>
            </a:p>
          </p:txBody>
        </p:sp>
      </p:grpSp>
      <p:sp>
        <p:nvSpPr>
          <p:cNvPr id="9" name="Téglalap 8"/>
          <p:cNvSpPr/>
          <p:nvPr/>
        </p:nvSpPr>
        <p:spPr>
          <a:xfrm>
            <a:off x="24681" y="5085184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PHENIX,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Phys.Rev.C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97 (2018) 6, 064911 and 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2407.08586 [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-ex]</a:t>
            </a:r>
            <a:endParaRPr lang="hu-HU" sz="2000" b="1" dirty="0">
              <a:solidFill>
                <a:srgbClr val="FFFF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D3C6A256-B40F-496E-AA28-B5250C43349C}"/>
              </a:ext>
            </a:extLst>
          </p:cNvPr>
          <p:cNvSpPr/>
          <p:nvPr/>
        </p:nvSpPr>
        <p:spPr>
          <a:xfrm>
            <a:off x="24681" y="6165304"/>
            <a:ext cx="12191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recent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review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Levy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Bose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-Einstein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correlations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heavy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ions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 algn="ctr"/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M. Csanád and D. Kincses, </a:t>
            </a:r>
            <a:r>
              <a:rPr lang="nl-NL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Universe 10 (2024) 2, 54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arXiv: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2401.01249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hep-ph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1927543-9D11-42FE-AD1F-C68E1767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704" y="855983"/>
            <a:ext cx="5677392" cy="48010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F2CDF48-BE41-4373-85A4-D7E681752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410" y="1436481"/>
            <a:ext cx="5303980" cy="9983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58D1D35-1F85-41B9-904E-8ED59C913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119" y="2532304"/>
            <a:ext cx="8321761" cy="87637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410E83F8-A053-4882-93C3-2C23AE755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238" y="3523725"/>
            <a:ext cx="7201524" cy="1417443"/>
          </a:xfrm>
          <a:prstGeom prst="rect">
            <a:avLst/>
          </a:prstGeom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E13B397D-D6E5-44A9-9DAE-0787209C6A7D}"/>
              </a:ext>
            </a:extLst>
          </p:cNvPr>
          <p:cNvSpPr/>
          <p:nvPr/>
        </p:nvSpPr>
        <p:spPr>
          <a:xfrm>
            <a:off x="24681" y="5517232"/>
            <a:ext cx="12191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recent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Coulomb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corrections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Levy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 algn="ctr"/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M. Nagy, A.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Purzsa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Eur.Phys.J.C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83 (2023) 11, 1015, arXiv: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2308.10745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nucl-th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242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468349" y="105348"/>
            <a:ext cx="9144000" cy="685799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16615"/>
              <a:ext cx="9144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Quality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plot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for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Levy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fits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of C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2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(Q)</a:t>
              </a:r>
            </a:p>
          </p:txBody>
        </p:sp>
      </p:grpSp>
      <p:sp>
        <p:nvSpPr>
          <p:cNvPr id="9" name="Téglalap 8"/>
          <p:cNvSpPr/>
          <p:nvPr/>
        </p:nvSpPr>
        <p:spPr>
          <a:xfrm>
            <a:off x="24681" y="6093296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√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hu-HU" sz="20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200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0-30 % 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collisions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Phys.Rev.C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97 (2018) 6, 064911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C1F7719-C691-4059-A877-2F41A0A1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620" y="725491"/>
            <a:ext cx="6840761" cy="5350695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F8209DBE-8DBC-456B-BC17-4DBEA3C6E63E}"/>
              </a:ext>
            </a:extLst>
          </p:cNvPr>
          <p:cNvGrpSpPr/>
          <p:nvPr/>
        </p:nvGrpSpPr>
        <p:grpSpPr>
          <a:xfrm>
            <a:off x="3276371" y="1370261"/>
            <a:ext cx="2678710" cy="2983955"/>
            <a:chOff x="3864636" y="1676302"/>
            <a:chExt cx="2282758" cy="2722466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4B654311-527D-4BCF-9D63-D53C255357B3}"/>
                </a:ext>
              </a:extLst>
            </p:cNvPr>
            <p:cNvSpPr/>
            <p:nvPr/>
          </p:nvSpPr>
          <p:spPr>
            <a:xfrm>
              <a:off x="4568760" y="1676302"/>
              <a:ext cx="1578634" cy="63835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Nyíl: felfelé-lefelé mutató 12">
                  <a:extLst>
                    <a:ext uri="{FF2B5EF4-FFF2-40B4-BE49-F238E27FC236}">
                      <a16:creationId xmlns:a16="http://schemas.microsoft.com/office/drawing/2014/main" id="{57BCFE67-E582-4B18-B19D-C83072A23772}"/>
                    </a:ext>
                  </a:extLst>
                </p:cNvPr>
                <p:cNvSpPr/>
                <p:nvPr/>
              </p:nvSpPr>
              <p:spPr>
                <a:xfrm>
                  <a:off x="3864636" y="2344815"/>
                  <a:ext cx="491705" cy="1811547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Nyíl: felfelé-lefelé mutató 13">
                  <a:extLst>
                    <a:ext uri="{FF2B5EF4-FFF2-40B4-BE49-F238E27FC236}">
                      <a16:creationId xmlns:a16="http://schemas.microsoft.com/office/drawing/2014/main" id="{68394930-D7A8-E656-CDDF-B2A6D4A9F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4636" y="2344815"/>
                  <a:ext cx="491705" cy="1811547"/>
                </a:xfrm>
                <a:prstGeom prst="upDownArrow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Nyíl: felfelé-lefelé mutató 13">
                  <a:extLst>
                    <a:ext uri="{FF2B5EF4-FFF2-40B4-BE49-F238E27FC236}">
                      <a16:creationId xmlns:a16="http://schemas.microsoft.com/office/drawing/2014/main" id="{9C332582-270F-4752-B6D2-345E9D39CD80}"/>
                    </a:ext>
                  </a:extLst>
                </p:cNvPr>
                <p:cNvSpPr/>
                <p:nvPr/>
              </p:nvSpPr>
              <p:spPr>
                <a:xfrm rot="2732165">
                  <a:off x="4464068" y="2885383"/>
                  <a:ext cx="524849" cy="1166876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Nyíl: felfelé-lefelé mutató 14">
                  <a:extLst>
                    <a:ext uri="{FF2B5EF4-FFF2-40B4-BE49-F238E27FC236}">
                      <a16:creationId xmlns:a16="http://schemas.microsoft.com/office/drawing/2014/main" id="{80DF9BBD-E844-80C0-9959-2CA042D6D9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32165">
                  <a:off x="4464068" y="2885383"/>
                  <a:ext cx="524849" cy="1166876"/>
                </a:xfrm>
                <a:prstGeom prst="upDownArrow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Nyíl: felfelé-lefelé mutató 14">
                  <a:extLst>
                    <a:ext uri="{FF2B5EF4-FFF2-40B4-BE49-F238E27FC236}">
                      <a16:creationId xmlns:a16="http://schemas.microsoft.com/office/drawing/2014/main" id="{A8547735-0F94-4CC6-9B15-5540255BE961}"/>
                    </a:ext>
                  </a:extLst>
                </p:cNvPr>
                <p:cNvSpPr/>
                <p:nvPr/>
              </p:nvSpPr>
              <p:spPr>
                <a:xfrm rot="5400000">
                  <a:off x="4692335" y="3370856"/>
                  <a:ext cx="466696" cy="1589128"/>
                </a:xfrm>
                <a:prstGeom prst="upDownArrow">
                  <a:avLst/>
                </a:prstGeom>
                <a:solidFill>
                  <a:srgbClr val="B71E42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Nyíl: felfelé-lefelé mutató 15">
                  <a:extLst>
                    <a:ext uri="{FF2B5EF4-FFF2-40B4-BE49-F238E27FC236}">
                      <a16:creationId xmlns:a16="http://schemas.microsoft.com/office/drawing/2014/main" id="{8CB8AC0A-6959-5527-2349-C74A711BB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692335" y="3370856"/>
                  <a:ext cx="466696" cy="1589128"/>
                </a:xfrm>
                <a:prstGeom prst="upDownArrow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D3C6A256-B40F-496E-AA28-B5250C43349C}"/>
              </a:ext>
            </a:extLst>
          </p:cNvPr>
          <p:cNvSpPr/>
          <p:nvPr/>
        </p:nvSpPr>
        <p:spPr>
          <a:xfrm>
            <a:off x="24681" y="6413266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good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fit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quality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p-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value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hu-HU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CL &gt; 0.1 %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F4FC03E-1485-4ADF-B7C6-DF4F0CE37CF0}"/>
              </a:ext>
            </a:extLst>
          </p:cNvPr>
          <p:cNvSpPr/>
          <p:nvPr/>
        </p:nvSpPr>
        <p:spPr>
          <a:xfrm>
            <a:off x="2675620" y="4509120"/>
            <a:ext cx="600751" cy="1264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CDC5C4D-FD01-4218-BA7E-AA64A600CA84}"/>
              </a:ext>
            </a:extLst>
          </p:cNvPr>
          <p:cNvSpPr/>
          <p:nvPr/>
        </p:nvSpPr>
        <p:spPr>
          <a:xfrm>
            <a:off x="3624880" y="4670435"/>
            <a:ext cx="5688632" cy="8557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0746241E-5F44-4C90-934F-BFE0AECB41F7}"/>
              </a:ext>
            </a:extLst>
          </p:cNvPr>
          <p:cNvSpPr/>
          <p:nvPr/>
        </p:nvSpPr>
        <p:spPr>
          <a:xfrm>
            <a:off x="4102628" y="2617053"/>
            <a:ext cx="1852453" cy="5115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94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Levy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C(Q)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for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kaons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: no U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(1),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but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new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</a:t>
              </a:r>
              <a:r>
                <a:rPr lang="hu-HU" sz="3200" b="1" baseline="-25000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scalings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5661248"/>
            <a:ext cx="12192000" cy="1196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PHENIX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preliminary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KK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√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200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min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bias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(KK) ~ </a:t>
            </a:r>
            <a:r>
              <a:rPr lang="hu-HU" sz="1600" b="1" dirty="0" err="1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 no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(KK)/</a:t>
            </a:r>
            <a:r>
              <a:rPr lang="hu-HU" sz="1600" b="1" dirty="0" err="1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expected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(KK) ~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): no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anomalous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diffusion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??</a:t>
            </a: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L. Kovács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PHENIX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Collaboration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2023, 9(7), 336 ,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arXiv:2307.09573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1CA7EE4-AA44-4C65-BDF6-9C3E7E33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" y="692696"/>
            <a:ext cx="3744416" cy="27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4761A9-A014-4D63-AC21-18E32FA1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00" y="691629"/>
            <a:ext cx="4680520" cy="27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1884C9F-FAD3-4682-AF92-0F5FAB98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74" y="2852936"/>
            <a:ext cx="4716626" cy="2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C2D2FE3-BBAF-45FD-A78E-C9627E1D3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" y="3429000"/>
            <a:ext cx="3730051" cy="22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4B1BEDD-E373-499D-A2CD-247286E3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23" y="3468891"/>
            <a:ext cx="3730051" cy="219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F0F9EA8-8CA3-41DD-ADD0-322F197C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81" y="692696"/>
            <a:ext cx="3840656" cy="22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E87130D-CB06-4324-905D-C18AEBE55EF8}"/>
              </a:ext>
            </a:extLst>
          </p:cNvPr>
          <p:cNvCxnSpPr/>
          <p:nvPr/>
        </p:nvCxnSpPr>
        <p:spPr>
          <a:xfrm>
            <a:off x="9912424" y="4437112"/>
            <a:ext cx="2016224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4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HBT: 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Two-particle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symmetrization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,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chaotic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source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6" name="Szabadkézi sokszög 5"/>
          <p:cNvSpPr/>
          <p:nvPr/>
        </p:nvSpPr>
        <p:spPr>
          <a:xfrm>
            <a:off x="0" y="692696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-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not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?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Partial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coherence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3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2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particle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5877272"/>
            <a:ext cx="12192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>
                <a:solidFill>
                  <a:srgbClr val="FFFF00"/>
                </a:solidFill>
              </a:rPr>
              <a:t>PHENIX </a:t>
            </a:r>
            <a:r>
              <a:rPr lang="hu-HU" b="1" dirty="0" err="1">
                <a:solidFill>
                  <a:srgbClr val="FFFF00"/>
                </a:solidFill>
              </a:rPr>
              <a:t>preliminary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data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on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three-pion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Bose</a:t>
            </a:r>
            <a:r>
              <a:rPr lang="hu-HU" b="1" dirty="0">
                <a:solidFill>
                  <a:srgbClr val="FFFF00"/>
                </a:solidFill>
              </a:rPr>
              <a:t>-Einstein: </a:t>
            </a:r>
            <a:r>
              <a:rPr lang="hu-HU" b="1" dirty="0" err="1">
                <a:solidFill>
                  <a:srgbClr val="FFFF00"/>
                </a:solidFill>
              </a:rPr>
              <a:t>A.Bagoly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hu-HU" b="1" dirty="0" err="1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poster</a:t>
            </a:r>
            <a:r>
              <a:rPr lang="hu-HU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b="1" dirty="0" err="1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hu-HU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QM17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Partial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coherence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measurement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possible</a:t>
            </a:r>
            <a:r>
              <a:rPr lang="hu-HU" b="1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85FB096-9EA2-487F-8659-9220134E76C0}"/>
              </a:ext>
            </a:extLst>
          </p:cNvPr>
          <p:cNvSpPr txBox="1"/>
          <p:nvPr/>
        </p:nvSpPr>
        <p:spPr>
          <a:xfrm>
            <a:off x="7464152" y="1259393"/>
            <a:ext cx="460851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hu-HU" b="1" dirty="0">
                <a:hlinkClick r:id="rId4"/>
              </a:rPr>
              <a:t>arXiv:0604021</a:t>
            </a:r>
            <a:r>
              <a:rPr lang="hu-HU" b="1" dirty="0"/>
              <a:t>: R. J. Glauber </a:t>
            </a:r>
            <a:r>
              <a:rPr lang="hu-HU" b="1" dirty="0" err="1"/>
              <a:t>noted</a:t>
            </a:r>
            <a:r>
              <a:rPr lang="hu-HU" b="1" dirty="0"/>
              <a:t> </a:t>
            </a:r>
            <a:r>
              <a:rPr lang="hu-HU" b="1" dirty="0" err="1"/>
              <a:t>that</a:t>
            </a:r>
            <a:r>
              <a:rPr lang="hu-HU" b="1" dirty="0"/>
              <a:t> </a:t>
            </a:r>
            <a:r>
              <a:rPr lang="hu-HU" b="1" dirty="0" err="1"/>
              <a:t>partial</a:t>
            </a:r>
            <a:r>
              <a:rPr lang="hu-HU" b="1" dirty="0"/>
              <a:t> </a:t>
            </a:r>
            <a:r>
              <a:rPr lang="hu-HU" b="1" dirty="0" err="1"/>
              <a:t>coherence</a:t>
            </a:r>
            <a:r>
              <a:rPr lang="hu-HU" b="1" dirty="0"/>
              <a:t> </a:t>
            </a:r>
            <a:r>
              <a:rPr lang="hu-HU" b="1" dirty="0" err="1"/>
              <a:t>may</a:t>
            </a:r>
            <a:r>
              <a:rPr lang="hu-HU" b="1" dirty="0"/>
              <a:t> be </a:t>
            </a:r>
            <a:r>
              <a:rPr lang="hu-HU" b="1" dirty="0" err="1"/>
              <a:t>present</a:t>
            </a:r>
            <a:r>
              <a:rPr lang="hu-HU" b="1" dirty="0"/>
              <a:t>, </a:t>
            </a:r>
            <a:r>
              <a:rPr lang="hu-HU" b="1" dirty="0" err="1"/>
              <a:t>but</a:t>
            </a:r>
            <a:r>
              <a:rPr lang="hu-HU" b="1" dirty="0"/>
              <a:t> </a:t>
            </a:r>
            <a:r>
              <a:rPr lang="hu-HU" b="1" dirty="0" err="1"/>
              <a:t>swamped</a:t>
            </a:r>
            <a:r>
              <a:rPr lang="hu-HU" b="1" dirty="0"/>
              <a:t> in a </a:t>
            </a:r>
            <a:r>
              <a:rPr lang="hu-HU" b="1" dirty="0" err="1"/>
              <a:t>large</a:t>
            </a:r>
            <a:r>
              <a:rPr lang="hu-HU" b="1" dirty="0"/>
              <a:t> </a:t>
            </a:r>
            <a:r>
              <a:rPr lang="hu-HU" b="1" dirty="0" err="1"/>
              <a:t>background</a:t>
            </a:r>
            <a:r>
              <a:rPr lang="hu-HU" b="1" dirty="0"/>
              <a:t>. </a:t>
            </a:r>
            <a:r>
              <a:rPr lang="hu-HU" b="1" dirty="0" err="1"/>
              <a:t>Check</a:t>
            </a:r>
            <a:r>
              <a:rPr lang="hu-HU" b="1" dirty="0"/>
              <a:t> </a:t>
            </a:r>
            <a:r>
              <a:rPr lang="hu-HU" b="1" dirty="0" err="1"/>
              <a:t>it</a:t>
            </a:r>
            <a:r>
              <a:rPr lang="hu-HU" b="1" dirty="0"/>
              <a:t> </a:t>
            </a:r>
            <a:r>
              <a:rPr lang="hu-HU" b="1" dirty="0" err="1"/>
              <a:t>with</a:t>
            </a:r>
            <a:r>
              <a:rPr lang="hu-HU" b="1" dirty="0"/>
              <a:t> </a:t>
            </a:r>
            <a:r>
              <a:rPr lang="hu-HU" b="1" dirty="0" err="1"/>
              <a:t>three-particle</a:t>
            </a:r>
            <a:r>
              <a:rPr lang="hu-HU" b="1" dirty="0"/>
              <a:t> </a:t>
            </a:r>
            <a:r>
              <a:rPr lang="hu-HU" b="1" dirty="0" err="1"/>
              <a:t>vs</a:t>
            </a:r>
            <a:r>
              <a:rPr lang="hu-HU" b="1" dirty="0"/>
              <a:t> </a:t>
            </a:r>
            <a:r>
              <a:rPr lang="hu-HU" b="1" dirty="0" err="1"/>
              <a:t>two-particle</a:t>
            </a:r>
            <a:r>
              <a:rPr lang="hu-HU" b="1" dirty="0"/>
              <a:t> </a:t>
            </a:r>
            <a:r>
              <a:rPr lang="hu-HU" b="1" dirty="0" err="1"/>
              <a:t>Bose</a:t>
            </a:r>
            <a:r>
              <a:rPr lang="hu-HU" b="1" dirty="0"/>
              <a:t>-Einstein </a:t>
            </a:r>
            <a:r>
              <a:rPr lang="hu-HU" b="1" dirty="0" err="1"/>
              <a:t>correlations</a:t>
            </a:r>
            <a:r>
              <a:rPr lang="hu-HU" b="1" dirty="0"/>
              <a:t>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44EFA69-E880-455E-93F8-980B31002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9" y="4411921"/>
            <a:ext cx="6337625" cy="81388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71B5152-33E1-4C07-98D2-12B391EBA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9" y="1231245"/>
            <a:ext cx="4229467" cy="70872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14A21BA-24B9-41A1-8483-0D487CE01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9600" y="3152511"/>
            <a:ext cx="6119390" cy="120406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C75DED1-3CE8-4B1D-8E0F-F54733191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460" y="2548360"/>
            <a:ext cx="5654530" cy="54106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7A71FAE-A070-4ED2-B1A8-50B44D29D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651" y="4411921"/>
            <a:ext cx="5464013" cy="127265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51D3CAEA-1402-4572-86D1-9CDB2728E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46" y="1998199"/>
            <a:ext cx="3810330" cy="876376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58F6D63F-3F05-480F-9B22-AB09DF360D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4091" y="2929050"/>
            <a:ext cx="3055885" cy="624894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A7EF0539-4746-4C95-9A35-893084D581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6640" y="3600968"/>
            <a:ext cx="2263336" cy="731583"/>
          </a:xfrm>
          <a:prstGeom prst="rect">
            <a:avLst/>
          </a:prstGeom>
        </p:spPr>
      </p:pic>
      <p:sp>
        <p:nvSpPr>
          <p:cNvPr id="27" name="Téglalap 26">
            <a:extLst>
              <a:ext uri="{FF2B5EF4-FFF2-40B4-BE49-F238E27FC236}">
                <a16:creationId xmlns:a16="http://schemas.microsoft.com/office/drawing/2014/main" id="{ADA0C2C4-23C7-4BF9-AAB3-1936C9BCC45B}"/>
              </a:ext>
            </a:extLst>
          </p:cNvPr>
          <p:cNvSpPr/>
          <p:nvPr/>
        </p:nvSpPr>
        <p:spPr>
          <a:xfrm>
            <a:off x="96688" y="5238573"/>
            <a:ext cx="6337625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 err="1">
                <a:solidFill>
                  <a:srgbClr val="FFFF00"/>
                </a:solidFill>
              </a:rPr>
              <a:t>Three</a:t>
            </a:r>
            <a:r>
              <a:rPr lang="hu-HU" b="1" dirty="0">
                <a:solidFill>
                  <a:srgbClr val="FFFF00"/>
                </a:solidFill>
              </a:rPr>
              <a:t>-body Coulomb </a:t>
            </a:r>
            <a:r>
              <a:rPr lang="hu-HU" b="1" dirty="0" err="1">
                <a:solidFill>
                  <a:srgbClr val="FFFF00"/>
                </a:solidFill>
              </a:rPr>
              <a:t>correction</a:t>
            </a:r>
            <a:r>
              <a:rPr lang="hu-HU" b="1" dirty="0">
                <a:solidFill>
                  <a:srgbClr val="FFFF00"/>
                </a:solidFill>
              </a:rPr>
              <a:t> in </a:t>
            </a:r>
            <a:r>
              <a:rPr lang="hu-HU" b="1" dirty="0" err="1">
                <a:solidFill>
                  <a:srgbClr val="FFFF00"/>
                </a:solidFill>
              </a:rPr>
              <a:t>Riverside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approximation</a:t>
            </a:r>
            <a:r>
              <a:rPr lang="hu-HU" b="1" dirty="0">
                <a:solidFill>
                  <a:srgbClr val="FFFF00"/>
                </a:solidFill>
              </a:rPr>
              <a:t>,</a:t>
            </a:r>
          </a:p>
          <a:p>
            <a:pPr algn="ctr">
              <a:lnSpc>
                <a:spcPct val="115000"/>
              </a:lnSpc>
            </a:pPr>
            <a:r>
              <a:rPr lang="hu-HU" b="1" dirty="0" err="1">
                <a:solidFill>
                  <a:srgbClr val="FFFF00"/>
                </a:solidFill>
              </a:rPr>
              <a:t>domain</a:t>
            </a:r>
            <a:r>
              <a:rPr lang="hu-HU" b="1" dirty="0">
                <a:solidFill>
                  <a:srgbClr val="FFFF00"/>
                </a:solidFill>
              </a:rPr>
              <a:t> of </a:t>
            </a:r>
            <a:r>
              <a:rPr lang="hu-HU" b="1" dirty="0" err="1">
                <a:solidFill>
                  <a:srgbClr val="FFFF00"/>
                </a:solidFill>
              </a:rPr>
              <a:t>validity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checked</a:t>
            </a:r>
            <a:r>
              <a:rPr lang="hu-HU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2BC436D0-D773-438D-B6A9-1023C307586E}"/>
              </a:ext>
            </a:extLst>
          </p:cNvPr>
          <p:cNvSpPr/>
          <p:nvPr/>
        </p:nvSpPr>
        <p:spPr>
          <a:xfrm>
            <a:off x="4816" y="6205193"/>
            <a:ext cx="12192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>
                <a:solidFill>
                  <a:srgbClr val="FFFF00"/>
                </a:solidFill>
              </a:rPr>
              <a:t>B. </a:t>
            </a:r>
            <a:r>
              <a:rPr lang="hu-HU" b="1" dirty="0" err="1">
                <a:solidFill>
                  <a:srgbClr val="FFFF00"/>
                </a:solidFill>
              </a:rPr>
              <a:t>Kurgyis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for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the</a:t>
            </a:r>
            <a:r>
              <a:rPr lang="hu-HU" b="1" dirty="0">
                <a:solidFill>
                  <a:srgbClr val="FFFF00"/>
                </a:solidFill>
              </a:rPr>
              <a:t> PHENIX </a:t>
            </a:r>
            <a:r>
              <a:rPr lang="hu-HU" b="1" dirty="0" err="1">
                <a:solidFill>
                  <a:srgbClr val="FFFF00"/>
                </a:solidFill>
              </a:rPr>
              <a:t>Collaboration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en-US" i="1" dirty="0" err="1">
                <a:solidFill>
                  <a:srgbClr val="FFFF00"/>
                </a:solidFill>
              </a:rPr>
              <a:t>Phys.Part.Nucl</a:t>
            </a:r>
            <a:r>
              <a:rPr lang="en-US" i="1"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 51 (2020) 3, 263-266</a:t>
            </a:r>
            <a:r>
              <a:rPr lang="hu-HU" dirty="0">
                <a:solidFill>
                  <a:srgbClr val="FFFF00"/>
                </a:solidFill>
              </a:rPr>
              <a:t>, arXiv:</a:t>
            </a:r>
            <a:r>
              <a:rPr lang="hu-HU" dirty="0">
                <a:solidFill>
                  <a:srgbClr val="FFFF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1910.05019</a:t>
            </a:r>
            <a:r>
              <a:rPr lang="hu-HU" dirty="0">
                <a:solidFill>
                  <a:srgbClr val="FFFF00"/>
                </a:solidFill>
              </a:rPr>
              <a:t> [</a:t>
            </a:r>
            <a:r>
              <a:rPr lang="hu-HU" dirty="0" err="1">
                <a:solidFill>
                  <a:srgbClr val="FFFF00"/>
                </a:solidFill>
              </a:rPr>
              <a:t>nucl</a:t>
            </a:r>
            <a:r>
              <a:rPr lang="hu-HU" dirty="0">
                <a:solidFill>
                  <a:srgbClr val="FFFF00"/>
                </a:solidFill>
              </a:rPr>
              <a:t>-ex]</a:t>
            </a:r>
            <a:r>
              <a:rPr lang="hu-HU" dirty="0"/>
              <a:t>]</a:t>
            </a:r>
            <a:r>
              <a:rPr lang="hu-HU" dirty="0">
                <a:solidFill>
                  <a:srgbClr val="FFFF00"/>
                </a:solidFill>
              </a:rPr>
              <a:t> 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BA5CF971-28FD-4491-9866-E64F2939B9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084" y="2089647"/>
            <a:ext cx="1874682" cy="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8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7" grpId="0"/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5428569-9E4E-4A68-93DC-12A742B9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9" y="1196751"/>
            <a:ext cx="5747625" cy="4675615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HBT: 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Two-particle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symmetrization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,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chaotic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source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6" name="Szabadkézi sokszög 5"/>
          <p:cNvSpPr/>
          <p:nvPr/>
        </p:nvSpPr>
        <p:spPr>
          <a:xfrm>
            <a:off x="0" y="692696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-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not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?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Partial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coherence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3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2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particle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2" y="1188397"/>
            <a:ext cx="433205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44EFA69-E880-455E-93F8-980B31002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525" y="1196752"/>
            <a:ext cx="7239627" cy="929721"/>
          </a:xfrm>
          <a:prstGeom prst="rect">
            <a:avLst/>
          </a:prstGeom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2B350E0B-D1D1-4408-AD11-7B34B5B51432}"/>
              </a:ext>
            </a:extLst>
          </p:cNvPr>
          <p:cNvSpPr/>
          <p:nvPr/>
        </p:nvSpPr>
        <p:spPr>
          <a:xfrm>
            <a:off x="0" y="5877272"/>
            <a:ext cx="12192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>
                <a:solidFill>
                  <a:srgbClr val="FFFF00"/>
                </a:solidFill>
              </a:rPr>
              <a:t>PHENIX </a:t>
            </a:r>
            <a:r>
              <a:rPr lang="hu-HU" b="1" dirty="0" err="1">
                <a:solidFill>
                  <a:srgbClr val="FFFF00"/>
                </a:solidFill>
              </a:rPr>
              <a:t>preliminary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data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on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three-pion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Bose</a:t>
            </a:r>
            <a:r>
              <a:rPr lang="hu-HU" b="1" dirty="0">
                <a:solidFill>
                  <a:srgbClr val="FFFF00"/>
                </a:solidFill>
              </a:rPr>
              <a:t>-Einstein: </a:t>
            </a:r>
            <a:r>
              <a:rPr lang="hu-HU" b="1" dirty="0" err="1">
                <a:solidFill>
                  <a:srgbClr val="FFFF00"/>
                </a:solidFill>
              </a:rPr>
              <a:t>A.Bagoly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hu-HU" b="1" dirty="0" err="1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poster</a:t>
            </a:r>
            <a:r>
              <a:rPr lang="hu-HU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b="1" dirty="0" err="1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</a:t>
            </a:r>
            <a:r>
              <a:rPr lang="hu-HU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QM17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Partial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coherence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measurement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possible</a:t>
            </a:r>
            <a:r>
              <a:rPr lang="hu-HU" b="1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FECA7D5-FC0D-41B4-BF22-73760ED79E0B}"/>
              </a:ext>
            </a:extLst>
          </p:cNvPr>
          <p:cNvSpPr/>
          <p:nvPr/>
        </p:nvSpPr>
        <p:spPr>
          <a:xfrm>
            <a:off x="4816" y="6205193"/>
            <a:ext cx="12192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>
                <a:solidFill>
                  <a:srgbClr val="FFFF00"/>
                </a:solidFill>
              </a:rPr>
              <a:t>B. </a:t>
            </a:r>
            <a:r>
              <a:rPr lang="hu-HU" b="1" dirty="0" err="1">
                <a:solidFill>
                  <a:srgbClr val="FFFF00"/>
                </a:solidFill>
              </a:rPr>
              <a:t>Kurgyis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for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the</a:t>
            </a:r>
            <a:r>
              <a:rPr lang="hu-HU" b="1" dirty="0">
                <a:solidFill>
                  <a:srgbClr val="FFFF00"/>
                </a:solidFill>
              </a:rPr>
              <a:t> PHENIX </a:t>
            </a:r>
            <a:r>
              <a:rPr lang="hu-HU" b="1" dirty="0" err="1">
                <a:solidFill>
                  <a:srgbClr val="FFFF00"/>
                </a:solidFill>
              </a:rPr>
              <a:t>Collaboration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en-US" i="1" dirty="0" err="1">
                <a:solidFill>
                  <a:srgbClr val="FFFF00"/>
                </a:solidFill>
              </a:rPr>
              <a:t>Phys.Part.Nucl</a:t>
            </a:r>
            <a:r>
              <a:rPr lang="en-US" i="1"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 51 (2020) 3, 263-266</a:t>
            </a:r>
            <a:r>
              <a:rPr lang="hu-HU" dirty="0">
                <a:solidFill>
                  <a:srgbClr val="FFFF00"/>
                </a:solidFill>
              </a:rPr>
              <a:t>, arXiv:</a:t>
            </a:r>
            <a:r>
              <a:rPr lang="hu-HU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1910.05019</a:t>
            </a:r>
            <a:r>
              <a:rPr lang="hu-HU" dirty="0">
                <a:solidFill>
                  <a:srgbClr val="FFFF00"/>
                </a:solidFill>
              </a:rPr>
              <a:t> [</a:t>
            </a:r>
            <a:r>
              <a:rPr lang="hu-HU" dirty="0" err="1">
                <a:solidFill>
                  <a:srgbClr val="FFFF00"/>
                </a:solidFill>
              </a:rPr>
              <a:t>nucl</a:t>
            </a:r>
            <a:r>
              <a:rPr lang="hu-HU" dirty="0">
                <a:solidFill>
                  <a:srgbClr val="FFFF00"/>
                </a:solidFill>
              </a:rPr>
              <a:t>-ex]</a:t>
            </a:r>
            <a:r>
              <a:rPr lang="hu-HU" dirty="0"/>
              <a:t>]</a:t>
            </a:r>
            <a:r>
              <a:rPr lang="hu-HU" dirty="0">
                <a:solidFill>
                  <a:srgbClr val="FFFF00"/>
                </a:solidFill>
              </a:rPr>
              <a:t> 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2A529E37-7763-4533-873F-7884775A5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8203" y="2123001"/>
            <a:ext cx="727773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HBT: 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Two-particle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symmetrization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,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chaotic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source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</a:p>
          </p:txBody>
        </p:sp>
      </p:grpSp>
      <p:sp>
        <p:nvSpPr>
          <p:cNvPr id="6" name="Szabadkézi sokszög 5"/>
          <p:cNvSpPr/>
          <p:nvPr/>
        </p:nvSpPr>
        <p:spPr>
          <a:xfrm>
            <a:off x="0" y="692696"/>
            <a:ext cx="12192000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-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not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?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Partial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coherence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3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2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particle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correlations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FECA7D5-FC0D-41B4-BF22-73760ED79E0B}"/>
              </a:ext>
            </a:extLst>
          </p:cNvPr>
          <p:cNvSpPr/>
          <p:nvPr/>
        </p:nvSpPr>
        <p:spPr>
          <a:xfrm>
            <a:off x="4816" y="6205193"/>
            <a:ext cx="12192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b="1" dirty="0">
                <a:solidFill>
                  <a:srgbClr val="FFFF00"/>
                </a:solidFill>
              </a:rPr>
              <a:t>B. </a:t>
            </a:r>
            <a:r>
              <a:rPr lang="hu-HU" b="1" dirty="0" err="1">
                <a:solidFill>
                  <a:srgbClr val="FFFF00"/>
                </a:solidFill>
              </a:rPr>
              <a:t>Kurgyis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for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the</a:t>
            </a:r>
            <a:r>
              <a:rPr lang="hu-HU" b="1" dirty="0">
                <a:solidFill>
                  <a:srgbClr val="FFFF00"/>
                </a:solidFill>
              </a:rPr>
              <a:t> PHENIX </a:t>
            </a:r>
            <a:r>
              <a:rPr lang="hu-HU" b="1" dirty="0" err="1">
                <a:solidFill>
                  <a:srgbClr val="FFFF00"/>
                </a:solidFill>
              </a:rPr>
              <a:t>Collaboration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en-US" i="1" dirty="0" err="1">
                <a:solidFill>
                  <a:srgbClr val="FFFF00"/>
                </a:solidFill>
              </a:rPr>
              <a:t>Phys.Part.Nucl</a:t>
            </a:r>
            <a:r>
              <a:rPr lang="en-US" i="1"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 51 (2020) 3, 263-266</a:t>
            </a:r>
            <a:r>
              <a:rPr lang="hu-HU" dirty="0">
                <a:solidFill>
                  <a:srgbClr val="FFFF00"/>
                </a:solidFill>
              </a:rPr>
              <a:t>, arXiv:</a:t>
            </a:r>
            <a:r>
              <a:rPr lang="hu-HU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1910.05019</a:t>
            </a:r>
            <a:r>
              <a:rPr lang="hu-HU" dirty="0">
                <a:solidFill>
                  <a:srgbClr val="FFFF00"/>
                </a:solidFill>
              </a:rPr>
              <a:t> [</a:t>
            </a:r>
            <a:r>
              <a:rPr lang="hu-HU" dirty="0" err="1">
                <a:solidFill>
                  <a:srgbClr val="FFFF00"/>
                </a:solidFill>
              </a:rPr>
              <a:t>nucl</a:t>
            </a:r>
            <a:r>
              <a:rPr lang="hu-HU" dirty="0">
                <a:solidFill>
                  <a:srgbClr val="FFFF00"/>
                </a:solidFill>
              </a:rPr>
              <a:t>-ex]</a:t>
            </a:r>
            <a:r>
              <a:rPr lang="hu-HU" dirty="0"/>
              <a:t>]</a:t>
            </a:r>
            <a:r>
              <a:rPr lang="hu-HU" dirty="0">
                <a:solidFill>
                  <a:srgbClr val="FFFF00"/>
                </a:solidFill>
              </a:rPr>
              <a:t> 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4E046EDC-4E39-4347-8C93-5328EF8F3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248" y="1203912"/>
            <a:ext cx="1874682" cy="78492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B766960-C0ED-4AE5-9509-764A086C2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08" y="1196752"/>
            <a:ext cx="9039617" cy="4968552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155AA19A-BA9A-4080-B543-44AD001F0849}"/>
              </a:ext>
            </a:extLst>
          </p:cNvPr>
          <p:cNvSpPr txBox="1"/>
          <p:nvPr/>
        </p:nvSpPr>
        <p:spPr>
          <a:xfrm>
            <a:off x="9984432" y="2060848"/>
            <a:ext cx="194350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k</a:t>
            </a:r>
            <a:r>
              <a:rPr lang="hu-HU" sz="18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~ 1</a:t>
            </a:r>
          </a:p>
          <a:p>
            <a:pPr algn="ctr"/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within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errors</a:t>
            </a:r>
            <a:endParaRPr lang="hu-HU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hu-HU" sz="18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algn="ctr"/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endParaRPr lang="hu-HU" sz="18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</a:t>
            </a:r>
            <a:r>
              <a:rPr lang="hu-HU" sz="18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8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endParaRPr lang="hu-HU" sz="18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partial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coherence</a:t>
            </a:r>
            <a:r>
              <a:rPr lang="hu-HU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(p</a:t>
            </a:r>
            <a:r>
              <a:rPr lang="hu-HU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 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 0),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</a:t>
            </a:r>
            <a:endParaRPr lang="hu-HU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hu-HU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</a:p>
          <a:p>
            <a:pPr algn="ctr"/>
            <a:endParaRPr lang="hu-HU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hu-HU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cannot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mask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</a:t>
            </a:r>
            <a:r>
              <a:rPr lang="hu-HU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hu-HU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02217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51919"/>
              <a:ext cx="12192000" cy="5027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Can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32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U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(1)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restoration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signal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be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switched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off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?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5877272"/>
            <a:ext cx="12192000" cy="913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NA44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-Einstein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null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S+Pb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√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19.4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! </a:t>
            </a:r>
          </a:p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Contrasted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STAR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B-E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√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62 and 200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collisions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suppression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U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R. Vértesi,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T.Cs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., J. Sziklai ,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arXiv:2307.09573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CB602E9-0DAE-4C33-9E61-231FF546AE87}"/>
              </a:ext>
            </a:extLst>
          </p:cNvPr>
          <p:cNvSpPr txBox="1"/>
          <p:nvPr/>
        </p:nvSpPr>
        <p:spPr>
          <a:xfrm>
            <a:off x="0" y="69269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Yes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as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known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from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the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first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papers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!</a:t>
            </a:r>
            <a:endParaRPr lang="hu-HU" sz="140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9F93448A-2FC8-4053-98C1-B21212455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41" y="1146796"/>
            <a:ext cx="6090918" cy="4730475"/>
          </a:xfrm>
          <a:prstGeom prst="rect">
            <a:avLst/>
          </a:prstGeom>
        </p:spPr>
      </p:pic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47E3C07D-F374-458F-BF40-EA293832E539}"/>
              </a:ext>
            </a:extLst>
          </p:cNvPr>
          <p:cNvCxnSpPr>
            <a:cxnSpLocks/>
          </p:cNvCxnSpPr>
          <p:nvPr/>
        </p:nvCxnSpPr>
        <p:spPr>
          <a:xfrm>
            <a:off x="3863752" y="2308240"/>
            <a:ext cx="506088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3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36BC4A6-4238-46AA-8CE3-065806362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663" y="692696"/>
            <a:ext cx="6477010" cy="6144658"/>
          </a:xfrm>
          <a:prstGeom prst="rect">
            <a:avLst/>
          </a:prstGeom>
        </p:spPr>
      </p:pic>
      <p:sp>
        <p:nvSpPr>
          <p:cNvPr id="4" name="Szabadkézi sokszög 3">
            <a:extLst>
              <a:ext uri="{FF2B5EF4-FFF2-40B4-BE49-F238E27FC236}">
                <a16:creationId xmlns:a16="http://schemas.microsoft.com/office/drawing/2014/main" id="{BDE75B16-8437-43B4-8E92-A0979AE033FB}"/>
              </a:ext>
            </a:extLst>
          </p:cNvPr>
          <p:cNvSpPr/>
          <p:nvPr/>
        </p:nvSpPr>
        <p:spPr>
          <a:xfrm>
            <a:off x="0" y="165268"/>
            <a:ext cx="12192000" cy="3740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42830" indent="-142830" algn="ctr" defTabSz="685800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1984 – RHIC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Proposal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One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two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transitions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phase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diagram ?</a:t>
            </a:r>
            <a:endParaRPr lang="hu-HU" sz="20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FCFF641-3F24-4C44-9614-07C05FE76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2832" y="692696"/>
            <a:ext cx="7272808" cy="614465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5E00D06-C044-40FE-A4E3-F211BFFD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159" y="1988840"/>
            <a:ext cx="7264505" cy="108582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A116387-0CDB-4938-875A-4D89A77CBE62}"/>
              </a:ext>
            </a:extLst>
          </p:cNvPr>
          <p:cNvSpPr/>
          <p:nvPr/>
        </p:nvSpPr>
        <p:spPr>
          <a:xfrm>
            <a:off x="6739480" y="4869160"/>
            <a:ext cx="5333184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19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 sokszög 3">
            <a:extLst>
              <a:ext uri="{FF2B5EF4-FFF2-40B4-BE49-F238E27FC236}">
                <a16:creationId xmlns:a16="http://schemas.microsoft.com/office/drawing/2014/main" id="{BE050EB8-1A45-4468-978C-F5170BE78880}"/>
              </a:ext>
            </a:extLst>
          </p:cNvPr>
          <p:cNvSpPr/>
          <p:nvPr/>
        </p:nvSpPr>
        <p:spPr>
          <a:xfrm>
            <a:off x="0" y="116632"/>
            <a:ext cx="12192000" cy="5027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Can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32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32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hu-HU" sz="32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32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32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be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used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for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other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32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things</a:t>
            </a:r>
            <a:r>
              <a: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? </a:t>
            </a:r>
          </a:p>
        </p:txBody>
      </p:sp>
      <p:sp>
        <p:nvSpPr>
          <p:cNvPr id="9" name="Szabadkézi sokszög 3">
            <a:extLst>
              <a:ext uri="{FF2B5EF4-FFF2-40B4-BE49-F238E27FC236}">
                <a16:creationId xmlns:a16="http://schemas.microsoft.com/office/drawing/2014/main" id="{44976FFB-695D-4605-8D51-B2FE0CF8A61B}"/>
              </a:ext>
            </a:extLst>
          </p:cNvPr>
          <p:cNvSpPr/>
          <p:nvPr/>
        </p:nvSpPr>
        <p:spPr>
          <a:xfrm>
            <a:off x="24680" y="6198077"/>
            <a:ext cx="12192000" cy="4398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Yes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at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 0.4 &lt;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</a:t>
            </a:r>
            <a:r>
              <a:rPr lang="hu-HU" sz="28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&lt; 1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GeV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 </a:t>
            </a:r>
            <a:r>
              <a:rPr lang="hu-HU" sz="28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hu-HU" sz="28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28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2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measures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radial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flow !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34902A0-E36D-4570-BB9D-8CB10374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458" y="777010"/>
            <a:ext cx="5121084" cy="530398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8A4873D-BEC4-42ED-B7BB-74A88FE7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93" y="3921553"/>
            <a:ext cx="546401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4644"/>
              <a:ext cx="12192000" cy="5027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Can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32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U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(1)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restoration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signal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be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switched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off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?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237312"/>
            <a:ext cx="1219200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NA61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150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Be+Be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collisions</a:t>
            </a:r>
            <a:endParaRPr lang="hu-HU" sz="16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Eur.Phys.J.C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83 (2023) 10, 919, e-Print: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2302.04593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CB602E9-0DAE-4C33-9E61-231FF546AE87}"/>
              </a:ext>
            </a:extLst>
          </p:cNvPr>
          <p:cNvSpPr txBox="1"/>
          <p:nvPr/>
        </p:nvSpPr>
        <p:spPr>
          <a:xfrm>
            <a:off x="0" y="69269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Yes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as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known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from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the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first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papers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,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but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confirmed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by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NA61!</a:t>
            </a:r>
            <a:endParaRPr lang="hu-HU" sz="1400" dirty="0"/>
          </a:p>
        </p:txBody>
      </p:sp>
      <p:pic>
        <p:nvPicPr>
          <p:cNvPr id="1026" name="Picture 2" descr="Fig. 4">
            <a:extLst>
              <a:ext uri="{FF2B5EF4-FFF2-40B4-BE49-F238E27FC236}">
                <a16:creationId xmlns:a16="http://schemas.microsoft.com/office/drawing/2014/main" id="{F9CC7418-F87B-41BA-A13B-7A3265F8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72005"/>
            <a:ext cx="5489872" cy="43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. 5">
            <a:extLst>
              <a:ext uri="{FF2B5EF4-FFF2-40B4-BE49-F238E27FC236}">
                <a16:creationId xmlns:a16="http://schemas.microsoft.com/office/drawing/2014/main" id="{E767BF63-E439-477C-BABD-2484D9A93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69" y="1172005"/>
            <a:ext cx="6179879" cy="43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5174B95-BE22-460A-8879-1B19BFB596A4}"/>
              </a:ext>
            </a:extLst>
          </p:cNvPr>
          <p:cNvCxnSpPr/>
          <p:nvPr/>
        </p:nvCxnSpPr>
        <p:spPr>
          <a:xfrm>
            <a:off x="6456040" y="3009968"/>
            <a:ext cx="529481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744B8585-33A2-45B6-9124-1AE3A1655D91}"/>
              </a:ext>
            </a:extLst>
          </p:cNvPr>
          <p:cNvSpPr/>
          <p:nvPr/>
        </p:nvSpPr>
        <p:spPr>
          <a:xfrm>
            <a:off x="-5016" y="5606883"/>
            <a:ext cx="12192000" cy="34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NA61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no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decrease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hu-HU" sz="1600" b="1" dirty="0" err="1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0.5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U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symmetry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B68C0AB2-9737-4055-9CA6-D200EB26AD0F}"/>
              </a:ext>
            </a:extLst>
          </p:cNvPr>
          <p:cNvSpPr/>
          <p:nvPr/>
        </p:nvSpPr>
        <p:spPr>
          <a:xfrm>
            <a:off x="24680" y="5888690"/>
            <a:ext cx="12192000" cy="34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Small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systems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Be+Be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and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relatively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√s &lt; 20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4381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13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B776EC2C-4A2D-4503-B7C5-253CCBA1B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692696"/>
            <a:ext cx="6338593" cy="4917990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 baseline="-250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4644"/>
              <a:ext cx="12192000" cy="5027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Can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32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U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(1)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restoration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signal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be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switched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off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?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237312"/>
            <a:ext cx="1219200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NA61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150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Be+Be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lab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≤ 150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Ar+Sc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collisions</a:t>
            </a:r>
            <a:endParaRPr lang="hu-HU" sz="16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Pórffy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NA61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Collaboration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e-Print: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2406.022423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5174B95-BE22-460A-8879-1B19BFB596A4}"/>
              </a:ext>
            </a:extLst>
          </p:cNvPr>
          <p:cNvCxnSpPr>
            <a:cxnSpLocks/>
          </p:cNvCxnSpPr>
          <p:nvPr/>
        </p:nvCxnSpPr>
        <p:spPr>
          <a:xfrm>
            <a:off x="3719736" y="2132856"/>
            <a:ext cx="25922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744B8585-33A2-45B6-9124-1AE3A1655D91}"/>
              </a:ext>
            </a:extLst>
          </p:cNvPr>
          <p:cNvSpPr/>
          <p:nvPr/>
        </p:nvSpPr>
        <p:spPr>
          <a:xfrm>
            <a:off x="-5016" y="5606883"/>
            <a:ext cx="12192000" cy="34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NA61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no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decrease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hu-HU" sz="1600" b="1" dirty="0" err="1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0.5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signal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U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symmetry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B68C0AB2-9737-4055-9CA6-D200EB26AD0F}"/>
              </a:ext>
            </a:extLst>
          </p:cNvPr>
          <p:cNvSpPr/>
          <p:nvPr/>
        </p:nvSpPr>
        <p:spPr>
          <a:xfrm>
            <a:off x="24680" y="5888690"/>
            <a:ext cx="12192000" cy="34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Small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intermediate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systems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Be+Be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Ar+Sc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and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relatively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√s &lt; 20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F9652666-4BCA-468A-8D54-AC3F94F1208B}"/>
              </a:ext>
            </a:extLst>
          </p:cNvPr>
          <p:cNvCxnSpPr>
            <a:cxnSpLocks/>
          </p:cNvCxnSpPr>
          <p:nvPr/>
        </p:nvCxnSpPr>
        <p:spPr>
          <a:xfrm>
            <a:off x="6456040" y="2708920"/>
            <a:ext cx="2664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70344B7A-6E72-4572-99CC-638FE703B075}"/>
              </a:ext>
            </a:extLst>
          </p:cNvPr>
          <p:cNvCxnSpPr>
            <a:cxnSpLocks/>
          </p:cNvCxnSpPr>
          <p:nvPr/>
        </p:nvCxnSpPr>
        <p:spPr>
          <a:xfrm>
            <a:off x="3719736" y="4685816"/>
            <a:ext cx="25922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C305A3C3-AD01-4454-8654-34D227C86591}"/>
              </a:ext>
            </a:extLst>
          </p:cNvPr>
          <p:cNvCxnSpPr>
            <a:cxnSpLocks/>
          </p:cNvCxnSpPr>
          <p:nvPr/>
        </p:nvCxnSpPr>
        <p:spPr>
          <a:xfrm>
            <a:off x="6472929" y="4581128"/>
            <a:ext cx="264740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B4228B2-5FF5-457D-88FC-E883E1FC7246}"/>
              </a:ext>
            </a:extLst>
          </p:cNvPr>
          <p:cNvSpPr txBox="1"/>
          <p:nvPr/>
        </p:nvSpPr>
        <p:spPr>
          <a:xfrm>
            <a:off x="10055250" y="2584568"/>
            <a:ext cx="1585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NA61:</a:t>
            </a:r>
          </a:p>
          <a:p>
            <a:pPr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YES! 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198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C8946FD-F206-4098-88CF-335C3E1C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683025"/>
            <a:ext cx="7332222" cy="5491950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 baseline="-250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Is  </a:t>
              </a:r>
              <a:r>
                <a:rPr lang="hu-HU" sz="28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</a:t>
              </a:r>
              <a:r>
                <a:rPr lang="hu-HU" sz="2800" b="1" baseline="-25000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)</a:t>
              </a:r>
              <a:r>
                <a:rPr lang="hu-HU" sz="28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28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28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 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confirmed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in √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</a:t>
              </a:r>
              <a:r>
                <a:rPr lang="hu-HU" sz="2800" b="1" baseline="-25000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NN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= 200 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GeV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Au+Au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?</a:t>
              </a:r>
              <a:endPara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237312"/>
            <a:ext cx="1219200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preliminary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0-10%, 10-20%, 20-30% and 30-40%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@ 200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endParaRPr lang="hu-HU" sz="16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KIncses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STAR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Collaboration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Universe 10 (2024) 3, 102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 e-Print: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2401.11169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5174B95-BE22-460A-8879-1B19BFB596A4}"/>
              </a:ext>
            </a:extLst>
          </p:cNvPr>
          <p:cNvCxnSpPr>
            <a:cxnSpLocks/>
          </p:cNvCxnSpPr>
          <p:nvPr/>
        </p:nvCxnSpPr>
        <p:spPr>
          <a:xfrm>
            <a:off x="1919536" y="1772816"/>
            <a:ext cx="295232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B4228B2-5FF5-457D-88FC-E883E1FC7246}"/>
              </a:ext>
            </a:extLst>
          </p:cNvPr>
          <p:cNvSpPr txBox="1"/>
          <p:nvPr/>
        </p:nvSpPr>
        <p:spPr>
          <a:xfrm>
            <a:off x="8472264" y="2584568"/>
            <a:ext cx="3600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STAR</a:t>
            </a:r>
          </a:p>
          <a:p>
            <a:pPr algn="ctr"/>
            <a:r>
              <a:rPr lang="hu-HU" sz="28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preliminary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</a:t>
            </a:r>
          </a:p>
          <a:p>
            <a:pPr algn="ctr"/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YES!  </a:t>
            </a:r>
            <a:endParaRPr lang="hu-HU" sz="2800" dirty="0"/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94B86D36-95D6-4A8E-A0CE-A20F55C0B54D}"/>
              </a:ext>
            </a:extLst>
          </p:cNvPr>
          <p:cNvCxnSpPr>
            <a:cxnSpLocks/>
          </p:cNvCxnSpPr>
          <p:nvPr/>
        </p:nvCxnSpPr>
        <p:spPr>
          <a:xfrm>
            <a:off x="5159896" y="2204864"/>
            <a:ext cx="295232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A9AAA77-8C4B-4752-86C7-856A99D7C6B8}"/>
              </a:ext>
            </a:extLst>
          </p:cNvPr>
          <p:cNvCxnSpPr>
            <a:cxnSpLocks/>
          </p:cNvCxnSpPr>
          <p:nvPr/>
        </p:nvCxnSpPr>
        <p:spPr>
          <a:xfrm>
            <a:off x="1919536" y="4705480"/>
            <a:ext cx="29523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09998FF6-A243-49CA-9781-D3E17CBC2F01}"/>
              </a:ext>
            </a:extLst>
          </p:cNvPr>
          <p:cNvCxnSpPr>
            <a:cxnSpLocks/>
          </p:cNvCxnSpPr>
          <p:nvPr/>
        </p:nvCxnSpPr>
        <p:spPr>
          <a:xfrm>
            <a:off x="5159896" y="4797152"/>
            <a:ext cx="295232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49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769EBCAD-97BE-4A0C-A203-6419B9AAE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b="75043"/>
          <a:stretch/>
        </p:blipFill>
        <p:spPr bwMode="auto">
          <a:xfrm>
            <a:off x="9082" y="828678"/>
            <a:ext cx="6201438" cy="46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 baseline="-250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4644"/>
              <a:ext cx="12192000" cy="5027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Can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32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32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U</a:t>
              </a:r>
              <a:r>
                <a:rPr lang="hu-HU" sz="3200" b="1" baseline="-25000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(1)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restoration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signal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be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switched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off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? 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542987"/>
            <a:ext cx="12192000" cy="34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 Kincses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PHENIX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Collaboration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Universe 4 (2018) 1, 11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e-Print: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1711.06891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44B8585-33A2-45B6-9124-1AE3A1655D91}"/>
              </a:ext>
            </a:extLst>
          </p:cNvPr>
          <p:cNvSpPr/>
          <p:nvPr/>
        </p:nvSpPr>
        <p:spPr>
          <a:xfrm>
            <a:off x="-5016" y="5517232"/>
            <a:ext cx="12192000" cy="348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PHENIX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preliminary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qualitatively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of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decrease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hu-HU" sz="1600" b="1" dirty="0" err="1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l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&lt; 0.5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limited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statistics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B68C0AB2-9737-4055-9CA6-D200EB26AD0F}"/>
              </a:ext>
            </a:extLst>
          </p:cNvPr>
          <p:cNvSpPr/>
          <p:nvPr/>
        </p:nvSpPr>
        <p:spPr>
          <a:xfrm>
            <a:off x="-4360" y="5877272"/>
            <a:ext cx="1219200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both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√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39 and 62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magnetic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field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less momentum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resolution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hu-HU" sz="1600" b="1" baseline="-2500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hu-HU" sz="1600" b="1" baseline="-25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Run-10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9E8B39-5A62-4753-ACB8-1D80B9ABC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49799" b="25248"/>
          <a:stretch/>
        </p:blipFill>
        <p:spPr bwMode="auto">
          <a:xfrm>
            <a:off x="6031146" y="831744"/>
            <a:ext cx="6160854" cy="46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>
            <a:extLst>
              <a:ext uri="{FF2B5EF4-FFF2-40B4-BE49-F238E27FC236}">
                <a16:creationId xmlns:a16="http://schemas.microsoft.com/office/drawing/2014/main" id="{1BB291D2-8B93-4661-91C9-BEEDF8D66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" y="692696"/>
            <a:ext cx="9114310" cy="5433531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 baseline="-250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46063"/>
              <a:ext cx="12192000" cy="43986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Excitation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function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of </a:t>
              </a:r>
              <a:r>
                <a:rPr lang="hu-HU" sz="2800" b="1" dirty="0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(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</a:t>
              </a:r>
              <a:r>
                <a:rPr lang="hu-HU" sz="2800" b="1" baseline="-25000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T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)</a:t>
              </a:r>
              <a:r>
                <a:rPr lang="hu-HU" sz="2800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/</a:t>
              </a:r>
              <a:r>
                <a:rPr lang="hu-HU" sz="2800" b="1" dirty="0" err="1">
                  <a:solidFill>
                    <a:srgbClr val="FFFF00"/>
                  </a:solidFill>
                  <a:latin typeface="Symbol" panose="05050102010706020507" pitchFamily="18" charset="2"/>
                  <a:ea typeface="Verdana" panose="020B0604030504040204" pitchFamily="34" charset="0"/>
                </a:rPr>
                <a:t>l</a:t>
              </a:r>
              <a:r>
                <a:rPr lang="hu-HU" sz="2800" b="1" baseline="-25000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max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in </a:t>
              </a:r>
              <a:r>
                <a:rPr lang="hu-HU" sz="28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Au+Au@RHIC</a:t>
              </a:r>
              <a:r>
                <a:rPr lang="hu-HU" sz="28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BES?</a:t>
              </a:r>
              <a:endPara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0" y="6237312"/>
            <a:ext cx="1219200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preliminary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charged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>
                <a:solidFill>
                  <a:srgbClr val="FFFF00"/>
                </a:solidFill>
                <a:latin typeface="Symbol" panose="05050102010706020507" pitchFamily="18" charset="2"/>
                <a:ea typeface="Verdana" panose="020B0604030504040204" pitchFamily="34" charset="0"/>
              </a:rPr>
              <a:t>pp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0-10%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Au+Au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@ 200, 54.4, 27, 19.6, 14.5 and 7.7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GeV</a:t>
            </a:r>
            <a:endParaRPr lang="hu-HU" sz="16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 </a:t>
            </a:r>
            <a:r>
              <a:rPr lang="hu-HU" sz="1600" b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Kincses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STAR 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Collaboration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Universe 10 (2024) 3, 102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 e-Print: 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2401.11169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hu-HU" sz="16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</a:t>
            </a:r>
            <a:r>
              <a:rPr lang="hu-HU" sz="16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-ex]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B5174B95-BE22-460A-8879-1B19BFB596A4}"/>
              </a:ext>
            </a:extLst>
          </p:cNvPr>
          <p:cNvCxnSpPr>
            <a:cxnSpLocks/>
          </p:cNvCxnSpPr>
          <p:nvPr/>
        </p:nvCxnSpPr>
        <p:spPr>
          <a:xfrm>
            <a:off x="839416" y="1700808"/>
            <a:ext cx="237626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B4228B2-5FF5-457D-88FC-E883E1FC7246}"/>
              </a:ext>
            </a:extLst>
          </p:cNvPr>
          <p:cNvSpPr txBox="1"/>
          <p:nvPr/>
        </p:nvSpPr>
        <p:spPr>
          <a:xfrm>
            <a:off x="9264352" y="692696"/>
            <a:ext cx="28083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STAR</a:t>
            </a:r>
          </a:p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preliminary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:</a:t>
            </a:r>
          </a:p>
          <a:p>
            <a:pPr algn="ctr"/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in 0-10%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Au+Au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</a:t>
            </a:r>
          </a:p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sz="24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min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/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lang="hu-HU" sz="24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max</a:t>
            </a:r>
            <a:endParaRPr lang="hu-HU" sz="2400" b="1" baseline="-2500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decreases</a:t>
            </a:r>
            <a:endParaRPr lang="hu-HU" sz="2400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algn="ctr"/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decreasing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√</a:t>
            </a:r>
            <a:r>
              <a:rPr lang="hu-HU" sz="2400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</a:t>
            </a:r>
            <a:r>
              <a:rPr lang="hu-HU" sz="2400" b="1" baseline="-2500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NN</a:t>
            </a:r>
            <a:r>
              <a:rPr lang="hu-HU" sz="2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endParaRPr lang="hu-HU" sz="2400" dirty="0"/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94B86D36-95D6-4A8E-A0CE-A20F55C0B54D}"/>
              </a:ext>
            </a:extLst>
          </p:cNvPr>
          <p:cNvCxnSpPr>
            <a:cxnSpLocks/>
          </p:cNvCxnSpPr>
          <p:nvPr/>
        </p:nvCxnSpPr>
        <p:spPr>
          <a:xfrm>
            <a:off x="3575720" y="2060848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2A9AAA77-8C4B-4752-86C7-856A99D7C6B8}"/>
              </a:ext>
            </a:extLst>
          </p:cNvPr>
          <p:cNvCxnSpPr>
            <a:cxnSpLocks/>
          </p:cNvCxnSpPr>
          <p:nvPr/>
        </p:nvCxnSpPr>
        <p:spPr>
          <a:xfrm>
            <a:off x="6456040" y="2247376"/>
            <a:ext cx="23762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09998FF6-A243-49CA-9781-D3E17CBC2F01}"/>
              </a:ext>
            </a:extLst>
          </p:cNvPr>
          <p:cNvCxnSpPr>
            <a:cxnSpLocks/>
          </p:cNvCxnSpPr>
          <p:nvPr/>
        </p:nvCxnSpPr>
        <p:spPr>
          <a:xfrm>
            <a:off x="767408" y="4653136"/>
            <a:ext cx="237626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FC040FDA-83C8-4339-BD4A-0332C7E1FB79}"/>
              </a:ext>
            </a:extLst>
          </p:cNvPr>
          <p:cNvCxnSpPr>
            <a:cxnSpLocks/>
          </p:cNvCxnSpPr>
          <p:nvPr/>
        </p:nvCxnSpPr>
        <p:spPr>
          <a:xfrm>
            <a:off x="767408" y="2401224"/>
            <a:ext cx="237626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9336613E-F7A7-469A-A9B3-28DEBC5CBDB2}"/>
              </a:ext>
            </a:extLst>
          </p:cNvPr>
          <p:cNvCxnSpPr>
            <a:cxnSpLocks/>
          </p:cNvCxnSpPr>
          <p:nvPr/>
        </p:nvCxnSpPr>
        <p:spPr>
          <a:xfrm>
            <a:off x="3575720" y="4725144"/>
            <a:ext cx="2376264" cy="0"/>
          </a:xfrm>
          <a:prstGeom prst="line">
            <a:avLst/>
          </a:prstGeom>
          <a:ln w="38100">
            <a:solidFill>
              <a:srgbClr val="DD08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2D2E9FFF-DBE4-4570-B893-956BA6247FD6}"/>
              </a:ext>
            </a:extLst>
          </p:cNvPr>
          <p:cNvCxnSpPr>
            <a:cxnSpLocks/>
          </p:cNvCxnSpPr>
          <p:nvPr/>
        </p:nvCxnSpPr>
        <p:spPr>
          <a:xfrm>
            <a:off x="6384032" y="4797152"/>
            <a:ext cx="23762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47100C11-2F42-4531-8966-09C4F300AFFB}"/>
              </a:ext>
            </a:extLst>
          </p:cNvPr>
          <p:cNvCxnSpPr>
            <a:cxnSpLocks/>
          </p:cNvCxnSpPr>
          <p:nvPr/>
        </p:nvCxnSpPr>
        <p:spPr>
          <a:xfrm>
            <a:off x="3536392" y="2604232"/>
            <a:ext cx="2376264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2EC98436-9D93-4D0F-8DF0-6CEF18D6A4A9}"/>
              </a:ext>
            </a:extLst>
          </p:cNvPr>
          <p:cNvCxnSpPr>
            <a:cxnSpLocks/>
          </p:cNvCxnSpPr>
          <p:nvPr/>
        </p:nvCxnSpPr>
        <p:spPr>
          <a:xfrm>
            <a:off x="6456040" y="2659760"/>
            <a:ext cx="2376264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E8A9CE90-5CDA-4AC3-8E96-3E5FB7437A6B}"/>
              </a:ext>
            </a:extLst>
          </p:cNvPr>
          <p:cNvCxnSpPr>
            <a:cxnSpLocks/>
          </p:cNvCxnSpPr>
          <p:nvPr/>
        </p:nvCxnSpPr>
        <p:spPr>
          <a:xfrm>
            <a:off x="767408" y="4993512"/>
            <a:ext cx="2376264" cy="0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>
            <a:extLst>
              <a:ext uri="{FF2B5EF4-FFF2-40B4-BE49-F238E27FC236}">
                <a16:creationId xmlns:a16="http://schemas.microsoft.com/office/drawing/2014/main" id="{25DFA7C6-FD35-4891-AEE0-4189E77304DC}"/>
              </a:ext>
            </a:extLst>
          </p:cNvPr>
          <p:cNvCxnSpPr>
            <a:cxnSpLocks/>
          </p:cNvCxnSpPr>
          <p:nvPr/>
        </p:nvCxnSpPr>
        <p:spPr>
          <a:xfrm>
            <a:off x="3575720" y="5013176"/>
            <a:ext cx="2376264" cy="0"/>
          </a:xfrm>
          <a:prstGeom prst="line">
            <a:avLst/>
          </a:prstGeom>
          <a:ln w="38100">
            <a:solidFill>
              <a:srgbClr val="DD08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A100DB14-D21E-4CF1-8EFC-A42C0403DF25}"/>
              </a:ext>
            </a:extLst>
          </p:cNvPr>
          <p:cNvCxnSpPr>
            <a:cxnSpLocks/>
          </p:cNvCxnSpPr>
          <p:nvPr/>
        </p:nvCxnSpPr>
        <p:spPr>
          <a:xfrm>
            <a:off x="6384032" y="5085184"/>
            <a:ext cx="237626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DE87846A-A706-40F1-B5A9-8A5B17656CCC}"/>
              </a:ext>
            </a:extLst>
          </p:cNvPr>
          <p:cNvSpPr txBox="1"/>
          <p:nvPr/>
        </p:nvSpPr>
        <p:spPr>
          <a:xfrm>
            <a:off x="9229145" y="4221088"/>
            <a:ext cx="2956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0" dirty="0" err="1">
                <a:solidFill>
                  <a:srgbClr val="FFFF00"/>
                </a:solidFill>
                <a:effectLst/>
                <a:latin typeface="-apple-system"/>
              </a:rPr>
              <a:t>Note</a:t>
            </a:r>
            <a:r>
              <a:rPr lang="hu-HU" b="1" i="0" dirty="0">
                <a:solidFill>
                  <a:srgbClr val="FFFF00"/>
                </a:solidFill>
                <a:effectLst/>
                <a:latin typeface="-apple-system"/>
              </a:rPr>
              <a:t>: </a:t>
            </a:r>
            <a:r>
              <a:rPr lang="en-US" b="1" i="0" dirty="0">
                <a:solidFill>
                  <a:srgbClr val="FFFF00"/>
                </a:solidFill>
                <a:effectLst/>
                <a:latin typeface="-apple-system"/>
              </a:rPr>
              <a:t>the results obtained </a:t>
            </a:r>
            <a:endParaRPr lang="hu-HU" b="1" i="0" dirty="0">
              <a:solidFill>
                <a:srgbClr val="FFFF00"/>
              </a:solidFill>
              <a:effectLst/>
              <a:latin typeface="-apple-system"/>
            </a:endParaRPr>
          </a:p>
          <a:p>
            <a:r>
              <a:rPr lang="hu-HU" b="1" dirty="0">
                <a:solidFill>
                  <a:srgbClr val="FFFF00"/>
                </a:solidFill>
                <a:latin typeface="-apple-system"/>
              </a:rPr>
              <a:t>in</a:t>
            </a:r>
            <a:r>
              <a:rPr lang="en-US" b="1" i="0" dirty="0">
                <a:solidFill>
                  <a:srgbClr val="FFFF00"/>
                </a:solidFill>
                <a:effectLst/>
                <a:latin typeface="-apple-system"/>
              </a:rPr>
              <a:t> </a:t>
            </a:r>
            <a:r>
              <a:rPr lang="hu-HU" b="1" dirty="0">
                <a:solidFill>
                  <a:srgbClr val="FFFF00"/>
                </a:solidFill>
                <a:latin typeface="-apple-system"/>
              </a:rPr>
              <a:t> </a:t>
            </a:r>
            <a:r>
              <a:rPr lang="hu-HU" b="1" dirty="0" err="1">
                <a:solidFill>
                  <a:srgbClr val="FFFF00"/>
                </a:solidFill>
                <a:latin typeface="-apple-system"/>
              </a:rPr>
              <a:t>assuming</a:t>
            </a:r>
            <a:r>
              <a:rPr lang="hu-HU" b="1" dirty="0">
                <a:solidFill>
                  <a:srgbClr val="FFFF00"/>
                </a:solidFill>
                <a:latin typeface="-apple-system"/>
              </a:rPr>
              <a:t> a </a:t>
            </a:r>
            <a:r>
              <a:rPr lang="en-US" b="1" i="0" dirty="0">
                <a:solidFill>
                  <a:srgbClr val="FFFF00"/>
                </a:solidFill>
                <a:effectLst/>
                <a:latin typeface="-apple-system"/>
              </a:rPr>
              <a:t>Gaussian </a:t>
            </a:r>
            <a:endParaRPr lang="hu-HU" b="1" dirty="0">
              <a:solidFill>
                <a:srgbClr val="FFFF00"/>
              </a:solidFill>
              <a:latin typeface="-apple-system"/>
            </a:endParaRPr>
          </a:p>
          <a:p>
            <a:r>
              <a:rPr lang="en-US" b="1" i="0" dirty="0">
                <a:solidFill>
                  <a:srgbClr val="FFFF00"/>
                </a:solidFill>
                <a:effectLst/>
                <a:latin typeface="-apple-system"/>
              </a:rPr>
              <a:t>might be altered if one utilizes  Lévy-stable source.</a:t>
            </a:r>
            <a:endParaRPr lang="hu-HU" b="1" i="0" dirty="0">
              <a:solidFill>
                <a:srgbClr val="FFFF00"/>
              </a:solidFill>
              <a:effectLst/>
              <a:latin typeface="-apple-system"/>
            </a:endParaRPr>
          </a:p>
          <a:p>
            <a:r>
              <a:rPr lang="hu-HU" b="1" dirty="0">
                <a:solidFill>
                  <a:srgbClr val="FFFF00"/>
                </a:solidFill>
                <a:latin typeface="-apple-system"/>
              </a:rPr>
              <a:t>M. Csanád and D. Kincses,</a:t>
            </a:r>
          </a:p>
          <a:p>
            <a:r>
              <a:rPr lang="hu-HU" b="1" dirty="0" err="1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J.Phys.G</a:t>
            </a:r>
            <a:r>
              <a:rPr lang="hu-HU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52 (2025) 2, 025102</a:t>
            </a:r>
            <a:endParaRPr lang="hu-H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0"/>
            <a:ext cx="12192000" cy="692695"/>
            <a:chOff x="0" y="0"/>
            <a:chExt cx="9144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0" y="225320"/>
              <a:ext cx="9144000" cy="43640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NEW PAIR CUTS and 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systematic</a:t>
              </a:r>
              <a:r>
                <a:rPr lang="hu-HU" sz="2800" b="1" cap="all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2800" b="1" cap="all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errors</a:t>
              </a:r>
              <a:endPara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0" name="Szabadkézi sokszög 9"/>
          <p:cNvSpPr/>
          <p:nvPr/>
        </p:nvSpPr>
        <p:spPr>
          <a:xfrm>
            <a:off x="911424" y="4315883"/>
            <a:ext cx="10441160" cy="16333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Systematic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errors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fully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propagated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very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end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of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analysis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chain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Cross-checks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with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three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alternative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syst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error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calculation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methods</a:t>
            </a:r>
            <a:r>
              <a:rPr lang="hu-HU" sz="2000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Most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conservative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estimate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of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the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systematic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errors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is </a:t>
            </a:r>
            <a:r>
              <a:rPr lang="hu-HU" sz="2000" i="1" dirty="0" err="1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shown</a:t>
            </a:r>
            <a:r>
              <a:rPr lang="hu-HU" sz="2000" i="1" dirty="0">
                <a:solidFill>
                  <a:srgbClr val="FF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2000" i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Correlated</a:t>
            </a:r>
            <a:r>
              <a:rPr lang="hu-HU" sz="2000" i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error</a:t>
            </a:r>
            <a:r>
              <a:rPr lang="hu-HU" sz="2000" i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propagation</a:t>
            </a:r>
            <a:r>
              <a:rPr lang="hu-HU" sz="2000" i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is </a:t>
            </a:r>
            <a:r>
              <a:rPr lang="hu-HU" sz="2000" i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taken</a:t>
            </a:r>
            <a:r>
              <a:rPr lang="hu-HU" sz="2000" i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sz="2000" i="1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into</a:t>
            </a:r>
            <a:r>
              <a:rPr lang="hu-HU" sz="2000" i="1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account. </a:t>
            </a:r>
            <a:endParaRPr lang="hu-HU" sz="20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ED887A9-A1EA-463F-BD02-63E87FBFB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" y="920281"/>
            <a:ext cx="12132091" cy="326164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638BC9C-A2A2-4150-B5A8-2913A3A1212A}"/>
              </a:ext>
            </a:extLst>
          </p:cNvPr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D5D49B9-1244-429F-A7D9-0444F55FB9B0}"/>
              </a:ext>
            </a:extLst>
          </p:cNvPr>
          <p:cNvSpPr txBox="1"/>
          <p:nvPr/>
        </p:nvSpPr>
        <p:spPr>
          <a:xfrm>
            <a:off x="3038168" y="6095037"/>
            <a:ext cx="611566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Improvements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in Coulomb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corrections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not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detailed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in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this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talk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due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to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time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limitations</a:t>
            </a:r>
            <a:r>
              <a:rPr lang="hu-HU" dirty="0">
                <a:solidFill>
                  <a:srgbClr val="000000"/>
                </a:solidFill>
                <a:latin typeface="Verdana" pitchFamily="34"/>
                <a:ea typeface="Lucida Sans Unicode" pitchFamily="2"/>
                <a:cs typeface="Lucida Sans Unicode" pitchFamily="2"/>
              </a:rPr>
              <a:t>.</a:t>
            </a:r>
            <a:endParaRPr lang="hu-HU" sz="1800" dirty="0">
              <a:solidFill>
                <a:srgbClr val="000000"/>
              </a:solidFill>
              <a:latin typeface="Verdana" pitchFamily="34"/>
              <a:ea typeface="Lucida Sans Unicode" pitchFamily="2"/>
              <a:cs typeface="Lucida Sans Unicode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636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3" name="Szabadkézi sokszög 2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116632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HBT: 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Signals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of 3d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hydro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flow, ONLY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for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Symbol" panose="05050102010706020507" pitchFamily="18" charset="2"/>
                  <a:ea typeface="Arial Unicode MS" pitchFamily="2"/>
                  <a:cs typeface="Tahoma" pitchFamily="2"/>
                </a:rPr>
                <a:t>a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= 2  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782930"/>
            <a:ext cx="4320540" cy="444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1750854" y="6525345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57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5229200"/>
            <a:ext cx="1034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b="1" dirty="0" err="1">
                <a:solidFill>
                  <a:srgbClr val="FFFF00"/>
                </a:solidFill>
              </a:rPr>
              <a:t>Indication</a:t>
            </a:r>
            <a:r>
              <a:rPr lang="hu-HU" b="1" dirty="0">
                <a:solidFill>
                  <a:srgbClr val="FFFF00"/>
                </a:solidFill>
              </a:rPr>
              <a:t> of  </a:t>
            </a:r>
            <a:r>
              <a:rPr lang="hu-HU" b="1" dirty="0" err="1">
                <a:solidFill>
                  <a:srgbClr val="FFFF00"/>
                </a:solidFill>
              </a:rPr>
              <a:t>hydro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scaling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behaviour</a:t>
            </a:r>
            <a:r>
              <a:rPr lang="hu-HU" b="1" dirty="0">
                <a:solidFill>
                  <a:srgbClr val="FFFF00"/>
                </a:solidFill>
              </a:rPr>
              <a:t>  of Gaussian R(</a:t>
            </a:r>
            <a:r>
              <a:rPr lang="hu-HU" b="1" dirty="0" err="1">
                <a:solidFill>
                  <a:srgbClr val="FFFF00"/>
                </a:solidFill>
              </a:rPr>
              <a:t>side,out,long</a:t>
            </a:r>
            <a:r>
              <a:rPr lang="hu-HU" b="1" dirty="0">
                <a:solidFill>
                  <a:srgbClr val="FFFF00"/>
                </a:solidFill>
              </a:rPr>
              <a:t>) </a:t>
            </a:r>
            <a:r>
              <a:rPr lang="hu-HU" b="1" dirty="0" err="1">
                <a:solidFill>
                  <a:srgbClr val="FFFF00"/>
                </a:solidFill>
              </a:rPr>
              <a:t>at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low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m</a:t>
            </a:r>
            <a:r>
              <a:rPr lang="hu-HU" b="1" baseline="-25000" dirty="0" err="1">
                <a:solidFill>
                  <a:srgbClr val="FFFF00"/>
                </a:solidFill>
              </a:rPr>
              <a:t>T</a:t>
            </a:r>
            <a:r>
              <a:rPr lang="hu-HU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24347" r="35764" b="63671"/>
          <a:stretch/>
        </p:blipFill>
        <p:spPr>
          <a:xfrm>
            <a:off x="8616280" y="5350566"/>
            <a:ext cx="1687286" cy="59871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775520" y="557994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b="1" dirty="0" err="1">
                <a:solidFill>
                  <a:srgbClr val="FFFF00"/>
                </a:solidFill>
              </a:rPr>
              <a:t>R</a:t>
            </a:r>
            <a:r>
              <a:rPr lang="hu-HU" b="1" baseline="-25000" dirty="0" err="1">
                <a:solidFill>
                  <a:srgbClr val="FFFF00"/>
                </a:solidFill>
              </a:rPr>
              <a:t>long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m</a:t>
            </a:r>
            <a:r>
              <a:rPr lang="hu-HU" b="1" baseline="-25000" dirty="0" err="1">
                <a:solidFill>
                  <a:srgbClr val="FFFF00"/>
                </a:solidFill>
              </a:rPr>
              <a:t>t</a:t>
            </a:r>
            <a:r>
              <a:rPr lang="hu-HU" b="1" dirty="0" err="1">
                <a:solidFill>
                  <a:srgbClr val="FFFF00"/>
                </a:solidFill>
              </a:rPr>
              <a:t>-scaling</a:t>
            </a:r>
            <a:r>
              <a:rPr lang="hu-HU" b="1" dirty="0">
                <a:solidFill>
                  <a:srgbClr val="FFFF00"/>
                </a:solidFill>
              </a:rPr>
              <a:t>: </a:t>
            </a:r>
            <a:r>
              <a:rPr lang="hu-HU" b="1" dirty="0" err="1">
                <a:solidFill>
                  <a:srgbClr val="FFFF00"/>
                </a:solidFill>
              </a:rPr>
              <a:t>Yu</a:t>
            </a:r>
            <a:r>
              <a:rPr lang="hu-HU" b="1" dirty="0">
                <a:solidFill>
                  <a:srgbClr val="FFFF00"/>
                </a:solidFill>
              </a:rPr>
              <a:t>. </a:t>
            </a:r>
            <a:r>
              <a:rPr lang="hu-HU" b="1" dirty="0" err="1">
                <a:solidFill>
                  <a:srgbClr val="FFFF00"/>
                </a:solidFill>
              </a:rPr>
              <a:t>Sinyukov</a:t>
            </a:r>
            <a:r>
              <a:rPr lang="hu-HU" b="1" dirty="0">
                <a:solidFill>
                  <a:srgbClr val="FFFF00"/>
                </a:solidFill>
              </a:rPr>
              <a:t> and A. </a:t>
            </a:r>
            <a:r>
              <a:rPr lang="hu-HU" b="1" dirty="0" err="1">
                <a:solidFill>
                  <a:srgbClr val="FFFF00"/>
                </a:solidFill>
              </a:rPr>
              <a:t>Makhlin</a:t>
            </a:r>
            <a:r>
              <a:rPr lang="hu-HU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Z.Phys</a:t>
            </a:r>
            <a:r>
              <a:rPr lang="en-US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C39 (1988) 69</a:t>
            </a:r>
            <a:r>
              <a:rPr lang="hu-HU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endParaRPr lang="hu-HU" b="1" dirty="0">
              <a:solidFill>
                <a:srgbClr val="FFFF00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775520" y="586798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b="1" dirty="0" err="1">
                <a:solidFill>
                  <a:srgbClr val="FFFF00"/>
                </a:solidFill>
              </a:rPr>
              <a:t>R</a:t>
            </a:r>
            <a:r>
              <a:rPr lang="hu-HU" b="1" baseline="-25000" dirty="0" err="1">
                <a:solidFill>
                  <a:srgbClr val="FFFF00"/>
                </a:solidFill>
              </a:rPr>
              <a:t>side</a:t>
            </a:r>
            <a:r>
              <a:rPr lang="hu-HU" b="1" dirty="0">
                <a:solidFill>
                  <a:srgbClr val="FFFF00"/>
                </a:solidFill>
              </a:rPr>
              <a:t> , </a:t>
            </a:r>
            <a:r>
              <a:rPr lang="hu-HU" b="1" dirty="0" err="1">
                <a:solidFill>
                  <a:srgbClr val="FFFF00"/>
                </a:solidFill>
              </a:rPr>
              <a:t>R</a:t>
            </a:r>
            <a:r>
              <a:rPr lang="hu-HU" b="1" baseline="-25000" dirty="0" err="1">
                <a:solidFill>
                  <a:srgbClr val="FFFF00"/>
                </a:solidFill>
              </a:rPr>
              <a:t>out</a:t>
            </a:r>
            <a:r>
              <a:rPr lang="hu-HU" b="1" dirty="0">
                <a:solidFill>
                  <a:srgbClr val="FFFF00"/>
                </a:solidFill>
              </a:rPr>
              <a:t> , </a:t>
            </a:r>
            <a:r>
              <a:rPr lang="hu-HU" b="1" dirty="0" err="1">
                <a:solidFill>
                  <a:srgbClr val="FFFF00"/>
                </a:solidFill>
              </a:rPr>
              <a:t>R</a:t>
            </a:r>
            <a:r>
              <a:rPr lang="hu-HU" b="1" baseline="-25000" dirty="0" err="1">
                <a:solidFill>
                  <a:srgbClr val="FFFF00"/>
                </a:solidFill>
              </a:rPr>
              <a:t>long</a:t>
            </a:r>
            <a:r>
              <a:rPr lang="hu-HU" b="1" baseline="-25000" dirty="0">
                <a:solidFill>
                  <a:srgbClr val="FFFF00"/>
                </a:solidFill>
              </a:rPr>
              <a:t>  </a:t>
            </a:r>
            <a:r>
              <a:rPr lang="hu-HU" b="1" dirty="0" err="1">
                <a:solidFill>
                  <a:srgbClr val="FFFF00"/>
                </a:solidFill>
              </a:rPr>
              <a:t>m</a:t>
            </a:r>
            <a:r>
              <a:rPr lang="hu-HU" b="1" baseline="-25000" dirty="0" err="1">
                <a:solidFill>
                  <a:srgbClr val="FFFF00"/>
                </a:solidFill>
              </a:rPr>
              <a:t>t</a:t>
            </a:r>
            <a:r>
              <a:rPr lang="hu-HU" b="1" dirty="0" err="1">
                <a:solidFill>
                  <a:srgbClr val="FFFF00"/>
                </a:solidFill>
              </a:rPr>
              <a:t>-scaling</a:t>
            </a:r>
            <a:r>
              <a:rPr lang="hu-HU" b="1" dirty="0">
                <a:solidFill>
                  <a:srgbClr val="FFFF00"/>
                </a:solidFill>
              </a:rPr>
              <a:t>: T. </a:t>
            </a:r>
            <a:r>
              <a:rPr lang="hu-HU" b="1" dirty="0" err="1">
                <a:solidFill>
                  <a:srgbClr val="FFFF00"/>
                </a:solidFill>
              </a:rPr>
              <a:t>Cs</a:t>
            </a:r>
            <a:r>
              <a:rPr lang="hu-HU" b="1" dirty="0">
                <a:solidFill>
                  <a:srgbClr val="FFFF00"/>
                </a:solidFill>
              </a:rPr>
              <a:t>, B. </a:t>
            </a:r>
            <a:r>
              <a:rPr lang="hu-HU" b="1" dirty="0" err="1">
                <a:solidFill>
                  <a:srgbClr val="FFFF00"/>
                </a:solidFill>
              </a:rPr>
              <a:t>Lörstad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b="1" dirty="0" err="1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hep-ph</a:t>
            </a:r>
            <a:r>
              <a:rPr lang="en-US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/9509213</a:t>
            </a:r>
            <a:r>
              <a:rPr lang="en-US" b="1" dirty="0">
                <a:solidFill>
                  <a:srgbClr val="FFFF00"/>
                </a:solidFill>
              </a:rPr>
              <a:t> </a:t>
            </a:r>
            <a:r>
              <a:rPr lang="hu-HU" b="1" dirty="0">
                <a:solidFill>
                  <a:srgbClr val="FFFF00"/>
                </a:solidFill>
              </a:rPr>
              <a:t>(</a:t>
            </a:r>
            <a:r>
              <a:rPr lang="hu-HU" b="1" dirty="0" err="1">
                <a:solidFill>
                  <a:srgbClr val="FFFF00"/>
                </a:solidFill>
              </a:rPr>
              <a:t>shells</a:t>
            </a:r>
            <a:r>
              <a:rPr lang="hu-HU" b="1" dirty="0">
                <a:solidFill>
                  <a:srgbClr val="FFFF00"/>
                </a:solidFill>
              </a:rPr>
              <a:t> of </a:t>
            </a:r>
            <a:r>
              <a:rPr lang="hu-HU" b="1" dirty="0" err="1">
                <a:solidFill>
                  <a:srgbClr val="FFFF00"/>
                </a:solidFill>
              </a:rPr>
              <a:t>fire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vs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fireballs</a:t>
            </a:r>
            <a:r>
              <a:rPr lang="hu-HU" b="1" dirty="0">
                <a:solidFill>
                  <a:srgbClr val="FFFF00"/>
                </a:solidFill>
              </a:rPr>
              <a:t>)</a:t>
            </a:r>
          </a:p>
          <a:p>
            <a:pPr lvl="0"/>
            <a:r>
              <a:rPr lang="hu-HU" b="1" dirty="0">
                <a:solidFill>
                  <a:srgbClr val="FFFF00"/>
                </a:solidFill>
              </a:rPr>
              <a:t>		               S. </a:t>
            </a:r>
            <a:r>
              <a:rPr lang="hu-HU" b="1" dirty="0" err="1">
                <a:solidFill>
                  <a:srgbClr val="FFFF00"/>
                </a:solidFill>
              </a:rPr>
              <a:t>Chapman</a:t>
            </a:r>
            <a:r>
              <a:rPr lang="hu-HU" b="1" dirty="0">
                <a:solidFill>
                  <a:srgbClr val="FFFF00"/>
                </a:solidFill>
              </a:rPr>
              <a:t>, P. </a:t>
            </a:r>
            <a:r>
              <a:rPr lang="hu-HU" b="1" dirty="0" err="1">
                <a:solidFill>
                  <a:srgbClr val="FFFF00"/>
                </a:solidFill>
              </a:rPr>
              <a:t>Scotto</a:t>
            </a:r>
            <a:r>
              <a:rPr lang="hu-HU" b="1" dirty="0">
                <a:solidFill>
                  <a:srgbClr val="FFFF00"/>
                </a:solidFill>
              </a:rPr>
              <a:t>, U. W. Heinz, </a:t>
            </a:r>
            <a:r>
              <a:rPr lang="en-US" dirty="0">
                <a:solidFill>
                  <a:srgbClr val="FFFF00"/>
                </a:solidFill>
              </a:rPr>
              <a:t> </a:t>
            </a:r>
            <a:r>
              <a:rPr lang="en-US" b="1" dirty="0" err="1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hep-ph</a:t>
            </a:r>
            <a:r>
              <a:rPr lang="en-US" b="1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/9408207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2060849"/>
            <a:ext cx="2181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836712"/>
            <a:ext cx="30575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140968"/>
            <a:ext cx="4068713" cy="13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9F601889-B3CB-41DC-B629-8B08EC965062}"/>
              </a:ext>
            </a:extLst>
          </p:cNvPr>
          <p:cNvSpPr/>
          <p:nvPr/>
        </p:nvSpPr>
        <p:spPr>
          <a:xfrm>
            <a:off x="6672312" y="4653136"/>
            <a:ext cx="432054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err="1"/>
              <a:t>Theory</a:t>
            </a:r>
            <a:r>
              <a:rPr lang="hu-HU" sz="2400" b="1" dirty="0"/>
              <a:t> </a:t>
            </a:r>
            <a:r>
              <a:rPr lang="hu-HU" sz="2400" b="1" dirty="0" err="1"/>
              <a:t>challenge</a:t>
            </a:r>
            <a:r>
              <a:rPr lang="hu-HU" sz="2400" b="1" dirty="0"/>
              <a:t> </a:t>
            </a:r>
            <a:r>
              <a:rPr lang="hu-HU" sz="2400" b="1" dirty="0" err="1"/>
              <a:t>for</a:t>
            </a:r>
            <a:r>
              <a:rPr lang="hu-HU" sz="2400" b="1" dirty="0"/>
              <a:t> </a:t>
            </a:r>
            <a:r>
              <a:rPr lang="hu-HU" sz="2400" b="1" dirty="0" err="1"/>
              <a:t>Levy</a:t>
            </a:r>
            <a:r>
              <a:rPr lang="hu-HU" sz="2400" b="1" dirty="0"/>
              <a:t> </a:t>
            </a:r>
            <a:r>
              <a:rPr lang="hu-HU" sz="2400" b="1" dirty="0">
                <a:latin typeface="Symbol" panose="05050102010706020507" pitchFamily="18" charset="2"/>
              </a:rPr>
              <a:t>a</a:t>
            </a:r>
            <a:r>
              <a:rPr lang="hu-HU" sz="2400" b="1" dirty="0"/>
              <a:t> &lt; 2 </a:t>
            </a:r>
          </a:p>
        </p:txBody>
      </p:sp>
    </p:spTree>
    <p:extLst>
      <p:ext uri="{BB962C8B-B14F-4D97-AF65-F5344CB8AC3E}">
        <p14:creationId xmlns:p14="http://schemas.microsoft.com/office/powerpoint/2010/main" val="16674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255800" y="1"/>
            <a:ext cx="9412200" cy="684359"/>
            <a:chOff x="-268200" y="0"/>
            <a:chExt cx="9412200" cy="684359"/>
          </a:xfrm>
        </p:grpSpPr>
        <p:sp>
          <p:nvSpPr>
            <p:cNvPr id="3" name="Szabadkézi sokszög 2"/>
            <p:cNvSpPr/>
            <p:nvPr/>
          </p:nvSpPr>
          <p:spPr>
            <a:xfrm>
              <a:off x="-268200" y="0"/>
              <a:ext cx="9412200" cy="68435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/>
            <a:lstStyle/>
            <a:p>
              <a:pPr hangingPunct="0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hu-HU" sz="24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268200" y="100080"/>
              <a:ext cx="9412200" cy="487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1">
              <a:spAutoFit/>
            </a:bodyPr>
            <a:lstStyle/>
            <a:p>
              <a:pPr algn="ct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Lucida Sans Unicode" pitchFamily="2"/>
                  <a:cs typeface="Lucida Sans Unicode" pitchFamily="2"/>
                </a:rPr>
                <a:t> A DIRECT OBSERVATION: APPLICATION</a:t>
              </a:r>
            </a:p>
          </p:txBody>
        </p:sp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534EA951-255C-4A44-A80F-CF215942E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" r="1046"/>
          <a:stretch/>
        </p:blipFill>
        <p:spPr>
          <a:xfrm rot="10800000">
            <a:off x="2351584" y="1412777"/>
            <a:ext cx="7566660" cy="405419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ACFCD22B-8014-4061-82E9-2A7C47E0B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472" y="3068961"/>
            <a:ext cx="1371600" cy="68580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8 w 21600"/>
              <a:gd name="T13" fmla="*/ 5425 h 21600"/>
              <a:gd name="T14" fmla="*/ 18887 w 21600"/>
              <a:gd name="T15" fmla="*/ 162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66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1"/>
            <a:ext cx="12192000" cy="684359"/>
            <a:chOff x="-1524000" y="0"/>
            <a:chExt cx="12192000" cy="684359"/>
          </a:xfrm>
        </p:grpSpPr>
        <p:sp>
          <p:nvSpPr>
            <p:cNvPr id="3" name="Szabadkézi sokszög 2"/>
            <p:cNvSpPr/>
            <p:nvPr/>
          </p:nvSpPr>
          <p:spPr>
            <a:xfrm>
              <a:off x="-268200" y="0"/>
              <a:ext cx="9412200" cy="68435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/>
            <a:lstStyle/>
            <a:p>
              <a:pPr hangingPunct="0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hu-HU" sz="240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endParaRPr>
            </a:p>
          </p:txBody>
        </p:sp>
        <p:sp>
          <p:nvSpPr>
            <p:cNvPr id="4" name="Szabadkézi sokszög 3"/>
            <p:cNvSpPr/>
            <p:nvPr/>
          </p:nvSpPr>
          <p:spPr>
            <a:xfrm>
              <a:off x="-1524000" y="97759"/>
              <a:ext cx="12192000" cy="49244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1">
              <a:spAutoFit/>
            </a:bodyPr>
            <a:lstStyle/>
            <a:p>
              <a:pPr algn="ct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Lucida Sans Unicode" pitchFamily="2"/>
                  <a:cs typeface="Lucida Sans Unicode" pitchFamily="2"/>
                </a:rPr>
                <a:t>DIRECT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Lucida Sans Unicode" pitchFamily="2"/>
                  <a:cs typeface="Lucida Sans Unicode" pitchFamily="2"/>
                </a:rPr>
                <a:t>vs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Lucida Sans Unicode" pitchFamily="2"/>
                  <a:cs typeface="Lucida Sans Unicode" pitchFamily="2"/>
                </a:rPr>
                <a:t> INDIRECT OBSERVATION</a:t>
              </a:r>
            </a:p>
          </p:txBody>
        </p:sp>
      </p:grpSp>
      <p:pic>
        <p:nvPicPr>
          <p:cNvPr id="7" name="Kép 6">
            <a:extLst>
              <a:ext uri="{FF2B5EF4-FFF2-40B4-BE49-F238E27FC236}">
                <a16:creationId xmlns:a16="http://schemas.microsoft.com/office/drawing/2014/main" id="{424A4F8C-4915-4558-955F-2175222B1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839" y="746759"/>
            <a:ext cx="5034322" cy="613862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A0017FF-8C91-4E72-BBCF-89555BA6C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93" y="674751"/>
            <a:ext cx="10456447" cy="62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1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084740C6-4BB2-4DA3-AF62-E9B60956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23863"/>
            <a:ext cx="7620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260648"/>
            <a:ext cx="12072664" cy="8728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1989: „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Nuclei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heavy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bulls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through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collision</a:t>
            </a:r>
            <a:endParaRPr lang="hu-HU" sz="28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marL="190440" indent="-190440" algn="ctr"/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Generate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new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states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matter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” /T.D. Lee/ </a:t>
            </a:r>
          </a:p>
        </p:txBody>
      </p:sp>
      <p:sp>
        <p:nvSpPr>
          <p:cNvPr id="6" name="Szabadkézi sokszög 16">
            <a:extLst>
              <a:ext uri="{FF2B5EF4-FFF2-40B4-BE49-F238E27FC236}">
                <a16:creationId xmlns:a16="http://schemas.microsoft.com/office/drawing/2014/main" id="{5F6CBD06-1D1E-4D36-9B53-7BC11BF25997}"/>
              </a:ext>
            </a:extLst>
          </p:cNvPr>
          <p:cNvSpPr/>
          <p:nvPr/>
        </p:nvSpPr>
        <p:spPr>
          <a:xfrm>
            <a:off x="8328248" y="1223863"/>
            <a:ext cx="3528392" cy="53882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Courtesy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of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the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Tsung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Dao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 (T.D) Lee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Library</a:t>
            </a: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Poem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Prof. T. D. Lee,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Nobel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Lauerate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Physics</a:t>
            </a: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Painting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 </a:t>
            </a:r>
            <a:r>
              <a:rPr lang="hu-HU" sz="16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Keran</a:t>
            </a:r>
            <a:r>
              <a:rPr lang="hu-HU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1989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Copyright</a:t>
            </a:r>
            <a:r>
              <a:rPr lang="hu-HU" sz="1600" dirty="0"/>
              <a:t>: © 1989 CCAST: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/>
              <a:t>Chinese</a:t>
            </a:r>
            <a:r>
              <a:rPr lang="hu-HU" sz="1600" dirty="0"/>
              <a:t> Center </a:t>
            </a:r>
            <a:r>
              <a:rPr lang="hu-HU" sz="1600" dirty="0" err="1"/>
              <a:t>for</a:t>
            </a:r>
            <a:r>
              <a:rPr lang="hu-HU" sz="1600" dirty="0"/>
              <a:t> Advanced Science and </a:t>
            </a:r>
            <a:r>
              <a:rPr lang="hu-HU" sz="1600" dirty="0" err="1"/>
              <a:t>Technology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© 2012 Shanghai Jiao Tong University</a:t>
            </a:r>
            <a:r>
              <a:rPr lang="hu-HU" sz="1600" dirty="0"/>
              <a:t>, </a:t>
            </a:r>
            <a:r>
              <a:rPr lang="hu-HU" sz="1600" dirty="0" err="1"/>
              <a:t>Shanghai</a:t>
            </a:r>
            <a:r>
              <a:rPr lang="hu-HU" sz="1600" dirty="0"/>
              <a:t>, </a:t>
            </a:r>
            <a:r>
              <a:rPr lang="hu-HU" sz="1600" dirty="0" err="1"/>
              <a:t>China</a:t>
            </a:r>
            <a:r>
              <a:rPr lang="hu-HU" sz="1600" dirty="0"/>
              <a:t>: </a:t>
            </a:r>
            <a:r>
              <a:rPr lang="en-US" sz="1600" dirty="0"/>
              <a:t>All Rights Reserved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en-US" sz="1600" dirty="0"/>
              <a:t> </a:t>
            </a:r>
            <a:endParaRPr lang="hu-HU" sz="1600" dirty="0"/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Special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thanks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to</a:t>
            </a:r>
            <a:r>
              <a:rPr lang="hu-HU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: UNT Digital </a:t>
            </a:r>
            <a:r>
              <a:rPr lang="hu-HU" sz="1600" dirty="0" err="1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/>
              </a:rPr>
              <a:t>Library</a:t>
            </a:r>
            <a:endParaRPr lang="hu-HU" sz="16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emphasis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plural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hu-HU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</a:t>
            </a:r>
            <a:endParaRPr lang="hu-H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endParaRPr lang="hu-H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52280" indent="-152280" algn="ctr" hangingPunct="0">
              <a:tabLst>
                <a:tab pos="152280" algn="l"/>
                <a:tab pos="609480" algn="l"/>
                <a:tab pos="1066680" algn="l"/>
                <a:tab pos="1523879" algn="l"/>
                <a:tab pos="1981080" algn="l"/>
                <a:tab pos="2438280" algn="l"/>
                <a:tab pos="2895479" algn="l"/>
                <a:tab pos="3352680" algn="l"/>
                <a:tab pos="3809880" algn="l"/>
                <a:tab pos="4267080" algn="l"/>
                <a:tab pos="4724280" algn="l"/>
                <a:tab pos="5181480" algn="l"/>
                <a:tab pos="5638679" algn="l"/>
                <a:tab pos="6095880" algn="l"/>
                <a:tab pos="6553079" algn="l"/>
                <a:tab pos="7010280" algn="l"/>
                <a:tab pos="7467480" algn="l"/>
                <a:tab pos="7924680" algn="l"/>
                <a:tab pos="8381880" algn="l"/>
                <a:tab pos="8839080" algn="l"/>
                <a:tab pos="9296280" algn="l"/>
              </a:tabLst>
            </a:pPr>
            <a:r>
              <a:rPr lang="hu-HU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least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</a:t>
            </a:r>
            <a:r>
              <a:rPr lang="hu-HU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states</a:t>
            </a:r>
            <a:r>
              <a:rPr lang="hu-H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hu-HU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00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568609" y="6400801"/>
            <a:ext cx="62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60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9088853" y="764704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Maps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out </a:t>
            </a:r>
          </a:p>
          <a:p>
            <a:pPr algn="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allowed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regions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&amp;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best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values</a:t>
            </a:r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F08B54E-F249-496C-B60A-D99BC3135B95}"/>
              </a:ext>
            </a:extLst>
          </p:cNvPr>
          <p:cNvSpPr txBox="1"/>
          <p:nvPr/>
        </p:nvSpPr>
        <p:spPr>
          <a:xfrm>
            <a:off x="1" y="6006"/>
            <a:ext cx="12185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Confidence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Levels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(CL-s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or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p-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values</a:t>
            </a:r>
            <a:r>
              <a:rPr lang="hu-HU" sz="24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) </a:t>
            </a:r>
            <a:r>
              <a:rPr lang="hu-HU" sz="24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from</a:t>
            </a:r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8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/</a:t>
            </a:r>
            <a:r>
              <a:rPr kumimoji="0" lang="hu-HU" sz="24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 </a:t>
            </a:r>
            <a:r>
              <a:rPr kumimoji="0" lang="hu-HU" sz="2400" b="1" i="0" u="none" strike="noStrike" kern="1200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Symbol" panose="05050102010706020507" pitchFamily="18" charset="2"/>
                <a:ea typeface="Arial Unicode MS" pitchFamily="2"/>
                <a:cs typeface="Tahoma" pitchFamily="2"/>
              </a:rPr>
              <a:t>l</a:t>
            </a:r>
            <a:r>
              <a:rPr kumimoji="0" lang="hu-HU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max</a:t>
            </a:r>
            <a:r>
              <a:rPr kumimoji="0" lang="hu-HU" sz="2400" b="1" i="0" u="none" strike="noStrike" kern="1200" cap="all" spc="0" normalizeH="0" baseline="-2500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kumimoji="0" lang="hu-HU" sz="2400" b="1" i="0" u="none" strike="noStrike" kern="1200" cap="all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MAPS</a:t>
            </a:r>
            <a:endParaRPr kumimoji="0" lang="hu-HU" sz="1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692FC69-DD3C-41E1-85B5-B059927F326D}"/>
              </a:ext>
            </a:extLst>
          </p:cNvPr>
          <p:cNvSpPr txBox="1"/>
          <p:nvPr/>
        </p:nvSpPr>
        <p:spPr>
          <a:xfrm>
            <a:off x="9300324" y="4305870"/>
            <a:ext cx="28851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Colored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region</a:t>
            </a:r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a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llowed</a:t>
            </a:r>
            <a:r>
              <a:rPr kumimoji="0" lang="hu-HU" sz="1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with</a:t>
            </a:r>
            <a:endParaRPr lang="hu-HU" b="1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CL &gt; 0.1 %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uLnTx/>
              <a:uFillTx/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5132868-7B24-4433-AC80-1F91B0E83B6A}"/>
              </a:ext>
            </a:extLst>
          </p:cNvPr>
          <p:cNvSpPr/>
          <p:nvPr/>
        </p:nvSpPr>
        <p:spPr>
          <a:xfrm>
            <a:off x="9095656" y="202368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in-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medium</a:t>
            </a:r>
            <a:endParaRPr lang="hu-HU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Tahoma" pitchFamily="2"/>
              </a:rPr>
              <a:t>h</a:t>
            </a:r>
            <a:r>
              <a:rPr lang="hu-HU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’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mass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</a:p>
          <a:p>
            <a:pPr algn="r"/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modification</a:t>
            </a:r>
            <a:endParaRPr lang="hu-HU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C4C42D1-8DB8-4E83-A901-4F4B7EE9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" y="682304"/>
            <a:ext cx="10081544" cy="617569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9BC9E48F-8752-49EE-A4D7-C1527B4ED14D}"/>
              </a:ext>
            </a:extLst>
          </p:cNvPr>
          <p:cNvSpPr txBox="1"/>
          <p:nvPr/>
        </p:nvSpPr>
        <p:spPr>
          <a:xfrm>
            <a:off x="9284016" y="5229200"/>
            <a:ext cx="2885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Selective</a:t>
            </a:r>
            <a:r>
              <a:rPr lang="hu-HU" b="1" noProof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except</a:t>
            </a:r>
            <a:r>
              <a:rPr lang="hu-HU" b="1" noProof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 50-60 </a:t>
            </a:r>
            <a:r>
              <a:rPr kumimoji="0" lang="hu-HU" sz="1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Arial Unicode MS" pitchFamily="2"/>
                <a:cs typeface="Tahoma" pitchFamily="2"/>
              </a:rPr>
              <a:t>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</a:t>
            </a:r>
            <a:r>
              <a:rPr lang="hu-HU" b="1" baseline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entrality</a:t>
            </a:r>
            <a:r>
              <a:rPr lang="hu-HU" b="1" baseline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b="1" baseline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class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uLnTx/>
              <a:uFillTx/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0670055-41E2-446B-9BAB-7F81EFA60208}"/>
              </a:ext>
            </a:extLst>
          </p:cNvPr>
          <p:cNvSpPr txBox="1"/>
          <p:nvPr/>
        </p:nvSpPr>
        <p:spPr>
          <a:xfrm>
            <a:off x="1055440" y="982469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 err="1">
                <a:latin typeface="Verdana" pitchFamily="34"/>
                <a:cs typeface="Tahoma" pitchFamily="2"/>
              </a:rPr>
              <a:t>CL</a:t>
            </a:r>
            <a:r>
              <a:rPr lang="hu-HU" cap="all" baseline="-25000" dirty="0" err="1">
                <a:latin typeface="Verdana" pitchFamily="34"/>
                <a:cs typeface="Tahoma" pitchFamily="2"/>
              </a:rPr>
              <a:t>max</a:t>
            </a:r>
            <a:r>
              <a:rPr lang="hu-HU" cap="all" dirty="0">
                <a:latin typeface="Verdana" pitchFamily="34"/>
                <a:cs typeface="Tahoma" pitchFamily="2"/>
              </a:rPr>
              <a:t> = 99.9%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5741A69-7E7D-4009-ADA6-ACDA988F0E6C}"/>
              </a:ext>
            </a:extLst>
          </p:cNvPr>
          <p:cNvSpPr txBox="1"/>
          <p:nvPr/>
        </p:nvSpPr>
        <p:spPr>
          <a:xfrm>
            <a:off x="3891600" y="3645024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 err="1">
                <a:latin typeface="Verdana" pitchFamily="34"/>
                <a:cs typeface="Tahoma" pitchFamily="2"/>
              </a:rPr>
              <a:t>CL</a:t>
            </a:r>
            <a:r>
              <a:rPr lang="hu-HU" cap="all" baseline="-25000" dirty="0" err="1">
                <a:latin typeface="Verdana" pitchFamily="34"/>
                <a:cs typeface="Tahoma" pitchFamily="2"/>
              </a:rPr>
              <a:t>max</a:t>
            </a:r>
            <a:r>
              <a:rPr lang="hu-HU" cap="all" dirty="0">
                <a:latin typeface="Verdana" pitchFamily="34"/>
                <a:cs typeface="Tahoma" pitchFamily="2"/>
              </a:rPr>
              <a:t> = 26.7%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3CA70A1-A069-4E8B-B900-97FE63FA70DA}"/>
              </a:ext>
            </a:extLst>
          </p:cNvPr>
          <p:cNvSpPr txBox="1"/>
          <p:nvPr/>
        </p:nvSpPr>
        <p:spPr>
          <a:xfrm>
            <a:off x="6771920" y="982469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 err="1">
                <a:latin typeface="Verdana" pitchFamily="34"/>
                <a:cs typeface="Tahoma" pitchFamily="2"/>
              </a:rPr>
              <a:t>CL</a:t>
            </a:r>
            <a:r>
              <a:rPr lang="hu-HU" cap="all" baseline="-25000" dirty="0" err="1">
                <a:latin typeface="Verdana" pitchFamily="34"/>
                <a:cs typeface="Tahoma" pitchFamily="2"/>
              </a:rPr>
              <a:t>max</a:t>
            </a:r>
            <a:r>
              <a:rPr lang="hu-HU" cap="all" dirty="0">
                <a:latin typeface="Verdana" pitchFamily="34"/>
                <a:cs typeface="Tahoma" pitchFamily="2"/>
              </a:rPr>
              <a:t> = 96.3%</a:t>
            </a: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5BA8529-1F43-4110-93B2-BC726061C0E2}"/>
              </a:ext>
            </a:extLst>
          </p:cNvPr>
          <p:cNvSpPr txBox="1"/>
          <p:nvPr/>
        </p:nvSpPr>
        <p:spPr>
          <a:xfrm>
            <a:off x="3863752" y="970337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 err="1">
                <a:latin typeface="Verdana" pitchFamily="34"/>
                <a:cs typeface="Tahoma" pitchFamily="2"/>
              </a:rPr>
              <a:t>CL</a:t>
            </a:r>
            <a:r>
              <a:rPr lang="hu-HU" cap="all" baseline="-25000" dirty="0" err="1">
                <a:latin typeface="Verdana" pitchFamily="34"/>
                <a:cs typeface="Tahoma" pitchFamily="2"/>
              </a:rPr>
              <a:t>max</a:t>
            </a:r>
            <a:r>
              <a:rPr lang="hu-HU" cap="all" dirty="0">
                <a:latin typeface="Verdana" pitchFamily="34"/>
                <a:cs typeface="Tahoma" pitchFamily="2"/>
              </a:rPr>
              <a:t> = 73.1%</a:t>
            </a:r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78D7767-0B2B-404A-AD0A-4E1CA6529A03}"/>
              </a:ext>
            </a:extLst>
          </p:cNvPr>
          <p:cNvSpPr txBox="1"/>
          <p:nvPr/>
        </p:nvSpPr>
        <p:spPr>
          <a:xfrm>
            <a:off x="1055440" y="3645024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 err="1">
                <a:latin typeface="Verdana" pitchFamily="34"/>
                <a:cs typeface="Tahoma" pitchFamily="2"/>
              </a:rPr>
              <a:t>CL</a:t>
            </a:r>
            <a:r>
              <a:rPr lang="hu-HU" cap="all" baseline="-25000" dirty="0" err="1">
                <a:latin typeface="Verdana" pitchFamily="34"/>
                <a:cs typeface="Tahoma" pitchFamily="2"/>
              </a:rPr>
              <a:t>max</a:t>
            </a:r>
            <a:r>
              <a:rPr lang="hu-HU" cap="all" dirty="0">
                <a:latin typeface="Verdana" pitchFamily="34"/>
                <a:cs typeface="Tahoma" pitchFamily="2"/>
              </a:rPr>
              <a:t> = 75.8% </a:t>
            </a:r>
            <a:endParaRPr lang="hu-HU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F84CD983-F487-46F6-B6FB-7AA063685580}"/>
              </a:ext>
            </a:extLst>
          </p:cNvPr>
          <p:cNvSpPr txBox="1"/>
          <p:nvPr/>
        </p:nvSpPr>
        <p:spPr>
          <a:xfrm>
            <a:off x="6771920" y="3645024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cap="all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CL</a:t>
            </a:r>
            <a:r>
              <a:rPr kumimoji="0" lang="hu-HU" sz="1800" b="0" i="0" u="none" strike="noStrike" kern="1200" cap="all" spc="0" normalizeH="0" baseline="-25000" noProof="0" dirty="0" err="1">
                <a:ln>
                  <a:noFill/>
                </a:ln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uLnTx/>
                <a:uFillTx/>
                <a:latin typeface="Verdana" pitchFamily="34"/>
                <a:ea typeface="+mn-ea"/>
                <a:cs typeface="Tahoma" pitchFamily="2"/>
              </a:rPr>
              <a:t>max</a:t>
            </a:r>
            <a:r>
              <a:rPr lang="hu-HU" cap="all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= 24.9%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105F1175-F1D4-4CDC-919C-F5698B4A0436}"/>
              </a:ext>
            </a:extLst>
          </p:cNvPr>
          <p:cNvSpPr/>
          <p:nvPr/>
        </p:nvSpPr>
        <p:spPr>
          <a:xfrm>
            <a:off x="9088853" y="3031792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CL</a:t>
            </a:r>
            <a:r>
              <a:rPr lang="hu-HU" b="1" baseline="-2500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MAX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= </a:t>
            </a: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CL of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the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peak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</a:t>
            </a:r>
          </a:p>
          <a:p>
            <a:pPr algn="r"/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(</a:t>
            </a:r>
            <a:r>
              <a:rPr lang="hu-HU" b="1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best</a:t>
            </a:r>
            <a:r>
              <a:rPr lang="hu-HU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Tahoma" pitchFamily="2"/>
              </a:rPr>
              <a:t> fit)</a:t>
            </a:r>
          </a:p>
          <a:p>
            <a:pPr algn="r"/>
            <a:endParaRPr lang="hu-HU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718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2" grpId="0"/>
      <p:bldP spid="2" grpId="0"/>
      <p:bldP spid="14" grpId="0"/>
      <p:bldP spid="1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184286"/>
            <a:ext cx="12072664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1996: 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return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of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the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prodigal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goldstone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boson</a:t>
            </a:r>
            <a:endParaRPr lang="hu-HU" sz="28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D67280-6925-48FA-A6BC-512AE4255016}"/>
              </a:ext>
            </a:extLst>
          </p:cNvPr>
          <p:cNvSpPr txBox="1"/>
          <p:nvPr/>
        </p:nvSpPr>
        <p:spPr>
          <a:xfrm>
            <a:off x="7968208" y="731019"/>
            <a:ext cx="432048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SIGNIFICANT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, </a:t>
            </a:r>
          </a:p>
          <a:p>
            <a:pPr algn="ctr"/>
            <a:r>
              <a:rPr lang="hu-HU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predicted</a:t>
            </a:r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theoretically</a:t>
            </a:r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,</a:t>
            </a:r>
          </a:p>
          <a:p>
            <a:pPr algn="ctr"/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but</a:t>
            </a:r>
            <a:endParaRPr lang="hu-HU" sz="18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How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to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observe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2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it</a:t>
            </a:r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</a:t>
            </a:r>
          </a:p>
          <a:p>
            <a:pPr algn="ctr"/>
            <a:endParaRPr lang="hu-HU" sz="20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6CA481-D1C1-4A1C-869E-473B0E5B9BDA}"/>
              </a:ext>
            </a:extLst>
          </p:cNvPr>
          <p:cNvSpPr txBox="1"/>
          <p:nvPr/>
        </p:nvSpPr>
        <p:spPr>
          <a:xfrm>
            <a:off x="0" y="6165304"/>
            <a:ext cx="1215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: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Photons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Dileptons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Enhanced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production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cross-section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0A4B812-3867-4D43-BA0A-0C9A1C9C2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8016935" cy="137171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A3EA522-D46E-4492-B50B-A5302352F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3626288"/>
            <a:ext cx="9938430" cy="253901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01B7392-46DB-406F-8A9D-678EC2D4F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81" y="2130842"/>
            <a:ext cx="6763987" cy="1370166"/>
          </a:xfrm>
          <a:prstGeom prst="rect">
            <a:avLst/>
          </a:prstGeom>
        </p:spPr>
      </p:pic>
      <p:sp>
        <p:nvSpPr>
          <p:cNvPr id="11" name="Ellipszis 10">
            <a:extLst>
              <a:ext uri="{FF2B5EF4-FFF2-40B4-BE49-F238E27FC236}">
                <a16:creationId xmlns:a16="http://schemas.microsoft.com/office/drawing/2014/main" id="{CFA39D0E-96B6-43B2-86A9-69B3AF2BC16B}"/>
              </a:ext>
            </a:extLst>
          </p:cNvPr>
          <p:cNvSpPr/>
          <p:nvPr/>
        </p:nvSpPr>
        <p:spPr>
          <a:xfrm>
            <a:off x="5663952" y="2280439"/>
            <a:ext cx="1296144" cy="722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36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0" y="1"/>
            <a:ext cx="12192000" cy="685799"/>
            <a:chOff x="-1524000" y="0"/>
            <a:chExt cx="12192000" cy="685799"/>
          </a:xfrm>
        </p:grpSpPr>
        <p:sp>
          <p:nvSpPr>
            <p:cNvPr id="10" name="Szabadkézi sokszög 9"/>
            <p:cNvSpPr/>
            <p:nvPr/>
          </p:nvSpPr>
          <p:spPr>
            <a:xfrm>
              <a:off x="0" y="0"/>
              <a:ext cx="9144000" cy="685799"/>
            </a:xfrm>
            <a:custGeom>
              <a:avLst>
                <a:gd name="f0" fmla="val 4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lvl="0" rtl="0" hangingPunct="0">
                <a:buNone/>
                <a:tabLst/>
              </a:pPr>
              <a:endParaRPr lang="hu-HU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-1524000" y="94617"/>
              <a:ext cx="12192000" cy="49872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ctr" anchorCtr="0" compatLnSpc="0">
              <a:spAutoFit/>
            </a:bodyPr>
            <a:lstStyle/>
            <a:p>
              <a:pPr marL="190440" indent="-190440" algn="ctr"/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1996: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Core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/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halo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model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,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long-lived</a:t>
              </a:r>
              <a:r>
                <a:rPr lang="hu-HU" sz="3200" b="1" dirty="0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 </a:t>
              </a:r>
              <a:r>
                <a:rPr lang="hu-HU" sz="3200" b="1" dirty="0" err="1"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Verdana" pitchFamily="34"/>
                  <a:ea typeface="Arial Unicode MS" pitchFamily="2"/>
                  <a:cs typeface="Tahoma" pitchFamily="2"/>
                </a:rPr>
                <a:t>resonances</a:t>
              </a:r>
              <a:endParaRPr lang="hu-HU" sz="32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11611388" y="6550224"/>
            <a:ext cx="580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4942F06-CD1F-46D5-ABA6-6E76DB6D1968}" type="slidenum">
              <a:rPr lang="hu-HU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8</a:t>
            </a:fld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36713"/>
            <a:ext cx="3373755" cy="266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3573016"/>
            <a:ext cx="8195270" cy="24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/>
          <a:stretch/>
        </p:blipFill>
        <p:spPr bwMode="auto">
          <a:xfrm>
            <a:off x="3637822" y="838454"/>
            <a:ext cx="5054826" cy="163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27117" y="603406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[1] J. </a:t>
            </a:r>
            <a:r>
              <a:rPr lang="hu-HU" b="1" dirty="0" err="1">
                <a:solidFill>
                  <a:srgbClr val="FFFF00"/>
                </a:solidFill>
              </a:rPr>
              <a:t>Bolz</a:t>
            </a:r>
            <a:r>
              <a:rPr lang="hu-HU" b="1" dirty="0">
                <a:solidFill>
                  <a:srgbClr val="FFFF00"/>
                </a:solidFill>
              </a:rPr>
              <a:t> et </a:t>
            </a:r>
            <a:r>
              <a:rPr lang="hu-HU" b="1" dirty="0" err="1">
                <a:solidFill>
                  <a:srgbClr val="FFFF00"/>
                </a:solidFill>
              </a:rPr>
              <a:t>al</a:t>
            </a:r>
            <a:r>
              <a:rPr lang="hu-HU" b="1" dirty="0">
                <a:solidFill>
                  <a:srgbClr val="FFFF00"/>
                </a:solidFill>
              </a:rPr>
              <a:t>: </a:t>
            </a:r>
            <a:r>
              <a:rPr lang="hu-HU" b="1" dirty="0" err="1">
                <a:solidFill>
                  <a:srgbClr val="FFFF00"/>
                </a:solidFill>
              </a:rPr>
              <a:t>Phys.Rev</a:t>
            </a:r>
            <a:r>
              <a:rPr lang="hu-HU" b="1" dirty="0">
                <a:solidFill>
                  <a:srgbClr val="FFFF00"/>
                </a:solidFill>
              </a:rPr>
              <a:t>. D47 (1993) 3860-3870</a:t>
            </a:r>
            <a:endParaRPr lang="en-US" b="1" dirty="0"/>
          </a:p>
          <a:p>
            <a:r>
              <a:rPr lang="hu-HU" b="1" dirty="0">
                <a:solidFill>
                  <a:srgbClr val="FFFF00"/>
                </a:solidFill>
              </a:rPr>
              <a:t>[2] T. </a:t>
            </a:r>
            <a:r>
              <a:rPr lang="hu-HU" b="1" dirty="0" err="1">
                <a:solidFill>
                  <a:srgbClr val="FFFF00"/>
                </a:solidFill>
              </a:rPr>
              <a:t>Cs</a:t>
            </a:r>
            <a:r>
              <a:rPr lang="hu-HU" b="1" dirty="0">
                <a:solidFill>
                  <a:srgbClr val="FFFF00"/>
                </a:solidFill>
              </a:rPr>
              <a:t>, B. </a:t>
            </a:r>
            <a:r>
              <a:rPr lang="hu-HU" b="1" dirty="0" err="1">
                <a:solidFill>
                  <a:srgbClr val="FFFF00"/>
                </a:solidFill>
              </a:rPr>
              <a:t>Lörstad</a:t>
            </a:r>
            <a:r>
              <a:rPr lang="hu-HU" b="1" dirty="0">
                <a:solidFill>
                  <a:srgbClr val="FFFF00"/>
                </a:solidFill>
              </a:rPr>
              <a:t>, J. Zimányi: </a:t>
            </a:r>
            <a:r>
              <a:rPr lang="hu-HU" b="1" dirty="0" err="1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hep-ph</a:t>
            </a:r>
            <a:r>
              <a:rPr lang="hu-HU" b="1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/9411307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hu-HU" sz="1800" b="1" dirty="0" err="1">
                <a:solidFill>
                  <a:srgbClr val="FFFF00"/>
                </a:solidFill>
              </a:rPr>
              <a:t>Z.Phys</a:t>
            </a:r>
            <a:r>
              <a:rPr lang="hu-HU" sz="1800" b="1" dirty="0">
                <a:solidFill>
                  <a:srgbClr val="FFFF00"/>
                </a:solidFill>
              </a:rPr>
              <a:t>. C71 (1996) 491-497</a:t>
            </a:r>
          </a:p>
          <a:p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50" y="2568280"/>
            <a:ext cx="221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4511824" y="4437112"/>
            <a:ext cx="258489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969240" y="2188611"/>
            <a:ext cx="83455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5879975" y="2597000"/>
            <a:ext cx="3096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Variance</a:t>
            </a:r>
            <a:r>
              <a:rPr lang="hu-HU" sz="2000" b="1" dirty="0">
                <a:solidFill>
                  <a:srgbClr val="FFFF00"/>
                </a:solidFill>
              </a:rPr>
              <a:t>: </a:t>
            </a:r>
            <a:r>
              <a:rPr lang="hu-HU" sz="2000" b="1" u="sng" dirty="0" err="1">
                <a:solidFill>
                  <a:srgbClr val="FFFF00"/>
                </a:solidFill>
              </a:rPr>
              <a:t>halo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dominated</a:t>
            </a:r>
            <a:r>
              <a:rPr lang="hu-HU" sz="2000" b="1" dirty="0">
                <a:solidFill>
                  <a:srgbClr val="FFFF00"/>
                </a:solidFill>
              </a:rPr>
              <a:t>!</a:t>
            </a:r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2121640" y="5733256"/>
            <a:ext cx="834554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5">
            <a:extLst>
              <a:ext uri="{FF2B5EF4-FFF2-40B4-BE49-F238E27FC236}">
                <a16:creationId xmlns:a16="http://schemas.microsoft.com/office/drawing/2014/main" id="{9F2E4B3E-58E5-447A-8A57-D757BB7949D1}"/>
              </a:ext>
            </a:extLst>
          </p:cNvPr>
          <p:cNvSpPr/>
          <p:nvPr/>
        </p:nvSpPr>
        <p:spPr>
          <a:xfrm>
            <a:off x="3593771" y="3062065"/>
            <a:ext cx="430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Precise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measurement</a:t>
            </a:r>
            <a:r>
              <a:rPr lang="hu-HU" sz="2000" b="1" dirty="0">
                <a:solidFill>
                  <a:srgbClr val="FFFF00"/>
                </a:solidFill>
              </a:rPr>
              <a:t> of </a:t>
            </a:r>
            <a:r>
              <a:rPr lang="hu-HU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l </a:t>
            </a:r>
            <a:r>
              <a:rPr lang="hu-HU" sz="2000" b="1" dirty="0" err="1">
                <a:solidFill>
                  <a:srgbClr val="FFFF00"/>
                </a:solidFill>
              </a:rPr>
              <a:t>important</a:t>
            </a:r>
            <a:r>
              <a:rPr lang="hu-HU" sz="2000" b="1" dirty="0">
                <a:solidFill>
                  <a:srgbClr val="FFFF00"/>
                </a:solidFill>
              </a:rPr>
              <a:t> ! 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97505CD4-D0D6-4450-9368-33A0E80CB5D8}"/>
              </a:ext>
            </a:extLst>
          </p:cNvPr>
          <p:cNvSpPr/>
          <p:nvPr/>
        </p:nvSpPr>
        <p:spPr>
          <a:xfrm>
            <a:off x="8415284" y="2868612"/>
            <a:ext cx="377671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Precise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measurement</a:t>
            </a:r>
            <a:r>
              <a:rPr lang="hu-HU" sz="2000" b="1" dirty="0">
                <a:solidFill>
                  <a:srgbClr val="FFFF00"/>
                </a:solidFill>
              </a:rPr>
              <a:t> of </a:t>
            </a:r>
            <a:r>
              <a:rPr lang="hu-HU" sz="2400" b="1" dirty="0">
                <a:solidFill>
                  <a:srgbClr val="FFFF00"/>
                </a:solidFill>
                <a:latin typeface="Symbol" panose="05050102010706020507" pitchFamily="18" charset="2"/>
              </a:rPr>
              <a:t>l </a:t>
            </a:r>
            <a:r>
              <a:rPr lang="hu-HU" sz="2000" b="1" dirty="0">
                <a:solidFill>
                  <a:srgbClr val="FFFF00"/>
                </a:solidFill>
              </a:rPr>
              <a:t>is </a:t>
            </a:r>
          </a:p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based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on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extrapolation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to</a:t>
            </a:r>
            <a:r>
              <a:rPr lang="hu-HU" sz="2000" b="1" dirty="0">
                <a:solidFill>
                  <a:srgbClr val="FFFF00"/>
                </a:solidFill>
              </a:rPr>
              <a:t> Q = 0, </a:t>
            </a:r>
          </a:p>
          <a:p>
            <a:pPr algn="ctr"/>
            <a:r>
              <a:rPr lang="hu-HU" sz="2000" b="1" dirty="0" err="1">
                <a:solidFill>
                  <a:srgbClr val="FFFF00"/>
                </a:solidFill>
              </a:rPr>
              <a:t>needs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precise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measurement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hu-HU" sz="2000" b="1" dirty="0">
                <a:solidFill>
                  <a:srgbClr val="FFFF00"/>
                </a:solidFill>
              </a:rPr>
              <a:t>of </a:t>
            </a:r>
            <a:r>
              <a:rPr lang="hu-HU" sz="2000" b="1" dirty="0" err="1">
                <a:solidFill>
                  <a:srgbClr val="FFFF00"/>
                </a:solidFill>
              </a:rPr>
              <a:t>the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shape</a:t>
            </a:r>
            <a:r>
              <a:rPr lang="hu-HU" sz="2000" b="1" dirty="0">
                <a:solidFill>
                  <a:srgbClr val="FFFF00"/>
                </a:solidFill>
              </a:rPr>
              <a:t> of C(q):</a:t>
            </a:r>
          </a:p>
          <a:p>
            <a:pPr algn="ctr"/>
            <a:endParaRPr lang="hu-HU" sz="2000" b="1" dirty="0">
              <a:solidFill>
                <a:srgbClr val="FFFF00"/>
              </a:solidFill>
            </a:endParaRPr>
          </a:p>
          <a:p>
            <a:pPr algn="ctr"/>
            <a:r>
              <a:rPr lang="hu-HU" sz="2000" b="1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hu-HU" sz="2000" b="1" dirty="0" err="1">
                <a:solidFill>
                  <a:srgbClr val="FFFF00"/>
                </a:solidFill>
              </a:rPr>
              <a:t>Levy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expansion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3F2BDFF-AAE4-446E-8438-7C8F75679A15}"/>
              </a:ext>
            </a:extLst>
          </p:cNvPr>
          <p:cNvSpPr txBox="1"/>
          <p:nvPr/>
        </p:nvSpPr>
        <p:spPr>
          <a:xfrm>
            <a:off x="8472264" y="4915034"/>
            <a:ext cx="40456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M.B.de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Kock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hu-HU" b="1" dirty="0" err="1">
                <a:solidFill>
                  <a:srgbClr val="FFFF00"/>
                </a:solidFill>
              </a:rPr>
              <a:t>H.C.Eggers</a:t>
            </a:r>
            <a:r>
              <a:rPr lang="hu-HU" b="1" dirty="0">
                <a:solidFill>
                  <a:srgbClr val="FFFF00"/>
                </a:solidFill>
              </a:rPr>
              <a:t>, </a:t>
            </a:r>
            <a:r>
              <a:rPr lang="hu-HU" b="1" dirty="0" err="1">
                <a:solidFill>
                  <a:srgbClr val="FFFF00"/>
                </a:solidFill>
              </a:rPr>
              <a:t>T.Cs</a:t>
            </a:r>
            <a:r>
              <a:rPr lang="hu-HU" b="1" dirty="0">
                <a:solidFill>
                  <a:srgbClr val="FFFF00"/>
                </a:solidFill>
              </a:rPr>
              <a:t>.:</a:t>
            </a:r>
          </a:p>
          <a:p>
            <a:r>
              <a:rPr lang="hu-HU" b="0" i="1" dirty="0" err="1">
                <a:solidFill>
                  <a:srgbClr val="FFFF00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</a:t>
            </a:r>
            <a:r>
              <a:rPr lang="hu-HU" b="0" i="1" dirty="0">
                <a:solidFill>
                  <a:srgbClr val="FFFF00"/>
                </a:solidFill>
                <a:effectLst/>
                <a:latin typeface="-apple-system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WPCF2011 (2011) 033</a:t>
            </a:r>
            <a:endParaRPr lang="hu-HU" b="1" i="1" dirty="0">
              <a:solidFill>
                <a:srgbClr val="FFFF00"/>
              </a:solidFill>
            </a:endParaRPr>
          </a:p>
          <a:p>
            <a:r>
              <a:rPr lang="hu-HU" b="1" dirty="0">
                <a:solidFill>
                  <a:srgbClr val="FFFF00"/>
                </a:solidFill>
              </a:rPr>
              <a:t>T. Novák </a:t>
            </a:r>
            <a:r>
              <a:rPr lang="hu-HU" b="1" dirty="0" err="1">
                <a:solidFill>
                  <a:srgbClr val="FFFF00"/>
                </a:solidFill>
              </a:rPr>
              <a:t>et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i="1" dirty="0">
                <a:solidFill>
                  <a:srgbClr val="FFFF00"/>
                </a:solidFill>
              </a:rPr>
              <a:t>(WPCF 2015) </a:t>
            </a:r>
            <a:r>
              <a:rPr lang="hu-HU" b="1" dirty="0">
                <a:solidFill>
                  <a:srgbClr val="FFFF00"/>
                </a:solidFill>
              </a:rPr>
              <a:t>:</a:t>
            </a:r>
          </a:p>
          <a:p>
            <a:r>
              <a:rPr lang="fr-FR" b="0" i="1" dirty="0">
                <a:solidFill>
                  <a:srgbClr val="FFFF00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Acta </a:t>
            </a:r>
            <a:r>
              <a:rPr lang="fr-FR" b="0" i="1" dirty="0" err="1">
                <a:solidFill>
                  <a:srgbClr val="FFFF00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Phys.Polon.Supp</a:t>
            </a:r>
            <a:r>
              <a:rPr lang="fr-FR" b="0" i="1" dirty="0">
                <a:solidFill>
                  <a:srgbClr val="FFFF00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fr-FR" b="0" i="0" dirty="0">
                <a:solidFill>
                  <a:srgbClr val="FFFF00"/>
                </a:solidFill>
                <a:effectLst/>
                <a:latin typeface="-apple-system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9 (2016) 289</a:t>
            </a:r>
            <a:endParaRPr lang="hu-HU" b="0" i="0" dirty="0">
              <a:solidFill>
                <a:srgbClr val="FFFF00"/>
              </a:solidFill>
              <a:effectLst/>
              <a:latin typeface="-apple-system"/>
            </a:endParaRPr>
          </a:p>
          <a:p>
            <a:r>
              <a:rPr lang="hu-HU" dirty="0">
                <a:solidFill>
                  <a:srgbClr val="FFFF00"/>
                </a:solidFill>
                <a:latin typeface="-apple-system"/>
              </a:rPr>
              <a:t>T. Cs., R. </a:t>
            </a:r>
            <a:r>
              <a:rPr lang="hu-HU" dirty="0" err="1">
                <a:solidFill>
                  <a:srgbClr val="FFFF00"/>
                </a:solidFill>
                <a:latin typeface="-apple-system"/>
              </a:rPr>
              <a:t>Paseschnik</a:t>
            </a:r>
            <a:r>
              <a:rPr lang="hu-HU" dirty="0">
                <a:solidFill>
                  <a:srgbClr val="FFFF00"/>
                </a:solidFill>
                <a:latin typeface="-apple-system"/>
              </a:rPr>
              <a:t> and A. </a:t>
            </a:r>
            <a:r>
              <a:rPr lang="hu-HU" dirty="0" err="1">
                <a:solidFill>
                  <a:srgbClr val="FFFF00"/>
                </a:solidFill>
                <a:latin typeface="-apple-system"/>
              </a:rPr>
              <a:t>Ster</a:t>
            </a:r>
            <a:r>
              <a:rPr lang="hu-HU" dirty="0">
                <a:solidFill>
                  <a:srgbClr val="FFFF00"/>
                </a:solidFill>
                <a:latin typeface="-apple-system"/>
              </a:rPr>
              <a:t>:</a:t>
            </a:r>
          </a:p>
          <a:p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0" i="1" dirty="0" err="1">
                <a:solidFill>
                  <a:srgbClr val="FFFF00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</a:t>
            </a:r>
            <a:r>
              <a:rPr lang="hu-HU" b="0" i="1" dirty="0">
                <a:solidFill>
                  <a:srgbClr val="FFFF00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hu-HU" b="0" i="1" dirty="0" err="1">
                <a:solidFill>
                  <a:srgbClr val="FFFF00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</a:t>
            </a:r>
            <a:r>
              <a:rPr lang="hu-HU" b="0" i="1" dirty="0">
                <a:solidFill>
                  <a:srgbClr val="FFFF00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J. C</a:t>
            </a:r>
            <a:r>
              <a:rPr lang="hu-HU" b="0" i="0" dirty="0">
                <a:solidFill>
                  <a:srgbClr val="FFFF00"/>
                </a:solidFill>
                <a:effectLst/>
                <a:latin typeface="-apple-system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79 (2019) 1, 62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badkézi sokszög 3">
            <a:extLst>
              <a:ext uri="{FF2B5EF4-FFF2-40B4-BE49-F238E27FC236}">
                <a16:creationId xmlns:a16="http://schemas.microsoft.com/office/drawing/2014/main" id="{D6D7D25E-32A6-46FE-A546-31AE59CFC38E}"/>
              </a:ext>
            </a:extLst>
          </p:cNvPr>
          <p:cNvSpPr/>
          <p:nvPr/>
        </p:nvSpPr>
        <p:spPr>
          <a:xfrm>
            <a:off x="0" y="184286"/>
            <a:ext cx="12072664" cy="4364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>
            <a:spAutoFit/>
          </a:bodyPr>
          <a:lstStyle/>
          <a:p>
            <a:pPr marL="190440" indent="-190440" algn="ctr"/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1998: 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Sensitive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to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in-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medium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ea typeface="Arial Unicode MS" pitchFamily="2"/>
                <a:cs typeface="Tahoma" pitchFamily="2"/>
              </a:rPr>
              <a:t>h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’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mass</a:t>
            </a:r>
            <a:r>
              <a:rPr lang="hu-HU" sz="2800" b="1" cap="all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 </a:t>
            </a:r>
            <a:r>
              <a:rPr lang="hu-HU" sz="2800" b="1" cap="all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ea typeface="Arial Unicode MS" pitchFamily="2"/>
                <a:cs typeface="Tahoma" pitchFamily="2"/>
              </a:rPr>
              <a:t>modification</a:t>
            </a:r>
            <a:endParaRPr lang="hu-HU" sz="2800" b="1" cap="all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ea typeface="Arial Unicode MS" pitchFamily="2"/>
              <a:cs typeface="Tahoma" pitchFamily="2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D67280-6925-48FA-A6BC-512AE4255016}"/>
              </a:ext>
            </a:extLst>
          </p:cNvPr>
          <p:cNvSpPr txBox="1"/>
          <p:nvPr/>
        </p:nvSpPr>
        <p:spPr>
          <a:xfrm>
            <a:off x="7464152" y="908720"/>
            <a:ext cx="432048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NA44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S+Pb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sz="1800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+ Monte Carlo,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sz="1800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NA44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</a:t>
            </a:r>
            <a:r>
              <a:rPr lang="hu-HU" b="1" kern="0" baseline="-2500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lab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= 200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AGeV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(SPS) </a:t>
            </a: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S+Pb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data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sensitive</a:t>
            </a:r>
            <a:r>
              <a:rPr lang="hu-HU" b="1" kern="0" dirty="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b="1" kern="0" dirty="0" err="1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to</a:t>
            </a:r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,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but</a:t>
            </a:r>
            <a:endParaRPr lang="hu-HU" sz="18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endParaRPr lang="hu-HU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NO EFFECT</a:t>
            </a:r>
          </a:p>
          <a:p>
            <a:pPr algn="ctr"/>
            <a:endParaRPr lang="hu-HU" sz="2000" b="1" kern="0" dirty="0"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latin typeface="Verdana" pitchFamily="34"/>
              <a:cs typeface="Arial" pitchFamily="34"/>
            </a:endParaRPr>
          </a:p>
          <a:p>
            <a:pPr algn="ctr"/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S. </a:t>
            </a:r>
            <a:r>
              <a:rPr lang="hu-HU" sz="20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Vance</a:t>
            </a:r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, T. Cs, D. </a:t>
            </a:r>
            <a:r>
              <a:rPr lang="hu-HU" sz="20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Kharzeev</a:t>
            </a:r>
            <a:r>
              <a:rPr lang="hu-HU" sz="20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pitchFamily="34"/>
              </a:rPr>
              <a:t>, 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hu-HU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RL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81 (1998) 2205-2208</a:t>
            </a:r>
          </a:p>
          <a:p>
            <a:pPr algn="ctr"/>
            <a:r>
              <a:rPr lang="en-US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nucl-th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/9802074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[</a:t>
            </a:r>
            <a:r>
              <a:rPr lang="en-US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nucl-th</a:t>
            </a:r>
            <a:r>
              <a:rPr lang="en-US" sz="20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  <a:p>
            <a:pPr algn="ctr"/>
            <a:endParaRPr lang="hu-HU" sz="2000" dirty="0">
              <a:solidFill>
                <a:srgbClr val="FFFF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6CA481-D1C1-4A1C-869E-473B0E5B9BDA}"/>
              </a:ext>
            </a:extLst>
          </p:cNvPr>
          <p:cNvSpPr txBox="1"/>
          <p:nvPr/>
        </p:nvSpPr>
        <p:spPr>
          <a:xfrm>
            <a:off x="0" y="6165304"/>
            <a:ext cx="1215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in-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medium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Symbol" panose="05050102010706020507" pitchFamily="18" charset="2"/>
                <a:cs typeface="Arial" pitchFamily="34"/>
              </a:rPr>
              <a:t>h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’ </a:t>
            </a:r>
            <a:r>
              <a:rPr lang="hu-HU" sz="1800" b="1" kern="0" dirty="0" err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modification</a:t>
            </a:r>
            <a:r>
              <a:rPr lang="hu-HU" sz="1800" b="1" kern="0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: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can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it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be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switched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on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 and </a:t>
            </a:r>
            <a:r>
              <a:rPr lang="hu-HU" sz="1800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off</a:t>
            </a:r>
            <a:r>
              <a:rPr lang="hu-HU" sz="1800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Centrality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Energy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 System </a:t>
            </a:r>
            <a:r>
              <a:rPr lang="hu-HU" b="1" kern="0" dirty="0" err="1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size</a:t>
            </a:r>
            <a:r>
              <a:rPr lang="hu-HU" b="1" kern="0" dirty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Verdana" pitchFamily="34"/>
                <a:cs typeface="Arial" pitchFamily="34"/>
              </a:rPr>
              <a:t>?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B53E02F-1502-424A-939D-3F7674ECC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910371"/>
            <a:ext cx="5410669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Alapértelmezet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14369</TotalTime>
  <Words>3595</Words>
  <Application>Microsoft Office PowerPoint</Application>
  <PresentationFormat>Szélesvásznú</PresentationFormat>
  <Paragraphs>467</Paragraphs>
  <Slides>60</Slides>
  <Notes>41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73" baseType="lpstr">
      <vt:lpstr>-apple-system</vt:lpstr>
      <vt:lpstr>Arial</vt:lpstr>
      <vt:lpstr>Arial Rounded MT Bold</vt:lpstr>
      <vt:lpstr>Calibri</vt:lpstr>
      <vt:lpstr>Cambria Math</vt:lpstr>
      <vt:lpstr>Courier New</vt:lpstr>
      <vt:lpstr>StarSymbol</vt:lpstr>
      <vt:lpstr>Symbol</vt:lpstr>
      <vt:lpstr>Times New Roman</vt:lpstr>
      <vt:lpstr>Verdana</vt:lpstr>
      <vt:lpstr>Wingdings</vt:lpstr>
      <vt:lpstr>Alapértelmezett</vt:lpstr>
      <vt:lpstr>Photo Editor fénykép</vt:lpstr>
      <vt:lpstr>Indirect indications of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PHENIX results on centrality dependence of Levy Bose-Einstein Correlations in 200 GeV Au+Au</dc:title>
  <dc:subject>STAR Regional Meeting, Warsaw, November 5, 2012</dc:subject>
  <dc:creator>Csörgő.Tamás</dc:creator>
  <cp:keywords>T. Csörgő for the PHENIX Collaboration</cp:keywords>
  <cp:lastModifiedBy>Dr. Csörgő Tamás</cp:lastModifiedBy>
  <cp:revision>603</cp:revision>
  <dcterms:modified xsi:type="dcterms:W3CDTF">2026-06-16T22:07:33Z</dcterms:modified>
  <cp:category>final results</cp:category>
</cp:coreProperties>
</file>