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9"/>
  </p:notesMasterIdLst>
  <p:sldIdLst>
    <p:sldId id="256" r:id="rId2"/>
    <p:sldId id="32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68904"/>
  </p:normalViewPr>
  <p:slideViewPr>
    <p:cSldViewPr snapToGrid="0" snapToObjects="1">
      <p:cViewPr varScale="1">
        <p:scale>
          <a:sx n="85" d="100"/>
          <a:sy n="85" d="100"/>
        </p:scale>
        <p:origin x="160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2505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Welcome. This lecture is called From Noisy Signals to Scientific Evidence. It is designed for researchers arriving from many</a:t>
            </a:r>
            <a:br>
              <a:rPr dirty="0"/>
            </a:br>
            <a:r>
              <a:rPr dirty="0"/>
              <a:t>scientific backgrounds, so we will define the technical vocabulary before using it. Our examples use sensor recordings, but the</a:t>
            </a:r>
            <a:br>
              <a:rPr dirty="0"/>
            </a:br>
            <a:r>
              <a:rPr dirty="0"/>
              <a:t>same problems occur with medical images, laboratory measurements, ecological observations, survey records, and many other forms</a:t>
            </a:r>
            <a:br>
              <a:rPr dirty="0"/>
            </a:br>
            <a:r>
              <a:rPr dirty="0"/>
              <a:t>of scientific data.</a:t>
            </a:r>
            <a:br>
              <a:rPr dirty="0"/>
            </a:br>
            <a:br>
              <a:rPr dirty="0"/>
            </a:br>
            <a:r>
              <a:rPr dirty="0"/>
              <a:t>The central rule for the session is: validate first, explain second, and interpret scientifically third. Validation asks whether</a:t>
            </a:r>
            <a:br>
              <a:rPr dirty="0"/>
            </a:br>
            <a:r>
              <a:rPr dirty="0"/>
              <a:t>the model was evaluated honestly on data that represent its intended future use. Explanation asks what information the fitted</a:t>
            </a:r>
            <a:br>
              <a:rPr dirty="0"/>
            </a:br>
            <a:r>
              <a:rPr dirty="0"/>
              <a:t>model relied on. Scientific interpretation asks what the result tells us about the phenomenon in the world. These are connected,</a:t>
            </a:r>
            <a:br>
              <a:rPr dirty="0"/>
            </a:br>
            <a:r>
              <a:rPr dirty="0"/>
              <a:t>but they are not interchangeable. A model can be accurate for the wrong reason, and an explanation can faithfully describe a</a:t>
            </a:r>
            <a:br>
              <a:rPr dirty="0"/>
            </a:br>
            <a:r>
              <a:rPr dirty="0"/>
              <a:t>model without explaining nature. We will follow one synthetic weak-signal problem from raw acquisition to the strongest conclusion</a:t>
            </a:r>
            <a:br>
              <a:rPr dirty="0"/>
            </a:br>
            <a:r>
              <a:rPr dirty="0"/>
              <a:t>that its evidence can support.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lecture follows three ordered actions. First, validate. Validation means checking whether the complete procedure works for the</a:t>
            </a:r>
            <a:br>
              <a:rPr dirty="0"/>
            </a:br>
            <a:r>
              <a:rPr dirty="0"/>
              <a:t>purpose we claim. It includes data provenance, quality control, preprocessing, feature construction, the train-test split, metrics,</a:t>
            </a:r>
            <a:br>
              <a:rPr dirty="0"/>
            </a:br>
            <a:r>
              <a:rPr dirty="0"/>
              <a:t>and uncertainty. A high score is not useful if the test data leaked into training or if related observations occur on both sides</a:t>
            </a:r>
            <a:br>
              <a:rPr dirty="0"/>
            </a:br>
            <a:r>
              <a:rPr dirty="0"/>
              <a:t>of a split that was supposed to represent new people, stations, or sites.</a:t>
            </a:r>
            <a:br>
              <a:rPr dirty="0"/>
            </a:br>
            <a:br>
              <a:rPr dirty="0"/>
            </a:br>
            <a:r>
              <a:rPr dirty="0"/>
              <a:t>Second, explain. Once the evaluation is credible, explanation methods can reveal the features or patterns that affected the model.</a:t>
            </a:r>
            <a:br>
              <a:rPr dirty="0"/>
            </a:br>
            <a:r>
              <a:rPr dirty="0"/>
              <a:t>We use explanation as an audit: it may expose a shortcut, a quality artifact, or an unavailable variable. Explanation does not repair</a:t>
            </a:r>
            <a:br>
              <a:rPr dirty="0"/>
            </a:br>
            <a:r>
              <a:rPr dirty="0"/>
              <a:t>invalid validation.</a:t>
            </a:r>
            <a:br>
              <a:rPr dirty="0"/>
            </a:br>
            <a:br>
              <a:rPr dirty="0"/>
            </a:br>
            <a:r>
              <a:rPr dirty="0"/>
              <a:t>Third, interpret scientifically. We ask whether the model's pattern is reproducible, whether alternative explanations have been</a:t>
            </a:r>
            <a:br>
              <a:rPr dirty="0"/>
            </a:br>
            <a:r>
              <a:rPr dirty="0"/>
              <a:t>excluded, and whether a mechanism predicts new observations. Causal language requires causal evidence. The order matters. Explaining</a:t>
            </a:r>
            <a:br>
              <a:rPr dirty="0"/>
            </a:br>
            <a:r>
              <a:rPr dirty="0"/>
              <a:t>an invalid model produces a detailed description of an invalid result, and interpreting that description scientifically compounds</a:t>
            </a:r>
            <a:br>
              <a:rPr dirty="0"/>
            </a:br>
            <a:r>
              <a:rPr dirty="0"/>
              <a:t>the error.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will move through the analysis in the same order that a defensible research project should. We begin with the scientific task:</a:t>
            </a:r>
            <a:br>
              <a:rPr dirty="0"/>
            </a:br>
            <a:r>
              <a:rPr dirty="0"/>
              <a:t>what is being predicted, and what must be genuinely new when the model is used? Next we examine the measurement itself. A weak but</a:t>
            </a:r>
            <a:br>
              <a:rPr dirty="0"/>
            </a:br>
            <a:r>
              <a:rPr dirty="0"/>
              <a:t>valid signal is not the same as a broken sensor, and different noise mechanisms require different responses.</a:t>
            </a:r>
            <a:br>
              <a:rPr dirty="0"/>
            </a:br>
            <a:br>
              <a:rPr dirty="0"/>
            </a:br>
            <a:r>
              <a:rPr dirty="0"/>
              <a:t>We then examine preprocessing. Every transformation changes the evidence, so each step needs a scientific reason and must respect</a:t>
            </a:r>
            <a:br>
              <a:rPr dirty="0"/>
            </a:br>
            <a:r>
              <a:rPr dirty="0"/>
              <a:t>the boundary between training and test data. After converting the waveforms into transparent numerical features, we compare several</a:t>
            </a:r>
            <a:br>
              <a:rPr dirty="0"/>
            </a:br>
            <a:r>
              <a:rPr dirty="0"/>
              <a:t>validation designs. The deliberately invalid designs produce impressive numbers, which helps us </a:t>
            </a:r>
            <a:r>
              <a:rPr dirty="0" err="1"/>
              <a:t>recognise</a:t>
            </a:r>
            <a:r>
              <a:rPr dirty="0"/>
              <a:t> how easy it is to answer</a:t>
            </a:r>
            <a:br>
              <a:rPr dirty="0"/>
            </a:br>
            <a:r>
              <a:rPr dirty="0"/>
              <a:t>the wrong question convincingly.</a:t>
            </a:r>
            <a:br>
              <a:rPr dirty="0"/>
            </a:br>
            <a:br>
              <a:rPr dirty="0"/>
            </a:br>
            <a:r>
              <a:rPr dirty="0"/>
              <a:t>Only after the validation design is credible do we use explainability. We ask whether the model relies on signal-related structure,</a:t>
            </a:r>
            <a:br>
              <a:rPr dirty="0"/>
            </a:br>
            <a:r>
              <a:rPr dirty="0"/>
              <a:t>acquisition quality, or a shortcut. Finally, we study performance across noise conditions, make abstention coverage explicit, and</a:t>
            </a:r>
            <a:br>
              <a:rPr dirty="0"/>
            </a:br>
            <a:r>
              <a:rPr dirty="0"/>
              <a:t>calibrate the final scientific claim. Think of this as a chain: weaknesses early in the chain cannot be repaired by sophistication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need a shared vocabulary because different disciplines reuse the same words. One observation, example, or row in this lecture is</a:t>
            </a:r>
            <a:br>
              <a:rPr dirty="0"/>
            </a:br>
            <a:r>
              <a:rPr dirty="0"/>
              <a:t>a complete four-second recording window. A window is a short piece cut from a longer recording. Within each window, a sample point</a:t>
            </a:r>
            <a:br>
              <a:rPr dirty="0"/>
            </a:br>
            <a:r>
              <a:rPr dirty="0"/>
              <a:t>is one amplitude value measured at one instant. Signal-processing texts often call that point a sample, while machine-learning texts</a:t>
            </a:r>
            <a:br>
              <a:rPr dirty="0"/>
            </a:br>
            <a:r>
              <a:rPr dirty="0"/>
              <a:t>may call the entire row a sample. To avoid ambiguity, I will say sample point for the time value and observation for the full window.</a:t>
            </a:r>
            <a:br>
              <a:rPr dirty="0"/>
            </a:br>
            <a:br>
              <a:rPr dirty="0"/>
            </a:br>
            <a:r>
              <a:rPr dirty="0"/>
              <a:t>A channel is one simultaneous measurement stream. Three channels might represent three sensor directions, three electrodes, or three</a:t>
            </a:r>
            <a:br>
              <a:rPr dirty="0"/>
            </a:br>
            <a:r>
              <a:rPr dirty="0"/>
              <a:t>instruments. A station is the physical source that produces many windows. It is also our group. A feature is a numerical summary</a:t>
            </a:r>
            <a:br>
              <a:rPr dirty="0"/>
            </a:br>
            <a:r>
              <a:rPr dirty="0"/>
              <a:t>supplied to the model, such as signal variability or power in a frequency band. The label or target is the answer: one for event and</a:t>
            </a:r>
            <a:br>
              <a:rPr dirty="0"/>
            </a:br>
            <a:r>
              <a:rPr dirty="0"/>
              <a:t>zero for no event. Metadata describe collection context, such as station, site, or time. These distinctions will determine how we split</a:t>
            </a:r>
            <a:br>
              <a:rPr dirty="0"/>
            </a:br>
            <a:r>
              <a:rPr dirty="0"/>
              <a:t>data and which variables are legitimate at prediction 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Prediction, model explanation, and causal explanation answer different questions. Prediction asks whether measurements available now</a:t>
            </a:r>
            <a:br>
              <a:rPr dirty="0"/>
            </a:br>
            <a:r>
              <a:rPr dirty="0"/>
              <a:t>can identify or forecast an outcome in new cases. Evidence for prediction comes from leakage-aware held-out evaluation that matches</a:t>
            </a:r>
            <a:br>
              <a:rPr dirty="0"/>
            </a:br>
            <a:r>
              <a:rPr dirty="0"/>
              <a:t>the intended deployment.</a:t>
            </a:r>
            <a:br>
              <a:rPr dirty="0"/>
            </a:br>
            <a:br>
              <a:rPr dirty="0"/>
            </a:br>
            <a:r>
              <a:rPr dirty="0"/>
              <a:t>A model explanation asks which inputs affected a particular fitted model or its predictions. We can answer this with tools such as</a:t>
            </a:r>
            <a:br>
              <a:rPr dirty="0"/>
            </a:br>
            <a:r>
              <a:rPr dirty="0"/>
              <a:t>feature importance and perturbation. The answer describes model </a:t>
            </a:r>
            <a:r>
              <a:rPr dirty="0" err="1"/>
              <a:t>behaviour</a:t>
            </a:r>
            <a:r>
              <a:rPr dirty="0"/>
              <a:t>. It does not automatically describe the physical process</a:t>
            </a:r>
            <a:br>
              <a:rPr dirty="0"/>
            </a:br>
            <a:r>
              <a:rPr dirty="0"/>
              <a:t>that produced the data.</a:t>
            </a:r>
            <a:br>
              <a:rPr dirty="0"/>
            </a:br>
            <a:br>
              <a:rPr dirty="0"/>
            </a:br>
            <a:r>
              <a:rPr dirty="0"/>
              <a:t>Causality asks what would change if we intervened on one factor. A hospital model might predict disease from scanner type because one</a:t>
            </a:r>
            <a:br>
              <a:rPr dirty="0"/>
            </a:br>
            <a:r>
              <a:rPr dirty="0"/>
              <a:t>scanner is used mainly for ill patients. An explanation may correctly show that scanner type matters to the model. That does not mean</a:t>
            </a:r>
            <a:br>
              <a:rPr dirty="0"/>
            </a:br>
            <a:r>
              <a:rPr dirty="0"/>
              <a:t>the scanner causes disease. A causal claim requires a design that addresses interventions and alternative explanations, often through</a:t>
            </a:r>
            <a:br>
              <a:rPr dirty="0"/>
            </a:br>
            <a:r>
              <a:rPr dirty="0" err="1"/>
              <a:t>randomisation</a:t>
            </a:r>
            <a:r>
              <a:rPr dirty="0"/>
              <a:t>, careful causal assumptions, or prospective experimentation. Throughout the lecture, notice which of these questions a</a:t>
            </a:r>
            <a:br>
              <a:rPr dirty="0"/>
            </a:br>
            <a:r>
              <a:rPr dirty="0"/>
              <a:t>result answers. Scientific overclaiming often begins when a valid answer to one question is presented as an answer to another.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now introduce the scientific scenario. A network of stations records short windows from three </a:t>
            </a:r>
            <a:r>
              <a:rPr dirty="0" err="1"/>
              <a:t>synchronised</a:t>
            </a:r>
            <a:r>
              <a:rPr dirty="0"/>
              <a:t> channels. A minority</a:t>
            </a:r>
            <a:br>
              <a:rPr dirty="0"/>
            </a:br>
            <a:r>
              <a:rPr dirty="0"/>
              <a:t>of windows contains a weak transient event. Transient means short-lived: the event briefly appears and then decays. Weak means its</a:t>
            </a:r>
            <a:br>
              <a:rPr dirty="0"/>
            </a:br>
            <a:r>
              <a:rPr dirty="0"/>
              <a:t>signal power is small compared with background variation.</a:t>
            </a:r>
            <a:br>
              <a:rPr dirty="0"/>
            </a:br>
            <a:br>
              <a:rPr dirty="0"/>
            </a:br>
            <a:r>
              <a:rPr dirty="0"/>
              <a:t>The scenario is abstract on purpose. A station could be a seismometer, a wearable monitor, a laboratory instrument, or a machine</a:t>
            </a:r>
            <a:br>
              <a:rPr dirty="0"/>
            </a:br>
            <a:r>
              <a:rPr dirty="0"/>
              <a:t>sensor. The repeated-station structure could equally represent repeated measurements from a patient, animal, plant, laboratory, or</a:t>
            </a:r>
            <a:br>
              <a:rPr dirty="0"/>
            </a:br>
            <a:r>
              <a:rPr dirty="0"/>
              <a:t>device. Our central deployment question is whether a model trained on some stations can </a:t>
            </a:r>
            <a:r>
              <a:rPr dirty="0" err="1"/>
              <a:t>generalise</a:t>
            </a:r>
            <a:r>
              <a:rPr dirty="0"/>
              <a:t> to stations it has never seen.</a:t>
            </a:r>
            <a:br>
              <a:rPr dirty="0"/>
            </a:br>
            <a:br>
              <a:rPr dirty="0"/>
            </a:br>
            <a:r>
              <a:rPr dirty="0"/>
              <a:t>As we examine the scenario, keep two questions separate. First, can the event be detected despite noise? Second, is each acquisition</a:t>
            </a:r>
            <a:br>
              <a:rPr dirty="0"/>
            </a:br>
            <a:r>
              <a:rPr dirty="0"/>
              <a:t>sufficiently valid to support a prediction? A low signal-to-noise ratio addresses the first relationship. Missing samples, clipping,</a:t>
            </a:r>
            <a:br>
              <a:rPr dirty="0"/>
            </a:br>
            <a:r>
              <a:rPr dirty="0"/>
              <a:t>and flatlines address the second. Mixing them leads to inappropriate preprocessing and misleading evaluation.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slide </a:t>
            </a:r>
            <a:r>
              <a:rPr dirty="0" err="1"/>
              <a:t>summarises</a:t>
            </a:r>
            <a:r>
              <a:rPr dirty="0"/>
              <a:t> the dataset. There are one thousand two hundred observations. Each observation is a four-second window. The</a:t>
            </a:r>
            <a:br>
              <a:rPr dirty="0"/>
            </a:br>
            <a:r>
              <a:rPr dirty="0"/>
              <a:t>windows come from twenty-four stations, and every station contributes fifty windows. Each window has three channels recorded at</a:t>
            </a:r>
            <a:br>
              <a:rPr dirty="0"/>
            </a:br>
            <a:r>
              <a:rPr dirty="0"/>
              <a:t>the same times.</a:t>
            </a:r>
            <a:br>
              <a:rPr dirty="0"/>
            </a:br>
            <a:br>
              <a:rPr dirty="0"/>
            </a:br>
            <a:r>
              <a:rPr dirty="0"/>
              <a:t>The sampling rate is sixty-four hertz. Hertz means per second, so each channel contains sixty-four sample points per second. Four</a:t>
            </a:r>
            <a:br>
              <a:rPr dirty="0"/>
            </a:br>
            <a:r>
              <a:rPr dirty="0"/>
              <a:t>seconds times sixty-four gives two hundred fifty-six points per channel. Conceptually, the signal array has the shape one thousand</a:t>
            </a:r>
            <a:br>
              <a:rPr dirty="0"/>
            </a:br>
            <a:r>
              <a:rPr dirty="0"/>
              <a:t>two hundred windows by three channels by two hundred fifty-six time points.</a:t>
            </a:r>
            <a:br>
              <a:rPr dirty="0"/>
            </a:br>
            <a:br>
              <a:rPr dirty="0"/>
            </a:br>
            <a:r>
              <a:rPr dirty="0"/>
              <a:t>Event prevalence is twenty-two percent. Prevalence means the proportion of observations in the positive class, so about twenty-two</a:t>
            </a:r>
            <a:br>
              <a:rPr dirty="0"/>
            </a:br>
            <a:r>
              <a:rPr dirty="0"/>
              <a:t>of every one hundred windows contain an event. Twenty-three percent of windows have an injected acquisition artifact. Synthetic means</a:t>
            </a:r>
            <a:br>
              <a:rPr dirty="0"/>
            </a:br>
            <a:r>
              <a:rPr dirty="0"/>
              <a:t>computer-generated according to known rules. That lets us know the hidden clean signal and inserted artifacts for teaching. It does</a:t>
            </a:r>
            <a:br>
              <a:rPr dirty="0"/>
            </a:br>
            <a:r>
              <a:rPr dirty="0"/>
              <a:t>not support claims about a real population. Most importantly, fifty windows from one station share hardware and conditions. They are</a:t>
            </a:r>
            <a:br>
              <a:rPr dirty="0"/>
            </a:br>
            <a:r>
              <a:rPr dirty="0"/>
              <a:t>related measurements, not fifty independent scientific replications.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is the first picture. The horizontal axis shows time from zero to four seconds. The vertical axis shows recorded amplitude,</a:t>
            </a:r>
            <a:br>
              <a:rPr dirty="0"/>
            </a:br>
            <a:r>
              <a:rPr dirty="0"/>
              <a:t>an arbitrary numerical measure of sensor response. The blue, orange, and green lines are three channels measured simultaneously.</a:t>
            </a:r>
            <a:br>
              <a:rPr dirty="0"/>
            </a:br>
            <a:r>
              <a:rPr dirty="0"/>
              <a:t>This window has no simulated event and no deliberately injected artifact.</a:t>
            </a:r>
            <a:br>
              <a:rPr dirty="0"/>
            </a:br>
            <a:br>
              <a:rPr dirty="0"/>
            </a:br>
            <a:r>
              <a:rPr dirty="0"/>
              <a:t>Notice that the lines are not visually featureless. They contain peaks, valleys, slow movements, and short oscillations. </a:t>
            </a:r>
            <a:r>
              <a:rPr dirty="0" err="1"/>
              <a:t>Coloured</a:t>
            </a:r>
            <a:br>
              <a:rPr dirty="0"/>
            </a:br>
            <a:r>
              <a:rPr dirty="0"/>
              <a:t>noise means </a:t>
            </a:r>
            <a:r>
              <a:rPr dirty="0" err="1"/>
              <a:t>neighbouring</a:t>
            </a:r>
            <a:r>
              <a:rPr dirty="0"/>
              <a:t> time points are related, so background variation can form runs and shapes rather than independent random</a:t>
            </a:r>
            <a:br>
              <a:rPr dirty="0"/>
            </a:br>
            <a:r>
              <a:rPr dirty="0"/>
              <a:t>dots. Station offset and gain also influence the trace. A human looking for a weak transient can easily see suggestive patterns in</a:t>
            </a:r>
            <a:br>
              <a:rPr dirty="0"/>
            </a:br>
            <a:r>
              <a:rPr dirty="0"/>
              <a:t>this background example.</a:t>
            </a:r>
            <a:br>
              <a:rPr dirty="0"/>
            </a:br>
            <a:br>
              <a:rPr dirty="0"/>
            </a:br>
            <a:r>
              <a:rPr dirty="0"/>
              <a:t>The important lesson is that visual structure is not automatically scientific signal. We need a predeclared event definition and</a:t>
            </a:r>
            <a:br>
              <a:rPr dirty="0"/>
            </a:br>
            <a:r>
              <a:rPr dirty="0"/>
              <a:t>evaluation across many labelled examples. This plot also warns against selecting only persuasive examples for a paper. A fair figure</a:t>
            </a:r>
            <a:br>
              <a:rPr dirty="0"/>
            </a:br>
            <a:r>
              <a:rPr dirty="0"/>
              <a:t>should show ordinary backgrounds and difficult cases, not just the cleanest events. The picture demonstrates ambiguity; it does not</a:t>
            </a:r>
            <a:br>
              <a:rPr dirty="0"/>
            </a:br>
            <a:r>
              <a:rPr dirty="0"/>
              <a:t>prove that detection is impossible.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second picture uses the same horizontal axis, vertical axis, </a:t>
            </a:r>
            <a:r>
              <a:rPr dirty="0" err="1"/>
              <a:t>colours</a:t>
            </a:r>
            <a:r>
              <a:rPr dirty="0"/>
              <a:t>, and four-second duration. This time the simulation contains</a:t>
            </a:r>
            <a:br>
              <a:rPr dirty="0"/>
            </a:br>
            <a:r>
              <a:rPr dirty="0"/>
              <a:t>a transient event. The event is a short pulse followed by a small decaying oscillation. It appears most strongly in channel one and</a:t>
            </a:r>
            <a:br>
              <a:rPr dirty="0"/>
            </a:br>
            <a:r>
              <a:rPr dirty="0"/>
              <a:t>more weakly and slightly later in channels two and three.</a:t>
            </a:r>
            <a:br>
              <a:rPr dirty="0"/>
            </a:br>
            <a:br>
              <a:rPr dirty="0"/>
            </a:br>
            <a:r>
              <a:rPr dirty="0"/>
              <a:t>Do not expect a large clean spike. The raw trace contains station offset, slow drift, </a:t>
            </a:r>
            <a:r>
              <a:rPr dirty="0" err="1"/>
              <a:t>coloured</a:t>
            </a:r>
            <a:r>
              <a:rPr dirty="0"/>
              <a:t> noise, white noise, and higher-frequency</a:t>
            </a:r>
            <a:br>
              <a:rPr dirty="0"/>
            </a:br>
            <a:r>
              <a:rPr dirty="0"/>
              <a:t>oscillation. The event is weak relative to that background. We may nevertheless detect it because it has structure: a characteristic</a:t>
            </a:r>
            <a:br>
              <a:rPr dirty="0"/>
            </a:br>
            <a:r>
              <a:rPr dirty="0"/>
              <a:t>shape, concentration in a particular time region and frequency band, and related appearances across channels.</a:t>
            </a:r>
            <a:br>
              <a:rPr dirty="0"/>
            </a:br>
            <a:br>
              <a:rPr dirty="0"/>
            </a:br>
            <a:r>
              <a:rPr dirty="0"/>
              <a:t>When comparing this figure with the background, resist deciding that one visual example validates the model. Examples are useful for</a:t>
            </a:r>
            <a:br>
              <a:rPr dirty="0"/>
            </a:br>
            <a:r>
              <a:rPr dirty="0"/>
              <a:t>understanding the measurement, but performance must be calculated over held-out observations. We also selected a window without an</a:t>
            </a:r>
            <a:br>
              <a:rPr dirty="0"/>
            </a:br>
            <a:r>
              <a:rPr dirty="0"/>
              <a:t>injected artifact so the event can be seen. Harder event windows exist. The justified takeaway is that weak does not mean absent and</a:t>
            </a:r>
            <a:br>
              <a:rPr dirty="0"/>
            </a:br>
            <a:r>
              <a:rPr dirty="0"/>
              <a:t>that structured features may help; the picture alone says nothing about </a:t>
            </a:r>
            <a:r>
              <a:rPr dirty="0" err="1"/>
              <a:t>generalisation</a:t>
            </a:r>
            <a:r>
              <a:rPr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diagram moves from a station to its fifty windows and then to the model. The first box lists station-specific properties: offset,</a:t>
            </a:r>
            <a:br>
              <a:rPr dirty="0"/>
            </a:br>
            <a:r>
              <a:rPr dirty="0"/>
              <a:t>gain, noise characteristics, and event prevalence. The arrow to fifty windows means that these properties leave traces in every</a:t>
            </a:r>
            <a:br>
              <a:rPr dirty="0"/>
            </a:br>
            <a:r>
              <a:rPr dirty="0"/>
              <a:t>recording from that station. The next arrow means a flexible model can learn that fingerprint, even if we delete the station-name column.</a:t>
            </a:r>
            <a:br>
              <a:rPr dirty="0"/>
            </a:br>
            <a:br>
              <a:rPr dirty="0"/>
            </a:br>
            <a:r>
              <a:rPr dirty="0"/>
              <a:t>Independence means that one observation does not give special information about another beyond the general phenomenon being studied.</a:t>
            </a:r>
            <a:br>
              <a:rPr dirty="0"/>
            </a:br>
            <a:r>
              <a:rPr dirty="0"/>
              <a:t>Here, windows from the same station are not fully independent. The situation is similar to multiple scans from one patient: the scans</a:t>
            </a:r>
            <a:br>
              <a:rPr dirty="0"/>
            </a:br>
            <a:r>
              <a:rPr dirty="0"/>
              <a:t>share anatomy, disease history, scanner settings, and clinical context. Randomly placing some scans in training and other scans from</a:t>
            </a:r>
            <a:br>
              <a:rPr dirty="0"/>
            </a:br>
            <a:r>
              <a:rPr dirty="0"/>
              <a:t>the same patient in testing would not estimate performance on a new patient.</a:t>
            </a:r>
            <a:br>
              <a:rPr dirty="0"/>
            </a:br>
            <a:br>
              <a:rPr dirty="0"/>
            </a:br>
            <a:r>
              <a:rPr dirty="0"/>
              <a:t>The correct independent unit depends on intended use. If future windows come from already-installed stations, a within-station test</a:t>
            </a:r>
            <a:br>
              <a:rPr dirty="0"/>
            </a:br>
            <a:r>
              <a:rPr dirty="0"/>
              <a:t>may be relevant. Our stated question is </a:t>
            </a:r>
            <a:r>
              <a:rPr dirty="0" err="1"/>
              <a:t>generalisation</a:t>
            </a:r>
            <a:r>
              <a:rPr dirty="0"/>
              <a:t> to unseen stations, so complete stations must be held out. This choice is a</a:t>
            </a:r>
            <a:br>
              <a:rPr dirty="0"/>
            </a:br>
            <a:r>
              <a:rPr dirty="0"/>
              <a:t>scientific design decision, not a software preference. The group identity can remain encoded in measurements even after identifiers</a:t>
            </a:r>
            <a:br>
              <a:rPr dirty="0"/>
            </a:br>
            <a:r>
              <a:rPr dirty="0"/>
              <a:t>are removed.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now turn to signal-to-noise ratio, abbreviated SNR. SNR compares the power assigned to the signal with the power assigned to noise.</a:t>
            </a:r>
            <a:br>
              <a:rPr dirty="0"/>
            </a:br>
            <a:r>
              <a:rPr dirty="0"/>
              <a:t>The crucial phrase is assigned to. In a simulation, we know which component we generated as signal. In a real experiment, the clean</a:t>
            </a:r>
            <a:br>
              <a:rPr dirty="0"/>
            </a:br>
            <a:r>
              <a:rPr dirty="0"/>
              <a:t>signal is usually not separately observable. Researchers choose a baseline interval, frequency band, reference sensor, or statistical</a:t>
            </a:r>
            <a:br>
              <a:rPr dirty="0"/>
            </a:br>
            <a:r>
              <a:rPr dirty="0"/>
              <a:t>model that operationally defines noise.</a:t>
            </a:r>
            <a:br>
              <a:rPr dirty="0"/>
            </a:br>
            <a:br>
              <a:rPr dirty="0"/>
            </a:br>
            <a:r>
              <a:rPr dirty="0"/>
              <a:t>A reported SNR is therefore not self-explanatory. We need to know what counted as signal, what counted as noise, which time or frequency</a:t>
            </a:r>
            <a:br>
              <a:rPr dirty="0"/>
            </a:br>
            <a:r>
              <a:rPr dirty="0"/>
              <a:t>region was used, whether power or amplitude was calculated, whether filtering occurred first, and how channels or repeated units were</a:t>
            </a:r>
            <a:br>
              <a:rPr dirty="0"/>
            </a:br>
            <a:r>
              <a:rPr dirty="0"/>
              <a:t>combined. Negative SNR is also not a synonym for impossible detection. It means signal power is below noise power under the stated</a:t>
            </a:r>
            <a:br>
              <a:rPr dirty="0"/>
            </a:br>
            <a:r>
              <a:rPr dirty="0"/>
              <a:t>definition. Structured timing, spectral shape, repetition, and multichannel agreement can still support detection.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equation reads: SNR in decibels equals ten times the base-ten logarithm of signal power divided by noise power. Let us unpack every part.</a:t>
            </a:r>
            <a:br>
              <a:rPr dirty="0"/>
            </a:br>
            <a:br>
              <a:rPr dirty="0"/>
            </a:br>
            <a:r>
              <a:rPr dirty="0"/>
              <a:t>Signal is the component connected to the phenomenon of interest. Noise is remaining variation under our measurement model. Power is the</a:t>
            </a:r>
            <a:br>
              <a:rPr dirty="0"/>
            </a:br>
            <a:r>
              <a:rPr dirty="0"/>
              <a:t>average squared amplitude. We square because positive and negative oscillations would otherwise cancel, and because larger amplitudes</a:t>
            </a:r>
            <a:br>
              <a:rPr dirty="0"/>
            </a:br>
            <a:r>
              <a:rPr dirty="0"/>
              <a:t>should contribute more strongly. The ratio compares signal power with noise power. A ratio above one means more signal power; below one</a:t>
            </a:r>
            <a:br>
              <a:rPr dirty="0"/>
            </a:br>
            <a:r>
              <a:rPr dirty="0"/>
              <a:t>means more noise power.</a:t>
            </a:r>
            <a:br>
              <a:rPr dirty="0"/>
            </a:br>
            <a:br>
              <a:rPr dirty="0"/>
            </a:br>
            <a:r>
              <a:rPr dirty="0"/>
              <a:t>A logarithm answers the question: to what power must a base be raised to obtain this number? The base-ten logarithm of one hundred is two,</a:t>
            </a:r>
            <a:br>
              <a:rPr dirty="0"/>
            </a:br>
            <a:r>
              <a:rPr dirty="0"/>
              <a:t>because ten squared is one hundred. Decibels use a logarithmic scale to compress very large ranges. For power ratios we multiply by ten.</a:t>
            </a:r>
            <a:br>
              <a:rPr dirty="0"/>
            </a:br>
            <a:r>
              <a:rPr dirty="0"/>
              <a:t>Amplitude ratios commonly use twenty because power is proportional to amplitude squared. That is why a report must state whether power or</a:t>
            </a:r>
            <a:br>
              <a:rPr dirty="0"/>
            </a:br>
            <a:r>
              <a:rPr dirty="0"/>
              <a:t>amplitude was used. Most importantly, neither P-signal nor P-noise is supplied by nature with a label. Their operational definitions are</a:t>
            </a:r>
            <a:br>
              <a:rPr dirty="0"/>
            </a:br>
            <a:r>
              <a:rPr dirty="0"/>
              <a:t>part of the scientific method.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table translates power ratios into decibels. Start with the first row. If signal power is ten times noise power, the ratio is ten.</a:t>
            </a:r>
            <a:br>
              <a:rPr dirty="0"/>
            </a:br>
            <a:r>
              <a:rPr dirty="0"/>
              <a:t>The base-ten logarithm of ten is one, and ten times one gives plus ten decibels.</a:t>
            </a:r>
            <a:br>
              <a:rPr dirty="0"/>
            </a:br>
            <a:br>
              <a:rPr dirty="0"/>
            </a:br>
            <a:r>
              <a:rPr dirty="0"/>
              <a:t>In the second row, equal powers give a ratio of one. The logarithm of one is zero, so SNR is zero decibels. Zero decibels does not mean</a:t>
            </a:r>
            <a:br>
              <a:rPr dirty="0"/>
            </a:br>
            <a:r>
              <a:rPr dirty="0"/>
              <a:t>zero signal. It means equal signal and noise power.</a:t>
            </a:r>
            <a:br>
              <a:rPr dirty="0"/>
            </a:br>
            <a:br>
              <a:rPr dirty="0"/>
            </a:br>
            <a:r>
              <a:rPr dirty="0"/>
              <a:t>In the third row, signal power is one tenth of noise power. The ratio is zero point one, the logarithm is minus one, and SNR is minus ten</a:t>
            </a:r>
            <a:br>
              <a:rPr dirty="0"/>
            </a:br>
            <a:r>
              <a:rPr dirty="0"/>
              <a:t>decibels. In the final row, signal power is one hundredth of noise power, giving minus twenty decibels. Each decrease of ten decibels</a:t>
            </a:r>
            <a:br>
              <a:rPr dirty="0"/>
            </a:br>
            <a:r>
              <a:rPr dirty="0"/>
              <a:t>divides the power ratio by ten.</a:t>
            </a:r>
            <a:br>
              <a:rPr dirty="0"/>
            </a:br>
            <a:br>
              <a:rPr dirty="0"/>
            </a:br>
            <a:r>
              <a:rPr dirty="0"/>
              <a:t>Negative values therefore have a concrete meaning. They say noise power is greater under the definition used. Detection can still work</a:t>
            </a:r>
            <a:br>
              <a:rPr dirty="0"/>
            </a:br>
            <a:r>
              <a:rPr dirty="0"/>
              <a:t>if the signal has a </a:t>
            </a:r>
            <a:r>
              <a:rPr dirty="0" err="1"/>
              <a:t>recognisable</a:t>
            </a:r>
            <a:r>
              <a:rPr dirty="0"/>
              <a:t> shape, timing, frequency, or cross-channel pattern. SNR </a:t>
            </a:r>
            <a:r>
              <a:rPr dirty="0" err="1"/>
              <a:t>summarises</a:t>
            </a:r>
            <a:r>
              <a:rPr dirty="0"/>
              <a:t> power; it does not </a:t>
            </a:r>
            <a:r>
              <a:rPr dirty="0" err="1"/>
              <a:t>summarise</a:t>
            </a:r>
            <a:r>
              <a:rPr dirty="0"/>
              <a:t> every</a:t>
            </a:r>
            <a:br>
              <a:rPr dirty="0"/>
            </a:br>
            <a:r>
              <a:rPr dirty="0"/>
              <a:t>useful structure in the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histogram shows true SNR for simulated event windows. A histogram groups numerical values into intervals called bins. The horizontal</a:t>
            </a:r>
            <a:br>
              <a:rPr dirty="0"/>
            </a:br>
            <a:r>
              <a:rPr dirty="0"/>
              <a:t>axis is SNR in decibels. The vertical axis counts how many event windows fall into each bin. The dashed vertical line at zero decibels</a:t>
            </a:r>
            <a:br>
              <a:rPr dirty="0"/>
            </a:br>
            <a:r>
              <a:rPr dirty="0"/>
              <a:t>marks equal signal and noise power.</a:t>
            </a:r>
            <a:br>
              <a:rPr dirty="0"/>
            </a:br>
            <a:br>
              <a:rPr dirty="0"/>
            </a:br>
            <a:r>
              <a:rPr dirty="0"/>
              <a:t>Almost the entire distribution lies to the left of zero. The fifth percentile is about minus nineteen point four decibels, the median</a:t>
            </a:r>
            <a:br>
              <a:rPr dirty="0"/>
            </a:br>
            <a:r>
              <a:rPr dirty="0"/>
              <a:t>is minus fourteen point nine, and the ninety-fifth percentile is minus nine point four. The median means half of event windows have SNR</a:t>
            </a:r>
            <a:br>
              <a:rPr dirty="0"/>
            </a:br>
            <a:r>
              <a:rPr dirty="0"/>
              <a:t>below approximately minus fourteen point nine and half above it. These signals are deliberately weak in power.</a:t>
            </a:r>
            <a:br>
              <a:rPr dirty="0"/>
            </a:br>
            <a:br>
              <a:rPr dirty="0"/>
            </a:br>
            <a:r>
              <a:rPr dirty="0"/>
              <a:t>We can call this true SNR only because the simulation stores the clean event waveform separately. Subtracting that component from the</a:t>
            </a:r>
            <a:br>
              <a:rPr dirty="0"/>
            </a:br>
            <a:r>
              <a:rPr dirty="0"/>
              <a:t>observed recording reveals the generated noise. In a real experiment we usually cannot perform that separation, so an estimated SNR</a:t>
            </a:r>
            <a:br>
              <a:rPr dirty="0"/>
            </a:br>
            <a:r>
              <a:rPr dirty="0"/>
              <a:t>depends on assumptions. This figure establishes the challenge built into the simulation. It does not establish the SNR of any real</a:t>
            </a:r>
            <a:br>
              <a:rPr dirty="0"/>
            </a:br>
            <a:r>
              <a:rPr dirty="0"/>
              <a:t>sensor or show that a particular detector </a:t>
            </a:r>
            <a:r>
              <a:rPr dirty="0" err="1"/>
              <a:t>generalises</a:t>
            </a:r>
            <a:r>
              <a:rPr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True SNR is inaccessible in most real data because we do not possess the same measurement both with and without the phenomenon. We</a:t>
            </a:r>
            <a:br>
              <a:rPr dirty="0"/>
            </a:br>
            <a:r>
              <a:rPr dirty="0"/>
              <a:t>therefore use a proxy, meaning an observable quantity intended to approximate an inaccessible concept.</a:t>
            </a:r>
            <a:br>
              <a:rPr dirty="0"/>
            </a:br>
            <a:br>
              <a:rPr dirty="0"/>
            </a:br>
            <a:r>
              <a:rPr dirty="0"/>
              <a:t>The notebook treats the first second of channel one as a baseline. Baseline means a reference interval expected to contain noise but</a:t>
            </a:r>
            <a:br>
              <a:rPr dirty="0"/>
            </a:br>
            <a:r>
              <a:rPr dirty="0"/>
              <a:t>not the event. It compares power in a central candidate interval with baseline power. The difference is interpreted as possible excess</a:t>
            </a:r>
            <a:br>
              <a:rPr dirty="0"/>
            </a:br>
            <a:r>
              <a:rPr dirty="0"/>
              <a:t>signal power, and the ratio is converted to decibels. If candidate power is not greater than baseline power, positive excess power</a:t>
            </a:r>
            <a:br>
              <a:rPr dirty="0"/>
            </a:br>
            <a:r>
              <a:rPr dirty="0"/>
              <a:t>cannot be estimated and the proxy is recorded as missing.</a:t>
            </a:r>
            <a:br>
              <a:rPr dirty="0"/>
            </a:br>
            <a:br>
              <a:rPr dirty="0"/>
            </a:br>
            <a:r>
              <a:rPr dirty="0"/>
              <a:t>Each step is an assumption. The baseline may already contain event activity. Noise may change later in the window. Unrelated activity</a:t>
            </a:r>
            <a:br>
              <a:rPr dirty="0"/>
            </a:br>
            <a:r>
              <a:rPr dirty="0"/>
              <a:t>may occur in the candidate region. Channel one may not represent other channels. Calling the result a proxy keeps those limitations</a:t>
            </a:r>
            <a:br>
              <a:rPr dirty="0"/>
            </a:br>
            <a:r>
              <a:rPr dirty="0"/>
              <a:t>visible. A defensible report names the intervals, frequency range, preprocessing state, channel aggregation, and uncertainty across</a:t>
            </a:r>
            <a:br>
              <a:rPr dirty="0"/>
            </a:br>
            <a:r>
              <a:rPr dirty="0"/>
              <a:t>stations or subjects. It also prevents final test labels from being used to choose a </a:t>
            </a:r>
            <a:r>
              <a:rPr dirty="0" err="1"/>
              <a:t>favourable</a:t>
            </a:r>
            <a:r>
              <a:rPr dirty="0"/>
              <a:t> SNR threshold.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section separates acquisition quality from ordinary noise. Quality control asks whether a measurement is valid enough for a</a:t>
            </a:r>
            <a:br>
              <a:rPr dirty="0"/>
            </a:br>
            <a:r>
              <a:rPr dirty="0"/>
              <a:t>stated use. Denoising transforms a valid but noisy measurement in an attempt to reduce unwanted variation. The distinction matters</a:t>
            </a:r>
            <a:br>
              <a:rPr dirty="0"/>
            </a:br>
            <a:r>
              <a:rPr dirty="0"/>
              <a:t>because a filter cannot recover information that the instrument never recorded.</a:t>
            </a:r>
            <a:br>
              <a:rPr dirty="0"/>
            </a:br>
            <a:br>
              <a:rPr dirty="0"/>
            </a:br>
            <a:r>
              <a:rPr dirty="0"/>
              <a:t>Imagine a sensor whose maximum representable value is three point two. If the true signal rises above that limit, every larger value</a:t>
            </a:r>
            <a:br>
              <a:rPr dirty="0"/>
            </a:br>
            <a:r>
              <a:rPr dirty="0"/>
              <a:t>is stored as three point two. The peak information is gone. Smoothing the flat top may make it attractive, but it cannot reveal the</a:t>
            </a:r>
            <a:br>
              <a:rPr dirty="0"/>
            </a:br>
            <a:r>
              <a:rPr dirty="0"/>
              <a:t>lost amplitudes. Missing intervals and flatlines have similar problems.</a:t>
            </a:r>
            <a:br>
              <a:rPr dirty="0"/>
            </a:br>
            <a:br>
              <a:rPr dirty="0"/>
            </a:br>
            <a:r>
              <a:rPr dirty="0"/>
              <a:t>We will name several acquisition mechanisms, show how transparent diagnostics respond, and inspect a simple severe-quality rule. The</a:t>
            </a:r>
            <a:br>
              <a:rPr dirty="0"/>
            </a:br>
            <a:r>
              <a:rPr dirty="0"/>
              <a:t>rule is not presented as a universal detector. It demonstrates that thresholds trade missed artifacts against false flags and that</a:t>
            </a:r>
            <a:br>
              <a:rPr dirty="0"/>
            </a:br>
            <a:r>
              <a:rPr dirty="0"/>
              <a:t>quality policies must themselves be validated.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These seven problems are not interchangeable. Missing samples are absent values. A short gap may be estimated from </a:t>
            </a:r>
            <a:r>
              <a:rPr dirty="0" err="1"/>
              <a:t>neighbours</a:t>
            </a:r>
            <a:r>
              <a:rPr dirty="0"/>
              <a:t>, while</a:t>
            </a:r>
            <a:br>
              <a:rPr dirty="0"/>
            </a:br>
            <a:r>
              <a:rPr dirty="0"/>
              <a:t>a long gap contains too little information for confident reconstruction. A flatline is a constant interval and may indicate a frozen</a:t>
            </a:r>
            <a:br>
              <a:rPr dirty="0"/>
            </a:br>
            <a:r>
              <a:rPr dirty="0"/>
              <a:t>or disconnected sensor rather than a perfectly stable phenomenon.</a:t>
            </a:r>
            <a:br>
              <a:rPr dirty="0"/>
            </a:br>
            <a:br>
              <a:rPr dirty="0"/>
            </a:br>
            <a:r>
              <a:rPr dirty="0"/>
              <a:t>Clipping occurs when the true value exceeds the range of the analogue-to-digital converter, the electronics that turn physical voltage</a:t>
            </a:r>
            <a:br>
              <a:rPr dirty="0"/>
            </a:br>
            <a:r>
              <a:rPr dirty="0"/>
              <a:t>into a stored number. An impulse is an isolated extreme spike; it may be interference, motion, or a genuine rapid event. Drift is slow</a:t>
            </a:r>
            <a:br>
              <a:rPr dirty="0"/>
            </a:br>
            <a:r>
              <a:rPr dirty="0"/>
              <a:t>baseline movement that may be nuisance or the actual scientific effect. Narrow-band interference concentrates around one frequency,</a:t>
            </a:r>
            <a:br>
              <a:rPr dirty="0"/>
            </a:br>
            <a:r>
              <a:rPr dirty="0"/>
              <a:t>such as electrical mains hum. Broadband noise spreads across many frequencies and cannot be removed with one narrow notch.</a:t>
            </a:r>
            <a:br>
              <a:rPr dirty="0"/>
            </a:br>
            <a:br>
              <a:rPr dirty="0"/>
            </a:br>
            <a:r>
              <a:rPr dirty="0"/>
              <a:t>Each mechanism suggests different evidence and a different response. Interpolation does not repair clipping. A median filter may remove</a:t>
            </a:r>
            <a:br>
              <a:rPr dirty="0"/>
            </a:br>
            <a:r>
              <a:rPr dirty="0"/>
              <a:t>spikes but also genuine transients. A high-pass filter removes slow drift but may erase meaningful slow change. Preserve the raw data,</a:t>
            </a:r>
            <a:br>
              <a:rPr dirty="0"/>
            </a:br>
            <a:r>
              <a:rPr dirty="0"/>
              <a:t>declare the rule, and test whether conclusions survive plausible alternatives.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picture shows an impulsive artifact. Time is on the horizontal axis and recorded amplitude is on the vertical axis. Most of the</a:t>
            </a:r>
            <a:br>
              <a:rPr dirty="0"/>
            </a:br>
            <a:r>
              <a:rPr dirty="0"/>
              <a:t>trace follows the usual noisy background, but one very short interval jumps to an extreme value. Because the jump is large relative</a:t>
            </a:r>
            <a:br>
              <a:rPr dirty="0"/>
            </a:br>
            <a:r>
              <a:rPr dirty="0"/>
              <a:t>to typical variation, a robust diagnostic can flag it.</a:t>
            </a:r>
            <a:br>
              <a:rPr dirty="0"/>
            </a:br>
            <a:br>
              <a:rPr dirty="0"/>
            </a:br>
            <a:r>
              <a:rPr dirty="0"/>
              <a:t>Robust means resistant to distortion by a few extreme values. The notebook uses the median, the middle value after sorting, and the</a:t>
            </a:r>
            <a:br>
              <a:rPr dirty="0"/>
            </a:br>
            <a:r>
              <a:rPr dirty="0"/>
              <a:t>median absolute deviation, or MAD. MAD is the median distance from the median. Dividing an extreme distance by this robust spread creates</a:t>
            </a:r>
            <a:br>
              <a:rPr dirty="0"/>
            </a:br>
            <a:r>
              <a:rPr dirty="0"/>
              <a:t>an impulse score. A large score indicates an unusual point.</a:t>
            </a:r>
            <a:br>
              <a:rPr dirty="0"/>
            </a:br>
            <a:br>
              <a:rPr dirty="0"/>
            </a:br>
            <a:r>
              <a:rPr dirty="0"/>
              <a:t>The figure does not tell us automatically that the point should be deleted. The scientific event is itself transient, so aggressive</a:t>
            </a:r>
            <a:br>
              <a:rPr dirty="0"/>
            </a:br>
            <a:r>
              <a:rPr dirty="0" err="1"/>
              <a:t>despiking</a:t>
            </a:r>
            <a:r>
              <a:rPr dirty="0"/>
              <a:t> could erase the phenomenon. Context matters: does the excursion appear across channels with plausible timing? Does it match</a:t>
            </a:r>
            <a:br>
              <a:rPr dirty="0"/>
            </a:br>
            <a:r>
              <a:rPr dirty="0"/>
              <a:t>instrument limits or known interference? Was movement recorded? A quality rule can flag the case for review or robust processing, but</a:t>
            </a:r>
            <a:br>
              <a:rPr dirty="0"/>
            </a:br>
            <a:r>
              <a:rPr dirty="0"/>
              <a:t>the raw signal must remain available. The takeaway is mechanism-aware caution, not automatic cleaning.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picture shows narrow-band interference. The axes again show time and amplitude. Unlike the isolated impulse, this trace contains</a:t>
            </a:r>
            <a:br>
              <a:rPr dirty="0"/>
            </a:br>
            <a:r>
              <a:rPr dirty="0"/>
              <a:t>rapid oscillations throughout much of the window. The regular spacing suggests energy concentrated near a particular frequency. In</a:t>
            </a:r>
            <a:br>
              <a:rPr dirty="0"/>
            </a:br>
            <a:r>
              <a:rPr dirty="0"/>
              <a:t>the simulation, interference is added around twenty-five hertz.</a:t>
            </a:r>
            <a:br>
              <a:rPr dirty="0"/>
            </a:br>
            <a:br>
              <a:rPr dirty="0"/>
            </a:br>
            <a:r>
              <a:rPr dirty="0"/>
              <a:t>A time plot shows that something is oscillating, but a power spectrum is usually better for identifying the frequency. A notch filter</a:t>
            </a:r>
            <a:br>
              <a:rPr dirty="0"/>
            </a:br>
            <a:r>
              <a:rPr dirty="0"/>
              <a:t>attenuates a narrow frequency region; reference-channel regression may help if a separate interference measurement exists. The method</a:t>
            </a:r>
            <a:br>
              <a:rPr dirty="0"/>
            </a:br>
            <a:r>
              <a:rPr dirty="0"/>
              <a:t>should follow the known source.</a:t>
            </a:r>
            <a:br>
              <a:rPr dirty="0"/>
            </a:br>
            <a:br>
              <a:rPr dirty="0"/>
            </a:br>
            <a:r>
              <a:rPr dirty="0"/>
              <a:t>There are important limitations. The interference frequency may drift. A sharp filter may produce ringing, which is an artificial</a:t>
            </a:r>
            <a:br>
              <a:rPr dirty="0"/>
            </a:br>
            <a:r>
              <a:rPr dirty="0"/>
              <a:t>oscillation around abrupt changes. Most importantly, a real biological, physical, or mechanical process may occupy the same frequency.</a:t>
            </a:r>
            <a:br>
              <a:rPr dirty="0"/>
            </a:br>
            <a:r>
              <a:rPr dirty="0"/>
              <a:t>Removing that band would remove evidence along with interference. The appropriate sequence is to identify the source, justify the</a:t>
            </a:r>
            <a:br>
              <a:rPr dirty="0"/>
            </a:br>
            <a:r>
              <a:rPr dirty="0"/>
              <a:t>response, preserve raw data, and examine sensitivity. A visually smoother trace is not sufficient validation.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table compares the severe-quality rule with the artifacts known from the simulation. Rows are rule decisions and columns are</a:t>
            </a:r>
            <a:br>
              <a:rPr dirty="0"/>
            </a:br>
            <a:r>
              <a:rPr dirty="0"/>
              <a:t>injected truth. The lower-right cell contains one hundred twenty-four true positives: an artifact was inserted and the rule flagged</a:t>
            </a:r>
            <a:br>
              <a:rPr dirty="0"/>
            </a:br>
            <a:r>
              <a:rPr dirty="0"/>
              <a:t>the window. The upper-right contains one hundred fifty-two false negatives: an artifact existed but the rule did not flag it.</a:t>
            </a:r>
            <a:br>
              <a:rPr dirty="0"/>
            </a:br>
            <a:br>
              <a:rPr dirty="0"/>
            </a:br>
            <a:r>
              <a:rPr dirty="0"/>
              <a:t>The lower-left contains one hundred seventy-seven false positives relative to the injected label: the rule flagged a window where no</a:t>
            </a:r>
            <a:br>
              <a:rPr dirty="0"/>
            </a:br>
            <a:r>
              <a:rPr dirty="0"/>
              <a:t>artifact was deliberately inserted. The upper-left contains seven hundred forty-seven true negatives. Overall, the rule flags twenty-</a:t>
            </a:r>
            <a:br>
              <a:rPr dirty="0"/>
            </a:br>
            <a:r>
              <a:rPr dirty="0"/>
              <a:t>five point one percent of windows.</a:t>
            </a:r>
            <a:br>
              <a:rPr dirty="0"/>
            </a:br>
            <a:br>
              <a:rPr dirty="0"/>
            </a:br>
            <a:r>
              <a:rPr dirty="0"/>
              <a:t>Artifact sensitivity is true positives divided by all artifact windows: one hundred twenty-four divided by two hundred seventy-six,</a:t>
            </a:r>
            <a:br>
              <a:rPr dirty="0"/>
            </a:br>
            <a:r>
              <a:rPr dirty="0"/>
              <a:t>about forty-four point nine percent. Specificity is true negatives divided by all windows without an injected artifact: seven hundred</a:t>
            </a:r>
            <a:br>
              <a:rPr dirty="0"/>
            </a:br>
            <a:r>
              <a:rPr dirty="0"/>
              <a:t>forty-seven divided by nine hundred twenty-four, about eighty point eight percent. These values are not universally good or bad. A safety</a:t>
            </a:r>
            <a:br>
              <a:rPr dirty="0"/>
            </a:br>
            <a:r>
              <a:rPr dirty="0"/>
              <a:t>application may prefer sensitivity, while an expensive review process may require specificity. Real artifact truth is often incomplete,</a:t>
            </a:r>
            <a:br>
              <a:rPr dirty="0"/>
            </a:br>
            <a:r>
              <a:rPr dirty="0"/>
              <a:t>so the rule should be treated as a transparent policy, not a validated universal detector.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slide pairs acquisition mechanisms with possible responses. Short missing gaps may be interpolated; long gaps should normally be</a:t>
            </a:r>
            <a:br>
              <a:rPr dirty="0"/>
            </a:br>
            <a:r>
              <a:rPr dirty="0"/>
              <a:t>flagged or rejected. Flatlined channels may be marked unavailable. Instrument clipping may require rejection or treatment as censored</a:t>
            </a:r>
            <a:br>
              <a:rPr dirty="0"/>
            </a:br>
            <a:r>
              <a:rPr dirty="0"/>
              <a:t>data, meaning we know only that the true value exceeded a limit. Isolated spikes may be handled with robust clipping or a Hampel filter,</a:t>
            </a:r>
            <a:br>
              <a:rPr dirty="0"/>
            </a:br>
            <a:r>
              <a:rPr dirty="0"/>
              <a:t>but genuine sharp events are at risk.</a:t>
            </a:r>
            <a:br>
              <a:rPr dirty="0"/>
            </a:br>
            <a:br>
              <a:rPr dirty="0"/>
            </a:br>
            <a:r>
              <a:rPr dirty="0"/>
              <a:t>Slow drift can be modelled, detrended, or attenuated with a high-pass filter if slow variation is not scientifically meaningful. Narrow-</a:t>
            </a:r>
            <a:br>
              <a:rPr dirty="0"/>
            </a:br>
            <a:r>
              <a:rPr dirty="0"/>
              <a:t>band interference may motivate a notch filter after its source is identified. Broadband low SNR may require better acquisition, more</a:t>
            </a:r>
            <a:br>
              <a:rPr dirty="0"/>
            </a:br>
            <a:r>
              <a:rPr dirty="0"/>
              <a:t>repeated measurements, multiple sensors, uncertainty reporting, or abstention rather than filtering.</a:t>
            </a:r>
            <a:br>
              <a:rPr dirty="0"/>
            </a:br>
            <a:br>
              <a:rPr dirty="0"/>
            </a:br>
            <a:r>
              <a:rPr dirty="0"/>
              <a:t>Notice that quality actions include flagging, review, rejection, and workflow changes—not just mathematical transformations. A good</a:t>
            </a:r>
            <a:br>
              <a:rPr dirty="0"/>
            </a:br>
            <a:r>
              <a:rPr dirty="0"/>
              <a:t>response preserves the raw observation and records what was done. Sensitivity analysis repeats the conclusion under several plausible</a:t>
            </a:r>
            <a:br>
              <a:rPr dirty="0"/>
            </a:br>
            <a:r>
              <a:rPr dirty="0"/>
              <a:t>choices. If a result disappears when one arbitrary cutoff changes slightly, the evidence is fragile. Mechanism-aware processing makes</a:t>
            </a:r>
            <a:br>
              <a:rPr dirty="0"/>
            </a:br>
            <a:r>
              <a:rPr dirty="0"/>
              <a:t>assumptions visible and testable.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Preprocessing includes every operation applied before the main model. It may fill missing values, reduce known nuisance variation,</a:t>
            </a:r>
            <a:br>
              <a:rPr dirty="0"/>
            </a:br>
            <a:r>
              <a:rPr dirty="0"/>
              <a:t>express domain knowledge, or convert data into a numerically usable form. Every operation changes the evidence and therefore belongs</a:t>
            </a:r>
            <a:br>
              <a:rPr dirty="0"/>
            </a:br>
            <a:r>
              <a:rPr dirty="0"/>
              <a:t>in the scientific method.</a:t>
            </a:r>
            <a:br>
              <a:rPr dirty="0"/>
            </a:br>
            <a:br>
              <a:rPr dirty="0"/>
            </a:br>
            <a:r>
              <a:rPr dirty="0"/>
              <a:t>The demonstrated pipeline fills gaps, robustly limits isolated extremes, removes a linear trend, and applies a one-to-twelve hertz</a:t>
            </a:r>
            <a:br>
              <a:rPr dirty="0"/>
            </a:br>
            <a:r>
              <a:rPr dirty="0"/>
              <a:t>band-pass filter. These choices match the simulation, not every domain. A transformation encodes a belief about what the scientific</a:t>
            </a:r>
            <a:br>
              <a:rPr dirty="0"/>
            </a:br>
            <a:r>
              <a:rPr dirty="0"/>
              <a:t>signal cannot be. Detrending says slow linear movement is nuisance. Band-pass filtering says useful information lies within a chosen</a:t>
            </a:r>
            <a:br>
              <a:rPr dirty="0"/>
            </a:br>
            <a:r>
              <a:rPr dirty="0"/>
              <a:t>frequency range. Those beliefs must be justified and tested.</a:t>
            </a:r>
            <a:br>
              <a:rPr dirty="0"/>
            </a:br>
            <a:br>
              <a:rPr dirty="0"/>
            </a:br>
            <a:r>
              <a:rPr dirty="0"/>
              <a:t>We will also distinguish offline zero-phase filtering from causal real-time processing and show why a cleaner-looking waveform or a</a:t>
            </a:r>
            <a:br>
              <a:rPr dirty="0"/>
            </a:br>
            <a:r>
              <a:rPr dirty="0"/>
              <a:t>larger SNR proxy does not prove improved </a:t>
            </a:r>
            <a:r>
              <a:rPr dirty="0" err="1"/>
              <a:t>generalisation</a:t>
            </a:r>
            <a:r>
              <a:rPr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diagram should be read from left to right. Step one fills missing values. Linear interpolation draws a straight line between the</a:t>
            </a:r>
            <a:br>
              <a:rPr dirty="0"/>
            </a:br>
            <a:r>
              <a:rPr dirty="0"/>
              <a:t>nearest observed </a:t>
            </a:r>
            <a:r>
              <a:rPr dirty="0" err="1"/>
              <a:t>neighbours</a:t>
            </a:r>
            <a:r>
              <a:rPr dirty="0"/>
              <a:t>. It can be reasonable for a short gap in a smooth signal, but it becomes speculative for long gaps or rapid</a:t>
            </a:r>
            <a:br>
              <a:rPr dirty="0"/>
            </a:br>
            <a:r>
              <a:rPr dirty="0"/>
              <a:t>events. A real protocol should define the maximum gap length and retain a missingness indicator.</a:t>
            </a:r>
            <a:br>
              <a:rPr dirty="0"/>
            </a:br>
            <a:br>
              <a:rPr dirty="0"/>
            </a:br>
            <a:r>
              <a:rPr dirty="0"/>
              <a:t>Step two limits isolated extremes using the median and median absolute deviation. This statistical clipping deliberately caps extreme</a:t>
            </a:r>
            <a:br>
              <a:rPr dirty="0"/>
            </a:br>
            <a:r>
              <a:rPr dirty="0"/>
              <a:t>values; it is different from instrument clipping, which is accidental information loss at the measurement limit. Step three estimates</a:t>
            </a:r>
            <a:br>
              <a:rPr dirty="0"/>
            </a:br>
            <a:r>
              <a:rPr dirty="0"/>
              <a:t>a straight-line trend and subtracts it. That is appropriate only when slow movement is nuisance rather than the phenomenon of interest.</a:t>
            </a:r>
            <a:br>
              <a:rPr dirty="0"/>
            </a:br>
            <a:br>
              <a:rPr dirty="0"/>
            </a:br>
            <a:r>
              <a:rPr dirty="0"/>
              <a:t>Step four applies a band-pass filter that retains approximately one to twelve hertz and attenuates slower and faster components. The</a:t>
            </a:r>
            <a:br>
              <a:rPr dirty="0"/>
            </a:br>
            <a:r>
              <a:rPr dirty="0"/>
              <a:t>arrows indicate order: changing the order can change the result. The words raw and transformed at the bottom remind us to preserve both.</a:t>
            </a:r>
            <a:br>
              <a:rPr dirty="0"/>
            </a:br>
            <a:r>
              <a:rPr dirty="0"/>
              <a:t>A reproducible analysis stores the original data, code, filter order, cutoffs, gap rule, and robust threshold, then checks conclusions</a:t>
            </a:r>
            <a:br>
              <a:rPr dirty="0"/>
            </a:br>
            <a:r>
              <a:rPr dirty="0"/>
              <a:t>under other plausible settings.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Frequency counts oscillation cycles per second. One hertz is one cycle each second; ten hertz is ten cycles each second. The sampling</a:t>
            </a:r>
            <a:br>
              <a:rPr dirty="0"/>
            </a:br>
            <a:r>
              <a:rPr dirty="0"/>
              <a:t>rate is sixty-four points per second. Under ideal sampling, the highest frequency represented without ambiguity is half the sampling</a:t>
            </a:r>
            <a:br>
              <a:rPr dirty="0"/>
            </a:br>
            <a:r>
              <a:rPr dirty="0"/>
              <a:t>rate, thirty-two hertz, called the Nyquist frequency. Faster oscillations can masquerade as slower ones, a problem called aliasing.</a:t>
            </a:r>
            <a:br>
              <a:rPr dirty="0"/>
            </a:br>
            <a:br>
              <a:rPr dirty="0"/>
            </a:br>
            <a:r>
              <a:rPr dirty="0"/>
              <a:t>A band-pass filter retains a chosen frequency interval and attenuates components below and above it. Attenuate means reduce, not always</a:t>
            </a:r>
            <a:br>
              <a:rPr dirty="0"/>
            </a:br>
            <a:r>
              <a:rPr dirty="0"/>
              <a:t>eliminate. Here the pass band is one to twelve hertz because the simulated event was designed to occupy that range. A Butterworth filter</a:t>
            </a:r>
            <a:br>
              <a:rPr dirty="0"/>
            </a:br>
            <a:r>
              <a:rPr dirty="0"/>
              <a:t>has a smoothly changing frequency response without pass-band ripples. Fourth order controls how steeply attenuation grows outside the</a:t>
            </a:r>
            <a:br>
              <a:rPr dirty="0"/>
            </a:br>
            <a:r>
              <a:rPr dirty="0"/>
              <a:t>band; steeper is not always better because sharp filters can produce time-domain artifacts and numerical sensitivity.</a:t>
            </a:r>
            <a:br>
              <a:rPr dirty="0"/>
            </a:br>
            <a:br>
              <a:rPr dirty="0"/>
            </a:br>
            <a:r>
              <a:rPr dirty="0"/>
              <a:t>The selected band is a hypothesis. In another scientific setting, slow change or high-frequency activity may be essential evidence.</a:t>
            </a:r>
            <a:br>
              <a:rPr dirty="0"/>
            </a:br>
            <a:r>
              <a:rPr dirty="0"/>
              <a:t>Trying many bands and choosing the one with the best final test score leaks test information into method selection. Choose from domain</a:t>
            </a:r>
            <a:br>
              <a:rPr dirty="0"/>
            </a:br>
            <a:r>
              <a:rPr dirty="0"/>
              <a:t>knowledge and training or validation data, then reserve the final test for evaluation.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Phase describes where an oscillation sits in its cycle. An ordinary one-direction filter can delay or shift peaks. The notebook uses</a:t>
            </a:r>
            <a:br>
              <a:rPr dirty="0"/>
            </a:br>
            <a:r>
              <a:rPr dirty="0"/>
              <a:t>forward-and-backward filtering. It runs the filter forward, reverses the sequence, and filters again. The phase shifts largely cancel,</a:t>
            </a:r>
            <a:br>
              <a:rPr dirty="0"/>
            </a:br>
            <a:r>
              <a:rPr dirty="0"/>
              <a:t>producing a zero-phase result.</a:t>
            </a:r>
            <a:br>
              <a:rPr dirty="0"/>
            </a:br>
            <a:br>
              <a:rPr dirty="0"/>
            </a:br>
            <a:r>
              <a:rPr dirty="0"/>
              <a:t>The benefit is alignment: peaks are not moved in time by the filter. The cost is that the processed value at a particular time depends</a:t>
            </a:r>
            <a:br>
              <a:rPr dirty="0"/>
            </a:br>
            <a:r>
              <a:rPr dirty="0"/>
              <a:t>on later sample points. Causal means that an output at time t uses only information available at or before time t. Non-causal means it</a:t>
            </a:r>
            <a:br>
              <a:rPr dirty="0"/>
            </a:br>
            <a:r>
              <a:rPr dirty="0"/>
              <a:t>uses future information. Non-causal is not automatically invalid. If an offline scientist analyses a completed four-second window, all</a:t>
            </a:r>
            <a:br>
              <a:rPr dirty="0"/>
            </a:br>
            <a:r>
              <a:rPr dirty="0"/>
              <a:t>samples are available. If a real-time early-warning system claims to decide immediately, future samples do not yet exist.</a:t>
            </a:r>
            <a:br>
              <a:rPr dirty="0"/>
            </a:br>
            <a:br>
              <a:rPr dirty="0"/>
            </a:br>
            <a:r>
              <a:rPr dirty="0"/>
              <a:t>The diagram contrasts these settings. In retrospective analysis, the full window can legitimately be used. In real-time deployment,</a:t>
            </a:r>
            <a:br>
              <a:rPr dirty="0"/>
            </a:br>
            <a:r>
              <a:rPr dirty="0"/>
              <a:t>either use a causal filter or state the required delay before a decision. Timing is a form of feature availability and therefore a</a:t>
            </a:r>
            <a:br>
              <a:rPr dirty="0"/>
            </a:br>
            <a:r>
              <a:rPr dirty="0"/>
              <a:t>potential leakage pathway.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picture overlays three versions of the same event channel. Time is on the horizontal axis and amplitude on the vertical axis. The</a:t>
            </a:r>
            <a:br>
              <a:rPr dirty="0"/>
            </a:br>
            <a:r>
              <a:rPr dirty="0"/>
              <a:t>faint raw line contains the original filled trace. The second line shows gap filling, robust limiting of extreme values, and removal of</a:t>
            </a:r>
            <a:br>
              <a:rPr dirty="0"/>
            </a:br>
            <a:r>
              <a:rPr dirty="0"/>
              <a:t>a linear trend. The thicker line adds the one-to-twelve hertz band-pass.</a:t>
            </a:r>
            <a:br>
              <a:rPr dirty="0"/>
            </a:br>
            <a:br>
              <a:rPr dirty="0"/>
            </a:br>
            <a:r>
              <a:rPr dirty="0"/>
              <a:t>Compare the lines rather than searching for the prettiest one. The band-passed trace is smoother and </a:t>
            </a:r>
            <a:r>
              <a:rPr dirty="0" err="1"/>
              <a:t>emphasises</a:t>
            </a:r>
            <a:r>
              <a:rPr dirty="0"/>
              <a:t> the central transient.</a:t>
            </a:r>
            <a:br>
              <a:rPr dirty="0"/>
            </a:br>
            <a:r>
              <a:rPr dirty="0"/>
              <a:t>Slow movement and high-frequency variation are reduced. That may improve detection because the simulation placed useful event structure</a:t>
            </a:r>
            <a:br>
              <a:rPr dirty="0"/>
            </a:br>
            <a:r>
              <a:rPr dirty="0"/>
              <a:t>inside the band. It also means information outside the band has been deliberately discarded. In a real study, some discarded variation</a:t>
            </a:r>
            <a:br>
              <a:rPr dirty="0"/>
            </a:br>
            <a:r>
              <a:rPr dirty="0"/>
              <a:t>could be scientifically meaningful.</a:t>
            </a:r>
            <a:br>
              <a:rPr dirty="0"/>
            </a:br>
            <a:br>
              <a:rPr dirty="0"/>
            </a:br>
            <a:r>
              <a:rPr dirty="0"/>
              <a:t>This figure shows the effect of a transformation on one selected window. It does not demonstrate better prediction, less bias, or</a:t>
            </a:r>
            <a:br>
              <a:rPr dirty="0"/>
            </a:br>
            <a:r>
              <a:rPr dirty="0" err="1"/>
              <a:t>generalisation</a:t>
            </a:r>
            <a:r>
              <a:rPr dirty="0"/>
              <a:t> to new stations. Those claims require controlled held-out evaluation. A defensible caption should name the steps and</a:t>
            </a:r>
            <a:br>
              <a:rPr dirty="0"/>
            </a:br>
            <a:r>
              <a:rPr dirty="0"/>
              <a:t>settings rather than say only that the signal was cleaned. Preserve the raw trace so later researchers can question these choices.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picture shows power spectral density, abbreviated PSD. The horizontal axis is frequency in hertz. The vertical axis is power per</a:t>
            </a:r>
            <a:br>
              <a:rPr dirty="0"/>
            </a:br>
            <a:r>
              <a:rPr dirty="0"/>
              <a:t>frequency region and uses a logarithmic scale, allowing small and large values to appear together. The raw PSD and processed PSD are</a:t>
            </a:r>
            <a:br>
              <a:rPr dirty="0"/>
            </a:br>
            <a:r>
              <a:rPr dirty="0"/>
              <a:t>shown as separate curves. Vertical dashed lines mark the one-hertz and twelve-hertz filter cutoffs.</a:t>
            </a:r>
            <a:br>
              <a:rPr dirty="0"/>
            </a:br>
            <a:br>
              <a:rPr dirty="0"/>
            </a:br>
            <a:r>
              <a:rPr dirty="0"/>
              <a:t>Between the dashed lines, the processed curve retains much of the signal's power. Below one hertz, slow drift is strongly reduced. Above</a:t>
            </a:r>
            <a:br>
              <a:rPr dirty="0"/>
            </a:br>
            <a:r>
              <a:rPr dirty="0"/>
              <a:t>twelve hertz, high-frequency noise and interference are attenuated. This is exactly the </a:t>
            </a:r>
            <a:r>
              <a:rPr dirty="0" err="1"/>
              <a:t>behaviour</a:t>
            </a:r>
            <a:r>
              <a:rPr dirty="0"/>
              <a:t> intended by a band-pass filter. PSD is</a:t>
            </a:r>
            <a:br>
              <a:rPr dirty="0"/>
            </a:br>
            <a:r>
              <a:rPr dirty="0"/>
              <a:t>estimated with Welch's method, which divides the signal into overlapping segments, calculates spectra, and averages them to reduce random</a:t>
            </a:r>
            <a:br>
              <a:rPr dirty="0"/>
            </a:br>
            <a:r>
              <a:rPr dirty="0"/>
              <a:t>variability.</a:t>
            </a:r>
            <a:br>
              <a:rPr dirty="0"/>
            </a:br>
            <a:br>
              <a:rPr dirty="0"/>
            </a:br>
            <a:r>
              <a:rPr dirty="0"/>
              <a:t>The plot confirms implementation: the output behaves like a one-to-twelve hertz band-pass. It does not confirm scientific correctness.</a:t>
            </a:r>
            <a:br>
              <a:rPr dirty="0"/>
            </a:br>
            <a:r>
              <a:rPr dirty="0"/>
              <a:t>A real phenomenon might contain useful power outside the selected band, and filter edges are gradual rather than perfect walls. The band</a:t>
            </a:r>
            <a:br>
              <a:rPr dirty="0"/>
            </a:br>
            <a:r>
              <a:rPr dirty="0"/>
              <a:t>should follow domain knowledge and sensitivity analysis. The correct statement is that specified frequencies were attenuated, not that</a:t>
            </a:r>
            <a:br>
              <a:rPr dirty="0"/>
            </a:br>
            <a:r>
              <a:rPr dirty="0"/>
              <a:t>all noise was removed.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table compares the proxy SNR before and after preprocessing for event windows. The raw median is minus three point one four three</a:t>
            </a:r>
            <a:br>
              <a:rPr dirty="0"/>
            </a:br>
            <a:r>
              <a:rPr dirty="0"/>
              <a:t>decibels. The processed median is minus one point two one eight, so the typical estimable value moves closer to zero and appears better.</a:t>
            </a:r>
            <a:br>
              <a:rPr dirty="0"/>
            </a:br>
            <a:r>
              <a:rPr dirty="0"/>
              <a:t>The interquartile range, containing the middle half of values, also shifts upward.</a:t>
            </a:r>
            <a:br>
              <a:rPr dirty="0"/>
            </a:br>
            <a:br>
              <a:rPr dirty="0"/>
            </a:br>
            <a:r>
              <a:rPr dirty="0"/>
              <a:t>However, the proxy can be calculated only when central-window power exceeds baseline power. Two hundred fourteen raw event windows meet</a:t>
            </a:r>
            <a:br>
              <a:rPr dirty="0"/>
            </a:br>
            <a:r>
              <a:rPr dirty="0"/>
              <a:t>that condition, compared with one hundred ninety-nine processed windows. The estimable fraction falls from eighty-one point one percent</a:t>
            </a:r>
            <a:br>
              <a:rPr dirty="0"/>
            </a:br>
            <a:r>
              <a:rPr dirty="0"/>
              <a:t>to seventy-five point four percent. Filtering changed both the numerical distribution and which cases received a value.</a:t>
            </a:r>
            <a:br>
              <a:rPr dirty="0"/>
            </a:br>
            <a:br>
              <a:rPr dirty="0"/>
            </a:br>
            <a:r>
              <a:rPr dirty="0"/>
              <a:t>This is a useful warning against one-number storytelling. A higher median among remaining values does not imply more information or</a:t>
            </a:r>
            <a:br>
              <a:rPr dirty="0"/>
            </a:br>
            <a:r>
              <a:rPr dirty="0"/>
              <a:t>better predictions. The filter changes the numerator, denominator, and missingness mechanism of the proxy. We should report all three.</a:t>
            </a:r>
            <a:br>
              <a:rPr dirty="0"/>
            </a:br>
            <a:r>
              <a:rPr dirty="0"/>
              <a:t>To ask whether preprocessing improves </a:t>
            </a:r>
            <a:r>
              <a:rPr dirty="0" err="1"/>
              <a:t>generalisation</a:t>
            </a:r>
            <a:r>
              <a:rPr dirty="0"/>
              <a:t>, we must compare raw and processed representations on identical held-out cases.</a:t>
            </a:r>
            <a:br>
              <a:rPr dirty="0"/>
            </a:br>
            <a:r>
              <a:rPr dirty="0"/>
              <a:t>That controlled predictive comparison appears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now convert each waveform into numerical features and train a classifier. A feature is a summary supplied to a model. Transparent</a:t>
            </a:r>
            <a:br>
              <a:rPr dirty="0"/>
            </a:br>
            <a:r>
              <a:rPr dirty="0"/>
              <a:t>feature engineering makes assumptions visible and provides a useful scientific baseline before moving to a complex neural network.</a:t>
            </a:r>
            <a:br>
              <a:rPr dirty="0"/>
            </a:br>
            <a:br>
              <a:rPr dirty="0"/>
            </a:br>
            <a:r>
              <a:rPr dirty="0"/>
              <a:t>The algorithm is a random forest, an average of many decision trees. Algorithm choice is not the main lesson. The same data provenance,</a:t>
            </a:r>
            <a:br>
              <a:rPr dirty="0"/>
            </a:br>
            <a:r>
              <a:rPr dirty="0"/>
              <a:t>split design, and metrics would be required for any model. We deliberately run four experiments that become progressively more honest.</a:t>
            </a:r>
            <a:br>
              <a:rPr dirty="0"/>
            </a:br>
            <a:r>
              <a:rPr dirty="0"/>
              <a:t>The first includes a post-outcome field. The second removes that direct leak but randomly splits windows. The third holds out stations.</a:t>
            </a:r>
            <a:br>
              <a:rPr dirty="0"/>
            </a:br>
            <a:r>
              <a:rPr dirty="0"/>
              <a:t>The fourth uses the same held-out stations and rows while changing from raw to processed features.</a:t>
            </a:r>
            <a:br>
              <a:rPr dirty="0"/>
            </a:br>
            <a:br>
              <a:rPr dirty="0"/>
            </a:br>
            <a:r>
              <a:rPr dirty="0"/>
              <a:t>We will define the features, model, leakage pathways, confusion-matrix metrics, ranking metrics, and repeated group evaluation before</a:t>
            </a:r>
            <a:br>
              <a:rPr dirty="0"/>
            </a:br>
            <a:r>
              <a:rPr dirty="0"/>
              <a:t>interpreting the results.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corrected feature matrix contains fifty-one columns. Time-domain features are calculated directly from the waveform. The mean is</a:t>
            </a:r>
            <a:br>
              <a:rPr dirty="0"/>
            </a:br>
            <a:r>
              <a:rPr dirty="0"/>
              <a:t>average amplitude. Standard deviation is typical spread around that mean. RMS, or root mean square, is the square root of average squared</a:t>
            </a:r>
            <a:br>
              <a:rPr dirty="0"/>
            </a:br>
            <a:r>
              <a:rPr dirty="0"/>
              <a:t>amplitude and describes overall magnitude. Peak-to-peak is maximum minus minimum. Kurtosis describes how strongly extreme values dominate.</a:t>
            </a:r>
            <a:br>
              <a:rPr dirty="0"/>
            </a:br>
            <a:r>
              <a:rPr dirty="0"/>
              <a:t>Zero-crossing rate counts how often </a:t>
            </a:r>
            <a:r>
              <a:rPr dirty="0" err="1"/>
              <a:t>neighbouring</a:t>
            </a:r>
            <a:r>
              <a:rPr dirty="0"/>
              <a:t> values cross zero.</a:t>
            </a:r>
            <a:br>
              <a:rPr dirty="0"/>
            </a:br>
            <a:br>
              <a:rPr dirty="0"/>
            </a:br>
            <a:r>
              <a:rPr dirty="0"/>
              <a:t>Frequency-domain features begin with a power spectral density. Band power measures the fraction of power in low, event, or high-frequency</a:t>
            </a:r>
            <a:br>
              <a:rPr dirty="0"/>
            </a:br>
            <a:r>
              <a:rPr dirty="0"/>
              <a:t>ranges. Spectral entropy describes how evenly power is distributed: low when concentrated in a few frequencies, high when spread broadly.</a:t>
            </a:r>
            <a:br>
              <a:rPr dirty="0"/>
            </a:br>
            <a:r>
              <a:rPr dirty="0"/>
              <a:t>Cross-channel correlation describes how similarly two channels rise and fall. Values near plus one indicate positive linear co-movement;</a:t>
            </a:r>
            <a:br>
              <a:rPr dirty="0"/>
            </a:br>
            <a:r>
              <a:rPr dirty="0"/>
              <a:t>near zero indicates little linear relation.</a:t>
            </a:r>
            <a:br>
              <a:rPr dirty="0"/>
            </a:br>
            <a:br>
              <a:rPr dirty="0"/>
            </a:br>
            <a:r>
              <a:rPr dirty="0"/>
              <a:t>The matrix also includes a proxy SNR and explicit quality measures such as missing fraction, impulse score, and high-frequency ratio. A</a:t>
            </a:r>
            <a:br>
              <a:rPr dirty="0"/>
            </a:br>
            <a:r>
              <a:rPr dirty="0"/>
              <a:t>feature name suggests interpretation but does not guarantee it. High spectral entropy may represent complex signal or broadband noise;</a:t>
            </a:r>
            <a:br>
              <a:rPr dirty="0"/>
            </a:br>
            <a:r>
              <a:rPr dirty="0"/>
              <a:t>correlation may represent a coherent event or shared interference. Explanations will turn these ambiguities into new validation questions.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Read this diagram from left to right. One feature row contains fifty-one numbers describing a window. A decision tree asks a sequence of</a:t>
            </a:r>
            <a:br>
              <a:rPr dirty="0"/>
            </a:br>
            <a:r>
              <a:rPr dirty="0"/>
              <a:t>threshold questions, such as whether event-band power exceeds a value or spectral entropy falls below a value. Each answer sends the row</a:t>
            </a:r>
            <a:br>
              <a:rPr dirty="0"/>
            </a:br>
            <a:r>
              <a:rPr dirty="0"/>
              <a:t>down a branch until the tree produces an event probability.</a:t>
            </a:r>
            <a:br>
              <a:rPr dirty="0"/>
            </a:br>
            <a:br>
              <a:rPr dirty="0"/>
            </a:br>
            <a:r>
              <a:rPr dirty="0"/>
              <a:t>A random forest contains many trees. The notebook uses one hundred twenty. The trees are trained on varied versions of the training data</a:t>
            </a:r>
            <a:br>
              <a:rPr dirty="0"/>
            </a:br>
            <a:r>
              <a:rPr dirty="0"/>
              <a:t>and varied subsets of features. Their probabilities are averaged. Averaging usually reduces sensitivity to one peculiar training sample</a:t>
            </a:r>
            <a:br>
              <a:rPr dirty="0"/>
            </a:br>
            <a:r>
              <a:rPr dirty="0"/>
              <a:t>compared with a single tree. Class weighting gives additional training influence to the less common event class, and a minimum leaf size</a:t>
            </a:r>
            <a:br>
              <a:rPr dirty="0"/>
            </a:br>
            <a:r>
              <a:rPr dirty="0"/>
              <a:t>prevents decisions from being based on extremely tiny groups.</a:t>
            </a:r>
            <a:br>
              <a:rPr dirty="0"/>
            </a:br>
            <a:br>
              <a:rPr dirty="0"/>
            </a:br>
            <a:r>
              <a:rPr dirty="0"/>
              <a:t>The averaged score is continuous. The predeclared threshold is zero point two five. Scores at or above it become event predictions. A low</a:t>
            </a:r>
            <a:br>
              <a:rPr dirty="0"/>
            </a:br>
            <a:r>
              <a:rPr dirty="0"/>
              <a:t>threshold </a:t>
            </a:r>
            <a:r>
              <a:rPr dirty="0" err="1"/>
              <a:t>favours</a:t>
            </a:r>
            <a:r>
              <a:rPr dirty="0"/>
              <a:t> recall but creates more false alarms. This algorithm can represent nonlinear relationships and interactions, but it has</a:t>
            </a:r>
            <a:br>
              <a:rPr dirty="0"/>
            </a:br>
            <a:r>
              <a:rPr dirty="0"/>
              <a:t>no understanding of scientific validity. It will exploit leaked fields or station fingerprints if they predict the label. Validation, not</a:t>
            </a:r>
            <a:br>
              <a:rPr dirty="0"/>
            </a:br>
            <a:r>
              <a:rPr dirty="0"/>
              <a:t>model sophistication, determines whether learned patterns answer the intended question.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Some proxy-SNR features are missing because estimated central excess power is not positive. The software pipeline uses a median imputer.</a:t>
            </a:r>
            <a:br>
              <a:rPr dirty="0"/>
            </a:br>
            <a:r>
              <a:rPr dirty="0"/>
              <a:t>Imputation means replacing a missing value according to a declared rule. The median is the middle training value after sorting and is less</a:t>
            </a:r>
            <a:br>
              <a:rPr dirty="0"/>
            </a:br>
            <a:r>
              <a:rPr dirty="0"/>
              <a:t>affected by extremes than the mean.</a:t>
            </a:r>
            <a:br>
              <a:rPr dirty="0"/>
            </a:br>
            <a:br>
              <a:rPr dirty="0"/>
            </a:br>
            <a:r>
              <a:rPr dirty="0"/>
              <a:t>The crucial word is training. First split the groups. Then calculate each feature's median only from training rows. Replace missing training</a:t>
            </a:r>
            <a:br>
              <a:rPr dirty="0"/>
            </a:br>
            <a:r>
              <a:rPr dirty="0"/>
              <a:t>values and fit the classifier. At evaluation time, use those same stored medians on test rows. If we calculated the median from the entire</a:t>
            </a:r>
            <a:br>
              <a:rPr dirty="0"/>
            </a:br>
            <a:r>
              <a:rPr dirty="0"/>
              <a:t>dataset before splitting, the test distribution would influence the fitted procedure. That is preprocessing leakage.</a:t>
            </a:r>
            <a:br>
              <a:rPr dirty="0"/>
            </a:br>
            <a:br>
              <a:rPr dirty="0"/>
            </a:br>
            <a:r>
              <a:rPr dirty="0"/>
              <a:t>The same principle applies to </a:t>
            </a:r>
            <a:r>
              <a:rPr dirty="0" err="1"/>
              <a:t>normalisation</a:t>
            </a:r>
            <a:r>
              <a:rPr dirty="0"/>
              <a:t>, feature selection, learned denoisers, dimensionality reduction, and calibration. In cross-</a:t>
            </a:r>
            <a:br>
              <a:rPr dirty="0"/>
            </a:br>
            <a:r>
              <a:rPr dirty="0"/>
              <a:t>validation, every fold must independently fit these operations on its training portion. A software pipeline helps enforce the sequence by</a:t>
            </a:r>
            <a:br>
              <a:rPr dirty="0"/>
            </a:br>
            <a:r>
              <a:rPr dirty="0"/>
              <a:t>linking the imputer and model. Fixed transforms still require scientific justification, and if their settings were selected using final</a:t>
            </a:r>
            <a:br>
              <a:rPr dirty="0"/>
            </a:br>
            <a:r>
              <a:rPr dirty="0"/>
              <a:t>test performance, selection leakage would remain.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Data leakage means that model development or evaluation uses information that would not legitimately be available for the intended future</a:t>
            </a:r>
            <a:br>
              <a:rPr dirty="0"/>
            </a:br>
            <a:r>
              <a:rPr dirty="0"/>
              <a:t>prediction. The first row is post-outcome leakage. The review flag is entered after experts inspect the complete window, so it cannot be</a:t>
            </a:r>
            <a:br>
              <a:rPr dirty="0"/>
            </a:br>
            <a:r>
              <a:rPr dirty="0"/>
              <a:t>used for an earlier prediction.</a:t>
            </a:r>
            <a:br>
              <a:rPr dirty="0"/>
            </a:br>
            <a:br>
              <a:rPr dirty="0"/>
            </a:br>
            <a:r>
              <a:rPr dirty="0"/>
              <a:t>Group leakage occurs when related observations from the same station appear in both training and test data. Temporal leakage occurs when</a:t>
            </a:r>
            <a:br>
              <a:rPr dirty="0"/>
            </a:br>
            <a:r>
              <a:rPr dirty="0"/>
              <a:t>future data help predict an earlier decision, including non-causal processing presented as immediate. Preprocessing leakage occurs when an</a:t>
            </a:r>
            <a:br>
              <a:rPr dirty="0"/>
            </a:br>
            <a:r>
              <a:rPr dirty="0"/>
              <a:t>imputer, </a:t>
            </a:r>
            <a:r>
              <a:rPr dirty="0" err="1"/>
              <a:t>normaliser</a:t>
            </a:r>
            <a:r>
              <a:rPr dirty="0"/>
              <a:t>, selector, or learned transform sees the test data before evaluation. Selection leakage occurs when researchers compare</a:t>
            </a:r>
            <a:br>
              <a:rPr dirty="0"/>
            </a:br>
            <a:r>
              <a:rPr dirty="0"/>
              <a:t>many methods on the final test set and report the best; repeated use turns the test set into a development set.</a:t>
            </a:r>
            <a:br>
              <a:rPr dirty="0"/>
            </a:br>
            <a:br>
              <a:rPr dirty="0"/>
            </a:br>
            <a:r>
              <a:rPr dirty="0"/>
              <a:t>Leakage is broader than accidentally including the label column. It concerns provenance, timing, relationships, and repeated decision-</a:t>
            </a:r>
            <a:br>
              <a:rPr dirty="0"/>
            </a:br>
            <a:r>
              <a:rPr dirty="0"/>
              <a:t>making. Protection begins by writing the deployment scenario: when is a prediction made, which variables exist then, which unit must be new,</a:t>
            </a:r>
            <a:br>
              <a:rPr dirty="0"/>
            </a:br>
            <a:r>
              <a:rPr dirty="0"/>
              <a:t>and which choices may use which data? Strong-looking performance should trigger a leakage audit, especially when it greatly exceeds domain</a:t>
            </a:r>
            <a:br>
              <a:rPr dirty="0"/>
            </a:br>
            <a:r>
              <a:rPr dirty="0"/>
              <a:t>expectations.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diagram compares two validation questions. On the left, the random-row split takes windows from each station and distributes some to</a:t>
            </a:r>
            <a:br>
              <a:rPr dirty="0"/>
            </a:br>
            <a:r>
              <a:rPr dirty="0"/>
              <a:t>training and some to testing. The repeated </a:t>
            </a:r>
            <a:r>
              <a:rPr dirty="0" err="1"/>
              <a:t>colours</a:t>
            </a:r>
            <a:r>
              <a:rPr dirty="0"/>
              <a:t> on both sides represent shared station identity. This design asks whether the model can</a:t>
            </a:r>
            <a:br>
              <a:rPr dirty="0"/>
            </a:br>
            <a:r>
              <a:rPr dirty="0" err="1"/>
              <a:t>recognise</a:t>
            </a:r>
            <a:r>
              <a:rPr dirty="0"/>
              <a:t> additional windows from stations it has already encountered. That may be valid for monitoring known stations, but not for our</a:t>
            </a:r>
            <a:br>
              <a:rPr dirty="0"/>
            </a:br>
            <a:r>
              <a:rPr dirty="0"/>
              <a:t>new-station claim.</a:t>
            </a:r>
            <a:br>
              <a:rPr dirty="0"/>
            </a:br>
            <a:br>
              <a:rPr dirty="0"/>
            </a:br>
            <a:r>
              <a:rPr dirty="0"/>
              <a:t>On the right, stations one, two, and three are training groups, while complete station four is the test group. No window from station four</a:t>
            </a:r>
            <a:br>
              <a:rPr dirty="0"/>
            </a:br>
            <a:r>
              <a:rPr dirty="0"/>
              <a:t>is available during fitting. This asks whether the procedure </a:t>
            </a:r>
            <a:r>
              <a:rPr dirty="0" err="1"/>
              <a:t>generalises</a:t>
            </a:r>
            <a:r>
              <a:rPr dirty="0"/>
              <a:t> to an unseen station. The same logic applies to patients, animals,</a:t>
            </a:r>
            <a:br>
              <a:rPr dirty="0"/>
            </a:br>
            <a:r>
              <a:rPr dirty="0"/>
              <a:t>devices, laboratories, and sites.</a:t>
            </a:r>
            <a:br>
              <a:rPr dirty="0"/>
            </a:br>
            <a:br>
              <a:rPr dirty="0"/>
            </a:br>
            <a:r>
              <a:rPr dirty="0"/>
              <a:t>Random splitting is not inherently bad, and group splitting is not automatically sufficient. The intended deployment determines what must</a:t>
            </a:r>
            <a:br>
              <a:rPr dirty="0"/>
            </a:br>
            <a:r>
              <a:rPr dirty="0"/>
              <a:t>be independent. If deployment is future time on known stations, a temporal split within station may be needed. If it is new countries, hold</a:t>
            </a:r>
            <a:br>
              <a:rPr dirty="0"/>
            </a:br>
            <a:r>
              <a:rPr dirty="0"/>
              <a:t>out countries. The scientifically correct split is the one that recreates the novelty and dependence structure of future use.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Experiment one uses a random row split and includes the post-event quality flag. The flag is recorded after expert review and agrees with</a:t>
            </a:r>
            <a:br>
              <a:rPr dirty="0"/>
            </a:br>
            <a:r>
              <a:rPr dirty="0"/>
              <a:t>the label almost perfectly by construction. This experiment is designed to fail scientifically while looking excellent numerically.</a:t>
            </a:r>
            <a:br>
              <a:rPr dirty="0"/>
            </a:br>
            <a:br>
              <a:rPr dirty="0"/>
            </a:br>
            <a:r>
              <a:rPr dirty="0"/>
              <a:t>Experiment two removes that direct leak but keeps exactly the same random split. Because the test rows are unchanged, the performance drop</a:t>
            </a:r>
            <a:br>
              <a:rPr dirty="0"/>
            </a:br>
            <a:r>
              <a:rPr dirty="0"/>
              <a:t>isolates the influence of the post-outcome field. However, stations still appear in both training and test data, so the estimate remains</a:t>
            </a:r>
            <a:br>
              <a:rPr dirty="0"/>
            </a:br>
            <a:r>
              <a:rPr dirty="0"/>
              <a:t>unsuitable for new-station deployment.</a:t>
            </a:r>
            <a:br>
              <a:rPr dirty="0"/>
            </a:br>
            <a:br>
              <a:rPr dirty="0"/>
            </a:br>
            <a:r>
              <a:rPr dirty="0"/>
              <a:t>Experiment three creates a station-group holdout and uses raw defensible features. Defensible means available at prediction time and not the</a:t>
            </a:r>
            <a:br>
              <a:rPr dirty="0"/>
            </a:br>
            <a:r>
              <a:rPr dirty="0"/>
              <a:t>deliberately leaked metadata. This asks the stronger question about unseen stations. Experiment four uses processed defensible features but</a:t>
            </a:r>
            <a:br>
              <a:rPr dirty="0"/>
            </a:br>
            <a:r>
              <a:rPr dirty="0"/>
              <a:t>keeps exactly the same training and test indices as experiment three. That controlled comparison prevents one feature set from receiving an</a:t>
            </a:r>
            <a:br>
              <a:rPr dirty="0"/>
            </a:br>
            <a:r>
              <a:rPr dirty="0"/>
              <a:t>easier set of stations or rows. Severe-quality rows are retained in both; later we report an explicit abstention policy rather than silently</a:t>
            </a:r>
            <a:br>
              <a:rPr dirty="0"/>
            </a:br>
            <a:r>
              <a:rPr dirty="0"/>
              <a:t>deleting difficult cases.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two-by-two table is a confusion matrix. Columns show the true condition and rows show the model prediction. A true positive is a</a:t>
            </a:r>
            <a:br>
              <a:rPr dirty="0"/>
            </a:br>
            <a:r>
              <a:rPr dirty="0"/>
              <a:t>correct event alarm. A false positive is an alarm when no event exists, also called a false alarm. A false negative is a missed event.</a:t>
            </a:r>
            <a:br>
              <a:rPr dirty="0"/>
            </a:br>
            <a:r>
              <a:rPr dirty="0"/>
              <a:t>A true negative is a correctly quiet non-event.</a:t>
            </a:r>
            <a:br>
              <a:rPr dirty="0"/>
            </a:br>
            <a:br>
              <a:rPr dirty="0"/>
            </a:br>
            <a:r>
              <a:rPr dirty="0"/>
              <a:t>Precision equals true positives divided by all positive predictions, true positives plus false positives. It asks: among alarms, what</a:t>
            </a:r>
            <a:br>
              <a:rPr dirty="0"/>
            </a:br>
            <a:r>
              <a:rPr dirty="0"/>
              <a:t>fraction were correct? Recall, also called sensitivity, equals true positives divided by all real events, true positives plus false negatives.</a:t>
            </a:r>
            <a:br>
              <a:rPr dirty="0"/>
            </a:br>
            <a:r>
              <a:rPr dirty="0"/>
              <a:t>It asks: among real events, what fraction did we detect? Specificity, not shown in a card, is true negatives divided by all real non-events.</a:t>
            </a:r>
            <a:br>
              <a:rPr dirty="0"/>
            </a:br>
            <a:br>
              <a:rPr dirty="0"/>
            </a:br>
            <a:r>
              <a:rPr dirty="0"/>
              <a:t>Imagine one hundred alarms, thirty of which are real events. Precision is thirty percent. If forty events existed in total, recall is thirty</a:t>
            </a:r>
            <a:br>
              <a:rPr dirty="0"/>
            </a:br>
            <a:r>
              <a:rPr dirty="0"/>
              <a:t>divided by forty, or seventy-five percent. A system can therefore have high recall and low precision by alarming frequently. Moving the</a:t>
            </a:r>
            <a:br>
              <a:rPr dirty="0"/>
            </a:br>
            <a:r>
              <a:rPr dirty="0"/>
              <a:t>probability threshold changes these counts. The preferred balance depends on the cost of misses, false alarms, delayed decisions, and human</a:t>
            </a:r>
            <a:br>
              <a:rPr dirty="0"/>
            </a:br>
            <a:r>
              <a:rPr dirty="0"/>
              <a:t>review—not on a universal mathematical rule.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Accuracy is the fraction of all predictions that are correct. With twenty-two percent event prevalence, a model that always predicts no</a:t>
            </a:r>
            <a:br>
              <a:rPr dirty="0"/>
            </a:br>
            <a:r>
              <a:rPr dirty="0"/>
              <a:t>event would be correct about seventy-eight percent of the time while detecting zero events. Balanced accuracy avoids that particular trap</a:t>
            </a:r>
            <a:br>
              <a:rPr dirty="0"/>
            </a:br>
            <a:r>
              <a:rPr dirty="0"/>
              <a:t>by averaging event recall and non-event specificity, giving both classes equal weight.</a:t>
            </a:r>
            <a:br>
              <a:rPr dirty="0"/>
            </a:br>
            <a:br>
              <a:rPr dirty="0"/>
            </a:br>
            <a:r>
              <a:rPr dirty="0"/>
              <a:t>ROC AUC is the area under the receiver operating characteristic curve. It can be interpreted as the chance that a randomly selected event</a:t>
            </a:r>
            <a:br>
              <a:rPr dirty="0"/>
            </a:br>
            <a:r>
              <a:rPr dirty="0"/>
              <a:t>receives a higher score than a randomly selected non-event. Zero point five is random ranking and one is perfect ranking. It covers all</a:t>
            </a:r>
            <a:br>
              <a:rPr dirty="0"/>
            </a:br>
            <a:r>
              <a:rPr dirty="0"/>
              <a:t>thresholds but does not directly state the number of false alarms at the selected threshold.</a:t>
            </a:r>
            <a:br>
              <a:rPr dirty="0"/>
            </a:br>
            <a:br>
              <a:rPr dirty="0"/>
            </a:br>
            <a:r>
              <a:rPr dirty="0"/>
              <a:t>A precision–recall curve traces precision and recall as the threshold changes. Average precision, or AP, </a:t>
            </a:r>
            <a:r>
              <a:rPr dirty="0" err="1"/>
              <a:t>summarises</a:t>
            </a:r>
            <a:r>
              <a:rPr dirty="0"/>
              <a:t> this curve. For an</a:t>
            </a:r>
            <a:br>
              <a:rPr dirty="0"/>
            </a:br>
            <a:r>
              <a:rPr dirty="0"/>
              <a:t>uninformative ranking, AP is approximately the event prevalence, making prevalence an important reference. Precision and AP can change</a:t>
            </a:r>
            <a:br>
              <a:rPr dirty="0"/>
            </a:br>
            <a:r>
              <a:rPr dirty="0"/>
              <a:t>when deployment prevalence changes, so a balanced benchmark may produce disappointing real-world alarm precision. Report several metrics,</a:t>
            </a:r>
            <a:br>
              <a:rPr dirty="0"/>
            </a:br>
            <a:r>
              <a:rPr dirty="0"/>
              <a:t>the threshold, prevalence, confidence or variability, and consequences of errors.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table is the numerical </a:t>
            </a:r>
            <a:r>
              <a:rPr dirty="0" err="1"/>
              <a:t>centre</a:t>
            </a:r>
            <a:r>
              <a:rPr dirty="0"/>
              <a:t> of the lecture. Experiment one has average precision zero point nine five seven and ROC AUC zero point</a:t>
            </a:r>
            <a:br>
              <a:rPr dirty="0"/>
            </a:br>
            <a:r>
              <a:rPr dirty="0"/>
              <a:t>nine nine one. Those near-perfect values are an alarm, because the post-outcome review flag nearly copies the answer and is unavailable at</a:t>
            </a:r>
            <a:br>
              <a:rPr dirty="0"/>
            </a:br>
            <a:r>
              <a:rPr dirty="0"/>
              <a:t>prediction time. Explainability will confirm that shortcut. This is not evidence of discovery.</a:t>
            </a:r>
            <a:br>
              <a:rPr dirty="0"/>
            </a:br>
            <a:br>
              <a:rPr dirty="0"/>
            </a:br>
            <a:r>
              <a:rPr dirty="0"/>
              <a:t>On the same random split, removing the field reduces AP to zero point five one zero. The difference shows how much the leaked field inflated</a:t>
            </a:r>
            <a:br>
              <a:rPr dirty="0"/>
            </a:br>
            <a:r>
              <a:rPr dirty="0"/>
              <a:t>performance. But stations still repeat. Holding out entire stations with raw features reduces AP to zero point three six nine. That lower</a:t>
            </a:r>
            <a:br>
              <a:rPr dirty="0"/>
            </a:br>
            <a:r>
              <a:rPr dirty="0"/>
              <a:t>number answers a harder, deployment-relevant question.</a:t>
            </a:r>
            <a:br>
              <a:rPr dirty="0"/>
            </a:br>
            <a:br>
              <a:rPr dirty="0"/>
            </a:br>
            <a:r>
              <a:rPr dirty="0"/>
              <a:t>Processed features evaluated on exactly the same held-out rows raise AP to zero point four seven one and AUC to zero point seven five three.</a:t>
            </a:r>
            <a:br>
              <a:rPr dirty="0"/>
            </a:br>
            <a:r>
              <a:rPr dirty="0"/>
              <a:t>The ranking improves, but threshold performance remains operationally difficult: precision is zero point two three six and there are about</a:t>
            </a:r>
            <a:br>
              <a:rPr dirty="0"/>
            </a:br>
            <a:r>
              <a:rPr dirty="0"/>
              <a:t>forty-five false alarms per one hundred negatives at threshold zero point two five. Recall is </a:t>
            </a:r>
            <a:r>
              <a:rPr dirty="0" err="1"/>
              <a:t>prioritised</a:t>
            </a:r>
            <a:r>
              <a:rPr dirty="0"/>
              <a:t>, so many events are found at the</a:t>
            </a:r>
            <a:br>
              <a:rPr dirty="0"/>
            </a:br>
            <a:r>
              <a:rPr dirty="0"/>
              <a:t>cost of alarms. The proper conclusion is bounded: preprocessing helped internal group-held-out ranking in this simulation, not that it</a:t>
            </a:r>
            <a:br>
              <a:rPr dirty="0"/>
            </a:br>
            <a:r>
              <a:rPr dirty="0"/>
              <a:t>universally cleans signals or creates a deployable system.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picture plots precision on the vertical axis against recall on the horizontal axis as the decision threshold changes. Moving along a</a:t>
            </a:r>
            <a:br>
              <a:rPr dirty="0"/>
            </a:br>
            <a:r>
              <a:rPr dirty="0"/>
              <a:t>curve corresponds to becoming more or less willing to predict an event. Higher precision means a larger fraction of alarms is correct;</a:t>
            </a:r>
            <a:br>
              <a:rPr dirty="0"/>
            </a:br>
            <a:r>
              <a:rPr dirty="0"/>
              <a:t>higher recall means more real events are found. A curve that remains high while moving right is better.</a:t>
            </a:r>
            <a:br>
              <a:rPr dirty="0"/>
            </a:br>
            <a:br>
              <a:rPr dirty="0"/>
            </a:br>
            <a:r>
              <a:rPr dirty="0"/>
              <a:t>The dashed horizontal line marks overall event prevalence, about zero point two two. An uninformative ranking has average precision near</a:t>
            </a:r>
            <a:br>
              <a:rPr dirty="0"/>
            </a:br>
            <a:r>
              <a:rPr dirty="0"/>
              <a:t>this baseline. The leaked model's curve stays near the upper-right corner and has AP zero point nine six because the post-outcome field</a:t>
            </a:r>
            <a:br>
              <a:rPr dirty="0"/>
            </a:br>
            <a:r>
              <a:rPr dirty="0"/>
              <a:t>nearly reveals the label. The random split without that field is much lower. The station-group raw and processed curves reflect the harder</a:t>
            </a:r>
            <a:br>
              <a:rPr dirty="0"/>
            </a:br>
            <a:r>
              <a:rPr dirty="0"/>
              <a:t>unseen-station question; processed features improve the curve but do not eliminate the tradeoff.</a:t>
            </a:r>
            <a:br>
              <a:rPr dirty="0"/>
            </a:br>
            <a:br>
              <a:rPr dirty="0"/>
            </a:br>
            <a:r>
              <a:rPr dirty="0"/>
              <a:t>Curves should be compared only with awareness of the population and split. The leaked curve is not a valid competitor simply because it is</a:t>
            </a:r>
            <a:br>
              <a:rPr dirty="0"/>
            </a:br>
            <a:r>
              <a:rPr dirty="0"/>
              <a:t>visually superior. This plot helps select an operating threshold using validation data, but the final choice must account for false-alarm</a:t>
            </a:r>
            <a:br>
              <a:rPr dirty="0"/>
            </a:br>
            <a:r>
              <a:rPr dirty="0"/>
              <a:t>and missed-event costs and then be evaluated on reserved test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single group split depends on which stations happen to be held out. With only twenty-four stations, one test set may contain unusually</a:t>
            </a:r>
            <a:br>
              <a:rPr dirty="0"/>
            </a:br>
            <a:r>
              <a:rPr dirty="0"/>
              <a:t>noisy stations, different event prevalence, or distinct signal shapes. The notebook therefore repeats a valid station-group holdout eight</a:t>
            </a:r>
            <a:br>
              <a:rPr dirty="0"/>
            </a:br>
            <a:r>
              <a:rPr dirty="0"/>
              <a:t>times. Every repeat keeps stations intact.</a:t>
            </a:r>
            <a:br>
              <a:rPr dirty="0"/>
            </a:br>
            <a:br>
              <a:rPr dirty="0"/>
            </a:br>
            <a:r>
              <a:rPr dirty="0"/>
              <a:t>The table reports the twenty-fifth percentile, median, and seventy-fifth percentile. The median is the middle result. The outer values contain</a:t>
            </a:r>
            <a:br>
              <a:rPr dirty="0"/>
            </a:br>
            <a:r>
              <a:rPr dirty="0"/>
              <a:t>the middle half of the eight results and compactly show split-to-split variation. They are not a formal confidence interval. Raw average</a:t>
            </a:r>
            <a:br>
              <a:rPr dirty="0"/>
            </a:br>
            <a:r>
              <a:rPr dirty="0"/>
              <a:t>precision has median zero point four six six, while processed AP has median zero point five two eight. Processed AUC is also higher across</a:t>
            </a:r>
            <a:br>
              <a:rPr dirty="0"/>
            </a:br>
            <a:r>
              <a:rPr dirty="0"/>
              <a:t>these summaries.</a:t>
            </a:r>
            <a:br>
              <a:rPr dirty="0"/>
            </a:br>
            <a:br>
              <a:rPr dirty="0"/>
            </a:br>
            <a:r>
              <a:rPr dirty="0"/>
              <a:t>This strengthens the bounded comparison: in this simulation, processed features perform better across several internal group splits. It does</a:t>
            </a:r>
            <a:br>
              <a:rPr dirty="0"/>
            </a:br>
            <a:r>
              <a:rPr dirty="0"/>
              <a:t>not establish performance on a different study, time period, country, or sensor family. Nested group cross-validation would be appropriate</a:t>
            </a:r>
            <a:br>
              <a:rPr dirty="0"/>
            </a:br>
            <a:r>
              <a:rPr dirty="0"/>
              <a:t>if model settings were selected, using inner folds for selection and outer folds for estimation. Genuinely independent external data remain</a:t>
            </a:r>
            <a:br>
              <a:rPr dirty="0"/>
            </a:br>
            <a:r>
              <a:rPr dirty="0"/>
              <a:t>necessary when the scientific claim extends beyond this dataset.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now use explainability only after establishing a defensible validation design. Explainable AI, or XAI, includes methods that make model</a:t>
            </a:r>
            <a:br>
              <a:rPr dirty="0"/>
            </a:br>
            <a:r>
              <a:rPr dirty="0"/>
              <a:t>inputs, outputs, or </a:t>
            </a:r>
            <a:r>
              <a:rPr dirty="0" err="1"/>
              <a:t>behaviour</a:t>
            </a:r>
            <a:r>
              <a:rPr dirty="0"/>
              <a:t> more understandable. It does not guarantee that a model is correct, fair, causal, or scientifically valid.</a:t>
            </a:r>
            <a:br>
              <a:rPr dirty="0"/>
            </a:br>
            <a:br>
              <a:rPr dirty="0"/>
            </a:br>
            <a:r>
              <a:rPr dirty="0"/>
              <a:t>A global explanation </a:t>
            </a:r>
            <a:r>
              <a:rPr dirty="0" err="1"/>
              <a:t>summarises</a:t>
            </a:r>
            <a:r>
              <a:rPr dirty="0"/>
              <a:t> </a:t>
            </a:r>
            <a:r>
              <a:rPr dirty="0" err="1"/>
              <a:t>behaviour</a:t>
            </a:r>
            <a:r>
              <a:rPr dirty="0"/>
              <a:t> across many observations. A local explanation concerns one prediction. We will use permutation</a:t>
            </a:r>
            <a:br>
              <a:rPr dirty="0"/>
            </a:br>
            <a:r>
              <a:rPr dirty="0"/>
              <a:t>importance for the global view and median replacement for a simple local view. Both methods perturb data and observe model output changes.</a:t>
            </a:r>
            <a:br>
              <a:rPr dirty="0"/>
            </a:br>
            <a:r>
              <a:rPr dirty="0"/>
              <a:t>Their answers depend on the fitted model, evaluation population, metric, and perturbation.</a:t>
            </a:r>
            <a:br>
              <a:rPr dirty="0"/>
            </a:br>
            <a:br>
              <a:rPr dirty="0"/>
            </a:br>
            <a:r>
              <a:rPr dirty="0"/>
              <a:t>Our most useful explanation is applied to the invalid model. It shows overwhelming reliance on the post-outcome review flag. That does not</a:t>
            </a:r>
            <a:br>
              <a:rPr dirty="0"/>
            </a:br>
            <a:r>
              <a:rPr dirty="0"/>
              <a:t>rescue the model; it confirms the shortcut and sends us back to provenance. The corrected explanation then raises questions about spectral</a:t>
            </a:r>
            <a:br>
              <a:rPr dirty="0"/>
            </a:br>
            <a:r>
              <a:rPr dirty="0"/>
              <a:t>and quality features. Explanation is successful here because it produces tests and caution rather than decoration.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A global explanation asks what the model relies on across a specified set of observations. It may rank features by their average effect on</a:t>
            </a:r>
            <a:br>
              <a:rPr dirty="0"/>
            </a:br>
            <a:r>
              <a:rPr dirty="0"/>
              <a:t>held-out performance. A local explanation asks why one particular score changes under selected perturbations. A feature can be globally</a:t>
            </a:r>
            <a:br>
              <a:rPr dirty="0"/>
            </a:br>
            <a:r>
              <a:rPr dirty="0"/>
              <a:t>important but irrelevant to one case, while an unusual feature can dominate one local prediction but matter little on average.</a:t>
            </a:r>
            <a:br>
              <a:rPr dirty="0"/>
            </a:br>
            <a:br>
              <a:rPr dirty="0"/>
            </a:br>
            <a:r>
              <a:rPr dirty="0"/>
              <a:t>Neither scope is a complete scientific explanation. A global result may differ across sites, time periods, or model versions. A local result</a:t>
            </a:r>
            <a:br>
              <a:rPr dirty="0"/>
            </a:br>
            <a:r>
              <a:rPr dirty="0"/>
              <a:t>may be unstable and may use an unrealistic comparison. We therefore name the model, held-out population, target output, performance metric,</a:t>
            </a:r>
            <a:br>
              <a:rPr dirty="0"/>
            </a:br>
            <a:r>
              <a:rPr dirty="0"/>
              <a:t>and perturbation rule.</a:t>
            </a:r>
            <a:br>
              <a:rPr dirty="0"/>
            </a:br>
            <a:br>
              <a:rPr dirty="0"/>
            </a:br>
            <a:r>
              <a:rPr dirty="0"/>
              <a:t>Interpretability and explainability are defined differently across communities. In this lecture, an interpretable representation has features</a:t>
            </a:r>
            <a:br>
              <a:rPr dirty="0"/>
            </a:br>
            <a:r>
              <a:rPr dirty="0"/>
              <a:t>whose calculations can be inspected, and an explanation is an analysis of fitted-model </a:t>
            </a:r>
            <a:r>
              <a:rPr dirty="0" err="1"/>
              <a:t>behaviour</a:t>
            </a:r>
            <a:r>
              <a:rPr dirty="0"/>
              <a:t>. These are useful properties, not certificates.</a:t>
            </a:r>
            <a:br>
              <a:rPr dirty="0"/>
            </a:br>
            <a:r>
              <a:rPr dirty="0"/>
              <a:t>A transparent model trained on leaked data remains invalid, while a complex model can still be rigorously evaluated. Methodological validity</a:t>
            </a:r>
            <a:br>
              <a:rPr dirty="0"/>
            </a:br>
            <a:r>
              <a:rPr dirty="0"/>
              <a:t>comes from the full evidence chain.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diagram explains permutation importance in four steps. First, measure average precision on untouched held-out data. Second, choose one</a:t>
            </a:r>
            <a:br>
              <a:rPr dirty="0"/>
            </a:br>
            <a:r>
              <a:rPr dirty="0"/>
              <a:t>feature and randomly reorder its values across rows. Shuffling preserves the feature's overall distribution but breaks its relationship with</a:t>
            </a:r>
            <a:br>
              <a:rPr dirty="0"/>
            </a:br>
            <a:r>
              <a:rPr dirty="0"/>
              <a:t>each row's label and other features. Third, run the same fitted model on the perturbed data. Fourth, subtract the shuffled average precision</a:t>
            </a:r>
            <a:br>
              <a:rPr dirty="0"/>
            </a:br>
            <a:r>
              <a:rPr dirty="0"/>
              <a:t>from the baseline score. A large drop suggests that the model depended strongly on information in that feature.</a:t>
            </a:r>
            <a:br>
              <a:rPr dirty="0"/>
            </a:br>
            <a:br>
              <a:rPr dirty="0"/>
            </a:br>
            <a:r>
              <a:rPr dirty="0"/>
              <a:t>Each feature is shuffled several times because one random ordering may be unusual. We report the mean drop and variation. The method is</a:t>
            </a:r>
            <a:br>
              <a:rPr dirty="0"/>
            </a:br>
            <a:r>
              <a:rPr dirty="0"/>
              <a:t>model-agnostic: it treats the fitted model as a prediction function and does not need to inspect internal tree structure.</a:t>
            </a:r>
            <a:br>
              <a:rPr dirty="0"/>
            </a:br>
            <a:br>
              <a:rPr dirty="0"/>
            </a:br>
            <a:r>
              <a:rPr dirty="0"/>
              <a:t>Limitations are essential. Correlated features can substitute for one another, making each appear less important, or shuffling can create</a:t>
            </a:r>
            <a:br>
              <a:rPr dirty="0"/>
            </a:br>
            <a:r>
              <a:rPr dirty="0"/>
              <a:t>unrealistic combinations. Importance depends on the metric and held-out population. A drop of zero point six does not mean a feature causes</a:t>
            </a:r>
            <a:br>
              <a:rPr dirty="0"/>
            </a:br>
            <a:r>
              <a:rPr dirty="0"/>
              <a:t>sixty percent of events or contributes that amount to every prediction. It is a performance sensitivity under this exact intervention.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horizontal bar chart shows permutation importance for the invalid model. Feature names are listed vertically. The horizontal axis is</a:t>
            </a:r>
            <a:br>
              <a:rPr dirty="0"/>
            </a:br>
            <a:r>
              <a:rPr dirty="0"/>
              <a:t>the reduction in held-out average precision after one feature is shuffled. Longer bars indicate greater model dependence under this test.</a:t>
            </a:r>
            <a:br>
              <a:rPr dirty="0"/>
            </a:br>
            <a:r>
              <a:rPr dirty="0"/>
              <a:t>Error bars show variation across repeated random shuffles.</a:t>
            </a:r>
            <a:br>
              <a:rPr dirty="0"/>
            </a:br>
            <a:br>
              <a:rPr dirty="0"/>
            </a:br>
            <a:r>
              <a:rPr dirty="0"/>
              <a:t>The post-event quality flag has a mean importance around zero point six one six. Every other feature is tiny by comparison. This is exactly</a:t>
            </a:r>
            <a:br>
              <a:rPr dirty="0"/>
            </a:br>
            <a:r>
              <a:rPr dirty="0"/>
              <a:t>what we should expect: the field is entered after experts inspect the full window and nearly copies the event label. Destroying its information</a:t>
            </a:r>
            <a:br>
              <a:rPr dirty="0"/>
            </a:br>
            <a:r>
              <a:rPr dirty="0"/>
              <a:t>causes the model's apparent performance to collapse.</a:t>
            </a:r>
            <a:br>
              <a:rPr dirty="0"/>
            </a:br>
            <a:br>
              <a:rPr dirty="0"/>
            </a:br>
            <a:r>
              <a:rPr dirty="0"/>
              <a:t>This is explainability doing valuable audit work. It identifies a shortcut and directs us to investigate when and how the variable was created.</a:t>
            </a:r>
            <a:br>
              <a:rPr dirty="0"/>
            </a:br>
            <a:r>
              <a:rPr dirty="0"/>
              <a:t>It does not make the model acceptable by making the shortcut transparent. An invalid model with an accurate explanation remains invalid.</a:t>
            </a:r>
            <a:br>
              <a:rPr dirty="0"/>
            </a:br>
            <a:r>
              <a:rPr dirty="0"/>
              <a:t>The figure also shows why plausible feature names are insufficient. Provenance and prediction-time availability must be checked before model</a:t>
            </a:r>
            <a:br>
              <a:rPr dirty="0"/>
            </a:br>
            <a:r>
              <a:rPr dirty="0"/>
              <a:t>fitting. The correct action is to remove the field and redesign evaluation, not to publish the explanation as scientific discovery.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chart uses the same axes as the previous importance plot but applies the corrected processed-feature model to held-out stations. Channel</a:t>
            </a:r>
            <a:br>
              <a:rPr dirty="0"/>
            </a:br>
            <a:r>
              <a:rPr dirty="0"/>
              <a:t>zero spectral entropy has the largest mean drop, around zero point zero six four. The SNR proxy follows at about zero point zero five nine.</a:t>
            </a:r>
            <a:br>
              <a:rPr dirty="0"/>
            </a:br>
            <a:r>
              <a:rPr dirty="0"/>
              <a:t>High-frequency ratio, high-band power, event-band power, kurtosis, correlation, and impulse scores also appear.</a:t>
            </a:r>
            <a:br>
              <a:rPr dirty="0"/>
            </a:br>
            <a:br>
              <a:rPr dirty="0"/>
            </a:br>
            <a:r>
              <a:rPr dirty="0"/>
              <a:t>These names invite interpretations but do not settle them. Spectral entropy might capture event structure or station-specific broadband noise.</a:t>
            </a:r>
            <a:br>
              <a:rPr dirty="0"/>
            </a:br>
            <a:r>
              <a:rPr dirty="0"/>
              <a:t>The SNR proxy might represent genuine central excess power or dependence on the chosen time windows. High-frequency ratio may help suppress</a:t>
            </a:r>
            <a:br>
              <a:rPr dirty="0"/>
            </a:br>
            <a:r>
              <a:rPr dirty="0"/>
              <a:t>false alarms, or it may identify sensor quality and station hardware. Error bars overlap for several features, showing shuffle variability.</a:t>
            </a:r>
            <a:br>
              <a:rPr dirty="0"/>
            </a:br>
            <a:br>
              <a:rPr dirty="0"/>
            </a:br>
            <a:r>
              <a:rPr dirty="0"/>
              <a:t>Each result should become a question. Does importance remain stable across station splits, sites, time periods, models, and preprocessing</a:t>
            </a:r>
            <a:br>
              <a:rPr dirty="0"/>
            </a:br>
            <a:r>
              <a:rPr dirty="0"/>
              <a:t>settings? Is the feature available at decision time? Does removing it harm performance consistently? Does a physically motivated experiment</a:t>
            </a:r>
            <a:br>
              <a:rPr dirty="0"/>
            </a:br>
            <a:r>
              <a:rPr dirty="0"/>
              <a:t>change it as predicted? The chart explains aspects of this model's ranking on this held-out set. It does not prove that these variables are</a:t>
            </a:r>
            <a:br>
              <a:rPr dirty="0"/>
            </a:br>
            <a:r>
              <a:rPr dirty="0"/>
              <a:t>physical causes of events.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local plot concerns one held-out positive window selected before examining its predicted probability. The model assigns probability zero</a:t>
            </a:r>
            <a:br>
              <a:rPr dirty="0"/>
            </a:br>
            <a:r>
              <a:rPr dirty="0"/>
              <a:t>point three three one. Feature names appear vertically. For each feature, the notebook replaces its observed value with the median from the</a:t>
            </a:r>
            <a:br>
              <a:rPr dirty="0"/>
            </a:br>
            <a:r>
              <a:rPr dirty="0"/>
              <a:t>training set, predicts again, and calculates original probability minus modified probability.</a:t>
            </a:r>
            <a:br>
              <a:rPr dirty="0"/>
            </a:br>
            <a:br>
              <a:rPr dirty="0"/>
            </a:br>
            <a:r>
              <a:rPr dirty="0"/>
              <a:t>A positive bar means the probability falls after replacement, so the observed feature value supported the event score under this perturbation.</a:t>
            </a:r>
            <a:br>
              <a:rPr dirty="0"/>
            </a:br>
            <a:r>
              <a:rPr dirty="0"/>
              <a:t>A negative bar means replacement raises the probability, so the observed value opposed it. The horizontal axis is a probability change, not</a:t>
            </a:r>
            <a:br>
              <a:rPr dirty="0"/>
            </a:br>
            <a:r>
              <a:rPr dirty="0"/>
              <a:t>a percentage of physical causation.</a:t>
            </a:r>
            <a:br>
              <a:rPr dirty="0"/>
            </a:br>
            <a:br>
              <a:rPr dirty="0"/>
            </a:br>
            <a:r>
              <a:rPr dirty="0"/>
              <a:t>The bars do not add neatly to zero point three three one because the random forest contains interactions: the effect of one feature depends</a:t>
            </a:r>
            <a:br>
              <a:rPr dirty="0"/>
            </a:br>
            <a:r>
              <a:rPr dirty="0"/>
              <a:t>on others. Replacing one feature while holding correlated features fixed may also create a combination that never occurs physically. The use</a:t>
            </a:r>
            <a:br>
              <a:rPr dirty="0"/>
            </a:br>
            <a:r>
              <a:rPr dirty="0"/>
              <a:t>of training medians avoids test leakage but does not make the perturbation a real intervention. This picture helps inspect one model output;</a:t>
            </a:r>
            <a:br>
              <a:rPr dirty="0"/>
            </a:br>
            <a:r>
              <a:rPr dirty="0"/>
              <a:t>it does not explain why the physical event occurred or show that the case represents the population.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slide converts model observations into scientific checks. If the SNR proxy is important, one interpretation is that the model detects</a:t>
            </a:r>
            <a:br>
              <a:rPr dirty="0"/>
            </a:br>
            <a:r>
              <a:rPr dirty="0"/>
              <a:t>event energy. Another is that it exploits our chosen baseline and candidate windows. We can vary those windows using training data and test</a:t>
            </a:r>
            <a:br>
              <a:rPr dirty="0"/>
            </a:br>
            <a:r>
              <a:rPr dirty="0"/>
              <a:t>whether the relationship survives independent stations.</a:t>
            </a:r>
            <a:br>
              <a:rPr dirty="0"/>
            </a:br>
            <a:br>
              <a:rPr dirty="0"/>
            </a:br>
            <a:r>
              <a:rPr dirty="0"/>
              <a:t>If high-frequency ratio is important, perhaps the model suppresses artifacts. Alternatively, it may identify particular devices. Holding out</a:t>
            </a:r>
            <a:br>
              <a:rPr dirty="0"/>
            </a:br>
            <a:r>
              <a:rPr dirty="0"/>
              <a:t>devices or sites, </a:t>
            </a:r>
            <a:r>
              <a:rPr dirty="0" err="1"/>
              <a:t>equalising</a:t>
            </a:r>
            <a:r>
              <a:rPr dirty="0"/>
              <a:t> acquisition settings, and examining error types can distinguish these stories. If cross-channel correlation</a:t>
            </a:r>
            <a:br>
              <a:rPr dirty="0"/>
            </a:br>
            <a:r>
              <a:rPr dirty="0"/>
              <a:t>matters, perhaps the event is coherent across sensors, or perhaps shared interference creates the relation. Reference sensors and controlled</a:t>
            </a:r>
            <a:br>
              <a:rPr dirty="0"/>
            </a:br>
            <a:r>
              <a:rPr dirty="0"/>
              <a:t>simulations can test those alternatives.</a:t>
            </a:r>
            <a:br>
              <a:rPr dirty="0"/>
            </a:br>
            <a:br>
              <a:rPr dirty="0"/>
            </a:br>
            <a:r>
              <a:rPr dirty="0"/>
              <a:t>Association means quantities vary together. A mechanism proposes a process producing the observation. Causality concerns what would change</a:t>
            </a:r>
            <a:br>
              <a:rPr dirty="0"/>
            </a:br>
            <a:r>
              <a:rPr dirty="0"/>
              <a:t>under intervention. Feature importance establishes model dependence under a perturbation, not mechanism or causality. The scientific value</a:t>
            </a:r>
            <a:br>
              <a:rPr dirty="0"/>
            </a:br>
            <a:r>
              <a:rPr dirty="0"/>
              <a:t>of explainability lies in generating specific predictions, ablations, robustness checks, and experiments that could contradict our preferred</a:t>
            </a:r>
            <a:br>
              <a:rPr dirty="0"/>
            </a:br>
            <a:r>
              <a:rPr dirty="0"/>
              <a:t>story. Avoid causal verbs such as caused or drove unless the design supports them; say relied on, was associated with, or changed the model</a:t>
            </a:r>
            <a:br>
              <a:rPr dirty="0"/>
            </a:br>
            <a:r>
              <a:rPr dirty="0"/>
              <a:t>output under perturbation.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An overall metric combines easy and difficult conditions. A model may be moderately reliable everywhere, or excellent on clean signals and</a:t>
            </a:r>
            <a:br>
              <a:rPr dirty="0"/>
            </a:br>
            <a:r>
              <a:rPr dirty="0"/>
              <a:t>unusable on noisy ones, yet both can share the same average. We therefore divide held-out predictions into strata and report each separately.</a:t>
            </a:r>
            <a:br>
              <a:rPr dirty="0"/>
            </a:br>
            <a:br>
              <a:rPr dirty="0"/>
            </a:br>
            <a:r>
              <a:rPr dirty="0"/>
              <a:t>Stratification must avoid circular definitions. The candidate-window SNR proxy partly measures the </a:t>
            </a:r>
            <a:r>
              <a:rPr dirty="0" err="1"/>
              <a:t>hypothesised</a:t>
            </a:r>
            <a:r>
              <a:rPr dirty="0"/>
              <a:t> event, so using it to define</a:t>
            </a:r>
            <a:br>
              <a:rPr dirty="0"/>
            </a:br>
            <a:r>
              <a:rPr dirty="0"/>
              <a:t>quality groups would change event prevalence by construction. Instead, the notebook uses noise from an early baseline interval that does not</a:t>
            </a:r>
            <a:br>
              <a:rPr dirty="0"/>
            </a:br>
            <a:r>
              <a:rPr dirty="0"/>
              <a:t>use the label.</a:t>
            </a:r>
            <a:br>
              <a:rPr dirty="0"/>
            </a:br>
            <a:br>
              <a:rPr dirty="0"/>
            </a:br>
            <a:r>
              <a:rPr dirty="0"/>
              <a:t>We also treat the severe-quality flag as an explicit abstention policy. Abstention means declining to issue a normal prediction and instead</a:t>
            </a:r>
            <a:br>
              <a:rPr dirty="0"/>
            </a:br>
            <a:r>
              <a:rPr dirty="0"/>
              <a:t>requesting review, a new measurement, or another workflow. Any apparent performance benefit must be reported together with coverage—the</a:t>
            </a:r>
            <a:br>
              <a:rPr dirty="0"/>
            </a:br>
            <a:r>
              <a:rPr dirty="0"/>
              <a:t>proportion of cases that still receive predictions.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This table divides held-out windows into four nearly equal quartiles ordered by baseline noise. Quartile means one of four groups. The lowest-</a:t>
            </a:r>
            <a:br>
              <a:rPr dirty="0"/>
            </a:br>
            <a:r>
              <a:rPr dirty="0"/>
              <a:t>noise group contains the quietest quarter and the highest-noise group the noisiest quarter. N is the number of windows, and prevalence is the</a:t>
            </a:r>
            <a:br>
              <a:rPr dirty="0"/>
            </a:br>
            <a:r>
              <a:rPr dirty="0"/>
              <a:t>fraction containing events.</a:t>
            </a:r>
            <a:br>
              <a:rPr dirty="0"/>
            </a:br>
            <a:br>
              <a:rPr dirty="0"/>
            </a:br>
            <a:r>
              <a:rPr dirty="0"/>
              <a:t>Average precision declines from zero point seven four three in the lowest-noise quartile to zero point three four eight in the highest-noise</a:t>
            </a:r>
            <a:br>
              <a:rPr dirty="0"/>
            </a:br>
            <a:r>
              <a:rPr dirty="0"/>
              <a:t>quartile. That indicates substantially weaker ranking under noisy acquisition. Recall is not monotonic and reaches zero point nine three three</a:t>
            </a:r>
            <a:br>
              <a:rPr dirty="0"/>
            </a:br>
            <a:r>
              <a:rPr dirty="0"/>
              <a:t>in the highest-noise group. If we looked only at recall, we might call that excellent. Precision there is only zero point one eight seven,</a:t>
            </a:r>
            <a:br>
              <a:rPr dirty="0"/>
            </a:br>
            <a:r>
              <a:rPr dirty="0"/>
              <a:t>meaning fewer than one in five event predictions is correct at threshold zero point two five. The model finds events by alarming frequently.</a:t>
            </a:r>
            <a:br>
              <a:rPr dirty="0"/>
            </a:br>
            <a:br>
              <a:rPr dirty="0"/>
            </a:br>
            <a:r>
              <a:rPr dirty="0"/>
              <a:t>Prevalence also differs across quartiles, which affects precision and AP. Each group has only eighty-seven or eighty-eight rows and fewer</a:t>
            </a:r>
            <a:br>
              <a:rPr dirty="0"/>
            </a:br>
            <a:r>
              <a:rPr dirty="0"/>
              <a:t>positive events, so uncertainty is substantial. A real paper should include uncertainty intervals and predeclared groups. The justified</a:t>
            </a:r>
            <a:br>
              <a:rPr dirty="0"/>
            </a:br>
            <a:r>
              <a:rPr dirty="0"/>
              <a:t>message is that performance depends on acquisition noise and no single average or </a:t>
            </a:r>
            <a:r>
              <a:rPr dirty="0" err="1"/>
              <a:t>thresholded</a:t>
            </a:r>
            <a:r>
              <a:rPr dirty="0"/>
              <a:t> metric describes robustness.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Abstention means the system deliberately declines to issue its normal prediction when a predeclared condition is met. Here, the severe-quality</a:t>
            </a:r>
            <a:br>
              <a:rPr dirty="0"/>
            </a:br>
            <a:r>
              <a:rPr dirty="0"/>
              <a:t>rule abstains on seventy-five of three hundred fifty held-out windows. The remaining two hundred seventy-five receive predictions.</a:t>
            </a:r>
            <a:br>
              <a:rPr dirty="0"/>
            </a:br>
            <a:br>
              <a:rPr dirty="0"/>
            </a:br>
            <a:r>
              <a:rPr dirty="0"/>
              <a:t>Coverage is the proportion receiving predictions: two hundred seventy-five divided by three hundred fifty equals seventy-eight point six</a:t>
            </a:r>
            <a:br>
              <a:rPr dirty="0"/>
            </a:br>
            <a:r>
              <a:rPr dirty="0"/>
              <a:t>percent. The abstained portion is twenty-one point four percent. The table reports metrics for both groups where labels are available. Issued</a:t>
            </a:r>
            <a:br>
              <a:rPr dirty="0"/>
            </a:br>
            <a:r>
              <a:rPr dirty="0"/>
              <a:t>predictions have AP zero point five zero zero, while severe cases have AP zero point three eight two. This difference does not prove that the</a:t>
            </a:r>
            <a:br>
              <a:rPr dirty="0"/>
            </a:br>
            <a:r>
              <a:rPr dirty="0"/>
              <a:t>quality rule caused better performance. It describes two different subsets and changes the population on which predictions are made.</a:t>
            </a:r>
            <a:br>
              <a:rPr dirty="0"/>
            </a:br>
            <a:br>
              <a:rPr dirty="0"/>
            </a:br>
            <a:r>
              <a:rPr dirty="0"/>
              <a:t>A selective system needs a workflow. Can a sensor recollect the measurement? Does a clinician review the case? Is there a safe default? Does</a:t>
            </a:r>
            <a:br>
              <a:rPr dirty="0"/>
            </a:br>
            <a:r>
              <a:rPr dirty="0"/>
              <a:t>the rule reject one site or population disproportionately? Silently deleting severe cases and reporting only the remaining score would be</a:t>
            </a:r>
            <a:br>
              <a:rPr dirty="0"/>
            </a:br>
            <a:r>
              <a:rPr dirty="0"/>
              <a:t>misleading. State the rule before evaluation, report coverage and subgroup composition, evaluate rejected cases when possible, and explain</a:t>
            </a:r>
            <a:br>
              <a:rPr dirty="0"/>
            </a:br>
            <a:r>
              <a:rPr dirty="0"/>
              <a:t>the operational consequence of withholding a decision.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We have built a pattern detector, exposed direct and group leakage, compared raw and processed features on identical cases, repeated station</a:t>
            </a:r>
            <a:br>
              <a:rPr dirty="0"/>
            </a:br>
            <a:r>
              <a:rPr dirty="0"/>
              <a:t>holdouts, audited feature dependence, and reported quality-specific </a:t>
            </a:r>
            <a:r>
              <a:rPr dirty="0" err="1"/>
              <a:t>behaviour</a:t>
            </a:r>
            <a:r>
              <a:rPr dirty="0"/>
              <a:t> and abstention coverage. These steps strengthen evidence, but</a:t>
            </a:r>
            <a:br>
              <a:rPr dirty="0"/>
            </a:br>
            <a:r>
              <a:rPr dirty="0"/>
              <a:t>they do not establish a real-world physical mechanism.</a:t>
            </a:r>
            <a:br>
              <a:rPr dirty="0"/>
            </a:br>
            <a:br>
              <a:rPr dirty="0"/>
            </a:br>
            <a:r>
              <a:rPr dirty="0"/>
              <a:t>Scientific evidence grows through a sequence of increasingly demanding tests. A pattern must survive honest held-out validation, relevant</a:t>
            </a:r>
            <a:br>
              <a:rPr dirty="0"/>
            </a:br>
            <a:r>
              <a:rPr dirty="0"/>
              <a:t>groups and time periods, plausible preprocessing choices, explanation stability, confounder checks, independent replication, mechanistic</a:t>
            </a:r>
            <a:br>
              <a:rPr dirty="0"/>
            </a:br>
            <a:r>
              <a:rPr dirty="0"/>
              <a:t>predictions, and finally prospective or controlled experiments when causal language is desired.</a:t>
            </a:r>
            <a:br>
              <a:rPr dirty="0"/>
            </a:br>
            <a:br>
              <a:rPr dirty="0"/>
            </a:br>
            <a:r>
              <a:rPr dirty="0"/>
              <a:t>The final claim should name the synthetic setting, unseen-station evaluation, controlled comparison, explanation scope, quality policy, and</a:t>
            </a:r>
            <a:br>
              <a:rPr dirty="0"/>
            </a:br>
            <a:r>
              <a:rPr dirty="0"/>
              <a:t>missing external evidence. Precision in language is not weakness. It lets other researchers understand exactly what was learned and what</a:t>
            </a:r>
            <a:br>
              <a:rPr dirty="0"/>
            </a:br>
            <a:r>
              <a:rPr dirty="0"/>
              <a:t>remains to be tested.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Read this ladder from the bottom upward. The first rung is that a model identifies a pattern. That is necessary but weak because leakage,</a:t>
            </a:r>
            <a:br>
              <a:rPr dirty="0"/>
            </a:br>
            <a:r>
              <a:rPr dirty="0"/>
              <a:t>chance, confounding, or artifacts can create patterns. The second rung is leakage-aware held-out validation. The third asks whether performance</a:t>
            </a:r>
            <a:br>
              <a:rPr dirty="0"/>
            </a:br>
            <a:r>
              <a:rPr dirty="0"/>
              <a:t>remains stable across groups, time, sites, and plausible preprocessing.</a:t>
            </a:r>
            <a:br>
              <a:rPr dirty="0"/>
            </a:br>
            <a:br>
              <a:rPr dirty="0"/>
            </a:br>
            <a:r>
              <a:rPr dirty="0"/>
              <a:t>The fourth asks whether explanations are stable across models and resamples. The fifth excludes known acquisition and environmental confounders.</a:t>
            </a:r>
            <a:br>
              <a:rPr dirty="0"/>
            </a:br>
            <a:r>
              <a:rPr dirty="0"/>
              <a:t>The sixth is independent replication using genuinely new data, not another random split of the same file. The seventh connects observations</a:t>
            </a:r>
            <a:br>
              <a:rPr dirty="0"/>
            </a:br>
            <a:r>
              <a:rPr dirty="0"/>
              <a:t>to a domain mechanism that predicts additional results. The eighth uses a prospective or controlled experiment to test that mechanism.</a:t>
            </a:r>
            <a:br>
              <a:rPr dirty="0"/>
            </a:br>
            <a:br>
              <a:rPr dirty="0"/>
            </a:br>
            <a:r>
              <a:rPr dirty="0"/>
              <a:t>A prospective study declares the procedure before future data arrive. A controlled experiment deliberately changes a condition while managing</a:t>
            </a:r>
            <a:br>
              <a:rPr dirty="0"/>
            </a:br>
            <a:r>
              <a:rPr dirty="0"/>
              <a:t>alternatives, often through </a:t>
            </a:r>
            <a:r>
              <a:rPr dirty="0" err="1"/>
              <a:t>randomisation</a:t>
            </a:r>
            <a:r>
              <a:rPr dirty="0"/>
              <a:t>. Falsification means designing a test that could show the preferred hypothesis is wrong. Each rung</a:t>
            </a:r>
            <a:br>
              <a:rPr dirty="0"/>
            </a:br>
            <a:r>
              <a:rPr dirty="0"/>
              <a:t>requires new evidence, not simply a more attractive </a:t>
            </a:r>
            <a:r>
              <a:rPr dirty="0" err="1"/>
              <a:t>visualisation</a:t>
            </a:r>
            <a:r>
              <a:rPr dirty="0"/>
              <a:t>. Explainability helps create hypotheses and tests but does not transport a</a:t>
            </a:r>
            <a:br>
              <a:rPr dirty="0"/>
            </a:br>
            <a:r>
              <a:rPr dirty="0"/>
              <a:t>result directly from prediction to physical cause.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The sentence on screen is deliberately unjustified: Our explainable AI accurately discovers the physical causes of events. Let us examine</a:t>
            </a:r>
            <a:br>
              <a:rPr dirty="0"/>
            </a:br>
            <a:r>
              <a:rPr dirty="0"/>
              <a:t>every problematic phrase. Our can suggest evidence about a real deployed system, but this is a teaching simulation. Accurately hides which</a:t>
            </a:r>
            <a:br>
              <a:rPr dirty="0"/>
            </a:br>
            <a:r>
              <a:rPr dirty="0"/>
              <a:t>metric, threshold, prevalence, population, and uncertainty are meant. Discovers suggests a new property of nature rather than a pattern built</a:t>
            </a:r>
            <a:br>
              <a:rPr dirty="0"/>
            </a:br>
            <a:r>
              <a:rPr dirty="0"/>
              <a:t>into synthetic data. Physical causes is a causal-mechanistic claim, while the analysis is predictive. Events is too broad without a defined</a:t>
            </a:r>
            <a:br>
              <a:rPr dirty="0"/>
            </a:br>
            <a:r>
              <a:rPr dirty="0"/>
              <a:t>event and target population.</a:t>
            </a:r>
            <a:br>
              <a:rPr dirty="0"/>
            </a:br>
            <a:br>
              <a:rPr dirty="0"/>
            </a:br>
            <a:r>
              <a:rPr dirty="0"/>
              <a:t>A defensible conclusion is longer because it carries its scope. We can say that in synthetic multi-station data with weak transients and</a:t>
            </a:r>
            <a:br>
              <a:rPr dirty="0"/>
            </a:br>
            <a:r>
              <a:rPr dirty="0"/>
              <a:t>acquisition noise, leakage-aware models were evaluated on unseen stations. Raw and processed features were compared on identical held-out</a:t>
            </a:r>
            <a:br>
              <a:rPr dirty="0"/>
            </a:br>
            <a:r>
              <a:rPr dirty="0"/>
              <a:t>rows, repeated group holdouts exposed variation, and perturbation suggested reliance on both signal-related and quality-related features.</a:t>
            </a:r>
            <a:br>
              <a:rPr dirty="0"/>
            </a:br>
            <a:r>
              <a:rPr dirty="0"/>
              <a:t>An explicit severe-quality policy had stated coverage. External, temporal, and prospective validation would be required before interpreting</a:t>
            </a:r>
            <a:br>
              <a:rPr dirty="0"/>
            </a:br>
            <a:r>
              <a:rPr dirty="0"/>
              <a:t>the patterns as robust properties of a real phenomenon.</a:t>
            </a:r>
            <a:br>
              <a:rPr dirty="0"/>
            </a:br>
            <a:br>
              <a:rPr dirty="0"/>
            </a:br>
            <a:r>
              <a:rPr dirty="0"/>
              <a:t>Precise language is not timid. It tells readers what was tested and makes the next study possible.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Use this checklist before making a scientific AI claim. First, state the question: prediction, detection, estimation, model explanation, or</a:t>
            </a:r>
            <a:br>
              <a:rPr dirty="0"/>
            </a:br>
            <a:r>
              <a:rPr dirty="0"/>
              <a:t>causality. Define the target and intended decision. Second, identify the independent unit—person, station, device, experiment, site, event,</a:t>
            </a:r>
            <a:br>
              <a:rPr dirty="0"/>
            </a:br>
            <a:r>
              <a:rPr dirty="0"/>
              <a:t>or time period—and match the split to what will be new.</a:t>
            </a:r>
            <a:br>
              <a:rPr dirty="0"/>
            </a:br>
            <a:br>
              <a:rPr dirty="0"/>
            </a:br>
            <a:r>
              <a:rPr dirty="0"/>
              <a:t>Third, verify that every feature exists at prediction time. Fourth, document signal, noise, missingness, artifacts, SNR, and exclusion rules.</a:t>
            </a:r>
            <a:br>
              <a:rPr dirty="0"/>
            </a:br>
            <a:r>
              <a:rPr dirty="0"/>
              <a:t>Fifth, justify preprocessing and fit learned steps only inside training folds. Sixth, compare against a transparent domain baseline. Seventh,</a:t>
            </a:r>
            <a:br>
              <a:rPr dirty="0"/>
            </a:br>
            <a:r>
              <a:rPr dirty="0"/>
              <a:t>choose group, temporal, geographic, external, or prospective validation to match the claim.</a:t>
            </a:r>
            <a:br>
              <a:rPr dirty="0"/>
            </a:br>
            <a:br>
              <a:rPr dirty="0"/>
            </a:br>
            <a:r>
              <a:rPr dirty="0"/>
              <a:t>Eighth, report metrics appropriate for prevalence and operational costs, including thresholds, uncertainty, and calibration where probabilities</a:t>
            </a:r>
            <a:br>
              <a:rPr dirty="0"/>
            </a:br>
            <a:r>
              <a:rPr dirty="0"/>
              <a:t>matter. Ninth, state whether explanations are global or local, whether they are stable, and whether they describe model </a:t>
            </a:r>
            <a:r>
              <a:rPr dirty="0" err="1"/>
              <a:t>behaviour</a:t>
            </a:r>
            <a:r>
              <a:rPr dirty="0"/>
              <a:t> or a tested</a:t>
            </a:r>
            <a:br>
              <a:rPr dirty="0"/>
            </a:br>
            <a:r>
              <a:rPr dirty="0"/>
              <a:t>mechanism. Finally, preserve data versions, code, environments, splits, seeds, sensitivity analyses, and negative results. The final claim</a:t>
            </a:r>
            <a:br>
              <a:rPr dirty="0"/>
            </a:br>
            <a:r>
              <a:rPr dirty="0"/>
              <a:t>should be no stronger than the weakest essential part of this chain.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Let us close with nine practical ideas. Begin with the scientific question and intended use, not a preferred algorithm. Define the measurement:</a:t>
            </a:r>
            <a:br>
              <a:rPr dirty="0"/>
            </a:br>
            <a:r>
              <a:rPr dirty="0"/>
              <a:t>signal, noise, SNR, labels, quality failures, and the independent unit. Preserve raw data and treat every preprocessing operation as an assumption</a:t>
            </a:r>
            <a:br>
              <a:rPr dirty="0"/>
            </a:br>
            <a:r>
              <a:rPr dirty="0"/>
              <a:t>about evidence rather than cosmetic cleaning.</a:t>
            </a:r>
            <a:br>
              <a:rPr dirty="0"/>
            </a:br>
            <a:br>
              <a:rPr dirty="0"/>
            </a:br>
            <a:r>
              <a:rPr dirty="0"/>
              <a:t>Prevent leakage through post-outcome variables, repeated groups, future information, preprocessing, and repeated selection on the test set.</a:t>
            </a:r>
            <a:br>
              <a:rPr dirty="0"/>
            </a:br>
            <a:r>
              <a:rPr dirty="0"/>
              <a:t>Hold out the units that will truly be new and report variation across valid splits. Interpret metrics together with prevalence, threshold,</a:t>
            </a:r>
            <a:br>
              <a:rPr dirty="0"/>
            </a:br>
            <a:r>
              <a:rPr dirty="0"/>
              <a:t>error costs, calibration, and uncertainty.</a:t>
            </a:r>
            <a:br>
              <a:rPr dirty="0"/>
            </a:br>
            <a:br>
              <a:rPr dirty="0"/>
            </a:br>
            <a:r>
              <a:rPr dirty="0"/>
              <a:t>Use explainability to challenge the model. An important feature should generate questions, ablations, robustness checks, and independent tests.</a:t>
            </a:r>
            <a:br>
              <a:rPr dirty="0"/>
            </a:br>
            <a:r>
              <a:rPr dirty="0"/>
              <a:t>Report where performance changes across acquisition conditions. If the system abstains, state the rule, coverage, and workflow for rejected cases.</a:t>
            </a:r>
            <a:br>
              <a:rPr dirty="0"/>
            </a:br>
            <a:r>
              <a:rPr dirty="0"/>
              <a:t>Finally, calibrate the words of the conclusion to the design.</a:t>
            </a:r>
            <a:br>
              <a:rPr dirty="0"/>
            </a:br>
            <a:br>
              <a:rPr dirty="0"/>
            </a:br>
            <a:r>
              <a:rPr dirty="0"/>
              <a:t>Trustworthy scientific AI is not the pursuit of the largest headline number. It is the production of evidence that another researcher can</a:t>
            </a:r>
            <a:br>
              <a:rPr dirty="0"/>
            </a:br>
            <a:r>
              <a:rPr dirty="0"/>
              <a:t>understand, challenge, reproduce, and use without being misled. The central rule is therefore worth repeating: validate first, explain second,</a:t>
            </a:r>
            <a:br>
              <a:rPr dirty="0"/>
            </a:br>
            <a:r>
              <a:rPr dirty="0"/>
              <a:t>and interpret scientifically third.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These readings extend the lecture. Veridical Data Science develops a framework for predictable and computable scientific analysis. Interpretable</a:t>
            </a:r>
            <a:br/>
            <a:r>
              <a:t>Machine Learning provides accessible explanations of explanation methods and their limitations. Cynthia Rudin argues for directly interpretable</a:t>
            </a:r>
            <a:br/>
            <a:r>
              <a:t>models in high-stakes settings where possible. Kapoor and Narayanan examine leakage and reproducibility failures in machine-learning-based</a:t>
            </a:r>
            <a:br/>
            <a:r>
              <a:t>science. Machine Learning Evaluation provides a broad treatment of evaluation principles.</a:t>
            </a:r>
            <a:br/>
            <a:br/>
            <a:r>
              <a:t>To end the session, ask participants which single safeguard would most improve the evidence in their current project. Useful answers may include</a:t>
            </a:r>
            <a:br/>
            <a:r>
              <a:t>holding out patients instead of images, separating future information, preserving a final test set, documenting SNR assumptions, validating a</a:t>
            </a:r>
            <a:br/>
            <a:r>
              <a:t>quality rule, reporting uncertainty, or weakening a causal claim.</a:t>
            </a:r>
            <a:br/>
            <a:br/>
            <a:r>
              <a:t>A concrete next step is to write three sentences. First: the unit that must be new when the method is used. Second: the exact time at which every</a:t>
            </a:r>
            <a:br/>
            <a:r>
              <a:t>feature becomes available. Third: the strongest conclusion the current validation can support without adjectives that hide metrics or uncertainty.</a:t>
            </a:r>
            <a:br/>
            <a:r>
              <a:t>Thank the audience, invite questions, and return to the central rule whenever discussion becomes model-centred: validation determines whether the</a:t>
            </a:r>
            <a:br/>
            <a:r>
              <a:t>pattern travels, explanation shows how the model behaved, and scientific interpretation requires additional evidence.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st Training School on Testing Fundamental Physics with Seismology">
            <a:extLst>
              <a:ext uri="{FF2B5EF4-FFF2-40B4-BE49-F238E27FC236}">
                <a16:creationId xmlns:a16="http://schemas.microsoft.com/office/drawing/2014/main" id="{E0514F66-B6B3-FE09-C11A-5E1B14798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79776"/>
            <a:ext cx="12234672" cy="40782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8096" y="291758"/>
            <a:ext cx="10332720" cy="1645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800" b="1" dirty="0">
                <a:solidFill>
                  <a:srgbClr val="FFFFFF"/>
                </a:solidFill>
                <a:latin typeface="Aptos Display"/>
              </a:rPr>
              <a:t>From Noisy Signals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800" b="1" dirty="0">
                <a:solidFill>
                  <a:srgbClr val="FFFFFF"/>
                </a:solidFill>
                <a:latin typeface="Aptos Display"/>
              </a:rPr>
              <a:t>to Scientific Evidence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8096" y="1566239"/>
            <a:ext cx="9875520" cy="1213537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200" b="0" dirty="0">
                <a:solidFill>
                  <a:srgbClr val="CCE1E9"/>
                </a:solidFill>
                <a:latin typeface="Aptos"/>
              </a:rPr>
              <a:t>Trustworthy and Explainable AI for PhD Research</a:t>
            </a:r>
            <a:endParaRPr lang="en-US" sz="2200" b="0" dirty="0">
              <a:solidFill>
                <a:srgbClr val="CCE1E9"/>
              </a:solidFill>
              <a:latin typeface="Aptos"/>
            </a:endParaRP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endParaRPr lang="en-MK" sz="2200" dirty="0">
              <a:solidFill>
                <a:srgbClr val="CCE1E9"/>
              </a:solidFill>
              <a:latin typeface="Aptos"/>
            </a:endParaRP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lang="en-MK" sz="2200" dirty="0">
                <a:solidFill>
                  <a:srgbClr val="CCE1E9"/>
                </a:solidFill>
                <a:latin typeface="Aptos"/>
              </a:rPr>
              <a:t>Assoc. Prof. D-r </a:t>
            </a:r>
            <a:r>
              <a:rPr lang="en-MK" sz="2200" b="0" dirty="0">
                <a:solidFill>
                  <a:srgbClr val="CCE1E9"/>
                </a:solidFill>
                <a:latin typeface="Aptos"/>
              </a:rPr>
              <a:t>Petre Lameski</a:t>
            </a:r>
            <a:endParaRPr sz="2200" b="0" dirty="0">
              <a:solidFill>
                <a:srgbClr val="CCE1E9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E6F2241-549B-7179-6DE1-F05C7322B4B3}"/>
              </a:ext>
            </a:extLst>
          </p:cNvPr>
          <p:cNvSpPr/>
          <p:nvPr/>
        </p:nvSpPr>
        <p:spPr>
          <a:xfrm>
            <a:off x="640080" y="1481328"/>
            <a:ext cx="5532122" cy="4597212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052CCE-9AD4-EA43-5AF1-E9AD1561A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434" y="457200"/>
            <a:ext cx="9606366" cy="884238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Shameless self promotion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7C945-5835-AE86-C128-B150C53E47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4434" y="1700214"/>
            <a:ext cx="5415366" cy="4681537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Assoc. prof., Dean of FCSE Skopje,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father, husband, scientist, engineer 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Coordinator of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Digitmak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EDIH, (currently leading/participating in 5 other projects)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Over 20 scientific research projects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Over 50 projects with industry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Over 150 scientific publications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The "Successful youth" award, awarded by the president for the best young scientist under 35 years of age in the field of technical sciences.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Award from University for the best scientist in the field of technical science in 2021.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Contact:</a:t>
            </a:r>
          </a:p>
          <a:p>
            <a:pPr lvl="1">
              <a:lnSpc>
                <a:spcPct val="90000"/>
              </a:lnSpc>
            </a:pP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lameski@finki.ukim.mk</a:t>
            </a: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+38971387585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941F5-0C54-4947-9537-B2981C4682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191625" y="6597650"/>
            <a:ext cx="1296988" cy="241300"/>
          </a:xfrm>
        </p:spPr>
        <p:txBody>
          <a:bodyPr wrap="square" anchor="b">
            <a:normAutofit fontScale="92500" lnSpcReduction="20000"/>
          </a:bodyPr>
          <a:lstStyle/>
          <a:p>
            <a:pPr>
              <a:spcAft>
                <a:spcPts val="600"/>
              </a:spcAft>
              <a:defRPr/>
            </a:pPr>
            <a:fld id="{6145A0B3-C91E-431D-B1FF-DD19F4738560}" type="slidenum">
              <a:rPr lang="en-US" smtClean="0"/>
              <a:pPr>
                <a:spcAft>
                  <a:spcPts val="600"/>
                </a:spcAft>
                <a:defRPr/>
              </a:pPr>
              <a:t>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8E2F22-3D3F-99C5-E6ED-32568620C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303" y="2595994"/>
            <a:ext cx="2852553" cy="2000003"/>
          </a:xfrm>
          <a:prstGeom prst="rect">
            <a:avLst/>
          </a:prstGeom>
        </p:spPr>
      </p:pic>
      <p:pic>
        <p:nvPicPr>
          <p:cNvPr id="2050" name="Picture 2" descr="Тројца професори од ФИНКИ добитници на награди по повод ...">
            <a:extLst>
              <a:ext uri="{FF2B5EF4-FFF2-40B4-BE49-F238E27FC236}">
                <a16:creationId xmlns:a16="http://schemas.microsoft.com/office/drawing/2014/main" id="{FD0D096A-06F3-E5E6-09A1-50DC9E894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853" y="4261381"/>
            <a:ext cx="3000005" cy="200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6EFC0A9-A5B8-00E2-ED7A-5929FD170262}"/>
              </a:ext>
            </a:extLst>
          </p:cNvPr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2FEC49-3E18-0920-24AA-65DFF300ED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800" r="1935" b="1"/>
          <a:stretch/>
        </p:blipFill>
        <p:spPr>
          <a:xfrm>
            <a:off x="8694441" y="899319"/>
            <a:ext cx="2291355" cy="2656134"/>
          </a:xfrm>
          <a:prstGeom prst="rect">
            <a:avLst/>
          </a:prstGeom>
          <a:noFill/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EF35E86-11AA-EA0B-333D-9EF2BDF1CCC9}"/>
              </a:ext>
            </a:extLst>
          </p:cNvPr>
          <p:cNvSpPr/>
          <p:nvPr/>
        </p:nvSpPr>
        <p:spPr>
          <a:xfrm>
            <a:off x="640079" y="1481328"/>
            <a:ext cx="184379" cy="4681536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8F169A-C8E4-1CEA-AF98-6C4DE70366F9}"/>
              </a:ext>
            </a:extLst>
          </p:cNvPr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 dirty="0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pic>
        <p:nvPicPr>
          <p:cNvPr id="10" name="Picture 9" descr="ФИНКИ">
            <a:extLst>
              <a:ext uri="{FF2B5EF4-FFF2-40B4-BE49-F238E27FC236}">
                <a16:creationId xmlns:a16="http://schemas.microsoft.com/office/drawing/2014/main" id="{3963C9E2-8724-18FE-2E8A-86C34AF11B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165" y="136077"/>
            <a:ext cx="2627025" cy="58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168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ORIENTATION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central rule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 dirty="0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1  VALIDATE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Does the full pipeline work on genuinely new data for the intended use?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2  EXPLAIN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What information changed this fitted model's output?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3  INTERPRET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What scientific claim does the design actually support?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Trustworthy AI is a chain of evidence, not a property of one algorithm.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ORIENTATION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Our learning journey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Define the scientific task and the unit of independence.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Separate weak signal, noise, and failed acquisition.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Preprocess without erasing evidence or leaking test information.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Evaluate on unseen groups with meaningful metrics.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Use explainability to audit; report quality, coverage, and bounded claims.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validate first, explain second, and interpret scientifically third</a:t>
            </a:r>
            <a:endParaRPr sz="1400" b="1" dirty="0">
              <a:solidFill>
                <a:srgbClr val="17324D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FOUNDATIONS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data 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2580894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223342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OBSERVATION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2233422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One complete four-second window used as a model row.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422141" y="1481328"/>
            <a:ext cx="2580894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422141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23310" y="1618488"/>
            <a:ext cx="223342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SAMPLE POINT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23310" y="2002536"/>
            <a:ext cx="2233422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One measured amplitude at one instant in one channel.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04204" y="1481328"/>
            <a:ext cx="2580894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204204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405372" y="1618488"/>
            <a:ext cx="223342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GROUP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5372" y="2002536"/>
            <a:ext cx="2233422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A station, patient, device, or site producing related observations.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986265" y="1481328"/>
            <a:ext cx="2580894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8986265" y="1481328"/>
            <a:ext cx="73152" cy="406908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87434" y="1618488"/>
            <a:ext cx="223342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2A8469"/>
                </a:solidFill>
                <a:latin typeface="Aptos"/>
              </a:rPr>
              <a:t>FEATURE + LABEL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87434" y="2002536"/>
            <a:ext cx="2233422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A numerical input and the answer the model learns to predict.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Be precise: a signal sample point is not the same as a machine-learning example.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FOUNDATIONS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Prediction, model explanation, and causality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PREDICTION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Can available measurements identify the outcome in new cases?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MODEL EXPLANATION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Which inputs changed this fitted model's output?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CAUSALITY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What would change under an intervention?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model can predict accurately without discovering why a phenomenon occurs.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The scientific scenario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Weak transient events recorded repeatedly by noisy stations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SCENARIO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synthetic dataset at a glance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13232" y="1481328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96112" y="1682496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087E8B"/>
                </a:solidFill>
                <a:latin typeface="Aptos Display"/>
              </a:rPr>
              <a:t>1,200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331720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four-second windows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43984" y="1481328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26864" y="1682496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087E8B"/>
                </a:solidFill>
                <a:latin typeface="Aptos Display"/>
              </a:rPr>
              <a:t>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5152" y="2331720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stations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74736" y="1481328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57615" y="1682496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087E8B"/>
                </a:solidFill>
                <a:latin typeface="Aptos Display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75904" y="2331720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synchronised channels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13232" y="3429000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96112" y="3630168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D96C32"/>
                </a:solidFill>
                <a:latin typeface="Aptos Display"/>
              </a:rPr>
              <a:t>64 Hz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4279392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sample points per second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443984" y="3429000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626864" y="3630168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D96C32"/>
                </a:solidFill>
                <a:latin typeface="Aptos Display"/>
              </a:rPr>
              <a:t>22.0%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45152" y="4279392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event prevalence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74736" y="3429000"/>
            <a:ext cx="3401568" cy="1572768"/>
          </a:xfrm>
          <a:prstGeom prst="roundRect">
            <a:avLst/>
          </a:prstGeom>
          <a:solidFill>
            <a:srgbClr val="F1F5F7"/>
          </a:solidFill>
          <a:ln w="889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357615" y="3630168"/>
            <a:ext cx="3017520" cy="5029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D96C32"/>
                </a:solidFill>
                <a:latin typeface="Aptos Display"/>
              </a:rPr>
              <a:t>23.0%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375904" y="4279392"/>
            <a:ext cx="2999232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injected artifacts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Each station contributes 50 related windows; the rows are not independent replicates.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SCENARIO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Raw background window: noise can look structured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9</a:t>
            </a:r>
          </a:p>
        </p:txBody>
      </p:sp>
      <p:pic>
        <p:nvPicPr>
          <p:cNvPr id="7" name="Raw background window: noise can look structured" descr="Line chart of three noisy sensor channels in a four-second background window with no event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6688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Three raw channels over four seconds · synthetic data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time in seconds.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recorded amplitude.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Colours: three simultaneous channels.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Structure alone does not prove an event.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background recording may contain patterns that resemble signal.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SCENARIO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Raw event window: the transient is weak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10</a:t>
            </a:r>
          </a:p>
        </p:txBody>
      </p:sp>
      <p:pic>
        <p:nvPicPr>
          <p:cNvPr id="7" name="Raw event window: the transient is weak" descr="Line chart of three noisy sensor channels in a four-second window containing a weak transient event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6688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Three raw channels over four seconds · synthetic event present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Use the same axes as the background.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Look for a brief cross-channel pattern.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Noise amplitude remains large.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Compare populations, not one selected trace.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Weak signal can be detectable through shape and agreement across channels.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SCENARIO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Why station is the unit of independence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1874519"/>
            <a:ext cx="3154680" cy="20116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77240" y="1874519"/>
            <a:ext cx="73152" cy="20116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78408" y="2011679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STATION S03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8408" y="2395727"/>
            <a:ext cx="2807208" cy="1399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offset · gain · noise · prevalence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23359" y="2432304"/>
            <a:ext cx="411480" cy="4572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30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72000" y="1874519"/>
            <a:ext cx="3154680" cy="20116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572000" y="1874519"/>
            <a:ext cx="73152" cy="20116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73168" y="2011679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50 WINDOWS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73168" y="2395727"/>
            <a:ext cx="2807208" cy="1399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related recordings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18120" y="2432304"/>
            <a:ext cx="411480" cy="4572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30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66760" y="1874519"/>
            <a:ext cx="3154680" cy="20116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366760" y="1874519"/>
            <a:ext cx="73152" cy="20116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67928" y="2011679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MODEL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67928" y="2395727"/>
            <a:ext cx="2807208" cy="1399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can learn the station fingerprint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25880" y="4434840"/>
            <a:ext cx="9555480" cy="4114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0">
                <a:solidFill>
                  <a:srgbClr val="303B45"/>
                </a:solidFill>
                <a:latin typeface="Aptos"/>
              </a:rPr>
              <a:t>Analogy: repeated scans from one patient share anatomy and history.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Hold out the unit that must be genuinely new when the model is used.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Signal-to-noise ratio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A documented measurement model, not an intrinsic label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SNR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Unpacking the equation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143000" y="1508760"/>
            <a:ext cx="9921240" cy="1024128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SNRdB  =  10 log10 ( Psignal  /  Pnoise 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2907792"/>
            <a:ext cx="3383280" cy="214884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77240" y="2907792"/>
            <a:ext cx="73152" cy="214884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78408" y="3044952"/>
            <a:ext cx="30358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POWER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8408" y="3429000"/>
            <a:ext cx="3035808" cy="15361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Average squared amplitude. Squaring makes positive and negative oscillations contribute positively.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07408" y="2907792"/>
            <a:ext cx="3383280" cy="214884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407408" y="2907792"/>
            <a:ext cx="73152" cy="214884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08576" y="3044952"/>
            <a:ext cx="30358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RATIO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08576" y="3429000"/>
            <a:ext cx="3035808" cy="15361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Signal power divided by noise power. Above 1 favours signal; below 1 favours noise.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37575" y="2907792"/>
            <a:ext cx="3383280" cy="214884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037575" y="2907792"/>
            <a:ext cx="73152" cy="214884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238744" y="3044952"/>
            <a:ext cx="30358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DECIBEL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38744" y="3429000"/>
            <a:ext cx="3035808" cy="15361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Ten times a base-10 logarithm compresses a wide range of power ratios.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An SNR number is reproducible only when both powers are explicitly defined.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SNR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Decibels by example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14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051560" y="1572768"/>
          <a:ext cx="10058400" cy="35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17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Signal / noise power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SNR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Meaning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10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+10 dB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Signal power is ten times noise power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0 dB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Signal and noise power are equal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0.1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−10 dB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Signal power is one tenth of noise power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0.01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−20 dB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Signal power is one hundredth of noise power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Every −10 dB step divides the signal-to-noise power ratio by ten.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SNR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True event-window SNR in the simulation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15</a:t>
            </a:r>
          </a:p>
        </p:txBody>
      </p:sp>
      <p:pic>
        <p:nvPicPr>
          <p:cNvPr id="7" name="True event-window SNR in the simulation" descr="Histogram showing simulated event-window SNR values mostly between minus twenty and minus nine decibels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32693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Histogram of true SNR for event windows · dashed line marks 0 dB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SNR in decibels.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number of event windows.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Dashed line: equal signal and noise power.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Most events lie well below 0 dB.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The median true SNR is about −14.9 dB: these are deliberately weak events.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SNR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True SNR versus an observable proxy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TRUE SNR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Uses the hidden clean signal. Available here only because the data are synthetic.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PROXY SNR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Uses an early noise reference and central-window excess power that can be observed.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ASSUMPTIONS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Baseline contains no event; noise is comparable; chosen intervals are meaningful.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proxy is useful only to the extent that its assumptions match the acquisition.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Acquisition 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A weak valid signal is different from a failed measurement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Seven common acquisition problems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Missing samples — expected values were not recorded.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Flatline — the channel remains constant, often indicating sensor failure.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Clipping — values exceed the instrument range and are stored at its limit.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Impulse — one or a few extreme spikes.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Drift — the baseline moves slowly through time.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Narrow-band interference — unwanted oscillation near one frequency.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>
                <a:solidFill>
                  <a:srgbClr val="303B45"/>
                </a:solidFill>
                <a:latin typeface="Aptos"/>
              </a:rPr>
              <a:t>•  Broadband low SNR — unwanted power is spread across many frequencies.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Name the mechanism before choosing interpolation, rejection, filtering, or review.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an impulsive artifact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19</a:t>
            </a:r>
          </a:p>
        </p:txBody>
      </p:sp>
      <p:pic>
        <p:nvPicPr>
          <p:cNvPr id="7" name="Picture: an impulsive artifact" descr="Line chart of a noisy sensor channel containing one large isolated impulse artifact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47909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Channel 1 over four seconds · one short extreme excursion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time.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raw amplitude.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Look for an isolated extreme jump.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A real transient may also be sharp.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Detecting a spike is easier than deciding whether it is artifact or phenomenon.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narrow-band interference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20</a:t>
            </a:r>
          </a:p>
        </p:txBody>
      </p:sp>
      <p:pic>
        <p:nvPicPr>
          <p:cNvPr id="7" name="Picture: narrow-band interference" descr="Line chart of a noisy sensor channel with sustained regular high-frequency interference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47909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Channel 1 over four seconds · strong regular high-frequency oscillation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Dense oscillation is sustained, not isolated.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Regular spacing suggests a frequency source.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The spectrum helps locate it.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A notch can also remove real signal.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Match the remedy to the interference frequency and verify that the band is not scientifically meaningful.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How the severe-quality rule behaved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960120" y="1572768"/>
          <a:ext cx="10241277" cy="2423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9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9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Rule decision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No injected artifact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Injected artifact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Not flagged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747  true negatives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152  false negatives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Flagged severe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177  false positives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124  true positives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960120" y="4279392"/>
            <a:ext cx="3063240" cy="114300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960120" y="4279392"/>
            <a:ext cx="73152" cy="114300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61288" y="4416552"/>
            <a:ext cx="271576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FLAG RATE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61288" y="4800600"/>
            <a:ext cx="2715768" cy="53035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25.1% of all windows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62856" y="4279392"/>
            <a:ext cx="3063240" cy="114300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562856" y="4279392"/>
            <a:ext cx="73152" cy="114300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64024" y="4416552"/>
            <a:ext cx="271576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ARTIFACT SENSITIVITY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4024" y="4800600"/>
            <a:ext cx="2715768" cy="53035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124 / 276 = 44.9%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19872" y="4279392"/>
            <a:ext cx="3063240" cy="114300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119872" y="4279392"/>
            <a:ext cx="73152" cy="114300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21040" y="4416552"/>
            <a:ext cx="271576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SPECIFICITY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21040" y="4800600"/>
            <a:ext cx="2715768" cy="53035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747 / 924 = 80.8%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transparent rule is still a policy that needs validation and purpose-specific thresholds.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Choose a response that matches the mechanism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DETECT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Name the failure using missingness, limits, robust statistics, or the spectrum.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DECIDE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Repair, flag, reject, request review, collect again, or abstain.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DOCUMENT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Preserve raw data, parameters, flags, transformed data, and sensitivity checks.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Filtering is one possible response—not a universal repair operation.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Preprocessing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Change the signal only for a documented scientific reason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demonstrated four-step pipeline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24</a:t>
            </a:r>
          </a:p>
        </p:txBody>
      </p:sp>
      <p:sp>
        <p:nvSpPr>
          <p:cNvPr id="7" name="Oval 6"/>
          <p:cNvSpPr/>
          <p:nvPr/>
        </p:nvSpPr>
        <p:spPr>
          <a:xfrm>
            <a:off x="1508760" y="1463040"/>
            <a:ext cx="621792" cy="621792"/>
          </a:xfrm>
          <a:prstGeom prst="ellipse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331720"/>
            <a:ext cx="25146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548640" y="2331720"/>
            <a:ext cx="73152" cy="19659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49808" y="2468879"/>
            <a:ext cx="21671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FILL SHORT GAPS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9808" y="2852927"/>
            <a:ext cx="21671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linear interpolation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72384" y="2971800"/>
            <a:ext cx="365760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3" name="Oval 12"/>
          <p:cNvSpPr/>
          <p:nvPr/>
        </p:nvSpPr>
        <p:spPr>
          <a:xfrm>
            <a:off x="4416552" y="1463040"/>
            <a:ext cx="621792" cy="621792"/>
          </a:xfrm>
          <a:prstGeom prst="ellipse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456432" y="2331720"/>
            <a:ext cx="25146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456432" y="2331720"/>
            <a:ext cx="73152" cy="196596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657600" y="2468879"/>
            <a:ext cx="21671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LIMIT SPIKES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57600" y="2852927"/>
            <a:ext cx="21671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median + MAD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80176" y="2971800"/>
            <a:ext cx="365760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9" name="Oval 18"/>
          <p:cNvSpPr/>
          <p:nvPr/>
        </p:nvSpPr>
        <p:spPr>
          <a:xfrm>
            <a:off x="7324344" y="1463040"/>
            <a:ext cx="621792" cy="621792"/>
          </a:xfrm>
          <a:prstGeom prst="ellipse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64224" y="2331720"/>
            <a:ext cx="25146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364224" y="2331720"/>
            <a:ext cx="73152" cy="196596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565392" y="2468879"/>
            <a:ext cx="21671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REMOVE TREND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65392" y="2852927"/>
            <a:ext cx="21671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subtract fitted line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887967" y="2971800"/>
            <a:ext cx="365760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25" name="Oval 24"/>
          <p:cNvSpPr/>
          <p:nvPr/>
        </p:nvSpPr>
        <p:spPr>
          <a:xfrm>
            <a:off x="10232136" y="1463040"/>
            <a:ext cx="621792" cy="621792"/>
          </a:xfrm>
          <a:prstGeom prst="ellipse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272016" y="2331720"/>
            <a:ext cx="25146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9272016" y="2331720"/>
            <a:ext cx="73152" cy="196596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473184" y="2468879"/>
            <a:ext cx="21671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2A8469"/>
                </a:solidFill>
                <a:latin typeface="Aptos"/>
              </a:rPr>
              <a:t>BAND-PASS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473184" y="2852927"/>
            <a:ext cx="21671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retain 1–12 Hz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86384" y="4818888"/>
            <a:ext cx="1005840" cy="3200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64717C"/>
                </a:solidFill>
                <a:latin typeface="Aptos"/>
              </a:rPr>
              <a:t>RAW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00200" y="4818888"/>
            <a:ext cx="1097280" cy="3200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preserve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89720" y="4818888"/>
            <a:ext cx="1554480" cy="3200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64717C"/>
                </a:solidFill>
                <a:latin typeface="Aptos"/>
              </a:rPr>
              <a:t>TRANSFORMED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The pipeline is an ordered set of assumptions; save the raw data and every parameter.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Frequency and filtering from first principles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Frequency = cycles per second; one hertz means one cycle each second.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At 64 samples per second, the Nyquist frequency is 32 Hz.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A band-pass retains a selected range and attenuates frequencies outside it.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Butterworth describes a smooth filter response; fourth order controls transition steepness.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Filtering may remove noise, real signal, or both.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frequency band is a scientific hypothesis about where useful information lives.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Zero-phase is offline, not real-time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5362955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5015483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OFFLINE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5015483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The complete window exists. Forward-and-backward filtering may be appropriate.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04203" y="1481328"/>
            <a:ext cx="5362955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04203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05371" y="1618488"/>
            <a:ext cx="5015483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REAL-TIME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5371" y="2002536"/>
            <a:ext cx="5015483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Future points do not yet exist. Use a causal method or declare the latency.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Non-causal processing is valid for retrospective analysis only when the intended use permits future samples.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the waveform changes at every step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27</a:t>
            </a:r>
          </a:p>
        </p:txBody>
      </p:sp>
      <p:pic>
        <p:nvPicPr>
          <p:cNvPr id="7" name="Picture: the waveform changes at every step" descr="Overlay of raw, robustly clipped and detrended, and band-pass filtered versions of the same event waveform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6688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Raw, clipped/detrended, and 1–12 Hz band-passed versions of the same channel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time in seconds.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amplitude.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Three lines are transformations of one trace.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Cleaner appearance is not proof of validity.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Every preprocessing step removes or reshapes information according to an assumption.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power before and after filtering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28</a:t>
            </a:r>
          </a:p>
        </p:txBody>
      </p:sp>
      <p:pic>
        <p:nvPicPr>
          <p:cNvPr id="7" name="Picture: power before and after filtering" descr="Power spectral density plot comparing raw and processed signal, with vertical markers at one and twelve hertz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29387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Power spectral density of the raw and processed channel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frequency in hertz.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power density on a log scale.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Dashed lines: 1 and 12 Hz cutoffs.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Processed power falls outside the band.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The spectrum confirms what the filter did; it does not prove that the retained band is correct.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PREPROCESSING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Filtering changes the SNR proxy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29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914400" y="1527048"/>
          <a:ext cx="10378439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1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3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32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Statistic for event windows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Raw proxy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Processed proxy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Estimable count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214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199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Median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−3.143 dB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−1.218 dB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Interquartile range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−6.651 to −0.850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−4.858 to 1.686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Estimable fraction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81.1%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75.4%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better-looking proxy is not evidence of better generalisation—and missingness also changed.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Features and validation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Transparent representations, honest splits, and meaningful metrics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30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What the 51 corrected features describe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TIME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mean · spread · RMS · range · extremes · zero crossings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FREQUENCY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band power · spectral entropy · high-frequency ratio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RELATION + QUALITY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channel correlation · SNR proxy · missingness · impulses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feature has a numerical definition; its scientific meaning still requires validation.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How a random forest makes a prediction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4360" y="1874519"/>
            <a:ext cx="25146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874519"/>
            <a:ext cx="73152" cy="19659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95528" y="2011679"/>
            <a:ext cx="21671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FEATURE ROW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528" y="2395727"/>
            <a:ext cx="21671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51 numerical values for one window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27248" y="2487168"/>
            <a:ext cx="411480" cy="4114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611880" y="1463040"/>
            <a:ext cx="16002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611880" y="1463040"/>
            <a:ext cx="73152" cy="196596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813048" y="1600200"/>
            <a:ext cx="12527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TREE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13048" y="1984248"/>
            <a:ext cx="12527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threshold questions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→ event probability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32120" y="2057400"/>
            <a:ext cx="16002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5532120" y="2057400"/>
            <a:ext cx="73152" cy="196596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733288" y="2194560"/>
            <a:ext cx="12527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TREE 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33288" y="2578608"/>
            <a:ext cx="12527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threshold questions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→ event probability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452360" y="1463040"/>
            <a:ext cx="1600200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7452360" y="1463040"/>
            <a:ext cx="73152" cy="196596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653528" y="1600200"/>
            <a:ext cx="12527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TREE 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53528" y="1984248"/>
            <a:ext cx="1252728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threshold questions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0">
                <a:solidFill>
                  <a:srgbClr val="303B45"/>
                </a:solidFill>
                <a:latin typeface="Aptos"/>
              </a:rPr>
              <a:t>→ event probability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45168" y="2487168"/>
            <a:ext cx="411480" cy="4114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9802368" y="1874519"/>
            <a:ext cx="1755648" cy="196596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9802368" y="1874519"/>
            <a:ext cx="73152" cy="196596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0003536" y="2011679"/>
            <a:ext cx="14081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2A8469"/>
                </a:solidFill>
                <a:latin typeface="Aptos"/>
              </a:rPr>
              <a:t>AVERAGE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003536" y="2395727"/>
            <a:ext cx="1408176" cy="13533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combine 120 tree predictions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34440" y="4663440"/>
            <a:ext cx="9738360" cy="43891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0">
                <a:solidFill>
                  <a:srgbClr val="303B45"/>
                </a:solidFill>
                <a:latin typeface="Aptos"/>
              </a:rPr>
              <a:t>Threshold 0.25 converts the averaged score into EVENT or NO EVENT.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flexible model can learn useful structure or shortcuts; validation determines which travels.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Learned preprocessing stays inside training data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1  SPLIT GROUPS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Create training and held-out stations before learned preprocessing.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2  FIT ON TRAIN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Estimate medians and model parameters from training rows only.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3  APPLY TO TEST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Use the stored transformation unchanged on held-out rows.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Fit on training data; apply unchanged to validation and test data.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VALIDATION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Five ways information can leak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34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12648" y="1435608"/>
          <a:ext cx="10972800" cy="4224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80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Leakage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Example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Protection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Post-outcome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Review flag entered after the event is seen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Audit prediction-time availability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Group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Same station appears in train and test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Split by deployment group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Temporal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Future measurements predict an earlier decision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Respect time order and latency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Preprocessing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Imputer fitted before the split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Fit transformations inside folds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408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Selection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Best pipeline chosen on final test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Separate validation from final test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Leakage makes evaluation easier than the real task and produces optimistic evidence.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VALIDATION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Random rows versus held-out groups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9808" y="1463040"/>
            <a:ext cx="5120640" cy="3200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D96C32"/>
                </a:solidFill>
                <a:latin typeface="Aptos"/>
              </a:rPr>
              <a:t>RANDOM ROW SPLIT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7648" y="1463040"/>
            <a:ext cx="5120640" cy="3200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087E8B"/>
                </a:solidFill>
                <a:latin typeface="Aptos"/>
              </a:rPr>
              <a:t>GROUP HOLDOUT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680" y="2148840"/>
            <a:ext cx="109728" cy="27432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014983" y="2532888"/>
            <a:ext cx="109728" cy="27432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161288" y="2148840"/>
            <a:ext cx="109728" cy="27432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1307592" y="2532888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1453895" y="2148840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77824" y="2788920"/>
            <a:ext cx="658368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303B45"/>
                </a:solidFill>
                <a:latin typeface="Aptos"/>
              </a:rPr>
              <a:t>S1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93391" y="2148840"/>
            <a:ext cx="109728" cy="27432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2139696" y="2532888"/>
            <a:ext cx="109728" cy="27432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2285999" y="2148840"/>
            <a:ext cx="109728" cy="27432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432303" y="2532888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2578608" y="2148840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2002536" y="2788920"/>
            <a:ext cx="658368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303B45"/>
                </a:solidFill>
                <a:latin typeface="Aptos"/>
              </a:rPr>
              <a:t>S2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18104" y="2148840"/>
            <a:ext cx="109728" cy="27432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3264408" y="2532888"/>
            <a:ext cx="109728" cy="27432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3410712" y="2148840"/>
            <a:ext cx="109728" cy="27432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3557016" y="2532888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3703320" y="2148840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127248" y="2788920"/>
            <a:ext cx="658368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303B45"/>
                </a:solidFill>
                <a:latin typeface="Aptos"/>
              </a:rPr>
              <a:t>S3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242816" y="2148840"/>
            <a:ext cx="109728" cy="27432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4389120" y="2532888"/>
            <a:ext cx="109728" cy="27432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4535424" y="2148840"/>
            <a:ext cx="109728" cy="274320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4681727" y="2532888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ectangle 30"/>
          <p:cNvSpPr/>
          <p:nvPr/>
        </p:nvSpPr>
        <p:spPr>
          <a:xfrm>
            <a:off x="4828031" y="2148840"/>
            <a:ext cx="109728" cy="274320"/>
          </a:xfrm>
          <a:prstGeom prst="rect">
            <a:avLst/>
          </a:prstGeom>
          <a:solidFill>
            <a:srgbClr val="C3CA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4251960" y="2788920"/>
            <a:ext cx="658368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303B45"/>
                </a:solidFill>
                <a:latin typeface="Aptos"/>
              </a:rPr>
              <a:t>S4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14400" y="3319272"/>
            <a:ext cx="4572000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station colours appear on both sides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537960" y="2011680"/>
            <a:ext cx="868680" cy="822960"/>
          </a:xfrm>
          <a:prstGeom prst="round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FFFFFF"/>
                </a:solidFill>
                <a:latin typeface="Aptos"/>
              </a:rPr>
              <a:t>S1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37960" y="2980944"/>
            <a:ext cx="868680" cy="24688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087E8B"/>
                </a:solidFill>
                <a:latin typeface="Aptos"/>
              </a:rPr>
              <a:t>TRAIN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680960" y="2011680"/>
            <a:ext cx="868680" cy="822960"/>
          </a:xfrm>
          <a:prstGeom prst="round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FFFFFF"/>
                </a:solidFill>
                <a:latin typeface="Aptos"/>
              </a:rPr>
              <a:t>S2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680960" y="2980944"/>
            <a:ext cx="868680" cy="24688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D96C32"/>
                </a:solidFill>
                <a:latin typeface="Aptos"/>
              </a:rPr>
              <a:t>TRAIN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823960" y="2011680"/>
            <a:ext cx="868680" cy="822960"/>
          </a:xfrm>
          <a:prstGeom prst="round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FFFFFF"/>
                </a:solidFill>
                <a:latin typeface="Aptos"/>
              </a:rPr>
              <a:t>S3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823960" y="2980944"/>
            <a:ext cx="868680" cy="24688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TRAIN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966960" y="2011680"/>
            <a:ext cx="868680" cy="822960"/>
          </a:xfrm>
          <a:prstGeom prst="round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500" b="1">
                <a:solidFill>
                  <a:srgbClr val="FFFFFF"/>
                </a:solidFill>
                <a:latin typeface="Aptos"/>
              </a:rPr>
              <a:t>S4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966960" y="2980944"/>
            <a:ext cx="868680" cy="24688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2A8469"/>
                </a:solidFill>
                <a:latin typeface="Aptos"/>
              </a:rPr>
              <a:t>TEST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537960" y="3383280"/>
            <a:ext cx="4343400" cy="3474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complete station S4 is unseen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96112" y="4114800"/>
            <a:ext cx="4572000" cy="114300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896112" y="4114800"/>
            <a:ext cx="73152" cy="114300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1097280" y="4251960"/>
            <a:ext cx="42245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QUESTION ANSWERED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97280" y="4636008"/>
            <a:ext cx="4224528" cy="53035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More windows from known stations?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6510528" y="4114800"/>
            <a:ext cx="4572000" cy="114300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Rectangle 47"/>
          <p:cNvSpPr/>
          <p:nvPr/>
        </p:nvSpPr>
        <p:spPr>
          <a:xfrm>
            <a:off x="6510528" y="4114800"/>
            <a:ext cx="73152" cy="114300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6711696" y="4251960"/>
            <a:ext cx="42245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QUESTION ANSWERED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711696" y="4636008"/>
            <a:ext cx="4224528" cy="53035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Generalise to an unseen station?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Neither split is universally right; the correct split matches what will be new in use.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VALIDATION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Four experiments, each answering a different question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1. Random split + post-outcome field — impressive and invalid.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2. Same random split, field removed — direct leak fixed; stations still repeat.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3. Station-group holdout + raw defensible features — unseen stations.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4. Same held-out stations and rows + processed features — controlled preprocessing comparison.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Changing the data or split changes the scientific question, not merely the score.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METRICS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four outcomes behind classification metrics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0520" y="1344168"/>
            <a:ext cx="402336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64717C"/>
                </a:solidFill>
                <a:latin typeface="Aptos"/>
              </a:rPr>
              <a:t>TRUE CONDITION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0352" y="3090672"/>
            <a:ext cx="118872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64717C"/>
                </a:solidFill>
                <a:latin typeface="Aptos"/>
              </a:rPr>
              <a:t>PREDICTION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828800" y="1737360"/>
          <a:ext cx="7955280" cy="315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515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endParaRPr/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Event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ptos"/>
                        </a:rPr>
                        <a:t>No event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5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Event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TRUE POSITIVE</a:t>
                      </a:r>
                    </a:p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correct alarm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FALSE POSITIVE</a:t>
                      </a:r>
                    </a:p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false alarm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5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No event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FALSE NEGATIVE</a:t>
                      </a:r>
                    </a:p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missed event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TRUE NEGATIVE</a:t>
                      </a:r>
                    </a:p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800" b="0">
                          <a:solidFill>
                            <a:srgbClr val="303B45"/>
                          </a:solidFill>
                          <a:latin typeface="Aptos"/>
                        </a:rPr>
                        <a:t>correct quiet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10021824" y="1737360"/>
            <a:ext cx="1609344" cy="141732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0021824" y="1737360"/>
            <a:ext cx="73152" cy="141732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222992" y="1874519"/>
            <a:ext cx="126187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PRECISION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222992" y="2258568"/>
            <a:ext cx="1261872" cy="8046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300" b="0">
                <a:solidFill>
                  <a:srgbClr val="303B45"/>
                </a:solidFill>
                <a:latin typeface="Aptos"/>
              </a:rPr>
              <a:t>TP / (TP + FP)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300" b="0">
                <a:solidFill>
                  <a:srgbClr val="303B45"/>
                </a:solidFill>
                <a:latin typeface="Aptos"/>
              </a:rPr>
              <a:t>How many alarms are right?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0021824" y="3401568"/>
            <a:ext cx="1609344" cy="141732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10021824" y="3401568"/>
            <a:ext cx="73152" cy="141732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222992" y="3538728"/>
            <a:ext cx="1261872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RECALL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222992" y="3922776"/>
            <a:ext cx="1261872" cy="80467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300" b="0">
                <a:solidFill>
                  <a:srgbClr val="303B45"/>
                </a:solidFill>
                <a:latin typeface="Aptos"/>
              </a:rPr>
              <a:t>TP / (TP + FN)</a:t>
            </a:r>
          </a:p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300" b="0">
                <a:solidFill>
                  <a:srgbClr val="303B45"/>
                </a:solidFill>
                <a:latin typeface="Aptos"/>
              </a:rPr>
              <a:t>How many events are found?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Threshold choice trades missed events against false alarms.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METRICS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Why accuracy is not enough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At 22% prevalence, always predicting ‘no event’ is about 78% accurate—and detects nothing.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Balanced accuracy gives event recall and non-event specificity equal weight.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ROC AUC measures positive-versus-negative ranking across thresholds.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A precision–recall curve exposes the alarm-quality tradeoff.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2200">
                <a:solidFill>
                  <a:srgbClr val="303B45"/>
                </a:solidFill>
                <a:latin typeface="Aptos"/>
              </a:rPr>
              <a:t>•  Average precision summarises that curve and depends on prevalence.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Interpret metrics together, with prevalence, threshold, uncertainty, and operational costs.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RESULTS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cost of a more honest question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39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38912" y="1417320"/>
          <a:ext cx="11320268" cy="3913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06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23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3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95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16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39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8272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Experiment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AP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AUC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Precision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Recall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</a:rPr>
                        <a:t>False alarms / 100 neg.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72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1  Random + post-outcome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0.957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0.991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0.890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0.986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3.4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72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2  Random, leakage removed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0.510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0.739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0.333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0.703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39.5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72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3  Group holdout, raw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0.369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0.712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0.228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0.750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48.3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2728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4  Same group holdout, processed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0.471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0.753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0.236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0.732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350" b="0">
                          <a:solidFill>
                            <a:srgbClr val="303B45"/>
                          </a:solidFill>
                          <a:latin typeface="Aptos"/>
                        </a:rPr>
                        <a:t>45.2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31520" y="5468112"/>
            <a:ext cx="10789920" cy="2286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00" b="0">
                <a:solidFill>
                  <a:srgbClr val="64717C"/>
                </a:solidFill>
                <a:latin typeface="Aptos"/>
              </a:rPr>
              <a:t>All thresholded metrics use the predeclared threshold 0.25.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lower honest score is more useful than an impressive estimate of the wrong task.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RESULTS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precision–recall curves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40</a:t>
            </a:r>
          </a:p>
        </p:txBody>
      </p:sp>
      <p:pic>
        <p:nvPicPr>
          <p:cNvPr id="7" name="Picture: precision–recall curves" descr="Precision-recall chart comparing four experiments and showing the leaked model far above defensible group-holdout models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44457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Each curve varies the decision threshold; dashed line is overall prevalence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recall.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precision.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Each curve: one experiment.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Higher and farther right is better.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The invalid leaked model dominates; honest models reveal the false-alarm cost.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RESULTS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Repeated station holdouts reveal uncertainty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6072" y="1572768"/>
          <a:ext cx="11018516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04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3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83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8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323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832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Features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AP 25%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AP median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AP 75%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AUC 25%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AUC median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AUC 75%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Raw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0.323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0.466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0.487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0.691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0.710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0.719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Processed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0.500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0.528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0.542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0.732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0.764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0.780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914400" y="4343400"/>
            <a:ext cx="3154680" cy="1115568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914400" y="4343400"/>
            <a:ext cx="73152" cy="1115568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15568" y="4480560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WHY REPEAT?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15568" y="4864608"/>
            <a:ext cx="2807208" cy="502919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Only 24 stations: which ones are held out changes difficulty.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26280" y="4343400"/>
            <a:ext cx="3154680" cy="1115568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526280" y="4343400"/>
            <a:ext cx="73152" cy="1115568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27448" y="4480560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WHAT IT SHOWS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7448" y="4713733"/>
            <a:ext cx="2807208" cy="502919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 dirty="0">
                <a:solidFill>
                  <a:srgbClr val="303B45"/>
                </a:solidFill>
                <a:latin typeface="Aptos"/>
              </a:rPr>
              <a:t>Processed representations rank better across these eight internal splits.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38160" y="4343400"/>
            <a:ext cx="3154680" cy="1115568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138160" y="4343400"/>
            <a:ext cx="73152" cy="1115568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39328" y="4480560"/>
            <a:ext cx="280720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WHAT IT IS NOT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48472" y="4729894"/>
            <a:ext cx="2807208" cy="502919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 dirty="0">
                <a:solidFill>
                  <a:srgbClr val="303B45"/>
                </a:solidFill>
                <a:latin typeface="Aptos"/>
              </a:rPr>
              <a:t>Not an external, temporal, geographic, or prospective validation.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Report distributions across valid splits; never present one convenient fold as universal.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Explainability as an audit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Describe model behaviour, expose shortcuts, and create new tests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42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Global and local are different scopes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GLOBAL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Which features matter across this held-out population?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LOCAL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Which feature perturbations change this one prediction?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SCIENTIFIC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Which mechanisms survive independent tests and alternatives?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Every explanation needs a scope: which model, data, output, metric, and perturbation?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Permutation importance: break one relationship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66928" y="1828800"/>
            <a:ext cx="2542032" cy="1993392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66928" y="1828800"/>
            <a:ext cx="73152" cy="1993392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68096" y="1965960"/>
            <a:ext cx="2194560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1  BASELINE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" y="2350008"/>
            <a:ext cx="2194560" cy="1380744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score untouched held-out data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08960" y="2496312"/>
            <a:ext cx="347472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65576" y="1828800"/>
            <a:ext cx="2542032" cy="1993392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465576" y="1828800"/>
            <a:ext cx="73152" cy="1993392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666744" y="1965960"/>
            <a:ext cx="2194560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2  SHUFFLE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66744" y="2350008"/>
            <a:ext cx="2194560" cy="1380744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reorder one feature column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07608" y="2496312"/>
            <a:ext cx="347472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64224" y="1828800"/>
            <a:ext cx="2542032" cy="1993392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364224" y="1828800"/>
            <a:ext cx="73152" cy="1993392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565392" y="1965960"/>
            <a:ext cx="2194560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3  RESCORE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65392" y="2350008"/>
            <a:ext cx="2194560" cy="1380744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run the same fitted model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906256" y="2496312"/>
            <a:ext cx="347472" cy="38404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600" b="1">
                <a:solidFill>
                  <a:srgbClr val="64717C"/>
                </a:solidFill>
                <a:latin typeface="Aptos"/>
              </a:rPr>
              <a:t>→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262872" y="1828800"/>
            <a:ext cx="2542032" cy="1993392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9262872" y="1828800"/>
            <a:ext cx="73152" cy="1993392"/>
          </a:xfrm>
          <a:prstGeom prst="rect">
            <a:avLst/>
          </a:prstGeom>
          <a:solidFill>
            <a:srgbClr val="2A84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464040" y="1965960"/>
            <a:ext cx="2194560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2A8469"/>
                </a:solidFill>
                <a:latin typeface="Aptos"/>
              </a:rPr>
              <a:t>4  COMPARE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64040" y="2350008"/>
            <a:ext cx="2194560" cy="1380744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700" b="0">
                <a:solidFill>
                  <a:srgbClr val="303B45"/>
                </a:solidFill>
                <a:latin typeface="Aptos"/>
              </a:rPr>
              <a:t>baseline AP minus shuffled AP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57400" y="4343400"/>
            <a:ext cx="8092440" cy="4114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800" b="0">
                <a:solidFill>
                  <a:srgbClr val="303B45"/>
                </a:solidFill>
                <a:latin typeface="Aptos"/>
              </a:rPr>
              <a:t>Repeat each shuffle to measure random variation.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 large performance drop shows model dependence—not causal or physical importance.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explainability catches the shortcut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45</a:t>
            </a:r>
          </a:p>
        </p:txBody>
      </p:sp>
      <p:pic>
        <p:nvPicPr>
          <p:cNvPr id="7" name="Picture: explainability catches the shortcut" descr="Horizontal permutation-importance bar chart dominated by the post-event quality flag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41029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808" y="5413248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>
                <a:solidFill>
                  <a:srgbClr val="64717C"/>
                </a:solidFill>
                <a:latin typeface="Aptos"/>
              </a:rPr>
              <a:t>Permutation importance for the invalid random-split model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feature names.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average-precision drop.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Longer bar: more model dependence.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Post-outcome flag dominates.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The best explanation of this model is that the experiment is invalid.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what the corrected model uses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46</a:t>
            </a:r>
          </a:p>
        </p:txBody>
      </p:sp>
      <p:pic>
        <p:nvPicPr>
          <p:cNvPr id="7" name="Picture: what the corrected model uses" descr="Horizontal permutation-importance chart for the corrected model, led by spectral entropy and SNR proxy features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49458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28003" y="6463790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 dirty="0">
                <a:solidFill>
                  <a:srgbClr val="64717C"/>
                </a:solidFill>
                <a:latin typeface="Aptos"/>
              </a:rPr>
              <a:t>Permutation importance on unseen stations for processed + quality features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Spectral entropy and SNR proxy rank highest.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Quality and high-frequency features also matter.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Error bars overlap for several features.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Importance suggests tests, not causes.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Signal-related and acquisition-related features are entangled; investigate both interpretations.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Picture: a local perturbation explanation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47</a:t>
            </a:r>
          </a:p>
        </p:txBody>
      </p:sp>
      <p:pic>
        <p:nvPicPr>
          <p:cNvPr id="7" name="Picture: a local perturbation explanation" descr="Horizontal bar chart of probability changes after replacing individual features with training-set medians for one event window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417320"/>
            <a:ext cx="7452360" cy="49403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76859" y="6458233"/>
            <a:ext cx="726948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000" b="0" dirty="0">
                <a:solidFill>
                  <a:srgbClr val="64717C"/>
                </a:solidFill>
                <a:latin typeface="Aptos"/>
              </a:rPr>
              <a:t>One preselected held-out event · model probability = 0.331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39327" y="1417320"/>
            <a:ext cx="3218688" cy="4206240"/>
          </a:xfrm>
          <a:prstGeom prst="roundRect">
            <a:avLst/>
          </a:prstGeom>
          <a:solidFill>
            <a:srgbClr val="EDF4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58784" y="1645920"/>
            <a:ext cx="27432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100" b="1">
                <a:solidFill>
                  <a:srgbClr val="17324D"/>
                </a:solidFill>
                <a:latin typeface="Aptos"/>
              </a:rPr>
              <a:t>HOW TO READ THIS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13064" y="2029968"/>
            <a:ext cx="2761488" cy="32461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Vertical axis: tested features.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Horizontal axis: probability change.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Positive: observed value supported event score.</a:t>
            </a:r>
          </a:p>
          <a:p>
            <a:pPr>
              <a:lnSpc>
                <a:spcPct val="103000"/>
              </a:lnSpc>
              <a:spcAft>
                <a:spcPts val="900"/>
              </a:spcAft>
            </a:pPr>
            <a:r>
              <a:rPr sz="1400">
                <a:solidFill>
                  <a:srgbClr val="303B45"/>
                </a:solidFill>
                <a:latin typeface="Aptos"/>
              </a:rPr>
              <a:t>•  Negative: observed value opposed it.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This is a sensitivity analysis for one output, not a decomposition of the physical event.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EXPLAINABILITY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From importance to a scientific test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48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481328"/>
            <a:ext cx="73152" cy="40690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MODEL OBSERVATION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High-frequency ratio is important on held-out stations.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9496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9496" y="1481328"/>
            <a:ext cx="73152" cy="40690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50664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ALTERNATIVES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0664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Artifact suppression? Device fingerprint? Shared interference?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58911" y="1481328"/>
            <a:ext cx="3508248" cy="40690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58911" y="1481328"/>
            <a:ext cx="73152" cy="40690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60080" y="1618488"/>
            <a:ext cx="3160776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NEXT TEST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0080" y="2002536"/>
            <a:ext cx="3160776" cy="34564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500" b="0">
                <a:solidFill>
                  <a:srgbClr val="303B45"/>
                </a:solidFill>
                <a:latin typeface="Aptos"/>
              </a:rPr>
              <a:t>Hold out devices, ablate the feature, use references, and replicate.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An explanation is useful when it produces a falsifiable next question.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Quality, abstention, and coverage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Show where the model struggles and when it refuses to decide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49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Performance across baseline-noise quartiles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50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31520" y="1417320"/>
          <a:ext cx="10744197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1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34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7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64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93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6809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Noise stratum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Prevalence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Recall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Precision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1">
                          <a:solidFill>
                            <a:srgbClr val="FFFFFF"/>
                          </a:solidFill>
                          <a:latin typeface="Aptos"/>
                        </a:rPr>
                        <a:t>AP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Lowest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88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9.1%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0.750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0.400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0.743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Low-mid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87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17.2%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0.733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0.306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0.553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High-mid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87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20.7%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0.556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0.208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0.493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Highest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88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17.0%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0.933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0.187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500" b="0">
                          <a:solidFill>
                            <a:srgbClr val="303B45"/>
                          </a:solidFill>
                          <a:latin typeface="Aptos"/>
                        </a:rPr>
                        <a:t>0.348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Average precision worsens as baseline noise rises; thresholded recall alone hides the false alarms.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Abstention changes coverage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68680" y="1508760"/>
          <a:ext cx="10469878" cy="2423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9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6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6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80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230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Policy outcome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Coverage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Recall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Precision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1">
                          <a:solidFill>
                            <a:srgbClr val="FFFFFF"/>
                          </a:solidFill>
                          <a:latin typeface="Aptos"/>
                        </a:rPr>
                        <a:t>AP</a:t>
                      </a:r>
                    </a:p>
                  </a:txBody>
                  <a:tcPr marL="54864" marR="54864">
                    <a:solidFill>
                      <a:srgbClr val="173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Abstain: severe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75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21.4%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0.846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0.200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0.382</a:t>
                      </a:r>
                    </a:p>
                  </a:txBody>
                  <a:tcPr marL="54864" marR="54864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Prediction issued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275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78.6%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0.698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0.252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3000"/>
                        </a:lnSpc>
                        <a:spcAft>
                          <a:spcPts val="400"/>
                        </a:spcAft>
                      </a:pPr>
                      <a:r>
                        <a:rPr sz="1700" b="0">
                          <a:solidFill>
                            <a:srgbClr val="303B45"/>
                          </a:solidFill>
                          <a:latin typeface="Aptos"/>
                        </a:rPr>
                        <a:t>0.500</a:t>
                      </a:r>
                    </a:p>
                  </a:txBody>
                  <a:tcPr marL="54864" marR="54864">
                    <a:solidFill>
                      <a:srgbClr val="F1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1005840" y="4297680"/>
            <a:ext cx="3108960" cy="10972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005840" y="4297680"/>
            <a:ext cx="73152" cy="109728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207008" y="4434840"/>
            <a:ext cx="276148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087E8B"/>
                </a:solidFill>
                <a:latin typeface="Aptos"/>
              </a:rPr>
              <a:t>COVERAGE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07008" y="4818888"/>
            <a:ext cx="2761488" cy="484631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275 / 350 = 78.6% receive predictions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26280" y="4297680"/>
            <a:ext cx="3108960" cy="10972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526280" y="4297680"/>
            <a:ext cx="73152" cy="1097280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27448" y="4434840"/>
            <a:ext cx="276148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D96C32"/>
                </a:solidFill>
                <a:latin typeface="Aptos"/>
              </a:rPr>
              <a:t>REJECT OPTION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7448" y="4818888"/>
            <a:ext cx="2761488" cy="484631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75 / 350 = 21.4% require another pathway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46720" y="4297680"/>
            <a:ext cx="3108960" cy="1097280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046720" y="4297680"/>
            <a:ext cx="73152" cy="109728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247888" y="4434840"/>
            <a:ext cx="276148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WORKFLOW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47888" y="4818888"/>
            <a:ext cx="2761488" cy="484631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>
                <a:solidFill>
                  <a:srgbClr val="303B45"/>
                </a:solidFill>
                <a:latin typeface="Aptos"/>
              </a:rPr>
              <a:t>review · recollect · defer · safe default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Never report the score after exclusions without the rule, coverage, and fate of rejected cases.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1005840"/>
            <a:ext cx="182880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5200" b="1">
                <a:solidFill>
                  <a:srgbClr val="087E8B"/>
                </a:solidFill>
                <a:latin typeface="Aptos Display"/>
              </a:rPr>
              <a:t>08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148840"/>
            <a:ext cx="10607040" cy="10972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From patterns to evidence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3474720"/>
            <a:ext cx="9875520" cy="100584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100" b="0">
                <a:solidFill>
                  <a:srgbClr val="CDDFE8"/>
                </a:solidFill>
                <a:latin typeface="Aptos"/>
              </a:rPr>
              <a:t>Calibrate the final claim to the strongest completed validation step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18520" y="6446520"/>
            <a:ext cx="50292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A0B7C4"/>
                </a:solidFill>
                <a:latin typeface="Aptos"/>
              </a:rPr>
              <a:t>52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EVIDENCE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The scientific evidence ladder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26967" y="5440680"/>
            <a:ext cx="4937760" cy="393192"/>
          </a:xfrm>
          <a:prstGeom prst="round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1  Model identifies a pattern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97783" y="4910328"/>
            <a:ext cx="5596128" cy="393192"/>
          </a:xfrm>
          <a:prstGeom prst="round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2  Leakage-aware held-out validation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968599" y="4379976"/>
            <a:ext cx="6254496" cy="393192"/>
          </a:xfrm>
          <a:prstGeom prst="round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3  Stable across groups, time, sites, preprocessing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639415" y="3849624"/>
            <a:ext cx="6912864" cy="393192"/>
          </a:xfrm>
          <a:prstGeom prst="round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4  Explanations stable across models and resamples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310231" y="3319272"/>
            <a:ext cx="7571232" cy="393192"/>
          </a:xfrm>
          <a:prstGeom prst="round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5  Acquisition and environmental confounders excluded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981047" y="2788920"/>
            <a:ext cx="8229600" cy="393192"/>
          </a:xfrm>
          <a:prstGeom prst="roundRect">
            <a:avLst/>
          </a:prstGeom>
          <a:solidFill>
            <a:srgbClr val="1732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6  Independent data reproduce the result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651863" y="2258568"/>
            <a:ext cx="8887968" cy="393192"/>
          </a:xfrm>
          <a:prstGeom prst="round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7  Domain mechanism predicts the observation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322679" y="1728216"/>
            <a:ext cx="9546336" cy="393192"/>
          </a:xfrm>
          <a:prstGeom prst="round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1150" b="1">
                <a:solidFill>
                  <a:srgbClr val="FFFFFF"/>
                </a:solidFill>
                <a:latin typeface="Aptos"/>
              </a:rPr>
              <a:t>8  Prospective or controlled test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Explainability improves hypotheses near the lower rungs; it does not jump directly to mechanism or causality.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EVIDENCE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Rewrite the overclaim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1508760"/>
            <a:ext cx="10652760" cy="960120"/>
          </a:xfrm>
          <a:prstGeom prst="roundRect">
            <a:avLst/>
          </a:prstGeom>
          <a:solidFill>
            <a:srgbClr val="FCEF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ctr">
              <a:lnSpc>
                <a:spcPct val="103000"/>
              </a:lnSpc>
              <a:spcAft>
                <a:spcPts val="400"/>
              </a:spcAft>
            </a:pPr>
            <a:r>
              <a:rPr sz="2300" b="1">
                <a:solidFill>
                  <a:srgbClr val="B53A3A"/>
                </a:solidFill>
                <a:latin typeface="Aptos Display"/>
              </a:rPr>
              <a:t>“Our explainable AI accurately discovers the physical causes of events.”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2816352"/>
            <a:ext cx="1828800" cy="27432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200" b="1">
                <a:solidFill>
                  <a:srgbClr val="D96C32"/>
                </a:solidFill>
                <a:latin typeface="Aptos"/>
              </a:rPr>
              <a:t>WHY IT FAILS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182112"/>
            <a:ext cx="10287000" cy="2057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000"/>
              </a:spcAft>
            </a:pPr>
            <a:r>
              <a:rPr sz="1700">
                <a:solidFill>
                  <a:srgbClr val="303B45"/>
                </a:solidFill>
                <a:latin typeface="Aptos"/>
              </a:rPr>
              <a:t>•  Synthetic data are not a real-world discovery.</a:t>
            </a:r>
          </a:p>
          <a:p>
            <a:pPr>
              <a:lnSpc>
                <a:spcPct val="103000"/>
              </a:lnSpc>
              <a:spcAft>
                <a:spcPts val="1000"/>
              </a:spcAft>
            </a:pPr>
            <a:r>
              <a:rPr sz="1700">
                <a:solidFill>
                  <a:srgbClr val="303B45"/>
                </a:solidFill>
                <a:latin typeface="Aptos"/>
              </a:rPr>
              <a:t>•  ‘Accurately’ hides the metric, threshold, population, and uncertainty.</a:t>
            </a:r>
          </a:p>
          <a:p>
            <a:pPr>
              <a:lnSpc>
                <a:spcPct val="103000"/>
              </a:lnSpc>
              <a:spcAft>
                <a:spcPts val="1000"/>
              </a:spcAft>
            </a:pPr>
            <a:r>
              <a:rPr sz="1700">
                <a:solidFill>
                  <a:srgbClr val="303B45"/>
                </a:solidFill>
                <a:latin typeface="Aptos"/>
              </a:rPr>
              <a:t>•  Feature importance describes model dependence, not physical causes.</a:t>
            </a:r>
          </a:p>
          <a:p>
            <a:pPr>
              <a:lnSpc>
                <a:spcPct val="103000"/>
              </a:lnSpc>
              <a:spcAft>
                <a:spcPts val="1000"/>
              </a:spcAft>
            </a:pPr>
            <a:r>
              <a:rPr sz="1700">
                <a:solidFill>
                  <a:srgbClr val="303B45"/>
                </a:solidFill>
                <a:latin typeface="Aptos"/>
              </a:rPr>
              <a:t>•  No external, prospective, or controlled experiment was performed.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 dirty="0">
                <a:solidFill>
                  <a:srgbClr val="17324D"/>
                </a:solidFill>
                <a:latin typeface="Aptos"/>
              </a:rPr>
              <a:t>Strong science uses the most precise claim</a:t>
            </a:r>
            <a:r>
              <a:rPr lang="en-US" sz="1400" b="1" dirty="0">
                <a:solidFill>
                  <a:srgbClr val="17324D"/>
                </a:solidFill>
                <a:latin typeface="Aptos"/>
              </a:rPr>
              <a:t> - </a:t>
            </a:r>
            <a:r>
              <a:rPr sz="1400" b="1" dirty="0">
                <a:solidFill>
                  <a:srgbClr val="17324D"/>
                </a:solidFill>
                <a:latin typeface="Aptos"/>
              </a:rPr>
              <a:t>not the most dramatic wording.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EVIDENCE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Minimum checklist for a scientific AI claim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1481328"/>
            <a:ext cx="4892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Question and target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Independent unit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Feature availability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Noise + quality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Preprocessing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7648" y="1481328"/>
            <a:ext cx="4892040" cy="4069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Transparent baseline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Validation design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Metrics + uncertainty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Explanation scope</a:t>
            </a:r>
          </a:p>
          <a:p>
            <a:pPr>
              <a:lnSpc>
                <a:spcPct val="103000"/>
              </a:lnSpc>
              <a:spcAft>
                <a:spcPts val="1800"/>
              </a:spcAft>
            </a:pPr>
            <a:r>
              <a:rPr sz="2100">
                <a:solidFill>
                  <a:srgbClr val="303B45"/>
                </a:solidFill>
                <a:latin typeface="Aptos"/>
              </a:rPr>
              <a:t>•  Reproducible bounded claim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If one essential answer is missing, strengthen the study before strengthening the claim.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CONCLUSION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Nine ideas to carry into your own research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508760"/>
            <a:ext cx="10607040" cy="4191853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Start with the scientific question and intended use</a:t>
            </a:r>
            <a:r>
              <a:rPr lang="en-US" dirty="0">
                <a:solidFill>
                  <a:srgbClr val="303B45"/>
                </a:solidFill>
                <a:latin typeface="Aptos"/>
              </a:rPr>
              <a:t>, </a:t>
            </a:r>
            <a:r>
              <a:rPr sz="1800" dirty="0">
                <a:solidFill>
                  <a:srgbClr val="303B45"/>
                </a:solidFill>
                <a:latin typeface="Aptos"/>
              </a:rPr>
              <a:t>not the algorithm.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Define signal, noise, SNR, labels, quality, and the independent unit.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Preserve raw data; treat preprocessing as assumptions about evidence.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Prevent post-outcome, group, temporal, preprocessing, and selection leakage.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Use realistic held-out groups and report variation across valid splits.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Interpret metrics with prevalence, threshold, costs, and uncertainty.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Use explanations to find shortcuts and design new tests.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Report subgroup </a:t>
            </a:r>
            <a:r>
              <a:rPr sz="1800" dirty="0" err="1">
                <a:solidFill>
                  <a:srgbClr val="303B45"/>
                </a:solidFill>
                <a:latin typeface="Aptos"/>
              </a:rPr>
              <a:t>behaviour</a:t>
            </a:r>
            <a:r>
              <a:rPr sz="1800" dirty="0">
                <a:solidFill>
                  <a:srgbClr val="303B45"/>
                </a:solidFill>
                <a:latin typeface="Aptos"/>
              </a:rPr>
              <a:t> and abstention coverage.</a:t>
            </a:r>
          </a:p>
          <a:p>
            <a:pPr>
              <a:lnSpc>
                <a:spcPct val="103000"/>
              </a:lnSpc>
              <a:spcAft>
                <a:spcPts val="1500"/>
              </a:spcAft>
            </a:pPr>
            <a:r>
              <a:rPr sz="1800" dirty="0">
                <a:solidFill>
                  <a:srgbClr val="303B45"/>
                </a:solidFill>
                <a:latin typeface="Aptos"/>
              </a:rPr>
              <a:t>•  Make the claim no stronger than the validation supports.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Validate first. Explain second. Interpret scientifically third.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256032"/>
            <a:ext cx="5029200" cy="25603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900" b="1">
                <a:solidFill>
                  <a:srgbClr val="087E8B"/>
                </a:solidFill>
                <a:latin typeface="Aptos"/>
              </a:rPr>
              <a:t>CONCLUSION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566928"/>
            <a:ext cx="10972800" cy="5669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2800" b="1">
                <a:solidFill>
                  <a:srgbClr val="17324D"/>
                </a:solidFill>
                <a:latin typeface="Aptos Display"/>
              </a:rPr>
              <a:t>Further reading and discussion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161288"/>
            <a:ext cx="11000232" cy="22860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7772400" cy="164592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750" b="1">
                <a:solidFill>
                  <a:srgbClr val="64717C"/>
                </a:solidFill>
                <a:latin typeface="Aptos"/>
              </a:rPr>
              <a:t>FROM NOISY SIGNALS TO SCIENTIFIC EVIDENCE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55680" y="6473952"/>
            <a:ext cx="411480" cy="1828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r">
              <a:lnSpc>
                <a:spcPct val="103000"/>
              </a:lnSpc>
              <a:spcAft>
                <a:spcPts val="400"/>
              </a:spcAft>
            </a:pPr>
            <a:r>
              <a:rPr sz="800" b="1">
                <a:solidFill>
                  <a:srgbClr val="64717C"/>
                </a:solidFill>
                <a:latin typeface="Aptos"/>
              </a:rPr>
              <a:t>57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600200"/>
            <a:ext cx="10716768" cy="1874519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39630" y="1591058"/>
            <a:ext cx="73152" cy="1874519"/>
          </a:xfrm>
          <a:prstGeom prst="rect">
            <a:avLst/>
          </a:prstGeom>
          <a:solidFill>
            <a:srgbClr val="D96C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35736" y="1831329"/>
            <a:ext cx="3081528" cy="290079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 dirty="0">
                <a:solidFill>
                  <a:srgbClr val="D96C32"/>
                </a:solidFill>
                <a:latin typeface="Aptos"/>
              </a:rPr>
              <a:t>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5736" y="2130550"/>
            <a:ext cx="10466832" cy="351828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800" b="0" dirty="0">
                <a:solidFill>
                  <a:srgbClr val="303B45"/>
                </a:solidFill>
                <a:latin typeface="Aptos"/>
              </a:rPr>
              <a:t>Which single safeguard would most improve the evidence in your current project?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12782" y="3794760"/>
            <a:ext cx="10689786" cy="1481328"/>
          </a:xfrm>
          <a:prstGeom prst="roundRect">
            <a:avLst/>
          </a:prstGeom>
          <a:solidFill>
            <a:srgbClr val="F1F5F7"/>
          </a:solidFill>
          <a:ln w="10160"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85800" y="3836126"/>
            <a:ext cx="73152" cy="1481328"/>
          </a:xfrm>
          <a:prstGeom prst="rect">
            <a:avLst/>
          </a:prstGeom>
          <a:solidFill>
            <a:srgbClr val="087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35736" y="3988961"/>
            <a:ext cx="3081528" cy="310896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 dirty="0">
                <a:solidFill>
                  <a:srgbClr val="087E8B"/>
                </a:solidFill>
                <a:latin typeface="Aptos"/>
              </a:rPr>
              <a:t>NEXT STEP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2718" y="4299857"/>
            <a:ext cx="3081528" cy="86868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600" b="0" dirty="0">
                <a:solidFill>
                  <a:srgbClr val="303B45"/>
                </a:solidFill>
                <a:latin typeface="Aptos"/>
              </a:rPr>
              <a:t>Write the deployment unit, feature-availability time, and strongest defensible claim.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5806440"/>
            <a:ext cx="10835640" cy="457200"/>
          </a:xfrm>
          <a:prstGeom prst="roundRect">
            <a:avLst/>
          </a:prstGeom>
          <a:solidFill>
            <a:srgbClr val="E8F4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36576" rIns="73152" bIns="36576" rtlCol="0" anchor="ctr"/>
          <a:lstStyle/>
          <a:p>
            <a:pPr algn="l">
              <a:lnSpc>
                <a:spcPct val="103000"/>
              </a:lnSpc>
              <a:spcAft>
                <a:spcPts val="400"/>
              </a:spcAft>
            </a:pPr>
            <a:r>
              <a:rPr sz="1400" b="1">
                <a:solidFill>
                  <a:srgbClr val="17324D"/>
                </a:solidFill>
                <a:latin typeface="Aptos"/>
              </a:rPr>
              <a:t>Questions are welcome—especially questions that could change the design.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15627</Words>
  <Application>Microsoft Macintosh PowerPoint</Application>
  <PresentationFormat>Widescreen</PresentationFormat>
  <Paragraphs>820</Paragraphs>
  <Slides>57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Aptos</vt:lpstr>
      <vt:lpstr>Aptos Display</vt:lpstr>
      <vt:lpstr>Arial</vt:lpstr>
      <vt:lpstr>Calibri</vt:lpstr>
      <vt:lpstr>Office Theme</vt:lpstr>
      <vt:lpstr>PowerPoint Presentation</vt:lpstr>
      <vt:lpstr>Shameless self promotion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Noisy Signals to Scientific Evidence</dc:title>
  <dc:subject>Beginner-friendly lecture with complete read-aloud speaker notes</dc:subject>
  <dc:creator>FUSE Tihany 2026 teaching materials</dc:creator>
  <cp:keywords>trustworthy AI, explainable AI, SNR, validation, data leakage, scientific evidence</cp:keywords>
  <dc:description>generated using python-pptx</dc:description>
  <cp:lastModifiedBy>Petre Lameski</cp:lastModifiedBy>
  <cp:revision>4</cp:revision>
  <dcterms:created xsi:type="dcterms:W3CDTF">2013-01-27T09:14:16Z</dcterms:created>
  <dcterms:modified xsi:type="dcterms:W3CDTF">2026-09-10T13:40:25Z</dcterms:modified>
  <cp:category/>
</cp:coreProperties>
</file>